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60" r:id="rId3"/>
    <p:sldId id="261" r:id="rId4"/>
    <p:sldId id="258" r:id="rId5"/>
    <p:sldId id="259" r:id="rId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236F54-B72B-4950-8773-46BBB41175BB}" type="datetimeFigureOut">
              <a:rPr lang="es-MX" smtClean="0"/>
              <a:t>29/07/2019</a:t>
            </a:fld>
            <a:endParaRPr lang="es-MX"/>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CF9BB-2899-4A63-A995-3B4DAFBD5B1E}" type="slidenum">
              <a:rPr lang="es-MX" smtClean="0"/>
              <a:t>‹Nº›</a:t>
            </a:fld>
            <a:endParaRPr lang="es-MX"/>
          </a:p>
        </p:txBody>
      </p:sp>
    </p:spTree>
    <p:extLst>
      <p:ext uri="{BB962C8B-B14F-4D97-AF65-F5344CB8AC3E}">
        <p14:creationId xmlns:p14="http://schemas.microsoft.com/office/powerpoint/2010/main" val="18878448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5C7BFB-DD93-46CA-B6C5-88939299D7F9}" type="datetimeFigureOut">
              <a:rPr lang="es-MX" smtClean="0"/>
              <a:t>29/07/2019</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AB6458-571F-4DE2-8167-95476DE5D89A}" type="slidenum">
              <a:rPr lang="es-MX" smtClean="0"/>
              <a:t>‹Nº›</a:t>
            </a:fld>
            <a:endParaRPr lang="es-MX"/>
          </a:p>
        </p:txBody>
      </p:sp>
    </p:spTree>
    <p:extLst>
      <p:ext uri="{BB962C8B-B14F-4D97-AF65-F5344CB8AC3E}">
        <p14:creationId xmlns:p14="http://schemas.microsoft.com/office/powerpoint/2010/main" val="403318729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2DAB6458-571F-4DE2-8167-95476DE5D89A}" type="slidenum">
              <a:rPr lang="es-MX" smtClean="0"/>
              <a:t>1</a:t>
            </a:fld>
            <a:endParaRPr lang="es-MX"/>
          </a:p>
        </p:txBody>
      </p:sp>
    </p:spTree>
    <p:extLst>
      <p:ext uri="{BB962C8B-B14F-4D97-AF65-F5344CB8AC3E}">
        <p14:creationId xmlns:p14="http://schemas.microsoft.com/office/powerpoint/2010/main" val="3822355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2" name="1 Título"/>
          <p:cNvSpPr>
            <a:spLocks noGrp="1"/>
          </p:cNvSpPr>
          <p:nvPr>
            <p:ph type="ctrTitle" hasCustomPrompt="1"/>
          </p:nvPr>
        </p:nvSpPr>
        <p:spPr>
          <a:xfrm>
            <a:off x="760040" y="548680"/>
            <a:ext cx="7772400" cy="1470025"/>
          </a:xfrm>
        </p:spPr>
        <p:txBody>
          <a:bodyPr/>
          <a:lstStyle>
            <a:lvl1pPr>
              <a:defRPr sz="4400"/>
            </a:lvl1pPr>
          </a:lstStyle>
          <a:p>
            <a:r>
              <a:rPr lang="es-MX" sz="3200" b="1" dirty="0" smtClean="0">
                <a:solidFill>
                  <a:schemeClr val="bg1"/>
                </a:solidFill>
                <a:latin typeface="Garamond" pitchFamily="18" charset="0"/>
              </a:rPr>
              <a:t>SOCIEDAD MEXICANA DE CARDIOLOGÍA</a:t>
            </a:r>
            <a:br>
              <a:rPr lang="es-MX" sz="3200" b="1" dirty="0" smtClean="0">
                <a:solidFill>
                  <a:schemeClr val="bg1"/>
                </a:solidFill>
                <a:latin typeface="Garamond" pitchFamily="18" charset="0"/>
              </a:rPr>
            </a:br>
            <a:r>
              <a:rPr lang="es-MX" sz="3200" b="1" dirty="0" smtClean="0">
                <a:solidFill>
                  <a:schemeClr val="bg1"/>
                </a:solidFill>
                <a:latin typeface="Garamond" pitchFamily="18" charset="0"/>
              </a:rPr>
              <a:t>EEEEESPECIALIDAD DE OAXACA SS</a:t>
            </a:r>
            <a:br>
              <a:rPr lang="es-MX" sz="3200" b="1" dirty="0" smtClean="0">
                <a:solidFill>
                  <a:schemeClr val="bg1"/>
                </a:solidFill>
                <a:latin typeface="Garamond" pitchFamily="18" charset="0"/>
              </a:rPr>
            </a:br>
            <a:endParaRPr lang="es-MX" dirty="0"/>
          </a:p>
        </p:txBody>
      </p:sp>
      <p:sp>
        <p:nvSpPr>
          <p:cNvPr id="4" name="3 Marcador de fecha"/>
          <p:cNvSpPr>
            <a:spLocks noGrp="1"/>
          </p:cNvSpPr>
          <p:nvPr>
            <p:ph type="dt" sz="half" idx="10"/>
          </p:nvPr>
        </p:nvSpPr>
        <p:spPr/>
        <p:txBody>
          <a:bodyPr/>
          <a:lstStyle/>
          <a:p>
            <a:fld id="{70B72676-DBCB-4279-A6C0-85858F850289}" type="datetime1">
              <a:rPr lang="es-MX" smtClean="0"/>
              <a:t>29/07/2019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pic>
        <p:nvPicPr>
          <p:cNvPr id="7" name="Picture 3" descr="F:\a_chaedu\02 Dr Martinez Rios DirGral\academia nacional de medicina\logo academia.png"/>
          <p:cNvPicPr>
            <a:picLocks noChangeAspect="1" noChangeArrowheads="1"/>
          </p:cNvPicPr>
          <p:nvPr userDrawn="1"/>
        </p:nvPicPr>
        <p:blipFill>
          <a:blip r:embed="rId2" cstate="print"/>
          <a:srcRect/>
          <a:stretch>
            <a:fillRect/>
          </a:stretch>
        </p:blipFill>
        <p:spPr bwMode="auto">
          <a:xfrm>
            <a:off x="774168" y="404664"/>
            <a:ext cx="1277552" cy="1252001"/>
          </a:xfrm>
          <a:prstGeom prst="rect">
            <a:avLst/>
          </a:prstGeom>
          <a:noFill/>
        </p:spPr>
      </p:pic>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52321" y="404664"/>
            <a:ext cx="1080119" cy="1186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8 CuadroTexto"/>
          <p:cNvSpPr txBox="1"/>
          <p:nvPr userDrawn="1"/>
        </p:nvSpPr>
        <p:spPr>
          <a:xfrm>
            <a:off x="2051720" y="404664"/>
            <a:ext cx="5544616" cy="1200329"/>
          </a:xfrm>
          <a:prstGeom prst="rect">
            <a:avLst/>
          </a:prstGeom>
          <a:noFill/>
        </p:spPr>
        <p:txBody>
          <a:bodyPr wrap="square" rtlCol="0">
            <a:spAutoFit/>
          </a:bodyPr>
          <a:lstStyle/>
          <a:p>
            <a:pPr algn="ctr"/>
            <a:r>
              <a:rPr lang="es-MX" sz="2400" b="1" dirty="0" smtClean="0"/>
              <a:t>ACADEMIA NACIONAL DE MEDICINA</a:t>
            </a:r>
          </a:p>
          <a:p>
            <a:pPr algn="ctr"/>
            <a:r>
              <a:rPr lang="es-MX" sz="2400" b="1" dirty="0" smtClean="0"/>
              <a:t>INSTITUTO NACIONAL DE CARDIOLOGÍA</a:t>
            </a:r>
          </a:p>
          <a:p>
            <a:pPr algn="ctr"/>
            <a:r>
              <a:rPr lang="es-MX" sz="2400" b="1" dirty="0" smtClean="0"/>
              <a:t>IGNACIO CHÁVEZ</a:t>
            </a:r>
            <a:endParaRPr lang="es-MX" sz="2400" b="1" dirty="0"/>
          </a:p>
        </p:txBody>
      </p:sp>
    </p:spTree>
    <p:extLst>
      <p:ext uri="{BB962C8B-B14F-4D97-AF65-F5344CB8AC3E}">
        <p14:creationId xmlns:p14="http://schemas.microsoft.com/office/powerpoint/2010/main" val="388571812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E89D5D5-6E68-4D24-9AF3-2A9D5CD6451D}" type="datetime1">
              <a:rPr lang="es-MX" smtClean="0"/>
              <a:t>29/07/2019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4200839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653A6A11-0D9C-4523-B178-6581E8F2D0EE}" type="datetime1">
              <a:rPr lang="es-MX" smtClean="0"/>
              <a:t>29/07/2019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3984236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DD9B684-3F4A-40E6-A203-44BDD895B9DF}" type="datetime1">
              <a:rPr lang="es-MX" smtClean="0"/>
              <a:t>29/07/2019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861892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7C9F707-5193-4684-8C97-2AF647D9DCB6}" type="datetime1">
              <a:rPr lang="es-MX" smtClean="0"/>
              <a:t>29/07/2019</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3699954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68342A7B-30C1-4809-BAAB-109D0FF30F8D}" type="datetime1">
              <a:rPr lang="es-MX" smtClean="0"/>
              <a:t>29/07/2019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4054750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38567723-4AA3-4ED8-A79C-103A60C4A225}" type="datetime1">
              <a:rPr lang="es-MX" smtClean="0"/>
              <a:t>29/07/2019</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3079039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3E16B95-9432-44CB-84AD-5C7625AFB7DD}" type="datetime1">
              <a:rPr lang="es-MX" smtClean="0"/>
              <a:t>29/07/2019</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1623633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C959986-DE0A-4B6A-9F02-12977AFAE314}" type="datetime1">
              <a:rPr lang="es-MX" smtClean="0"/>
              <a:t>29/07/2019</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496946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0B749CC-3434-4E14-8A63-2D1E023DBD80}" type="datetime1">
              <a:rPr lang="es-MX" smtClean="0"/>
              <a:t>29/07/2019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3335018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C16644A-ADB1-4701-83DF-CCF373BCC7F0}" type="datetime1">
              <a:rPr lang="es-MX" smtClean="0"/>
              <a:t>29/07/2019</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5AFBFBF-9F15-4F3C-9FDA-4410CA7C3AD4}" type="slidenum">
              <a:rPr lang="es-MX" smtClean="0"/>
              <a:t>‹Nº›</a:t>
            </a:fld>
            <a:endParaRPr lang="es-MX"/>
          </a:p>
        </p:txBody>
      </p:sp>
    </p:spTree>
    <p:extLst>
      <p:ext uri="{BB962C8B-B14F-4D97-AF65-F5344CB8AC3E}">
        <p14:creationId xmlns:p14="http://schemas.microsoft.com/office/powerpoint/2010/main" val="3926573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6A6E5-342D-4C02-9132-C33A23D0648C}" type="datetime1">
              <a:rPr lang="es-MX" smtClean="0"/>
              <a:t>29/07/2019</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AFBFBF-9F15-4F3C-9FDA-4410CA7C3AD4}" type="slidenum">
              <a:rPr lang="es-MX" smtClean="0"/>
              <a:t>‹Nº›</a:t>
            </a:fld>
            <a:endParaRPr lang="es-MX"/>
          </a:p>
        </p:txBody>
      </p:sp>
    </p:spTree>
    <p:extLst>
      <p:ext uri="{BB962C8B-B14F-4D97-AF65-F5344CB8AC3E}">
        <p14:creationId xmlns:p14="http://schemas.microsoft.com/office/powerpoint/2010/main" val="3704492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846176" y="1628800"/>
            <a:ext cx="7686264" cy="5460469"/>
          </a:xfrm>
          <a:prstGeom prst="rect">
            <a:avLst/>
          </a:prstGeom>
          <a:noFill/>
        </p:spPr>
        <p:txBody>
          <a:bodyPr wrap="square" rtlCol="0">
            <a:spAutoFit/>
          </a:bodyPr>
          <a:lstStyle/>
          <a:p>
            <a:pPr algn="ctr"/>
            <a:r>
              <a:rPr lang="es-MX" sz="1700" b="1" dirty="0" smtClean="0"/>
              <a:t>Agradecimientos </a:t>
            </a:r>
            <a:r>
              <a:rPr lang="es-MX" sz="1700" b="1" dirty="0"/>
              <a:t>del Instituto a la Directiva de la Academia Nacional de Medicina, particularmente a su Presidenta; </a:t>
            </a:r>
            <a:r>
              <a:rPr lang="es-MX" sz="1700" b="1" dirty="0" smtClean="0"/>
              <a:t>Dra</a:t>
            </a:r>
            <a:r>
              <a:rPr lang="es-MX" sz="1700" b="1" dirty="0"/>
              <a:t>. Teresita Corona, por incluir éste </a:t>
            </a:r>
            <a:r>
              <a:rPr lang="es-MX" sz="1700" b="1" dirty="0" smtClean="0"/>
              <a:t>Simposio como un evento más conmemorativo al 75 aniversario de la fundación del Instituto Nacional de Cardiología </a:t>
            </a:r>
            <a:r>
              <a:rPr lang="es-MX" sz="1700" b="1" dirty="0"/>
              <a:t>titulado:</a:t>
            </a:r>
          </a:p>
          <a:p>
            <a:pPr algn="ctr"/>
            <a:endParaRPr lang="es-MX" sz="1700" b="1" dirty="0"/>
          </a:p>
          <a:p>
            <a:pPr algn="ctr"/>
            <a:r>
              <a:rPr lang="es-MX" sz="1700" b="1" dirty="0"/>
              <a:t>EL INSTITUTO NACIONAL DE CARDIOLOGÍA Y LA COLABORACIÓN INTERDISCIPLINARIA</a:t>
            </a:r>
          </a:p>
          <a:p>
            <a:pPr algn="ctr"/>
            <a:endParaRPr lang="es-MX" sz="1700" b="1" dirty="0"/>
          </a:p>
          <a:p>
            <a:pPr algn="ctr"/>
            <a:r>
              <a:rPr lang="es-MX" sz="1700" b="1" dirty="0" smtClean="0"/>
              <a:t>Coordinador:</a:t>
            </a:r>
          </a:p>
          <a:p>
            <a:pPr algn="ctr"/>
            <a:r>
              <a:rPr lang="es-MX" sz="1700" b="1" dirty="0" smtClean="0"/>
              <a:t>Dr. Marco A. Martínez Ríos</a:t>
            </a:r>
          </a:p>
          <a:p>
            <a:pPr algn="ctr"/>
            <a:endParaRPr lang="es-MX" sz="1200" b="1" dirty="0"/>
          </a:p>
          <a:p>
            <a:pPr algn="ctr"/>
            <a:r>
              <a:rPr lang="es-MX" sz="1700" b="1" dirty="0" smtClean="0"/>
              <a:t>Participantes:</a:t>
            </a:r>
          </a:p>
          <a:p>
            <a:pPr algn="ctr"/>
            <a:endParaRPr lang="es-MX" sz="900" b="1" dirty="0"/>
          </a:p>
          <a:p>
            <a:pPr marL="285750" indent="-285750" algn="ctr">
              <a:spcAft>
                <a:spcPts val="50"/>
              </a:spcAft>
              <a:buFont typeface="Arial" pitchFamily="34" charset="0"/>
              <a:buChar char="•"/>
            </a:pPr>
            <a:r>
              <a:rPr lang="es-MX" sz="1700" b="1" dirty="0" smtClean="0"/>
              <a:t>Dr. Gilberto Vargas</a:t>
            </a:r>
          </a:p>
          <a:p>
            <a:pPr marL="285750" indent="-285750" algn="ctr">
              <a:spcAft>
                <a:spcPts val="50"/>
              </a:spcAft>
              <a:buFont typeface="Arial" pitchFamily="34" charset="0"/>
              <a:buChar char="•"/>
            </a:pPr>
            <a:endParaRPr lang="es-MX" sz="900" b="1" dirty="0" smtClean="0"/>
          </a:p>
          <a:p>
            <a:pPr marL="285750" indent="-285750" algn="ctr">
              <a:spcAft>
                <a:spcPts val="50"/>
              </a:spcAft>
              <a:buFont typeface="Arial" pitchFamily="34" charset="0"/>
              <a:buChar char="•"/>
            </a:pPr>
            <a:r>
              <a:rPr lang="es-MX" sz="1700" b="1" dirty="0" smtClean="0"/>
              <a:t>Dra. Maite Vallejo Allende</a:t>
            </a:r>
          </a:p>
          <a:p>
            <a:pPr algn="ctr">
              <a:spcAft>
                <a:spcPts val="50"/>
              </a:spcAft>
            </a:pPr>
            <a:endParaRPr lang="es-MX" sz="900" b="1" dirty="0" smtClean="0"/>
          </a:p>
          <a:p>
            <a:pPr marL="285750" indent="-285750" algn="ctr">
              <a:spcAft>
                <a:spcPts val="50"/>
              </a:spcAft>
              <a:buFont typeface="Arial" pitchFamily="34" charset="0"/>
              <a:buChar char="•"/>
            </a:pPr>
            <a:r>
              <a:rPr lang="es-MX" sz="1700" b="1" dirty="0" smtClean="0"/>
              <a:t>Dr. Arturo Abundes Velasco</a:t>
            </a:r>
          </a:p>
          <a:p>
            <a:pPr algn="ctr">
              <a:spcAft>
                <a:spcPts val="50"/>
              </a:spcAft>
            </a:pPr>
            <a:endParaRPr lang="es-MX" sz="1100" b="1" dirty="0" smtClean="0"/>
          </a:p>
          <a:p>
            <a:pPr marL="285750" indent="-285750" algn="ctr">
              <a:spcAft>
                <a:spcPts val="50"/>
              </a:spcAft>
              <a:buFont typeface="Arial" pitchFamily="34" charset="0"/>
              <a:buChar char="•"/>
            </a:pPr>
            <a:r>
              <a:rPr lang="es-MX" sz="1700" b="1" dirty="0" smtClean="0"/>
              <a:t>Dr. Jesús Vargas Barrón</a:t>
            </a:r>
          </a:p>
          <a:p>
            <a:pPr algn="ctr"/>
            <a:endParaRPr lang="es-MX" sz="900" b="1" dirty="0" smtClean="0"/>
          </a:p>
          <a:p>
            <a:pPr algn="ctr"/>
            <a:endParaRPr lang="es-MX" b="1" dirty="0"/>
          </a:p>
        </p:txBody>
      </p:sp>
    </p:spTree>
    <p:extLst>
      <p:ext uri="{BB962C8B-B14F-4D97-AF65-F5344CB8AC3E}">
        <p14:creationId xmlns:p14="http://schemas.microsoft.com/office/powerpoint/2010/main" val="8377832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774168" y="2014870"/>
            <a:ext cx="7686264" cy="3644587"/>
          </a:xfrm>
          <a:prstGeom prst="rect">
            <a:avLst/>
          </a:prstGeom>
          <a:noFill/>
        </p:spPr>
        <p:txBody>
          <a:bodyPr wrap="square" rtlCol="0">
            <a:spAutoFit/>
          </a:bodyPr>
          <a:lstStyle/>
          <a:p>
            <a:pPr algn="ctr">
              <a:spcAft>
                <a:spcPts val="50"/>
              </a:spcAft>
            </a:pPr>
            <a:endParaRPr lang="es-MX" sz="900" b="1" dirty="0" smtClean="0"/>
          </a:p>
          <a:p>
            <a:pPr algn="ctr">
              <a:spcAft>
                <a:spcPts val="50"/>
              </a:spcAft>
            </a:pPr>
            <a:r>
              <a:rPr lang="es-MX" b="1" dirty="0" smtClean="0"/>
              <a:t>PROYECTO GENÉTICA EN ATEROESCLEROSIS (GEA)</a:t>
            </a:r>
          </a:p>
          <a:p>
            <a:pPr algn="ctr">
              <a:spcAft>
                <a:spcPts val="50"/>
              </a:spcAft>
            </a:pPr>
            <a:r>
              <a:rPr lang="es-MX" b="1" dirty="0" smtClean="0"/>
              <a:t>  </a:t>
            </a:r>
          </a:p>
          <a:p>
            <a:pPr algn="ctr">
              <a:spcAft>
                <a:spcPts val="50"/>
              </a:spcAft>
            </a:pPr>
            <a:r>
              <a:rPr lang="es-MX" b="1" dirty="0" smtClean="0"/>
              <a:t>Dr. Gilberto Vargas Alarcón</a:t>
            </a:r>
          </a:p>
          <a:p>
            <a:pPr algn="ctr">
              <a:spcAft>
                <a:spcPts val="50"/>
              </a:spcAft>
            </a:pPr>
            <a:r>
              <a:rPr lang="es-MX" b="1" dirty="0" smtClean="0"/>
              <a:t>Director de Investigación</a:t>
            </a:r>
          </a:p>
          <a:p>
            <a:pPr algn="ctr">
              <a:spcAft>
                <a:spcPts val="50"/>
              </a:spcAft>
            </a:pPr>
            <a:endParaRPr lang="es-MX" b="1" dirty="0" smtClean="0"/>
          </a:p>
          <a:p>
            <a:pPr algn="just">
              <a:spcAft>
                <a:spcPts val="50"/>
              </a:spcAft>
            </a:pPr>
            <a:r>
              <a:rPr lang="es-MX" b="1" dirty="0" smtClean="0"/>
              <a:t>El estudio GEA </a:t>
            </a:r>
            <a:r>
              <a:rPr lang="es-MX" b="1" dirty="0" err="1" smtClean="0"/>
              <a:t>fué</a:t>
            </a:r>
            <a:r>
              <a:rPr lang="es-MX" b="1" dirty="0" smtClean="0"/>
              <a:t> diseñado en el Instituto Nacional de Cardiología Ignacio Chávez, para investigar las bases genéticas y metabólicas que se asocian al desarrollo de la enfermedad arterial coronaria (EAC) prematura. Durante los años que lleva el proyecto se ha generado información tanto en el área genética como en la metabólica. El estudio ha sido muy exitoso con numerosas publicaciones y tesis a las que hará referencia el Dr. Vargas</a:t>
            </a:r>
          </a:p>
          <a:p>
            <a:pPr algn="ctr"/>
            <a:endParaRPr lang="es-MX" b="1" dirty="0"/>
          </a:p>
        </p:txBody>
      </p:sp>
    </p:spTree>
    <p:extLst>
      <p:ext uri="{BB962C8B-B14F-4D97-AF65-F5344CB8AC3E}">
        <p14:creationId xmlns:p14="http://schemas.microsoft.com/office/powerpoint/2010/main" val="6734986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774168" y="1916832"/>
            <a:ext cx="7686264" cy="3934410"/>
          </a:xfrm>
          <a:prstGeom prst="rect">
            <a:avLst/>
          </a:prstGeom>
          <a:noFill/>
        </p:spPr>
        <p:txBody>
          <a:bodyPr wrap="square" rtlCol="0">
            <a:spAutoFit/>
          </a:bodyPr>
          <a:lstStyle/>
          <a:p>
            <a:pPr algn="ctr">
              <a:spcAft>
                <a:spcPts val="50"/>
              </a:spcAft>
            </a:pPr>
            <a:endParaRPr lang="es-MX" sz="900" b="1" dirty="0" smtClean="0"/>
          </a:p>
          <a:p>
            <a:pPr algn="ctr">
              <a:spcAft>
                <a:spcPts val="50"/>
              </a:spcAft>
            </a:pPr>
            <a:r>
              <a:rPr lang="es-MX" b="1" dirty="0" smtClean="0"/>
              <a:t>ESTUDIO DE COHORTE  TLALPAN 2020</a:t>
            </a:r>
          </a:p>
          <a:p>
            <a:pPr algn="ctr">
              <a:spcAft>
                <a:spcPts val="50"/>
              </a:spcAft>
            </a:pPr>
            <a:r>
              <a:rPr lang="es-MX" b="1" dirty="0" smtClean="0"/>
              <a:t>  </a:t>
            </a:r>
          </a:p>
          <a:p>
            <a:pPr algn="ctr">
              <a:spcAft>
                <a:spcPts val="50"/>
              </a:spcAft>
            </a:pPr>
            <a:r>
              <a:rPr lang="es-MX" b="1" dirty="0" smtClean="0"/>
              <a:t>Dra. Maite Vallejo</a:t>
            </a:r>
          </a:p>
          <a:p>
            <a:pPr algn="ctr">
              <a:spcAft>
                <a:spcPts val="50"/>
              </a:spcAft>
            </a:pPr>
            <a:r>
              <a:rPr lang="es-MX" b="1" dirty="0" smtClean="0"/>
              <a:t>Investigador E</a:t>
            </a:r>
          </a:p>
          <a:p>
            <a:pPr algn="ctr">
              <a:spcAft>
                <a:spcPts val="50"/>
              </a:spcAft>
            </a:pPr>
            <a:r>
              <a:rPr lang="es-MX" b="1" dirty="0" smtClean="0"/>
              <a:t>Departamento de Investigación </a:t>
            </a:r>
            <a:r>
              <a:rPr lang="es-MX" b="1" dirty="0" err="1" smtClean="0"/>
              <a:t>Sociomédica</a:t>
            </a:r>
            <a:endParaRPr lang="es-MX" b="1" dirty="0" smtClean="0"/>
          </a:p>
          <a:p>
            <a:pPr algn="ctr">
              <a:spcAft>
                <a:spcPts val="50"/>
              </a:spcAft>
            </a:pPr>
            <a:endParaRPr lang="es-MX" b="1" dirty="0" smtClean="0"/>
          </a:p>
          <a:p>
            <a:pPr algn="just">
              <a:spcAft>
                <a:spcPts val="50"/>
              </a:spcAft>
            </a:pPr>
            <a:r>
              <a:rPr lang="es-MX" b="1" dirty="0" smtClean="0"/>
              <a:t>De los factores de riesgo cardiovascular conocidos, la hipertensión arterial (HTA) es el más común y causante de numerosas y graves complicaciones. En nuestro País, su prevalencia se ha incrementado paulatinamente  (30%). Existe poca evidencia publicada sobre la incidencia y factores de riesgo asociados. Por lo anterior, el proyecto Tlalpan 2020: Estudio de la Incidencia de hipertensión arterial en una cohorte de la Ciudad de México.</a:t>
            </a:r>
          </a:p>
          <a:p>
            <a:pPr algn="ctr"/>
            <a:endParaRPr lang="es-MX" b="1" dirty="0"/>
          </a:p>
        </p:txBody>
      </p:sp>
    </p:spTree>
    <p:extLst>
      <p:ext uri="{BB962C8B-B14F-4D97-AF65-F5344CB8AC3E}">
        <p14:creationId xmlns:p14="http://schemas.microsoft.com/office/powerpoint/2010/main" val="1974005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774168" y="2111315"/>
            <a:ext cx="7686264" cy="4414029"/>
          </a:xfrm>
          <a:prstGeom prst="rect">
            <a:avLst/>
          </a:prstGeom>
          <a:noFill/>
        </p:spPr>
        <p:txBody>
          <a:bodyPr wrap="square" rtlCol="0">
            <a:spAutoFit/>
          </a:bodyPr>
          <a:lstStyle/>
          <a:p>
            <a:pPr algn="ctr">
              <a:spcAft>
                <a:spcPts val="50"/>
              </a:spcAft>
            </a:pPr>
            <a:endParaRPr lang="es-MX" sz="900" b="1" dirty="0" smtClean="0"/>
          </a:p>
          <a:p>
            <a:pPr algn="ctr">
              <a:spcAft>
                <a:spcPts val="50"/>
              </a:spcAft>
            </a:pPr>
            <a:r>
              <a:rPr lang="es-MX" b="1" dirty="0" smtClean="0"/>
              <a:t>BIOTÉCNICA APLICADA EN CARDIOLOGÍA</a:t>
            </a:r>
          </a:p>
          <a:p>
            <a:pPr algn="ctr">
              <a:spcAft>
                <a:spcPts val="50"/>
              </a:spcAft>
            </a:pPr>
            <a:endParaRPr lang="es-MX" b="1" dirty="0" smtClean="0"/>
          </a:p>
          <a:p>
            <a:pPr algn="ctr">
              <a:spcAft>
                <a:spcPts val="50"/>
              </a:spcAft>
            </a:pPr>
            <a:r>
              <a:rPr lang="es-MX" b="1" dirty="0" smtClean="0"/>
              <a:t>Dr. Arturo Abundes Velasco</a:t>
            </a:r>
          </a:p>
          <a:p>
            <a:pPr algn="ctr">
              <a:spcAft>
                <a:spcPts val="50"/>
              </a:spcAft>
            </a:pPr>
            <a:r>
              <a:rPr lang="es-MX" b="1" dirty="0" smtClean="0"/>
              <a:t>Departamento de Proyectos de Innovación y Desarrollo</a:t>
            </a:r>
          </a:p>
          <a:p>
            <a:pPr algn="ctr">
              <a:spcAft>
                <a:spcPts val="50"/>
              </a:spcAft>
            </a:pPr>
            <a:endParaRPr lang="es-MX" b="1" dirty="0"/>
          </a:p>
          <a:p>
            <a:pPr algn="ctr">
              <a:spcAft>
                <a:spcPts val="50"/>
              </a:spcAft>
            </a:pPr>
            <a:r>
              <a:rPr lang="es-MX" b="1" dirty="0" smtClean="0"/>
              <a:t>El DEINTEC en la actualidad desarrolla:</a:t>
            </a:r>
          </a:p>
          <a:p>
            <a:pPr algn="ctr">
              <a:spcAft>
                <a:spcPts val="50"/>
              </a:spcAft>
            </a:pPr>
            <a:endParaRPr lang="es-MX" b="1" dirty="0"/>
          </a:p>
          <a:p>
            <a:pPr marL="285750" indent="-285750" algn="ctr">
              <a:spcAft>
                <a:spcPts val="50"/>
              </a:spcAft>
              <a:buFont typeface="Arial" pitchFamily="34" charset="0"/>
              <a:buChar char="•"/>
            </a:pPr>
            <a:r>
              <a:rPr lang="es-MX" b="1" dirty="0" smtClean="0"/>
              <a:t> Válvulas cardiacas flexibles</a:t>
            </a:r>
          </a:p>
          <a:p>
            <a:pPr marL="285750" indent="-285750" algn="ctr">
              <a:spcAft>
                <a:spcPts val="50"/>
              </a:spcAft>
              <a:buFont typeface="Arial" pitchFamily="34" charset="0"/>
              <a:buChar char="•"/>
            </a:pPr>
            <a:r>
              <a:rPr lang="es-MX" b="1" dirty="0" err="1" smtClean="0"/>
              <a:t>Stents</a:t>
            </a:r>
            <a:r>
              <a:rPr lang="es-MX" b="1" dirty="0" smtClean="0"/>
              <a:t> coronarios</a:t>
            </a:r>
          </a:p>
          <a:p>
            <a:pPr marL="285750" indent="-285750" algn="ctr">
              <a:spcAft>
                <a:spcPts val="50"/>
              </a:spcAft>
              <a:buFont typeface="Arial" pitchFamily="34" charset="0"/>
              <a:buChar char="•"/>
            </a:pPr>
            <a:r>
              <a:rPr lang="es-MX" b="1" dirty="0" smtClean="0"/>
              <a:t> TAVIS (prótesis aórticas percutáneas)</a:t>
            </a:r>
          </a:p>
          <a:p>
            <a:pPr algn="ctr">
              <a:spcAft>
                <a:spcPts val="50"/>
              </a:spcAft>
            </a:pPr>
            <a:endParaRPr lang="es-MX" b="1" dirty="0" smtClean="0"/>
          </a:p>
          <a:p>
            <a:pPr algn="ctr"/>
            <a:endParaRPr lang="es-MX" b="1" dirty="0" smtClean="0"/>
          </a:p>
          <a:p>
            <a:pPr algn="ctr"/>
            <a:endParaRPr lang="es-MX" b="1" dirty="0" smtClean="0"/>
          </a:p>
          <a:p>
            <a:pPr algn="ctr"/>
            <a:endParaRPr lang="es-MX" b="1" dirty="0"/>
          </a:p>
        </p:txBody>
      </p:sp>
    </p:spTree>
    <p:extLst>
      <p:ext uri="{BB962C8B-B14F-4D97-AF65-F5344CB8AC3E}">
        <p14:creationId xmlns:p14="http://schemas.microsoft.com/office/powerpoint/2010/main" val="1074866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774168" y="1782440"/>
            <a:ext cx="7686264" cy="4526880"/>
          </a:xfrm>
          <a:prstGeom prst="rect">
            <a:avLst/>
          </a:prstGeom>
          <a:noFill/>
        </p:spPr>
        <p:txBody>
          <a:bodyPr wrap="square" rtlCol="0">
            <a:spAutoFit/>
          </a:bodyPr>
          <a:lstStyle/>
          <a:p>
            <a:pPr algn="ctr">
              <a:spcAft>
                <a:spcPts val="50"/>
              </a:spcAft>
            </a:pPr>
            <a:endParaRPr lang="es-MX" sz="900" b="1" dirty="0" smtClean="0"/>
          </a:p>
          <a:p>
            <a:pPr algn="ctr">
              <a:spcAft>
                <a:spcPts val="50"/>
              </a:spcAft>
            </a:pPr>
            <a:r>
              <a:rPr lang="es-MX" b="1" dirty="0" smtClean="0"/>
              <a:t>UNIDAD DE INVESTIGACIÓN TRASLACIONAL UNAM/INCICH </a:t>
            </a:r>
            <a:endParaRPr lang="es-MX" b="1" dirty="0"/>
          </a:p>
          <a:p>
            <a:pPr algn="ctr">
              <a:spcAft>
                <a:spcPts val="50"/>
              </a:spcAft>
            </a:pPr>
            <a:endParaRPr lang="es-MX" b="1" dirty="0" smtClean="0"/>
          </a:p>
          <a:p>
            <a:pPr algn="ctr">
              <a:spcAft>
                <a:spcPts val="50"/>
              </a:spcAft>
            </a:pPr>
            <a:r>
              <a:rPr lang="es-MX" b="1" dirty="0" smtClean="0"/>
              <a:t>  </a:t>
            </a:r>
          </a:p>
          <a:p>
            <a:pPr algn="ctr">
              <a:spcAft>
                <a:spcPts val="50"/>
              </a:spcAft>
            </a:pPr>
            <a:r>
              <a:rPr lang="es-MX" b="1" dirty="0" smtClean="0"/>
              <a:t>Dr. Jesús Vargas Barrón</a:t>
            </a:r>
          </a:p>
          <a:p>
            <a:pPr algn="ctr">
              <a:spcAft>
                <a:spcPts val="50"/>
              </a:spcAft>
            </a:pPr>
            <a:r>
              <a:rPr lang="es-MX" b="1" dirty="0" smtClean="0"/>
              <a:t>Investigador Emérito</a:t>
            </a:r>
          </a:p>
          <a:p>
            <a:pPr algn="ctr">
              <a:spcAft>
                <a:spcPts val="50"/>
              </a:spcAft>
            </a:pPr>
            <a:endParaRPr lang="es-MX" b="1" dirty="0"/>
          </a:p>
          <a:p>
            <a:pPr algn="just">
              <a:spcAft>
                <a:spcPts val="50"/>
              </a:spcAft>
            </a:pPr>
            <a:r>
              <a:rPr lang="es-MX" b="1" dirty="0" smtClean="0"/>
              <a:t>El Dr. Vargas hará comentarios sobre separación de la investigación biomédica básica y la aplicación clínica, con la  necesidad de impulsar las investigaciones </a:t>
            </a:r>
            <a:r>
              <a:rPr lang="es-MX" b="1" dirty="0" err="1" smtClean="0"/>
              <a:t>traslacionales</a:t>
            </a:r>
            <a:r>
              <a:rPr lang="es-MX" b="1" dirty="0" smtClean="0"/>
              <a:t> que incluyen herramientas como: la </a:t>
            </a:r>
            <a:r>
              <a:rPr lang="es-MX" b="1" dirty="0" err="1" smtClean="0"/>
              <a:t>farmacogenética</a:t>
            </a:r>
            <a:r>
              <a:rPr lang="es-MX" b="1" dirty="0" smtClean="0"/>
              <a:t>, </a:t>
            </a:r>
            <a:r>
              <a:rPr lang="es-MX" b="1" dirty="0" err="1" smtClean="0"/>
              <a:t>biomarcadores</a:t>
            </a:r>
            <a:r>
              <a:rPr lang="es-MX" b="1" dirty="0" smtClean="0"/>
              <a:t> y técnicas de imagen. Hará una reseña de la unidad de Investigación </a:t>
            </a:r>
            <a:r>
              <a:rPr lang="es-MX" b="1" dirty="0" err="1" smtClean="0"/>
              <a:t>traslacional</a:t>
            </a:r>
            <a:r>
              <a:rPr lang="es-MX" b="1" dirty="0" smtClean="0"/>
              <a:t> UNAM/INCICH</a:t>
            </a:r>
          </a:p>
          <a:p>
            <a:pPr algn="ctr">
              <a:spcAft>
                <a:spcPts val="50"/>
              </a:spcAft>
            </a:pPr>
            <a:endParaRPr lang="es-MX" b="1" dirty="0"/>
          </a:p>
          <a:p>
            <a:pPr algn="ctr">
              <a:spcAft>
                <a:spcPts val="50"/>
              </a:spcAft>
            </a:pPr>
            <a:endParaRPr lang="es-MX" b="1" dirty="0" smtClean="0"/>
          </a:p>
          <a:p>
            <a:pPr algn="ctr">
              <a:spcAft>
                <a:spcPts val="50"/>
              </a:spcAft>
            </a:pPr>
            <a:endParaRPr lang="es-MX" b="1" dirty="0" smtClean="0"/>
          </a:p>
          <a:p>
            <a:pPr algn="ctr"/>
            <a:endParaRPr lang="es-MX" b="1" dirty="0"/>
          </a:p>
        </p:txBody>
      </p:sp>
    </p:spTree>
    <p:extLst>
      <p:ext uri="{BB962C8B-B14F-4D97-AF65-F5344CB8AC3E}">
        <p14:creationId xmlns:p14="http://schemas.microsoft.com/office/powerpoint/2010/main" val="2215190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370</Words>
  <Application>Microsoft Office PowerPoint</Application>
  <PresentationFormat>Presentación en pantalla (4:3)</PresentationFormat>
  <Paragraphs>55</Paragraphs>
  <Slides>5</Slides>
  <Notes>1</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Presentación de PowerPoint</vt:lpstr>
      <vt:lpstr>Presentación de PowerPoint</vt:lpstr>
      <vt:lpstr>Presentación de PowerPoint</vt:lpstr>
      <vt:lpstr>Presentación de PowerPoint</vt:lpstr>
      <vt:lpstr>Presentación de PowerPoint</vt:lpstr>
    </vt:vector>
  </TitlesOfParts>
  <Company>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vegosv</dc:creator>
  <cp:lastModifiedBy>vegosv</cp:lastModifiedBy>
  <cp:revision>21</cp:revision>
  <dcterms:created xsi:type="dcterms:W3CDTF">2019-07-24T17:09:45Z</dcterms:created>
  <dcterms:modified xsi:type="dcterms:W3CDTF">2019-07-29T16:03:57Z</dcterms:modified>
</cp:coreProperties>
</file>