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5" d="100"/>
          <a:sy n="95" d="100"/>
        </p:scale>
        <p:origin x="-408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F3D9-B0BD-4154-8908-832A2E4FBFA8}" type="datetimeFigureOut">
              <a:rPr lang="es-MX" smtClean="0"/>
              <a:pPr/>
              <a:t>31/07/2019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25700-81C7-4FFA-8ED6-8ECF527FE3A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F3D9-B0BD-4154-8908-832A2E4FBFA8}" type="datetimeFigureOut">
              <a:rPr lang="es-MX" smtClean="0"/>
              <a:pPr/>
              <a:t>31/07/2019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25700-81C7-4FFA-8ED6-8ECF527FE3A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F3D9-B0BD-4154-8908-832A2E4FBFA8}" type="datetimeFigureOut">
              <a:rPr lang="es-MX" smtClean="0"/>
              <a:pPr/>
              <a:t>31/07/2019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25700-81C7-4FFA-8ED6-8ECF527FE3A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F3D9-B0BD-4154-8908-832A2E4FBFA8}" type="datetimeFigureOut">
              <a:rPr lang="es-MX" smtClean="0"/>
              <a:pPr/>
              <a:t>31/07/2019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25700-81C7-4FFA-8ED6-8ECF527FE3A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F3D9-B0BD-4154-8908-832A2E4FBFA8}" type="datetimeFigureOut">
              <a:rPr lang="es-MX" smtClean="0"/>
              <a:pPr/>
              <a:t>31/07/2019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25700-81C7-4FFA-8ED6-8ECF527FE3A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F3D9-B0BD-4154-8908-832A2E4FBFA8}" type="datetimeFigureOut">
              <a:rPr lang="es-MX" smtClean="0"/>
              <a:pPr/>
              <a:t>31/07/2019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25700-81C7-4FFA-8ED6-8ECF527FE3A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F3D9-B0BD-4154-8908-832A2E4FBFA8}" type="datetimeFigureOut">
              <a:rPr lang="es-MX" smtClean="0"/>
              <a:pPr/>
              <a:t>31/07/2019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25700-81C7-4FFA-8ED6-8ECF527FE3A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F3D9-B0BD-4154-8908-832A2E4FBFA8}" type="datetimeFigureOut">
              <a:rPr lang="es-MX" smtClean="0"/>
              <a:pPr/>
              <a:t>31/07/2019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25700-81C7-4FFA-8ED6-8ECF527FE3A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F3D9-B0BD-4154-8908-832A2E4FBFA8}" type="datetimeFigureOut">
              <a:rPr lang="es-MX" smtClean="0"/>
              <a:pPr/>
              <a:t>31/07/2019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25700-81C7-4FFA-8ED6-8ECF527FE3A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F3D9-B0BD-4154-8908-832A2E4FBFA8}" type="datetimeFigureOut">
              <a:rPr lang="es-MX" smtClean="0"/>
              <a:pPr/>
              <a:t>31/07/2019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25700-81C7-4FFA-8ED6-8ECF527FE3A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F3D9-B0BD-4154-8908-832A2E4FBFA8}" type="datetimeFigureOut">
              <a:rPr lang="es-MX" smtClean="0"/>
              <a:pPr/>
              <a:t>31/07/2019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25700-81C7-4FFA-8ED6-8ECF527FE3A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AFF3D9-B0BD-4154-8908-832A2E4FBFA8}" type="datetimeFigureOut">
              <a:rPr lang="es-MX" smtClean="0"/>
              <a:pPr/>
              <a:t>31/07/2019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25700-81C7-4FFA-8ED6-8ECF527FE3A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980728"/>
            <a:ext cx="7992888" cy="2448272"/>
          </a:xfrm>
        </p:spPr>
        <p:txBody>
          <a:bodyPr>
            <a:noAutofit/>
          </a:bodyPr>
          <a:lstStyle/>
          <a:p>
            <a:r>
              <a:rPr lang="es-MX" sz="1500" b="1" dirty="0" smtClean="0"/>
              <a:t>Miércoles </a:t>
            </a:r>
            <a:r>
              <a:rPr lang="es-MX" sz="1500" b="1" dirty="0" smtClean="0"/>
              <a:t>7</a:t>
            </a:r>
            <a:r>
              <a:rPr lang="es-MX" sz="1500" b="1" dirty="0" smtClean="0"/>
              <a:t> </a:t>
            </a:r>
            <a:r>
              <a:rPr lang="es-MX" sz="1500" b="1" dirty="0" smtClean="0"/>
              <a:t>de </a:t>
            </a:r>
            <a:r>
              <a:rPr lang="es-MX" sz="1500" b="1" dirty="0" smtClean="0"/>
              <a:t>agosto</a:t>
            </a:r>
            <a:r>
              <a:rPr lang="es-MX" sz="1500" b="1" dirty="0" smtClean="0"/>
              <a:t/>
            </a:r>
            <a:br>
              <a:rPr lang="es-MX" sz="1500" b="1" dirty="0" smtClean="0"/>
            </a:br>
            <a:r>
              <a:rPr lang="es-MX" sz="1500" b="1" dirty="0" smtClean="0"/>
              <a:t>12:00 </a:t>
            </a:r>
            <a:r>
              <a:rPr lang="es-MX" sz="1500" b="1" dirty="0" smtClean="0"/>
              <a:t>horas</a:t>
            </a:r>
            <a:r>
              <a:rPr lang="es-MX" sz="1500" dirty="0" smtClean="0"/>
              <a:t/>
            </a:r>
            <a:br>
              <a:rPr lang="es-MX" sz="1500" dirty="0" smtClean="0"/>
            </a:br>
            <a:r>
              <a:rPr lang="es-MX" sz="1500" dirty="0" smtClean="0"/>
              <a:t/>
            </a:r>
            <a:br>
              <a:rPr lang="es-MX" sz="1500" dirty="0" smtClean="0"/>
            </a:br>
            <a:r>
              <a:rPr lang="es-MX" sz="1500" dirty="0" smtClean="0"/>
              <a:t>Sede: </a:t>
            </a:r>
            <a:r>
              <a:rPr lang="es-MX" sz="1500" dirty="0" smtClean="0"/>
              <a:t>Auditorio del Instituto Nacional de Geriatría en </a:t>
            </a:r>
            <a:r>
              <a:rPr lang="es-MX" sz="1500" dirty="0" smtClean="0"/>
              <a:t>Conjunto </a:t>
            </a:r>
            <a:r>
              <a:rPr lang="es-MX" sz="1500" dirty="0" smtClean="0"/>
              <a:t>con el Consejo de Salubridad  General</a:t>
            </a:r>
            <a:r>
              <a:rPr lang="es-MX" sz="1500" dirty="0" smtClean="0"/>
              <a:t/>
            </a:r>
            <a:br>
              <a:rPr lang="es-MX" sz="1500" dirty="0" smtClean="0"/>
            </a:br>
            <a:r>
              <a:rPr lang="es-MX" sz="1500" dirty="0" smtClean="0"/>
              <a:t/>
            </a:r>
            <a:br>
              <a:rPr lang="es-MX" sz="1500" dirty="0" smtClean="0"/>
            </a:br>
            <a:r>
              <a:rPr lang="es-MX" sz="1500" dirty="0" smtClean="0"/>
              <a:t>Programa</a:t>
            </a:r>
            <a:r>
              <a:rPr lang="es-MX" sz="1000" dirty="0" smtClean="0"/>
              <a:t/>
            </a:r>
            <a:br>
              <a:rPr lang="es-MX" sz="1000" dirty="0" smtClean="0"/>
            </a:br>
            <a:r>
              <a:rPr lang="es-MX" sz="1000" dirty="0" smtClean="0"/>
              <a:t/>
            </a:r>
            <a:br>
              <a:rPr lang="es-MX" sz="1000" dirty="0" smtClean="0"/>
            </a:br>
            <a:r>
              <a:rPr lang="es-MX" sz="2000" b="1" dirty="0" smtClean="0"/>
              <a:t>Simposio Extramuros</a:t>
            </a:r>
            <a:r>
              <a:rPr lang="es-MX" sz="2000" b="1" smtClean="0"/>
              <a:t/>
            </a:r>
            <a:br>
              <a:rPr lang="es-MX" sz="2000" b="1" smtClean="0"/>
            </a:br>
            <a:r>
              <a:rPr lang="es-MX" sz="2000" b="1" smtClean="0"/>
              <a:t>“</a:t>
            </a:r>
            <a:r>
              <a:rPr lang="es-MX" sz="2000" b="1" smtClean="0"/>
              <a:t>El </a:t>
            </a:r>
            <a:r>
              <a:rPr lang="es-MX" sz="2000" b="1" dirty="0" smtClean="0"/>
              <a:t>sistema nacional de cuidados: </a:t>
            </a:r>
            <a:r>
              <a:rPr lang="es-MX" sz="2000" b="1" dirty="0" smtClean="0"/>
              <a:t>una </a:t>
            </a:r>
            <a:r>
              <a:rPr lang="es-MX" sz="2000" b="1" smtClean="0"/>
              <a:t>prioridad </a:t>
            </a:r>
            <a:r>
              <a:rPr lang="es-MX" sz="2000" b="1" smtClean="0"/>
              <a:t>impostergable”</a:t>
            </a:r>
            <a:r>
              <a:rPr lang="pt-BR" sz="2000" b="1" dirty="0" smtClean="0"/>
              <a:t/>
            </a:r>
            <a:br>
              <a:rPr lang="pt-BR" sz="2000" b="1" dirty="0" smtClean="0"/>
            </a:br>
            <a:r>
              <a:rPr lang="pt-BR" sz="1500" b="1" dirty="0" err="1" smtClean="0"/>
              <a:t>Coordinador</a:t>
            </a:r>
            <a:r>
              <a:rPr lang="pt-BR" sz="1500" b="1" dirty="0" smtClean="0"/>
              <a:t>: </a:t>
            </a:r>
            <a:r>
              <a:rPr lang="pt-BR" sz="1500" dirty="0" smtClean="0"/>
              <a:t> </a:t>
            </a:r>
            <a:r>
              <a:rPr lang="es-MX" sz="1500" dirty="0" smtClean="0"/>
              <a:t>Dr. Luis Miguel Gutiérrez Robledo</a:t>
            </a:r>
            <a:endParaRPr lang="es-MX" sz="1500" dirty="0"/>
          </a:p>
        </p:txBody>
      </p:sp>
      <p:sp>
        <p:nvSpPr>
          <p:cNvPr id="6" name="5 CuadroTexto"/>
          <p:cNvSpPr txBox="1"/>
          <p:nvPr/>
        </p:nvSpPr>
        <p:spPr>
          <a:xfrm>
            <a:off x="611560" y="3655072"/>
            <a:ext cx="8136904" cy="2798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400"/>
              </a:lnSpc>
            </a:pPr>
            <a:r>
              <a:rPr lang="es-MX" sz="1600" dirty="0" smtClean="0"/>
              <a:t>Introducción: Dependencia y autonomía</a:t>
            </a:r>
          </a:p>
          <a:p>
            <a:pPr>
              <a:lnSpc>
                <a:spcPts val="1400"/>
              </a:lnSpc>
            </a:pPr>
            <a:r>
              <a:rPr lang="es-MX" sz="1600" b="1" i="1" dirty="0" smtClean="0"/>
              <a:t>Dr. Luis Miguel Gutiérrez Robledo</a:t>
            </a:r>
            <a:r>
              <a:rPr lang="es-MX" sz="1600" dirty="0" smtClean="0"/>
              <a:t>	</a:t>
            </a:r>
          </a:p>
          <a:p>
            <a:pPr>
              <a:lnSpc>
                <a:spcPts val="1400"/>
              </a:lnSpc>
            </a:pPr>
            <a:endParaRPr lang="es-MX" sz="1600" dirty="0" smtClean="0"/>
          </a:p>
          <a:p>
            <a:pPr>
              <a:lnSpc>
                <a:spcPts val="1400"/>
              </a:lnSpc>
            </a:pPr>
            <a:r>
              <a:rPr lang="es-MX" sz="1600" dirty="0" smtClean="0"/>
              <a:t>Sistemas nacionales de cuidado: Experiencias </a:t>
            </a:r>
            <a:r>
              <a:rPr lang="es-MX" sz="1600" dirty="0" smtClean="0"/>
              <a:t>regionales</a:t>
            </a:r>
            <a:endParaRPr lang="es-MX" sz="1600" dirty="0" smtClean="0"/>
          </a:p>
          <a:p>
            <a:pPr>
              <a:lnSpc>
                <a:spcPts val="1400"/>
              </a:lnSpc>
            </a:pPr>
            <a:r>
              <a:rPr lang="es-MX" sz="1600" b="1" i="1" dirty="0" smtClean="0"/>
              <a:t>Dra. Sandra </a:t>
            </a:r>
            <a:r>
              <a:rPr lang="es-MX" sz="1600" b="1" i="1" dirty="0" err="1" smtClean="0"/>
              <a:t>Huenchuan</a:t>
            </a:r>
            <a:r>
              <a:rPr lang="es-MX" sz="1600" b="1" i="1" dirty="0" smtClean="0"/>
              <a:t> Navarro *</a:t>
            </a:r>
            <a:r>
              <a:rPr lang="es-MX" sz="1600" dirty="0" smtClean="0"/>
              <a:t>	</a:t>
            </a:r>
          </a:p>
          <a:p>
            <a:pPr>
              <a:lnSpc>
                <a:spcPts val="1400"/>
              </a:lnSpc>
            </a:pPr>
            <a:endParaRPr lang="es-MX" sz="1600" dirty="0" smtClean="0"/>
          </a:p>
          <a:p>
            <a:pPr>
              <a:lnSpc>
                <a:spcPts val="1400"/>
              </a:lnSpc>
            </a:pPr>
            <a:r>
              <a:rPr lang="es-MX" sz="1600" dirty="0" smtClean="0"/>
              <a:t>Acuerdo de acciones para el otorgamiento </a:t>
            </a:r>
            <a:r>
              <a:rPr lang="es-MX" sz="1600" dirty="0" smtClean="0"/>
              <a:t>de cuidados </a:t>
            </a:r>
            <a:r>
              <a:rPr lang="es-MX" sz="1600" dirty="0" smtClean="0"/>
              <a:t>de largo plazo</a:t>
            </a:r>
          </a:p>
          <a:p>
            <a:pPr>
              <a:lnSpc>
                <a:spcPts val="1400"/>
              </a:lnSpc>
            </a:pPr>
            <a:r>
              <a:rPr lang="es-MX" sz="1600" b="1" i="1" dirty="0" smtClean="0"/>
              <a:t>Dr. José Ignacio Santos Preciado	</a:t>
            </a:r>
          </a:p>
          <a:p>
            <a:pPr>
              <a:lnSpc>
                <a:spcPts val="1400"/>
              </a:lnSpc>
            </a:pPr>
            <a:endParaRPr lang="es-MX" sz="1600" dirty="0" smtClean="0"/>
          </a:p>
          <a:p>
            <a:pPr>
              <a:lnSpc>
                <a:spcPts val="1400"/>
              </a:lnSpc>
            </a:pPr>
            <a:r>
              <a:rPr lang="es-MX" sz="1600" dirty="0" smtClean="0"/>
              <a:t>Implementación de políticas públicas para lograr un </a:t>
            </a:r>
            <a:r>
              <a:rPr lang="es-MX" sz="1600" dirty="0" smtClean="0"/>
              <a:t>sistema </a:t>
            </a:r>
            <a:r>
              <a:rPr lang="es-MX" sz="1600" dirty="0" smtClean="0"/>
              <a:t>de cuidados; el ejemplo del IMSS</a:t>
            </a:r>
          </a:p>
          <a:p>
            <a:pPr>
              <a:lnSpc>
                <a:spcPts val="1400"/>
              </a:lnSpc>
            </a:pPr>
            <a:r>
              <a:rPr lang="es-MX" sz="1600" b="1" i="1" dirty="0" smtClean="0"/>
              <a:t>Dr. Mauricio Hernández Ávila</a:t>
            </a:r>
            <a:r>
              <a:rPr lang="es-MX" sz="1600" dirty="0" smtClean="0"/>
              <a:t>	</a:t>
            </a:r>
          </a:p>
          <a:p>
            <a:pPr>
              <a:lnSpc>
                <a:spcPts val="1400"/>
              </a:lnSpc>
            </a:pPr>
            <a:endParaRPr lang="es-MX" sz="1600" dirty="0" smtClean="0"/>
          </a:p>
          <a:p>
            <a:pPr>
              <a:lnSpc>
                <a:spcPts val="1400"/>
              </a:lnSpc>
            </a:pPr>
            <a:r>
              <a:rPr lang="es-MX" sz="1600" dirty="0" smtClean="0"/>
              <a:t>Discusión y conclusiones</a:t>
            </a:r>
          </a:p>
          <a:p>
            <a:pPr>
              <a:lnSpc>
                <a:spcPts val="1400"/>
              </a:lnSpc>
            </a:pPr>
            <a:r>
              <a:rPr lang="es-MX" sz="1600" b="1" i="1" dirty="0" smtClean="0"/>
              <a:t>Dr. Luis Miguel Gutiérrez Robledo</a:t>
            </a:r>
            <a:r>
              <a:rPr lang="es-MX" sz="1600" dirty="0" smtClean="0"/>
              <a:t>	</a:t>
            </a:r>
          </a:p>
          <a:p>
            <a:pPr>
              <a:lnSpc>
                <a:spcPts val="1500"/>
              </a:lnSpc>
            </a:pPr>
            <a:endParaRPr lang="es-MX" sz="1500" dirty="0" smtClean="0"/>
          </a:p>
        </p:txBody>
      </p:sp>
      <p:pic>
        <p:nvPicPr>
          <p:cNvPr id="18" name="17 Imagen" descr="logo ANM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95936" y="116632"/>
            <a:ext cx="802136" cy="80213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4 CuadroTexto"/>
          <p:cNvSpPr txBox="1"/>
          <p:nvPr/>
        </p:nvSpPr>
        <p:spPr>
          <a:xfrm>
            <a:off x="6804248" y="6093296"/>
            <a:ext cx="13092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 smtClean="0">
                <a:latin typeface="+mj-lt"/>
              </a:rPr>
              <a:t>Por invitación *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18</Words>
  <Application>Microsoft Office PowerPoint</Application>
  <PresentationFormat>Presentación en pantalla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Miércoles 7 de agosto 12:00 horas  Sede: Auditorio del Instituto Nacional de Geriatría en Conjunto con el Consejo de Salubridad  General  Programa  Simposio Extramuros “El sistema nacional de cuidados: una prioridad impostergable” Coordinador:  Dr. Luis Miguel Gutiérrez Robledo</vt:lpstr>
    </vt:vector>
  </TitlesOfParts>
  <Company>ANM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Miércoles 13 de febrero 19:00 horas Sede: Auditorio de la Academia Nacional de Medicina  Programa  Sesión Conjunta con la Secretaría de Salud  “La Salud en la Cuarta Transformación de México”  Coordinador: Dr. Jorge Carlos Alcocer Varela  </dc:title>
  <dc:creator>GerHP</dc:creator>
  <cp:lastModifiedBy>GerHP</cp:lastModifiedBy>
  <cp:revision>11</cp:revision>
  <dcterms:created xsi:type="dcterms:W3CDTF">2019-02-06T15:48:20Z</dcterms:created>
  <dcterms:modified xsi:type="dcterms:W3CDTF">2019-07-31T18:57:29Z</dcterms:modified>
</cp:coreProperties>
</file>