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8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F3D9-B0BD-4154-8908-832A2E4FBFA8}" type="datetimeFigureOut">
              <a:rPr lang="es-MX" smtClean="0"/>
              <a:pPr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logo AN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60648"/>
            <a:ext cx="936104" cy="936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ítulo 3"/>
          <p:cNvSpPr txBox="1">
            <a:spLocks/>
          </p:cNvSpPr>
          <p:nvPr/>
        </p:nvSpPr>
        <p:spPr>
          <a:xfrm>
            <a:off x="-36512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Medicina Traslacional en  Diabetes</a:t>
            </a:r>
            <a:endParaRPr lang="es-MX" dirty="0"/>
          </a:p>
        </p:txBody>
      </p:sp>
      <p:sp>
        <p:nvSpPr>
          <p:cNvPr id="4" name="Subtítulo 4"/>
          <p:cNvSpPr txBox="1">
            <a:spLocks/>
          </p:cNvSpPr>
          <p:nvPr/>
        </p:nvSpPr>
        <p:spPr>
          <a:xfrm>
            <a:off x="1524000" y="3602038"/>
            <a:ext cx="628836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 algn="r"/>
            <a:r>
              <a:rPr lang="es-MX" dirty="0" smtClean="0"/>
              <a:t>N Wacher 29 mayo 2019</a:t>
            </a:r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Un ejemplo sencillo:</a:t>
            </a:r>
            <a:endParaRPr lang="es-MX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Los pacientes con diabetes deben disponer de glucómetro y tiras reactivas (debe proporcionarlos la institución)</a:t>
            </a:r>
          </a:p>
          <a:p>
            <a:r>
              <a:rPr lang="es-MX" dirty="0" smtClean="0"/>
              <a:t>3,000,000 pacientes con diabetes</a:t>
            </a:r>
          </a:p>
          <a:p>
            <a:r>
              <a:rPr lang="es-MX" dirty="0" smtClean="0"/>
              <a:t>Costo promedio de una tira reactiva: $5.00</a:t>
            </a:r>
          </a:p>
          <a:p>
            <a:r>
              <a:rPr lang="es-MX" dirty="0" smtClean="0"/>
              <a:t>Costo anual: 365 días* $5.00 * 3,000,000 pacientes:</a:t>
            </a:r>
          </a:p>
          <a:p>
            <a:r>
              <a:rPr lang="es-MX" dirty="0" smtClean="0"/>
              <a:t>$ 5,475,000,000.00 </a:t>
            </a:r>
          </a:p>
          <a:p>
            <a:r>
              <a:rPr lang="es-MX" dirty="0" smtClean="0"/>
              <a:t>¿mejora A1c?: ≈ -0.2% </a:t>
            </a:r>
          </a:p>
          <a:p>
            <a:r>
              <a:rPr lang="es-MX" dirty="0" smtClean="0"/>
              <a:t>¿mejora calidad de vida? = dudoso.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6439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09" t="16886" r="28380" b="6834"/>
          <a:stretch/>
        </p:blipFill>
        <p:spPr>
          <a:xfrm>
            <a:off x="999115" y="1600200"/>
            <a:ext cx="7145769" cy="4525963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¿esto sucede en el </a:t>
            </a:r>
            <a:r>
              <a:rPr lang="es-MX" dirty="0" smtClean="0"/>
              <a:t>IMSS, en México?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265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670" r="25836" b="7172"/>
          <a:stretch/>
        </p:blipFill>
        <p:spPr>
          <a:xfrm>
            <a:off x="251520" y="476672"/>
            <a:ext cx="4855572" cy="26928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7261" r="27007" b="5894"/>
          <a:stretch/>
        </p:blipFill>
        <p:spPr>
          <a:xfrm>
            <a:off x="3267485" y="3356992"/>
            <a:ext cx="533696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2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76" t="8993" r="1338" b="5519"/>
          <a:stretch/>
        </p:blipFill>
        <p:spPr>
          <a:xfrm>
            <a:off x="467544" y="548680"/>
            <a:ext cx="3977192" cy="26928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21206" r="27324" b="26043"/>
          <a:stretch/>
        </p:blipFill>
        <p:spPr>
          <a:xfrm>
            <a:off x="2493078" y="3471538"/>
            <a:ext cx="5895346" cy="24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7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6321" r="27430" b="6270"/>
          <a:stretch/>
        </p:blipFill>
        <p:spPr>
          <a:xfrm>
            <a:off x="0" y="404664"/>
            <a:ext cx="4860032" cy="29146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6697" r="26690" b="5518"/>
          <a:stretch/>
        </p:blipFill>
        <p:spPr>
          <a:xfrm>
            <a:off x="4139952" y="3356992"/>
            <a:ext cx="4499917" cy="268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80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wacherniels@gmail.com</a:t>
            </a:r>
            <a:endParaRPr lang="es-MX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600" dirty="0">
                <a:latin typeface="Arial Black" panose="020B0A04020102020204" pitchFamily="34" charset="0"/>
              </a:rPr>
              <a:t>FIN</a:t>
            </a:r>
            <a:endParaRPr lang="es-MX" sz="6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7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8901"/>
            <a:ext cx="8021785" cy="56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9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8388424" cy="63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3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edia.gettyimages.com/illustrations/earths-orbit-seasons-illustration-id5433701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35579"/>
            <a:ext cx="7200800" cy="46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Traslación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939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¿Medicina </a:t>
            </a:r>
            <a:r>
              <a:rPr lang="es-MX" dirty="0" err="1" smtClean="0"/>
              <a:t>Traslacional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5400" dirty="0" err="1" smtClean="0"/>
              <a:t>Translation</a:t>
            </a:r>
            <a:r>
              <a:rPr lang="es-MX" sz="5400" dirty="0" smtClean="0"/>
              <a:t> = Traducir</a:t>
            </a:r>
          </a:p>
          <a:p>
            <a:pPr algn="ctr"/>
            <a:r>
              <a:rPr lang="es-MX" sz="5400" dirty="0" smtClean="0"/>
              <a:t>Trasladar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417534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Del laboratorio a la clínica:</a:t>
            </a:r>
          </a:p>
          <a:p>
            <a:pPr lvl="1"/>
            <a:r>
              <a:rPr lang="es-MX" dirty="0" smtClean="0"/>
              <a:t>Desarrollo de fármacos en un laboratorio, para uso de los enfermos (</a:t>
            </a:r>
            <a:r>
              <a:rPr lang="es-MX" dirty="0" err="1" smtClean="0"/>
              <a:t>sulfonilureas</a:t>
            </a:r>
            <a:r>
              <a:rPr lang="es-MX" dirty="0" smtClean="0"/>
              <a:t>, </a:t>
            </a:r>
            <a:r>
              <a:rPr lang="es-MX" dirty="0" err="1" smtClean="0"/>
              <a:t>biguanidas</a:t>
            </a:r>
            <a:r>
              <a:rPr lang="es-MX" dirty="0" smtClean="0"/>
              <a:t>, </a:t>
            </a:r>
            <a:r>
              <a:rPr lang="es-MX" dirty="0" err="1" smtClean="0"/>
              <a:t>tiazolidinedionas</a:t>
            </a:r>
            <a:r>
              <a:rPr lang="es-MX" dirty="0" smtClean="0"/>
              <a:t>, SGLT2, diferentes tipos de insulina, </a:t>
            </a:r>
            <a:r>
              <a:rPr lang="es-MX" dirty="0" err="1" smtClean="0"/>
              <a:t>etc</a:t>
            </a:r>
            <a:r>
              <a:rPr lang="es-MX" dirty="0" smtClean="0"/>
              <a:t>).</a:t>
            </a:r>
          </a:p>
          <a:p>
            <a:pPr lvl="1"/>
            <a:r>
              <a:rPr lang="es-MX" dirty="0" smtClean="0"/>
              <a:t>Investigación biomédica básica a las decisiones clínicas:</a:t>
            </a:r>
          </a:p>
          <a:p>
            <a:pPr lvl="2"/>
            <a:r>
              <a:rPr lang="es-MX" dirty="0" smtClean="0"/>
              <a:t>Diagnóstico</a:t>
            </a:r>
          </a:p>
          <a:p>
            <a:pPr lvl="2"/>
            <a:r>
              <a:rPr lang="es-MX" dirty="0" smtClean="0"/>
              <a:t>Pronóstico</a:t>
            </a:r>
          </a:p>
          <a:p>
            <a:pPr lvl="2"/>
            <a:r>
              <a:rPr lang="es-MX" dirty="0" smtClean="0"/>
              <a:t>Elección del tratamiento</a:t>
            </a:r>
          </a:p>
          <a:p>
            <a:pPr lvl="2"/>
            <a:r>
              <a:rPr lang="es-MX" dirty="0" smtClean="0"/>
              <a:t>Evaluación de resultados</a:t>
            </a:r>
          </a:p>
          <a:p>
            <a:r>
              <a:rPr lang="es-MX" dirty="0" smtClean="0"/>
              <a:t>De los ensayos clínicos controlados a la atención habitual</a:t>
            </a:r>
          </a:p>
          <a:p>
            <a:pPr lvl="1"/>
            <a:r>
              <a:rPr lang="es-MX" dirty="0" smtClean="0"/>
              <a:t>Los enfermos de los ECC son altamente seleccionados y no siempre se parecen a los enfermos de la “vida real”</a:t>
            </a:r>
            <a:endParaRPr lang="es-MX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Medicina </a:t>
            </a:r>
            <a:r>
              <a:rPr lang="es-MX" dirty="0" err="1" smtClean="0"/>
              <a:t>Traslacional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853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Medicina </a:t>
            </a:r>
            <a:r>
              <a:rPr lang="es-MX" dirty="0" err="1" smtClean="0"/>
              <a:t>traslacional</a:t>
            </a:r>
            <a:endParaRPr lang="es-MX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La investigación científica se hace con dinero público</a:t>
            </a:r>
          </a:p>
          <a:p>
            <a:pPr lvl="1"/>
            <a:r>
              <a:rPr lang="es-MX" dirty="0" smtClean="0"/>
              <a:t>La gente tiene derecho de saber en que se usa su dinero</a:t>
            </a:r>
          </a:p>
          <a:p>
            <a:pPr lvl="1"/>
            <a:r>
              <a:rPr lang="es-MX" dirty="0" smtClean="0"/>
              <a:t>La gente tiene derecho de esperar que su vida mejore de alguna manera con su dinero</a:t>
            </a:r>
          </a:p>
          <a:p>
            <a:r>
              <a:rPr lang="es-MX" dirty="0" smtClean="0"/>
              <a:t>La investigación “comercial” espera obtener dividendos de la inversión efectuada.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012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¿Toda la investigación es </a:t>
            </a:r>
            <a:r>
              <a:rPr lang="es-MX" dirty="0" err="1" smtClean="0"/>
              <a:t>traslacional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u="sng" dirty="0" smtClean="0"/>
              <a:t>No necesariamente:</a:t>
            </a:r>
          </a:p>
          <a:p>
            <a:pPr lvl="1"/>
            <a:endParaRPr lang="es-MX" dirty="0" smtClean="0"/>
          </a:p>
          <a:p>
            <a:pPr lvl="1"/>
            <a:r>
              <a:rPr lang="es-MX" dirty="0" smtClean="0"/>
              <a:t>Se necesita validación externa y adaptar estos hallazgos a las condiciones de la “vida real”</a:t>
            </a:r>
          </a:p>
          <a:p>
            <a:pPr lvl="1"/>
            <a:r>
              <a:rPr lang="es-MX" dirty="0" smtClean="0"/>
              <a:t>Existen múltiples barreras</a:t>
            </a:r>
          </a:p>
          <a:p>
            <a:pPr lvl="1"/>
            <a:r>
              <a:rPr lang="es-MX" dirty="0" smtClean="0"/>
              <a:t>Existen múltiples condiciones que requieren este abordaje (calidad de la atención, acceso a los servicios, costos, etc.)</a:t>
            </a:r>
          </a:p>
          <a:p>
            <a:pPr lvl="1"/>
            <a:r>
              <a:rPr lang="es-MX" dirty="0" smtClean="0"/>
              <a:t>La conducta humana tiene múltiples determinantes.</a:t>
            </a:r>
          </a:p>
          <a:p>
            <a:pPr lvl="1"/>
            <a:r>
              <a:rPr lang="es-MX" dirty="0" smtClean="0"/>
              <a:t>Una misma talla no les ajusta a todos (jóvenes, viejos, etc.)</a:t>
            </a:r>
          </a:p>
          <a:p>
            <a:pPr lvl="1"/>
            <a:r>
              <a:rPr lang="es-MX" dirty="0" smtClean="0"/>
              <a:t>Flexibilidad para ajustarse a las dificultades pragmáticas (cuanto dura la consulta, quién debe aplicarlo y muchas más)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316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Áreas prioritarias para la investigación </a:t>
            </a:r>
            <a:r>
              <a:rPr lang="es-MX" dirty="0" err="1" smtClean="0"/>
              <a:t>traslacional</a:t>
            </a:r>
            <a:r>
              <a:rPr lang="es-MX" dirty="0" smtClean="0"/>
              <a:t> en diabetes </a:t>
            </a:r>
            <a:endParaRPr lang="es-MX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Aspectos de validez externa y aplicabilidad de los resultados en diferentes condiciones</a:t>
            </a:r>
          </a:p>
          <a:p>
            <a:r>
              <a:rPr lang="es-MX" dirty="0" smtClean="0"/>
              <a:t>Identificar y entender las barreras y facilitadores</a:t>
            </a:r>
          </a:p>
          <a:p>
            <a:r>
              <a:rPr lang="es-MX" dirty="0" smtClean="0"/>
              <a:t>Cambio del modelo de atención aguda a la atención de crónicos; así como, modelos de atención individual a la atención de poblaciones.</a:t>
            </a:r>
          </a:p>
          <a:p>
            <a:r>
              <a:rPr lang="es-MX" dirty="0" smtClean="0"/>
              <a:t>Poblaciones vulnerables</a:t>
            </a:r>
          </a:p>
          <a:p>
            <a:r>
              <a:rPr lang="es-MX" dirty="0" smtClean="0"/>
              <a:t>Sustentabilidad de las intervenciones organizacionales</a:t>
            </a:r>
          </a:p>
          <a:p>
            <a:r>
              <a:rPr lang="es-MX" dirty="0" smtClean="0"/>
              <a:t>Participación de la comunidad y los gobiernos</a:t>
            </a:r>
          </a:p>
          <a:p>
            <a:r>
              <a:rPr lang="es-MX" dirty="0" smtClean="0"/>
              <a:t>Estudio económico  y de costo efectividad</a:t>
            </a:r>
          </a:p>
          <a:p>
            <a:r>
              <a:rPr lang="es-MX" dirty="0" smtClean="0"/>
              <a:t>Salud y políticas públicas 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97446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399</Words>
  <Application>Microsoft Office PowerPoint</Application>
  <PresentationFormat>Presentación en pantalla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Traslación</vt:lpstr>
      <vt:lpstr>¿Medicina Traslacional?</vt:lpstr>
      <vt:lpstr>Medicina Traslacional</vt:lpstr>
      <vt:lpstr>Medicina traslacional</vt:lpstr>
      <vt:lpstr>¿Toda la investigación es traslacional?</vt:lpstr>
      <vt:lpstr>Áreas prioritarias para la investigación traslacional en diabetes </vt:lpstr>
      <vt:lpstr>Un ejemplo sencillo:</vt:lpstr>
      <vt:lpstr>¿esto sucede en el IMSS, en México?</vt:lpstr>
      <vt:lpstr>Presentación de PowerPoint</vt:lpstr>
      <vt:lpstr>Presentación de PowerPoint</vt:lpstr>
      <vt:lpstr>Presentación de PowerPoint</vt:lpstr>
      <vt:lpstr>FIN</vt:lpstr>
    </vt:vector>
  </TitlesOfParts>
  <Company>ANM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Miércoles 13 de febrero 19:00 horas Sede: Auditorio de la Academia Nacional de Medicina  Programa  Sesión Conjunta con la Secretaría de Salud  “La Salud en la Cuarta Transformación de México”  Coordinador: Dr. Jorge Carlos Alcocer Varela</dc:title>
  <dc:creator>GerHP</dc:creator>
  <cp:lastModifiedBy>Dr. Niels Wacher</cp:lastModifiedBy>
  <cp:revision>24</cp:revision>
  <dcterms:created xsi:type="dcterms:W3CDTF">2019-02-06T15:48:20Z</dcterms:created>
  <dcterms:modified xsi:type="dcterms:W3CDTF">2019-05-29T22:56:46Z</dcterms:modified>
</cp:coreProperties>
</file>