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36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8640"/>
            <a:ext cx="936104" cy="9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3059832" y="1052736"/>
            <a:ext cx="5468144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MX" sz="1500" b="1" dirty="0" smtClean="0">
                <a:ea typeface="+mj-ea"/>
                <a:cs typeface="+mj-cs"/>
              </a:rPr>
              <a:t>Jueves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30</a:t>
            </a:r>
            <a:r>
              <a:rPr kumimoji="0" lang="es-MX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 mayo         </a:t>
            </a:r>
          </a:p>
          <a:p>
            <a:pPr lvl="0" algn="ctr"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16:00 hrs.</a:t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Sede: Auditorio de la Academia Nacional de Medicina </a:t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sz="1500" b="1" dirty="0" smtClean="0">
                <a:ea typeface="+mj-ea"/>
                <a:cs typeface="+mj-cs"/>
              </a:rPr>
              <a:t>Presentación del libro</a:t>
            </a:r>
          </a:p>
          <a:p>
            <a:pPr lvl="0" algn="ctr">
              <a:spcBef>
                <a:spcPct val="0"/>
              </a:spcBef>
            </a:pPr>
            <a:endParaRPr lang="es-MX" sz="1500" b="1" dirty="0" smtClean="0"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s-MX" sz="2000" b="1" dirty="0" err="1" smtClean="0">
                <a:ea typeface="+mj-ea"/>
                <a:cs typeface="+mj-cs"/>
              </a:rPr>
              <a:t>Modeling</a:t>
            </a:r>
            <a:r>
              <a:rPr lang="es-MX" sz="2000" b="1" dirty="0" smtClean="0">
                <a:ea typeface="+mj-ea"/>
                <a:cs typeface="+mj-cs"/>
              </a:rPr>
              <a:t> </a:t>
            </a:r>
            <a:r>
              <a:rPr lang="es-MX" sz="2000" b="1" dirty="0" err="1" smtClean="0">
                <a:ea typeface="+mj-ea"/>
                <a:cs typeface="+mj-cs"/>
              </a:rPr>
              <a:t>Methods</a:t>
            </a:r>
            <a:r>
              <a:rPr lang="es-MX" sz="2000" b="1" dirty="0" smtClean="0">
                <a:ea typeface="+mj-ea"/>
                <a:cs typeface="+mj-cs"/>
              </a:rPr>
              <a:t> </a:t>
            </a:r>
            <a:r>
              <a:rPr lang="es-MX" sz="2000" b="1" dirty="0" err="1" smtClean="0">
                <a:ea typeface="+mj-ea"/>
                <a:cs typeface="+mj-cs"/>
              </a:rPr>
              <a:t>for</a:t>
            </a:r>
            <a:r>
              <a:rPr lang="es-MX" sz="2000" b="1" dirty="0" smtClean="0"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es-MX" sz="2000" b="1" dirty="0" err="1" smtClean="0">
                <a:ea typeface="+mj-ea"/>
                <a:cs typeface="+mj-cs"/>
              </a:rPr>
              <a:t>Medical</a:t>
            </a:r>
            <a:r>
              <a:rPr lang="es-MX" sz="2000" b="1" dirty="0" smtClean="0">
                <a:ea typeface="+mj-ea"/>
                <a:cs typeface="+mj-cs"/>
              </a:rPr>
              <a:t> </a:t>
            </a:r>
            <a:r>
              <a:rPr lang="es-MX" sz="2000" b="1" dirty="0" err="1" smtClean="0">
                <a:ea typeface="+mj-ea"/>
                <a:cs typeface="+mj-cs"/>
              </a:rPr>
              <a:t>Systems</a:t>
            </a:r>
            <a:r>
              <a:rPr lang="es-MX" sz="2000" b="1" dirty="0" smtClean="0">
                <a:ea typeface="+mj-ea"/>
                <a:cs typeface="+mj-cs"/>
              </a:rPr>
              <a:t> </a:t>
            </a:r>
            <a:r>
              <a:rPr lang="es-MX" sz="2000" b="1" dirty="0" err="1" smtClean="0">
                <a:ea typeface="+mj-ea"/>
                <a:cs typeface="+mj-cs"/>
              </a:rPr>
              <a:t>Biology</a:t>
            </a:r>
            <a:r>
              <a:rPr lang="es-MX" sz="2000" b="1" dirty="0" smtClean="0"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r>
              <a:rPr lang="es-MX" sz="1500" dirty="0" err="1" smtClean="0">
                <a:ea typeface="+mj-ea"/>
                <a:cs typeface="+mj-cs"/>
              </a:rPr>
              <a:t>Regulatory</a:t>
            </a:r>
            <a:r>
              <a:rPr lang="es-MX" sz="1500" dirty="0" smtClean="0">
                <a:ea typeface="+mj-ea"/>
                <a:cs typeface="+mj-cs"/>
              </a:rPr>
              <a:t> Dynamics </a:t>
            </a:r>
            <a:r>
              <a:rPr lang="es-MX" sz="1500" dirty="0" err="1" smtClean="0">
                <a:ea typeface="+mj-ea"/>
                <a:cs typeface="+mj-cs"/>
              </a:rPr>
              <a:t>Underlying</a:t>
            </a:r>
            <a:r>
              <a:rPr lang="es-MX" sz="1500" dirty="0" smtClean="0"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es-MX" sz="1500" dirty="0" err="1" smtClean="0">
                <a:ea typeface="+mj-ea"/>
                <a:cs typeface="+mj-cs"/>
              </a:rPr>
              <a:t>the</a:t>
            </a:r>
            <a:r>
              <a:rPr lang="es-MX" sz="1500" dirty="0" smtClean="0">
                <a:ea typeface="+mj-ea"/>
                <a:cs typeface="+mj-cs"/>
              </a:rPr>
              <a:t> </a:t>
            </a:r>
            <a:r>
              <a:rPr lang="es-MX" sz="1500" dirty="0" err="1" smtClean="0">
                <a:ea typeface="+mj-ea"/>
                <a:cs typeface="+mj-cs"/>
              </a:rPr>
              <a:t>Emergence</a:t>
            </a:r>
            <a:r>
              <a:rPr lang="es-MX" sz="1500" dirty="0" smtClean="0">
                <a:ea typeface="+mj-ea"/>
                <a:cs typeface="+mj-cs"/>
              </a:rPr>
              <a:t> of </a:t>
            </a:r>
            <a:r>
              <a:rPr lang="es-MX" sz="1500" dirty="0" err="1" smtClean="0">
                <a:ea typeface="+mj-ea"/>
                <a:cs typeface="+mj-cs"/>
              </a:rPr>
              <a:t>Disease</a:t>
            </a:r>
            <a:r>
              <a:rPr lang="es-MX" sz="1500" dirty="0" smtClean="0">
                <a:ea typeface="+mj-ea"/>
                <a:cs typeface="+mj-cs"/>
              </a:rPr>
              <a:t> </a:t>
            </a:r>
            <a:r>
              <a:rPr lang="es-MX" sz="1500" dirty="0" err="1" smtClean="0">
                <a:ea typeface="+mj-ea"/>
                <a:cs typeface="+mj-cs"/>
              </a:rPr>
              <a:t>Processes</a:t>
            </a:r>
            <a:r>
              <a:rPr lang="es-MX" sz="1500" dirty="0" smtClean="0"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endParaRPr lang="es-MX" sz="1500" dirty="0" smtClean="0"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s-MX" sz="1500" dirty="0" smtClean="0">
                <a:ea typeface="+mj-ea"/>
                <a:cs typeface="+mj-cs"/>
              </a:rPr>
              <a:t>Autores: </a:t>
            </a:r>
          </a:p>
          <a:p>
            <a:pPr lvl="0" algn="ctr">
              <a:spcBef>
                <a:spcPct val="0"/>
              </a:spcBef>
            </a:pPr>
            <a:r>
              <a:rPr lang="es-MX" sz="1500" b="1" i="1" dirty="0" smtClean="0">
                <a:ea typeface="+mj-ea"/>
                <a:cs typeface="+mj-cs"/>
              </a:rPr>
              <a:t>María Elena Álvarez-</a:t>
            </a:r>
            <a:r>
              <a:rPr lang="es-MX" sz="1500" b="1" i="1" dirty="0" err="1" smtClean="0">
                <a:ea typeface="+mj-ea"/>
                <a:cs typeface="+mj-cs"/>
              </a:rPr>
              <a:t>Buylla</a:t>
            </a:r>
            <a:r>
              <a:rPr lang="es-MX" sz="1500" b="1" i="1" dirty="0" smtClean="0">
                <a:ea typeface="+mj-ea"/>
                <a:cs typeface="+mj-cs"/>
              </a:rPr>
              <a:t> Roces, Juan Carlos Martínez-García,</a:t>
            </a:r>
          </a:p>
          <a:p>
            <a:pPr lvl="0" algn="ctr">
              <a:spcBef>
                <a:spcPct val="0"/>
              </a:spcBef>
            </a:pPr>
            <a:r>
              <a:rPr lang="es-MX" sz="1500" b="1" i="1" dirty="0" smtClean="0">
                <a:ea typeface="+mj-ea"/>
                <a:cs typeface="+mj-cs"/>
              </a:rPr>
              <a:t>José Dávila-</a:t>
            </a:r>
            <a:r>
              <a:rPr lang="es-MX" sz="1500" b="1" i="1" dirty="0" err="1" smtClean="0">
                <a:ea typeface="+mj-ea"/>
                <a:cs typeface="+mj-cs"/>
              </a:rPr>
              <a:t>Velderrain</a:t>
            </a:r>
            <a:r>
              <a:rPr lang="es-MX" sz="1500" b="1" i="1" dirty="0" smtClean="0">
                <a:ea typeface="+mj-ea"/>
                <a:cs typeface="+mj-cs"/>
              </a:rPr>
              <a:t>, Elisa Domínguez-</a:t>
            </a:r>
            <a:r>
              <a:rPr lang="es-MX" sz="1500" b="1" i="1" dirty="0" err="1" smtClean="0">
                <a:ea typeface="+mj-ea"/>
                <a:cs typeface="+mj-cs"/>
              </a:rPr>
              <a:t>Hüttinger</a:t>
            </a:r>
            <a:r>
              <a:rPr lang="es-MX" sz="1500" b="1" i="1" dirty="0" smtClean="0">
                <a:ea typeface="+mj-ea"/>
                <a:cs typeface="+mj-cs"/>
              </a:rPr>
              <a:t>, </a:t>
            </a:r>
          </a:p>
          <a:p>
            <a:pPr lvl="0" algn="ctr">
              <a:spcBef>
                <a:spcPct val="0"/>
              </a:spcBef>
            </a:pPr>
            <a:r>
              <a:rPr lang="es-MX" sz="1500" b="1" i="1" dirty="0" smtClean="0">
                <a:ea typeface="+mj-ea"/>
                <a:cs typeface="+mj-cs"/>
              </a:rPr>
              <a:t>Mariana Esther Martínez-Sánchez. </a:t>
            </a:r>
          </a:p>
          <a:p>
            <a:pPr lvl="0" algn="ctr">
              <a:spcBef>
                <a:spcPct val="0"/>
              </a:spcBef>
            </a:pPr>
            <a:endParaRPr lang="es-MX" sz="1500" dirty="0" smtClean="0"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s-MX" sz="1500" dirty="0" smtClean="0">
                <a:ea typeface="+mj-ea"/>
                <a:cs typeface="+mj-cs"/>
              </a:rPr>
              <a:t>Coordinadora: </a:t>
            </a:r>
          </a:p>
          <a:p>
            <a:pPr lvl="0" algn="ctr">
              <a:spcBef>
                <a:spcPct val="0"/>
              </a:spcBef>
            </a:pPr>
            <a:r>
              <a:rPr lang="es-MX" sz="1500" b="1" i="1" dirty="0" smtClean="0">
                <a:ea typeface="+mj-ea"/>
                <a:cs typeface="+mj-cs"/>
              </a:rPr>
              <a:t>Dra. Teresita Corona Vázquez</a:t>
            </a:r>
          </a:p>
        </p:txBody>
      </p:sp>
      <p:pic>
        <p:nvPicPr>
          <p:cNvPr id="6" name="5 Imagen" descr="CONACY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878" y="1124744"/>
            <a:ext cx="2827970" cy="49259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2850940"/>
            <a:ext cx="8064896" cy="3602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s-MX" sz="1500" dirty="0" smtClean="0"/>
              <a:t>Coordinadores: </a:t>
            </a:r>
            <a:r>
              <a:rPr lang="es-MX" sz="1500" b="1" i="1" dirty="0" smtClean="0"/>
              <a:t>Dr</a:t>
            </a:r>
            <a:r>
              <a:rPr lang="es-MX" sz="1500" b="1" i="1" dirty="0" smtClean="0"/>
              <a:t>. Antonio Arauz Góngora/ Dra. María Guadalupe Castro Martínez*</a:t>
            </a:r>
            <a:endParaRPr lang="es-MX" sz="1500" b="1" i="1" dirty="0" smtClean="0"/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Palabras de Bienvenida 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Dr. Enrique A. González Álvarez*</a:t>
            </a:r>
          </a:p>
          <a:p>
            <a:pPr>
              <a:lnSpc>
                <a:spcPts val="1300"/>
              </a:lnSpc>
            </a:pPr>
            <a:r>
              <a:rPr lang="es-MX" sz="1500" i="1" dirty="0" smtClean="0"/>
              <a:t>Rector de la Universidad La Salle </a:t>
            </a:r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Presencia de la Facultad de Medicina de la Universidad </a:t>
            </a:r>
            <a:r>
              <a:rPr lang="es-MX" sz="1500" dirty="0" smtClean="0"/>
              <a:t>La </a:t>
            </a:r>
            <a:r>
              <a:rPr lang="es-MX" sz="1500" dirty="0" smtClean="0"/>
              <a:t>Salle, en la Academia Nacional de Medicina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Dra. María Guadalupe Castro Martínez*</a:t>
            </a:r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Avances en arritmias cardiacas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Dr. Pedro Iturralde Torres</a:t>
            </a:r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Avances en cirugía de base de cráneo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Dr. Gerardo </a:t>
            </a:r>
            <a:r>
              <a:rPr lang="es-MX" sz="1500" b="1" i="1" dirty="0" err="1" smtClean="0"/>
              <a:t>Guinto</a:t>
            </a:r>
            <a:r>
              <a:rPr lang="es-MX" sz="1500" b="1" i="1" dirty="0" smtClean="0"/>
              <a:t> </a:t>
            </a:r>
            <a:r>
              <a:rPr lang="es-MX" sz="1500" b="1" i="1" dirty="0" err="1" smtClean="0"/>
              <a:t>Balanzar</a:t>
            </a:r>
            <a:endParaRPr lang="es-MX" sz="1500" b="1" i="1" dirty="0" smtClean="0"/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Avances en enfermedad vascular cerebral  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Dr. Antonio Arauz Góngora</a:t>
            </a:r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Discusión y conclusiones 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Dra. Teresita Corona Vázquez</a:t>
            </a:r>
          </a:p>
          <a:p>
            <a:pPr>
              <a:lnSpc>
                <a:spcPts val="1300"/>
              </a:lnSpc>
            </a:pPr>
            <a:r>
              <a:rPr lang="es-MX" sz="1500" i="1" dirty="0" smtClean="0"/>
              <a:t>Presidente de la Academia Nacional de Medicina</a:t>
            </a:r>
            <a:endParaRPr lang="es-MX" sz="1500" i="1" dirty="0" smtClean="0"/>
          </a:p>
        </p:txBody>
      </p:sp>
      <p:sp>
        <p:nvSpPr>
          <p:cNvPr id="6" name="6 Título"/>
          <p:cNvSpPr txBox="1">
            <a:spLocks/>
          </p:cNvSpPr>
          <p:nvPr/>
        </p:nvSpPr>
        <p:spPr>
          <a:xfrm>
            <a:off x="685800" y="1124744"/>
            <a:ext cx="7772400" cy="1542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13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Miércoles </a:t>
            </a:r>
            <a:r>
              <a:rPr lang="es-MX" sz="1500" b="1" dirty="0" smtClean="0">
                <a:ea typeface="+mj-ea"/>
                <a:cs typeface="+mj-cs"/>
              </a:rPr>
              <a:t>5</a:t>
            </a:r>
            <a:r>
              <a:rPr kumimoji="0" lang="es-MX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 </a:t>
            </a:r>
            <a:r>
              <a:rPr lang="es-MX" sz="1500" b="1" dirty="0" smtClean="0">
                <a:ea typeface="+mj-ea"/>
                <a:cs typeface="+mj-cs"/>
              </a:rPr>
              <a:t>junio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12:00 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hrs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</a:t>
            </a:r>
          </a:p>
          <a:p>
            <a:pPr lvl="0" algn="ctr">
              <a:lnSpc>
                <a:spcPts val="13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sz="1500" dirty="0" smtClean="0">
                <a:ea typeface="+mj-ea"/>
                <a:cs typeface="+mj-cs"/>
              </a:rPr>
              <a:t>Sede: Teatro “De La Salle”</a:t>
            </a: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Programa </a:t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sz="1600" b="1" dirty="0" smtClean="0"/>
              <a:t> Simposio Extramuros </a:t>
            </a:r>
            <a:r>
              <a:rPr lang="es-MX" sz="1600" b="1" dirty="0" smtClean="0">
                <a:ea typeface="+mj-ea"/>
                <a:cs typeface="+mj-cs"/>
              </a:rPr>
              <a:t/>
            </a:r>
            <a:br>
              <a:rPr lang="es-MX" sz="1600" b="1" dirty="0" smtClean="0">
                <a:ea typeface="+mj-ea"/>
                <a:cs typeface="+mj-cs"/>
              </a:rPr>
            </a:br>
            <a:r>
              <a:rPr lang="es-MX" sz="1600" b="1" dirty="0" smtClean="0">
                <a:ea typeface="+mj-ea"/>
                <a:cs typeface="+mj-cs"/>
              </a:rPr>
              <a:t>“</a:t>
            </a:r>
            <a:r>
              <a:rPr lang="es-MX" sz="1600" b="1" dirty="0" smtClean="0">
                <a:ea typeface="+mj-ea"/>
                <a:cs typeface="+mj-cs"/>
              </a:rPr>
              <a:t>La Academia Nacional de Medicina en la </a:t>
            </a:r>
            <a:r>
              <a:rPr lang="es-MX" sz="1600" b="1" dirty="0" smtClean="0">
                <a:ea typeface="+mj-ea"/>
                <a:cs typeface="+mj-cs"/>
              </a:rPr>
              <a:t>Facultad </a:t>
            </a:r>
            <a:r>
              <a:rPr lang="es-MX" sz="1600" b="1" dirty="0" smtClean="0">
                <a:ea typeface="+mj-ea"/>
                <a:cs typeface="+mj-cs"/>
              </a:rPr>
              <a:t>de Medicina de la Universidad La Salle. </a:t>
            </a:r>
          </a:p>
          <a:p>
            <a:pPr lvl="0" algn="ctr">
              <a:lnSpc>
                <a:spcPts val="1300"/>
              </a:lnSpc>
              <a:spcBef>
                <a:spcPct val="0"/>
              </a:spcBef>
            </a:pPr>
            <a:r>
              <a:rPr lang="es-MX" sz="1600" b="1" dirty="0" smtClean="0">
                <a:ea typeface="+mj-ea"/>
                <a:cs typeface="+mj-cs"/>
              </a:rPr>
              <a:t>50 años de la Facultad de Medicina. </a:t>
            </a:r>
            <a:r>
              <a:rPr lang="es-MX" sz="1600" b="1" dirty="0" smtClean="0">
                <a:ea typeface="+mj-ea"/>
                <a:cs typeface="+mj-cs"/>
              </a:rPr>
              <a:t>ULSA” 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4932040" y="1196752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9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3880" y="116632"/>
            <a:ext cx="874144" cy="874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6490593" y="6021288"/>
            <a:ext cx="1430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/>
              <a:t>Por invitación * </a:t>
            </a:r>
            <a:endParaRPr lang="es-MX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11960" y="3015922"/>
            <a:ext cx="4392488" cy="350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MX" sz="1500" b="1" i="1" dirty="0" smtClean="0"/>
              <a:t>Dr. Enrique </a:t>
            </a:r>
            <a:r>
              <a:rPr lang="es-MX" sz="1500" b="1" i="1" dirty="0" err="1" smtClean="0"/>
              <a:t>Ruelas</a:t>
            </a:r>
            <a:r>
              <a:rPr lang="es-MX" sz="1500" b="1" i="1" dirty="0" smtClean="0"/>
              <a:t> Barajas</a:t>
            </a:r>
          </a:p>
          <a:p>
            <a:pPr>
              <a:lnSpc>
                <a:spcPts val="1400"/>
              </a:lnSpc>
            </a:pPr>
            <a:r>
              <a:rPr lang="es-MX" sz="1500" dirty="0" smtClean="0"/>
              <a:t>Ex Presidente de la Academia Nacional de Medicina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Comentaristas: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Dra. María Guadalupe Castro Martínez*</a:t>
            </a:r>
          </a:p>
          <a:p>
            <a:pPr>
              <a:lnSpc>
                <a:spcPts val="1400"/>
              </a:lnSpc>
            </a:pPr>
            <a:r>
              <a:rPr lang="es-MX" sz="1500" dirty="0" smtClean="0"/>
              <a:t>Directora </a:t>
            </a:r>
            <a:r>
              <a:rPr lang="es-MX" sz="1500" dirty="0" smtClean="0"/>
              <a:t>de la Facultad Mexicana de Medicina ULSA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</a:t>
            </a:r>
            <a:r>
              <a:rPr lang="es-MX" sz="1500" b="1" i="1" dirty="0" err="1" smtClean="0"/>
              <a:t>German</a:t>
            </a:r>
            <a:r>
              <a:rPr lang="es-MX" sz="1500" b="1" i="1" dirty="0" smtClean="0"/>
              <a:t> Fajardo </a:t>
            </a:r>
            <a:r>
              <a:rPr lang="es-MX" sz="1500" b="1" i="1" dirty="0" err="1" smtClean="0"/>
              <a:t>Dolci</a:t>
            </a:r>
            <a:endParaRPr lang="es-MX" sz="1500" b="1" i="1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Director de la Facultad de Medicina UNAM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Ricardo López González*</a:t>
            </a:r>
          </a:p>
          <a:p>
            <a:pPr>
              <a:lnSpc>
                <a:spcPts val="1400"/>
              </a:lnSpc>
            </a:pPr>
            <a:r>
              <a:rPr lang="es-MX" sz="1500" dirty="0" smtClean="0"/>
              <a:t>Director de la Escuela de Medicina Anáhuac, </a:t>
            </a:r>
          </a:p>
          <a:p>
            <a:pPr>
              <a:lnSpc>
                <a:spcPts val="1400"/>
              </a:lnSpc>
            </a:pPr>
            <a:r>
              <a:rPr lang="es-MX" sz="1500" dirty="0" smtClean="0"/>
              <a:t>Campus Querétaro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Comentario final y conclusiones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Dra. Teresita Corona Vázquez</a:t>
            </a:r>
          </a:p>
          <a:p>
            <a:pPr>
              <a:lnSpc>
                <a:spcPts val="1400"/>
              </a:lnSpc>
            </a:pPr>
            <a:r>
              <a:rPr lang="es-MX" sz="1500" dirty="0" smtClean="0"/>
              <a:t>Presidente de la Academia Nacional de Medicina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Por invitación*</a:t>
            </a:r>
            <a:endParaRPr lang="es-MX" sz="1500" i="1" dirty="0" smtClean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4283968" y="980728"/>
            <a:ext cx="4174232" cy="1892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18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Miércoles </a:t>
            </a:r>
            <a:r>
              <a:rPr lang="es-MX" sz="1500" b="1" dirty="0" smtClean="0">
                <a:ea typeface="+mj-ea"/>
                <a:cs typeface="+mj-cs"/>
              </a:rPr>
              <a:t>5</a:t>
            </a:r>
            <a:r>
              <a:rPr kumimoji="0" lang="es-MX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 </a:t>
            </a:r>
            <a:r>
              <a:rPr lang="es-MX" sz="1500" b="1" dirty="0" smtClean="0">
                <a:ea typeface="+mj-ea"/>
                <a:cs typeface="+mj-cs"/>
              </a:rPr>
              <a:t>junio</a:t>
            </a:r>
            <a:endParaRPr kumimoji="0" lang="es-MX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algn="ctr">
              <a:lnSpc>
                <a:spcPts val="18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sz="1500" dirty="0" smtClean="0">
                <a:ea typeface="+mj-ea"/>
                <a:cs typeface="+mj-cs"/>
              </a:rPr>
              <a:t>Sede: Teatro “De La Salle”</a:t>
            </a: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sz="1500" b="1" dirty="0" smtClean="0"/>
              <a:t> </a:t>
            </a:r>
            <a:r>
              <a:rPr lang="es-MX" b="1" dirty="0" smtClean="0"/>
              <a:t>Presentación del Libro:</a:t>
            </a:r>
          </a:p>
          <a:p>
            <a:pPr lvl="0" algn="ctr">
              <a:lnSpc>
                <a:spcPts val="1800"/>
              </a:lnSpc>
              <a:spcBef>
                <a:spcPct val="0"/>
              </a:spcBef>
            </a:pPr>
            <a:r>
              <a:rPr lang="es-MX" b="1" dirty="0" smtClean="0"/>
              <a:t>“ESPACIOS Y TIEMPOS”</a:t>
            </a:r>
          </a:p>
          <a:p>
            <a:pPr lvl="0" algn="ctr">
              <a:lnSpc>
                <a:spcPts val="1800"/>
              </a:lnSpc>
              <a:spcBef>
                <a:spcPct val="0"/>
              </a:spcBef>
            </a:pPr>
            <a:r>
              <a:rPr lang="es-MX" b="1" dirty="0" smtClean="0"/>
              <a:t>Autor: Dr. Enrique </a:t>
            </a:r>
            <a:r>
              <a:rPr lang="es-MX" b="1" dirty="0" err="1" smtClean="0"/>
              <a:t>Ruelas</a:t>
            </a:r>
            <a:r>
              <a:rPr lang="es-MX" b="1" dirty="0" smtClean="0"/>
              <a:t> Barajas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6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3880" y="116632"/>
            <a:ext cx="874144" cy="874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 descr="libro espacios y tiem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2952328" cy="49705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2850940"/>
            <a:ext cx="8064896" cy="350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MX" sz="1500" dirty="0" smtClean="0"/>
              <a:t>Coordinadores: </a:t>
            </a:r>
            <a:r>
              <a:rPr lang="es-MX" sz="1500" b="1" dirty="0" smtClean="0"/>
              <a:t>Dr</a:t>
            </a:r>
            <a:r>
              <a:rPr lang="es-MX" sz="1500" b="1" dirty="0" smtClean="0"/>
              <a:t>. Enrique </a:t>
            </a:r>
            <a:r>
              <a:rPr lang="es-MX" sz="1500" b="1" dirty="0" err="1" smtClean="0"/>
              <a:t>Wolpert</a:t>
            </a:r>
            <a:r>
              <a:rPr lang="es-MX" sz="1500" b="1" dirty="0" smtClean="0"/>
              <a:t> </a:t>
            </a:r>
            <a:r>
              <a:rPr lang="es-MX" sz="1500" b="1" dirty="0" err="1" smtClean="0"/>
              <a:t>Barraza</a:t>
            </a:r>
            <a:endParaRPr lang="es-MX" sz="1500" b="1" dirty="0" smtClean="0"/>
          </a:p>
          <a:p>
            <a:pPr>
              <a:lnSpc>
                <a:spcPts val="1400"/>
              </a:lnSpc>
            </a:pPr>
            <a:endParaRPr lang="es-MX" sz="1500" b="1" i="1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Introducción 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Enrique </a:t>
            </a:r>
            <a:r>
              <a:rPr lang="es-MX" sz="1500" b="1" i="1" dirty="0" err="1" smtClean="0"/>
              <a:t>Wolpert</a:t>
            </a:r>
            <a:r>
              <a:rPr lang="es-MX" sz="1500" b="1" i="1" dirty="0" smtClean="0"/>
              <a:t> </a:t>
            </a:r>
            <a:r>
              <a:rPr lang="es-MX" sz="1500" b="1" i="1" dirty="0" err="1" smtClean="0"/>
              <a:t>Barraza</a:t>
            </a:r>
            <a:r>
              <a:rPr lang="es-MX" sz="1500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Hepatitis por virus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Dra. Graciela Castro Narro *</a:t>
            </a:r>
            <a:r>
              <a:rPr lang="es-MX" sz="1500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err="1" smtClean="0"/>
              <a:t>Colestasis</a:t>
            </a:r>
            <a:r>
              <a:rPr lang="es-MX" sz="1500" dirty="0" smtClean="0"/>
              <a:t> </a:t>
            </a:r>
            <a:r>
              <a:rPr lang="es-MX" sz="1500" dirty="0" err="1" smtClean="0"/>
              <a:t>intrahepática</a:t>
            </a: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Enrique </a:t>
            </a:r>
            <a:r>
              <a:rPr lang="es-MX" sz="1500" b="1" i="1" dirty="0" err="1" smtClean="0"/>
              <a:t>Wolpert</a:t>
            </a:r>
            <a:r>
              <a:rPr lang="es-MX" sz="1500" b="1" i="1" dirty="0" smtClean="0"/>
              <a:t> </a:t>
            </a:r>
            <a:r>
              <a:rPr lang="es-MX" sz="1500" b="1" i="1" dirty="0" err="1" smtClean="0"/>
              <a:t>Barraza</a:t>
            </a:r>
            <a:r>
              <a:rPr lang="es-MX" sz="1500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Hígado graso agudo 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Dra. Margarita Dehesa </a:t>
            </a:r>
            <a:r>
              <a:rPr lang="es-MX" sz="1500" b="1" i="1" dirty="0" err="1" smtClean="0"/>
              <a:t>Violante</a:t>
            </a:r>
            <a:r>
              <a:rPr lang="es-MX" sz="1500" b="1" i="1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HELLP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Aldo Torre Delgadillo 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Discusión y conclusiones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David </a:t>
            </a:r>
            <a:r>
              <a:rPr lang="es-MX" sz="1500" b="1" i="1" dirty="0" err="1" smtClean="0"/>
              <a:t>Kershenobich</a:t>
            </a:r>
            <a:r>
              <a:rPr lang="es-MX" sz="1500" b="1" i="1" dirty="0" smtClean="0"/>
              <a:t> </a:t>
            </a:r>
            <a:r>
              <a:rPr lang="es-MX" sz="1500" b="1" i="1" dirty="0" err="1" smtClean="0"/>
              <a:t>Stalnikowitz</a:t>
            </a:r>
            <a:r>
              <a:rPr lang="es-MX" sz="1500" dirty="0" smtClean="0"/>
              <a:t>	</a:t>
            </a:r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85800" y="1124744"/>
            <a:ext cx="7772400" cy="1542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15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Miércoles </a:t>
            </a:r>
            <a:r>
              <a:rPr lang="es-MX" sz="1500" b="1" dirty="0" smtClean="0">
                <a:ea typeface="+mj-ea"/>
                <a:cs typeface="+mj-cs"/>
              </a:rPr>
              <a:t>5</a:t>
            </a:r>
            <a:r>
              <a:rPr kumimoji="0" lang="es-MX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 </a:t>
            </a:r>
            <a:r>
              <a:rPr lang="es-MX" sz="1500" b="1" dirty="0" smtClean="0">
                <a:ea typeface="+mj-ea"/>
                <a:cs typeface="+mj-cs"/>
              </a:rPr>
              <a:t>junio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19:00 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hrs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</a:t>
            </a:r>
          </a:p>
          <a:p>
            <a:pPr lvl="0" algn="ctr">
              <a:lnSpc>
                <a:spcPts val="15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sz="1500" dirty="0" smtClean="0">
                <a:ea typeface="+mj-ea"/>
                <a:cs typeface="+mj-cs"/>
              </a:rPr>
              <a:t> Sede: Auditorio de la Academia Nacional de Medicina </a:t>
            </a: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Programa </a:t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b="1" dirty="0" smtClean="0"/>
              <a:t> Simposio </a:t>
            </a:r>
          </a:p>
          <a:p>
            <a:pPr lvl="0" algn="ctr">
              <a:lnSpc>
                <a:spcPts val="1500"/>
              </a:lnSpc>
              <a:spcBef>
                <a:spcPct val="0"/>
              </a:spcBef>
            </a:pPr>
            <a:r>
              <a:rPr lang="es-MX" b="1" dirty="0" smtClean="0"/>
              <a:t>“Día mundial del hígado. </a:t>
            </a:r>
            <a:r>
              <a:rPr lang="es-MX" b="1" dirty="0" smtClean="0"/>
              <a:t>Enfermedades </a:t>
            </a:r>
            <a:r>
              <a:rPr lang="es-MX" b="1" dirty="0" smtClean="0"/>
              <a:t>del hígado durante el embarazo”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932040" y="117665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6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3880" y="116632"/>
            <a:ext cx="874144" cy="874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6490593" y="6021288"/>
            <a:ext cx="1430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/>
              <a:t>Por invitación * </a:t>
            </a:r>
            <a:endParaRPr lang="es-MX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224</Words>
  <Application>Microsoft Office PowerPoint</Application>
  <PresentationFormat>Presentación en pantalla (4:3)</PresentationFormat>
  <Paragraphs>86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Company>ANM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Miércoles 13 de febrero 19:00 horas Sede: Auditorio de la Academia Nacional de Medicina  Programa  Sesión Conjunta con la Secretaría de Salud  “La Salud en la Cuarta Transformación de México”  Coordinador: Dr. Jorge Carlos Alcocer Varela  </dc:title>
  <dc:creator>GerHP</dc:creator>
  <cp:lastModifiedBy>GerHP</cp:lastModifiedBy>
  <cp:revision>26</cp:revision>
  <dcterms:created xsi:type="dcterms:W3CDTF">2019-02-06T15:48:20Z</dcterms:created>
  <dcterms:modified xsi:type="dcterms:W3CDTF">2019-05-29T19:05:41Z</dcterms:modified>
</cp:coreProperties>
</file>