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919" r:id="rId2"/>
  </p:sldMasterIdLst>
  <p:notesMasterIdLst>
    <p:notesMasterId r:id="rId60"/>
  </p:notesMasterIdLst>
  <p:sldIdLst>
    <p:sldId id="1406" r:id="rId3"/>
    <p:sldId id="1475" r:id="rId4"/>
    <p:sldId id="589" r:id="rId5"/>
    <p:sldId id="1419" r:id="rId6"/>
    <p:sldId id="1442" r:id="rId7"/>
    <p:sldId id="1443" r:id="rId8"/>
    <p:sldId id="1444" r:id="rId9"/>
    <p:sldId id="1445" r:id="rId10"/>
    <p:sldId id="1422" r:id="rId11"/>
    <p:sldId id="1423" r:id="rId12"/>
    <p:sldId id="1427" r:id="rId13"/>
    <p:sldId id="1426" r:id="rId14"/>
    <p:sldId id="1435" r:id="rId15"/>
    <p:sldId id="1421" r:id="rId16"/>
    <p:sldId id="1429" r:id="rId17"/>
    <p:sldId id="1436" r:id="rId18"/>
    <p:sldId id="1437" r:id="rId19"/>
    <p:sldId id="1428" r:id="rId20"/>
    <p:sldId id="1476" r:id="rId21"/>
    <p:sldId id="1452" r:id="rId22"/>
    <p:sldId id="1451" r:id="rId23"/>
    <p:sldId id="1453" r:id="rId24"/>
    <p:sldId id="1430" r:id="rId25"/>
    <p:sldId id="1431" r:id="rId26"/>
    <p:sldId id="1432" r:id="rId27"/>
    <p:sldId id="1433" r:id="rId28"/>
    <p:sldId id="1434" r:id="rId29"/>
    <p:sldId id="1450" r:id="rId30"/>
    <p:sldId id="1471" r:id="rId31"/>
    <p:sldId id="1472" r:id="rId32"/>
    <p:sldId id="1467" r:id="rId33"/>
    <p:sldId id="1469" r:id="rId34"/>
    <p:sldId id="1470" r:id="rId35"/>
    <p:sldId id="1414" r:id="rId36"/>
    <p:sldId id="712" r:id="rId37"/>
    <p:sldId id="1082" r:id="rId38"/>
    <p:sldId id="1397" r:id="rId39"/>
    <p:sldId id="1400" r:id="rId40"/>
    <p:sldId id="1409" r:id="rId41"/>
    <p:sldId id="645" r:id="rId42"/>
    <p:sldId id="1410" r:id="rId43"/>
    <p:sldId id="1441" r:id="rId44"/>
    <p:sldId id="1411" r:id="rId45"/>
    <p:sldId id="1448" r:id="rId46"/>
    <p:sldId id="1454" r:id="rId47"/>
    <p:sldId id="1449" r:id="rId48"/>
    <p:sldId id="1477" r:id="rId49"/>
    <p:sldId id="1413" r:id="rId50"/>
    <p:sldId id="1418" r:id="rId51"/>
    <p:sldId id="1478" r:id="rId52"/>
    <p:sldId id="1412" r:id="rId53"/>
    <p:sldId id="1415" r:id="rId54"/>
    <p:sldId id="1416" r:id="rId55"/>
    <p:sldId id="1417" r:id="rId56"/>
    <p:sldId id="1420" r:id="rId57"/>
    <p:sldId id="1473" r:id="rId58"/>
    <p:sldId id="1474" r:id="rId59"/>
  </p:sldIdLst>
  <p:sldSz cx="9144000" cy="6858000" type="screen4x3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2988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24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2B2B2"/>
    <a:srgbClr val="808080"/>
    <a:srgbClr val="5F5F5F"/>
    <a:srgbClr val="DDDDDD"/>
    <a:srgbClr val="000000"/>
    <a:srgbClr val="C0C0C0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8" autoAdjust="0"/>
    <p:restoredTop sz="95491" autoAdjust="0"/>
  </p:normalViewPr>
  <p:slideViewPr>
    <p:cSldViewPr snapToObjects="1">
      <p:cViewPr varScale="1">
        <p:scale>
          <a:sx n="89" d="100"/>
          <a:sy n="89" d="100"/>
        </p:scale>
        <p:origin x="1080" y="77"/>
      </p:cViewPr>
      <p:guideLst>
        <p:guide orient="horz" pos="1570"/>
        <p:guide pos="2988"/>
        <p:guide orient="horz" pos="1094"/>
        <p:guide pos="24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8" d="100"/>
          <a:sy n="68" d="100"/>
        </p:scale>
        <p:origin x="1821" y="39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4F32B-7150-A74A-8D60-84A4BFE07708}" type="slidenum">
              <a:rPr lang="es-MX" smtClean="0"/>
              <a:t>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5751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4F32B-7150-A74A-8D60-84A4BFE07708}" type="slidenum">
              <a:rPr lang="es-MX" smtClean="0"/>
              <a:t>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952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4F32B-7150-A74A-8D60-84A4BFE07708}" type="slidenum">
              <a:rPr lang="es-MX" smtClean="0"/>
              <a:t>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7302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14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229743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3419856"/>
            <a:ext cx="229743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3419856"/>
            <a:ext cx="229743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3419856"/>
            <a:ext cx="229743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2281428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2281428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2281428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2281428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4562856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4562856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4562856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4562856"/>
            <a:ext cx="1831086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709928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709928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709928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709928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709928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3419856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3419856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3419856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3419856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3419856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5129784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5129784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5129784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5129784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5129784"/>
            <a:ext cx="1536192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18288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397000"/>
            <a:ext cx="18288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397000"/>
            <a:ext cx="18288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397000"/>
            <a:ext cx="18288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4980566"/>
            <a:ext cx="1828800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Font typeface="Arial" panose="020B0604020202020204" pitchFamily="34" charset="0"/>
              <a:buChar char="•"/>
              <a:defRPr sz="1050"/>
            </a:lvl2pPr>
            <a:lvl3pPr marL="228594" indent="-114297">
              <a:defRPr sz="1050"/>
            </a:lvl3pPr>
            <a:lvl4pPr marL="400040" indent="-171446">
              <a:defRPr sz="1050"/>
            </a:lvl4pPr>
            <a:lvl5pPr marL="571486" indent="-171446"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4980566"/>
            <a:ext cx="1828800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Clr>
                <a:schemeClr val="accent3"/>
              </a:buClr>
              <a:buFont typeface="Arial" panose="020B0604020202020204" pitchFamily="34" charset="0"/>
              <a:buChar char="•"/>
              <a:defRPr sz="1050"/>
            </a:lvl2pPr>
            <a:lvl3pPr marL="228594" indent="-114297">
              <a:buClr>
                <a:schemeClr val="accent3"/>
              </a:buClr>
              <a:defRPr sz="1050"/>
            </a:lvl3pPr>
            <a:lvl4pPr marL="400040" indent="-171446">
              <a:buClr>
                <a:schemeClr val="accent3"/>
              </a:buClr>
              <a:defRPr sz="1050"/>
            </a:lvl4pPr>
            <a:lvl5pPr marL="571486" indent="-171446">
              <a:buClr>
                <a:schemeClr val="accent3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4980566"/>
            <a:ext cx="1828800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2pPr>
            <a:lvl3pPr marL="228594" indent="-114297">
              <a:buClr>
                <a:schemeClr val="accent2"/>
              </a:buClr>
              <a:defRPr sz="1050"/>
            </a:lvl3pPr>
            <a:lvl4pPr marL="400040" indent="-171446">
              <a:buClr>
                <a:schemeClr val="accent2"/>
              </a:buClr>
              <a:defRPr sz="1050"/>
            </a:lvl4pPr>
            <a:lvl5pPr marL="571486" indent="-171446">
              <a:buClr>
                <a:schemeClr val="accent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4980566"/>
            <a:ext cx="1828800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Clr>
                <a:schemeClr val="bg2"/>
              </a:buClr>
              <a:buFont typeface="Arial" panose="020B0604020202020204" pitchFamily="34" charset="0"/>
              <a:buChar char="•"/>
              <a:defRPr sz="1050"/>
            </a:lvl2pPr>
            <a:lvl3pPr marL="228594" indent="-114297">
              <a:buClr>
                <a:schemeClr val="bg2"/>
              </a:buClr>
              <a:defRPr sz="1050"/>
            </a:lvl3pPr>
            <a:lvl4pPr marL="400040" indent="-171446">
              <a:buClr>
                <a:schemeClr val="bg2"/>
              </a:buClr>
              <a:defRPr sz="1050"/>
            </a:lvl4pPr>
            <a:lvl5pPr marL="571486" indent="-171446">
              <a:buClr>
                <a:schemeClr val="bg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18288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397000"/>
            <a:ext cx="18288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397000"/>
            <a:ext cx="18288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397000"/>
            <a:ext cx="18288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4980566"/>
            <a:ext cx="1828800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Font typeface="Arial" panose="020B0604020202020204" pitchFamily="34" charset="0"/>
              <a:buChar char="•"/>
              <a:defRPr sz="1050"/>
            </a:lvl2pPr>
            <a:lvl3pPr marL="228594" indent="-114297">
              <a:defRPr sz="1050"/>
            </a:lvl3pPr>
            <a:lvl4pPr marL="400040" indent="-171446">
              <a:defRPr sz="1050"/>
            </a:lvl4pPr>
            <a:lvl5pPr marL="571486" indent="-171446"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4980566"/>
            <a:ext cx="1828800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Clr>
                <a:schemeClr val="accent3"/>
              </a:buClr>
              <a:buFont typeface="Arial" panose="020B0604020202020204" pitchFamily="34" charset="0"/>
              <a:buChar char="•"/>
              <a:defRPr sz="1050"/>
            </a:lvl2pPr>
            <a:lvl3pPr marL="228594" indent="-114297">
              <a:buClr>
                <a:schemeClr val="accent3"/>
              </a:buClr>
              <a:defRPr sz="1050"/>
            </a:lvl3pPr>
            <a:lvl4pPr marL="400040" indent="-171446">
              <a:buClr>
                <a:schemeClr val="accent3"/>
              </a:buClr>
              <a:defRPr sz="1050"/>
            </a:lvl4pPr>
            <a:lvl5pPr marL="571486" indent="-171446">
              <a:buClr>
                <a:schemeClr val="accent3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4980566"/>
            <a:ext cx="1828800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2pPr>
            <a:lvl3pPr marL="228594" indent="-114297">
              <a:buClr>
                <a:schemeClr val="accent2"/>
              </a:buClr>
              <a:defRPr sz="1050"/>
            </a:lvl3pPr>
            <a:lvl4pPr marL="400040" indent="-171446">
              <a:buClr>
                <a:schemeClr val="accent2"/>
              </a:buClr>
              <a:defRPr sz="1050"/>
            </a:lvl4pPr>
            <a:lvl5pPr marL="571486" indent="-171446">
              <a:buClr>
                <a:schemeClr val="accent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4980566"/>
            <a:ext cx="1828800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Clr>
                <a:schemeClr val="bg2"/>
              </a:buClr>
              <a:buFont typeface="Arial" panose="020B0604020202020204" pitchFamily="34" charset="0"/>
              <a:buChar char="•"/>
              <a:defRPr sz="1050"/>
            </a:lvl2pPr>
            <a:lvl3pPr marL="228594" indent="-114297">
              <a:buClr>
                <a:schemeClr val="bg2"/>
              </a:buClr>
              <a:defRPr sz="1050"/>
            </a:lvl3pPr>
            <a:lvl4pPr marL="400040" indent="-171446">
              <a:buClr>
                <a:schemeClr val="bg2"/>
              </a:buClr>
              <a:defRPr sz="1050"/>
            </a:lvl4pPr>
            <a:lvl5pPr marL="571486" indent="-171446">
              <a:buClr>
                <a:schemeClr val="bg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2496312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397000"/>
            <a:ext cx="2496312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9850" y="1397000"/>
            <a:ext cx="2496312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4980566"/>
            <a:ext cx="2496312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Font typeface="Arial" panose="020B0604020202020204" pitchFamily="34" charset="0"/>
              <a:buChar char="•"/>
              <a:defRPr sz="1050"/>
            </a:lvl2pPr>
            <a:lvl3pPr marL="228594" indent="-114297">
              <a:defRPr sz="1050"/>
            </a:lvl3pPr>
            <a:lvl4pPr marL="400040" indent="-171446">
              <a:defRPr sz="1050"/>
            </a:lvl4pPr>
            <a:lvl5pPr marL="571486" indent="-171446"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4980566"/>
            <a:ext cx="2496312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Clr>
                <a:schemeClr val="accent4"/>
              </a:buClr>
              <a:buFont typeface="Arial" panose="020B0604020202020204" pitchFamily="34" charset="0"/>
              <a:buChar char="•"/>
              <a:defRPr sz="1050"/>
            </a:lvl2pPr>
            <a:lvl3pPr marL="228594" indent="-114297">
              <a:buClr>
                <a:schemeClr val="accent4"/>
              </a:buClr>
              <a:defRPr sz="1050"/>
            </a:lvl3pPr>
            <a:lvl4pPr marL="400040" indent="-171446">
              <a:buClr>
                <a:schemeClr val="accent4"/>
              </a:buClr>
              <a:defRPr sz="1050"/>
            </a:lvl4pPr>
            <a:lvl5pPr marL="571486" indent="-171446">
              <a:buClr>
                <a:schemeClr val="accent4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4980566"/>
            <a:ext cx="2496312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2pPr>
            <a:lvl3pPr marL="228594" indent="-114297">
              <a:buClr>
                <a:schemeClr val="accent2"/>
              </a:buClr>
              <a:defRPr sz="1050"/>
            </a:lvl3pPr>
            <a:lvl4pPr marL="400040" indent="-171446">
              <a:buClr>
                <a:schemeClr val="accent2"/>
              </a:buClr>
              <a:defRPr sz="1050"/>
            </a:lvl4pPr>
            <a:lvl5pPr marL="571486" indent="-171446">
              <a:buClr>
                <a:schemeClr val="accent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2496312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397000"/>
            <a:ext cx="2496312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397000"/>
            <a:ext cx="2496312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4980566"/>
            <a:ext cx="2496312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Font typeface="Arial" panose="020B0604020202020204" pitchFamily="34" charset="0"/>
              <a:buChar char="•"/>
              <a:defRPr sz="1050"/>
            </a:lvl2pPr>
            <a:lvl3pPr marL="228594" indent="-114297">
              <a:defRPr sz="1050"/>
            </a:lvl3pPr>
            <a:lvl4pPr marL="400040" indent="-171446">
              <a:defRPr sz="1050"/>
            </a:lvl4pPr>
            <a:lvl5pPr marL="571486" indent="-171446"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4980566"/>
            <a:ext cx="2496312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Clr>
                <a:schemeClr val="accent4"/>
              </a:buClr>
              <a:buFont typeface="Arial" panose="020B0604020202020204" pitchFamily="34" charset="0"/>
              <a:buChar char="•"/>
              <a:defRPr sz="1050"/>
            </a:lvl2pPr>
            <a:lvl3pPr marL="228594" indent="-114297">
              <a:buClr>
                <a:schemeClr val="accent4"/>
              </a:buClr>
              <a:defRPr sz="1050"/>
            </a:lvl3pPr>
            <a:lvl4pPr marL="400040" indent="-171446">
              <a:buClr>
                <a:schemeClr val="accent4"/>
              </a:buClr>
              <a:defRPr sz="1050"/>
            </a:lvl4pPr>
            <a:lvl5pPr marL="571486" indent="-171446">
              <a:buClr>
                <a:schemeClr val="accent4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4980566"/>
            <a:ext cx="2496312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2pPr>
            <a:lvl3pPr marL="228594" indent="-114297">
              <a:buClr>
                <a:schemeClr val="accent2"/>
              </a:buClr>
              <a:defRPr sz="1050"/>
            </a:lvl3pPr>
            <a:lvl4pPr marL="400040" indent="-171446">
              <a:buClr>
                <a:schemeClr val="accent2"/>
              </a:buClr>
              <a:defRPr sz="1050"/>
            </a:lvl4pPr>
            <a:lvl5pPr marL="571486" indent="-171446">
              <a:buClr>
                <a:schemeClr val="accent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3814192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397000"/>
            <a:ext cx="3814192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4980566"/>
            <a:ext cx="3814192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Font typeface="Arial" panose="020B0604020202020204" pitchFamily="34" charset="0"/>
              <a:buChar char="•"/>
              <a:defRPr sz="1050"/>
            </a:lvl2pPr>
            <a:lvl3pPr marL="228594" indent="-114297">
              <a:defRPr sz="1050"/>
            </a:lvl3pPr>
            <a:lvl4pPr marL="400040" indent="-171446">
              <a:defRPr sz="1050"/>
            </a:lvl4pPr>
            <a:lvl5pPr marL="571486" indent="-171446"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4980566"/>
            <a:ext cx="3814192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Clr>
                <a:schemeClr val="bg2"/>
              </a:buClr>
              <a:buFont typeface="Arial" panose="020B0604020202020204" pitchFamily="34" charset="0"/>
              <a:buChar char="•"/>
              <a:defRPr sz="1050"/>
            </a:lvl2pPr>
            <a:lvl3pPr marL="228594" indent="-114297">
              <a:buClr>
                <a:schemeClr val="bg2"/>
              </a:buClr>
              <a:defRPr sz="1050"/>
            </a:lvl3pPr>
            <a:lvl4pPr marL="400040" indent="-171446">
              <a:buClr>
                <a:schemeClr val="bg2"/>
              </a:buClr>
              <a:defRPr sz="1050"/>
            </a:lvl4pPr>
            <a:lvl5pPr marL="571486" indent="-171446">
              <a:buClr>
                <a:schemeClr val="bg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3814192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397000"/>
            <a:ext cx="3814192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4980566"/>
            <a:ext cx="3814192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Font typeface="Arial" panose="020B0604020202020204" pitchFamily="34" charset="0"/>
              <a:buChar char="•"/>
              <a:defRPr sz="1050"/>
            </a:lvl2pPr>
            <a:lvl3pPr marL="228594" indent="-114297">
              <a:defRPr sz="1050"/>
            </a:lvl3pPr>
            <a:lvl4pPr marL="400040" indent="-171446">
              <a:defRPr sz="1050"/>
            </a:lvl4pPr>
            <a:lvl5pPr marL="571486" indent="-171446"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4980566"/>
            <a:ext cx="3814192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Clr>
                <a:schemeClr val="bg2"/>
              </a:buClr>
              <a:buFont typeface="Arial" panose="020B0604020202020204" pitchFamily="34" charset="0"/>
              <a:buChar char="•"/>
              <a:defRPr sz="1050"/>
            </a:lvl2pPr>
            <a:lvl3pPr marL="228594" indent="-114297">
              <a:buClr>
                <a:schemeClr val="bg2"/>
              </a:buClr>
              <a:defRPr sz="1050"/>
            </a:lvl3pPr>
            <a:lvl4pPr marL="400040" indent="-171446">
              <a:buClr>
                <a:schemeClr val="bg2"/>
              </a:buClr>
              <a:defRPr sz="1050"/>
            </a:lvl4pPr>
            <a:lvl5pPr marL="571486" indent="-171446">
              <a:buClr>
                <a:schemeClr val="bg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1"/>
            <a:ext cx="18288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397001"/>
            <a:ext cx="18288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397001"/>
            <a:ext cx="18288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397001"/>
            <a:ext cx="18288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055281"/>
            <a:ext cx="1831086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3055281"/>
            <a:ext cx="1831086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3"/>
              </a:buClr>
              <a:defRPr sz="1050"/>
            </a:lvl3pPr>
            <a:lvl4pPr marL="385763" indent="-128588">
              <a:buClr>
                <a:schemeClr val="accent3"/>
              </a:buClr>
              <a:defRPr sz="1050"/>
            </a:lvl4pPr>
            <a:lvl5pPr>
              <a:buClr>
                <a:schemeClr val="accent3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3055281"/>
            <a:ext cx="1831086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2"/>
              </a:buClr>
              <a:defRPr sz="1050"/>
            </a:lvl3pPr>
            <a:lvl4pPr marL="385763" indent="-128588">
              <a:buClr>
                <a:schemeClr val="accent2"/>
              </a:buClr>
              <a:defRPr sz="1050"/>
            </a:lvl4pPr>
            <a:lvl5pPr>
              <a:buClr>
                <a:schemeClr val="accent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3055281"/>
            <a:ext cx="1831086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bg2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bg2"/>
              </a:buClr>
              <a:defRPr sz="1050"/>
            </a:lvl3pPr>
            <a:lvl4pPr marL="385763" indent="-128588">
              <a:buClr>
                <a:schemeClr val="bg2"/>
              </a:buClr>
              <a:defRPr sz="1050"/>
            </a:lvl4pPr>
            <a:lvl5pPr>
              <a:buClr>
                <a:schemeClr val="bg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1"/>
            <a:ext cx="18288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397001"/>
            <a:ext cx="18288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397001"/>
            <a:ext cx="18288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397001"/>
            <a:ext cx="18288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055281"/>
            <a:ext cx="1831086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3055281"/>
            <a:ext cx="1831086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3"/>
              </a:buClr>
              <a:defRPr sz="1050"/>
            </a:lvl3pPr>
            <a:lvl4pPr marL="385763" indent="-128588">
              <a:buClr>
                <a:schemeClr val="accent3"/>
              </a:buClr>
              <a:defRPr sz="1050"/>
            </a:lvl4pPr>
            <a:lvl5pPr>
              <a:buClr>
                <a:schemeClr val="accent3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3055281"/>
            <a:ext cx="1831086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2"/>
              </a:buClr>
              <a:defRPr sz="1050"/>
            </a:lvl3pPr>
            <a:lvl4pPr marL="385763" indent="-128588">
              <a:buClr>
                <a:schemeClr val="accent2"/>
              </a:buClr>
              <a:defRPr sz="1050"/>
            </a:lvl4pPr>
            <a:lvl5pPr>
              <a:buClr>
                <a:schemeClr val="accent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3055281"/>
            <a:ext cx="1831086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bg2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bg2"/>
              </a:buClr>
              <a:defRPr sz="1050"/>
            </a:lvl3pPr>
            <a:lvl4pPr marL="385763" indent="-128588">
              <a:buClr>
                <a:schemeClr val="bg2"/>
              </a:buClr>
              <a:defRPr sz="1050"/>
            </a:lvl4pPr>
            <a:lvl5pPr>
              <a:buClr>
                <a:schemeClr val="bg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2496312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397000"/>
            <a:ext cx="2496312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397000"/>
            <a:ext cx="2496312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055281"/>
            <a:ext cx="2496312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055281"/>
            <a:ext cx="2496312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4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4"/>
              </a:buClr>
              <a:defRPr sz="1050"/>
            </a:lvl3pPr>
            <a:lvl4pPr marL="385763" indent="-128588">
              <a:buClr>
                <a:schemeClr val="accent4"/>
              </a:buClr>
              <a:defRPr sz="1050"/>
            </a:lvl4pPr>
            <a:lvl5pPr>
              <a:buClr>
                <a:schemeClr val="accent4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055281"/>
            <a:ext cx="2496312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2"/>
              </a:buClr>
              <a:buSzPct val="100000"/>
              <a:defRPr sz="1050"/>
            </a:lvl3pPr>
            <a:lvl4pPr marL="385763" indent="-128588">
              <a:buClr>
                <a:schemeClr val="accent2"/>
              </a:buClr>
              <a:buSzPct val="100000"/>
              <a:defRPr sz="1050"/>
            </a:lvl4pPr>
            <a:lvl5pPr>
              <a:buClr>
                <a:schemeClr val="accent2"/>
              </a:buClr>
              <a:buSzPct val="100000"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2496312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397000"/>
            <a:ext cx="2496312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397000"/>
            <a:ext cx="2496312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055281"/>
            <a:ext cx="2496312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055281"/>
            <a:ext cx="2496312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4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4"/>
              </a:buClr>
              <a:defRPr sz="1050"/>
            </a:lvl3pPr>
            <a:lvl4pPr marL="385763" indent="-128588">
              <a:buClr>
                <a:schemeClr val="accent4"/>
              </a:buClr>
              <a:defRPr sz="1050"/>
            </a:lvl4pPr>
            <a:lvl5pPr>
              <a:buClr>
                <a:schemeClr val="accent4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055281"/>
            <a:ext cx="2496312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2"/>
              </a:buClr>
              <a:defRPr sz="1050"/>
            </a:lvl3pPr>
            <a:lvl4pPr marL="385763" indent="-128588">
              <a:buClr>
                <a:schemeClr val="accent2"/>
              </a:buClr>
              <a:defRPr sz="1050"/>
            </a:lvl4pPr>
            <a:lvl5pPr>
              <a:buClr>
                <a:schemeClr val="accent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3814192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397000"/>
            <a:ext cx="3814192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055281"/>
            <a:ext cx="3813048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055281"/>
            <a:ext cx="3813048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bg2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bg2"/>
              </a:buClr>
              <a:defRPr sz="1050"/>
            </a:lvl3pPr>
            <a:lvl4pPr marL="385763" indent="-128588">
              <a:buClr>
                <a:schemeClr val="bg2"/>
              </a:buClr>
              <a:defRPr sz="1050"/>
            </a:lvl4pPr>
            <a:lvl5pPr>
              <a:buClr>
                <a:schemeClr val="bg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3814192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397000"/>
            <a:ext cx="3814192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5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055281"/>
            <a:ext cx="3813048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055281"/>
            <a:ext cx="3813048" cy="298833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bg2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bg2"/>
              </a:buClr>
              <a:defRPr sz="1050"/>
            </a:lvl3pPr>
            <a:lvl4pPr marL="385763" indent="-128588">
              <a:buClr>
                <a:schemeClr val="bg2"/>
              </a:buClr>
              <a:defRPr sz="1050"/>
            </a:lvl4pPr>
            <a:lvl5pPr>
              <a:buClr>
                <a:schemeClr val="bg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397001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397001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397001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397001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4717008"/>
            <a:ext cx="1831086" cy="1326605"/>
          </a:xfrm>
        </p:spPr>
        <p:txBody>
          <a:bodyPr/>
          <a:lstStyle>
            <a:lvl1pPr marL="0" indent="0">
              <a:buNone/>
              <a:defRPr sz="1050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4717008"/>
            <a:ext cx="1831086" cy="1326605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4717008"/>
            <a:ext cx="1831086" cy="1326605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4717008"/>
            <a:ext cx="1831086" cy="1326605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3057005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3057005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3057005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3057005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397001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397001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397001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397001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4717008"/>
            <a:ext cx="1831086" cy="1326605"/>
          </a:xfrm>
        </p:spPr>
        <p:txBody>
          <a:bodyPr/>
          <a:lstStyle>
            <a:lvl1pPr marL="0" indent="0">
              <a:buNone/>
              <a:defRPr sz="1050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4717008"/>
            <a:ext cx="1831086" cy="1326605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4717008"/>
            <a:ext cx="1831086" cy="1326605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4717008"/>
            <a:ext cx="1831086" cy="1326605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3057005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3057005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3057005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3057005"/>
            <a:ext cx="18288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52421"/>
            <a:ext cx="7772400" cy="462756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249631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397000"/>
            <a:ext cx="249631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397000"/>
            <a:ext cx="249631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4720990"/>
            <a:ext cx="2496312" cy="1370248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4720990"/>
            <a:ext cx="2496312" cy="1370248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4720990"/>
            <a:ext cx="2496312" cy="1370248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3060985"/>
            <a:ext cx="249631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3060985"/>
            <a:ext cx="249631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3060985"/>
            <a:ext cx="249631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249631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397000"/>
            <a:ext cx="249631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397000"/>
            <a:ext cx="249631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4720990"/>
            <a:ext cx="2496312" cy="1370248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4720990"/>
            <a:ext cx="2496312" cy="1370248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4720990"/>
            <a:ext cx="2496312" cy="1370248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3060985"/>
            <a:ext cx="249631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3060985"/>
            <a:ext cx="249631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3060985"/>
            <a:ext cx="249631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397000"/>
            <a:ext cx="381419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397000"/>
            <a:ext cx="381419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4704406"/>
            <a:ext cx="3813048" cy="1339207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4704406"/>
            <a:ext cx="3813048" cy="1339207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3060985"/>
            <a:ext cx="381419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3060985"/>
            <a:ext cx="381419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397000"/>
            <a:ext cx="381419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397000"/>
            <a:ext cx="381419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4704406"/>
            <a:ext cx="3813048" cy="1339207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4704406"/>
            <a:ext cx="3813048" cy="1339207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3060985"/>
            <a:ext cx="381419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3060985"/>
            <a:ext cx="3814192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6999"/>
            <a:ext cx="18288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396999"/>
            <a:ext cx="18288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396999"/>
            <a:ext cx="18288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396999"/>
            <a:ext cx="18288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4592048"/>
            <a:ext cx="1831086" cy="107106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4592048"/>
            <a:ext cx="1831086" cy="107106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4592048"/>
            <a:ext cx="1831086" cy="1071062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4592048"/>
            <a:ext cx="1831086" cy="107106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6999"/>
            <a:ext cx="18288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396999"/>
            <a:ext cx="18288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396999"/>
            <a:ext cx="18288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396999"/>
            <a:ext cx="18288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4592048"/>
            <a:ext cx="1831086" cy="107106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4592048"/>
            <a:ext cx="1831086" cy="107106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4592048"/>
            <a:ext cx="1831086" cy="1071062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4592048"/>
            <a:ext cx="1831086" cy="107106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6999"/>
            <a:ext cx="2496312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396999"/>
            <a:ext cx="2496312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396999"/>
            <a:ext cx="2496312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4822880"/>
            <a:ext cx="2496312" cy="84023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4822880"/>
            <a:ext cx="2496312" cy="840230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4822880"/>
            <a:ext cx="2496312" cy="840230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6999"/>
            <a:ext cx="2496312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396999"/>
            <a:ext cx="2496312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396999"/>
            <a:ext cx="2496312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4822880"/>
            <a:ext cx="2496312" cy="84023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4822880"/>
            <a:ext cx="2496312" cy="840230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4822880"/>
            <a:ext cx="2496312" cy="840230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6999"/>
            <a:ext cx="3814192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396999"/>
            <a:ext cx="3814192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5053712"/>
            <a:ext cx="3813048" cy="609398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5053712"/>
            <a:ext cx="3813048" cy="609398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6999"/>
            <a:ext cx="3814192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396999"/>
            <a:ext cx="3814192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5053712"/>
            <a:ext cx="3813048" cy="609398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5053712"/>
            <a:ext cx="3813048" cy="609398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46" indent="-171446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79" indent="-185733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337" indent="-171446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83" indent="-171446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18288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397000"/>
            <a:ext cx="18288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397000"/>
            <a:ext cx="18288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397000"/>
            <a:ext cx="18288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970007"/>
            <a:ext cx="1831086" cy="107106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970007"/>
            <a:ext cx="1831086" cy="107106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970007"/>
            <a:ext cx="1831086" cy="1071062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970007"/>
            <a:ext cx="1831086" cy="107106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4212305"/>
            <a:ext cx="1831086" cy="1713558"/>
          </a:xfrm>
        </p:spPr>
        <p:txBody>
          <a:bodyPr/>
          <a:lstStyle>
            <a:lvl1pPr marL="0" indent="0">
              <a:buNone/>
              <a:defRPr sz="1050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4212305"/>
            <a:ext cx="1831086" cy="1713558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128588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3"/>
              </a:buClr>
              <a:defRPr sz="1050"/>
            </a:lvl3pPr>
            <a:lvl4pPr marL="385763" indent="-128588">
              <a:buClr>
                <a:schemeClr val="accent3"/>
              </a:buClr>
              <a:defRPr sz="1050"/>
            </a:lvl4pPr>
            <a:lvl5pPr>
              <a:buClr>
                <a:schemeClr val="accent3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4212305"/>
            <a:ext cx="1831086" cy="1713558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128588" indent="-128588"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2"/>
              </a:buClr>
              <a:defRPr sz="1050"/>
            </a:lvl3pPr>
            <a:lvl4pPr marL="385763" indent="-128588">
              <a:buClr>
                <a:schemeClr val="accent2"/>
              </a:buClr>
              <a:defRPr sz="1050"/>
            </a:lvl4pPr>
            <a:lvl5pPr>
              <a:buClr>
                <a:schemeClr val="accent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4212305"/>
            <a:ext cx="1831086" cy="1713558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128588" indent="-128588">
              <a:buClr>
                <a:schemeClr val="bg2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bg2"/>
              </a:buClr>
              <a:defRPr sz="1050"/>
            </a:lvl3pPr>
            <a:lvl4pPr marL="385763" indent="-128588">
              <a:buClr>
                <a:schemeClr val="bg2"/>
              </a:buClr>
              <a:defRPr sz="1050"/>
            </a:lvl4pPr>
            <a:lvl5pPr>
              <a:buClr>
                <a:schemeClr val="bg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18288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397000"/>
            <a:ext cx="18288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397000"/>
            <a:ext cx="18288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397000"/>
            <a:ext cx="18288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970007"/>
            <a:ext cx="1831086" cy="107106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970007"/>
            <a:ext cx="1831086" cy="107106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970007"/>
            <a:ext cx="1831086" cy="1071062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970007"/>
            <a:ext cx="1831086" cy="107106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4212305"/>
            <a:ext cx="1831086" cy="1713558"/>
          </a:xfrm>
        </p:spPr>
        <p:txBody>
          <a:bodyPr/>
          <a:lstStyle>
            <a:lvl1pPr marL="0" indent="0">
              <a:buNone/>
              <a:defRPr sz="1050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4212305"/>
            <a:ext cx="1831086" cy="1713558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128588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3"/>
              </a:buClr>
              <a:defRPr sz="1050"/>
            </a:lvl3pPr>
            <a:lvl4pPr marL="385763" indent="-128588">
              <a:buClr>
                <a:schemeClr val="accent3"/>
              </a:buClr>
              <a:defRPr sz="1050"/>
            </a:lvl4pPr>
            <a:lvl5pPr>
              <a:buClr>
                <a:schemeClr val="accent3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4212305"/>
            <a:ext cx="1831086" cy="1713558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128588" indent="-128588"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2"/>
              </a:buClr>
              <a:defRPr sz="1050"/>
            </a:lvl3pPr>
            <a:lvl4pPr marL="385763" indent="-128588">
              <a:buClr>
                <a:schemeClr val="accent2"/>
              </a:buClr>
              <a:defRPr sz="1050"/>
            </a:lvl4pPr>
            <a:lvl5pPr>
              <a:buClr>
                <a:schemeClr val="accent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4212305"/>
            <a:ext cx="1831086" cy="1713558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128588" indent="-128588">
              <a:buClr>
                <a:schemeClr val="bg2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bg2"/>
              </a:buClr>
              <a:defRPr sz="1050"/>
            </a:lvl3pPr>
            <a:lvl4pPr marL="385763" indent="-128588">
              <a:buClr>
                <a:schemeClr val="bg2"/>
              </a:buClr>
              <a:defRPr sz="1050"/>
            </a:lvl4pPr>
            <a:lvl5pPr>
              <a:buClr>
                <a:schemeClr val="bg2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2496312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397000"/>
            <a:ext cx="2496312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397000"/>
            <a:ext cx="2496312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200839"/>
            <a:ext cx="2496312" cy="84023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00839"/>
            <a:ext cx="2496312" cy="840230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3200839"/>
            <a:ext cx="2496312" cy="84023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4212305"/>
            <a:ext cx="2496312" cy="175069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4212305"/>
            <a:ext cx="2496312" cy="175069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4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4"/>
              </a:buClr>
              <a:defRPr sz="1050"/>
            </a:lvl3pPr>
            <a:lvl4pPr marL="385763" indent="-128588">
              <a:buClr>
                <a:schemeClr val="accent4"/>
              </a:buClr>
              <a:defRPr sz="1050"/>
            </a:lvl4pPr>
            <a:lvl5pPr>
              <a:buClr>
                <a:schemeClr val="accent4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4212305"/>
            <a:ext cx="2496312" cy="175069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3"/>
              </a:buClr>
              <a:defRPr sz="1050"/>
            </a:lvl3pPr>
            <a:lvl4pPr marL="385763" indent="-128588">
              <a:buClr>
                <a:schemeClr val="accent3"/>
              </a:buClr>
              <a:defRPr sz="1050"/>
            </a:lvl4pPr>
            <a:lvl5pPr>
              <a:buClr>
                <a:schemeClr val="accent3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2496312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397000"/>
            <a:ext cx="2496312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397000"/>
            <a:ext cx="2496312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200839"/>
            <a:ext cx="2496312" cy="84023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00839"/>
            <a:ext cx="2496312" cy="840230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3200839"/>
            <a:ext cx="2496312" cy="84023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4212305"/>
            <a:ext cx="2496312" cy="175069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4212305"/>
            <a:ext cx="2496312" cy="175069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4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4"/>
              </a:buClr>
              <a:defRPr sz="1050"/>
            </a:lvl3pPr>
            <a:lvl4pPr marL="385763" indent="-128588">
              <a:buClr>
                <a:schemeClr val="accent4"/>
              </a:buClr>
              <a:defRPr sz="1050"/>
            </a:lvl4pPr>
            <a:lvl5pPr>
              <a:buClr>
                <a:schemeClr val="accent4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4212305"/>
            <a:ext cx="2496312" cy="1750692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3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3"/>
              </a:buClr>
              <a:defRPr sz="1050"/>
            </a:lvl3pPr>
            <a:lvl4pPr marL="385763" indent="-128588">
              <a:buClr>
                <a:schemeClr val="accent3"/>
              </a:buClr>
              <a:defRPr sz="1050"/>
            </a:lvl4pPr>
            <a:lvl5pPr>
              <a:buClr>
                <a:schemeClr val="accent3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3814192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397000"/>
            <a:ext cx="3814192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431671"/>
            <a:ext cx="3813048" cy="609398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431671"/>
            <a:ext cx="3813048" cy="609398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4212305"/>
            <a:ext cx="3813048" cy="1703066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4212305"/>
            <a:ext cx="3813048" cy="1703066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4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4"/>
              </a:buClr>
              <a:defRPr sz="1050"/>
            </a:lvl3pPr>
            <a:lvl4pPr marL="385763" indent="-128588">
              <a:buClr>
                <a:schemeClr val="accent4"/>
              </a:buClr>
              <a:defRPr sz="1050"/>
            </a:lvl4pPr>
            <a:lvl5pPr>
              <a:buClr>
                <a:schemeClr val="accent4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97000"/>
            <a:ext cx="3814192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397000"/>
            <a:ext cx="3814192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431671"/>
            <a:ext cx="3813048" cy="609398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431671"/>
            <a:ext cx="3813048" cy="609398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2pPr>
            <a:lvl3pPr marL="257175" indent="-128588">
              <a:defRPr sz="1050">
                <a:solidFill>
                  <a:srgbClr val="FFFFFF"/>
                </a:solidFill>
              </a:defRPr>
            </a:lvl3pPr>
            <a:lvl4pPr marL="385763" indent="-128588">
              <a:defRPr sz="1050">
                <a:solidFill>
                  <a:srgbClr val="FFFFFF"/>
                </a:solidFill>
              </a:defRPr>
            </a:lvl4pPr>
            <a:lvl5pPr marL="557213" indent="-171450">
              <a:defRPr sz="105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4212305"/>
            <a:ext cx="3813048" cy="1703066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Font typeface="Arial" panose="020B0604020202020204" pitchFamily="34" charset="0"/>
              <a:buChar char="•"/>
              <a:defRPr sz="1050"/>
            </a:lvl2pPr>
            <a:lvl3pPr marL="257175" indent="-128588">
              <a:defRPr sz="1050"/>
            </a:lvl3pPr>
            <a:lvl4pPr marL="385763" indent="-128588"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4212305"/>
            <a:ext cx="3813048" cy="1703066"/>
          </a:xfrm>
        </p:spPr>
        <p:txBody>
          <a:bodyPr/>
          <a:lstStyle>
            <a:lvl1pPr marL="0" indent="0">
              <a:buNone/>
              <a:defRPr sz="1575"/>
            </a:lvl1pPr>
            <a:lvl2pPr marL="128588" indent="-128588">
              <a:buClr>
                <a:schemeClr val="accent4"/>
              </a:buClr>
              <a:buFont typeface="Arial" panose="020B0604020202020204" pitchFamily="34" charset="0"/>
              <a:buChar char="•"/>
              <a:defRPr sz="1050"/>
            </a:lvl2pPr>
            <a:lvl3pPr marL="257175" indent="-128588">
              <a:buClr>
                <a:schemeClr val="accent4"/>
              </a:buClr>
              <a:defRPr sz="1050"/>
            </a:lvl3pPr>
            <a:lvl4pPr marL="385763" indent="-128588">
              <a:buClr>
                <a:schemeClr val="accent4"/>
              </a:buClr>
              <a:defRPr sz="1050"/>
            </a:lvl4pPr>
            <a:lvl5pPr>
              <a:buClr>
                <a:schemeClr val="accent4"/>
              </a:buCl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0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639789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2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639789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4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2" y="1639789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6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4" y="1639789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315354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8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3153547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315354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60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3153547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315354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62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2" y="3153547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315354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64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4" y="3153547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466730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66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4667304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466730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68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4667304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466730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70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2" y="4667304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466730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72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4" y="4667304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1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639789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3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639789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5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2" y="1639789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7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4" y="1639789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315354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9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3153547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0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315354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61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3153547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315354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63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2" y="3153547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315354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65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4" y="3153547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466730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67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4667304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8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466730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69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4667304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0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466730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71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2" y="4667304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2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466730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73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4" y="4667304"/>
            <a:ext cx="1034421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3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639789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5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639789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63978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1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639789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315354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9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3153547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315354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7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3153547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8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3153547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0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3153547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466730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4667304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466730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4667304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466730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4667304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639789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4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639789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63978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6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639789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315354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3153547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315354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3153547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3153547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3153547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466730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0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4667304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466730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2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4667304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466730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54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4667304"/>
            <a:ext cx="1735806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52421"/>
            <a:ext cx="77724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46" indent="-171446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92" indent="-171446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337" indent="-171446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83" indent="-171446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639789"/>
            <a:ext cx="1735806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639789"/>
            <a:ext cx="1735806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63978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639789"/>
            <a:ext cx="1735806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3886577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3886576"/>
            <a:ext cx="1735806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3886577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3886576"/>
            <a:ext cx="1735806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3886576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3886576"/>
            <a:ext cx="1735806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639789"/>
            <a:ext cx="1735806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63979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639789"/>
            <a:ext cx="1735806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63978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639789"/>
            <a:ext cx="1735806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3886577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3886576"/>
            <a:ext cx="1735806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3886577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3886576"/>
            <a:ext cx="1735806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3886576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3886576"/>
            <a:ext cx="1735806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639790"/>
            <a:ext cx="1150616" cy="115214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0" y="1639789"/>
            <a:ext cx="26690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639790"/>
            <a:ext cx="1150616" cy="115214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639789"/>
            <a:ext cx="26690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3886577"/>
            <a:ext cx="1150616" cy="115214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0" y="3886576"/>
            <a:ext cx="26690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3886577"/>
            <a:ext cx="1150616" cy="115214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3886576"/>
            <a:ext cx="26690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639790"/>
            <a:ext cx="1150616" cy="115214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0" y="1639789"/>
            <a:ext cx="26690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639790"/>
            <a:ext cx="1150616" cy="115214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7" y="1639789"/>
            <a:ext cx="26690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3886577"/>
            <a:ext cx="1150616" cy="115214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0" y="3886576"/>
            <a:ext cx="26690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3886577"/>
            <a:ext cx="1150616" cy="115214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7" y="3886576"/>
            <a:ext cx="26690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07520" y="1639790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1" y="3256993"/>
            <a:ext cx="2532703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846223" y="1639790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4" y="3256993"/>
            <a:ext cx="2532703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684926" y="1639789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3256993"/>
            <a:ext cx="2532703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07520" y="1639790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1" y="3256993"/>
            <a:ext cx="2532703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846223" y="1639790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4" y="3256993"/>
            <a:ext cx="2532703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684926" y="1639789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7" y="3256993"/>
            <a:ext cx="2532703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50552" y="1639790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3256993"/>
            <a:ext cx="180296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853449" y="1639790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3256993"/>
            <a:ext cx="180296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956346" y="1639790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3256993"/>
            <a:ext cx="180296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059242" y="1639789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3256993"/>
            <a:ext cx="180296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3256993"/>
            <a:ext cx="180296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7" y="3256993"/>
            <a:ext cx="180296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3256993"/>
            <a:ext cx="180296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1" y="3256993"/>
            <a:ext cx="180296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50" i="1"/>
            </a:lvl2pPr>
            <a:lvl3pPr marL="0" indent="0" algn="ctr">
              <a:buNone/>
              <a:defRPr sz="1050"/>
            </a:lvl3pPr>
            <a:lvl4pPr marL="385763" indent="-128588"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50552" y="1639790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853449" y="1639790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956346" y="1639790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059242" y="1639789"/>
            <a:ext cx="1380744" cy="13807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268759"/>
            <a:ext cx="1764195" cy="353568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8" y="1268759"/>
            <a:ext cx="1764195" cy="353568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1268759"/>
            <a:ext cx="1859858" cy="3535680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50"/>
            </a:lvl2pPr>
            <a:lvl3pPr marL="113110" indent="-113110">
              <a:defRPr sz="1050"/>
            </a:lvl3pPr>
            <a:lvl4pPr marL="301229" indent="-155972">
              <a:defRPr sz="1050"/>
            </a:lvl4pPr>
            <a:lvl5pPr marL="571486" indent="-171446"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1268759"/>
            <a:ext cx="1859858" cy="3535680"/>
          </a:xfrm>
        </p:spPr>
        <p:txBody>
          <a:bodyPr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50"/>
            </a:lvl2pPr>
            <a:lvl3pPr marL="113110" indent="-113110">
              <a:defRPr sz="1050"/>
            </a:lvl3pPr>
            <a:lvl4pPr marL="301229" indent="-155972">
              <a:defRPr sz="1050"/>
            </a:lvl4pPr>
            <a:lvl5pPr marL="571486" indent="-171446"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1" y="4980566"/>
            <a:ext cx="3774839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Font typeface="Arial" panose="020B0604020202020204" pitchFamily="34" charset="0"/>
              <a:buChar char="•"/>
              <a:defRPr sz="1050"/>
            </a:lvl2pPr>
            <a:lvl3pPr marL="228594" indent="-114297">
              <a:defRPr sz="1050"/>
            </a:lvl3pPr>
            <a:lvl4pPr marL="400040" indent="-171446">
              <a:defRPr sz="1050"/>
            </a:lvl4pPr>
            <a:lvl5pPr marL="571486" indent="-171446"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4980566"/>
            <a:ext cx="3764722" cy="958851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14297" indent="-114297">
              <a:buFont typeface="Arial" panose="020B0604020202020204" pitchFamily="34" charset="0"/>
              <a:buChar char="•"/>
              <a:defRPr sz="1050"/>
            </a:lvl2pPr>
            <a:lvl3pPr marL="228594" indent="-114297">
              <a:defRPr sz="1050"/>
            </a:lvl3pPr>
            <a:lvl4pPr marL="400040" indent="-171446">
              <a:defRPr sz="1050"/>
            </a:lvl4pPr>
            <a:lvl5pPr marL="571486" indent="-171446"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E02454-4C73-42D8-BECF-DEF2F6F132CC}" type="datetimeFigureOut">
              <a:rPr lang="es-MX" smtClean="0">
                <a:solidFill>
                  <a:prstClr val="white">
                    <a:tint val="75000"/>
                  </a:prstClr>
                </a:solidFill>
              </a:rPr>
              <a:pPr/>
              <a:t>28/08/2019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1360AF-DD9A-452C-AA08-131C0BF614B5}" type="slidenum">
              <a:rPr lang="es-MX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21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52421"/>
            <a:ext cx="3810000" cy="452596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52421"/>
            <a:ext cx="3810000" cy="452596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098" y="6496366"/>
            <a:ext cx="3786690" cy="365125"/>
          </a:xfrm>
          <a:prstGeom prst="rect">
            <a:avLst/>
          </a:prstGeom>
        </p:spPr>
        <p:txBody>
          <a:bodyPr/>
          <a:lstStyle/>
          <a:p>
            <a:fld id="{C8340049-2B0A-B343-AC6B-007D798B522D}" type="datetime1">
              <a:rPr lang="es-MX" smtClean="0"/>
              <a:t>28/08/2019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84558"/>
            <a:ext cx="682012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0850" y="6484558"/>
            <a:ext cx="1161826" cy="365125"/>
          </a:xfrm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791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098" y="6496366"/>
            <a:ext cx="378669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60D0558-8827-A245-BE6F-017E5C8D9D7A}" type="datetime1">
              <a:rPr lang="es-MX" sz="1800" smtClean="0">
                <a:solidFill>
                  <a:prstClr val="white"/>
                </a:solidFill>
              </a:rPr>
              <a:pPr defTabSz="914400"/>
              <a:t>28/08/2019</a:t>
            </a:fld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C6E7FC"/>
                </a:solidFill>
              </a:rPr>
              <a:pPr/>
              <a:t>‹Nº›</a:t>
            </a:fld>
            <a:endParaRPr lang="en-US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273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098" y="6496366"/>
            <a:ext cx="378669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40B5909D-B369-3946-8695-DCEEF64895CF}" type="datetime1">
              <a:rPr lang="es-MX" sz="1800" smtClean="0">
                <a:solidFill>
                  <a:prstClr val="white"/>
                </a:solidFill>
              </a:rPr>
              <a:pPr defTabSz="914400"/>
              <a:t>28/08/2019</a:t>
            </a:fld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C6E7FC"/>
                </a:solidFill>
              </a:rPr>
              <a:pPr/>
              <a:t>‹Nº›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879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098" y="6496366"/>
            <a:ext cx="378669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F575ED3-62D9-A34E-A2C7-FC58B32B3DA9}" type="datetime1">
              <a:rPr lang="es-MX" sz="1800" smtClean="0">
                <a:solidFill>
                  <a:prstClr val="white"/>
                </a:solidFill>
              </a:rPr>
              <a:pPr defTabSz="914400"/>
              <a:t>28/08/2019</a:t>
            </a:fld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C6E7FC"/>
                </a:solidFill>
              </a:rPr>
              <a:pPr/>
              <a:t>‹Nº›</a:t>
            </a:fld>
            <a:endParaRPr lang="en-US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73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098" y="6496366"/>
            <a:ext cx="378669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81EDBBE-7BE8-7740-9C7E-9BE3BE032645}" type="datetime1">
              <a:rPr lang="es-MX" sz="1800" smtClean="0">
                <a:solidFill>
                  <a:prstClr val="white"/>
                </a:solidFill>
              </a:rPr>
              <a:pPr defTabSz="914400"/>
              <a:t>28/08/2019</a:t>
            </a:fld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C6E7FC"/>
                </a:solidFill>
              </a:rPr>
              <a:pPr/>
              <a:t>‹Nº›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515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45098" y="6496366"/>
            <a:ext cx="378669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4D5F01DC-8F48-304D-B806-86444498B39D}" type="datetime1">
              <a:rPr lang="es-MX" sz="1800" smtClean="0">
                <a:solidFill>
                  <a:prstClr val="white"/>
                </a:solidFill>
              </a:rPr>
              <a:pPr defTabSz="914400"/>
              <a:t>28/08/2019</a:t>
            </a:fld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6E7F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C6E7FC"/>
                </a:solidFill>
              </a:rPr>
              <a:pPr/>
              <a:t>‹Nº›</a:t>
            </a:fld>
            <a:endParaRPr lang="en-US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31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45098" y="6496366"/>
            <a:ext cx="378669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C76BA837-4182-9848-B900-15BE41347EF7}" type="datetime1">
              <a:rPr lang="es-MX" sz="1800" smtClean="0">
                <a:solidFill>
                  <a:prstClr val="white"/>
                </a:solidFill>
              </a:rPr>
              <a:pPr defTabSz="914400"/>
              <a:t>28/08/2019</a:t>
            </a:fld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6E7F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C6E7FC"/>
                </a:solidFill>
              </a:rPr>
              <a:pPr/>
              <a:t>‹Nº›</a:t>
            </a:fld>
            <a:endParaRPr lang="en-US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183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45098" y="6496366"/>
            <a:ext cx="378669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80374BD-6379-AD4F-8671-C94AC06DDC32}" type="datetime1">
              <a:rPr lang="es-MX" sz="1800" smtClean="0">
                <a:solidFill>
                  <a:prstClr val="white"/>
                </a:solidFill>
              </a:rPr>
              <a:pPr defTabSz="914400"/>
              <a:t>28/08/2019</a:t>
            </a:fld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6E7F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C6E7FC"/>
                </a:solidFill>
              </a:rPr>
              <a:pPr/>
              <a:t>‹Nº›</a:t>
            </a:fld>
            <a:endParaRPr lang="en-US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23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098" y="6496366"/>
            <a:ext cx="378669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95C5B335-3E6F-9346-8FEF-6721764C3364}" type="datetime1">
              <a:rPr lang="es-MX" sz="1800" smtClean="0">
                <a:solidFill>
                  <a:prstClr val="white"/>
                </a:solidFill>
              </a:rPr>
              <a:pPr defTabSz="914400"/>
              <a:t>28/08/2019</a:t>
            </a:fld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C6E7FC"/>
                </a:solidFill>
              </a:rPr>
              <a:pPr/>
              <a:t>‹Nº›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61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5098" y="6496366"/>
            <a:ext cx="378669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E687BE57-D120-6F48-A390-086FB160E260}" type="datetime1">
              <a:rPr lang="es-MX" sz="1800" smtClean="0">
                <a:solidFill>
                  <a:prstClr val="white"/>
                </a:solidFill>
              </a:rPr>
              <a:pPr defTabSz="914400"/>
              <a:t>28/08/2019</a:t>
            </a:fld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6E7F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C6E7FC"/>
                </a:solidFill>
              </a:rPr>
              <a:pPr/>
              <a:t>‹Nº›</a:t>
            </a:fld>
            <a:endParaRPr lang="en-US">
              <a:solidFill>
                <a:srgbClr val="C6E7F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1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1"/>
            <a:ext cx="3810000" cy="452596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3810000" cy="452596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098" y="6496366"/>
            <a:ext cx="378669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C8340049-2B0A-B343-AC6B-007D798B522D}" type="datetime1">
              <a:rPr lang="es-MX" sz="1800" smtClean="0">
                <a:solidFill>
                  <a:prstClr val="white"/>
                </a:solidFill>
              </a:rPr>
              <a:pPr defTabSz="914400"/>
              <a:t>28/08/2019</a:t>
            </a:fld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C6E7FC"/>
                </a:solidFill>
              </a:rPr>
              <a:pPr/>
              <a:t>‹Nº›</a:t>
            </a:fld>
            <a:endParaRPr lang="en-US">
              <a:solidFill>
                <a:srgbClr val="C6E7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088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5098" y="6496366"/>
            <a:ext cx="378669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BF3D47C-8A45-D746-BE7C-D3B1C3E8E92D}" type="datetime1">
              <a:rPr lang="es-MX" sz="1800" smtClean="0">
                <a:solidFill>
                  <a:prstClr val="white"/>
                </a:solidFill>
              </a:rPr>
              <a:pPr defTabSz="914400"/>
              <a:t>28/08/2019</a:t>
            </a:fld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C6E7FC"/>
                </a:solidFill>
              </a:rPr>
              <a:pPr/>
              <a:t>‹Nº›</a:t>
            </a:fld>
            <a:endParaRPr lang="en-US">
              <a:solidFill>
                <a:srgbClr val="C6E7FC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5086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57176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614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560285"/>
            <a:ext cx="3811588" cy="456587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9614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560285"/>
            <a:ext cx="3813174" cy="4565877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9228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803371"/>
            <a:ext cx="3811588" cy="436883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9228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03371"/>
            <a:ext cx="3813174" cy="436883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hyperlink" Target="https://twitter.com/" TargetMode="Externa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hyperlink" Target="https://www.linkedin.com/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www.facebook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9962"/>
            <a:ext cx="77724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19201"/>
            <a:ext cx="77724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5457777" y="6303346"/>
            <a:ext cx="2161276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i9 presentation to Joe Smith</a:t>
            </a:r>
            <a:endParaRPr lang="en-US" sz="1200" dirty="0"/>
          </a:p>
        </p:txBody>
      </p:sp>
      <p:sp>
        <p:nvSpPr>
          <p:cNvPr id="25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solidFill>
                  <a:schemeClr val="tx1"/>
                </a:solidFill>
              </a:rPr>
              <a:pPr algn="ctr"/>
              <a:t>‹Nº›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Oval 26"/>
          <p:cNvSpPr/>
          <p:nvPr userDrawn="1"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Rectangle 9"/>
          <p:cNvSpPr/>
          <p:nvPr userDrawn="1"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Oval 28"/>
          <p:cNvSpPr/>
          <p:nvPr userDrawn="1"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Rectangle 9"/>
          <p:cNvSpPr/>
          <p:nvPr userDrawn="1"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1" name="Freeform 6"/>
          <p:cNvSpPr>
            <a:spLocks/>
          </p:cNvSpPr>
          <p:nvPr userDrawn="1"/>
        </p:nvSpPr>
        <p:spPr bwMode="auto">
          <a:xfrm>
            <a:off x="7857392" y="6390365"/>
            <a:ext cx="64135" cy="13780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32" name="Freeform 7"/>
          <p:cNvSpPr>
            <a:spLocks noEditPoints="1"/>
          </p:cNvSpPr>
          <p:nvPr userDrawn="1"/>
        </p:nvSpPr>
        <p:spPr bwMode="auto">
          <a:xfrm>
            <a:off x="8254562" y="6387435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33" name="Freeform 8"/>
          <p:cNvSpPr>
            <a:spLocks/>
          </p:cNvSpPr>
          <p:nvPr userDrawn="1"/>
        </p:nvSpPr>
        <p:spPr bwMode="auto">
          <a:xfrm>
            <a:off x="8684904" y="6399834"/>
            <a:ext cx="153964" cy="12576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34" name="Oval 33"/>
          <p:cNvSpPr/>
          <p:nvPr userDrawn="1"/>
        </p:nvSpPr>
        <p:spPr>
          <a:xfrm>
            <a:off x="8159071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35" name="Oval 34"/>
          <p:cNvSpPr/>
          <p:nvPr userDrawn="1"/>
        </p:nvSpPr>
        <p:spPr>
          <a:xfrm>
            <a:off x="7722858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36" name="Oval 35"/>
          <p:cNvSpPr/>
          <p:nvPr userDrawn="1"/>
        </p:nvSpPr>
        <p:spPr>
          <a:xfrm rot="10800000">
            <a:off x="8595284" y="6290644"/>
            <a:ext cx="333200" cy="3332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7" name="Rectangle 16">
            <a:hlinkClick r:id="rId62"/>
          </p:cNvPr>
          <p:cNvSpPr/>
          <p:nvPr userDrawn="1"/>
        </p:nvSpPr>
        <p:spPr>
          <a:xfrm>
            <a:off x="7698024" y="6261799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63"/>
          </p:cNvPr>
          <p:cNvSpPr/>
          <p:nvPr userDrawn="1"/>
        </p:nvSpPr>
        <p:spPr>
          <a:xfrm>
            <a:off x="8575969" y="6261799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64"/>
          </p:cNvPr>
          <p:cNvSpPr/>
          <p:nvPr userDrawn="1"/>
        </p:nvSpPr>
        <p:spPr>
          <a:xfrm>
            <a:off x="8119675" y="6261799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Forward or Next 20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" name="Action Button: Back or Previous 21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3789" r:id="rId58"/>
    <p:sldLayoutId id="2147483917" r:id="rId59"/>
    <p:sldLayoutId id="2147483918" r:id="rId60"/>
  </p:sldLayoutIdLs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80" indent="-173034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925" indent="-171446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71" indent="-171446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817" indent="-171446" algn="l" defTabSz="91437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  <a:gs pos="48000">
                <a:schemeClr val="accent6">
                  <a:lumMod val="20000"/>
                  <a:lumOff val="80000"/>
                  <a:alpha val="3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21" name="Freeform 10"/>
          <p:cNvSpPr>
            <a:spLocks/>
          </p:cNvSpPr>
          <p:nvPr/>
        </p:nvSpPr>
        <p:spPr bwMode="hidden">
          <a:xfrm rot="20323103">
            <a:off x="-2370771" y="-209123"/>
            <a:ext cx="13020103" cy="4577198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599" y="260580"/>
            <a:ext cx="8688889" cy="983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title</a:t>
            </a:r>
            <a:r>
              <a:rPr lang="es-ES_tradnl" dirty="0" smtClean="0"/>
              <a:t> </a:t>
            </a:r>
            <a:r>
              <a:rPr lang="es-ES_tradnl" dirty="0" err="1" smtClean="0"/>
              <a:t>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84558"/>
            <a:ext cx="68201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400"/>
            <a:endParaRPr lang="en-US" dirty="0">
              <a:solidFill>
                <a:srgbClr val="C6E7F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0850" y="6484558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pPr defTabSz="914400"/>
            <a:fld id="{687D7A59-36E2-48B9-B146-C1E59501F63F}" type="slidenum">
              <a:rPr lang="en-US" smtClean="0">
                <a:solidFill>
                  <a:srgbClr val="C6E7FC"/>
                </a:solidFill>
              </a:rPr>
              <a:pPr defTabSz="914400"/>
              <a:t>‹Nº›</a:t>
            </a:fld>
            <a:endParaRPr lang="en-US" dirty="0">
              <a:solidFill>
                <a:srgbClr val="C6E7F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035457"/>
            <a:ext cx="8688887" cy="4090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34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2877" y="2333947"/>
            <a:ext cx="7772400" cy="1470025"/>
          </a:xfrm>
          <a:solidFill>
            <a:srgbClr val="0070C0"/>
          </a:solidFill>
        </p:spPr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</a:rPr>
              <a:t>LESION DE VIA BILIAR.</a:t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DE LA CLINICA QUIRURGICA A LA INVESTIGACION BIOMEDICA EXPERIMENTAL     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16633"/>
            <a:ext cx="1987589" cy="11521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975" y="131402"/>
            <a:ext cx="1173385" cy="113736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763688" y="5157192"/>
            <a:ext cx="5400600" cy="163121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s-MX" altLang="es-MX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Eduardo </a:t>
            </a:r>
            <a:r>
              <a:rPr lang="es-MX" alt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Montalvo </a:t>
            </a:r>
            <a:r>
              <a:rPr lang="es-MX" alt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Javé</a:t>
            </a:r>
            <a:r>
              <a:rPr lang="es-MX" alt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PhD., FACS</a:t>
            </a:r>
            <a:r>
              <a:rPr lang="es-MX" altLang="es-MX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Clínica de Cirugía </a:t>
            </a:r>
            <a:r>
              <a:rPr lang="es-ES_tradnl" altLang="es-MX" sz="12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Hepato</a:t>
            </a:r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ES_tradnl" altLang="es-MX" sz="12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Pancreato</a:t>
            </a:r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-Biliar. </a:t>
            </a:r>
          </a:p>
          <a:p>
            <a:pPr algn="ctr"/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 </a:t>
            </a:r>
            <a:r>
              <a:rPr lang="es-ES_tradnl" altLang="es-MX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Cirugía </a:t>
            </a:r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General. Hospital </a:t>
            </a:r>
            <a:r>
              <a:rPr lang="es-ES_tradnl" altLang="es-MX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de México</a:t>
            </a:r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s-MX" altLang="es-MX" sz="1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altLang="es-MX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 de </a:t>
            </a:r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Cirugía. Facultad </a:t>
            </a:r>
            <a:r>
              <a:rPr lang="es-ES_tradnl" altLang="es-MX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Medicina. UNAM</a:t>
            </a:r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s-ES_tradnl" altLang="es-MX" sz="1200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 de la Asociación Mexicana de Cirugía del Aparato Digestivo 2018-2019.</a:t>
            </a:r>
            <a:endParaRPr lang="es-ES_tradnl" altLang="es-MX" sz="1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89261"/>
            <a:ext cx="12033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300" y="134132"/>
            <a:ext cx="1716854" cy="205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5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of Liver with Gallblad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25538"/>
            <a:ext cx="65754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70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636" y="736517"/>
            <a:ext cx="8071660" cy="365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636" y="728700"/>
            <a:ext cx="428308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8" y="3429000"/>
            <a:ext cx="3069751" cy="291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41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000" b="1" dirty="0" smtClean="0">
                <a:solidFill>
                  <a:srgbClr val="FFC000"/>
                </a:solidFill>
              </a:rPr>
              <a:t>Ultrasonografía</a:t>
            </a:r>
          </a:p>
        </p:txBody>
      </p:sp>
      <p:pic>
        <p:nvPicPr>
          <p:cNvPr id="10243" name="Picture 2" descr="C:\Users\Omar Blancas\Desktop\colelitiasis-1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477963"/>
            <a:ext cx="6346825" cy="4759325"/>
          </a:xfrm>
          <a:noFill/>
        </p:spPr>
      </p:pic>
    </p:spTree>
    <p:extLst>
      <p:ext uri="{BB962C8B-B14F-4D97-AF65-F5344CB8AC3E}">
        <p14:creationId xmlns:p14="http://schemas.microsoft.com/office/powerpoint/2010/main" val="12099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3528" y="5978467"/>
            <a:ext cx="8699834" cy="856637"/>
          </a:xfrm>
          <a:solidFill>
            <a:schemeClr val="accent1"/>
          </a:solidFill>
        </p:spPr>
        <p:txBody>
          <a:bodyPr/>
          <a:lstStyle/>
          <a:p>
            <a:r>
              <a:rPr lang="es-ES_tradnl" sz="1600" b="1" dirty="0">
                <a:solidFill>
                  <a:schemeClr val="bg1"/>
                </a:solidFill>
              </a:rPr>
              <a:t>Torres CJ, Torres LE, Weber SA, Ballesteros LH, </a:t>
            </a:r>
            <a:r>
              <a:rPr lang="es-ES_tradnl" sz="1600" b="1" dirty="0" err="1">
                <a:solidFill>
                  <a:schemeClr val="bg1"/>
                </a:solidFill>
              </a:rPr>
              <a:t>Azcoitia</a:t>
            </a:r>
            <a:r>
              <a:rPr lang="es-ES_tradnl" sz="1600" b="1" dirty="0">
                <a:solidFill>
                  <a:schemeClr val="bg1"/>
                </a:solidFill>
              </a:rPr>
              <a:t> MF, Montalvo JE. </a:t>
            </a:r>
            <a:r>
              <a:rPr lang="es-ES_tradnl" sz="1600" dirty="0">
                <a:solidFill>
                  <a:schemeClr val="bg1"/>
                </a:solidFill>
              </a:rPr>
              <a:t>Entrenamiento y curva de aprendizaje en colecistectomía laparoscópica y abierta. Resultados de la Encuesta Nacional de Lesiones de la Vía Biliar, Cirujano General 2007; </a:t>
            </a:r>
            <a:r>
              <a:rPr lang="es-ES_tradnl" sz="1600" dirty="0" smtClean="0">
                <a:solidFill>
                  <a:schemeClr val="bg1"/>
                </a:solidFill>
              </a:rPr>
              <a:t>29: </a:t>
            </a:r>
            <a:r>
              <a:rPr lang="es-ES_tradnl" sz="1600" dirty="0">
                <a:solidFill>
                  <a:schemeClr val="bg1"/>
                </a:solidFill>
              </a:rPr>
              <a:t>100-8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19" y="1376772"/>
            <a:ext cx="8688887" cy="405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b="1" dirty="0" smtClean="0">
                <a:solidFill>
                  <a:srgbClr val="FFC000"/>
                </a:solidFill>
              </a:rPr>
              <a:t>Curva de aprendizaje</a:t>
            </a:r>
            <a:endParaRPr lang="es-CO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b="1" dirty="0">
                <a:solidFill>
                  <a:srgbClr val="FFC000"/>
                </a:solidFill>
              </a:rPr>
              <a:t>Lesión de vías biliares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Implicaciones:</a:t>
            </a:r>
            <a:endParaRPr lang="es-MX" sz="2800" b="1" dirty="0">
              <a:solidFill>
                <a:schemeClr val="bg1"/>
              </a:solidFill>
            </a:endParaRPr>
          </a:p>
          <a:p>
            <a:pPr lvl="1"/>
            <a:r>
              <a:rPr lang="es-MX" sz="2800" b="1" dirty="0">
                <a:solidFill>
                  <a:srgbClr val="FFFF00"/>
                </a:solidFill>
              </a:rPr>
              <a:t>Médicas</a:t>
            </a:r>
          </a:p>
          <a:p>
            <a:pPr lvl="1"/>
            <a:r>
              <a:rPr lang="es-MX" sz="2800" b="1" dirty="0">
                <a:solidFill>
                  <a:srgbClr val="FFFF00"/>
                </a:solidFill>
              </a:rPr>
              <a:t>Sociales</a:t>
            </a:r>
          </a:p>
          <a:p>
            <a:pPr lvl="1"/>
            <a:r>
              <a:rPr lang="es-MX" sz="2800" b="1" dirty="0">
                <a:solidFill>
                  <a:srgbClr val="FFFF00"/>
                </a:solidFill>
              </a:rPr>
              <a:t>Laborales</a:t>
            </a:r>
          </a:p>
          <a:p>
            <a:pPr lvl="1"/>
            <a:r>
              <a:rPr lang="es-MX" sz="2800" b="1" dirty="0">
                <a:solidFill>
                  <a:srgbClr val="FFFF00"/>
                </a:solidFill>
              </a:rPr>
              <a:t>Económicas</a:t>
            </a:r>
          </a:p>
          <a:p>
            <a:pPr lvl="1"/>
            <a:r>
              <a:rPr lang="es-MX" sz="2800" b="1" dirty="0">
                <a:solidFill>
                  <a:srgbClr val="FFFF00"/>
                </a:solidFill>
              </a:rPr>
              <a:t>Legales</a:t>
            </a:r>
            <a:endParaRPr lang="es-E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b="1" dirty="0">
                <a:solidFill>
                  <a:srgbClr val="FFC000"/>
                </a:solidFill>
              </a:rPr>
              <a:t>TIPOS DE LESION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6798" y="1592796"/>
            <a:ext cx="7207250" cy="3962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</a:rPr>
              <a:t>PURA</a:t>
            </a:r>
          </a:p>
          <a:p>
            <a:pPr lvl="1">
              <a:lnSpc>
                <a:spcPct val="90000"/>
              </a:lnSpc>
            </a:pP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</a:rPr>
              <a:t>Sección</a:t>
            </a:r>
          </a:p>
          <a:p>
            <a:pPr lvl="2">
              <a:lnSpc>
                <a:spcPct val="90000"/>
              </a:lnSpc>
            </a:pP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</a:rPr>
              <a:t>Completa</a:t>
            </a:r>
          </a:p>
          <a:p>
            <a:pPr lvl="2">
              <a:lnSpc>
                <a:spcPct val="90000"/>
              </a:lnSpc>
            </a:pP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</a:rPr>
              <a:t>Parcial</a:t>
            </a:r>
          </a:p>
          <a:p>
            <a:pPr lvl="1">
              <a:lnSpc>
                <a:spcPct val="90000"/>
              </a:lnSpc>
            </a:pP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</a:rPr>
              <a:t>Laceración</a:t>
            </a:r>
          </a:p>
          <a:p>
            <a:pPr lvl="1">
              <a:lnSpc>
                <a:spcPct val="90000"/>
              </a:lnSpc>
            </a:pP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</a:rPr>
              <a:t>Térmica</a:t>
            </a:r>
          </a:p>
          <a:p>
            <a:pPr lvl="1">
              <a:lnSpc>
                <a:spcPct val="90000"/>
              </a:lnSpc>
            </a:pPr>
            <a:r>
              <a:rPr lang="es-MX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Obstructiva</a:t>
            </a:r>
          </a:p>
          <a:p>
            <a:pPr marL="171446" lvl="1" indent="0">
              <a:lnSpc>
                <a:spcPct val="90000"/>
              </a:lnSpc>
              <a:buNone/>
            </a:pPr>
            <a:endParaRPr lang="es-MX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</a:rPr>
              <a:t>MIXTA</a:t>
            </a:r>
          </a:p>
          <a:p>
            <a:pPr lvl="1">
              <a:lnSpc>
                <a:spcPct val="90000"/>
              </a:lnSpc>
            </a:pP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</a:rPr>
              <a:t>Lesión Vascular asociada</a:t>
            </a:r>
          </a:p>
          <a:p>
            <a:pPr lvl="2">
              <a:lnSpc>
                <a:spcPct val="90000"/>
              </a:lnSpc>
            </a:pP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</a:rPr>
              <a:t>Portal</a:t>
            </a:r>
          </a:p>
          <a:p>
            <a:pPr lvl="2">
              <a:lnSpc>
                <a:spcPct val="90000"/>
              </a:lnSpc>
            </a:pPr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</a:rPr>
              <a:t>Arterial</a:t>
            </a:r>
          </a:p>
          <a:p>
            <a:pPr lvl="1">
              <a:lnSpc>
                <a:spcPct val="90000"/>
              </a:lnSpc>
            </a:pPr>
            <a:endParaRPr lang="en-US" sz="20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83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Bismuth classification of bile duct injury</a:t>
            </a:r>
            <a:endParaRPr lang="es-MX" sz="2800" b="1" dirty="0">
              <a:solidFill>
                <a:srgbClr val="FFC000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035457"/>
            <a:ext cx="8688888" cy="4090705"/>
          </a:xfrm>
        </p:spPr>
        <p:txBody>
          <a:bodyPr vert="horz" anchor="t">
            <a:norm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1:  &gt;2cm of Confluence liver 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r>
              <a:rPr lang="en-US" sz="1800" b="1" dirty="0" smtClean="0">
                <a:solidFill>
                  <a:srgbClr val="FFFF00"/>
                </a:solidFill>
              </a:rPr>
              <a:t>2</a:t>
            </a:r>
            <a:r>
              <a:rPr lang="en-US" sz="1800" b="1" dirty="0">
                <a:solidFill>
                  <a:srgbClr val="FFFF00"/>
                </a:solidFill>
              </a:rPr>
              <a:t>:  &lt;2cm of Confluence liver 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3: Coincides with the confluence 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4: Destruction of the confluence 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5: Affection of the right hepatic branch </a:t>
            </a:r>
            <a:endParaRPr lang="es-MX" sz="1800" b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1772816"/>
            <a:ext cx="4165469" cy="5169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1500" y="5661248"/>
            <a:ext cx="2376264" cy="118843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395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0580"/>
            <a:ext cx="9144000" cy="98338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Strasberg classification of bile duct injury</a:t>
            </a:r>
            <a:endParaRPr lang="es-MX" sz="2800" b="1" dirty="0">
              <a:solidFill>
                <a:srgbClr val="FFC000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1" y="2035457"/>
            <a:ext cx="5093921" cy="4090705"/>
          </a:xfrm>
        </p:spPr>
        <p:txBody>
          <a:bodyPr vert="horz" anchor="t">
            <a:normAutofit/>
          </a:bodyPr>
          <a:lstStyle/>
          <a:p>
            <a:r>
              <a:rPr lang="es-ES_tradnl" b="1" dirty="0" smtClean="0">
                <a:solidFill>
                  <a:srgbClr val="FFFF00"/>
                </a:solidFill>
              </a:rPr>
              <a:t>A: </a:t>
            </a:r>
            <a:r>
              <a:rPr lang="es-ES_tradnl" b="1" dirty="0">
                <a:solidFill>
                  <a:srgbClr val="FFFF00"/>
                </a:solidFill>
              </a:rPr>
              <a:t>Fuga del cístico o de </a:t>
            </a:r>
            <a:r>
              <a:rPr lang="es-ES_tradnl" b="1" dirty="0" err="1" smtClean="0">
                <a:solidFill>
                  <a:srgbClr val="FFFF00"/>
                </a:solidFill>
              </a:rPr>
              <a:t>Lushka</a:t>
            </a:r>
            <a:r>
              <a:rPr lang="es-ES_tradnl" b="1" dirty="0" smtClean="0">
                <a:solidFill>
                  <a:srgbClr val="FFFF00"/>
                </a:solidFill>
              </a:rPr>
              <a:t> </a:t>
            </a:r>
            <a:endParaRPr lang="es-ES_tradnl" b="1" dirty="0">
              <a:solidFill>
                <a:srgbClr val="FFFF00"/>
              </a:solidFill>
            </a:endParaRPr>
          </a:p>
          <a:p>
            <a:r>
              <a:rPr lang="es-ES_tradnl" b="1" dirty="0" smtClean="0">
                <a:solidFill>
                  <a:srgbClr val="FFFF00"/>
                </a:solidFill>
              </a:rPr>
              <a:t>B: </a:t>
            </a:r>
            <a:r>
              <a:rPr lang="es-ES_tradnl" b="1" dirty="0">
                <a:solidFill>
                  <a:srgbClr val="FFFF00"/>
                </a:solidFill>
              </a:rPr>
              <a:t>Oclusión de un conducto </a:t>
            </a:r>
            <a:r>
              <a:rPr lang="es-ES_tradnl" b="1" dirty="0" smtClean="0">
                <a:solidFill>
                  <a:srgbClr val="FFFF00"/>
                </a:solidFill>
              </a:rPr>
              <a:t>hepático </a:t>
            </a:r>
            <a:r>
              <a:rPr lang="es-ES_tradnl" b="1" dirty="0">
                <a:solidFill>
                  <a:srgbClr val="FFFF00"/>
                </a:solidFill>
              </a:rPr>
              <a:t>derecho </a:t>
            </a:r>
            <a:r>
              <a:rPr lang="es-ES_tradnl" b="1" dirty="0" smtClean="0">
                <a:solidFill>
                  <a:srgbClr val="FFFF00"/>
                </a:solidFill>
              </a:rPr>
              <a:t>aberrante</a:t>
            </a:r>
            <a:endParaRPr lang="es-ES_tradnl" b="1" dirty="0">
              <a:solidFill>
                <a:srgbClr val="FFFF00"/>
              </a:solidFill>
            </a:endParaRPr>
          </a:p>
          <a:p>
            <a:r>
              <a:rPr lang="es-ES_tradnl" b="1" dirty="0" smtClean="0">
                <a:solidFill>
                  <a:srgbClr val="FFFF00"/>
                </a:solidFill>
              </a:rPr>
              <a:t>C: </a:t>
            </a:r>
            <a:r>
              <a:rPr lang="es-ES_tradnl" b="1" dirty="0">
                <a:solidFill>
                  <a:srgbClr val="FFFF00"/>
                </a:solidFill>
              </a:rPr>
              <a:t>Corte sin ligadura de un </a:t>
            </a:r>
            <a:r>
              <a:rPr lang="es-ES_tradnl" b="1" dirty="0" smtClean="0">
                <a:solidFill>
                  <a:srgbClr val="FFFF00"/>
                </a:solidFill>
              </a:rPr>
              <a:t>conducto </a:t>
            </a:r>
            <a:r>
              <a:rPr lang="es-ES_tradnl" b="1" dirty="0">
                <a:solidFill>
                  <a:srgbClr val="FFFF00"/>
                </a:solidFill>
              </a:rPr>
              <a:t>hepático derecho </a:t>
            </a:r>
            <a:r>
              <a:rPr lang="es-ES_tradnl" b="1" dirty="0" smtClean="0">
                <a:solidFill>
                  <a:srgbClr val="FFFF00"/>
                </a:solidFill>
              </a:rPr>
              <a:t>aberrante</a:t>
            </a:r>
            <a:endParaRPr lang="es-ES_tradnl" b="1" dirty="0">
              <a:solidFill>
                <a:srgbClr val="FFFF00"/>
              </a:solidFill>
            </a:endParaRPr>
          </a:p>
          <a:p>
            <a:r>
              <a:rPr lang="es-ES_tradnl" b="1" dirty="0" smtClean="0">
                <a:solidFill>
                  <a:srgbClr val="FFFF00"/>
                </a:solidFill>
              </a:rPr>
              <a:t>D: </a:t>
            </a:r>
            <a:r>
              <a:rPr lang="es-ES_tradnl" b="1" dirty="0">
                <a:solidFill>
                  <a:srgbClr val="FFFF00"/>
                </a:solidFill>
              </a:rPr>
              <a:t>Lesión lateral de un conducto biliar </a:t>
            </a:r>
            <a:r>
              <a:rPr lang="es-ES_tradnl" b="1" dirty="0" smtClean="0">
                <a:solidFill>
                  <a:srgbClr val="FFFF00"/>
                </a:solidFill>
              </a:rPr>
              <a:t>mayor</a:t>
            </a:r>
            <a:endParaRPr lang="es-ES_tradnl" b="1" dirty="0">
              <a:solidFill>
                <a:srgbClr val="FFFF00"/>
              </a:solidFill>
            </a:endParaRPr>
          </a:p>
          <a:p>
            <a:r>
              <a:rPr lang="es-ES_tradnl" b="1" dirty="0" smtClean="0">
                <a:solidFill>
                  <a:srgbClr val="FFFF00"/>
                </a:solidFill>
              </a:rPr>
              <a:t>E1: </a:t>
            </a:r>
            <a:r>
              <a:rPr lang="es-ES_tradnl" b="1" dirty="0">
                <a:solidFill>
                  <a:srgbClr val="FFFF00"/>
                </a:solidFill>
              </a:rPr>
              <a:t>E5 Similar a </a:t>
            </a:r>
            <a:r>
              <a:rPr lang="es-ES_tradnl" b="1" dirty="0" err="1">
                <a:solidFill>
                  <a:srgbClr val="FFFF00"/>
                </a:solidFill>
              </a:rPr>
              <a:t>Bismuth</a:t>
            </a:r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27" y="2098548"/>
            <a:ext cx="3945084" cy="4814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" y="5445224"/>
            <a:ext cx="2411759" cy="141277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49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b="1" dirty="0" smtClean="0">
                <a:solidFill>
                  <a:srgbClr val="FFC000"/>
                </a:solidFill>
              </a:rPr>
              <a:t>PUNTOS CLAVE</a:t>
            </a:r>
            <a:endParaRPr lang="es-MX" sz="4000" b="1" dirty="0">
              <a:solidFill>
                <a:srgbClr val="FFC000"/>
              </a:solidFill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001" y="1592796"/>
            <a:ext cx="7543800" cy="4419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s-MX" sz="2800" b="1" dirty="0">
                <a:solidFill>
                  <a:schemeClr val="bg1"/>
                </a:solidFill>
              </a:rPr>
              <a:t>Complicación </a:t>
            </a:r>
            <a:r>
              <a:rPr lang="es-MX" sz="2800" b="1" dirty="0" smtClean="0">
                <a:solidFill>
                  <a:schemeClr val="bg1"/>
                </a:solidFill>
              </a:rPr>
              <a:t>importante en el </a:t>
            </a:r>
            <a:r>
              <a:rPr lang="es-MX" sz="2800" b="1" dirty="0" err="1" smtClean="0">
                <a:solidFill>
                  <a:schemeClr val="bg1"/>
                </a:solidFill>
              </a:rPr>
              <a:t>transoperatorio</a:t>
            </a:r>
            <a:r>
              <a:rPr lang="es-MX" sz="2800" b="1" dirty="0" smtClean="0">
                <a:solidFill>
                  <a:schemeClr val="bg1"/>
                </a:solidFill>
              </a:rPr>
              <a:t> o posoperatorio.</a:t>
            </a:r>
          </a:p>
          <a:p>
            <a:pPr marL="0" indent="0">
              <a:lnSpc>
                <a:spcPct val="90000"/>
              </a:lnSpc>
              <a:buNone/>
            </a:pPr>
            <a:endParaRPr lang="es-MX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s-MX" sz="2800" b="1" dirty="0">
                <a:solidFill>
                  <a:schemeClr val="bg1"/>
                </a:solidFill>
              </a:rPr>
              <a:t> No dudar en </a:t>
            </a:r>
            <a:r>
              <a:rPr lang="es-MX" sz="2800" b="1" dirty="0" smtClean="0">
                <a:solidFill>
                  <a:schemeClr val="bg1"/>
                </a:solidFill>
              </a:rPr>
              <a:t>convertir EN CASO NECESARIO.</a:t>
            </a:r>
          </a:p>
          <a:p>
            <a:pPr marL="0" indent="0">
              <a:lnSpc>
                <a:spcPct val="90000"/>
              </a:lnSpc>
              <a:buNone/>
            </a:pPr>
            <a:endParaRPr lang="es-MX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s-MX" sz="2800" b="1" dirty="0">
                <a:solidFill>
                  <a:schemeClr val="bg1"/>
                </a:solidFill>
              </a:rPr>
              <a:t>No dudar en pedir </a:t>
            </a:r>
            <a:r>
              <a:rPr lang="es-MX" sz="2800" b="1" dirty="0" smtClean="0">
                <a:solidFill>
                  <a:schemeClr val="bg1"/>
                </a:solidFill>
              </a:rPr>
              <a:t>ayuda con otros colegas con mas experiencia o cirujano HPB.</a:t>
            </a:r>
          </a:p>
          <a:p>
            <a:pPr marL="0" indent="0">
              <a:lnSpc>
                <a:spcPct val="90000"/>
              </a:lnSpc>
              <a:buNone/>
            </a:pPr>
            <a:endParaRPr lang="es-MX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s-MX" sz="2800" b="1" dirty="0">
                <a:solidFill>
                  <a:schemeClr val="bg1"/>
                </a:solidFill>
              </a:rPr>
              <a:t>Referir oportunamente a los </a:t>
            </a:r>
            <a:r>
              <a:rPr lang="es-MX" sz="2800" b="1" dirty="0" smtClean="0">
                <a:solidFill>
                  <a:schemeClr val="bg1"/>
                </a:solidFill>
              </a:rPr>
              <a:t>pacientes.</a:t>
            </a:r>
          </a:p>
          <a:p>
            <a:pPr marL="0" indent="0">
              <a:lnSpc>
                <a:spcPct val="90000"/>
              </a:lnSpc>
              <a:buNone/>
            </a:pPr>
            <a:endParaRPr lang="es-MX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s-MX" sz="2800" b="1" dirty="0">
                <a:solidFill>
                  <a:schemeClr val="bg1"/>
                </a:solidFill>
              </a:rPr>
              <a:t>Material y equipo </a:t>
            </a:r>
            <a:r>
              <a:rPr lang="es-MX" sz="2800" b="1" dirty="0" smtClean="0">
                <a:solidFill>
                  <a:schemeClr val="bg1"/>
                </a:solidFill>
              </a:rPr>
              <a:t>adecuado.</a:t>
            </a:r>
          </a:p>
          <a:p>
            <a:pPr>
              <a:lnSpc>
                <a:spcPct val="90000"/>
              </a:lnSpc>
            </a:pPr>
            <a:endParaRPr lang="es-MX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s-MX" sz="2800" b="1" dirty="0" smtClean="0">
                <a:solidFill>
                  <a:schemeClr val="bg1"/>
                </a:solidFill>
              </a:rPr>
              <a:t>Relación médico paciente.</a:t>
            </a:r>
          </a:p>
          <a:p>
            <a:pPr marL="0" indent="0">
              <a:lnSpc>
                <a:spcPct val="90000"/>
              </a:lnSpc>
              <a:buNone/>
            </a:pPr>
            <a:endParaRPr lang="es-MX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s-MX" sz="2800" b="1" dirty="0">
                <a:solidFill>
                  <a:schemeClr val="bg1"/>
                </a:solidFill>
              </a:rPr>
              <a:t>El </a:t>
            </a:r>
            <a:r>
              <a:rPr lang="es-MX" sz="2800" b="1" dirty="0" smtClean="0">
                <a:solidFill>
                  <a:schemeClr val="bg1"/>
                </a:solidFill>
              </a:rPr>
              <a:t>HGM entro </a:t>
            </a:r>
            <a:r>
              <a:rPr lang="es-MX" sz="2800" b="1" dirty="0">
                <a:solidFill>
                  <a:schemeClr val="bg1"/>
                </a:solidFill>
              </a:rPr>
              <a:t>de referencia nacional para reparación de lesiones iatrogénicas de vías </a:t>
            </a:r>
            <a:r>
              <a:rPr lang="es-MX" sz="2800" b="1" dirty="0" smtClean="0">
                <a:solidFill>
                  <a:schemeClr val="bg1"/>
                </a:solidFill>
              </a:rPr>
              <a:t>biliares.</a:t>
            </a:r>
            <a:endParaRPr lang="es-MX" sz="2800" b="1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endParaRPr lang="es-MX" dirty="0"/>
          </a:p>
          <a:p>
            <a:pPr lvl="1">
              <a:lnSpc>
                <a:spcPct val="90000"/>
              </a:lnSpc>
            </a:pPr>
            <a:endParaRPr lang="es-MX" dirty="0"/>
          </a:p>
          <a:p>
            <a:pPr lvl="1">
              <a:lnSpc>
                <a:spcPct val="90000"/>
              </a:lnSpc>
            </a:pPr>
            <a:endParaRPr lang="es-MX" dirty="0"/>
          </a:p>
          <a:p>
            <a:pPr>
              <a:lnSpc>
                <a:spcPct val="90000"/>
              </a:lnSpc>
            </a:pPr>
            <a:endParaRPr lang="es-MX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3130437"/>
            <a:ext cx="7772400" cy="817561"/>
          </a:xfrm>
        </p:spPr>
        <p:txBody>
          <a:bodyPr>
            <a:normAutofit fontScale="90000"/>
          </a:bodyPr>
          <a:lstStyle/>
          <a:p>
            <a:pPr lvl="0" algn="just"/>
            <a:r>
              <a:rPr lang="es-ES" smtClean="0">
                <a:solidFill>
                  <a:schemeClr val="bg1"/>
                </a:solidFill>
              </a:rPr>
              <a:t>Villegas-Alvarez </a:t>
            </a:r>
            <a:r>
              <a:rPr lang="es-ES">
                <a:solidFill>
                  <a:schemeClr val="bg1"/>
                </a:solidFill>
              </a:rPr>
              <a:t>F, González-Zamora JF, González-Maciel A, Soriano-Rosales R, Pérez-Guille B, Padilla-Sánchez L, Reynoso-Robles R, Ramos-Morales A, Zenteno-Galindo E, Pérez-Torres A, Montalvo-Jave EE. </a:t>
            </a:r>
            <a:r>
              <a:rPr lang="es-ES" smtClean="0">
                <a:solidFill>
                  <a:schemeClr val="bg1"/>
                </a:solidFill>
              </a:rPr>
              <a:t/>
            </a:r>
            <a:br>
              <a:rPr lang="es-ES" smtClean="0">
                <a:solidFill>
                  <a:schemeClr val="bg1"/>
                </a:solidFill>
              </a:rPr>
            </a:br>
            <a:r>
              <a:rPr lang="es-ES" smtClean="0">
                <a:solidFill>
                  <a:srgbClr val="FFFF00"/>
                </a:solidFill>
              </a:rPr>
              <a:t>Fibrocollagen-covered </a:t>
            </a:r>
            <a:r>
              <a:rPr lang="es-ES">
                <a:solidFill>
                  <a:srgbClr val="FFFF00"/>
                </a:solidFill>
              </a:rPr>
              <a:t>prosthesis for a noncircumferential segmental tracheal replacement.</a:t>
            </a:r>
            <a:r>
              <a:rPr lang="es-ES">
                <a:solidFill>
                  <a:schemeClr val="bg1"/>
                </a:solidFill>
              </a:rPr>
              <a:t> </a:t>
            </a:r>
            <a:r>
              <a:rPr lang="es-ES" smtClean="0">
                <a:solidFill>
                  <a:schemeClr val="bg1"/>
                </a:solidFill>
              </a:rPr>
              <a:t/>
            </a:r>
            <a:br>
              <a:rPr lang="es-ES" smtClean="0">
                <a:solidFill>
                  <a:schemeClr val="bg1"/>
                </a:solidFill>
              </a:rPr>
            </a:br>
            <a:r>
              <a:rPr lang="es-ES" smtClean="0">
                <a:solidFill>
                  <a:schemeClr val="bg1"/>
                </a:solidFill>
              </a:rPr>
              <a:t>Journal </a:t>
            </a:r>
            <a:r>
              <a:rPr lang="es-ES">
                <a:solidFill>
                  <a:schemeClr val="bg1"/>
                </a:solidFill>
              </a:rPr>
              <a:t>of Thorac Cardiovascular Surgery. 2010;139:32-7</a:t>
            </a:r>
            <a:r>
              <a:rPr lang="es-ES" smtClean="0">
                <a:solidFill>
                  <a:schemeClr val="bg1"/>
                </a:solidFill>
              </a:rPr>
              <a:t>.</a:t>
            </a:r>
            <a:br>
              <a:rPr lang="es-ES" smtClean="0">
                <a:solidFill>
                  <a:schemeClr val="bg1"/>
                </a:solidFill>
              </a:rPr>
            </a:br>
            <a:r>
              <a:rPr lang="es-ES">
                <a:solidFill>
                  <a:schemeClr val="bg1"/>
                </a:solidFill>
              </a:rPr>
              <a:t/>
            </a:r>
            <a:br>
              <a:rPr lang="es-ES">
                <a:solidFill>
                  <a:schemeClr val="bg1"/>
                </a:solidFill>
              </a:rPr>
            </a:br>
            <a:r>
              <a:rPr lang="es-ES" smtClean="0">
                <a:solidFill>
                  <a:schemeClr val="bg1"/>
                </a:solidFill>
              </a:rPr>
              <a:t/>
            </a:r>
            <a:br>
              <a:rPr lang="es-ES" smtClean="0">
                <a:solidFill>
                  <a:schemeClr val="bg1"/>
                </a:solidFill>
              </a:rPr>
            </a:br>
            <a:r>
              <a:rPr lang="es-MX">
                <a:solidFill>
                  <a:schemeClr val="bg1"/>
                </a:solidFill>
              </a:rPr>
              <a:t>Mosqueira-Mondragón C.,  Figueroa-Tentori D., Torres-Martínez R., Jardi-Ramos A., Athié-Gutiérrez C., </a:t>
            </a:r>
            <a:r>
              <a:rPr lang="es-MX" smtClean="0">
                <a:solidFill>
                  <a:schemeClr val="bg1"/>
                </a:solidFill>
              </a:rPr>
              <a:t>García-Puig MA., Montalvo-Javé E.E. </a:t>
            </a:r>
            <a:r>
              <a:rPr lang="es-MX" smtClean="0">
                <a:solidFill>
                  <a:srgbClr val="FFFF00"/>
                </a:solidFill>
              </a:rPr>
              <a:t>Colecistectomía </a:t>
            </a:r>
            <a:r>
              <a:rPr lang="es-MX">
                <a:solidFill>
                  <a:srgbClr val="FFFF00"/>
                </a:solidFill>
              </a:rPr>
              <a:t>Laparoscópica en el paciente pediátrico</a:t>
            </a:r>
            <a:r>
              <a:rPr lang="es-MX" smtClean="0">
                <a:solidFill>
                  <a:srgbClr val="FFFF00"/>
                </a:solidFill>
              </a:rPr>
              <a:t>.</a:t>
            </a:r>
            <a:r>
              <a:rPr lang="es-MX" smtClean="0">
                <a:solidFill>
                  <a:schemeClr val="bg1"/>
                </a:solidFill>
              </a:rPr>
              <a:t/>
            </a:r>
            <a:br>
              <a:rPr lang="es-MX" smtClean="0">
                <a:solidFill>
                  <a:schemeClr val="bg1"/>
                </a:solidFill>
              </a:rPr>
            </a:br>
            <a:r>
              <a:rPr lang="es-MX" smtClean="0">
                <a:solidFill>
                  <a:schemeClr val="bg1"/>
                </a:solidFill>
              </a:rPr>
              <a:t>Rev Med </a:t>
            </a:r>
            <a:r>
              <a:rPr lang="es-MX">
                <a:solidFill>
                  <a:schemeClr val="bg1"/>
                </a:solidFill>
              </a:rPr>
              <a:t>Hosp Gen </a:t>
            </a:r>
            <a:r>
              <a:rPr lang="es-MX" smtClean="0">
                <a:solidFill>
                  <a:schemeClr val="bg1"/>
                </a:solidFill>
              </a:rPr>
              <a:t>Mex. 2013;76:71-5.</a:t>
            </a:r>
            <a:br>
              <a:rPr lang="es-MX" smtClean="0">
                <a:solidFill>
                  <a:schemeClr val="bg1"/>
                </a:solidFill>
              </a:rPr>
            </a:br>
            <a:r>
              <a:rPr lang="es-MX">
                <a:solidFill>
                  <a:schemeClr val="bg1"/>
                </a:solidFill>
              </a:rPr>
              <a:t/>
            </a:r>
            <a:br>
              <a:rPr lang="es-MX">
                <a:solidFill>
                  <a:schemeClr val="bg1"/>
                </a:solidFill>
              </a:rPr>
            </a:br>
            <a:r>
              <a:rPr lang="es-ES"/>
              <a:t/>
            </a:r>
            <a:br>
              <a:rPr lang="es-ES"/>
            </a:br>
            <a:r>
              <a:rPr lang="es-ES">
                <a:solidFill>
                  <a:schemeClr val="bg1"/>
                </a:solidFill>
              </a:rPr>
              <a:t/>
            </a:r>
            <a:br>
              <a:rPr lang="es-ES">
                <a:solidFill>
                  <a:schemeClr val="bg1"/>
                </a:solidFill>
              </a:rPr>
            </a:br>
            <a:r>
              <a:rPr lang="es-ES" smtClean="0">
                <a:solidFill>
                  <a:schemeClr val="bg1"/>
                </a:solidFill>
              </a:rPr>
              <a:t>Santana-Domínguez </a:t>
            </a:r>
            <a:r>
              <a:rPr lang="es-ES">
                <a:solidFill>
                  <a:schemeClr val="bg1"/>
                </a:solidFill>
              </a:rPr>
              <a:t>MD., Fuentes-Martínez F., González-Ruiz V., Athié-Gutiérrez C., Montalvo-Javé EE. </a:t>
            </a:r>
            <a:r>
              <a:rPr lang="es-ES">
                <a:solidFill>
                  <a:srgbClr val="FFFF00"/>
                </a:solidFill>
              </a:rPr>
              <a:t>Derivaciones Biliodigestivas por abordaje laparoscópica como alternativa en pacientes con patología benigna de la vía biliar. Reporte de 9 casos.</a:t>
            </a:r>
            <a:r>
              <a:rPr lang="es-ES">
                <a:solidFill>
                  <a:schemeClr val="bg1"/>
                </a:solidFill>
              </a:rPr>
              <a:t> Rev Med Hosp Gen Mex. 2013;76:76-83.</a:t>
            </a:r>
            <a:br>
              <a:rPr lang="es-ES">
                <a:solidFill>
                  <a:schemeClr val="bg1"/>
                </a:solidFill>
              </a:rPr>
            </a:br>
            <a:endParaRPr lang="es-E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3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1751" y="2168860"/>
            <a:ext cx="7772400" cy="1470025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s-MX" b="1" smtClean="0">
                <a:solidFill>
                  <a:schemeClr val="bg1"/>
                </a:solidFill>
              </a:rPr>
              <a:t>SUSTITUCIÓN DEL CONDUCTO BILIAR</a:t>
            </a:r>
            <a:r>
              <a:rPr lang="es-MX" b="1">
                <a:solidFill>
                  <a:schemeClr val="bg1"/>
                </a:solidFill>
              </a:rPr>
              <a:t> </a:t>
            </a:r>
            <a:r>
              <a:rPr lang="es-MX" b="1" smtClean="0">
                <a:solidFill>
                  <a:schemeClr val="bg1"/>
                </a:solidFill>
              </a:rPr>
              <a:t>PRINCIPAL POR UNA BIOPROTESIS EN MODELO</a:t>
            </a:r>
            <a:r>
              <a:rPr lang="es-MX" b="1">
                <a:solidFill>
                  <a:schemeClr val="bg1"/>
                </a:solidFill>
              </a:rPr>
              <a:t> </a:t>
            </a:r>
            <a:r>
              <a:rPr lang="es-MX" b="1" smtClean="0">
                <a:solidFill>
                  <a:schemeClr val="bg1"/>
                </a:solidFill>
              </a:rPr>
              <a:t>EXPERIMENTAL PORCINO.</a:t>
            </a:r>
            <a:br>
              <a:rPr lang="es-MX" b="1" smtClean="0">
                <a:solidFill>
                  <a:schemeClr val="bg1"/>
                </a:solidFill>
              </a:rPr>
            </a:br>
            <a:r>
              <a:rPr lang="es-MX" b="1" smtClean="0">
                <a:solidFill>
                  <a:schemeClr val="bg1"/>
                </a:solidFill>
              </a:rPr>
              <a:t>RESULTADOS A 24 MESES.   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57651" y="4980563"/>
            <a:ext cx="5400600" cy="169277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s-MX" altLang="es-MX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s-MX" altLang="es-MX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Eduardo </a:t>
            </a:r>
            <a:r>
              <a:rPr lang="es-MX" alt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Montalvo </a:t>
            </a:r>
            <a:r>
              <a:rPr lang="es-MX" altLang="es-MX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Javé</a:t>
            </a:r>
            <a:r>
              <a:rPr lang="es-MX" altLang="es-MX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PhD., </a:t>
            </a:r>
            <a:r>
              <a:rPr lang="es-MX" altLang="es-MX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</a:t>
            </a:r>
            <a:r>
              <a:rPr lang="es-MX" altLang="es-MX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s-MX" altLang="es-MX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Clínica de </a:t>
            </a:r>
            <a:r>
              <a:rPr lang="es-ES_tradnl" altLang="es-MX" sz="1200" b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Cirugía </a:t>
            </a:r>
            <a:r>
              <a:rPr lang="es-ES_tradnl" altLang="es-MX" sz="1200" b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Hepato-Pancreato-Biliar </a:t>
            </a:r>
            <a:endParaRPr lang="es-ES_tradnl" altLang="es-MX" sz="1200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 </a:t>
            </a:r>
            <a:r>
              <a:rPr lang="es-ES_tradnl" altLang="es-MX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Cirugía </a:t>
            </a:r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General. Hospital </a:t>
            </a:r>
            <a:r>
              <a:rPr lang="es-ES_tradnl" altLang="es-MX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de México</a:t>
            </a:r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s-MX" altLang="es-MX" sz="1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altLang="es-MX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 de </a:t>
            </a:r>
            <a:r>
              <a:rPr lang="es-ES_tradnl" altLang="es-MX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Cirugía. Facultad </a:t>
            </a:r>
            <a:r>
              <a:rPr lang="es-ES_tradnl" altLang="es-MX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Medicina</a:t>
            </a:r>
            <a:r>
              <a:rPr lang="es-ES_tradnl" altLang="es-MX" sz="1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_tradnl" altLang="es-MX" sz="1200" b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UNAM</a:t>
            </a:r>
          </a:p>
          <a:p>
            <a:pPr algn="ctr"/>
            <a:r>
              <a:rPr lang="es-ES_tradnl" altLang="es-MX" sz="1200" b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Nacional de Investigadores Conacyt Nivel II</a:t>
            </a:r>
            <a:endParaRPr lang="es-ES_tradnl" altLang="es-MX" sz="1200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_tradnl" altLang="es-MX" sz="1200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97" y="152636"/>
            <a:ext cx="5785605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8434" name="Picture 2" descr="https://attachment.outlook.live.net/owa/montalvoeduardo@hotmail.com/service.svc/s/GetAttachmentThumbnail?id=AQMkADAwATE0OTEwLTUwZTgtNjA1YS0wMAItMDAKAEYAAANI8YtiTjXoT5gXBMsVgFSDBwCRMMPmlovaRr7orS2cPoQ5AAACAQwAAACWNHaJ56x4Qr%2FoBXPoZZ7qAAHZzgixAAAAARIAEADMGwz8DQxHRpA1sQV2q%2FWH&amp;thumbnailType=2&amp;owa=outlook.live.com&amp;scriptVer=2019041503.08&amp;isc=1&amp;X-OWA-CANARY=S6z4a4UVvk2-N0ciU52NdxDwgoo0yNYYm3QhUEqW3OrEgsEYIdrnNX40_pmMcUt6JcqQyNFe9JM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1NDkzLCJleHAiOjE1NTYwNTYwOTMsImlzcyI6IjAwMDAwMDAyLTAwMDAtMGZmMS1jZTAwLTAwMDAwMDAwMDAwMEA4NGRmOWU3Zi1lOWY2LTQwYWYtYjQzNS1hYWFhYWFhYWFhYWEiLCJhdWQiOiIwMDAwMDAwMi0wMDAwLTBmZjEtY2UwMC0wMDAwMDAwMDAwMDAvYXR0YWNobWVudC5vdXRsb29rLmxpdmUubmV0QDg0ZGY5ZTdmLWU5ZjYtNDBhZi1iNDM1LWFhYWFhYWFhYWFhYSJ9.AWsZOmFkErV1XiBj1SIyZsczzzEYNHeNEG3n_2ldcH_d8dJioMsCM9f9MvT_NfxhwsWQsbd6spNa0s4yt6gwueaS8UXbDEFYOO6cWOe0__xtCgWsEW9yuWRsuu6g2TJMKOvDrh9wsJuvyz16oU-1dIkhPVsLCwa2rqMrooIxSuTbT6iMaf-juO37GFpC4aNGXDAXUHUnl5aZDjCY4KfkvCrUqJlKRq0cmgjSxvb0tZ21RJ6u-jfSwEukFb_QSFuwpqGP7QKy4O3JfO8DN-6utX8qS7nqEMsRhIy0xlpana0ib7EcvHN0adOGtMPslXRPhClaeTOR6jKo881rvlVsKQ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68" y="980728"/>
            <a:ext cx="7256132" cy="544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2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7410" name="Picture 2" descr="https://attachment.outlook.live.net/owa/montalvoeduardo@hotmail.com/service.svc/s/GetAttachmentThumbnail?id=AQMkADAwATE0OTEwLTUwZTgtNjA1YS0wMAItMDAKAEYAAANI8YtiTjXoT5gXBMsVgFSDBwCRMMPmlovaRr7orS2cPoQ5AAACAQwAAACWNHaJ56x4Qr%2FoBXPoZZ7qAAHZzgixAAAAARIAEABEzvJ3J%2BfPT4m6%2BhrfRtJA&amp;thumbnailType=2&amp;owa=outlook.live.com&amp;scriptVer=2019041503.08&amp;isc=1&amp;X-OWA-CANARY=S6z4a4UVvk2-N0ciU52NdxDwgoo0yNYYm3QhUEqW3OrEgsEYIdrnNX40_pmMcUt6JcqQyNFe9JM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1NDkzLCJleHAiOjE1NTYwNTYwOTMsImlzcyI6IjAwMDAwMDAyLTAwMDAtMGZmMS1jZTAwLTAwMDAwMDAwMDAwMEA4NGRmOWU3Zi1lOWY2LTQwYWYtYjQzNS1hYWFhYWFhYWFhYWEiLCJhdWQiOiIwMDAwMDAwMi0wMDAwLTBmZjEtY2UwMC0wMDAwMDAwMDAwMDAvYXR0YWNobWVudC5vdXRsb29rLmxpdmUubmV0QDg0ZGY5ZTdmLWU5ZjYtNDBhZi1iNDM1LWFhYWFhYWFhYWFhYSJ9.AWsZOmFkErV1XiBj1SIyZsczzzEYNHeNEG3n_2ldcH_d8dJioMsCM9f9MvT_NfxhwsWQsbd6spNa0s4yt6gwueaS8UXbDEFYOO6cWOe0__xtCgWsEW9yuWRsuu6g2TJMKOvDrh9wsJuvyz16oU-1dIkhPVsLCwa2rqMrooIxSuTbT6iMaf-juO37GFpC4aNGXDAXUHUnl5aZDjCY4KfkvCrUqJlKRq0cmgjSxvb0tZ21RJ6u-jfSwEukFb_QSFuwpqGP7QKy4O3JfO8DN-6utX8qS7nqEMsRhIy0xlpana0ib7EcvHN0adOGtMPslXRPhClaeTOR6jKo881rvlVsKQ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0664"/>
            <a:ext cx="7524836" cy="564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6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9458" name="Picture 2" descr="https://attachment.outlook.live.net/owa/montalvoeduardo@hotmail.com/service.svc/s/GetAttachmentThumbnail?id=AQMkADAwATE0OTEwLTUwZTgtNjA1YS0wMAItMDAKAEYAAANI8YtiTjXoT5gXBMsVgFSDBwCRMMPmlovaRr7orS2cPoQ5AAACAQwAAACWNHaJ56x4Qr%2FoBXPoZZ7qAAHZzgixAAAAARIAEACKEJ%2BPCcllQrb4h8LoNU9B&amp;thumbnailType=2&amp;owa=outlook.live.com&amp;scriptVer=2019041503.08&amp;isc=1&amp;X-OWA-CANARY=S6z4a4UVvk2-N0ciU52NdxDwgoo0yNYYm3QhUEqW3OrEgsEYIdrnNX40_pmMcUt6JcqQyNFe9JM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1NDkzLCJleHAiOjE1NTYwNTYwOTMsImlzcyI6IjAwMDAwMDAyLTAwMDAtMGZmMS1jZTAwLTAwMDAwMDAwMDAwMEA4NGRmOWU3Zi1lOWY2LTQwYWYtYjQzNS1hYWFhYWFhYWFhYWEiLCJhdWQiOiIwMDAwMDAwMi0wMDAwLTBmZjEtY2UwMC0wMDAwMDAwMDAwMDAvYXR0YWNobWVudC5vdXRsb29rLmxpdmUubmV0QDg0ZGY5ZTdmLWU5ZjYtNDBhZi1iNDM1LWFhYWFhYWFhYWFhYSJ9.AWsZOmFkErV1XiBj1SIyZsczzzEYNHeNEG3n_2ldcH_d8dJioMsCM9f9MvT_NfxhwsWQsbd6spNa0s4yt6gwueaS8UXbDEFYOO6cWOe0__xtCgWsEW9yuWRsuu6g2TJMKOvDrh9wsJuvyz16oU-1dIkhPVsLCwa2rqMrooIxSuTbT6iMaf-juO37GFpC4aNGXDAXUHUnl5aZDjCY4KfkvCrUqJlKRq0cmgjSxvb0tZ21RJ6u-jfSwEukFb_QSFuwpqGP7QKy4O3JfO8DN-6utX8qS7nqEMsRhIy0xlpana0ib7EcvHN0adOGtMPslXRPhClaeTOR6jKo881rvlVsKQ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208127" cy="540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2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 descr="https://attachment.outlook.live.net/owa/montalvoeduardo@hotmail.com/service.svc/s/GetAttachmentThumbnail?id=AQMkADAwATE0OTEwLTUwZTgtNjA1YS0wMAItMDAKAEYAAANI8YtiTjXoT5gXBMsVgFSDBwCRMMPmlovaRr7orS2cPoQ5AAACAQwAAACWNHaJ56x4Qr%2FoBXPoZZ7qAAJATt7DAAAAARIAEADgESvBMUQOQpoGQuc%2BjS33&amp;thumbnailType=2&amp;owa=outlook.live.com&amp;scriptVer=2019041503.08&amp;isc=1&amp;X-OWA-CANARY=UcG_xD1WMUmfl75wBefqa6DtyFwvyNYYJlllIc6w4LhIYDkosmEk2B5qymSxhyrilLP6HKgUj5U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zMzkzLCJleHAiOjE1NTYwNTM5OTMsImlzcyI6IjAwMDAwMDAyLTAwMDAtMGZmMS1jZTAwLTAwMDAwMDAwMDAwMEA4NGRmOWU3Zi1lOWY2LTQwYWYtYjQzNS1hYWFhYWFhYWFhYWEiLCJhdWQiOiIwMDAwMDAwMi0wMDAwLTBmZjEtY2UwMC0wMDAwMDAwMDAwMDAvYXR0YWNobWVudC5vdXRsb29rLmxpdmUubmV0QDg0ZGY5ZTdmLWU5ZjYtNDBhZi1iNDM1LWFhYWFhYWFhYWFhYSJ9.eG92WAElJbW30KiDTIdcBuC4dKXfTevcu-czozFtQVmfZn2F4Y_FNOq3_9LslKsDVe2dV3lsEluNd9A3VP0D-S-N7pZDV_rbV4ynPo0xElleQMgjV2vPG5EHzCz3IJsNkXyJGal-EjvcyYOh0YlfZlNiPqYDjFJuiTvzuUBD1x_9dNULzJDTWC_PF6Xd0YN42qr5eIvayM22158t0McNHnKLOh4koThCrP2CyjrrOx2IiE-6QYp6eb6Z61lptYHDi4p3zj-fPoc-asX1OScvo51Bje1sLPiNQ_SbIMKTYyOpvNpidZm_RZ_EBQ2Vl501_jWR-Vluk4EWCf6RKcK2Og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82" y="692696"/>
            <a:ext cx="642272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122" name="Picture 2" descr="https://attachment.outlook.live.net/owa/montalvoeduardo@hotmail.com/service.svc/s/GetAttachmentThumbnail?id=AQMkADAwATE0OTEwLTUwZTgtNjA1YS0wMAItMDAKAEYAAANI8YtiTjXoT5gXBMsVgFSDBwCRMMPmlovaRr7orS2cPoQ5AAACAQwAAACWNHaJ56x4Qr%2FoBXPoZZ7qAAJATt7DAAAAARIAEACwz1mcR702SpBq1e2BdxyL&amp;thumbnailType=2&amp;owa=outlook.live.com&amp;scriptVer=2019041503.08&amp;isc=1&amp;X-OWA-CANARY=UcG_xD1WMUmfl75wBefqa6DtyFwvyNYYJlllIc6w4LhIYDkosmEk2B5qymSxhyrilLP6HKgUj5U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zMzkzLCJleHAiOjE1NTYwNTM5OTMsImlzcyI6IjAwMDAwMDAyLTAwMDAtMGZmMS1jZTAwLTAwMDAwMDAwMDAwMEA4NGRmOWU3Zi1lOWY2LTQwYWYtYjQzNS1hYWFhYWFhYWFhYWEiLCJhdWQiOiIwMDAwMDAwMi0wMDAwLTBmZjEtY2UwMC0wMDAwMDAwMDAwMDAvYXR0YWNobWVudC5vdXRsb29rLmxpdmUubmV0QDg0ZGY5ZTdmLWU5ZjYtNDBhZi1iNDM1LWFhYWFhYWFhYWFhYSJ9.eG92WAElJbW30KiDTIdcBuC4dKXfTevcu-czozFtQVmfZn2F4Y_FNOq3_9LslKsDVe2dV3lsEluNd9A3VP0D-S-N7pZDV_rbV4ynPo0xElleQMgjV2vPG5EHzCz3IJsNkXyJGal-EjvcyYOh0YlfZlNiPqYDjFJuiTvzuUBD1x_9dNULzJDTWC_PF6Xd0YN42qr5eIvayM22158t0McNHnKLOh4koThCrP2CyjrrOx2IiE-6QYp6eb6Z61lptYHDi4p3zj-fPoc-asX1OScvo51Bje1sLPiNQ_SbIMKTYyOpvNpidZm_RZ_EBQ2Vl501_jWR-Vluk4EWCf6RKcK2Og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728700"/>
            <a:ext cx="6431502" cy="54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94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146" name="Picture 2" descr="https://attachment.outlook.live.net/owa/montalvoeduardo@hotmail.com/service.svc/s/GetAttachmentThumbnail?id=AQMkADAwATE0OTEwLTUwZTgtNjA1YS0wMAItMDAKAEYAAANI8YtiTjXoT5gXBMsVgFSDBwCRMMPmlovaRr7orS2cPoQ5AAACAQwAAACWNHaJ56x4Qr%2FoBXPoZZ7qAAJATt7DAAAAARIAEAAbufSf7vM9TapoDkdkDIGm&amp;thumbnailType=2&amp;owa=outlook.live.com&amp;scriptVer=2019041503.08&amp;isc=1&amp;X-OWA-CANARY=UcG_xD1WMUmfl75wBefqa6DtyFwvyNYYJlllIc6w4LhIYDkosmEk2B5qymSxhyrilLP6HKgUj5U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zMzkzLCJleHAiOjE1NTYwNTM5OTMsImlzcyI6IjAwMDAwMDAyLTAwMDAtMGZmMS1jZTAwLTAwMDAwMDAwMDAwMEA4NGRmOWU3Zi1lOWY2LTQwYWYtYjQzNS1hYWFhYWFhYWFhYWEiLCJhdWQiOiIwMDAwMDAwMi0wMDAwLTBmZjEtY2UwMC0wMDAwMDAwMDAwMDAvYXR0YWNobWVudC5vdXRsb29rLmxpdmUubmV0QDg0ZGY5ZTdmLWU5ZjYtNDBhZi1iNDM1LWFhYWFhYWFhYWFhYSJ9.eG92WAElJbW30KiDTIdcBuC4dKXfTevcu-czozFtQVmfZn2F4Y_FNOq3_9LslKsDVe2dV3lsEluNd9A3VP0D-S-N7pZDV_rbV4ynPo0xElleQMgjV2vPG5EHzCz3IJsNkXyJGal-EjvcyYOh0YlfZlNiPqYDjFJuiTvzuUBD1x_9dNULzJDTWC_PF6Xd0YN42qr5eIvayM22158t0McNHnKLOh4koThCrP2CyjrrOx2IiE-6QYp6eb6Z61lptYHDi4p3zj-fPoc-asX1OScvo51Bje1sLPiNQ_SbIMKTYyOpvNpidZm_RZ_EBQ2Vl501_jWR-Vluk4EWCf6RKcK2Og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298" y="1219200"/>
            <a:ext cx="6215404" cy="46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8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170" name="Picture 2" descr="https://attachment.outlook.live.net/owa/montalvoeduardo@hotmail.com/service.svc/s/GetAttachmentThumbnail?id=AQMkADAwATE0OTEwLTUwZTgtNjA1YS0wMAItMDAKAEYAAANI8YtiTjXoT5gXBMsVgFSDBwCRMMPmlovaRr7orS2cPoQ5AAACAQwAAACWNHaJ56x4Qr%2FoBXPoZZ7qAAJATt7DAAAAARIAEACqyb5qWK84RrSED6UPlO5F&amp;thumbnailType=2&amp;owa=outlook.live.com&amp;scriptVer=2019041503.08&amp;isc=1&amp;X-OWA-CANARY=UcG_xD1WMUmfl75wBefqa6DtyFwvyNYYJlllIc6w4LhIYDkosmEk2B5qymSxhyrilLP6HKgUj5U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zMzkzLCJleHAiOjE1NTYwNTM5OTMsImlzcyI6IjAwMDAwMDAyLTAwMDAtMGZmMS1jZTAwLTAwMDAwMDAwMDAwMEA4NGRmOWU3Zi1lOWY2LTQwYWYtYjQzNS1hYWFhYWFhYWFhYWEiLCJhdWQiOiIwMDAwMDAwMi0wMDAwLTBmZjEtY2UwMC0wMDAwMDAwMDAwMDAvYXR0YWNobWVudC5vdXRsb29rLmxpdmUubmV0QDg0ZGY5ZTdmLWU5ZjYtNDBhZi1iNDM1LWFhYWFhYWFhYWFhYSJ9.eG92WAElJbW30KiDTIdcBuC4dKXfTevcu-czozFtQVmfZn2F4Y_FNOq3_9LslKsDVe2dV3lsEluNd9A3VP0D-S-N7pZDV_rbV4ynPo0xElleQMgjV2vPG5EHzCz3IJsNkXyJGal-EjvcyYOh0YlfZlNiPqYDjFJuiTvzuUBD1x_9dNULzJDTWC_PF6Xd0YN42qr5eIvayM22158t0McNHnKLOh4koThCrP2CyjrrOx2IiE-6QYp6eb6Z61lptYHDi4p3zj-fPoc-asX1OScvo51Bje1sLPiNQ_SbIMKTYyOpvNpidZm_RZ_EBQ2Vl501_jWR-Vluk4EWCf6RKcK2Og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4254450" cy="567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6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8194" name="Picture 2" descr="https://attachment.outlook.live.net/owa/montalvoeduardo@hotmail.com/service.svc/s/GetAttachmentThumbnail?id=AQMkADAwATE0OTEwLTUwZTgtNjA1YS0wMAItMDAKAEYAAANI8YtiTjXoT5gXBMsVgFSDBwCRMMPmlovaRr7orS2cPoQ5AAACAQwAAACWNHaJ56x4Qr%2FoBXPoZZ7qAAJATt7DAAAAARIAEAALYiy%2Fn62yQ71ndhdFq8pc&amp;thumbnailType=2&amp;owa=outlook.live.com&amp;scriptVer=2019041503.08&amp;isc=1&amp;X-OWA-CANARY=UcG_xD1WMUmfl75wBefqa6DtyFwvyNYYJlllIc6w4LhIYDkosmEk2B5qymSxhyrilLP6HKgUj5U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zMzkzLCJleHAiOjE1NTYwNTM5OTMsImlzcyI6IjAwMDAwMDAyLTAwMDAtMGZmMS1jZTAwLTAwMDAwMDAwMDAwMEA4NGRmOWU3Zi1lOWY2LTQwYWYtYjQzNS1hYWFhYWFhYWFhYWEiLCJhdWQiOiIwMDAwMDAwMi0wMDAwLTBmZjEtY2UwMC0wMDAwMDAwMDAwMDAvYXR0YWNobWVudC5vdXRsb29rLmxpdmUubmV0QDg0ZGY5ZTdmLWU5ZjYtNDBhZi1iNDM1LWFhYWFhYWFhYWFhYSJ9.eG92WAElJbW30KiDTIdcBuC4dKXfTevcu-czozFtQVmfZn2F4Y_FNOq3_9LslKsDVe2dV3lsEluNd9A3VP0D-S-N7pZDV_rbV4ynPo0xElleQMgjV2vPG5EHzCz3IJsNkXyJGal-EjvcyYOh0YlfZlNiPqYDjFJuiTvzuUBD1x_9dNULzJDTWC_PF6Xd0YN42qr5eIvayM22158t0McNHnKLOh4koThCrP2CyjrrOx2IiE-6QYp6eb6Z61lptYHDi4p3zj-fPoc-asX1OScvo51Bje1sLPiNQ_SbIMKTYyOpvNpidZm_RZ_EBQ2Vl501_jWR-Vluk4EWCf6RKcK2Og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4629"/>
            <a:ext cx="4536504" cy="60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3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6386" name="Picture 2" descr="https://attachment.outlook.live.net/owa/montalvoeduardo@hotmail.com/service.svc/s/GetAttachmentThumbnail?id=AQMkADAwATE0OTEwLTUwZTgtNjA1YS0wMAItMDAKAEYAAANI8YtiTjXoT5gXBMsVgFSDBwCRMMPmlovaRr7orS2cPoQ5AAACAQwAAACWNHaJ56x4Qr%2FoBXPoZZ7qAAHZzgixAAAAARIAEACXMYQg8gHxQbwuklutsUUk&amp;thumbnailType=2&amp;owa=outlook.live.com&amp;scriptVer=2019041503.08&amp;isc=1&amp;X-OWA-CANARY=S6z4a4UVvk2-N0ciU52NdxDwgoo0yNYYm3QhUEqW3OrEgsEYIdrnNX40_pmMcUt6JcqQyNFe9JM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1NDkzLCJleHAiOjE1NTYwNTYwOTMsImlzcyI6IjAwMDAwMDAyLTAwMDAtMGZmMS1jZTAwLTAwMDAwMDAwMDAwMEA4NGRmOWU3Zi1lOWY2LTQwYWYtYjQzNS1hYWFhYWFhYWFhYWEiLCJhdWQiOiIwMDAwMDAwMi0wMDAwLTBmZjEtY2UwMC0wMDAwMDAwMDAwMDAvYXR0YWNobWVudC5vdXRsb29rLmxpdmUubmV0QDg0ZGY5ZTdmLWU5ZjYtNDBhZi1iNDM1LWFhYWFhYWFhYWFhYSJ9.AWsZOmFkErV1XiBj1SIyZsczzzEYNHeNEG3n_2ldcH_d8dJioMsCM9f9MvT_NfxhwsWQsbd6spNa0s4yt6gwueaS8UXbDEFYOO6cWOe0__xtCgWsEW9yuWRsuu6g2TJMKOvDrh9wsJuvyz16oU-1dIkhPVsLCwa2rqMrooIxSuTbT6iMaf-juO37GFpC4aNGXDAXUHUnl5aZDjCY4KfkvCrUqJlKRq0cmgjSxvb0tZ21RJ6u-jfSwEukFb_QSFuwpqGP7QKy4O3JfO8DN-6utX8qS7nqEMsRhIy0xlpana0ib7EcvHN0adOGtMPslXRPhClaeTOR6jKo881rvlVsKQ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12676"/>
            <a:ext cx="4327624" cy="577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z="3600" b="1" dirty="0" smtClean="0">
                <a:solidFill>
                  <a:srgbClr val="FFC000"/>
                </a:solidFill>
              </a:rPr>
              <a:t>Casos clínico</a:t>
            </a:r>
            <a:endParaRPr lang="es-MX" sz="3600" b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>
                <a:solidFill>
                  <a:srgbClr val="FFC000"/>
                </a:solidFill>
              </a:rPr>
              <a:t>Abril 2018</a:t>
            </a:r>
            <a:endParaRPr lang="es-MX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2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INTRODUCCIÓN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40626" y="1129791"/>
            <a:ext cx="2418847" cy="216363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solidFill>
              <a:schemeClr val="accent1">
                <a:alpha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08" y="1932299"/>
            <a:ext cx="259419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smtClean="0">
                <a:solidFill>
                  <a:srgbClr val="FFFFFF"/>
                </a:solidFill>
              </a:rPr>
              <a:t>Procedimiento benigno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9411" y="3465470"/>
            <a:ext cx="2766505" cy="38472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COLECISTECTOMÍA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374588" y="2168372"/>
            <a:ext cx="144016" cy="144016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5233432" y="3839551"/>
            <a:ext cx="3589433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MX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MX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esión </a:t>
            </a:r>
            <a:r>
              <a:rPr lang="es-MX" sz="1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iatrógena</a:t>
            </a:r>
            <a:r>
              <a:rPr lang="es-MX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MX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vía biliar </a:t>
            </a:r>
            <a:r>
              <a:rPr lang="es-MX" sz="1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s-MX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producen un gran impacto socio-económico asociado a una considerable morbilidad y mortalidad.</a:t>
            </a:r>
          </a:p>
        </p:txBody>
      </p:sp>
      <p:cxnSp>
        <p:nvCxnSpPr>
          <p:cNvPr id="20" name="Conector recto de flecha 19"/>
          <p:cNvCxnSpPr>
            <a:stCxn id="12" idx="2"/>
            <a:endCxn id="5" idx="0"/>
          </p:cNvCxnSpPr>
          <p:nvPr/>
        </p:nvCxnSpPr>
        <p:spPr>
          <a:xfrm flipV="1">
            <a:off x="2432664" y="3839551"/>
            <a:ext cx="4595485" cy="10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ángulo 58"/>
          <p:cNvSpPr/>
          <p:nvPr/>
        </p:nvSpPr>
        <p:spPr>
          <a:xfrm>
            <a:off x="143508" y="5743476"/>
            <a:ext cx="9280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200"/>
            </a:pPr>
            <a:r>
              <a:rPr lang="es-MX" sz="800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Razumilava</a:t>
            </a:r>
            <a:r>
              <a:rPr lang="es-MX" sz="8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N., </a:t>
            </a:r>
            <a:r>
              <a:rPr lang="es-MX" sz="800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Gores</a:t>
            </a:r>
            <a:r>
              <a:rPr lang="es-MX" sz="8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</a:t>
            </a:r>
            <a:r>
              <a:rPr lang="es-MX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MX" sz="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Cholangiocarcinoma</a:t>
            </a:r>
            <a:r>
              <a:rPr lang="es-MX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MX" sz="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Lancet</a:t>
            </a:r>
            <a:r>
              <a:rPr lang="es-MX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2014;383:2168-2179.</a:t>
            </a:r>
            <a:endParaRPr lang="es-MX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200"/>
            </a:pPr>
            <a:r>
              <a:rPr lang="en-US" sz="8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Hugh T.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New Strategies to prevent laparoscopic BDI- Surgeons can learn from pilots. Surgery 2002;132:826-35.</a:t>
            </a:r>
            <a:endParaRPr lang="es-MX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200"/>
            </a:pPr>
            <a:r>
              <a:rPr lang="en-US" sz="800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Jablonska</a:t>
            </a:r>
            <a:r>
              <a:rPr lang="en-US" sz="8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&amp; Lampe, 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Iatrogenic bile duct injuries: Etiology, diagnosis and management. World Journal of Gastroenterology, 2009;15: 4097-4104.</a:t>
            </a:r>
            <a:endParaRPr lang="es-MX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200"/>
            </a:pPr>
            <a:r>
              <a:rPr lang="en-US" sz="8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Strasberg </a:t>
            </a:r>
            <a:r>
              <a:rPr lang="en-US" sz="800" dirty="0" smtClean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SM.  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“Hidden Cystic Duct” Syndrome and the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Infundibular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Technique of laparoscopic Cholecystectomy the Danger of the False Infundibulum. J Am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Surg. 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2000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191: 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661–667.</a:t>
            </a:r>
            <a:endParaRPr lang="es-MX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200"/>
            </a:pPr>
            <a:r>
              <a:rPr lang="en-US" sz="800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Bektas</a:t>
            </a:r>
            <a:r>
              <a:rPr lang="en-US" sz="8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smtClean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Surgical treatment and outcome of iatrogenic bile duct lesions after cholecystectomy and the impact of different clinical classification systems. Br J Surg.2007;94:1119–1127.</a:t>
            </a:r>
            <a:endParaRPr lang="es-MX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1000"/>
              </a:spcAft>
              <a:buSzPts val="1200"/>
            </a:pPr>
            <a:r>
              <a:rPr lang="en-US" sz="800" dirty="0" err="1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Callery</a:t>
            </a:r>
            <a:r>
              <a:rPr lang="en-US" sz="8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MP. 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Avoiding biliary injury during laparoscopic cholecystectomy: technical considerations.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Surg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Endosc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2006; 20:1654-1658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MX" sz="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8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111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8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6" grpId="0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6" grpId="0"/>
          <p:bldP spid="12" grpId="0" animBg="1"/>
          <p:bldP spid="13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756650"/>
              </p:ext>
            </p:extLst>
          </p:nvPr>
        </p:nvGraphicFramePr>
        <p:xfrm>
          <a:off x="563880" y="1916832"/>
          <a:ext cx="8328599" cy="28702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7256"/>
                <a:gridCol w="3201937"/>
                <a:gridCol w="1216647"/>
                <a:gridCol w="2722759"/>
              </a:tblGrid>
              <a:tr h="544964"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effectLst/>
                        </a:rPr>
                        <a:t> FICHA DE IDENTIFICACIÓN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842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NOMBRE: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U.M.M..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effectLst/>
                        </a:rPr>
                        <a:t>EDAD: 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27 AÑOS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  <a:tr h="3842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GÉNERO: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FEMENINO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EXPEDIENTE: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3545312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  <a:tr h="3842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ORIGEN: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CIUDAD DE </a:t>
                      </a:r>
                      <a:r>
                        <a:rPr lang="es-ES" sz="800" dirty="0" err="1">
                          <a:effectLst/>
                        </a:rPr>
                        <a:t>MEXICO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RESIDENCIA: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MORELOS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  <a:tr h="3842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EDO. CIVIL: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SOLTERA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ESCOLARIDAD: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LICENCIATURA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  <a:tr h="788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RELIGIÓN: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CATOLICA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OCUPACIÓN: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PASANTE DE SERVICIO SOCIAL MEDICINA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1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4" y="4549059"/>
            <a:ext cx="8249286" cy="2095581"/>
          </a:xfrm>
        </p:spPr>
        <p:txBody>
          <a:bodyPr/>
          <a:lstStyle/>
          <a:p>
            <a:pPr marL="0" indent="0">
              <a:buNone/>
            </a:pPr>
            <a:endParaRPr lang="es-MX" dirty="0"/>
          </a:p>
          <a:p>
            <a:r>
              <a:rPr lang="es-MX" sz="1800" b="1" dirty="0" smtClean="0">
                <a:solidFill>
                  <a:srgbClr val="FFC000"/>
                </a:solidFill>
              </a:rPr>
              <a:t>Colédoco dilatado en porción </a:t>
            </a:r>
            <a:r>
              <a:rPr lang="es-MX" sz="1800" b="1" dirty="0" err="1" smtClean="0">
                <a:solidFill>
                  <a:srgbClr val="FFC000"/>
                </a:solidFill>
              </a:rPr>
              <a:t>supraduodenal</a:t>
            </a:r>
            <a:r>
              <a:rPr lang="es-MX" sz="1800" b="1" dirty="0" smtClean="0">
                <a:solidFill>
                  <a:srgbClr val="FFC000"/>
                </a:solidFill>
              </a:rPr>
              <a:t> de hasta 14.0 mm sin identificar sitio franco de obstrucción, con dilatación de vía biliar </a:t>
            </a:r>
            <a:r>
              <a:rPr lang="es-MX" sz="1800" b="1" dirty="0" err="1" smtClean="0">
                <a:solidFill>
                  <a:srgbClr val="FFC000"/>
                </a:solidFill>
              </a:rPr>
              <a:t>intrahepática</a:t>
            </a:r>
            <a:r>
              <a:rPr lang="es-MX" sz="1800" b="1" dirty="0" smtClean="0">
                <a:solidFill>
                  <a:srgbClr val="FFC000"/>
                </a:solidFill>
              </a:rPr>
              <a:t> asociada.</a:t>
            </a:r>
            <a:endParaRPr lang="es-MX" sz="1800" b="1" dirty="0">
              <a:solidFill>
                <a:srgbClr val="FFC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678" t="24543" r="6681" b="16000"/>
          <a:stretch/>
        </p:blipFill>
        <p:spPr>
          <a:xfrm>
            <a:off x="216976" y="98789"/>
            <a:ext cx="8801957" cy="437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0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26617" cy="414496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943225"/>
            <a:ext cx="52197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36" y="3482340"/>
            <a:ext cx="4419177" cy="3314383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4240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4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b="1" dirty="0" smtClean="0">
                <a:solidFill>
                  <a:srgbClr val="FFC000"/>
                </a:solidFill>
              </a:rPr>
              <a:t>Planteamiento del problema</a:t>
            </a:r>
            <a:endParaRPr lang="es-MX" sz="3600" b="1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5556" y="1628800"/>
            <a:ext cx="8028892" cy="4627563"/>
          </a:xfrm>
        </p:spPr>
        <p:txBody>
          <a:bodyPr>
            <a:no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</a:rPr>
              <a:t>¿Son útiles las </a:t>
            </a:r>
            <a:r>
              <a:rPr lang="es-MX" sz="2800" b="1" dirty="0" err="1" smtClean="0">
                <a:solidFill>
                  <a:schemeClr val="bg1"/>
                </a:solidFill>
              </a:rPr>
              <a:t>bioprótesis</a:t>
            </a:r>
            <a:r>
              <a:rPr lang="es-MX" sz="2800" b="1" dirty="0" smtClean="0">
                <a:solidFill>
                  <a:schemeClr val="bg1"/>
                </a:solidFill>
              </a:rPr>
              <a:t> absorbibles como alternativa </a:t>
            </a:r>
            <a:r>
              <a:rPr lang="es-MX" sz="2800" b="1" dirty="0" err="1" smtClean="0">
                <a:solidFill>
                  <a:schemeClr val="bg1"/>
                </a:solidFill>
              </a:rPr>
              <a:t>terapeútica</a:t>
            </a:r>
            <a:r>
              <a:rPr lang="es-MX" sz="2800" b="1" dirty="0" smtClean="0">
                <a:solidFill>
                  <a:schemeClr val="bg1"/>
                </a:solidFill>
              </a:rPr>
              <a:t> en las lesiones y/o cáncer de vía biliar?</a:t>
            </a:r>
          </a:p>
          <a:p>
            <a:pPr marL="0" indent="0">
              <a:buNone/>
            </a:pPr>
            <a:endParaRPr lang="es-MX" sz="2800" b="1" dirty="0" smtClean="0">
              <a:solidFill>
                <a:schemeClr val="bg1"/>
              </a:solidFill>
            </a:endParaRPr>
          </a:p>
          <a:p>
            <a:r>
              <a:rPr lang="es-MX" sz="2800" b="1" dirty="0" smtClean="0">
                <a:solidFill>
                  <a:schemeClr val="bg1"/>
                </a:solidFill>
              </a:rPr>
              <a:t>¿Disminuyen el riesgo de infección, estenosis y complicaciones asociadas a los procedimientos de anastomosis de vía biliar?</a:t>
            </a:r>
          </a:p>
          <a:p>
            <a:endParaRPr lang="es-MX" sz="2800" b="1" dirty="0" smtClean="0">
              <a:solidFill>
                <a:schemeClr val="bg1"/>
              </a:solidFill>
            </a:endParaRPr>
          </a:p>
          <a:p>
            <a:r>
              <a:rPr lang="es-MX" sz="2800" b="1" dirty="0" smtClean="0">
                <a:solidFill>
                  <a:schemeClr val="bg1"/>
                </a:solidFill>
              </a:rPr>
              <a:t>¿Los resultados son favorables tanto a corto como a largo plazo?</a:t>
            </a:r>
          </a:p>
          <a:p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6681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62001" y="2527019"/>
            <a:ext cx="4153568" cy="72680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2001" y="3248733"/>
            <a:ext cx="4153568" cy="72680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62001" y="3971573"/>
            <a:ext cx="4153568" cy="72680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62001" y="1805304"/>
            <a:ext cx="4153568" cy="7268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OBJETIVOS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0" name="Freeform 37"/>
          <p:cNvSpPr>
            <a:spLocks/>
          </p:cNvSpPr>
          <p:nvPr/>
        </p:nvSpPr>
        <p:spPr bwMode="auto">
          <a:xfrm>
            <a:off x="897478" y="5589430"/>
            <a:ext cx="3750501" cy="3327375"/>
          </a:xfrm>
          <a:custGeom>
            <a:avLst/>
            <a:gdLst>
              <a:gd name="T0" fmla="*/ 1178 w 1554"/>
              <a:gd name="T1" fmla="*/ 59 h 1379"/>
              <a:gd name="T2" fmla="*/ 1171 w 1554"/>
              <a:gd name="T3" fmla="*/ 26 h 1379"/>
              <a:gd name="T4" fmla="*/ 1149 w 1554"/>
              <a:gd name="T5" fmla="*/ 0 h 1379"/>
              <a:gd name="T6" fmla="*/ 1120 w 1554"/>
              <a:gd name="T7" fmla="*/ 7 h 1379"/>
              <a:gd name="T8" fmla="*/ 1085 w 1554"/>
              <a:gd name="T9" fmla="*/ 8 h 1379"/>
              <a:gd name="T10" fmla="*/ 1038 w 1554"/>
              <a:gd name="T11" fmla="*/ 24 h 1379"/>
              <a:gd name="T12" fmla="*/ 960 w 1554"/>
              <a:gd name="T13" fmla="*/ 59 h 1379"/>
              <a:gd name="T14" fmla="*/ 902 w 1554"/>
              <a:gd name="T15" fmla="*/ 98 h 1379"/>
              <a:gd name="T16" fmla="*/ 864 w 1554"/>
              <a:gd name="T17" fmla="*/ 118 h 1379"/>
              <a:gd name="T18" fmla="*/ 757 w 1554"/>
              <a:gd name="T19" fmla="*/ 209 h 1379"/>
              <a:gd name="T20" fmla="*/ 653 w 1554"/>
              <a:gd name="T21" fmla="*/ 295 h 1379"/>
              <a:gd name="T22" fmla="*/ 607 w 1554"/>
              <a:gd name="T23" fmla="*/ 352 h 1379"/>
              <a:gd name="T24" fmla="*/ 543 w 1554"/>
              <a:gd name="T25" fmla="*/ 404 h 1379"/>
              <a:gd name="T26" fmla="*/ 502 w 1554"/>
              <a:gd name="T27" fmla="*/ 444 h 1379"/>
              <a:gd name="T28" fmla="*/ 469 w 1554"/>
              <a:gd name="T29" fmla="*/ 479 h 1379"/>
              <a:gd name="T30" fmla="*/ 528 w 1554"/>
              <a:gd name="T31" fmla="*/ 366 h 1379"/>
              <a:gd name="T32" fmla="*/ 558 w 1554"/>
              <a:gd name="T33" fmla="*/ 304 h 1379"/>
              <a:gd name="T34" fmla="*/ 524 w 1554"/>
              <a:gd name="T35" fmla="*/ 181 h 1379"/>
              <a:gd name="T36" fmla="*/ 406 w 1554"/>
              <a:gd name="T37" fmla="*/ 272 h 1379"/>
              <a:gd name="T38" fmla="*/ 379 w 1554"/>
              <a:gd name="T39" fmla="*/ 397 h 1379"/>
              <a:gd name="T40" fmla="*/ 263 w 1554"/>
              <a:gd name="T41" fmla="*/ 581 h 1379"/>
              <a:gd name="T42" fmla="*/ 214 w 1554"/>
              <a:gd name="T43" fmla="*/ 697 h 1379"/>
              <a:gd name="T44" fmla="*/ 133 w 1554"/>
              <a:gd name="T45" fmla="*/ 878 h 1379"/>
              <a:gd name="T46" fmla="*/ 77 w 1554"/>
              <a:gd name="T47" fmla="*/ 1078 h 1379"/>
              <a:gd name="T48" fmla="*/ 0 w 1554"/>
              <a:gd name="T49" fmla="*/ 1293 h 1379"/>
              <a:gd name="T50" fmla="*/ 1477 w 1554"/>
              <a:gd name="T51" fmla="*/ 1379 h 1379"/>
              <a:gd name="T52" fmla="*/ 1495 w 1554"/>
              <a:gd name="T53" fmla="*/ 1298 h 1379"/>
              <a:gd name="T54" fmla="*/ 1509 w 1554"/>
              <a:gd name="T55" fmla="*/ 1188 h 1379"/>
              <a:gd name="T56" fmla="*/ 1503 w 1554"/>
              <a:gd name="T57" fmla="*/ 1122 h 1379"/>
              <a:gd name="T58" fmla="*/ 1542 w 1554"/>
              <a:gd name="T59" fmla="*/ 1006 h 1379"/>
              <a:gd name="T60" fmla="*/ 1542 w 1554"/>
              <a:gd name="T61" fmla="*/ 953 h 1379"/>
              <a:gd name="T62" fmla="*/ 1543 w 1554"/>
              <a:gd name="T63" fmla="*/ 898 h 1379"/>
              <a:gd name="T64" fmla="*/ 1537 w 1554"/>
              <a:gd name="T65" fmla="*/ 841 h 1379"/>
              <a:gd name="T66" fmla="*/ 1509 w 1554"/>
              <a:gd name="T67" fmla="*/ 764 h 1379"/>
              <a:gd name="T68" fmla="*/ 1472 w 1554"/>
              <a:gd name="T69" fmla="*/ 716 h 1379"/>
              <a:gd name="T70" fmla="*/ 1468 w 1554"/>
              <a:gd name="T71" fmla="*/ 673 h 1379"/>
              <a:gd name="T72" fmla="*/ 1427 w 1554"/>
              <a:gd name="T73" fmla="*/ 574 h 1379"/>
              <a:gd name="T74" fmla="*/ 1399 w 1554"/>
              <a:gd name="T75" fmla="*/ 550 h 1379"/>
              <a:gd name="T76" fmla="*/ 1405 w 1554"/>
              <a:gd name="T77" fmla="*/ 495 h 1379"/>
              <a:gd name="T78" fmla="*/ 1384 w 1554"/>
              <a:gd name="T79" fmla="*/ 448 h 1379"/>
              <a:gd name="T80" fmla="*/ 1352 w 1554"/>
              <a:gd name="T81" fmla="*/ 359 h 1379"/>
              <a:gd name="T82" fmla="*/ 1314 w 1554"/>
              <a:gd name="T83" fmla="*/ 287 h 1379"/>
              <a:gd name="T84" fmla="*/ 1245 w 1554"/>
              <a:gd name="T85" fmla="*/ 181 h 1379"/>
              <a:gd name="T86" fmla="*/ 1237 w 1554"/>
              <a:gd name="T87" fmla="*/ 145 h 1379"/>
              <a:gd name="T88" fmla="*/ 1241 w 1554"/>
              <a:gd name="T89" fmla="*/ 81 h 1379"/>
              <a:gd name="T90" fmla="*/ 1178 w 1554"/>
              <a:gd name="T91" fmla="*/ 59 h 1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54" h="1379">
                <a:moveTo>
                  <a:pt x="1178" y="59"/>
                </a:moveTo>
                <a:cubicBezTo>
                  <a:pt x="1178" y="59"/>
                  <a:pt x="1176" y="36"/>
                  <a:pt x="1171" y="26"/>
                </a:cubicBezTo>
                <a:cubicBezTo>
                  <a:pt x="1167" y="16"/>
                  <a:pt x="1166" y="0"/>
                  <a:pt x="1149" y="0"/>
                </a:cubicBezTo>
                <a:cubicBezTo>
                  <a:pt x="1132" y="0"/>
                  <a:pt x="1126" y="6"/>
                  <a:pt x="1120" y="7"/>
                </a:cubicBezTo>
                <a:cubicBezTo>
                  <a:pt x="1113" y="8"/>
                  <a:pt x="1099" y="7"/>
                  <a:pt x="1085" y="8"/>
                </a:cubicBezTo>
                <a:cubicBezTo>
                  <a:pt x="1070" y="9"/>
                  <a:pt x="1065" y="19"/>
                  <a:pt x="1038" y="24"/>
                </a:cubicBezTo>
                <a:cubicBezTo>
                  <a:pt x="1011" y="28"/>
                  <a:pt x="975" y="46"/>
                  <a:pt x="960" y="59"/>
                </a:cubicBezTo>
                <a:cubicBezTo>
                  <a:pt x="944" y="71"/>
                  <a:pt x="914" y="88"/>
                  <a:pt x="902" y="98"/>
                </a:cubicBezTo>
                <a:cubicBezTo>
                  <a:pt x="890" y="108"/>
                  <a:pt x="875" y="104"/>
                  <a:pt x="864" y="118"/>
                </a:cubicBezTo>
                <a:cubicBezTo>
                  <a:pt x="852" y="133"/>
                  <a:pt x="779" y="187"/>
                  <a:pt x="757" y="209"/>
                </a:cubicBezTo>
                <a:cubicBezTo>
                  <a:pt x="734" y="230"/>
                  <a:pt x="663" y="268"/>
                  <a:pt x="653" y="295"/>
                </a:cubicBezTo>
                <a:cubicBezTo>
                  <a:pt x="643" y="323"/>
                  <a:pt x="627" y="345"/>
                  <a:pt x="607" y="352"/>
                </a:cubicBezTo>
                <a:cubicBezTo>
                  <a:pt x="586" y="359"/>
                  <a:pt x="551" y="388"/>
                  <a:pt x="543" y="404"/>
                </a:cubicBezTo>
                <a:cubicBezTo>
                  <a:pt x="536" y="419"/>
                  <a:pt x="513" y="428"/>
                  <a:pt x="502" y="444"/>
                </a:cubicBezTo>
                <a:cubicBezTo>
                  <a:pt x="490" y="460"/>
                  <a:pt x="469" y="479"/>
                  <a:pt x="469" y="479"/>
                </a:cubicBezTo>
                <a:cubicBezTo>
                  <a:pt x="469" y="479"/>
                  <a:pt x="514" y="385"/>
                  <a:pt x="528" y="366"/>
                </a:cubicBezTo>
                <a:cubicBezTo>
                  <a:pt x="541" y="348"/>
                  <a:pt x="546" y="314"/>
                  <a:pt x="558" y="304"/>
                </a:cubicBezTo>
                <a:cubicBezTo>
                  <a:pt x="552" y="279"/>
                  <a:pt x="534" y="216"/>
                  <a:pt x="524" y="181"/>
                </a:cubicBezTo>
                <a:cubicBezTo>
                  <a:pt x="483" y="203"/>
                  <a:pt x="418" y="248"/>
                  <a:pt x="406" y="272"/>
                </a:cubicBezTo>
                <a:cubicBezTo>
                  <a:pt x="394" y="295"/>
                  <a:pt x="382" y="373"/>
                  <a:pt x="379" y="397"/>
                </a:cubicBezTo>
                <a:cubicBezTo>
                  <a:pt x="345" y="416"/>
                  <a:pt x="272" y="552"/>
                  <a:pt x="263" y="581"/>
                </a:cubicBezTo>
                <a:cubicBezTo>
                  <a:pt x="254" y="609"/>
                  <a:pt x="219" y="652"/>
                  <a:pt x="214" y="697"/>
                </a:cubicBezTo>
                <a:cubicBezTo>
                  <a:pt x="208" y="743"/>
                  <a:pt x="151" y="831"/>
                  <a:pt x="133" y="878"/>
                </a:cubicBezTo>
                <a:cubicBezTo>
                  <a:pt x="115" y="924"/>
                  <a:pt x="87" y="1041"/>
                  <a:pt x="77" y="1078"/>
                </a:cubicBezTo>
                <a:cubicBezTo>
                  <a:pt x="67" y="1115"/>
                  <a:pt x="0" y="1293"/>
                  <a:pt x="0" y="1293"/>
                </a:cubicBezTo>
                <a:cubicBezTo>
                  <a:pt x="1477" y="1379"/>
                  <a:pt x="1477" y="1379"/>
                  <a:pt x="1477" y="1379"/>
                </a:cubicBezTo>
                <a:cubicBezTo>
                  <a:pt x="1477" y="1379"/>
                  <a:pt x="1493" y="1335"/>
                  <a:pt x="1495" y="1298"/>
                </a:cubicBezTo>
                <a:cubicBezTo>
                  <a:pt x="1497" y="1262"/>
                  <a:pt x="1510" y="1219"/>
                  <a:pt x="1509" y="1188"/>
                </a:cubicBezTo>
                <a:cubicBezTo>
                  <a:pt x="1508" y="1158"/>
                  <a:pt x="1500" y="1150"/>
                  <a:pt x="1503" y="1122"/>
                </a:cubicBezTo>
                <a:cubicBezTo>
                  <a:pt x="1507" y="1094"/>
                  <a:pt x="1539" y="1032"/>
                  <a:pt x="1542" y="1006"/>
                </a:cubicBezTo>
                <a:cubicBezTo>
                  <a:pt x="1544" y="980"/>
                  <a:pt x="1541" y="973"/>
                  <a:pt x="1542" y="953"/>
                </a:cubicBezTo>
                <a:cubicBezTo>
                  <a:pt x="1543" y="933"/>
                  <a:pt x="1554" y="910"/>
                  <a:pt x="1543" y="898"/>
                </a:cubicBezTo>
                <a:cubicBezTo>
                  <a:pt x="1531" y="886"/>
                  <a:pt x="1542" y="860"/>
                  <a:pt x="1537" y="841"/>
                </a:cubicBezTo>
                <a:cubicBezTo>
                  <a:pt x="1532" y="822"/>
                  <a:pt x="1527" y="782"/>
                  <a:pt x="1509" y="764"/>
                </a:cubicBezTo>
                <a:cubicBezTo>
                  <a:pt x="1491" y="745"/>
                  <a:pt x="1468" y="725"/>
                  <a:pt x="1472" y="716"/>
                </a:cubicBezTo>
                <a:cubicBezTo>
                  <a:pt x="1475" y="706"/>
                  <a:pt x="1474" y="692"/>
                  <a:pt x="1468" y="673"/>
                </a:cubicBezTo>
                <a:cubicBezTo>
                  <a:pt x="1461" y="653"/>
                  <a:pt x="1434" y="584"/>
                  <a:pt x="1427" y="574"/>
                </a:cubicBezTo>
                <a:cubicBezTo>
                  <a:pt x="1420" y="565"/>
                  <a:pt x="1405" y="559"/>
                  <a:pt x="1399" y="550"/>
                </a:cubicBezTo>
                <a:cubicBezTo>
                  <a:pt x="1394" y="541"/>
                  <a:pt x="1409" y="513"/>
                  <a:pt x="1405" y="495"/>
                </a:cubicBezTo>
                <a:cubicBezTo>
                  <a:pt x="1402" y="477"/>
                  <a:pt x="1391" y="468"/>
                  <a:pt x="1384" y="448"/>
                </a:cubicBezTo>
                <a:cubicBezTo>
                  <a:pt x="1369" y="411"/>
                  <a:pt x="1351" y="375"/>
                  <a:pt x="1352" y="359"/>
                </a:cubicBezTo>
                <a:cubicBezTo>
                  <a:pt x="1352" y="342"/>
                  <a:pt x="1319" y="311"/>
                  <a:pt x="1314" y="287"/>
                </a:cubicBezTo>
                <a:cubicBezTo>
                  <a:pt x="1309" y="262"/>
                  <a:pt x="1251" y="201"/>
                  <a:pt x="1245" y="181"/>
                </a:cubicBezTo>
                <a:cubicBezTo>
                  <a:pt x="1239" y="161"/>
                  <a:pt x="1233" y="161"/>
                  <a:pt x="1237" y="145"/>
                </a:cubicBezTo>
                <a:cubicBezTo>
                  <a:pt x="1241" y="130"/>
                  <a:pt x="1255" y="98"/>
                  <a:pt x="1241" y="81"/>
                </a:cubicBezTo>
                <a:cubicBezTo>
                  <a:pt x="1228" y="64"/>
                  <a:pt x="1197" y="59"/>
                  <a:pt x="1178" y="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chemeClr val="accent2"/>
                </a:solidFill>
              </a:ln>
              <a:solidFill>
                <a:srgbClr val="373737"/>
              </a:solidFill>
              <a:latin typeface="Gotham Light"/>
              <a:cs typeface="Gotham Light"/>
            </a:endParaRPr>
          </a:p>
        </p:txBody>
      </p:sp>
      <p:sp>
        <p:nvSpPr>
          <p:cNvPr id="52" name="Freeform 51"/>
          <p:cNvSpPr/>
          <p:nvPr/>
        </p:nvSpPr>
        <p:spPr>
          <a:xfrm rot="16200000">
            <a:off x="4648232" y="2063630"/>
            <a:ext cx="992134" cy="475485"/>
          </a:xfrm>
          <a:custGeom>
            <a:avLst/>
            <a:gdLst>
              <a:gd name="connsiteX0" fmla="*/ 992134 w 992134"/>
              <a:gd name="connsiteY0" fmla="*/ 1 h 475485"/>
              <a:gd name="connsiteX1" fmla="*/ 992134 w 992134"/>
              <a:gd name="connsiteY1" fmla="*/ 475485 h 475485"/>
              <a:gd name="connsiteX2" fmla="*/ 306334 w 992134"/>
              <a:gd name="connsiteY2" fmla="*/ 475485 h 475485"/>
              <a:gd name="connsiteX3" fmla="*/ 306334 w 992134"/>
              <a:gd name="connsiteY3" fmla="*/ 475484 h 475485"/>
              <a:gd name="connsiteX4" fmla="*/ 0 w 992134"/>
              <a:gd name="connsiteY4" fmla="*/ 475484 h 475485"/>
              <a:gd name="connsiteX5" fmla="*/ 253885 w 992134"/>
              <a:gd name="connsiteY5" fmla="*/ 0 h 475485"/>
              <a:gd name="connsiteX6" fmla="*/ 685800 w 992134"/>
              <a:gd name="connsiteY6" fmla="*/ 0 h 475485"/>
              <a:gd name="connsiteX7" fmla="*/ 685800 w 992134"/>
              <a:gd name="connsiteY7" fmla="*/ 1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2134" h="475485">
                <a:moveTo>
                  <a:pt x="992134" y="1"/>
                </a:moveTo>
                <a:lnTo>
                  <a:pt x="992134" y="475485"/>
                </a:lnTo>
                <a:lnTo>
                  <a:pt x="306334" y="475485"/>
                </a:lnTo>
                <a:lnTo>
                  <a:pt x="306334" y="475484"/>
                </a:lnTo>
                <a:lnTo>
                  <a:pt x="0" y="475484"/>
                </a:lnTo>
                <a:lnTo>
                  <a:pt x="253885" y="0"/>
                </a:lnTo>
                <a:lnTo>
                  <a:pt x="685800" y="0"/>
                </a:lnTo>
                <a:lnTo>
                  <a:pt x="685800" y="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 rot="16200000">
            <a:off x="4519519" y="2914058"/>
            <a:ext cx="1249561" cy="475485"/>
          </a:xfrm>
          <a:custGeom>
            <a:avLst/>
            <a:gdLst>
              <a:gd name="connsiteX0" fmla="*/ 1249561 w 1249561"/>
              <a:gd name="connsiteY0" fmla="*/ 1 h 475485"/>
              <a:gd name="connsiteX1" fmla="*/ 991278 w 1249561"/>
              <a:gd name="connsiteY1" fmla="*/ 475485 h 475485"/>
              <a:gd name="connsiteX2" fmla="*/ 434530 w 1249561"/>
              <a:gd name="connsiteY2" fmla="*/ 475485 h 475485"/>
              <a:gd name="connsiteX3" fmla="*/ 434531 w 1249561"/>
              <a:gd name="connsiteY3" fmla="*/ 475484 h 475485"/>
              <a:gd name="connsiteX4" fmla="*/ 0 w 1249561"/>
              <a:gd name="connsiteY4" fmla="*/ 475484 h 475485"/>
              <a:gd name="connsiteX5" fmla="*/ 521910 w 1249561"/>
              <a:gd name="connsiteY5" fmla="*/ 0 h 475485"/>
              <a:gd name="connsiteX6" fmla="*/ 1109579 w 1249561"/>
              <a:gd name="connsiteY6" fmla="*/ 0 h 475485"/>
              <a:gd name="connsiteX7" fmla="*/ 1109578 w 1249561"/>
              <a:gd name="connsiteY7" fmla="*/ 1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9561" h="475485">
                <a:moveTo>
                  <a:pt x="1249561" y="1"/>
                </a:moveTo>
                <a:lnTo>
                  <a:pt x="991278" y="475485"/>
                </a:lnTo>
                <a:lnTo>
                  <a:pt x="434530" y="475485"/>
                </a:lnTo>
                <a:lnTo>
                  <a:pt x="434531" y="475484"/>
                </a:lnTo>
                <a:lnTo>
                  <a:pt x="0" y="475484"/>
                </a:lnTo>
                <a:lnTo>
                  <a:pt x="521910" y="0"/>
                </a:lnTo>
                <a:lnTo>
                  <a:pt x="1109579" y="0"/>
                </a:lnTo>
                <a:lnTo>
                  <a:pt x="1109578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50" name="Freeform 49"/>
          <p:cNvSpPr/>
          <p:nvPr/>
        </p:nvSpPr>
        <p:spPr>
          <a:xfrm rot="16200000">
            <a:off x="4381222" y="3774068"/>
            <a:ext cx="1526156" cy="475485"/>
          </a:xfrm>
          <a:custGeom>
            <a:avLst/>
            <a:gdLst>
              <a:gd name="connsiteX0" fmla="*/ 1526156 w 1526156"/>
              <a:gd name="connsiteY0" fmla="*/ 1 h 475485"/>
              <a:gd name="connsiteX1" fmla="*/ 1025091 w 1526156"/>
              <a:gd name="connsiteY1" fmla="*/ 475485 h 475485"/>
              <a:gd name="connsiteX2" fmla="*/ 355289 w 1526156"/>
              <a:gd name="connsiteY2" fmla="*/ 475485 h 475485"/>
              <a:gd name="connsiteX3" fmla="*/ 355289 w 1526156"/>
              <a:gd name="connsiteY3" fmla="*/ 475484 h 475485"/>
              <a:gd name="connsiteX4" fmla="*/ 0 w 1526156"/>
              <a:gd name="connsiteY4" fmla="*/ 475484 h 475485"/>
              <a:gd name="connsiteX5" fmla="*/ 789589 w 1526156"/>
              <a:gd name="connsiteY5" fmla="*/ 0 h 475485"/>
              <a:gd name="connsiteX6" fmla="*/ 1345888 w 1526156"/>
              <a:gd name="connsiteY6" fmla="*/ 0 h 475485"/>
              <a:gd name="connsiteX7" fmla="*/ 1345887 w 1526156"/>
              <a:gd name="connsiteY7" fmla="*/ 1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6156" h="475485">
                <a:moveTo>
                  <a:pt x="1526156" y="1"/>
                </a:moveTo>
                <a:lnTo>
                  <a:pt x="1025091" y="475485"/>
                </a:lnTo>
                <a:lnTo>
                  <a:pt x="355289" y="475485"/>
                </a:lnTo>
                <a:lnTo>
                  <a:pt x="355289" y="475484"/>
                </a:lnTo>
                <a:lnTo>
                  <a:pt x="0" y="475484"/>
                </a:lnTo>
                <a:lnTo>
                  <a:pt x="789589" y="0"/>
                </a:lnTo>
                <a:lnTo>
                  <a:pt x="1345888" y="0"/>
                </a:lnTo>
                <a:lnTo>
                  <a:pt x="1345887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31" name="Freeform 30"/>
          <p:cNvSpPr/>
          <p:nvPr/>
        </p:nvSpPr>
        <p:spPr>
          <a:xfrm rot="16200000">
            <a:off x="4248625" y="4629506"/>
            <a:ext cx="1791350" cy="475485"/>
          </a:xfrm>
          <a:custGeom>
            <a:avLst/>
            <a:gdLst>
              <a:gd name="connsiteX0" fmla="*/ 1791350 w 1791350"/>
              <a:gd name="connsiteY0" fmla="*/ 0 h 475485"/>
              <a:gd name="connsiteX1" fmla="*/ 998932 w 1791350"/>
              <a:gd name="connsiteY1" fmla="*/ 475485 h 475485"/>
              <a:gd name="connsiteX2" fmla="*/ 496283 w 1791350"/>
              <a:gd name="connsiteY2" fmla="*/ 475485 h 475485"/>
              <a:gd name="connsiteX3" fmla="*/ 496282 w 1791350"/>
              <a:gd name="connsiteY3" fmla="*/ 475485 h 475485"/>
              <a:gd name="connsiteX4" fmla="*/ 0 w 1791350"/>
              <a:gd name="connsiteY4" fmla="*/ 475485 h 475485"/>
              <a:gd name="connsiteX5" fmla="*/ 1075640 w 1791350"/>
              <a:gd name="connsiteY5" fmla="*/ 1 h 475485"/>
              <a:gd name="connsiteX6" fmla="*/ 1145140 w 1791350"/>
              <a:gd name="connsiteY6" fmla="*/ 1 h 475485"/>
              <a:gd name="connsiteX7" fmla="*/ 1145141 w 1791350"/>
              <a:gd name="connsiteY7" fmla="*/ 0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1350" h="475485">
                <a:moveTo>
                  <a:pt x="1791350" y="0"/>
                </a:moveTo>
                <a:lnTo>
                  <a:pt x="998932" y="475485"/>
                </a:lnTo>
                <a:lnTo>
                  <a:pt x="496283" y="475485"/>
                </a:lnTo>
                <a:lnTo>
                  <a:pt x="496282" y="475485"/>
                </a:lnTo>
                <a:lnTo>
                  <a:pt x="0" y="475485"/>
                </a:lnTo>
                <a:lnTo>
                  <a:pt x="1075640" y="1"/>
                </a:lnTo>
                <a:lnTo>
                  <a:pt x="1145140" y="1"/>
                </a:lnTo>
                <a:lnTo>
                  <a:pt x="1145141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390216" y="2796905"/>
            <a:ext cx="3873921" cy="99213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0" rtlCol="0" anchor="ctr"/>
          <a:lstStyle/>
          <a:p>
            <a:r>
              <a:rPr lang="en-US" sz="3200" dirty="0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81204" y="1805305"/>
            <a:ext cx="3873921" cy="9921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0" rtlCol="0" anchor="ctr"/>
          <a:lstStyle/>
          <a:p>
            <a:r>
              <a:rPr lang="en-US" sz="3200" dirty="0">
                <a:solidFill>
                  <a:srgbClr val="FFFFFF"/>
                </a:solidFill>
              </a:rPr>
              <a:t>01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81204" y="3782753"/>
            <a:ext cx="3873921" cy="9921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0" rtlCol="0" anchor="ctr"/>
          <a:lstStyle/>
          <a:p>
            <a:r>
              <a:rPr lang="en-US" sz="3200" dirty="0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81204" y="4770788"/>
            <a:ext cx="3873921" cy="99213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0" rtlCol="0" anchor="ctr"/>
          <a:lstStyle/>
          <a:p>
            <a:r>
              <a:rPr lang="en-US" sz="3200" dirty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00579" y="1945738"/>
            <a:ext cx="2590800" cy="7201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s-MX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Plantear una línea </a:t>
            </a:r>
            <a:r>
              <a:rPr lang="es-MX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 investigación para sustituir los conductos biliares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00579" y="2848372"/>
            <a:ext cx="2590800" cy="73327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dirty="0" err="1" smtClean="0">
                <a:solidFill>
                  <a:srgbClr val="FFFFFF"/>
                </a:solidFill>
              </a:rPr>
              <a:t>Primera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etapa</a:t>
            </a:r>
            <a:endParaRPr lang="en-US" sz="1600" dirty="0" smtClean="0">
              <a:solidFill>
                <a:srgbClr val="FFFFFF"/>
              </a:solidFill>
            </a:endParaRPr>
          </a:p>
          <a:p>
            <a:pPr>
              <a:lnSpc>
                <a:spcPct val="85000"/>
              </a:lnSpc>
            </a:pPr>
            <a:r>
              <a:rPr lang="es-MX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</a:t>
            </a:r>
            <a:r>
              <a:rPr lang="es-MX" sz="11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iomateriales </a:t>
            </a:r>
            <a:r>
              <a:rPr lang="es-MX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 </a:t>
            </a:r>
            <a:r>
              <a:rPr lang="es-MX" sz="11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seguimiento </a:t>
            </a:r>
            <a:r>
              <a:rPr lang="es-MX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corto </a:t>
            </a:r>
            <a:r>
              <a:rPr lang="es-MX" sz="11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plazo (6 meses) </a:t>
            </a:r>
            <a:r>
              <a:rPr lang="es-MX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 resultados </a:t>
            </a:r>
            <a:r>
              <a:rPr lang="es-MX" sz="11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publicados.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324600" y="3821212"/>
            <a:ext cx="2590800" cy="87716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Nuevo </a:t>
            </a:r>
            <a:r>
              <a:rPr lang="en-US" sz="1600" dirty="0" err="1" smtClean="0">
                <a:solidFill>
                  <a:srgbClr val="FFFFFF"/>
                </a:solidFill>
              </a:rPr>
              <a:t>planteamiento</a:t>
            </a:r>
            <a:endParaRPr lang="en-US" sz="1600" dirty="0">
              <a:solidFill>
                <a:srgbClr val="FFFFFF"/>
              </a:solidFill>
            </a:endParaRPr>
          </a:p>
          <a:p>
            <a:pPr>
              <a:lnSpc>
                <a:spcPct val="85000"/>
              </a:lnSpc>
            </a:pPr>
            <a:r>
              <a:rPr lang="en-US" sz="1100" dirty="0" err="1" smtClean="0">
                <a:solidFill>
                  <a:srgbClr val="FFFFFF"/>
                </a:solidFill>
              </a:rPr>
              <a:t>Demostrar</a:t>
            </a:r>
            <a:r>
              <a:rPr lang="en-US" sz="1100" dirty="0" smtClean="0">
                <a:solidFill>
                  <a:srgbClr val="FFFFFF"/>
                </a:solidFill>
              </a:rPr>
              <a:t> la </a:t>
            </a:r>
            <a:r>
              <a:rPr lang="en-US" sz="1100" dirty="0" err="1" smtClean="0">
                <a:solidFill>
                  <a:srgbClr val="FFFFFF"/>
                </a:solidFill>
              </a:rPr>
              <a:t>eficacia</a:t>
            </a:r>
            <a:r>
              <a:rPr lang="en-US" sz="1100" dirty="0" smtClean="0">
                <a:solidFill>
                  <a:srgbClr val="FFFFFF"/>
                </a:solidFill>
              </a:rPr>
              <a:t> de </a:t>
            </a:r>
            <a:r>
              <a:rPr lang="en-US" sz="1100" dirty="0" err="1" smtClean="0">
                <a:solidFill>
                  <a:srgbClr val="FFFFFF"/>
                </a:solidFill>
              </a:rPr>
              <a:t>una</a:t>
            </a:r>
            <a:r>
              <a:rPr lang="en-US" sz="1100" dirty="0" smtClean="0">
                <a:solidFill>
                  <a:srgbClr val="FFFFFF"/>
                </a:solidFill>
              </a:rPr>
              <a:t> </a:t>
            </a:r>
            <a:r>
              <a:rPr lang="en-US" sz="1100" dirty="0" err="1" smtClean="0">
                <a:solidFill>
                  <a:srgbClr val="FFFFFF"/>
                </a:solidFill>
              </a:rPr>
              <a:t>bioprótesis</a:t>
            </a:r>
            <a:r>
              <a:rPr lang="en-US" sz="1100" dirty="0" smtClean="0">
                <a:solidFill>
                  <a:srgbClr val="FFFFFF"/>
                </a:solidFill>
              </a:rPr>
              <a:t> de </a:t>
            </a:r>
            <a:r>
              <a:rPr lang="en-US" sz="1100" dirty="0" err="1" smtClean="0">
                <a:solidFill>
                  <a:srgbClr val="FFFFFF"/>
                </a:solidFill>
              </a:rPr>
              <a:t>colágena</a:t>
            </a:r>
            <a:r>
              <a:rPr lang="en-US" sz="1100" dirty="0" smtClean="0">
                <a:solidFill>
                  <a:srgbClr val="FFFFFF"/>
                </a:solidFill>
              </a:rPr>
              <a:t> con </a:t>
            </a:r>
            <a:r>
              <a:rPr lang="en-US" sz="1100" dirty="0" err="1" smtClean="0">
                <a:solidFill>
                  <a:srgbClr val="FFFFFF"/>
                </a:solidFill>
              </a:rPr>
              <a:t>andamio</a:t>
            </a:r>
            <a:r>
              <a:rPr lang="en-US" sz="1100" dirty="0" smtClean="0">
                <a:solidFill>
                  <a:srgbClr val="FFFFFF"/>
                </a:solidFill>
              </a:rPr>
              <a:t> </a:t>
            </a:r>
            <a:r>
              <a:rPr lang="en-US" sz="1100" dirty="0" err="1" smtClean="0">
                <a:solidFill>
                  <a:srgbClr val="FFFFFF"/>
                </a:solidFill>
              </a:rPr>
              <a:t>óseo</a:t>
            </a:r>
            <a:r>
              <a:rPr lang="en-US" sz="1100" dirty="0" smtClean="0">
                <a:solidFill>
                  <a:srgbClr val="FFFFFF"/>
                </a:solidFill>
              </a:rPr>
              <a:t> de </a:t>
            </a:r>
            <a:r>
              <a:rPr lang="en-US" sz="1100" dirty="0" err="1" smtClean="0">
                <a:solidFill>
                  <a:srgbClr val="FFFFFF"/>
                </a:solidFill>
              </a:rPr>
              <a:t>tipo</a:t>
            </a:r>
            <a:r>
              <a:rPr lang="en-US" sz="1100" dirty="0" smtClean="0">
                <a:solidFill>
                  <a:srgbClr val="FFFFFF"/>
                </a:solidFill>
              </a:rPr>
              <a:t> absorbable </a:t>
            </a:r>
            <a:r>
              <a:rPr lang="en-US" sz="1100" dirty="0" err="1" smtClean="0">
                <a:solidFill>
                  <a:srgbClr val="FFFFFF"/>
                </a:solidFill>
              </a:rPr>
              <a:t>implantada</a:t>
            </a:r>
            <a:r>
              <a:rPr lang="en-US" sz="1100" dirty="0" smtClean="0">
                <a:solidFill>
                  <a:srgbClr val="FFFFFF"/>
                </a:solidFill>
              </a:rPr>
              <a:t> en </a:t>
            </a:r>
            <a:r>
              <a:rPr lang="en-US" sz="1100" dirty="0" err="1" smtClean="0">
                <a:solidFill>
                  <a:srgbClr val="FFFFFF"/>
                </a:solidFill>
              </a:rPr>
              <a:t>vía</a:t>
            </a:r>
            <a:r>
              <a:rPr lang="en-US" sz="1100" dirty="0" smtClean="0">
                <a:solidFill>
                  <a:srgbClr val="FFFFFF"/>
                </a:solidFill>
              </a:rPr>
              <a:t> </a:t>
            </a:r>
            <a:r>
              <a:rPr lang="en-US" sz="1100" dirty="0" err="1" smtClean="0">
                <a:solidFill>
                  <a:srgbClr val="FFFFFF"/>
                </a:solidFill>
              </a:rPr>
              <a:t>biliar</a:t>
            </a:r>
            <a:r>
              <a:rPr lang="en-US" sz="1100" dirty="0" smtClean="0">
                <a:solidFill>
                  <a:srgbClr val="FFFFFF"/>
                </a:solidFill>
              </a:rPr>
              <a:t> con un </a:t>
            </a:r>
            <a:r>
              <a:rPr lang="en-US" sz="1100" dirty="0" err="1" smtClean="0">
                <a:solidFill>
                  <a:srgbClr val="FFFFFF"/>
                </a:solidFill>
              </a:rPr>
              <a:t>seguimiento</a:t>
            </a:r>
            <a:r>
              <a:rPr lang="en-US" sz="1100" dirty="0" smtClean="0">
                <a:solidFill>
                  <a:srgbClr val="FFFFFF"/>
                </a:solidFill>
              </a:rPr>
              <a:t> a 24 </a:t>
            </a:r>
            <a:r>
              <a:rPr lang="en-US" sz="1100" dirty="0" err="1" smtClean="0">
                <a:solidFill>
                  <a:srgbClr val="FFFFFF"/>
                </a:solidFill>
              </a:rPr>
              <a:t>meses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24600" y="4900216"/>
            <a:ext cx="2590800" cy="87716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dirty="0" err="1" smtClean="0">
                <a:solidFill>
                  <a:schemeClr val="bg1"/>
                </a:solidFill>
              </a:rPr>
              <a:t>Evaluar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</a:pPr>
            <a:r>
              <a:rPr lang="es-MX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 utilidad de una </a:t>
            </a:r>
            <a:r>
              <a:rPr lang="es-MX" sz="11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bioprotesis</a:t>
            </a:r>
            <a:r>
              <a:rPr lang="es-MX" sz="11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parcialmente absorbible de colágena con andamio </a:t>
            </a:r>
            <a:r>
              <a:rPr lang="es-MX" sz="11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óseo o </a:t>
            </a:r>
            <a:r>
              <a:rPr lang="es-MX" sz="11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nanotubulos</a:t>
            </a:r>
            <a:r>
              <a:rPr lang="es-MX" sz="11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en el campo clínico.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9" name="Freeform 33"/>
          <p:cNvSpPr>
            <a:spLocks noEditPoints="1"/>
          </p:cNvSpPr>
          <p:nvPr/>
        </p:nvSpPr>
        <p:spPr bwMode="auto">
          <a:xfrm>
            <a:off x="2206938" y="2346416"/>
            <a:ext cx="1156558" cy="1232394"/>
          </a:xfrm>
          <a:custGeom>
            <a:avLst/>
            <a:gdLst>
              <a:gd name="T0" fmla="*/ 352 w 847"/>
              <a:gd name="T1" fmla="*/ 452 h 903"/>
              <a:gd name="T2" fmla="*/ 495 w 847"/>
              <a:gd name="T3" fmla="*/ 452 h 903"/>
              <a:gd name="T4" fmla="*/ 423 w 847"/>
              <a:gd name="T5" fmla="*/ 495 h 903"/>
              <a:gd name="T6" fmla="*/ 423 w 847"/>
              <a:gd name="T7" fmla="*/ 409 h 903"/>
              <a:gd name="T8" fmla="*/ 423 w 847"/>
              <a:gd name="T9" fmla="*/ 495 h 903"/>
              <a:gd name="T10" fmla="*/ 814 w 847"/>
              <a:gd name="T11" fmla="*/ 226 h 903"/>
              <a:gd name="T12" fmla="*/ 559 w 847"/>
              <a:gd name="T13" fmla="*/ 217 h 903"/>
              <a:gd name="T14" fmla="*/ 288 w 847"/>
              <a:gd name="T15" fmla="*/ 217 h 903"/>
              <a:gd name="T16" fmla="*/ 33 w 847"/>
              <a:gd name="T17" fmla="*/ 226 h 903"/>
              <a:gd name="T18" fmla="*/ 94 w 847"/>
              <a:gd name="T19" fmla="*/ 509 h 903"/>
              <a:gd name="T20" fmla="*/ 129 w 847"/>
              <a:gd name="T21" fmla="*/ 717 h 903"/>
              <a:gd name="T22" fmla="*/ 423 w 847"/>
              <a:gd name="T23" fmla="*/ 903 h 903"/>
              <a:gd name="T24" fmla="*/ 717 w 847"/>
              <a:gd name="T25" fmla="*/ 717 h 903"/>
              <a:gd name="T26" fmla="*/ 814 w 847"/>
              <a:gd name="T27" fmla="*/ 677 h 903"/>
              <a:gd name="T28" fmla="*/ 129 w 847"/>
              <a:gd name="T29" fmla="*/ 689 h 903"/>
              <a:gd name="T30" fmla="*/ 57 w 847"/>
              <a:gd name="T31" fmla="*/ 663 h 903"/>
              <a:gd name="T32" fmla="*/ 174 w 847"/>
              <a:gd name="T33" fmla="*/ 471 h 903"/>
              <a:gd name="T34" fmla="*/ 283 w 847"/>
              <a:gd name="T35" fmla="*/ 658 h 903"/>
              <a:gd name="T36" fmla="*/ 267 w 847"/>
              <a:gd name="T37" fmla="*/ 505 h 903"/>
              <a:gd name="T38" fmla="*/ 267 w 847"/>
              <a:gd name="T39" fmla="*/ 399 h 903"/>
              <a:gd name="T40" fmla="*/ 267 w 847"/>
              <a:gd name="T41" fmla="*/ 505 h 903"/>
              <a:gd name="T42" fmla="*/ 175 w 847"/>
              <a:gd name="T43" fmla="*/ 433 h 903"/>
              <a:gd name="T44" fmla="*/ 129 w 847"/>
              <a:gd name="T45" fmla="*/ 215 h 903"/>
              <a:gd name="T46" fmla="*/ 269 w 847"/>
              <a:gd name="T47" fmla="*/ 362 h 903"/>
              <a:gd name="T48" fmla="*/ 502 w 847"/>
              <a:gd name="T49" fmla="*/ 315 h 903"/>
              <a:gd name="T50" fmla="*/ 537 w 847"/>
              <a:gd name="T51" fmla="*/ 255 h 903"/>
              <a:gd name="T52" fmla="*/ 423 w 847"/>
              <a:gd name="T53" fmla="*/ 29 h 903"/>
              <a:gd name="T54" fmla="*/ 423 w 847"/>
              <a:gd name="T55" fmla="*/ 273 h 903"/>
              <a:gd name="T56" fmla="*/ 423 w 847"/>
              <a:gd name="T57" fmla="*/ 29 h 903"/>
              <a:gd name="T58" fmla="*/ 391 w 847"/>
              <a:gd name="T59" fmla="*/ 290 h 903"/>
              <a:gd name="T60" fmla="*/ 299 w 847"/>
              <a:gd name="T61" fmla="*/ 343 h 903"/>
              <a:gd name="T62" fmla="*/ 299 w 847"/>
              <a:gd name="T63" fmla="*/ 561 h 903"/>
              <a:gd name="T64" fmla="*/ 391 w 847"/>
              <a:gd name="T65" fmla="*/ 614 h 903"/>
              <a:gd name="T66" fmla="*/ 299 w 847"/>
              <a:gd name="T67" fmla="*/ 561 h 903"/>
              <a:gd name="T68" fmla="*/ 315 w 847"/>
              <a:gd name="T69" fmla="*/ 677 h 903"/>
              <a:gd name="T70" fmla="*/ 532 w 847"/>
              <a:gd name="T71" fmla="*/ 677 h 903"/>
              <a:gd name="T72" fmla="*/ 537 w 847"/>
              <a:gd name="T73" fmla="*/ 648 h 903"/>
              <a:gd name="T74" fmla="*/ 502 w 847"/>
              <a:gd name="T75" fmla="*/ 588 h 903"/>
              <a:gd name="T76" fmla="*/ 537 w 847"/>
              <a:gd name="T77" fmla="*/ 648 h 903"/>
              <a:gd name="T78" fmla="*/ 488 w 847"/>
              <a:gd name="T79" fmla="*/ 563 h 903"/>
              <a:gd name="T80" fmla="*/ 359 w 847"/>
              <a:gd name="T81" fmla="*/ 563 h 903"/>
              <a:gd name="T82" fmla="*/ 294 w 847"/>
              <a:gd name="T83" fmla="*/ 452 h 903"/>
              <a:gd name="T84" fmla="*/ 359 w 847"/>
              <a:gd name="T85" fmla="*/ 340 h 903"/>
              <a:gd name="T86" fmla="*/ 488 w 847"/>
              <a:gd name="T87" fmla="*/ 340 h 903"/>
              <a:gd name="T88" fmla="*/ 552 w 847"/>
              <a:gd name="T89" fmla="*/ 452 h 903"/>
              <a:gd name="T90" fmla="*/ 717 w 847"/>
              <a:gd name="T91" fmla="*/ 215 h 903"/>
              <a:gd name="T92" fmla="*/ 672 w 847"/>
              <a:gd name="T93" fmla="*/ 433 h 903"/>
              <a:gd name="T94" fmla="*/ 564 w 847"/>
              <a:gd name="T95" fmla="*/ 245 h 903"/>
              <a:gd name="T96" fmla="*/ 580 w 847"/>
              <a:gd name="T97" fmla="*/ 399 h 903"/>
              <a:gd name="T98" fmla="*/ 580 w 847"/>
              <a:gd name="T99" fmla="*/ 505 h 903"/>
              <a:gd name="T100" fmla="*/ 580 w 847"/>
              <a:gd name="T101" fmla="*/ 399 h 903"/>
              <a:gd name="T102" fmla="*/ 717 w 847"/>
              <a:gd name="T103" fmla="*/ 689 h 903"/>
              <a:gd name="T104" fmla="*/ 564 w 847"/>
              <a:gd name="T105" fmla="*/ 658 h 903"/>
              <a:gd name="T106" fmla="*/ 672 w 847"/>
              <a:gd name="T107" fmla="*/ 471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47" h="903">
                <a:moveTo>
                  <a:pt x="423" y="380"/>
                </a:moveTo>
                <a:cubicBezTo>
                  <a:pt x="384" y="380"/>
                  <a:pt x="352" y="412"/>
                  <a:pt x="352" y="452"/>
                </a:cubicBezTo>
                <a:cubicBezTo>
                  <a:pt x="352" y="491"/>
                  <a:pt x="384" y="523"/>
                  <a:pt x="423" y="523"/>
                </a:cubicBezTo>
                <a:cubicBezTo>
                  <a:pt x="463" y="523"/>
                  <a:pt x="495" y="491"/>
                  <a:pt x="495" y="452"/>
                </a:cubicBezTo>
                <a:cubicBezTo>
                  <a:pt x="495" y="412"/>
                  <a:pt x="463" y="380"/>
                  <a:pt x="423" y="380"/>
                </a:cubicBezTo>
                <a:close/>
                <a:moveTo>
                  <a:pt x="423" y="495"/>
                </a:moveTo>
                <a:cubicBezTo>
                  <a:pt x="400" y="495"/>
                  <a:pt x="380" y="475"/>
                  <a:pt x="380" y="452"/>
                </a:cubicBezTo>
                <a:cubicBezTo>
                  <a:pt x="380" y="428"/>
                  <a:pt x="400" y="409"/>
                  <a:pt x="423" y="409"/>
                </a:cubicBezTo>
                <a:cubicBezTo>
                  <a:pt x="447" y="409"/>
                  <a:pt x="466" y="428"/>
                  <a:pt x="466" y="452"/>
                </a:cubicBezTo>
                <a:cubicBezTo>
                  <a:pt x="466" y="475"/>
                  <a:pt x="447" y="495"/>
                  <a:pt x="423" y="495"/>
                </a:cubicBezTo>
                <a:close/>
                <a:moveTo>
                  <a:pt x="695" y="452"/>
                </a:moveTo>
                <a:cubicBezTo>
                  <a:pt x="789" y="368"/>
                  <a:pt x="847" y="282"/>
                  <a:pt x="814" y="226"/>
                </a:cubicBezTo>
                <a:cubicBezTo>
                  <a:pt x="804" y="208"/>
                  <a:pt x="778" y="186"/>
                  <a:pt x="717" y="186"/>
                </a:cubicBezTo>
                <a:cubicBezTo>
                  <a:pt x="674" y="186"/>
                  <a:pt x="619" y="197"/>
                  <a:pt x="559" y="217"/>
                </a:cubicBezTo>
                <a:cubicBezTo>
                  <a:pt x="534" y="93"/>
                  <a:pt x="488" y="0"/>
                  <a:pt x="423" y="0"/>
                </a:cubicBezTo>
                <a:cubicBezTo>
                  <a:pt x="359" y="0"/>
                  <a:pt x="313" y="93"/>
                  <a:pt x="288" y="217"/>
                </a:cubicBezTo>
                <a:cubicBezTo>
                  <a:pt x="228" y="197"/>
                  <a:pt x="173" y="186"/>
                  <a:pt x="129" y="186"/>
                </a:cubicBezTo>
                <a:cubicBezTo>
                  <a:pt x="68" y="186"/>
                  <a:pt x="43" y="208"/>
                  <a:pt x="33" y="226"/>
                </a:cubicBezTo>
                <a:cubicBezTo>
                  <a:pt x="0" y="282"/>
                  <a:pt x="58" y="368"/>
                  <a:pt x="152" y="452"/>
                </a:cubicBezTo>
                <a:cubicBezTo>
                  <a:pt x="131" y="471"/>
                  <a:pt x="111" y="490"/>
                  <a:pt x="94" y="509"/>
                </a:cubicBezTo>
                <a:cubicBezTo>
                  <a:pt x="31" y="580"/>
                  <a:pt x="10" y="638"/>
                  <a:pt x="32" y="677"/>
                </a:cubicBezTo>
                <a:cubicBezTo>
                  <a:pt x="43" y="696"/>
                  <a:pt x="68" y="717"/>
                  <a:pt x="129" y="717"/>
                </a:cubicBezTo>
                <a:cubicBezTo>
                  <a:pt x="173" y="717"/>
                  <a:pt x="228" y="706"/>
                  <a:pt x="288" y="686"/>
                </a:cubicBezTo>
                <a:cubicBezTo>
                  <a:pt x="313" y="810"/>
                  <a:pt x="359" y="903"/>
                  <a:pt x="423" y="903"/>
                </a:cubicBezTo>
                <a:cubicBezTo>
                  <a:pt x="488" y="903"/>
                  <a:pt x="534" y="810"/>
                  <a:pt x="559" y="686"/>
                </a:cubicBezTo>
                <a:cubicBezTo>
                  <a:pt x="619" y="706"/>
                  <a:pt x="674" y="717"/>
                  <a:pt x="717" y="717"/>
                </a:cubicBezTo>
                <a:cubicBezTo>
                  <a:pt x="717" y="717"/>
                  <a:pt x="717" y="717"/>
                  <a:pt x="717" y="717"/>
                </a:cubicBezTo>
                <a:cubicBezTo>
                  <a:pt x="778" y="717"/>
                  <a:pt x="804" y="696"/>
                  <a:pt x="814" y="677"/>
                </a:cubicBezTo>
                <a:cubicBezTo>
                  <a:pt x="847" y="621"/>
                  <a:pt x="789" y="535"/>
                  <a:pt x="695" y="452"/>
                </a:cubicBezTo>
                <a:close/>
                <a:moveTo>
                  <a:pt x="129" y="689"/>
                </a:moveTo>
                <a:cubicBezTo>
                  <a:pt x="129" y="689"/>
                  <a:pt x="129" y="689"/>
                  <a:pt x="129" y="689"/>
                </a:cubicBezTo>
                <a:cubicBezTo>
                  <a:pt x="103" y="689"/>
                  <a:pt x="70" y="684"/>
                  <a:pt x="57" y="663"/>
                </a:cubicBezTo>
                <a:cubicBezTo>
                  <a:pt x="42" y="636"/>
                  <a:pt x="64" y="586"/>
                  <a:pt x="116" y="528"/>
                </a:cubicBezTo>
                <a:cubicBezTo>
                  <a:pt x="133" y="509"/>
                  <a:pt x="153" y="490"/>
                  <a:pt x="174" y="471"/>
                </a:cubicBezTo>
                <a:cubicBezTo>
                  <a:pt x="204" y="495"/>
                  <a:pt x="235" y="518"/>
                  <a:pt x="269" y="541"/>
                </a:cubicBezTo>
                <a:cubicBezTo>
                  <a:pt x="272" y="581"/>
                  <a:pt x="276" y="621"/>
                  <a:pt x="283" y="658"/>
                </a:cubicBezTo>
                <a:cubicBezTo>
                  <a:pt x="224" y="678"/>
                  <a:pt x="171" y="689"/>
                  <a:pt x="129" y="689"/>
                </a:cubicBezTo>
                <a:close/>
                <a:moveTo>
                  <a:pt x="267" y="505"/>
                </a:moveTo>
                <a:cubicBezTo>
                  <a:pt x="241" y="487"/>
                  <a:pt x="218" y="469"/>
                  <a:pt x="197" y="452"/>
                </a:cubicBezTo>
                <a:cubicBezTo>
                  <a:pt x="218" y="434"/>
                  <a:pt x="242" y="416"/>
                  <a:pt x="267" y="399"/>
                </a:cubicBezTo>
                <a:cubicBezTo>
                  <a:pt x="266" y="416"/>
                  <a:pt x="266" y="434"/>
                  <a:pt x="266" y="452"/>
                </a:cubicBezTo>
                <a:cubicBezTo>
                  <a:pt x="266" y="469"/>
                  <a:pt x="266" y="487"/>
                  <a:pt x="267" y="505"/>
                </a:cubicBezTo>
                <a:close/>
                <a:moveTo>
                  <a:pt x="269" y="362"/>
                </a:moveTo>
                <a:cubicBezTo>
                  <a:pt x="235" y="385"/>
                  <a:pt x="203" y="409"/>
                  <a:pt x="175" y="433"/>
                </a:cubicBezTo>
                <a:cubicBezTo>
                  <a:pt x="81" y="350"/>
                  <a:pt x="37" y="275"/>
                  <a:pt x="57" y="240"/>
                </a:cubicBezTo>
                <a:cubicBezTo>
                  <a:pt x="70" y="219"/>
                  <a:pt x="103" y="215"/>
                  <a:pt x="129" y="215"/>
                </a:cubicBezTo>
                <a:cubicBezTo>
                  <a:pt x="171" y="215"/>
                  <a:pt x="224" y="226"/>
                  <a:pt x="283" y="245"/>
                </a:cubicBezTo>
                <a:cubicBezTo>
                  <a:pt x="276" y="283"/>
                  <a:pt x="272" y="322"/>
                  <a:pt x="269" y="362"/>
                </a:cubicBezTo>
                <a:close/>
                <a:moveTo>
                  <a:pt x="548" y="343"/>
                </a:moveTo>
                <a:cubicBezTo>
                  <a:pt x="533" y="333"/>
                  <a:pt x="518" y="324"/>
                  <a:pt x="502" y="315"/>
                </a:cubicBezTo>
                <a:cubicBezTo>
                  <a:pt x="487" y="306"/>
                  <a:pt x="471" y="298"/>
                  <a:pt x="456" y="290"/>
                </a:cubicBezTo>
                <a:cubicBezTo>
                  <a:pt x="483" y="277"/>
                  <a:pt x="510" y="265"/>
                  <a:pt x="537" y="255"/>
                </a:cubicBezTo>
                <a:cubicBezTo>
                  <a:pt x="541" y="283"/>
                  <a:pt x="545" y="312"/>
                  <a:pt x="548" y="343"/>
                </a:cubicBezTo>
                <a:close/>
                <a:moveTo>
                  <a:pt x="423" y="29"/>
                </a:moveTo>
                <a:cubicBezTo>
                  <a:pt x="464" y="29"/>
                  <a:pt x="507" y="104"/>
                  <a:pt x="532" y="227"/>
                </a:cubicBezTo>
                <a:cubicBezTo>
                  <a:pt x="497" y="240"/>
                  <a:pt x="460" y="255"/>
                  <a:pt x="423" y="273"/>
                </a:cubicBezTo>
                <a:cubicBezTo>
                  <a:pt x="387" y="255"/>
                  <a:pt x="350" y="240"/>
                  <a:pt x="315" y="227"/>
                </a:cubicBezTo>
                <a:cubicBezTo>
                  <a:pt x="340" y="104"/>
                  <a:pt x="383" y="29"/>
                  <a:pt x="423" y="29"/>
                </a:cubicBezTo>
                <a:close/>
                <a:moveTo>
                  <a:pt x="310" y="255"/>
                </a:moveTo>
                <a:cubicBezTo>
                  <a:pt x="336" y="265"/>
                  <a:pt x="364" y="277"/>
                  <a:pt x="391" y="290"/>
                </a:cubicBezTo>
                <a:cubicBezTo>
                  <a:pt x="376" y="298"/>
                  <a:pt x="360" y="306"/>
                  <a:pt x="345" y="315"/>
                </a:cubicBezTo>
                <a:cubicBezTo>
                  <a:pt x="329" y="324"/>
                  <a:pt x="314" y="333"/>
                  <a:pt x="299" y="343"/>
                </a:cubicBezTo>
                <a:cubicBezTo>
                  <a:pt x="302" y="312"/>
                  <a:pt x="305" y="283"/>
                  <a:pt x="310" y="255"/>
                </a:cubicBezTo>
                <a:close/>
                <a:moveTo>
                  <a:pt x="299" y="561"/>
                </a:moveTo>
                <a:cubicBezTo>
                  <a:pt x="314" y="570"/>
                  <a:pt x="329" y="579"/>
                  <a:pt x="345" y="588"/>
                </a:cubicBezTo>
                <a:cubicBezTo>
                  <a:pt x="360" y="597"/>
                  <a:pt x="376" y="606"/>
                  <a:pt x="391" y="614"/>
                </a:cubicBezTo>
                <a:cubicBezTo>
                  <a:pt x="364" y="627"/>
                  <a:pt x="336" y="638"/>
                  <a:pt x="310" y="648"/>
                </a:cubicBezTo>
                <a:cubicBezTo>
                  <a:pt x="305" y="621"/>
                  <a:pt x="302" y="592"/>
                  <a:pt x="299" y="561"/>
                </a:cubicBezTo>
                <a:close/>
                <a:moveTo>
                  <a:pt x="423" y="874"/>
                </a:moveTo>
                <a:cubicBezTo>
                  <a:pt x="383" y="874"/>
                  <a:pt x="340" y="799"/>
                  <a:pt x="315" y="677"/>
                </a:cubicBezTo>
                <a:cubicBezTo>
                  <a:pt x="350" y="664"/>
                  <a:pt x="387" y="648"/>
                  <a:pt x="423" y="630"/>
                </a:cubicBezTo>
                <a:cubicBezTo>
                  <a:pt x="460" y="648"/>
                  <a:pt x="497" y="664"/>
                  <a:pt x="532" y="677"/>
                </a:cubicBezTo>
                <a:cubicBezTo>
                  <a:pt x="507" y="799"/>
                  <a:pt x="464" y="874"/>
                  <a:pt x="423" y="874"/>
                </a:cubicBezTo>
                <a:close/>
                <a:moveTo>
                  <a:pt x="537" y="648"/>
                </a:moveTo>
                <a:cubicBezTo>
                  <a:pt x="510" y="638"/>
                  <a:pt x="483" y="627"/>
                  <a:pt x="456" y="614"/>
                </a:cubicBezTo>
                <a:cubicBezTo>
                  <a:pt x="471" y="606"/>
                  <a:pt x="487" y="597"/>
                  <a:pt x="502" y="588"/>
                </a:cubicBezTo>
                <a:cubicBezTo>
                  <a:pt x="518" y="579"/>
                  <a:pt x="533" y="570"/>
                  <a:pt x="548" y="561"/>
                </a:cubicBezTo>
                <a:cubicBezTo>
                  <a:pt x="545" y="592"/>
                  <a:pt x="541" y="621"/>
                  <a:pt x="537" y="648"/>
                </a:cubicBezTo>
                <a:close/>
                <a:moveTo>
                  <a:pt x="550" y="525"/>
                </a:moveTo>
                <a:cubicBezTo>
                  <a:pt x="531" y="538"/>
                  <a:pt x="510" y="551"/>
                  <a:pt x="488" y="563"/>
                </a:cubicBezTo>
                <a:cubicBezTo>
                  <a:pt x="466" y="576"/>
                  <a:pt x="445" y="587"/>
                  <a:pt x="423" y="598"/>
                </a:cubicBezTo>
                <a:cubicBezTo>
                  <a:pt x="402" y="587"/>
                  <a:pt x="380" y="576"/>
                  <a:pt x="359" y="563"/>
                </a:cubicBezTo>
                <a:cubicBezTo>
                  <a:pt x="337" y="551"/>
                  <a:pt x="316" y="538"/>
                  <a:pt x="296" y="525"/>
                </a:cubicBezTo>
                <a:cubicBezTo>
                  <a:pt x="295" y="501"/>
                  <a:pt x="294" y="477"/>
                  <a:pt x="294" y="452"/>
                </a:cubicBezTo>
                <a:cubicBezTo>
                  <a:pt x="294" y="426"/>
                  <a:pt x="295" y="402"/>
                  <a:pt x="296" y="379"/>
                </a:cubicBezTo>
                <a:cubicBezTo>
                  <a:pt x="317" y="365"/>
                  <a:pt x="337" y="352"/>
                  <a:pt x="359" y="340"/>
                </a:cubicBezTo>
                <a:cubicBezTo>
                  <a:pt x="380" y="328"/>
                  <a:pt x="402" y="316"/>
                  <a:pt x="423" y="305"/>
                </a:cubicBezTo>
                <a:cubicBezTo>
                  <a:pt x="445" y="316"/>
                  <a:pt x="466" y="328"/>
                  <a:pt x="488" y="340"/>
                </a:cubicBezTo>
                <a:cubicBezTo>
                  <a:pt x="510" y="353"/>
                  <a:pt x="531" y="366"/>
                  <a:pt x="550" y="379"/>
                </a:cubicBezTo>
                <a:cubicBezTo>
                  <a:pt x="552" y="402"/>
                  <a:pt x="552" y="426"/>
                  <a:pt x="552" y="452"/>
                </a:cubicBezTo>
                <a:cubicBezTo>
                  <a:pt x="552" y="477"/>
                  <a:pt x="552" y="501"/>
                  <a:pt x="550" y="525"/>
                </a:cubicBezTo>
                <a:close/>
                <a:moveTo>
                  <a:pt x="717" y="215"/>
                </a:moveTo>
                <a:cubicBezTo>
                  <a:pt x="744" y="215"/>
                  <a:pt x="777" y="219"/>
                  <a:pt x="790" y="240"/>
                </a:cubicBezTo>
                <a:cubicBezTo>
                  <a:pt x="810" y="275"/>
                  <a:pt x="766" y="350"/>
                  <a:pt x="672" y="433"/>
                </a:cubicBezTo>
                <a:cubicBezTo>
                  <a:pt x="643" y="409"/>
                  <a:pt x="611" y="385"/>
                  <a:pt x="578" y="362"/>
                </a:cubicBezTo>
                <a:cubicBezTo>
                  <a:pt x="575" y="322"/>
                  <a:pt x="571" y="283"/>
                  <a:pt x="564" y="245"/>
                </a:cubicBezTo>
                <a:cubicBezTo>
                  <a:pt x="623" y="226"/>
                  <a:pt x="676" y="215"/>
                  <a:pt x="717" y="215"/>
                </a:cubicBezTo>
                <a:close/>
                <a:moveTo>
                  <a:pt x="580" y="399"/>
                </a:moveTo>
                <a:cubicBezTo>
                  <a:pt x="605" y="416"/>
                  <a:pt x="629" y="434"/>
                  <a:pt x="650" y="452"/>
                </a:cubicBezTo>
                <a:cubicBezTo>
                  <a:pt x="629" y="469"/>
                  <a:pt x="605" y="487"/>
                  <a:pt x="580" y="505"/>
                </a:cubicBezTo>
                <a:cubicBezTo>
                  <a:pt x="581" y="487"/>
                  <a:pt x="581" y="469"/>
                  <a:pt x="581" y="452"/>
                </a:cubicBezTo>
                <a:cubicBezTo>
                  <a:pt x="581" y="434"/>
                  <a:pt x="581" y="416"/>
                  <a:pt x="580" y="399"/>
                </a:cubicBezTo>
                <a:close/>
                <a:moveTo>
                  <a:pt x="790" y="663"/>
                </a:moveTo>
                <a:cubicBezTo>
                  <a:pt x="777" y="684"/>
                  <a:pt x="744" y="689"/>
                  <a:pt x="717" y="689"/>
                </a:cubicBezTo>
                <a:cubicBezTo>
                  <a:pt x="717" y="689"/>
                  <a:pt x="717" y="689"/>
                  <a:pt x="717" y="689"/>
                </a:cubicBezTo>
                <a:cubicBezTo>
                  <a:pt x="676" y="689"/>
                  <a:pt x="623" y="678"/>
                  <a:pt x="564" y="658"/>
                </a:cubicBezTo>
                <a:cubicBezTo>
                  <a:pt x="571" y="621"/>
                  <a:pt x="575" y="581"/>
                  <a:pt x="578" y="541"/>
                </a:cubicBezTo>
                <a:cubicBezTo>
                  <a:pt x="611" y="519"/>
                  <a:pt x="643" y="495"/>
                  <a:pt x="672" y="471"/>
                </a:cubicBezTo>
                <a:cubicBezTo>
                  <a:pt x="766" y="553"/>
                  <a:pt x="810" y="628"/>
                  <a:pt x="790" y="6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23" name="Freeform 35"/>
          <p:cNvSpPr>
            <a:spLocks/>
          </p:cNvSpPr>
          <p:nvPr/>
        </p:nvSpPr>
        <p:spPr bwMode="white">
          <a:xfrm>
            <a:off x="-196218" y="1762117"/>
            <a:ext cx="2517765" cy="6823645"/>
          </a:xfrm>
          <a:custGeom>
            <a:avLst/>
            <a:gdLst>
              <a:gd name="T0" fmla="*/ 901 w 1398"/>
              <a:gd name="T1" fmla="*/ 142 h 4117"/>
              <a:gd name="T2" fmla="*/ 627 w 1398"/>
              <a:gd name="T3" fmla="*/ 341 h 4117"/>
              <a:gd name="T4" fmla="*/ 477 w 1398"/>
              <a:gd name="T5" fmla="*/ 611 h 4117"/>
              <a:gd name="T6" fmla="*/ 477 w 1398"/>
              <a:gd name="T7" fmla="*/ 950 h 4117"/>
              <a:gd name="T8" fmla="*/ 608 w 1398"/>
              <a:gd name="T9" fmla="*/ 1279 h 4117"/>
              <a:gd name="T10" fmla="*/ 690 w 1398"/>
              <a:gd name="T11" fmla="*/ 1853 h 4117"/>
              <a:gd name="T12" fmla="*/ 1176 w 1398"/>
              <a:gd name="T13" fmla="*/ 1888 h 4117"/>
              <a:gd name="T14" fmla="*/ 1398 w 1398"/>
              <a:gd name="T15" fmla="*/ 2588 h 4117"/>
              <a:gd name="T16" fmla="*/ 1042 w 1398"/>
              <a:gd name="T17" fmla="*/ 3142 h 4117"/>
              <a:gd name="T18" fmla="*/ 901 w 1398"/>
              <a:gd name="T19" fmla="*/ 3441 h 4117"/>
              <a:gd name="T20" fmla="*/ 690 w 1398"/>
              <a:gd name="T21" fmla="*/ 4117 h 4117"/>
              <a:gd name="T22" fmla="*/ 0 w 1398"/>
              <a:gd name="T23" fmla="*/ 4117 h 4117"/>
              <a:gd name="T24" fmla="*/ 0 w 1398"/>
              <a:gd name="T25" fmla="*/ 0 h 4117"/>
              <a:gd name="T26" fmla="*/ 699 w 1398"/>
              <a:gd name="T27" fmla="*/ 0 h 4117"/>
              <a:gd name="T28" fmla="*/ 901 w 1398"/>
              <a:gd name="T29" fmla="*/ 142 h 411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0 w 10000"/>
              <a:gd name="connsiteY12" fmla="*/ 67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4438 w 10000"/>
              <a:gd name="connsiteY3" fmla="*/ 2346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4123 w 10000"/>
              <a:gd name="connsiteY2" fmla="*/ 1573 h 10067"/>
              <a:gd name="connsiteX3" fmla="*/ 4438 w 10000"/>
              <a:gd name="connsiteY3" fmla="*/ 2346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5294 w 10000"/>
              <a:gd name="connsiteY1" fmla="*/ 763 h 10067"/>
              <a:gd name="connsiteX2" fmla="*/ 4123 w 10000"/>
              <a:gd name="connsiteY2" fmla="*/ 1573 h 10067"/>
              <a:gd name="connsiteX3" fmla="*/ 4438 w 10000"/>
              <a:gd name="connsiteY3" fmla="*/ 2346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5294 w 10000"/>
              <a:gd name="connsiteY1" fmla="*/ 763 h 10067"/>
              <a:gd name="connsiteX2" fmla="*/ 4123 w 10000"/>
              <a:gd name="connsiteY2" fmla="*/ 1573 h 10067"/>
              <a:gd name="connsiteX3" fmla="*/ 4438 w 10000"/>
              <a:gd name="connsiteY3" fmla="*/ 2346 h 10067"/>
              <a:gd name="connsiteX4" fmla="*/ 507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00" h="10067">
                <a:moveTo>
                  <a:pt x="9519" y="11"/>
                </a:moveTo>
                <a:cubicBezTo>
                  <a:pt x="6737" y="306"/>
                  <a:pt x="6972" y="468"/>
                  <a:pt x="5294" y="763"/>
                </a:cubicBezTo>
                <a:lnTo>
                  <a:pt x="4123" y="1573"/>
                </a:lnTo>
                <a:lnTo>
                  <a:pt x="4438" y="2346"/>
                </a:lnTo>
                <a:cubicBezTo>
                  <a:pt x="4408" y="2622"/>
                  <a:pt x="5109" y="2898"/>
                  <a:pt x="5079" y="3174"/>
                </a:cubicBezTo>
                <a:cubicBezTo>
                  <a:pt x="5031" y="3639"/>
                  <a:pt x="4984" y="4103"/>
                  <a:pt x="4936" y="4568"/>
                </a:cubicBezTo>
                <a:lnTo>
                  <a:pt x="8412" y="4653"/>
                </a:lnTo>
                <a:lnTo>
                  <a:pt x="10000" y="6353"/>
                </a:lnTo>
                <a:lnTo>
                  <a:pt x="7454" y="7699"/>
                </a:lnTo>
                <a:lnTo>
                  <a:pt x="6445" y="8425"/>
                </a:lnTo>
                <a:lnTo>
                  <a:pt x="4936" y="10067"/>
                </a:lnTo>
                <a:lnTo>
                  <a:pt x="0" y="10067"/>
                </a:lnTo>
                <a:cubicBezTo>
                  <a:pt x="13" y="6711"/>
                  <a:pt x="26" y="3356"/>
                  <a:pt x="39" y="0"/>
                </a:cubicBezTo>
                <a:lnTo>
                  <a:pt x="5315" y="0"/>
                </a:lnTo>
                <a:lnTo>
                  <a:pt x="9519" y="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73737"/>
              </a:solidFill>
              <a:latin typeface="Gotham Light"/>
              <a:cs typeface="Gotham Light"/>
            </a:endParaRP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139330" y="1520788"/>
            <a:ext cx="3832821" cy="5233907"/>
          </a:xfrm>
          <a:custGeom>
            <a:avLst/>
            <a:gdLst>
              <a:gd name="T0" fmla="*/ 913 w 1589"/>
              <a:gd name="T1" fmla="*/ 29 h 2169"/>
              <a:gd name="T2" fmla="*/ 126 w 1589"/>
              <a:gd name="T3" fmla="*/ 393 h 2169"/>
              <a:gd name="T4" fmla="*/ 89 w 1589"/>
              <a:gd name="T5" fmla="*/ 690 h 2169"/>
              <a:gd name="T6" fmla="*/ 103 w 1589"/>
              <a:gd name="T7" fmla="*/ 930 h 2169"/>
              <a:gd name="T8" fmla="*/ 20 w 1589"/>
              <a:gd name="T9" fmla="*/ 1132 h 2169"/>
              <a:gd name="T10" fmla="*/ 99 w 1589"/>
              <a:gd name="T11" fmla="*/ 1174 h 2169"/>
              <a:gd name="T12" fmla="*/ 69 w 1589"/>
              <a:gd name="T13" fmla="*/ 1255 h 2169"/>
              <a:gd name="T14" fmla="*/ 107 w 1589"/>
              <a:gd name="T15" fmla="*/ 1335 h 2169"/>
              <a:gd name="T16" fmla="*/ 90 w 1589"/>
              <a:gd name="T17" fmla="*/ 1427 h 2169"/>
              <a:gd name="T18" fmla="*/ 153 w 1589"/>
              <a:gd name="T19" fmla="*/ 1482 h 2169"/>
              <a:gd name="T20" fmla="*/ 229 w 1589"/>
              <a:gd name="T21" fmla="*/ 1642 h 2169"/>
              <a:gd name="T22" fmla="*/ 583 w 1589"/>
              <a:gd name="T23" fmla="*/ 1567 h 2169"/>
              <a:gd name="T24" fmla="*/ 675 w 1589"/>
              <a:gd name="T25" fmla="*/ 1816 h 2169"/>
              <a:gd name="T26" fmla="*/ 630 w 1589"/>
              <a:gd name="T27" fmla="*/ 2057 h 2169"/>
              <a:gd name="T28" fmla="*/ 696 w 1589"/>
              <a:gd name="T29" fmla="*/ 2163 h 2169"/>
              <a:gd name="T30" fmla="*/ 1299 w 1589"/>
              <a:gd name="T31" fmla="*/ 1653 h 2169"/>
              <a:gd name="T32" fmla="*/ 1589 w 1589"/>
              <a:gd name="T33" fmla="*/ 633 h 2169"/>
              <a:gd name="T34" fmla="*/ 1216 w 1589"/>
              <a:gd name="T35" fmla="*/ 1223 h 2169"/>
              <a:gd name="T36" fmla="*/ 1103 w 1589"/>
              <a:gd name="T37" fmla="*/ 1202 h 2169"/>
              <a:gd name="T38" fmla="*/ 1051 w 1589"/>
              <a:gd name="T39" fmla="*/ 1111 h 2169"/>
              <a:gd name="T40" fmla="*/ 975 w 1589"/>
              <a:gd name="T41" fmla="*/ 1004 h 2169"/>
              <a:gd name="T42" fmla="*/ 818 w 1589"/>
              <a:gd name="T43" fmla="*/ 995 h 2169"/>
              <a:gd name="T44" fmla="*/ 630 w 1589"/>
              <a:gd name="T45" fmla="*/ 887 h 2169"/>
              <a:gd name="T46" fmla="*/ 551 w 1589"/>
              <a:gd name="T47" fmla="*/ 808 h 2169"/>
              <a:gd name="T48" fmla="*/ 442 w 1589"/>
              <a:gd name="T49" fmla="*/ 755 h 2169"/>
              <a:gd name="T50" fmla="*/ 341 w 1589"/>
              <a:gd name="T51" fmla="*/ 708 h 2169"/>
              <a:gd name="T52" fmla="*/ 171 w 1589"/>
              <a:gd name="T53" fmla="*/ 590 h 2169"/>
              <a:gd name="T54" fmla="*/ 198 w 1589"/>
              <a:gd name="T55" fmla="*/ 482 h 2169"/>
              <a:gd name="T56" fmla="*/ 244 w 1589"/>
              <a:gd name="T57" fmla="*/ 409 h 2169"/>
              <a:gd name="T58" fmla="*/ 370 w 1589"/>
              <a:gd name="T59" fmla="*/ 283 h 2169"/>
              <a:gd name="T60" fmla="*/ 457 w 1589"/>
              <a:gd name="T61" fmla="*/ 211 h 2169"/>
              <a:gd name="T62" fmla="*/ 592 w 1589"/>
              <a:gd name="T63" fmla="*/ 147 h 2169"/>
              <a:gd name="T64" fmla="*/ 782 w 1589"/>
              <a:gd name="T65" fmla="*/ 96 h 2169"/>
              <a:gd name="T66" fmla="*/ 936 w 1589"/>
              <a:gd name="T67" fmla="*/ 87 h 2169"/>
              <a:gd name="T68" fmla="*/ 1105 w 1589"/>
              <a:gd name="T69" fmla="*/ 108 h 2169"/>
              <a:gd name="T70" fmla="*/ 1373 w 1589"/>
              <a:gd name="T71" fmla="*/ 309 h 2169"/>
              <a:gd name="T72" fmla="*/ 1523 w 1589"/>
              <a:gd name="T73" fmla="*/ 620 h 2169"/>
              <a:gd name="T74" fmla="*/ 1529 w 1589"/>
              <a:gd name="T75" fmla="*/ 754 h 2169"/>
              <a:gd name="T76" fmla="*/ 1439 w 1589"/>
              <a:gd name="T77" fmla="*/ 910 h 2169"/>
              <a:gd name="T78" fmla="*/ 1297 w 1589"/>
              <a:gd name="T79" fmla="*/ 110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89" h="2169">
                <a:moveTo>
                  <a:pt x="1589" y="633"/>
                </a:moveTo>
                <a:cubicBezTo>
                  <a:pt x="1589" y="257"/>
                  <a:pt x="1275" y="0"/>
                  <a:pt x="913" y="29"/>
                </a:cubicBezTo>
                <a:cubicBezTo>
                  <a:pt x="552" y="57"/>
                  <a:pt x="378" y="162"/>
                  <a:pt x="302" y="210"/>
                </a:cubicBezTo>
                <a:cubicBezTo>
                  <a:pt x="226" y="257"/>
                  <a:pt x="152" y="341"/>
                  <a:pt x="126" y="393"/>
                </a:cubicBezTo>
                <a:cubicBezTo>
                  <a:pt x="99" y="445"/>
                  <a:pt x="83" y="542"/>
                  <a:pt x="80" y="587"/>
                </a:cubicBezTo>
                <a:cubicBezTo>
                  <a:pt x="77" y="632"/>
                  <a:pt x="82" y="660"/>
                  <a:pt x="89" y="690"/>
                </a:cubicBezTo>
                <a:cubicBezTo>
                  <a:pt x="96" y="720"/>
                  <a:pt x="126" y="769"/>
                  <a:pt x="135" y="806"/>
                </a:cubicBezTo>
                <a:cubicBezTo>
                  <a:pt x="143" y="842"/>
                  <a:pt x="120" y="904"/>
                  <a:pt x="103" y="930"/>
                </a:cubicBezTo>
                <a:cubicBezTo>
                  <a:pt x="87" y="955"/>
                  <a:pt x="29" y="1039"/>
                  <a:pt x="15" y="1060"/>
                </a:cubicBezTo>
                <a:cubicBezTo>
                  <a:pt x="0" y="1081"/>
                  <a:pt x="10" y="1109"/>
                  <a:pt x="20" y="1132"/>
                </a:cubicBezTo>
                <a:cubicBezTo>
                  <a:pt x="30" y="1156"/>
                  <a:pt x="67" y="1165"/>
                  <a:pt x="75" y="1168"/>
                </a:cubicBezTo>
                <a:cubicBezTo>
                  <a:pt x="83" y="1171"/>
                  <a:pt x="96" y="1171"/>
                  <a:pt x="99" y="1174"/>
                </a:cubicBezTo>
                <a:cubicBezTo>
                  <a:pt x="101" y="1177"/>
                  <a:pt x="97" y="1202"/>
                  <a:pt x="92" y="1217"/>
                </a:cubicBezTo>
                <a:cubicBezTo>
                  <a:pt x="88" y="1231"/>
                  <a:pt x="74" y="1247"/>
                  <a:pt x="69" y="1255"/>
                </a:cubicBezTo>
                <a:cubicBezTo>
                  <a:pt x="64" y="1264"/>
                  <a:pt x="72" y="1292"/>
                  <a:pt x="80" y="1309"/>
                </a:cubicBezTo>
                <a:cubicBezTo>
                  <a:pt x="87" y="1326"/>
                  <a:pt x="107" y="1335"/>
                  <a:pt x="107" y="1335"/>
                </a:cubicBezTo>
                <a:cubicBezTo>
                  <a:pt x="107" y="1335"/>
                  <a:pt x="79" y="1358"/>
                  <a:pt x="80" y="1384"/>
                </a:cubicBezTo>
                <a:cubicBezTo>
                  <a:pt x="80" y="1410"/>
                  <a:pt x="84" y="1423"/>
                  <a:pt x="90" y="1427"/>
                </a:cubicBezTo>
                <a:cubicBezTo>
                  <a:pt x="95" y="1431"/>
                  <a:pt x="127" y="1439"/>
                  <a:pt x="135" y="1451"/>
                </a:cubicBezTo>
                <a:cubicBezTo>
                  <a:pt x="143" y="1462"/>
                  <a:pt x="151" y="1473"/>
                  <a:pt x="153" y="1482"/>
                </a:cubicBezTo>
                <a:cubicBezTo>
                  <a:pt x="154" y="1488"/>
                  <a:pt x="150" y="1502"/>
                  <a:pt x="149" y="1511"/>
                </a:cubicBezTo>
                <a:cubicBezTo>
                  <a:pt x="145" y="1553"/>
                  <a:pt x="162" y="1638"/>
                  <a:pt x="229" y="1642"/>
                </a:cubicBezTo>
                <a:cubicBezTo>
                  <a:pt x="282" y="1645"/>
                  <a:pt x="365" y="1614"/>
                  <a:pt x="396" y="1607"/>
                </a:cubicBezTo>
                <a:cubicBezTo>
                  <a:pt x="426" y="1601"/>
                  <a:pt x="559" y="1551"/>
                  <a:pt x="583" y="1567"/>
                </a:cubicBezTo>
                <a:cubicBezTo>
                  <a:pt x="608" y="1584"/>
                  <a:pt x="612" y="1609"/>
                  <a:pt x="619" y="1632"/>
                </a:cubicBezTo>
                <a:cubicBezTo>
                  <a:pt x="627" y="1656"/>
                  <a:pt x="665" y="1773"/>
                  <a:pt x="675" y="1816"/>
                </a:cubicBezTo>
                <a:cubicBezTo>
                  <a:pt x="685" y="1858"/>
                  <a:pt x="708" y="1934"/>
                  <a:pt x="714" y="1957"/>
                </a:cubicBezTo>
                <a:cubicBezTo>
                  <a:pt x="675" y="1967"/>
                  <a:pt x="635" y="2046"/>
                  <a:pt x="630" y="2057"/>
                </a:cubicBezTo>
                <a:cubicBezTo>
                  <a:pt x="609" y="2163"/>
                  <a:pt x="609" y="2163"/>
                  <a:pt x="609" y="2163"/>
                </a:cubicBezTo>
                <a:cubicBezTo>
                  <a:pt x="609" y="2163"/>
                  <a:pt x="697" y="2169"/>
                  <a:pt x="696" y="2163"/>
                </a:cubicBezTo>
                <a:cubicBezTo>
                  <a:pt x="695" y="2158"/>
                  <a:pt x="1263" y="1721"/>
                  <a:pt x="1263" y="1721"/>
                </a:cubicBezTo>
                <a:cubicBezTo>
                  <a:pt x="1299" y="1653"/>
                  <a:pt x="1299" y="1653"/>
                  <a:pt x="1299" y="1653"/>
                </a:cubicBezTo>
                <a:cubicBezTo>
                  <a:pt x="1219" y="1406"/>
                  <a:pt x="1279" y="1307"/>
                  <a:pt x="1355" y="1193"/>
                </a:cubicBezTo>
                <a:cubicBezTo>
                  <a:pt x="1426" y="1087"/>
                  <a:pt x="1589" y="1008"/>
                  <a:pt x="1589" y="633"/>
                </a:cubicBezTo>
                <a:close/>
                <a:moveTo>
                  <a:pt x="1297" y="1119"/>
                </a:moveTo>
                <a:cubicBezTo>
                  <a:pt x="1297" y="1169"/>
                  <a:pt x="1263" y="1211"/>
                  <a:pt x="1216" y="1223"/>
                </a:cubicBezTo>
                <a:cubicBezTo>
                  <a:pt x="1208" y="1245"/>
                  <a:pt x="1187" y="1261"/>
                  <a:pt x="1162" y="1261"/>
                </a:cubicBezTo>
                <a:cubicBezTo>
                  <a:pt x="1129" y="1261"/>
                  <a:pt x="1103" y="1234"/>
                  <a:pt x="1103" y="1202"/>
                </a:cubicBezTo>
                <a:cubicBezTo>
                  <a:pt x="1103" y="1197"/>
                  <a:pt x="1104" y="1191"/>
                  <a:pt x="1106" y="1186"/>
                </a:cubicBezTo>
                <a:cubicBezTo>
                  <a:pt x="1074" y="1176"/>
                  <a:pt x="1051" y="1146"/>
                  <a:pt x="1051" y="1111"/>
                </a:cubicBezTo>
                <a:cubicBezTo>
                  <a:pt x="1051" y="1107"/>
                  <a:pt x="1052" y="1103"/>
                  <a:pt x="1052" y="1099"/>
                </a:cubicBezTo>
                <a:cubicBezTo>
                  <a:pt x="1010" y="1087"/>
                  <a:pt x="978" y="1050"/>
                  <a:pt x="975" y="1004"/>
                </a:cubicBezTo>
                <a:cubicBezTo>
                  <a:pt x="946" y="1001"/>
                  <a:pt x="920" y="993"/>
                  <a:pt x="895" y="981"/>
                </a:cubicBezTo>
                <a:cubicBezTo>
                  <a:pt x="871" y="990"/>
                  <a:pt x="845" y="995"/>
                  <a:pt x="818" y="995"/>
                </a:cubicBezTo>
                <a:cubicBezTo>
                  <a:pt x="738" y="995"/>
                  <a:pt x="668" y="952"/>
                  <a:pt x="631" y="887"/>
                </a:cubicBezTo>
                <a:cubicBezTo>
                  <a:pt x="631" y="887"/>
                  <a:pt x="630" y="887"/>
                  <a:pt x="630" y="887"/>
                </a:cubicBezTo>
                <a:cubicBezTo>
                  <a:pt x="586" y="887"/>
                  <a:pt x="551" y="852"/>
                  <a:pt x="551" y="809"/>
                </a:cubicBezTo>
                <a:cubicBezTo>
                  <a:pt x="551" y="809"/>
                  <a:pt x="551" y="809"/>
                  <a:pt x="551" y="808"/>
                </a:cubicBezTo>
                <a:cubicBezTo>
                  <a:pt x="549" y="809"/>
                  <a:pt x="547" y="809"/>
                  <a:pt x="545" y="809"/>
                </a:cubicBezTo>
                <a:cubicBezTo>
                  <a:pt x="502" y="809"/>
                  <a:pt x="465" y="787"/>
                  <a:pt x="442" y="755"/>
                </a:cubicBezTo>
                <a:cubicBezTo>
                  <a:pt x="433" y="758"/>
                  <a:pt x="424" y="760"/>
                  <a:pt x="414" y="760"/>
                </a:cubicBezTo>
                <a:cubicBezTo>
                  <a:pt x="380" y="760"/>
                  <a:pt x="352" y="738"/>
                  <a:pt x="341" y="708"/>
                </a:cubicBezTo>
                <a:cubicBezTo>
                  <a:pt x="327" y="713"/>
                  <a:pt x="312" y="716"/>
                  <a:pt x="297" y="716"/>
                </a:cubicBezTo>
                <a:cubicBezTo>
                  <a:pt x="227" y="716"/>
                  <a:pt x="171" y="660"/>
                  <a:pt x="171" y="590"/>
                </a:cubicBezTo>
                <a:cubicBezTo>
                  <a:pt x="171" y="559"/>
                  <a:pt x="183" y="530"/>
                  <a:pt x="202" y="508"/>
                </a:cubicBezTo>
                <a:cubicBezTo>
                  <a:pt x="199" y="500"/>
                  <a:pt x="198" y="491"/>
                  <a:pt x="198" y="482"/>
                </a:cubicBezTo>
                <a:cubicBezTo>
                  <a:pt x="198" y="450"/>
                  <a:pt x="217" y="422"/>
                  <a:pt x="244" y="410"/>
                </a:cubicBezTo>
                <a:cubicBezTo>
                  <a:pt x="244" y="410"/>
                  <a:pt x="244" y="409"/>
                  <a:pt x="244" y="409"/>
                </a:cubicBezTo>
                <a:cubicBezTo>
                  <a:pt x="244" y="340"/>
                  <a:pt x="300" y="283"/>
                  <a:pt x="370" y="283"/>
                </a:cubicBezTo>
                <a:cubicBezTo>
                  <a:pt x="370" y="283"/>
                  <a:pt x="370" y="283"/>
                  <a:pt x="370" y="283"/>
                </a:cubicBezTo>
                <a:cubicBezTo>
                  <a:pt x="370" y="282"/>
                  <a:pt x="370" y="281"/>
                  <a:pt x="370" y="280"/>
                </a:cubicBezTo>
                <a:cubicBezTo>
                  <a:pt x="370" y="236"/>
                  <a:pt x="414" y="211"/>
                  <a:pt x="457" y="211"/>
                </a:cubicBezTo>
                <a:cubicBezTo>
                  <a:pt x="470" y="211"/>
                  <a:pt x="481" y="214"/>
                  <a:pt x="492" y="219"/>
                </a:cubicBezTo>
                <a:cubicBezTo>
                  <a:pt x="514" y="181"/>
                  <a:pt x="545" y="147"/>
                  <a:pt x="592" y="147"/>
                </a:cubicBezTo>
                <a:cubicBezTo>
                  <a:pt x="609" y="147"/>
                  <a:pt x="626" y="151"/>
                  <a:pt x="641" y="157"/>
                </a:cubicBezTo>
                <a:cubicBezTo>
                  <a:pt x="679" y="125"/>
                  <a:pt x="728" y="96"/>
                  <a:pt x="782" y="96"/>
                </a:cubicBezTo>
                <a:cubicBezTo>
                  <a:pt x="817" y="96"/>
                  <a:pt x="841" y="99"/>
                  <a:pt x="871" y="114"/>
                </a:cubicBezTo>
                <a:cubicBezTo>
                  <a:pt x="888" y="105"/>
                  <a:pt x="916" y="87"/>
                  <a:pt x="936" y="87"/>
                </a:cubicBezTo>
                <a:cubicBezTo>
                  <a:pt x="980" y="87"/>
                  <a:pt x="1011" y="86"/>
                  <a:pt x="1033" y="120"/>
                </a:cubicBezTo>
                <a:cubicBezTo>
                  <a:pt x="1046" y="111"/>
                  <a:pt x="1088" y="108"/>
                  <a:pt x="1105" y="108"/>
                </a:cubicBezTo>
                <a:cubicBezTo>
                  <a:pt x="1139" y="108"/>
                  <a:pt x="1188" y="156"/>
                  <a:pt x="1199" y="186"/>
                </a:cubicBezTo>
                <a:cubicBezTo>
                  <a:pt x="1279" y="152"/>
                  <a:pt x="1357" y="225"/>
                  <a:pt x="1373" y="309"/>
                </a:cubicBezTo>
                <a:cubicBezTo>
                  <a:pt x="1432" y="305"/>
                  <a:pt x="1485" y="391"/>
                  <a:pt x="1462" y="442"/>
                </a:cubicBezTo>
                <a:cubicBezTo>
                  <a:pt x="1513" y="483"/>
                  <a:pt x="1523" y="549"/>
                  <a:pt x="1523" y="620"/>
                </a:cubicBezTo>
                <a:cubicBezTo>
                  <a:pt x="1523" y="645"/>
                  <a:pt x="1519" y="669"/>
                  <a:pt x="1512" y="692"/>
                </a:cubicBezTo>
                <a:cubicBezTo>
                  <a:pt x="1522" y="710"/>
                  <a:pt x="1529" y="731"/>
                  <a:pt x="1529" y="754"/>
                </a:cubicBezTo>
                <a:cubicBezTo>
                  <a:pt x="1529" y="814"/>
                  <a:pt x="1487" y="864"/>
                  <a:pt x="1432" y="877"/>
                </a:cubicBezTo>
                <a:cubicBezTo>
                  <a:pt x="1437" y="887"/>
                  <a:pt x="1439" y="898"/>
                  <a:pt x="1439" y="910"/>
                </a:cubicBezTo>
                <a:cubicBezTo>
                  <a:pt x="1439" y="946"/>
                  <a:pt x="1415" y="976"/>
                  <a:pt x="1383" y="985"/>
                </a:cubicBezTo>
                <a:cubicBezTo>
                  <a:pt x="1381" y="1040"/>
                  <a:pt x="1346" y="1087"/>
                  <a:pt x="1297" y="1105"/>
                </a:cubicBezTo>
                <a:cubicBezTo>
                  <a:pt x="1297" y="1110"/>
                  <a:pt x="1297" y="1114"/>
                  <a:pt x="1297" y="11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n>
                <a:solidFill>
                  <a:schemeClr val="accent2"/>
                </a:solidFill>
              </a:ln>
              <a:solidFill>
                <a:srgbClr val="373737"/>
              </a:solidFill>
              <a:latin typeface="Gotham Light"/>
              <a:cs typeface="Gotham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89634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52" grpId="0" animBg="1"/>
      <p:bldP spid="51" grpId="0" animBg="1"/>
      <p:bldP spid="50" grpId="0" animBg="1"/>
      <p:bldP spid="31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>
            <a:spLocks noChangeAspect="1"/>
          </p:cNvSpPr>
          <p:nvPr/>
        </p:nvSpPr>
        <p:spPr>
          <a:xfrm>
            <a:off x="3349625" y="2803219"/>
            <a:ext cx="1018542" cy="1018542"/>
          </a:xfrm>
          <a:prstGeom prst="ellipse">
            <a:avLst/>
          </a:prstGeom>
          <a:solidFill>
            <a:schemeClr val="accent3">
              <a:alpha val="91000"/>
            </a:schemeClr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2090737" y="3534039"/>
            <a:ext cx="1018542" cy="1018540"/>
          </a:xfrm>
          <a:prstGeom prst="ellipse">
            <a:avLst/>
          </a:prstGeom>
          <a:solidFill>
            <a:schemeClr val="accent2">
              <a:alpha val="91000"/>
            </a:schemeClr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867400" y="1341584"/>
            <a:ext cx="1018542" cy="1018540"/>
            <a:chOff x="6511020" y="404125"/>
            <a:chExt cx="1018542" cy="1018540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511020" y="404125"/>
              <a:ext cx="1018542" cy="1018540"/>
            </a:xfrm>
            <a:prstGeom prst="ellipse">
              <a:avLst/>
            </a:prstGeom>
            <a:solidFill>
              <a:schemeClr val="accent5">
                <a:alpha val="91000"/>
              </a:schemeClr>
            </a:solidFill>
            <a:ln w="952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6705600" y="666750"/>
              <a:ext cx="629382" cy="398038"/>
            </a:xfrm>
            <a:custGeom>
              <a:avLst/>
              <a:gdLst>
                <a:gd name="T0" fmla="*/ 514 w 606"/>
                <a:gd name="T1" fmla="*/ 160 h 383"/>
                <a:gd name="T2" fmla="*/ 363 w 606"/>
                <a:gd name="T3" fmla="*/ 0 h 383"/>
                <a:gd name="T4" fmla="*/ 236 w 606"/>
                <a:gd name="T5" fmla="*/ 75 h 383"/>
                <a:gd name="T6" fmla="*/ 198 w 606"/>
                <a:gd name="T7" fmla="*/ 67 h 383"/>
                <a:gd name="T8" fmla="*/ 105 w 606"/>
                <a:gd name="T9" fmla="*/ 157 h 383"/>
                <a:gd name="T10" fmla="*/ 0 w 606"/>
                <a:gd name="T11" fmla="*/ 270 h 383"/>
                <a:gd name="T12" fmla="*/ 108 w 606"/>
                <a:gd name="T13" fmla="*/ 383 h 383"/>
                <a:gd name="T14" fmla="*/ 113 w 606"/>
                <a:gd name="T15" fmla="*/ 383 h 383"/>
                <a:gd name="T16" fmla="*/ 506 w 606"/>
                <a:gd name="T17" fmla="*/ 383 h 383"/>
                <a:gd name="T18" fmla="*/ 606 w 606"/>
                <a:gd name="T19" fmla="*/ 270 h 383"/>
                <a:gd name="T20" fmla="*/ 514 w 606"/>
                <a:gd name="T21" fmla="*/ 16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6" h="383">
                  <a:moveTo>
                    <a:pt x="514" y="160"/>
                  </a:moveTo>
                  <a:cubicBezTo>
                    <a:pt x="511" y="72"/>
                    <a:pt x="443" y="0"/>
                    <a:pt x="363" y="0"/>
                  </a:cubicBezTo>
                  <a:cubicBezTo>
                    <a:pt x="308" y="0"/>
                    <a:pt x="263" y="30"/>
                    <a:pt x="236" y="75"/>
                  </a:cubicBezTo>
                  <a:cubicBezTo>
                    <a:pt x="223" y="70"/>
                    <a:pt x="211" y="67"/>
                    <a:pt x="198" y="67"/>
                  </a:cubicBezTo>
                  <a:cubicBezTo>
                    <a:pt x="146" y="67"/>
                    <a:pt x="105" y="107"/>
                    <a:pt x="105" y="157"/>
                  </a:cubicBezTo>
                  <a:cubicBezTo>
                    <a:pt x="48" y="160"/>
                    <a:pt x="0" y="210"/>
                    <a:pt x="0" y="270"/>
                  </a:cubicBezTo>
                  <a:cubicBezTo>
                    <a:pt x="0" y="333"/>
                    <a:pt x="48" y="383"/>
                    <a:pt x="108" y="383"/>
                  </a:cubicBezTo>
                  <a:cubicBezTo>
                    <a:pt x="108" y="383"/>
                    <a:pt x="110" y="383"/>
                    <a:pt x="113" y="383"/>
                  </a:cubicBezTo>
                  <a:cubicBezTo>
                    <a:pt x="506" y="383"/>
                    <a:pt x="506" y="383"/>
                    <a:pt x="506" y="383"/>
                  </a:cubicBezTo>
                  <a:cubicBezTo>
                    <a:pt x="561" y="380"/>
                    <a:pt x="606" y="330"/>
                    <a:pt x="606" y="270"/>
                  </a:cubicBezTo>
                  <a:cubicBezTo>
                    <a:pt x="606" y="212"/>
                    <a:pt x="566" y="167"/>
                    <a:pt x="514" y="160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31849" y="4264857"/>
            <a:ext cx="1018542" cy="1018542"/>
            <a:chOff x="807765" y="1727021"/>
            <a:chExt cx="1229366" cy="1229366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807765" y="1727021"/>
              <a:ext cx="1229366" cy="1229366"/>
            </a:xfrm>
            <a:prstGeom prst="ellipse">
              <a:avLst/>
            </a:prstGeom>
            <a:solidFill>
              <a:schemeClr val="accent1">
                <a:alpha val="91000"/>
              </a:schemeClr>
            </a:solidFill>
            <a:ln w="952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154010" y="2064698"/>
              <a:ext cx="536876" cy="554012"/>
              <a:chOff x="4224785" y="1773473"/>
              <a:chExt cx="381476" cy="393651"/>
            </a:xfrm>
          </p:grpSpPr>
          <p:sp>
            <p:nvSpPr>
              <p:cNvPr id="36" name="Rectangle 49"/>
              <p:cNvSpPr>
                <a:spLocks noChangeArrowheads="1"/>
              </p:cNvSpPr>
              <p:nvPr/>
            </p:nvSpPr>
            <p:spPr bwMode="auto">
              <a:xfrm>
                <a:off x="4333778" y="1773473"/>
                <a:ext cx="158852" cy="38264"/>
              </a:xfrm>
              <a:prstGeom prst="rect">
                <a:avLst/>
              </a:pr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50"/>
              <p:cNvSpPr>
                <a:spLocks/>
              </p:cNvSpPr>
              <p:nvPr/>
            </p:nvSpPr>
            <p:spPr bwMode="auto">
              <a:xfrm>
                <a:off x="4224785" y="1811737"/>
                <a:ext cx="381476" cy="355387"/>
              </a:xfrm>
              <a:custGeom>
                <a:avLst/>
                <a:gdLst>
                  <a:gd name="T0" fmla="*/ 525 w 557"/>
                  <a:gd name="T1" fmla="*/ 399 h 519"/>
                  <a:gd name="T2" fmla="*/ 362 w 557"/>
                  <a:gd name="T3" fmla="*/ 67 h 519"/>
                  <a:gd name="T4" fmla="*/ 362 w 557"/>
                  <a:gd name="T5" fmla="*/ 0 h 519"/>
                  <a:gd name="T6" fmla="*/ 194 w 557"/>
                  <a:gd name="T7" fmla="*/ 0 h 519"/>
                  <a:gd name="T8" fmla="*/ 194 w 557"/>
                  <a:gd name="T9" fmla="*/ 67 h 519"/>
                  <a:gd name="T10" fmla="*/ 32 w 557"/>
                  <a:gd name="T11" fmla="*/ 399 h 519"/>
                  <a:gd name="T12" fmla="*/ 71 w 557"/>
                  <a:gd name="T13" fmla="*/ 519 h 519"/>
                  <a:gd name="T14" fmla="*/ 485 w 557"/>
                  <a:gd name="T15" fmla="*/ 519 h 519"/>
                  <a:gd name="T16" fmla="*/ 525 w 557"/>
                  <a:gd name="T17" fmla="*/ 39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7" h="519">
                    <a:moveTo>
                      <a:pt x="525" y="399"/>
                    </a:moveTo>
                    <a:cubicBezTo>
                      <a:pt x="362" y="67"/>
                      <a:pt x="362" y="67"/>
                      <a:pt x="362" y="67"/>
                    </a:cubicBezTo>
                    <a:cubicBezTo>
                      <a:pt x="362" y="0"/>
                      <a:pt x="362" y="0"/>
                      <a:pt x="362" y="0"/>
                    </a:cubicBezTo>
                    <a:cubicBezTo>
                      <a:pt x="194" y="0"/>
                      <a:pt x="194" y="0"/>
                      <a:pt x="194" y="0"/>
                    </a:cubicBezTo>
                    <a:cubicBezTo>
                      <a:pt x="194" y="67"/>
                      <a:pt x="194" y="67"/>
                      <a:pt x="194" y="67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6" y="460"/>
                      <a:pt x="0" y="519"/>
                      <a:pt x="71" y="519"/>
                    </a:cubicBezTo>
                    <a:cubicBezTo>
                      <a:pt x="485" y="519"/>
                      <a:pt x="485" y="519"/>
                      <a:pt x="485" y="519"/>
                    </a:cubicBezTo>
                    <a:cubicBezTo>
                      <a:pt x="557" y="519"/>
                      <a:pt x="551" y="460"/>
                      <a:pt x="525" y="399"/>
                    </a:cubicBezTo>
                    <a:close/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51"/>
              <p:cNvSpPr>
                <a:spLocks/>
              </p:cNvSpPr>
              <p:nvPr/>
            </p:nvSpPr>
            <p:spPr bwMode="auto">
              <a:xfrm>
                <a:off x="4316676" y="1996677"/>
                <a:ext cx="197115" cy="128705"/>
              </a:xfrm>
              <a:custGeom>
                <a:avLst/>
                <a:gdLst>
                  <a:gd name="T0" fmla="*/ 281 w 288"/>
                  <a:gd name="T1" fmla="*/ 1 h 188"/>
                  <a:gd name="T2" fmla="*/ 288 w 288"/>
                  <a:gd name="T3" fmla="*/ 44 h 188"/>
                  <a:gd name="T4" fmla="*/ 144 w 288"/>
                  <a:gd name="T5" fmla="*/ 188 h 188"/>
                  <a:gd name="T6" fmla="*/ 0 w 288"/>
                  <a:gd name="T7" fmla="*/ 44 h 188"/>
                  <a:gd name="T8" fmla="*/ 7 w 288"/>
                  <a:gd name="T9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" h="188">
                    <a:moveTo>
                      <a:pt x="281" y="1"/>
                    </a:moveTo>
                    <a:cubicBezTo>
                      <a:pt x="286" y="15"/>
                      <a:pt x="288" y="29"/>
                      <a:pt x="288" y="44"/>
                    </a:cubicBezTo>
                    <a:cubicBezTo>
                      <a:pt x="288" y="124"/>
                      <a:pt x="223" y="188"/>
                      <a:pt x="144" y="188"/>
                    </a:cubicBezTo>
                    <a:cubicBezTo>
                      <a:pt x="65" y="188"/>
                      <a:pt x="0" y="124"/>
                      <a:pt x="0" y="44"/>
                    </a:cubicBezTo>
                    <a:cubicBezTo>
                      <a:pt x="0" y="29"/>
                      <a:pt x="3" y="14"/>
                      <a:pt x="7" y="0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52"/>
              <p:cNvSpPr>
                <a:spLocks/>
              </p:cNvSpPr>
              <p:nvPr/>
            </p:nvSpPr>
            <p:spPr bwMode="auto">
              <a:xfrm>
                <a:off x="4321314" y="1997257"/>
                <a:ext cx="95949" cy="57685"/>
              </a:xfrm>
              <a:custGeom>
                <a:avLst/>
                <a:gdLst>
                  <a:gd name="T0" fmla="*/ 140 w 140"/>
                  <a:gd name="T1" fmla="*/ 84 h 84"/>
                  <a:gd name="T2" fmla="*/ 0 w 140"/>
                  <a:gd name="T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0" h="84">
                    <a:moveTo>
                      <a:pt x="140" y="84"/>
                    </a:moveTo>
                    <a:cubicBezTo>
                      <a:pt x="111" y="35"/>
                      <a:pt x="59" y="3"/>
                      <a:pt x="0" y="0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53"/>
              <p:cNvSpPr>
                <a:spLocks/>
              </p:cNvSpPr>
              <p:nvPr/>
            </p:nvSpPr>
            <p:spPr bwMode="auto">
              <a:xfrm>
                <a:off x="4400739" y="1997257"/>
                <a:ext cx="108413" cy="127545"/>
              </a:xfrm>
              <a:custGeom>
                <a:avLst/>
                <a:gdLst>
                  <a:gd name="T0" fmla="*/ 158 w 158"/>
                  <a:gd name="T1" fmla="*/ 0 h 186"/>
                  <a:gd name="T2" fmla="*/ 0 w 158"/>
                  <a:gd name="T3" fmla="*/ 172 h 186"/>
                  <a:gd name="T4" fmla="*/ 0 w 158"/>
                  <a:gd name="T5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8" h="186">
                    <a:moveTo>
                      <a:pt x="158" y="0"/>
                    </a:moveTo>
                    <a:cubicBezTo>
                      <a:pt x="70" y="8"/>
                      <a:pt x="0" y="82"/>
                      <a:pt x="0" y="172"/>
                    </a:cubicBezTo>
                    <a:cubicBezTo>
                      <a:pt x="0" y="177"/>
                      <a:pt x="0" y="181"/>
                      <a:pt x="0" y="186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54"/>
              <p:cNvSpPr>
                <a:spLocks/>
              </p:cNvSpPr>
              <p:nvPr/>
            </p:nvSpPr>
            <p:spPr bwMode="auto">
              <a:xfrm>
                <a:off x="4369433" y="1928267"/>
                <a:ext cx="91021" cy="84064"/>
              </a:xfrm>
              <a:custGeom>
                <a:avLst/>
                <a:gdLst>
                  <a:gd name="T0" fmla="*/ 0 w 133"/>
                  <a:gd name="T1" fmla="*/ 119 h 123"/>
                  <a:gd name="T2" fmla="*/ 67 w 133"/>
                  <a:gd name="T3" fmla="*/ 0 h 123"/>
                  <a:gd name="T4" fmla="*/ 133 w 133"/>
                  <a:gd name="T5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3" h="123">
                    <a:moveTo>
                      <a:pt x="0" y="119"/>
                    </a:moveTo>
                    <a:cubicBezTo>
                      <a:pt x="7" y="47"/>
                      <a:pt x="56" y="0"/>
                      <a:pt x="67" y="0"/>
                    </a:cubicBezTo>
                    <a:cubicBezTo>
                      <a:pt x="78" y="0"/>
                      <a:pt x="120" y="51"/>
                      <a:pt x="133" y="123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1762125" y="4939764"/>
            <a:ext cx="2298538" cy="1050929"/>
          </a:xfrm>
          <a:prstGeom prst="rect">
            <a:avLst/>
          </a:prstGeom>
        </p:spPr>
        <p:txBody>
          <a:bodyPr wrap="square" lIns="182880" rIns="182880" bIns="45720">
            <a:spAutoFit/>
          </a:bodyPr>
          <a:lstStyle/>
          <a:p>
            <a:pPr>
              <a:lnSpc>
                <a:spcPct val="89000"/>
              </a:lnSpc>
            </a:pPr>
            <a:r>
              <a:rPr lang="es-MX" sz="1400" b="1" dirty="0">
                <a:solidFill>
                  <a:srgbClr val="FFFF00"/>
                </a:solidFill>
              </a:rPr>
              <a:t>A</a:t>
            </a:r>
            <a:r>
              <a:rPr lang="es-MX" sz="1400" b="1" dirty="0" smtClean="0">
                <a:solidFill>
                  <a:srgbClr val="FFFF00"/>
                </a:solidFill>
              </a:rPr>
              <a:t>probación por </a:t>
            </a:r>
            <a:r>
              <a:rPr lang="es-MX" sz="1400" b="1" dirty="0">
                <a:solidFill>
                  <a:srgbClr val="FFFF00"/>
                </a:solidFill>
              </a:rPr>
              <a:t>las Comisiones de Ética e Investigación de la Facultad de Medicina de la UNAM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032960" y="4209514"/>
            <a:ext cx="2298538" cy="284052"/>
          </a:xfrm>
          <a:prstGeom prst="rect">
            <a:avLst/>
          </a:prstGeom>
        </p:spPr>
        <p:txBody>
          <a:bodyPr wrap="square" lIns="182880" rIns="182880" bIns="4572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00" b="1" dirty="0" err="1" smtClean="0">
                <a:solidFill>
                  <a:srgbClr val="FFFF00"/>
                </a:solidFill>
              </a:rPr>
              <a:t>Modelo</a:t>
            </a:r>
            <a:r>
              <a:rPr lang="en-US" sz="1400" b="1" dirty="0" smtClean="0">
                <a:solidFill>
                  <a:srgbClr val="FFFF00"/>
                </a:solidFill>
              </a:rPr>
              <a:t> experimental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303794" y="3479264"/>
            <a:ext cx="2298538" cy="475771"/>
          </a:xfrm>
          <a:prstGeom prst="rect">
            <a:avLst/>
          </a:prstGeom>
        </p:spPr>
        <p:txBody>
          <a:bodyPr wrap="square" lIns="182880" rIns="182880" bIns="4572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00" b="1" dirty="0" err="1" smtClean="0">
                <a:solidFill>
                  <a:srgbClr val="FFFF00"/>
                </a:solidFill>
              </a:rPr>
              <a:t>Procedimiento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quirúrgico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74627" y="2749014"/>
            <a:ext cx="2298538" cy="284052"/>
          </a:xfrm>
          <a:prstGeom prst="rect">
            <a:avLst/>
          </a:prstGeom>
        </p:spPr>
        <p:txBody>
          <a:bodyPr wrap="square" lIns="182880" rIns="182880" bIns="4572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00" b="1" dirty="0" err="1" smtClean="0">
                <a:solidFill>
                  <a:srgbClr val="FFFF00"/>
                </a:solidFill>
              </a:rPr>
              <a:t>Estadística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845463" y="2018764"/>
            <a:ext cx="2298538" cy="284052"/>
          </a:xfrm>
          <a:prstGeom prst="rect">
            <a:avLst/>
          </a:prstGeom>
        </p:spPr>
        <p:txBody>
          <a:bodyPr wrap="square" lIns="182880" rIns="182880" bIns="4572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00" b="1" dirty="0" err="1" smtClean="0">
                <a:solidFill>
                  <a:srgbClr val="FFFF00"/>
                </a:solidFill>
              </a:rPr>
              <a:t>Evaluación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757441" y="4241248"/>
            <a:ext cx="385040" cy="385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1600" dirty="0"/>
              <a:t>01</a:t>
            </a:r>
          </a:p>
        </p:txBody>
      </p:sp>
      <p:sp>
        <p:nvSpPr>
          <p:cNvPr id="62" name="Oval 61"/>
          <p:cNvSpPr/>
          <p:nvPr/>
        </p:nvSpPr>
        <p:spPr>
          <a:xfrm>
            <a:off x="2077393" y="3470416"/>
            <a:ext cx="385040" cy="385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1600" dirty="0"/>
              <a:t>02</a:t>
            </a:r>
          </a:p>
        </p:txBody>
      </p:sp>
      <p:sp>
        <p:nvSpPr>
          <p:cNvPr id="63" name="Oval 62"/>
          <p:cNvSpPr/>
          <p:nvPr/>
        </p:nvSpPr>
        <p:spPr>
          <a:xfrm>
            <a:off x="3341886" y="2715729"/>
            <a:ext cx="385040" cy="3850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1600" dirty="0"/>
              <a:t>03</a:t>
            </a:r>
          </a:p>
        </p:txBody>
      </p:sp>
      <p:sp>
        <p:nvSpPr>
          <p:cNvPr id="65" name="Oval 64"/>
          <p:cNvSpPr/>
          <p:nvPr/>
        </p:nvSpPr>
        <p:spPr>
          <a:xfrm>
            <a:off x="5844256" y="1285803"/>
            <a:ext cx="385040" cy="3850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1600" dirty="0"/>
              <a:t>05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1778341" y="4316566"/>
            <a:ext cx="371588" cy="192711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3052878" y="3581780"/>
            <a:ext cx="371588" cy="192711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4308181" y="2843366"/>
            <a:ext cx="371588" cy="192711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5582718" y="2108579"/>
            <a:ext cx="371588" cy="192711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219593" y="1268417"/>
            <a:ext cx="2958561" cy="1626471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>
              <a:lnSpc>
                <a:spcPct val="89000"/>
              </a:lnSpc>
            </a:pPr>
            <a:r>
              <a:rPr lang="en-US" b="1" dirty="0" err="1" smtClean="0">
                <a:solidFill>
                  <a:srgbClr val="FFFF00"/>
                </a:solidFill>
              </a:rPr>
              <a:t>Bioprótesis</a:t>
            </a:r>
            <a:endParaRPr lang="en-US" b="1" dirty="0">
              <a:solidFill>
                <a:srgbClr val="FFFF00"/>
              </a:solidFill>
            </a:endParaRPr>
          </a:p>
          <a:p>
            <a:pPr>
              <a:lnSpc>
                <a:spcPct val="89000"/>
              </a:lnSpc>
            </a:pPr>
            <a:r>
              <a:rPr lang="es-MX" sz="1100" b="1" dirty="0">
                <a:solidFill>
                  <a:schemeClr val="bg1"/>
                </a:solidFill>
              </a:rPr>
              <a:t>base polimérica (colágena) con poros abiertos e interconectados, con una base ósea </a:t>
            </a:r>
            <a:r>
              <a:rPr lang="es-MX" sz="1100" b="1" dirty="0" smtClean="0">
                <a:solidFill>
                  <a:schemeClr val="bg1"/>
                </a:solidFill>
              </a:rPr>
              <a:t>desmineralizada. longitud </a:t>
            </a:r>
            <a:r>
              <a:rPr lang="es-MX" sz="1100" b="1" dirty="0">
                <a:solidFill>
                  <a:schemeClr val="bg1"/>
                </a:solidFill>
              </a:rPr>
              <a:t>de 3 cm y un diámetro externo  de 0.32 cm e interno de 0.24-0.25 cm.  Fueron recubiertas con </a:t>
            </a:r>
            <a:r>
              <a:rPr lang="es-MX" sz="1100" b="1" dirty="0" smtClean="0">
                <a:solidFill>
                  <a:schemeClr val="bg1"/>
                </a:solidFill>
              </a:rPr>
              <a:t>ϵ-</a:t>
            </a:r>
            <a:r>
              <a:rPr lang="es-MX" sz="1100" b="1" dirty="0" err="1" smtClean="0">
                <a:solidFill>
                  <a:schemeClr val="bg1"/>
                </a:solidFill>
              </a:rPr>
              <a:t>caprolactona</a:t>
            </a:r>
            <a:r>
              <a:rPr lang="es-MX" sz="1100" b="1" dirty="0" smtClean="0">
                <a:solidFill>
                  <a:schemeClr val="bg1"/>
                </a:solidFill>
              </a:rPr>
              <a:t> </a:t>
            </a:r>
            <a:r>
              <a:rPr lang="es-MX" sz="1100" b="1" dirty="0">
                <a:solidFill>
                  <a:schemeClr val="bg1"/>
                </a:solidFill>
              </a:rPr>
              <a:t>para impermeabilizarlas y evitar la fuga biliar. Se  esterilizaron con plasma de peróxido de hidrógeno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608513" y="2072402"/>
            <a:ext cx="1018542" cy="1018540"/>
          </a:xfrm>
          <a:prstGeom prst="ellipse">
            <a:avLst/>
          </a:prstGeom>
          <a:solidFill>
            <a:schemeClr val="accent4">
              <a:alpha val="91000"/>
            </a:schemeClr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555441" y="1981951"/>
            <a:ext cx="385040" cy="3850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1600" dirty="0"/>
              <a:t>04</a:t>
            </a: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685800" y="279962"/>
            <a:ext cx="7772400" cy="81756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378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100" kern="800" spc="-4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C000"/>
                </a:solidFill>
              </a:rPr>
              <a:t>MÉTODOS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3074" name="Picture 2" descr="Resultado de imagen para cerdo dibujo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87" y="3601880"/>
            <a:ext cx="982888" cy="86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5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6619" y="2875883"/>
            <a:ext cx="527940" cy="863902"/>
          </a:xfrm>
          <a:prstGeom prst="rect">
            <a:avLst/>
          </a:prstGeom>
        </p:spPr>
      </p:pic>
      <p:pic>
        <p:nvPicPr>
          <p:cNvPr id="78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860" y="2298049"/>
            <a:ext cx="477035" cy="648279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4256" y="3690253"/>
            <a:ext cx="3218810" cy="1606626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980" y="5403015"/>
            <a:ext cx="2825601" cy="14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2" grpId="0"/>
      <p:bldP spid="57" grpId="0"/>
      <p:bldP spid="58" grpId="0"/>
      <p:bldP spid="59" grpId="0"/>
      <p:bldP spid="60" grpId="0"/>
      <p:bldP spid="61" grpId="0" animBg="1"/>
      <p:bldP spid="62" grpId="0" animBg="1"/>
      <p:bldP spid="63" grpId="0" animBg="1"/>
      <p:bldP spid="65" grpId="0" animBg="1"/>
      <p:bldP spid="69" grpId="0"/>
      <p:bldP spid="8" grpId="0" animBg="1"/>
      <p:bldP spid="6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evron 6"/>
          <p:cNvSpPr/>
          <p:nvPr/>
        </p:nvSpPr>
        <p:spPr>
          <a:xfrm rot="5400000">
            <a:off x="3873094" y="3648049"/>
            <a:ext cx="1397814" cy="2160240"/>
          </a:xfrm>
          <a:prstGeom prst="chevron">
            <a:avLst>
              <a:gd name="adj" fmla="val 20758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57734" rtlCol="0" anchor="t" anchorCtr="0"/>
          <a:lstStyle/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Manejo</a:t>
            </a:r>
            <a:r>
              <a:rPr lang="en-US" dirty="0" smtClean="0">
                <a:solidFill>
                  <a:srgbClr val="FFFFFF"/>
                </a:solidFill>
              </a:rPr>
              <a:t> y </a:t>
            </a:r>
            <a:r>
              <a:rPr lang="en-US" dirty="0" err="1" smtClean="0">
                <a:solidFill>
                  <a:srgbClr val="FFFFFF"/>
                </a:solidFill>
              </a:rPr>
              <a:t>anestesia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 rot="5400000">
            <a:off x="3873094" y="2689922"/>
            <a:ext cx="1397814" cy="2160240"/>
          </a:xfrm>
          <a:prstGeom prst="chevron">
            <a:avLst>
              <a:gd name="adj" fmla="val 20758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57734" rtlCol="0" anchor="t" anchorCtr="0"/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</a:rPr>
              <a:t>Alojamiento</a:t>
            </a:r>
            <a:endParaRPr lang="en-US" sz="2800" dirty="0">
              <a:solidFill>
                <a:srgbClr val="FFFFFF"/>
              </a:solidFill>
            </a:endParaRPr>
          </a:p>
          <a:p>
            <a:pPr algn="just">
              <a:spcAft>
                <a:spcPts val="0"/>
              </a:spcAft>
            </a:pPr>
            <a:r>
              <a:rPr lang="es-MX" sz="105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Corrales individuales del </a:t>
            </a:r>
            <a:r>
              <a:rPr lang="es-MX" sz="105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bioterio</a:t>
            </a:r>
            <a:endParaRPr lang="es-MX" sz="10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Chevron 21"/>
          <p:cNvSpPr/>
          <p:nvPr/>
        </p:nvSpPr>
        <p:spPr>
          <a:xfrm rot="5400000">
            <a:off x="3873093" y="1727990"/>
            <a:ext cx="1397815" cy="2160240"/>
          </a:xfrm>
          <a:prstGeom prst="chevron">
            <a:avLst>
              <a:gd name="adj" fmla="val 20758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57734" rtlCol="0" anchor="t" anchorCtr="0"/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</a:rPr>
              <a:t>Seguimiento</a:t>
            </a:r>
            <a:endParaRPr lang="en-US" sz="2800" dirty="0">
              <a:solidFill>
                <a:srgbClr val="FFFFFF"/>
              </a:solidFill>
            </a:endParaRPr>
          </a:p>
          <a:p>
            <a:pPr algn="ctr"/>
            <a:r>
              <a:rPr lang="es-MX" sz="105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s-MX" sz="10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 6, 12, 18 y 24 </a:t>
            </a:r>
            <a:r>
              <a:rPr lang="es-MX" sz="105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meses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 rot="5400000">
            <a:off x="3984639" y="884014"/>
            <a:ext cx="1174724" cy="2160240"/>
          </a:xfrm>
          <a:prstGeom prst="homePlate">
            <a:avLst>
              <a:gd name="adj" fmla="val 22102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37160" rtlCol="0" anchor="ctr" anchorCtr="0"/>
          <a:lstStyle/>
          <a:p>
            <a:pPr algn="ctr"/>
            <a:r>
              <a:rPr lang="es-MX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s-MX" sz="3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3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cerdos </a:t>
            </a:r>
            <a:endParaRPr lang="es-MX" sz="36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machos </a:t>
            </a: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raza </a:t>
            </a:r>
            <a:r>
              <a:rPr lang="es-MX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Landrace</a:t>
            </a: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(30-35 kg.)</a:t>
            </a:r>
          </a:p>
        </p:txBody>
      </p:sp>
      <p:sp>
        <p:nvSpPr>
          <p:cNvPr id="10" name="Oval 9"/>
          <p:cNvSpPr/>
          <p:nvPr/>
        </p:nvSpPr>
        <p:spPr>
          <a:xfrm>
            <a:off x="2586114" y="1588229"/>
            <a:ext cx="576064" cy="57606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81823" y="2524333"/>
            <a:ext cx="576064" cy="57606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86440" y="3465330"/>
            <a:ext cx="576064" cy="57606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81823" y="4387699"/>
            <a:ext cx="576064" cy="576064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5652121" y="2812281"/>
            <a:ext cx="329703" cy="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652121" y="4675647"/>
            <a:ext cx="329703" cy="16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3160202" y="1876177"/>
            <a:ext cx="329703" cy="16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3160202" y="3752912"/>
            <a:ext cx="329703" cy="169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763" y="4505734"/>
            <a:ext cx="250184" cy="3399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292" y="3586732"/>
            <a:ext cx="332360" cy="3323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012" y="2630840"/>
            <a:ext cx="359686" cy="3630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15516" y="1461097"/>
            <a:ext cx="2406280" cy="738664"/>
          </a:xfrm>
          <a:prstGeom prst="rect">
            <a:avLst/>
          </a:prstGeom>
        </p:spPr>
        <p:txBody>
          <a:bodyPr wrap="square" lIns="182880" rIns="182880" bIns="45720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MX" sz="14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grupos </a:t>
            </a:r>
            <a:r>
              <a:rPr lang="es-MX" sz="1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integrados por  4 cada uno, distribuidos aleatoriamente.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15516" y="3450305"/>
            <a:ext cx="2568948" cy="738664"/>
          </a:xfrm>
          <a:prstGeom prst="rect">
            <a:avLst/>
          </a:prstGeom>
        </p:spPr>
        <p:txBody>
          <a:bodyPr wrap="square" lIns="182880" rIns="182880" bIns="45720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MX" sz="14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</a:t>
            </a:r>
            <a:r>
              <a:rPr lang="es-MX" sz="1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Cirugía de la Facultad de </a:t>
            </a:r>
            <a:r>
              <a:rPr lang="es-MX" sz="14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Medicina, </a:t>
            </a:r>
            <a:r>
              <a:rPr lang="es-MX" sz="1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21934" y="4395324"/>
            <a:ext cx="2478558" cy="523220"/>
          </a:xfrm>
          <a:prstGeom prst="rect">
            <a:avLst/>
          </a:prstGeom>
        </p:spPr>
        <p:txBody>
          <a:bodyPr wrap="square" lIns="182880" rIns="182880" bIns="45720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MX" sz="14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 </a:t>
            </a:r>
            <a:r>
              <a:rPr lang="es-MX" sz="1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Oficial Mexicana 062-ZOO-1999.</a:t>
            </a:r>
            <a:r>
              <a:rPr lang="es-MX" sz="14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4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MX" sz="1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38200" y="432362"/>
            <a:ext cx="7772400" cy="81756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378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100" kern="800" spc="-4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C000"/>
                </a:solidFill>
              </a:rPr>
              <a:t>MODELO EXPERIMENTAL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96" b="96753" l="0" r="96942">
                        <a14:foregroundMark x1="6116" y1="25974" x2="6116" y2="25974"/>
                        <a14:foregroundMark x1="3364" y1="27273" x2="3364" y2="27273"/>
                        <a14:foregroundMark x1="1223" y1="27273" x2="1223" y2="27273"/>
                        <a14:foregroundMark x1="12538" y1="82468" x2="12538" y2="82468"/>
                        <a14:foregroundMark x1="11315" y1="88312" x2="11315" y2="88312"/>
                        <a14:foregroundMark x1="12232" y1="91558" x2="12232" y2="91558"/>
                        <a14:foregroundMark x1="10398" y1="90260" x2="10398" y2="90260"/>
                        <a14:foregroundMark x1="10398" y1="87013" x2="10398" y2="87013"/>
                        <a14:foregroundMark x1="22630" y1="81169" x2="22630" y2="81169"/>
                        <a14:foregroundMark x1="55657" y1="83117" x2="55657" y2="83117"/>
                        <a14:foregroundMark x1="70031" y1="85714" x2="70031" y2="85714"/>
                        <a14:foregroundMark x1="57492" y1="94156" x2="57492" y2="94156"/>
                        <a14:foregroundMark x1="70336" y1="88961" x2="70336" y2="88961"/>
                        <a14:foregroundMark x1="24771" y1="85714" x2="24771" y2="85714"/>
                        <a14:foregroundMark x1="23547" y1="87013" x2="23547" y2="87013"/>
                        <a14:foregroundMark x1="24159" y1="88312" x2="24159" y2="88312"/>
                        <a14:foregroundMark x1="25994" y1="83117" x2="25994" y2="83117"/>
                        <a14:foregroundMark x1="25076" y1="81169" x2="25076" y2="81169"/>
                        <a14:foregroundMark x1="57798" y1="94156" x2="57798" y2="94156"/>
                        <a14:foregroundMark x1="55046" y1="92857" x2="55046" y2="92857"/>
                        <a14:backgroundMark x1="4281" y1="19481" x2="4281" y2="19481"/>
                        <a14:backgroundMark x1="6728" y1="18182" x2="6728" y2="18182"/>
                        <a14:backgroundMark x1="8869" y1="30519" x2="8869" y2="30519"/>
                        <a14:backgroundMark x1="25382" y1="62338" x2="25382" y2="62338"/>
                        <a14:backgroundMark x1="29052" y1="63636" x2="29052" y2="63636"/>
                        <a14:backgroundMark x1="83180" y1="64935" x2="83180" y2="64935"/>
                        <a14:backgroundMark x1="75841" y1="65584" x2="75841" y2="65584"/>
                        <a14:backgroundMark x1="25076" y1="85714" x2="25076" y2="85714"/>
                        <a14:backgroundMark x1="24159" y1="88961" x2="24159" y2="88961"/>
                        <a14:backgroundMark x1="22936" y1="86364" x2="22936" y2="86364"/>
                        <a14:backgroundMark x1="25994" y1="83766" x2="25994" y2="837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105" y="4495223"/>
            <a:ext cx="3160203" cy="157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7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5556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5556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5556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9" dur="1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20" dur="1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1" grpId="0" animBg="1"/>
          <p:bldP spid="22" grpId="0" animBg="1"/>
          <p:bldP spid="4" grpId="0" animBg="1"/>
          <p:bldP spid="10" grpId="0" animBg="1"/>
          <p:bldP spid="11" grpId="0" animBg="1"/>
          <p:bldP spid="12" grpId="0" animBg="1"/>
          <p:bldP spid="13" grpId="0" animBg="1"/>
          <p:bldP spid="27" grpId="0"/>
          <p:bldP spid="29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1" grpId="0" animBg="1"/>
          <p:bldP spid="22" grpId="0" animBg="1"/>
          <p:bldP spid="4" grpId="0" animBg="1"/>
          <p:bldP spid="10" grpId="0" animBg="1"/>
          <p:bldP spid="11" grpId="0" animBg="1"/>
          <p:bldP spid="12" grpId="0" animBg="1"/>
          <p:bldP spid="13" grpId="0" animBg="1"/>
          <p:bldP spid="27" grpId="0"/>
          <p:bldP spid="29" grpId="0"/>
          <p:bldP spid="31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ight Arrow 42"/>
          <p:cNvSpPr/>
          <p:nvPr/>
        </p:nvSpPr>
        <p:spPr>
          <a:xfrm rot="5400000">
            <a:off x="1127579" y="3922446"/>
            <a:ext cx="785366" cy="244401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 rot="5400000">
            <a:off x="7119668" y="2829104"/>
            <a:ext cx="785366" cy="244401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2290159" y="4565138"/>
            <a:ext cx="283706" cy="218786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4270060" y="4565138"/>
            <a:ext cx="283706" cy="218786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6249961" y="4565138"/>
            <a:ext cx="283706" cy="218786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MÉTODOS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2260105" y="2402468"/>
            <a:ext cx="283706" cy="21878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245961" y="2402468"/>
            <a:ext cx="283706" cy="21878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882" y="2278892"/>
            <a:ext cx="1698761" cy="465939"/>
          </a:xfrm>
          <a:prstGeom prst="rect">
            <a:avLst/>
          </a:prstGeom>
          <a:gradFill>
            <a:gsLst>
              <a:gs pos="67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10800000" scaled="0"/>
          </a:gradFill>
        </p:spPr>
        <p:txBody>
          <a:bodyPr wrap="square" lIns="182880" tIns="91440" rIns="182880" bIns="91440" rtlCol="0" anchor="ctr" anchorCtr="0">
            <a:noAutofit/>
          </a:bodyPr>
          <a:lstStyle/>
          <a:p>
            <a:pPr marL="429816"/>
            <a:r>
              <a:rPr lang="es-MX" sz="10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ayuno de 12 horas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5076" y="2278892"/>
            <a:ext cx="1698761" cy="465939"/>
          </a:xfrm>
          <a:prstGeom prst="rect">
            <a:avLst/>
          </a:prstGeom>
          <a:gradFill>
            <a:gsLst>
              <a:gs pos="67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10800000" scaled="0"/>
          </a:gra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429816">
              <a:defRPr sz="1050">
                <a:solidFill>
                  <a:srgbClr val="FFFFFF"/>
                </a:solidFill>
              </a:defRPr>
            </a:lvl1pPr>
          </a:lstStyle>
          <a:p>
            <a:pPr algn="just">
              <a:spcAft>
                <a:spcPts val="0"/>
              </a:spcAft>
            </a:pPr>
            <a:r>
              <a:rPr lang="es-MX" sz="16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Sedación</a:t>
            </a:r>
            <a:endParaRPr lang="es-MX" sz="1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2117" y="2278892"/>
            <a:ext cx="1698761" cy="465939"/>
          </a:xfrm>
          <a:prstGeom prst="rect">
            <a:avLst/>
          </a:prstGeom>
          <a:gradFill>
            <a:gsLst>
              <a:gs pos="67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10800000" scaled="0"/>
          </a:gra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429816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s-MX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catéter (</a:t>
            </a: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Fr)  en </a:t>
            </a:r>
            <a:r>
              <a:rPr lang="es-MX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oreja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231816" y="2402468"/>
            <a:ext cx="283706" cy="218786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2971" y="2278892"/>
            <a:ext cx="1698761" cy="465939"/>
          </a:xfrm>
          <a:prstGeom prst="rect">
            <a:avLst/>
          </a:prstGeom>
          <a:gradFill>
            <a:gsLst>
              <a:gs pos="67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10800000" scaled="0"/>
          </a:gra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429816">
              <a:defRPr sz="1050">
                <a:solidFill>
                  <a:srgbClr val="FFFFFF"/>
                </a:solidFill>
              </a:defRPr>
            </a:lvl1pPr>
          </a:lstStyle>
          <a:p>
            <a:pPr algn="just">
              <a:spcAft>
                <a:spcPts val="0"/>
              </a:spcAft>
            </a:pPr>
            <a:r>
              <a:rPr lang="es-MX" sz="900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pentobarbital</a:t>
            </a:r>
            <a:r>
              <a:rPr lang="es-MX" sz="9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9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sódico 40 mg/kg, IV. </a:t>
            </a:r>
            <a:endParaRPr lang="es-MX" sz="9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2971" y="3342938"/>
            <a:ext cx="1698761" cy="465939"/>
          </a:xfrm>
          <a:prstGeom prst="rect">
            <a:avLst/>
          </a:prstGeom>
          <a:gradFill>
            <a:gsLst>
              <a:gs pos="67000">
                <a:schemeClr val="accent4"/>
              </a:gs>
              <a:gs pos="88000">
                <a:schemeClr val="accent4">
                  <a:lumMod val="50000"/>
                </a:schemeClr>
              </a:gs>
            </a:gsLst>
            <a:lin ang="10800000" scaled="0"/>
          </a:gra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403225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cánula </a:t>
            </a:r>
            <a:r>
              <a:rPr lang="es-MX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endotraqueal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4650874" y="3342938"/>
            <a:ext cx="1698761" cy="465939"/>
          </a:xfrm>
          <a:prstGeom prst="rect">
            <a:avLst/>
          </a:prstGeom>
          <a:gradFill>
            <a:gsLst>
              <a:gs pos="67000">
                <a:schemeClr val="accent4"/>
              </a:gs>
              <a:gs pos="88000">
                <a:schemeClr val="accent4">
                  <a:lumMod val="50000"/>
                </a:schemeClr>
              </a:gs>
            </a:gsLst>
            <a:lin ang="10800000" scaled="0"/>
          </a:gra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403225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s-MX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gr. IM de </a:t>
            </a:r>
            <a:r>
              <a:rPr lang="es-MX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enrofloxacina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662591" y="3342938"/>
            <a:ext cx="1698761" cy="465939"/>
          </a:xfrm>
          <a:prstGeom prst="rect">
            <a:avLst/>
          </a:prstGeom>
          <a:gradFill>
            <a:gsLst>
              <a:gs pos="67000">
                <a:schemeClr val="accent4"/>
              </a:gs>
              <a:gs pos="88000">
                <a:schemeClr val="accent4">
                  <a:lumMod val="50000"/>
                </a:schemeClr>
              </a:gs>
            </a:gsLst>
            <a:lin ang="10800000" scaled="0"/>
          </a:gra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403225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dirty="0" err="1" smtClean="0"/>
              <a:t>Asepsia</a:t>
            </a:r>
            <a:r>
              <a:rPr lang="en-US" dirty="0" smtClean="0"/>
              <a:t> y </a:t>
            </a:r>
            <a:r>
              <a:rPr lang="en-US" dirty="0" err="1" smtClean="0"/>
              <a:t>antisepsia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0882" y="3342938"/>
            <a:ext cx="1698761" cy="465939"/>
          </a:xfrm>
          <a:prstGeom prst="rect">
            <a:avLst/>
          </a:prstGeom>
          <a:gradFill>
            <a:gsLst>
              <a:gs pos="67000">
                <a:schemeClr val="accent4"/>
              </a:gs>
              <a:gs pos="88000">
                <a:schemeClr val="accent4">
                  <a:lumMod val="50000"/>
                </a:schemeClr>
              </a:gs>
            </a:gsLst>
            <a:lin ang="10800000" scaled="0"/>
          </a:gra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573088">
              <a:defRPr sz="1400">
                <a:solidFill>
                  <a:srgbClr val="FFFFFF"/>
                </a:solidFill>
              </a:defRPr>
            </a:lvl1pPr>
          </a:lstStyle>
          <a:p>
            <a:pPr marL="403225"/>
            <a:r>
              <a:rPr lang="es-MX" sz="10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incisión por línea media </a:t>
            </a:r>
            <a:r>
              <a:rPr lang="es-MX" sz="105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supraumbilical</a:t>
            </a:r>
            <a:endParaRPr lang="en-US" sz="1050" dirty="0"/>
          </a:p>
        </p:txBody>
      </p:sp>
      <p:sp>
        <p:nvSpPr>
          <p:cNvPr id="26" name="Right Arrow 25"/>
          <p:cNvSpPr/>
          <p:nvPr/>
        </p:nvSpPr>
        <p:spPr>
          <a:xfrm rot="10800000">
            <a:off x="6357115" y="3466514"/>
            <a:ext cx="283706" cy="218786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10800000">
            <a:off x="4368832" y="3466514"/>
            <a:ext cx="283706" cy="218786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rot="10800000">
            <a:off x="2351974" y="3466514"/>
            <a:ext cx="283706" cy="218786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882" y="4441562"/>
            <a:ext cx="1698761" cy="465939"/>
          </a:xfrm>
          <a:prstGeom prst="rect">
            <a:avLst/>
          </a:prstGeom>
          <a:gradFill>
            <a:gsLst>
              <a:gs pos="67000">
                <a:schemeClr val="accent6"/>
              </a:gs>
              <a:gs pos="88000">
                <a:schemeClr val="accent6">
                  <a:lumMod val="50000"/>
                </a:schemeClr>
              </a:gs>
            </a:gsLst>
            <a:lin ang="10800000" scaled="0"/>
          </a:gra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573088">
              <a:defRPr sz="1400">
                <a:solidFill>
                  <a:srgbClr val="FFFFFF"/>
                </a:solidFill>
              </a:defRPr>
            </a:lvl1pPr>
          </a:lstStyle>
          <a:p>
            <a:pPr marL="346075"/>
            <a:r>
              <a:rPr lang="en-US" sz="1200" dirty="0" err="1" smtClean="0"/>
              <a:t>Exposición</a:t>
            </a:r>
            <a:r>
              <a:rPr lang="en-US" sz="1200" dirty="0" smtClean="0"/>
              <a:t> de la </a:t>
            </a:r>
            <a:r>
              <a:rPr lang="en-US" sz="1200" dirty="0" err="1" smtClean="0"/>
              <a:t>vía</a:t>
            </a:r>
            <a:r>
              <a:rPr lang="en-US" sz="1200" dirty="0" smtClean="0"/>
              <a:t> </a:t>
            </a:r>
            <a:r>
              <a:rPr lang="en-US" sz="1200" dirty="0" err="1" smtClean="0"/>
              <a:t>biliar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2679358" y="4441562"/>
            <a:ext cx="1698761" cy="465939"/>
          </a:xfrm>
          <a:prstGeom prst="rect">
            <a:avLst/>
          </a:prstGeom>
          <a:gradFill>
            <a:gsLst>
              <a:gs pos="67000">
                <a:schemeClr val="accent6"/>
              </a:gs>
              <a:gs pos="88000">
                <a:schemeClr val="accent6">
                  <a:lumMod val="50000"/>
                </a:schemeClr>
              </a:gs>
            </a:gsLst>
            <a:lin ang="10800000" scaled="0"/>
          </a:gra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346075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dirty="0" err="1" smtClean="0"/>
              <a:t>Identificación</a:t>
            </a:r>
            <a:r>
              <a:rPr lang="en-US" dirty="0" smtClean="0"/>
              <a:t> de </a:t>
            </a:r>
            <a:r>
              <a:rPr lang="en-US" dirty="0" err="1" smtClean="0"/>
              <a:t>composición</a:t>
            </a:r>
            <a:r>
              <a:rPr lang="en-US" dirty="0" smtClean="0"/>
              <a:t> </a:t>
            </a:r>
            <a:r>
              <a:rPr lang="en-US" dirty="0" err="1" smtClean="0"/>
              <a:t>anatómica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659259" y="4441562"/>
            <a:ext cx="1698761" cy="465939"/>
          </a:xfrm>
          <a:prstGeom prst="rect">
            <a:avLst/>
          </a:prstGeom>
          <a:gradFill>
            <a:gsLst>
              <a:gs pos="67000">
                <a:schemeClr val="accent6"/>
              </a:gs>
              <a:gs pos="88000">
                <a:schemeClr val="accent6">
                  <a:lumMod val="50000"/>
                </a:schemeClr>
              </a:gs>
            </a:gsLst>
            <a:lin ang="10800000" scaled="0"/>
          </a:gra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346075">
              <a:defRPr sz="1050">
                <a:solidFill>
                  <a:srgbClr val="FFFFFF"/>
                </a:solidFill>
              </a:defRPr>
            </a:lvl1pPr>
          </a:lstStyle>
          <a:p>
            <a:pPr algn="just">
              <a:spcAft>
                <a:spcPts val="0"/>
              </a:spcAft>
            </a:pPr>
            <a:r>
              <a:rPr lang="es-MX" sz="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colecistectomía  y disección del conducto biliar principal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62971" y="4441562"/>
            <a:ext cx="1698761" cy="465939"/>
          </a:xfrm>
          <a:prstGeom prst="rect">
            <a:avLst/>
          </a:prstGeom>
          <a:gradFill>
            <a:gsLst>
              <a:gs pos="67000">
                <a:schemeClr val="accent6"/>
              </a:gs>
              <a:gs pos="88000">
                <a:schemeClr val="accent6">
                  <a:lumMod val="50000"/>
                </a:schemeClr>
              </a:gs>
            </a:gsLst>
            <a:lin ang="10800000" scaled="0"/>
          </a:gra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346075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s-MX" sz="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anastomosis termino-terminal (vía biliar-</a:t>
            </a:r>
            <a:r>
              <a:rPr lang="es-MX" sz="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bioprótesis</a:t>
            </a:r>
            <a:r>
              <a:rPr lang="es-MX" sz="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-colédoco)</a:t>
            </a:r>
            <a:endParaRPr lang="en-US" sz="800" dirty="0"/>
          </a:p>
        </p:txBody>
      </p:sp>
      <p:sp useBgFill="1">
        <p:nvSpPr>
          <p:cNvPr id="6" name="Oval 5"/>
          <p:cNvSpPr/>
          <p:nvPr/>
        </p:nvSpPr>
        <p:spPr>
          <a:xfrm>
            <a:off x="554417" y="2237043"/>
            <a:ext cx="549636" cy="549636"/>
          </a:xfrm>
          <a:prstGeom prst="ellips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01</a:t>
            </a:r>
          </a:p>
        </p:txBody>
      </p:sp>
      <p:sp useBgFill="1">
        <p:nvSpPr>
          <p:cNvPr id="49" name="Oval 48"/>
          <p:cNvSpPr/>
          <p:nvPr/>
        </p:nvSpPr>
        <p:spPr>
          <a:xfrm>
            <a:off x="2547245" y="2237043"/>
            <a:ext cx="549636" cy="549636"/>
          </a:xfrm>
          <a:prstGeom prst="ellips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02</a:t>
            </a:r>
          </a:p>
        </p:txBody>
      </p:sp>
      <p:sp useBgFill="1">
        <p:nvSpPr>
          <p:cNvPr id="50" name="Oval 49"/>
          <p:cNvSpPr/>
          <p:nvPr/>
        </p:nvSpPr>
        <p:spPr>
          <a:xfrm>
            <a:off x="4540072" y="2237043"/>
            <a:ext cx="549636" cy="549636"/>
          </a:xfrm>
          <a:prstGeom prst="ellips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03</a:t>
            </a:r>
          </a:p>
        </p:txBody>
      </p:sp>
      <p:sp useBgFill="1">
        <p:nvSpPr>
          <p:cNvPr id="51" name="Oval 50"/>
          <p:cNvSpPr/>
          <p:nvPr/>
        </p:nvSpPr>
        <p:spPr>
          <a:xfrm>
            <a:off x="6532899" y="2237043"/>
            <a:ext cx="549636" cy="549636"/>
          </a:xfrm>
          <a:prstGeom prst="ellips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04</a:t>
            </a:r>
          </a:p>
        </p:txBody>
      </p:sp>
      <p:sp useBgFill="1">
        <p:nvSpPr>
          <p:cNvPr id="52" name="Oval 51"/>
          <p:cNvSpPr/>
          <p:nvPr/>
        </p:nvSpPr>
        <p:spPr>
          <a:xfrm>
            <a:off x="554417" y="3300765"/>
            <a:ext cx="549636" cy="549636"/>
          </a:xfrm>
          <a:prstGeom prst="ellipse">
            <a:avLst/>
          </a:prstGeom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08</a:t>
            </a:r>
          </a:p>
        </p:txBody>
      </p:sp>
      <p:sp useBgFill="1">
        <p:nvSpPr>
          <p:cNvPr id="53" name="Oval 52"/>
          <p:cNvSpPr/>
          <p:nvPr/>
        </p:nvSpPr>
        <p:spPr>
          <a:xfrm>
            <a:off x="2547245" y="3300765"/>
            <a:ext cx="549636" cy="549636"/>
          </a:xfrm>
          <a:prstGeom prst="ellipse">
            <a:avLst/>
          </a:prstGeom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07</a:t>
            </a:r>
          </a:p>
        </p:txBody>
      </p:sp>
      <p:sp useBgFill="1">
        <p:nvSpPr>
          <p:cNvPr id="54" name="Oval 53"/>
          <p:cNvSpPr/>
          <p:nvPr/>
        </p:nvSpPr>
        <p:spPr>
          <a:xfrm>
            <a:off x="4540072" y="3300765"/>
            <a:ext cx="549636" cy="549636"/>
          </a:xfrm>
          <a:prstGeom prst="ellipse">
            <a:avLst/>
          </a:prstGeom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06</a:t>
            </a:r>
          </a:p>
        </p:txBody>
      </p:sp>
      <p:sp useBgFill="1">
        <p:nvSpPr>
          <p:cNvPr id="55" name="Oval 54"/>
          <p:cNvSpPr/>
          <p:nvPr/>
        </p:nvSpPr>
        <p:spPr>
          <a:xfrm>
            <a:off x="6532899" y="3300765"/>
            <a:ext cx="549636" cy="549636"/>
          </a:xfrm>
          <a:prstGeom prst="ellipse">
            <a:avLst/>
          </a:prstGeom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05</a:t>
            </a:r>
          </a:p>
        </p:txBody>
      </p:sp>
      <p:sp useBgFill="1">
        <p:nvSpPr>
          <p:cNvPr id="56" name="Oval 55"/>
          <p:cNvSpPr/>
          <p:nvPr/>
        </p:nvSpPr>
        <p:spPr>
          <a:xfrm>
            <a:off x="554417" y="4392796"/>
            <a:ext cx="549636" cy="549636"/>
          </a:xfrm>
          <a:prstGeom prst="ellipse">
            <a:avLst/>
          </a:prstGeom>
          <a:ln w="127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09</a:t>
            </a:r>
          </a:p>
        </p:txBody>
      </p:sp>
      <p:sp useBgFill="1">
        <p:nvSpPr>
          <p:cNvPr id="57" name="Oval 56"/>
          <p:cNvSpPr/>
          <p:nvPr/>
        </p:nvSpPr>
        <p:spPr>
          <a:xfrm>
            <a:off x="2547245" y="4392796"/>
            <a:ext cx="549636" cy="549636"/>
          </a:xfrm>
          <a:prstGeom prst="ellipse">
            <a:avLst/>
          </a:prstGeom>
          <a:ln w="127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10</a:t>
            </a:r>
          </a:p>
        </p:txBody>
      </p:sp>
      <p:sp useBgFill="1">
        <p:nvSpPr>
          <p:cNvPr id="58" name="Oval 57"/>
          <p:cNvSpPr/>
          <p:nvPr/>
        </p:nvSpPr>
        <p:spPr>
          <a:xfrm>
            <a:off x="4540072" y="4392796"/>
            <a:ext cx="549636" cy="549636"/>
          </a:xfrm>
          <a:prstGeom prst="ellipse">
            <a:avLst/>
          </a:prstGeom>
          <a:ln w="127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11</a:t>
            </a:r>
          </a:p>
        </p:txBody>
      </p:sp>
      <p:sp useBgFill="1">
        <p:nvSpPr>
          <p:cNvPr id="59" name="Oval 58"/>
          <p:cNvSpPr/>
          <p:nvPr/>
        </p:nvSpPr>
        <p:spPr>
          <a:xfrm>
            <a:off x="6532899" y="4392796"/>
            <a:ext cx="549636" cy="549636"/>
          </a:xfrm>
          <a:prstGeom prst="ellipse">
            <a:avLst/>
          </a:prstGeom>
          <a:ln w="127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MX" sz="1800" b="1" dirty="0" smtClean="0">
                <a:solidFill>
                  <a:srgbClr val="FFC000"/>
                </a:solidFill>
              </a:rPr>
              <a:t>Procedimiento quirúrgico</a:t>
            </a:r>
            <a:endParaRPr lang="es-MX" sz="1800" b="1" dirty="0">
              <a:solidFill>
                <a:srgbClr val="FFC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95361" y="552004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s-MX" sz="1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Procedimiento Quirúrgico </a:t>
            </a:r>
            <a:r>
              <a:rPr lang="es-MX" sz="16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laboratorio de </a:t>
            </a:r>
            <a:r>
              <a:rPr lang="es-MX" sz="16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Investigación </a:t>
            </a:r>
            <a:r>
              <a:rPr lang="es-MX" sz="16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MX" sz="1600" dirty="0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Quirófano </a:t>
            </a:r>
            <a:r>
              <a:rPr lang="es-MX" sz="16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Departamento de Cirugía, de la Facultad de Medicina, UNAM. </a:t>
            </a:r>
            <a:endParaRPr lang="es-MX" sz="1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8" grpId="0" animBg="1"/>
      <p:bldP spid="45" grpId="0" animBg="1"/>
      <p:bldP spid="46" grpId="0" animBg="1"/>
      <p:bldP spid="47" grpId="0" animBg="1"/>
      <p:bldP spid="15" grpId="0" animBg="1"/>
      <p:bldP spid="16" grpId="0" animBg="1"/>
      <p:bldP spid="3" grpId="0" animBg="1"/>
      <p:bldP spid="4" grpId="0" animBg="1"/>
      <p:bldP spid="5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6" grpId="0" animBg="1"/>
      <p:bldP spid="27" grpId="0" animBg="1"/>
      <p:bldP spid="28" grpId="0" animBg="1"/>
      <p:bldP spid="39" grpId="0" animBg="1"/>
      <p:bldP spid="40" grpId="0" animBg="1"/>
      <p:bldP spid="41" grpId="0" animBg="1"/>
      <p:bldP spid="42" grpId="0" animBg="1"/>
      <p:bldP spid="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ight Arrow 42"/>
          <p:cNvSpPr/>
          <p:nvPr/>
        </p:nvSpPr>
        <p:spPr>
          <a:xfrm rot="5400000">
            <a:off x="1127579" y="3922446"/>
            <a:ext cx="785366" cy="244401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 rot="5400000">
            <a:off x="7119668" y="2829104"/>
            <a:ext cx="785366" cy="244401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MÉTODOS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2260105" y="2402468"/>
            <a:ext cx="283706" cy="218786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245961" y="2402468"/>
            <a:ext cx="283706" cy="218786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882" y="2278892"/>
            <a:ext cx="1698761" cy="465939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tIns="91440" rIns="182880" bIns="91440" rtlCol="0" anchor="ctr" anchorCtr="0">
            <a:noAutofit/>
          </a:bodyPr>
          <a:lstStyle/>
          <a:p>
            <a:pPr marL="429816"/>
            <a:r>
              <a:rPr lang="es-MX" sz="105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Comprobación hemostasia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5076" y="2278892"/>
            <a:ext cx="1698761" cy="465939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429816">
              <a:defRPr sz="1050">
                <a:solidFill>
                  <a:srgbClr val="FFFFFF"/>
                </a:solidFill>
              </a:defRPr>
            </a:lvl1pPr>
          </a:lstStyle>
          <a:p>
            <a:pPr algn="just">
              <a:spcAft>
                <a:spcPts val="0"/>
              </a:spcAft>
            </a:pPr>
            <a:r>
              <a:rPr lang="es-MX" sz="1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drenaje cerrado tipo Blake </a:t>
            </a:r>
            <a:r>
              <a:rPr lang="es-MX" sz="11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es-MX" sz="11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2117" y="2278892"/>
            <a:ext cx="1698761" cy="465939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429816">
              <a:defRPr sz="1050">
                <a:solidFill>
                  <a:srgbClr val="FFFFFF"/>
                </a:solidFill>
              </a:defRPr>
            </a:lvl1pPr>
          </a:lstStyle>
          <a:p>
            <a:pPr algn="just">
              <a:spcAft>
                <a:spcPts val="0"/>
              </a:spcAft>
            </a:pPr>
            <a:r>
              <a:rPr lang="es-MX" sz="1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es-MX" sz="10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cerró </a:t>
            </a:r>
            <a:r>
              <a:rPr lang="es-MX" sz="1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planos la pared abdominal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6231816" y="2402468"/>
            <a:ext cx="283706" cy="218786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2971" y="2278892"/>
            <a:ext cx="1698761" cy="465939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429816">
              <a:defRPr sz="1050">
                <a:solidFill>
                  <a:srgbClr val="FFFFFF"/>
                </a:solidFill>
              </a:defRPr>
            </a:lvl1pPr>
          </a:lstStyle>
          <a:p>
            <a:pPr algn="just">
              <a:spcAft>
                <a:spcPts val="0"/>
              </a:spcAft>
            </a:pPr>
            <a:r>
              <a:rPr lang="es-MX" sz="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animales se trasladaron  al cuarto de recuperación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62971" y="3342938"/>
            <a:ext cx="1698761" cy="465939"/>
          </a:xfrm>
          <a:prstGeom prst="rect">
            <a:avLst/>
          </a:prstGeom>
          <a:solidFill>
            <a:schemeClr val="accent3"/>
          </a:soli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403225">
              <a:defRPr sz="1050">
                <a:solidFill>
                  <a:srgbClr val="FFFFFF"/>
                </a:solidFill>
              </a:defRPr>
            </a:lvl1pPr>
          </a:lstStyle>
          <a:p>
            <a:pPr algn="just">
              <a:spcAft>
                <a:spcPts val="0"/>
              </a:spcAft>
            </a:pPr>
            <a:r>
              <a:rPr lang="es-MX" sz="1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meloxicam</a:t>
            </a: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500 mg/12 horas </a:t>
            </a:r>
            <a:r>
              <a:rPr lang="es-MX" sz="1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0874" y="3342938"/>
            <a:ext cx="1698761" cy="465939"/>
          </a:xfrm>
          <a:prstGeom prst="rect">
            <a:avLst/>
          </a:prstGeom>
          <a:solidFill>
            <a:schemeClr val="accent3"/>
          </a:soli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403225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s-MX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enrofloxacina</a:t>
            </a:r>
            <a:r>
              <a:rPr lang="es-MX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gr/24 horas/7días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662591" y="3342938"/>
            <a:ext cx="1698761" cy="465939"/>
          </a:xfrm>
          <a:prstGeom prst="rect">
            <a:avLst/>
          </a:prstGeom>
          <a:solidFill>
            <a:schemeClr val="accent3"/>
          </a:soli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403225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dirty="0" err="1" smtClean="0"/>
              <a:t>Vigilancia</a:t>
            </a:r>
            <a:r>
              <a:rPr lang="en-US" dirty="0" smtClean="0"/>
              <a:t> </a:t>
            </a:r>
            <a:r>
              <a:rPr lang="en-US" dirty="0" err="1" smtClean="0"/>
              <a:t>estrecha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0882" y="3342938"/>
            <a:ext cx="1698761" cy="465939"/>
          </a:xfrm>
          <a:prstGeom prst="rect">
            <a:avLst/>
          </a:prstGeom>
          <a:solidFill>
            <a:schemeClr val="accent3"/>
          </a:soli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573088">
              <a:defRPr sz="1400">
                <a:solidFill>
                  <a:srgbClr val="FFFFFF"/>
                </a:solidFill>
              </a:defRPr>
            </a:lvl1pPr>
          </a:lstStyle>
          <a:p>
            <a:pPr marL="403225"/>
            <a:r>
              <a:rPr lang="es-MX" sz="105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Curación de la herida</a:t>
            </a:r>
            <a:endParaRPr lang="en-US" sz="1050" dirty="0"/>
          </a:p>
        </p:txBody>
      </p:sp>
      <p:sp>
        <p:nvSpPr>
          <p:cNvPr id="26" name="Right Arrow 25"/>
          <p:cNvSpPr/>
          <p:nvPr/>
        </p:nvSpPr>
        <p:spPr>
          <a:xfrm rot="10800000">
            <a:off x="6357115" y="3466514"/>
            <a:ext cx="283706" cy="218786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10800000">
            <a:off x="4368832" y="3466514"/>
            <a:ext cx="283706" cy="218786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rot="10800000">
            <a:off x="2351974" y="3466514"/>
            <a:ext cx="283706" cy="218786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882" y="4441562"/>
            <a:ext cx="1698761" cy="465939"/>
          </a:xfrm>
          <a:prstGeom prst="rect">
            <a:avLst/>
          </a:prstGeom>
          <a:solidFill>
            <a:schemeClr val="bg2"/>
          </a:solidFill>
        </p:spPr>
        <p:txBody>
          <a:bodyPr wrap="square" lIns="182880" tIns="91440" rIns="182880" bIns="91440" rtlCol="0" anchor="ctr" anchorCtr="0">
            <a:noAutofit/>
          </a:bodyPr>
          <a:lstStyle>
            <a:defPPr>
              <a:defRPr lang="en-US"/>
            </a:defPPr>
            <a:lvl1pPr marL="573088">
              <a:defRPr sz="1400">
                <a:solidFill>
                  <a:srgbClr val="FFFFFF"/>
                </a:solidFill>
              </a:defRPr>
            </a:lvl1pPr>
          </a:lstStyle>
          <a:p>
            <a:pPr marL="346075"/>
            <a:r>
              <a:rPr lang="en-US" sz="1200" dirty="0" err="1" smtClean="0"/>
              <a:t>Retiro</a:t>
            </a:r>
            <a:r>
              <a:rPr lang="en-US" sz="1200" dirty="0" smtClean="0"/>
              <a:t> de </a:t>
            </a:r>
            <a:r>
              <a:rPr lang="en-US" sz="1200" dirty="0" err="1" smtClean="0"/>
              <a:t>puntos</a:t>
            </a:r>
            <a:r>
              <a:rPr lang="en-US" sz="1200" dirty="0" smtClean="0"/>
              <a:t> a los 10 d </a:t>
            </a:r>
            <a:r>
              <a:rPr lang="en-US" sz="1200" dirty="0" err="1" smtClean="0"/>
              <a:t>postqx</a:t>
            </a:r>
            <a:endParaRPr lang="en-US" sz="1200" dirty="0"/>
          </a:p>
        </p:txBody>
      </p:sp>
      <p:sp useBgFill="1">
        <p:nvSpPr>
          <p:cNvPr id="6" name="Oval 5"/>
          <p:cNvSpPr/>
          <p:nvPr/>
        </p:nvSpPr>
        <p:spPr>
          <a:xfrm>
            <a:off x="554417" y="2237043"/>
            <a:ext cx="549636" cy="549636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13</a:t>
            </a:r>
            <a:endParaRPr lang="en-US" sz="1800" dirty="0">
              <a:solidFill>
                <a:schemeClr val="tx1"/>
              </a:solidFill>
            </a:endParaRPr>
          </a:p>
        </p:txBody>
      </p:sp>
      <p:sp useBgFill="1">
        <p:nvSpPr>
          <p:cNvPr id="49" name="Oval 48"/>
          <p:cNvSpPr/>
          <p:nvPr/>
        </p:nvSpPr>
        <p:spPr>
          <a:xfrm>
            <a:off x="2547245" y="2237043"/>
            <a:ext cx="549636" cy="549636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14</a:t>
            </a:r>
            <a:endParaRPr lang="en-US" sz="1800" dirty="0">
              <a:solidFill>
                <a:schemeClr val="tx1"/>
              </a:solidFill>
            </a:endParaRPr>
          </a:p>
        </p:txBody>
      </p:sp>
      <p:sp useBgFill="1">
        <p:nvSpPr>
          <p:cNvPr id="50" name="Oval 49"/>
          <p:cNvSpPr/>
          <p:nvPr/>
        </p:nvSpPr>
        <p:spPr>
          <a:xfrm>
            <a:off x="4540072" y="2237043"/>
            <a:ext cx="549636" cy="549636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15</a:t>
            </a:r>
            <a:endParaRPr lang="en-US" sz="1800" dirty="0">
              <a:solidFill>
                <a:schemeClr val="tx1"/>
              </a:solidFill>
            </a:endParaRPr>
          </a:p>
        </p:txBody>
      </p:sp>
      <p:sp useBgFill="1">
        <p:nvSpPr>
          <p:cNvPr id="51" name="Oval 50"/>
          <p:cNvSpPr/>
          <p:nvPr/>
        </p:nvSpPr>
        <p:spPr>
          <a:xfrm>
            <a:off x="6532899" y="2237043"/>
            <a:ext cx="549636" cy="549636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16</a:t>
            </a:r>
            <a:endParaRPr lang="en-US" sz="1800" dirty="0">
              <a:solidFill>
                <a:schemeClr val="tx1"/>
              </a:solidFill>
            </a:endParaRPr>
          </a:p>
        </p:txBody>
      </p:sp>
      <p:sp useBgFill="1">
        <p:nvSpPr>
          <p:cNvPr id="52" name="Oval 51"/>
          <p:cNvSpPr/>
          <p:nvPr/>
        </p:nvSpPr>
        <p:spPr>
          <a:xfrm>
            <a:off x="554417" y="3300765"/>
            <a:ext cx="549636" cy="549636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20</a:t>
            </a:r>
            <a:endParaRPr lang="en-US" sz="1800" dirty="0">
              <a:solidFill>
                <a:schemeClr val="tx1"/>
              </a:solidFill>
            </a:endParaRPr>
          </a:p>
        </p:txBody>
      </p:sp>
      <p:sp useBgFill="1">
        <p:nvSpPr>
          <p:cNvPr id="53" name="Oval 52"/>
          <p:cNvSpPr/>
          <p:nvPr/>
        </p:nvSpPr>
        <p:spPr>
          <a:xfrm>
            <a:off x="2547245" y="3300765"/>
            <a:ext cx="549636" cy="549636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19</a:t>
            </a:r>
            <a:endParaRPr lang="en-US" sz="1800" dirty="0">
              <a:solidFill>
                <a:schemeClr val="tx1"/>
              </a:solidFill>
            </a:endParaRPr>
          </a:p>
        </p:txBody>
      </p:sp>
      <p:sp useBgFill="1">
        <p:nvSpPr>
          <p:cNvPr id="54" name="Oval 53"/>
          <p:cNvSpPr/>
          <p:nvPr/>
        </p:nvSpPr>
        <p:spPr>
          <a:xfrm>
            <a:off x="4540072" y="3300765"/>
            <a:ext cx="549636" cy="549636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18</a:t>
            </a:r>
            <a:endParaRPr lang="en-US" sz="1800" dirty="0">
              <a:solidFill>
                <a:schemeClr val="tx1"/>
              </a:solidFill>
            </a:endParaRPr>
          </a:p>
        </p:txBody>
      </p:sp>
      <p:sp useBgFill="1">
        <p:nvSpPr>
          <p:cNvPr id="55" name="Oval 54"/>
          <p:cNvSpPr/>
          <p:nvPr/>
        </p:nvSpPr>
        <p:spPr>
          <a:xfrm>
            <a:off x="6532899" y="3300765"/>
            <a:ext cx="549636" cy="549636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17</a:t>
            </a:r>
            <a:endParaRPr lang="en-US" sz="1800" dirty="0">
              <a:solidFill>
                <a:schemeClr val="tx1"/>
              </a:solidFill>
            </a:endParaRPr>
          </a:p>
        </p:txBody>
      </p:sp>
      <p:sp useBgFill="1">
        <p:nvSpPr>
          <p:cNvPr id="56" name="Oval 55"/>
          <p:cNvSpPr/>
          <p:nvPr/>
        </p:nvSpPr>
        <p:spPr>
          <a:xfrm>
            <a:off x="554417" y="4392796"/>
            <a:ext cx="549636" cy="549636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21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MX" sz="1800" b="1" dirty="0" smtClean="0">
                <a:solidFill>
                  <a:srgbClr val="FFC000"/>
                </a:solidFill>
              </a:rPr>
              <a:t>Procedimiento quirúrgico</a:t>
            </a:r>
            <a:endParaRPr lang="es-MX" sz="1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3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8" grpId="0" animBg="1"/>
      <p:bldP spid="15" grpId="0" animBg="1"/>
      <p:bldP spid="16" grpId="0" animBg="1"/>
      <p:bldP spid="3" grpId="0" animBg="1"/>
      <p:bldP spid="4" grpId="0" animBg="1"/>
      <p:bldP spid="5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6" grpId="0" animBg="1"/>
      <p:bldP spid="27" grpId="0" animBg="1"/>
      <p:bldP spid="28" grpId="0" animBg="1"/>
      <p:bldP spid="39" grpId="0" animBg="1"/>
      <p:bldP spid="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FFC000"/>
                </a:solidFill>
              </a:rPr>
              <a:t>INTRODUCCIÓN</a:t>
            </a:r>
            <a:endParaRPr lang="es-MX" sz="3200" b="1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En relación a la colecistectomía, se conoce que la frecuencia aproximada de las lesiones de conductos biliares principales es de 1 a 5 de cada 1000 pacientes. </a:t>
            </a:r>
            <a:endParaRPr lang="es-MX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 smtClean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Se </a:t>
            </a:r>
            <a:r>
              <a:rPr lang="es-MX" dirty="0">
                <a:solidFill>
                  <a:schemeClr val="bg1"/>
                </a:solidFill>
              </a:rPr>
              <a:t>ha demostrado mayor frecuencia por vía laparoscópica en comparación con el procedimiento abierto, sin embargo no hay una diferencia estadísticamente significativa y en años recientes se ha reportado  alrededor de 0.4 a 0.86</a:t>
            </a:r>
            <a:r>
              <a:rPr lang="es-MX" dirty="0" smtClean="0">
                <a:solidFill>
                  <a:schemeClr val="bg1"/>
                </a:solidFill>
              </a:rPr>
              <a:t>%.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5" y="3429000"/>
            <a:ext cx="4867085" cy="309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5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030289" y="4041776"/>
            <a:ext cx="1922463" cy="815975"/>
            <a:chOff x="1030288" y="3184525"/>
            <a:chExt cx="1922463" cy="815975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030288" y="3184525"/>
              <a:ext cx="1922463" cy="650875"/>
            </a:xfrm>
            <a:custGeom>
              <a:avLst/>
              <a:gdLst>
                <a:gd name="T0" fmla="*/ 1211 w 1211"/>
                <a:gd name="T1" fmla="*/ 0 h 410"/>
                <a:gd name="T2" fmla="*/ 1035 w 1211"/>
                <a:gd name="T3" fmla="*/ 410 h 410"/>
                <a:gd name="T4" fmla="*/ 0 w 1211"/>
                <a:gd name="T5" fmla="*/ 410 h 410"/>
                <a:gd name="T6" fmla="*/ 329 w 1211"/>
                <a:gd name="T7" fmla="*/ 0 h 410"/>
                <a:gd name="T8" fmla="*/ 1211 w 1211"/>
                <a:gd name="T9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1" h="410">
                  <a:moveTo>
                    <a:pt x="1211" y="0"/>
                  </a:moveTo>
                  <a:lnTo>
                    <a:pt x="1035" y="410"/>
                  </a:lnTo>
                  <a:lnTo>
                    <a:pt x="0" y="410"/>
                  </a:lnTo>
                  <a:lnTo>
                    <a:pt x="329" y="0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030288" y="3835400"/>
              <a:ext cx="1643063" cy="1651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673351" y="3184525"/>
              <a:ext cx="279400" cy="815975"/>
            </a:xfrm>
            <a:custGeom>
              <a:avLst/>
              <a:gdLst>
                <a:gd name="T0" fmla="*/ 0 w 176"/>
                <a:gd name="T1" fmla="*/ 410 h 514"/>
                <a:gd name="T2" fmla="*/ 0 w 176"/>
                <a:gd name="T3" fmla="*/ 514 h 514"/>
                <a:gd name="T4" fmla="*/ 176 w 176"/>
                <a:gd name="T5" fmla="*/ 99 h 514"/>
                <a:gd name="T6" fmla="*/ 176 w 176"/>
                <a:gd name="T7" fmla="*/ 0 h 514"/>
                <a:gd name="T8" fmla="*/ 0 w 176"/>
                <a:gd name="T9" fmla="*/ 41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514">
                  <a:moveTo>
                    <a:pt x="0" y="410"/>
                  </a:moveTo>
                  <a:lnTo>
                    <a:pt x="0" y="514"/>
                  </a:lnTo>
                  <a:lnTo>
                    <a:pt x="176" y="99"/>
                  </a:lnTo>
                  <a:lnTo>
                    <a:pt x="176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67027" y="3440114"/>
            <a:ext cx="1628775" cy="730249"/>
            <a:chOff x="2867026" y="2582863"/>
            <a:chExt cx="1628775" cy="730249"/>
          </a:xfrm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867026" y="2582863"/>
              <a:ext cx="1628775" cy="579437"/>
            </a:xfrm>
            <a:custGeom>
              <a:avLst/>
              <a:gdLst>
                <a:gd name="T0" fmla="*/ 1026 w 1026"/>
                <a:gd name="T1" fmla="*/ 0 h 365"/>
                <a:gd name="T2" fmla="*/ 1026 w 1026"/>
                <a:gd name="T3" fmla="*/ 365 h 365"/>
                <a:gd name="T4" fmla="*/ 0 w 1026"/>
                <a:gd name="T5" fmla="*/ 365 h 365"/>
                <a:gd name="T6" fmla="*/ 153 w 1026"/>
                <a:gd name="T7" fmla="*/ 0 h 365"/>
                <a:gd name="T8" fmla="*/ 1026 w 1026"/>
                <a:gd name="T9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6" h="365">
                  <a:moveTo>
                    <a:pt x="1026" y="0"/>
                  </a:moveTo>
                  <a:lnTo>
                    <a:pt x="1026" y="365"/>
                  </a:lnTo>
                  <a:lnTo>
                    <a:pt x="0" y="365"/>
                  </a:lnTo>
                  <a:lnTo>
                    <a:pt x="153" y="0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867026" y="3162300"/>
              <a:ext cx="1628775" cy="15081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97602" y="2544764"/>
            <a:ext cx="1900238" cy="638175"/>
            <a:chOff x="6197601" y="1687513"/>
            <a:chExt cx="1900238" cy="638175"/>
          </a:xfrm>
        </p:grpSpPr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6197601" y="1687513"/>
              <a:ext cx="268849" cy="638175"/>
            </a:xfrm>
            <a:custGeom>
              <a:avLst/>
              <a:gdLst>
                <a:gd name="T0" fmla="*/ 166 w 166"/>
                <a:gd name="T1" fmla="*/ 320 h 402"/>
                <a:gd name="T2" fmla="*/ 166 w 166"/>
                <a:gd name="T3" fmla="*/ 402 h 402"/>
                <a:gd name="T4" fmla="*/ 0 w 166"/>
                <a:gd name="T5" fmla="*/ 77 h 402"/>
                <a:gd name="T6" fmla="*/ 0 w 166"/>
                <a:gd name="T7" fmla="*/ 0 h 402"/>
                <a:gd name="T8" fmla="*/ 166 w 166"/>
                <a:gd name="T9" fmla="*/ 320 h 402"/>
                <a:gd name="connsiteX0" fmla="*/ 12779 w 12779"/>
                <a:gd name="connsiteY0" fmla="*/ 7564 h 10000"/>
                <a:gd name="connsiteX1" fmla="*/ 10000 w 12779"/>
                <a:gd name="connsiteY1" fmla="*/ 10000 h 10000"/>
                <a:gd name="connsiteX2" fmla="*/ 0 w 12779"/>
                <a:gd name="connsiteY2" fmla="*/ 1915 h 10000"/>
                <a:gd name="connsiteX3" fmla="*/ 0 w 12779"/>
                <a:gd name="connsiteY3" fmla="*/ 0 h 10000"/>
                <a:gd name="connsiteX4" fmla="*/ 12779 w 12779"/>
                <a:gd name="connsiteY4" fmla="*/ 7564 h 10000"/>
                <a:gd name="connsiteX0" fmla="*/ 10151 w 10151"/>
                <a:gd name="connsiteY0" fmla="*/ 8086 h 10000"/>
                <a:gd name="connsiteX1" fmla="*/ 10000 w 10151"/>
                <a:gd name="connsiteY1" fmla="*/ 10000 h 10000"/>
                <a:gd name="connsiteX2" fmla="*/ 0 w 10151"/>
                <a:gd name="connsiteY2" fmla="*/ 1915 h 10000"/>
                <a:gd name="connsiteX3" fmla="*/ 0 w 10151"/>
                <a:gd name="connsiteY3" fmla="*/ 0 h 10000"/>
                <a:gd name="connsiteX4" fmla="*/ 10151 w 10151"/>
                <a:gd name="connsiteY4" fmla="*/ 8086 h 10000"/>
                <a:gd name="connsiteX0" fmla="*/ 10202 w 10202"/>
                <a:gd name="connsiteY0" fmla="*/ 7919 h 10000"/>
                <a:gd name="connsiteX1" fmla="*/ 10000 w 10202"/>
                <a:gd name="connsiteY1" fmla="*/ 10000 h 10000"/>
                <a:gd name="connsiteX2" fmla="*/ 0 w 10202"/>
                <a:gd name="connsiteY2" fmla="*/ 1915 h 10000"/>
                <a:gd name="connsiteX3" fmla="*/ 0 w 10202"/>
                <a:gd name="connsiteY3" fmla="*/ 0 h 10000"/>
                <a:gd name="connsiteX4" fmla="*/ 10202 w 10202"/>
                <a:gd name="connsiteY4" fmla="*/ 791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2" h="10000">
                  <a:moveTo>
                    <a:pt x="10202" y="7919"/>
                  </a:moveTo>
                  <a:cubicBezTo>
                    <a:pt x="10152" y="8557"/>
                    <a:pt x="10050" y="9362"/>
                    <a:pt x="10000" y="10000"/>
                  </a:cubicBezTo>
                  <a:lnTo>
                    <a:pt x="0" y="1915"/>
                  </a:lnTo>
                  <a:lnTo>
                    <a:pt x="0" y="0"/>
                  </a:lnTo>
                  <a:lnTo>
                    <a:pt x="10202" y="791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6197601" y="1687513"/>
              <a:ext cx="1900238" cy="508000"/>
            </a:xfrm>
            <a:custGeom>
              <a:avLst/>
              <a:gdLst>
                <a:gd name="T0" fmla="*/ 0 w 1197"/>
                <a:gd name="T1" fmla="*/ 0 h 320"/>
                <a:gd name="T2" fmla="*/ 166 w 1197"/>
                <a:gd name="T3" fmla="*/ 320 h 320"/>
                <a:gd name="T4" fmla="*/ 1197 w 1197"/>
                <a:gd name="T5" fmla="*/ 320 h 320"/>
                <a:gd name="T6" fmla="*/ 877 w 1197"/>
                <a:gd name="T7" fmla="*/ 0 h 320"/>
                <a:gd name="T8" fmla="*/ 0 w 1197"/>
                <a:gd name="T9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7" h="320">
                  <a:moveTo>
                    <a:pt x="0" y="0"/>
                  </a:moveTo>
                  <a:lnTo>
                    <a:pt x="166" y="320"/>
                  </a:lnTo>
                  <a:lnTo>
                    <a:pt x="1197" y="320"/>
                  </a:lnTo>
                  <a:lnTo>
                    <a:pt x="8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461126" y="2195513"/>
              <a:ext cx="1636713" cy="13017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38677" y="2980656"/>
            <a:ext cx="1630363" cy="695994"/>
            <a:chOff x="4638676" y="2123406"/>
            <a:chExt cx="1630363" cy="695994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638676" y="2123406"/>
              <a:ext cx="1630363" cy="550862"/>
            </a:xfrm>
            <a:custGeom>
              <a:avLst/>
              <a:gdLst>
                <a:gd name="T0" fmla="*/ 0 w 1027"/>
                <a:gd name="T1" fmla="*/ 0 h 347"/>
                <a:gd name="T2" fmla="*/ 0 w 1027"/>
                <a:gd name="T3" fmla="*/ 347 h 347"/>
                <a:gd name="T4" fmla="*/ 1027 w 1027"/>
                <a:gd name="T5" fmla="*/ 347 h 347"/>
                <a:gd name="T6" fmla="*/ 869 w 1027"/>
                <a:gd name="T7" fmla="*/ 0 h 347"/>
                <a:gd name="T8" fmla="*/ 0 w 1027"/>
                <a:gd name="T9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7" h="347">
                  <a:moveTo>
                    <a:pt x="0" y="0"/>
                  </a:moveTo>
                  <a:lnTo>
                    <a:pt x="0" y="347"/>
                  </a:lnTo>
                  <a:lnTo>
                    <a:pt x="1027" y="347"/>
                  </a:lnTo>
                  <a:lnTo>
                    <a:pt x="8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4638676" y="2668588"/>
              <a:ext cx="1630363" cy="15081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942401" y="4951311"/>
            <a:ext cx="1730951" cy="831959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>
              <a:lnSpc>
                <a:spcPct val="89000"/>
              </a:lnSpc>
            </a:pPr>
            <a:r>
              <a:rPr lang="es-ES" sz="18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" sz="18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xámenes </a:t>
            </a:r>
            <a:r>
              <a:rPr lang="es-ES" sz="1800" b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laboratorio clínico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963867" y="4327244"/>
            <a:ext cx="2298538" cy="338875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800" b="1" dirty="0" smtClean="0">
                <a:solidFill>
                  <a:srgbClr val="FFFF00"/>
                </a:solidFill>
              </a:rPr>
              <a:t>CRM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93176" y="3819859"/>
            <a:ext cx="1724454" cy="585417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800" b="1" dirty="0" smtClean="0">
                <a:solidFill>
                  <a:srgbClr val="FFFF00"/>
                </a:solidFill>
              </a:rPr>
              <a:t>CPRE </a:t>
            </a:r>
            <a:r>
              <a:rPr lang="es-MX" sz="1800" b="1" kern="5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MX" sz="1800" b="1" kern="5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Spyglass</a:t>
            </a:r>
            <a:r>
              <a:rPr lang="es-MX" sz="1800" b="1" kern="5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485631" y="3227534"/>
            <a:ext cx="2514861" cy="2064668"/>
          </a:xfrm>
          <a:prstGeom prst="rect">
            <a:avLst/>
          </a:prstGeom>
        </p:spPr>
        <p:txBody>
          <a:bodyPr wrap="square" lIns="91440" rIns="91440" bIns="45720">
            <a:spAutoFit/>
          </a:bodyPr>
          <a:lstStyle/>
          <a:p>
            <a:pPr>
              <a:lnSpc>
                <a:spcPct val="89000"/>
              </a:lnSpc>
            </a:pPr>
            <a:r>
              <a:rPr lang="es-MX" sz="1800" b="1" kern="50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MX" sz="1800" b="1" kern="50" dirty="0" smtClean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studios </a:t>
            </a:r>
            <a:r>
              <a:rPr lang="es-MX" sz="1800" b="1" kern="50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 histopatología (hematoxilina-eosina, </a:t>
            </a:r>
            <a:r>
              <a:rPr lang="es-MX" sz="1800" b="1" kern="50" dirty="0" err="1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tricrómica</a:t>
            </a:r>
            <a:r>
              <a:rPr lang="es-MX" sz="1800" b="1" kern="50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s-MX" sz="1800" b="1" kern="50" dirty="0" err="1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Masson</a:t>
            </a:r>
            <a:r>
              <a:rPr lang="es-MX" sz="1800" b="1" kern="50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 e </a:t>
            </a:r>
            <a:r>
              <a:rPr lang="es-MX" sz="1800" b="1" kern="50" dirty="0" err="1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inmunohistoquímica</a:t>
            </a:r>
            <a:r>
              <a:rPr lang="es-MX" sz="1800" b="1" kern="50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MX" sz="1800" b="1" kern="50" dirty="0" err="1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citoqueratina</a:t>
            </a:r>
            <a:r>
              <a:rPr lang="es-MX" sz="1800" b="1" kern="50" dirty="0">
                <a:solidFill>
                  <a:srgbClr val="FFFF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19, MU5 Ac)</a:t>
            </a:r>
            <a:endParaRPr lang="en-US" sz="18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3778841" y="3165768"/>
            <a:ext cx="0" cy="544943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150929" y="3777679"/>
            <a:ext cx="0" cy="544943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val 12"/>
          <p:cNvSpPr>
            <a:spLocks noChangeArrowheads="1"/>
          </p:cNvSpPr>
          <p:nvPr/>
        </p:nvSpPr>
        <p:spPr bwMode="auto">
          <a:xfrm>
            <a:off x="1818789" y="3113387"/>
            <a:ext cx="664284" cy="66428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Oval 12"/>
          <p:cNvSpPr>
            <a:spLocks noChangeArrowheads="1"/>
          </p:cNvSpPr>
          <p:nvPr/>
        </p:nvSpPr>
        <p:spPr bwMode="auto">
          <a:xfrm>
            <a:off x="3441282" y="2531499"/>
            <a:ext cx="664284" cy="664284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5372113" y="2703950"/>
            <a:ext cx="0" cy="544943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12"/>
          <p:cNvSpPr>
            <a:spLocks noChangeArrowheads="1"/>
          </p:cNvSpPr>
          <p:nvPr/>
        </p:nvSpPr>
        <p:spPr bwMode="auto">
          <a:xfrm>
            <a:off x="5039169" y="2062754"/>
            <a:ext cx="664282" cy="664284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7057749" y="2253677"/>
            <a:ext cx="0" cy="544943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12"/>
          <p:cNvSpPr>
            <a:spLocks noChangeArrowheads="1"/>
          </p:cNvSpPr>
          <p:nvPr/>
        </p:nvSpPr>
        <p:spPr bwMode="auto">
          <a:xfrm>
            <a:off x="6721764" y="1607127"/>
            <a:ext cx="664282" cy="664284"/>
          </a:xfrm>
          <a:prstGeom prst="ellipse">
            <a:avLst/>
          </a:prstGeom>
          <a:solidFill>
            <a:schemeClr val="tx2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838200" y="432362"/>
            <a:ext cx="77724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378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100" kern="800" spc="-4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C000"/>
                </a:solidFill>
              </a:rPr>
              <a:t>MÉTODOS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61" name="Marcador de texto 6"/>
          <p:cNvSpPr txBox="1">
            <a:spLocks/>
          </p:cNvSpPr>
          <p:nvPr/>
        </p:nvSpPr>
        <p:spPr>
          <a:xfrm>
            <a:off x="685800" y="933450"/>
            <a:ext cx="77724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171446" indent="-171446" algn="l" defTabSz="91437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800" spc="-1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4480" indent="-173034" algn="l" defTabSz="91437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2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25" indent="-171446" algn="l" defTabSz="91437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7371" indent="-171446" algn="l" defTabSz="91437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2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17" indent="-171446" algn="l" defTabSz="914378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2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1800" b="1" dirty="0" smtClean="0">
                <a:solidFill>
                  <a:srgbClr val="FFC000"/>
                </a:solidFill>
              </a:rPr>
              <a:t>Evaluación del proceso de regeneración tisular</a:t>
            </a:r>
            <a:endParaRPr lang="es-MX" sz="1800" b="1" dirty="0">
              <a:solidFill>
                <a:srgbClr val="FFC0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474036" y="5951862"/>
            <a:ext cx="61959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kern="5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Seguimiento </a:t>
            </a:r>
            <a:r>
              <a:rPr lang="es-MX" sz="3200" b="1" kern="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12, 18 y 24 meses</a:t>
            </a:r>
            <a:endParaRPr lang="es-MX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111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7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8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1111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1111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1111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9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20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/>
          <p:bldP spid="73" grpId="0"/>
          <p:bldP spid="74" grpId="0"/>
          <p:bldP spid="7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/>
          <p:bldP spid="73" grpId="0"/>
          <p:bldP spid="74" grpId="0"/>
          <p:bldP spid="75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291" y="266702"/>
            <a:ext cx="8681605" cy="1302327"/>
          </a:xfrm>
        </p:spPr>
        <p:txBody>
          <a:bodyPr>
            <a:normAutofit/>
          </a:bodyPr>
          <a:lstStyle/>
          <a:p>
            <a:r>
              <a:rPr lang="es-MX" sz="2800" b="1" dirty="0" smtClean="0">
                <a:solidFill>
                  <a:srgbClr val="FFC000"/>
                </a:solidFill>
              </a:rPr>
              <a:t>RESULTADOS</a:t>
            </a:r>
            <a:br>
              <a:rPr lang="es-MX" sz="2800" b="1" dirty="0" smtClean="0">
                <a:solidFill>
                  <a:srgbClr val="FFC000"/>
                </a:solidFill>
              </a:rPr>
            </a:br>
            <a:r>
              <a:rPr lang="es-MX" sz="2800" b="1" dirty="0" smtClean="0">
                <a:solidFill>
                  <a:srgbClr val="FFC000"/>
                </a:solidFill>
              </a:rPr>
              <a:t>Colocación de la </a:t>
            </a:r>
            <a:r>
              <a:rPr lang="es-MX" sz="2800" b="1" dirty="0" err="1" smtClean="0">
                <a:solidFill>
                  <a:srgbClr val="FFC000"/>
                </a:solidFill>
              </a:rPr>
              <a:t>bioprótesis</a:t>
            </a:r>
            <a:endParaRPr lang="es-MX" sz="2800" b="1" dirty="0">
              <a:solidFill>
                <a:srgbClr val="FFC00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865" y="1624922"/>
            <a:ext cx="3707146" cy="43268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094" y="1569028"/>
            <a:ext cx="4038778" cy="44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9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964773"/>
            <a:ext cx="4932548" cy="54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58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FFC000"/>
                </a:solidFill>
              </a:rPr>
              <a:t>RESULTADOS</a:t>
            </a:r>
            <a:endParaRPr lang="es-MX" sz="3200" b="1" dirty="0">
              <a:solidFill>
                <a:srgbClr val="FFC000"/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312876"/>
            <a:ext cx="4218798" cy="3182388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>
          <a:xfrm>
            <a:off x="265310" y="1413846"/>
            <a:ext cx="4860032" cy="576263"/>
          </a:xfrm>
        </p:spPr>
        <p:txBody>
          <a:bodyPr>
            <a:normAutofit/>
          </a:bodyPr>
          <a:lstStyle/>
          <a:p>
            <a:r>
              <a:rPr lang="es-MX" sz="1800" b="1" dirty="0">
                <a:solidFill>
                  <a:schemeClr val="bg1"/>
                </a:solidFill>
              </a:rPr>
              <a:t>Estructura trabecular del </a:t>
            </a:r>
            <a:r>
              <a:rPr lang="es-MX" sz="1800" b="1" dirty="0" smtClean="0">
                <a:solidFill>
                  <a:schemeClr val="bg1"/>
                </a:solidFill>
              </a:rPr>
              <a:t>neo-conducto</a:t>
            </a:r>
            <a:endParaRPr lang="es-MX" sz="1800" b="1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43" y="2312876"/>
            <a:ext cx="2584739" cy="25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Spy glass</a:t>
            </a:r>
            <a:endParaRPr lang="es-MX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C6E7FC"/>
                </a:solidFill>
              </a:rPr>
              <a:pPr/>
              <a:t>44</a:t>
            </a:fld>
            <a:endParaRPr lang="en-US">
              <a:solidFill>
                <a:srgbClr val="C6E7F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6" y="1124744"/>
            <a:ext cx="5903493" cy="442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attachment.outlook.live.net/owa/montalvoeduardo@hotmail.com/service.svc/s/GetAttachmentThumbnail?id=AQMkADAwATE0OTEwLTUwZTgtNjA1YS0wMAItMDAKAEYAAANI8YtiTjXoT5gXBMsVgFSDBwCRMMPmlovaRr7orS2cPoQ5AAACAQwAAACWNHaJ56x4Qr%2FoBXPoZZ7qAAHZzgixAAAAARIAEACKEJ%2BPCcllQrb4h8LoNU9B&amp;thumbnailType=2&amp;owa=outlook.live.com&amp;scriptVer=2019041503.08&amp;isc=1&amp;X-OWA-CANARY=S6z4a4UVvk2-N0ciU52NdxDwgoo0yNYYm3QhUEqW3OrEgsEYIdrnNX40_pmMcUt6JcqQyNFe9JM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1NDkzLCJleHAiOjE1NTYwNTYwOTMsImlzcyI6IjAwMDAwMDAyLTAwMDAtMGZmMS1jZTAwLTAwMDAwMDAwMDAwMEA4NGRmOWU3Zi1lOWY2LTQwYWYtYjQzNS1hYWFhYWFhYWFhYWEiLCJhdWQiOiIwMDAwMDAwMi0wMDAwLTBmZjEtY2UwMC0wMDAwMDAwMDAwMDAvYXR0YWNobWVudC5vdXRsb29rLmxpdmUubmV0QDg0ZGY5ZTdmLWU5ZjYtNDBhZi1iNDM1LWFhYWFhYWFhYWFhYSJ9.AWsZOmFkErV1XiBj1SIyZsczzzEYNHeNEG3n_2ldcH_d8dJioMsCM9f9MvT_NfxhwsWQsbd6spNa0s4yt6gwueaS8UXbDEFYOO6cWOe0__xtCgWsEW9yuWRsuu6g2TJMKOvDrh9wsJuvyz16oU-1dIkhPVsLCwa2rqMrooIxSuTbT6iMaf-juO37GFpC4aNGXDAXUHUnl5aZDjCY4KfkvCrUqJlKRq0cmgjSxvb0tZ21RJ6u-jfSwEukFb_QSFuwpqGP7QKy4O3JfO8DN-6utX8qS7nqEMsRhIy0xlpana0ib7EcvHN0adOGtMPslXRPhClaeTOR6jKo881rvlVsKQ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20508"/>
            <a:ext cx="5839975" cy="437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4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9458" name="Picture 2" descr="https://attachment.outlook.live.net/owa/montalvoeduardo@hotmail.com/service.svc/s/GetAttachmentThumbnail?id=AQMkADAwATE0OTEwLTUwZTgtNjA1YS0wMAItMDAKAEYAAANI8YtiTjXoT5gXBMsVgFSDBwCRMMPmlovaRr7orS2cPoQ5AAACAQwAAACWNHaJ56x4Qr%2FoBXPoZZ7qAAHZzgixAAAAARIAEACKEJ%2BPCcllQrb4h8LoNU9B&amp;thumbnailType=2&amp;owa=outlook.live.com&amp;scriptVer=2019041503.08&amp;isc=1&amp;X-OWA-CANARY=S6z4a4UVvk2-N0ciU52NdxDwgoo0yNYYm3QhUEqW3OrEgsEYIdrnNX40_pmMcUt6JcqQyNFe9JM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1NDkzLCJleHAiOjE1NTYwNTYwOTMsImlzcyI6IjAwMDAwMDAyLTAwMDAtMGZmMS1jZTAwLTAwMDAwMDAwMDAwMEA4NGRmOWU3Zi1lOWY2LTQwYWYtYjQzNS1hYWFhYWFhYWFhYWEiLCJhdWQiOiIwMDAwMDAwMi0wMDAwLTBmZjEtY2UwMC0wMDAwMDAwMDAwMDAvYXR0YWNobWVudC5vdXRsb29rLmxpdmUubmV0QDg0ZGY5ZTdmLWU5ZjYtNDBhZi1iNDM1LWFhYWFhYWFhYWFhYSJ9.AWsZOmFkErV1XiBj1SIyZsczzzEYNHeNEG3n_2ldcH_d8dJioMsCM9f9MvT_NfxhwsWQsbd6spNa0s4yt6gwueaS8UXbDEFYOO6cWOe0__xtCgWsEW9yuWRsuu6g2TJMKOvDrh9wsJuvyz16oU-1dIkhPVsLCwa2rqMrooIxSuTbT6iMaf-juO37GFpC4aNGXDAXUHUnl5aZDjCY4KfkvCrUqJlKRq0cmgjSxvb0tZ21RJ6u-jfSwEukFb_QSFuwpqGP7QKy4O3JfO8DN-6utX8qS7nqEMsRhIy0xlpana0ib7EcvHN0adOGtMPslXRPhClaeTOR6jKo881rvlVsKQ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208127" cy="540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3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>
                <a:solidFill>
                  <a:srgbClr val="C6E7FC"/>
                </a:solidFill>
              </a:rPr>
              <a:pPr/>
              <a:t>46</a:t>
            </a:fld>
            <a:endParaRPr lang="en-US">
              <a:solidFill>
                <a:srgbClr val="C6E7FC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82" y="1659896"/>
            <a:ext cx="6432883" cy="482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93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263978" y="1606816"/>
            <a:ext cx="3670285" cy="802458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/>
          </a:bodyPr>
          <a:lstStyle>
            <a:lvl1pPr defTabSz="584200">
              <a:defRPr sz="8000" spc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Material y métodos </a:t>
            </a:r>
          </a:p>
        </p:txBody>
      </p:sp>
      <p:grpSp>
        <p:nvGrpSpPr>
          <p:cNvPr id="345" name="Group 345"/>
          <p:cNvGrpSpPr/>
          <p:nvPr/>
        </p:nvGrpSpPr>
        <p:grpSpPr>
          <a:xfrm>
            <a:off x="19353" y="887798"/>
            <a:ext cx="8999977" cy="740015"/>
            <a:chOff x="0" y="0"/>
            <a:chExt cx="23999935" cy="1973372"/>
          </a:xfrm>
        </p:grpSpPr>
        <p:pic>
          <p:nvPicPr>
            <p:cNvPr id="343" name="image8.png"/>
            <p:cNvPicPr>
              <a:picLocks noChangeAspect="1"/>
            </p:cNvPicPr>
            <p:nvPr/>
          </p:nvPicPr>
          <p:blipFill>
            <a:blip r:embed="rId2">
              <a:alphaModFix amt="58999"/>
              <a:extLst/>
            </a:blip>
            <a:stretch>
              <a:fillRect/>
            </a:stretch>
          </p:blipFill>
          <p:spPr>
            <a:xfrm>
              <a:off x="-1" y="118496"/>
              <a:ext cx="3187480" cy="17363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image9.png"/>
            <p:cNvPicPr>
              <a:picLocks noChangeAspect="1"/>
            </p:cNvPicPr>
            <p:nvPr/>
          </p:nvPicPr>
          <p:blipFill>
            <a:blip r:embed="rId3">
              <a:alphaModFix amt="42000"/>
              <a:extLst/>
            </a:blip>
            <a:stretch>
              <a:fillRect/>
            </a:stretch>
          </p:blipFill>
          <p:spPr>
            <a:xfrm>
              <a:off x="21925970" y="0"/>
              <a:ext cx="2073966" cy="1973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6" name="00000000-0000-0000-0000-00000000048F-L0-001.jpeg"/>
          <p:cNvPicPr>
            <a:picLocks noChangeAspect="1"/>
          </p:cNvPicPr>
          <p:nvPr/>
        </p:nvPicPr>
        <p:blipFill>
          <a:blip r:embed="rId4">
            <a:extLst/>
          </a:blip>
          <a:srcRect l="30031" t="12207" r="10312" b="22244"/>
          <a:stretch>
            <a:fillRect/>
          </a:stretch>
        </p:blipFill>
        <p:spPr>
          <a:xfrm>
            <a:off x="-727201" y="-263641"/>
            <a:ext cx="5041117" cy="738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00000000-0000-0000-0000-000000000492-L0-001.jpeg"/>
          <p:cNvPicPr>
            <a:picLocks noChangeAspect="1"/>
          </p:cNvPicPr>
          <p:nvPr/>
        </p:nvPicPr>
        <p:blipFill>
          <a:blip r:embed="rId5">
            <a:extLst/>
          </a:blip>
          <a:srcRect l="25353" t="6666" r="34612" b="49710"/>
          <a:stretch>
            <a:fillRect/>
          </a:stretch>
        </p:blipFill>
        <p:spPr>
          <a:xfrm>
            <a:off x="3071989" y="415556"/>
            <a:ext cx="3675488" cy="3003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00000000-0000-0000-0000-00000000048D-L0-001.jpeg"/>
          <p:cNvPicPr>
            <a:picLocks noChangeAspect="1"/>
          </p:cNvPicPr>
          <p:nvPr/>
        </p:nvPicPr>
        <p:blipFill>
          <a:blip r:embed="rId6">
            <a:extLst/>
          </a:blip>
          <a:srcRect t="15237" b="10862"/>
          <a:stretch>
            <a:fillRect/>
          </a:stretch>
        </p:blipFill>
        <p:spPr>
          <a:xfrm>
            <a:off x="5643382" y="220761"/>
            <a:ext cx="4171716" cy="4110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7A91A960-EFB7-427A-A26A-C4E154E1E1B5-L0-001.png"/>
          <p:cNvPicPr>
            <a:picLocks noChangeAspect="1"/>
          </p:cNvPicPr>
          <p:nvPr/>
        </p:nvPicPr>
        <p:blipFill>
          <a:blip r:embed="rId7">
            <a:extLst/>
          </a:blip>
          <a:srcRect t="9588" b="1498"/>
          <a:stretch>
            <a:fillRect/>
          </a:stretch>
        </p:blipFill>
        <p:spPr>
          <a:xfrm>
            <a:off x="3071998" y="2304187"/>
            <a:ext cx="3675426" cy="4357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299C5688-EB6A-4F77-B479-1FB996C14F5A-L0-001.png"/>
          <p:cNvPicPr>
            <a:picLocks noChangeAspect="1"/>
          </p:cNvPicPr>
          <p:nvPr/>
        </p:nvPicPr>
        <p:blipFill>
          <a:blip r:embed="rId8">
            <a:extLst/>
          </a:blip>
          <a:srcRect t="8187" b="33446"/>
          <a:stretch>
            <a:fillRect/>
          </a:stretch>
        </p:blipFill>
        <p:spPr>
          <a:xfrm>
            <a:off x="5658956" y="3240114"/>
            <a:ext cx="4140591" cy="32222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Group 353"/>
          <p:cNvGrpSpPr/>
          <p:nvPr/>
        </p:nvGrpSpPr>
        <p:grpSpPr>
          <a:xfrm>
            <a:off x="19353" y="887798"/>
            <a:ext cx="8999977" cy="740015"/>
            <a:chOff x="0" y="0"/>
            <a:chExt cx="23999935" cy="1973372"/>
          </a:xfrm>
        </p:grpSpPr>
        <p:pic>
          <p:nvPicPr>
            <p:cNvPr id="351" name="image8.png"/>
            <p:cNvPicPr>
              <a:picLocks noChangeAspect="1"/>
            </p:cNvPicPr>
            <p:nvPr/>
          </p:nvPicPr>
          <p:blipFill>
            <a:blip r:embed="rId2">
              <a:alphaModFix amt="58999"/>
              <a:extLst/>
            </a:blip>
            <a:stretch>
              <a:fillRect/>
            </a:stretch>
          </p:blipFill>
          <p:spPr>
            <a:xfrm>
              <a:off x="-1" y="118496"/>
              <a:ext cx="3187480" cy="17363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image9.png"/>
            <p:cNvPicPr>
              <a:picLocks noChangeAspect="1"/>
            </p:cNvPicPr>
            <p:nvPr/>
          </p:nvPicPr>
          <p:blipFill>
            <a:blip r:embed="rId3">
              <a:alphaModFix amt="42000"/>
              <a:extLst/>
            </a:blip>
            <a:stretch>
              <a:fillRect/>
            </a:stretch>
          </p:blipFill>
          <p:spPr>
            <a:xfrm>
              <a:off x="21925970" y="0"/>
              <a:ext cx="2073966" cy="1973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4" name="Shape 3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038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5556" y="152868"/>
            <a:ext cx="7772400" cy="817561"/>
          </a:xfrm>
        </p:spPr>
        <p:txBody>
          <a:bodyPr>
            <a:normAutofit/>
          </a:bodyPr>
          <a:lstStyle/>
          <a:p>
            <a:r>
              <a:rPr lang="es-MX" sz="2800" b="1" dirty="0" smtClean="0">
                <a:solidFill>
                  <a:srgbClr val="FFC000"/>
                </a:solidFill>
              </a:rPr>
              <a:t>RESULTADOS</a:t>
            </a:r>
            <a:endParaRPr lang="es-MX" sz="2800" b="1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7473" y="1484784"/>
            <a:ext cx="4284476" cy="949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b="1" dirty="0" smtClean="0">
                <a:solidFill>
                  <a:schemeClr val="bg1"/>
                </a:solidFill>
              </a:rPr>
              <a:t>A los </a:t>
            </a:r>
            <a:r>
              <a:rPr lang="es-MX" b="1" dirty="0">
                <a:solidFill>
                  <a:schemeClr val="bg1"/>
                </a:solidFill>
              </a:rPr>
              <a:t>24 meses de seguimiento posoperatorio, </a:t>
            </a:r>
            <a:r>
              <a:rPr lang="es-MX" b="1" dirty="0" smtClean="0">
                <a:solidFill>
                  <a:schemeClr val="bg1"/>
                </a:solidFill>
              </a:rPr>
              <a:t>en la anastomosis </a:t>
            </a:r>
            <a:r>
              <a:rPr lang="es-MX" b="1" dirty="0">
                <a:solidFill>
                  <a:schemeClr val="bg1"/>
                </a:solidFill>
              </a:rPr>
              <a:t>de la </a:t>
            </a:r>
            <a:r>
              <a:rPr lang="es-MX" b="1" dirty="0" err="1">
                <a:solidFill>
                  <a:schemeClr val="bg1"/>
                </a:solidFill>
              </a:rPr>
              <a:t>Bioprótesis</a:t>
            </a:r>
            <a:r>
              <a:rPr lang="es-MX" b="1" dirty="0">
                <a:solidFill>
                  <a:schemeClr val="bg1"/>
                </a:solidFill>
              </a:rPr>
              <a:t> en vía biliar y colédoco</a:t>
            </a:r>
            <a:r>
              <a:rPr lang="es-MX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27" name="Picture 3" descr="bioprotesis2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2299038"/>
            <a:ext cx="3921946" cy="44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739243" y="1044298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400" b="1" dirty="0" smtClean="0">
                <a:solidFill>
                  <a:srgbClr val="FFFF00"/>
                </a:solidFill>
              </a:rPr>
              <a:t>Estudio histopatológico</a:t>
            </a:r>
          </a:p>
          <a:p>
            <a:r>
              <a:rPr lang="es-MX" sz="1400" b="1" dirty="0" smtClean="0">
                <a:solidFill>
                  <a:schemeClr val="bg1"/>
                </a:solidFill>
              </a:rPr>
              <a:t>A</a:t>
            </a:r>
            <a:r>
              <a:rPr lang="es-MX" sz="1400" b="1" dirty="0">
                <a:solidFill>
                  <a:schemeClr val="bg1"/>
                </a:solidFill>
              </a:rPr>
              <a:t>)  Control: Epitelio </a:t>
            </a:r>
            <a:r>
              <a:rPr lang="es-MX" sz="1400" b="1" dirty="0" err="1">
                <a:solidFill>
                  <a:schemeClr val="bg1"/>
                </a:solidFill>
              </a:rPr>
              <a:t>columnar</a:t>
            </a:r>
            <a:r>
              <a:rPr lang="es-MX" sz="1400" b="1" dirty="0">
                <a:solidFill>
                  <a:schemeClr val="bg1"/>
                </a:solidFill>
              </a:rPr>
              <a:t> en colédoco (flecha) y glándulas </a:t>
            </a:r>
            <a:r>
              <a:rPr lang="es-MX" sz="1400" b="1" dirty="0" err="1">
                <a:solidFill>
                  <a:schemeClr val="bg1"/>
                </a:solidFill>
              </a:rPr>
              <a:t>intramurales</a:t>
            </a:r>
            <a:r>
              <a:rPr lang="es-MX" sz="1400" b="1" dirty="0">
                <a:solidFill>
                  <a:schemeClr val="bg1"/>
                </a:solidFill>
              </a:rPr>
              <a:t> biliares. B)  Prótesis en modelo de 24 meses: Epitelio </a:t>
            </a:r>
            <a:r>
              <a:rPr lang="es-MX" sz="1400" b="1" dirty="0" err="1">
                <a:solidFill>
                  <a:schemeClr val="bg1"/>
                </a:solidFill>
              </a:rPr>
              <a:t>columnar</a:t>
            </a:r>
            <a:r>
              <a:rPr lang="es-MX" sz="1400" b="1" dirty="0">
                <a:solidFill>
                  <a:schemeClr val="bg1"/>
                </a:solidFill>
              </a:rPr>
              <a:t> en colédoco y glándulas </a:t>
            </a:r>
            <a:r>
              <a:rPr lang="es-MX" sz="1400" b="1" dirty="0" err="1">
                <a:solidFill>
                  <a:schemeClr val="bg1"/>
                </a:solidFill>
              </a:rPr>
              <a:t>intramurales</a:t>
            </a:r>
            <a:r>
              <a:rPr lang="es-MX" sz="1400" b="1" dirty="0">
                <a:solidFill>
                  <a:schemeClr val="bg1"/>
                </a:solidFill>
              </a:rPr>
              <a:t> biliares</a:t>
            </a:r>
            <a:r>
              <a:rPr lang="es-MX" sz="1400" b="1" dirty="0" smtClean="0">
                <a:solidFill>
                  <a:schemeClr val="bg1"/>
                </a:solidFill>
              </a:rPr>
              <a:t>.</a:t>
            </a:r>
            <a:endParaRPr lang="es-MX" sz="14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3"/>
          <a:stretch/>
        </p:blipFill>
        <p:spPr>
          <a:xfrm>
            <a:off x="4739243" y="2168860"/>
            <a:ext cx="4404757" cy="194421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813741" y="412605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400" b="1" dirty="0" err="1" smtClean="0">
                <a:solidFill>
                  <a:srgbClr val="FFFF00"/>
                </a:solidFill>
              </a:rPr>
              <a:t>Inmunohistoquímica</a:t>
            </a:r>
            <a:endParaRPr lang="es-MX" sz="1400" b="1" dirty="0" smtClean="0">
              <a:solidFill>
                <a:srgbClr val="FFFF00"/>
              </a:solidFill>
            </a:endParaRPr>
          </a:p>
          <a:p>
            <a:r>
              <a:rPr lang="es-MX" sz="1400" b="1" dirty="0" smtClean="0">
                <a:solidFill>
                  <a:schemeClr val="bg1"/>
                </a:solidFill>
              </a:rPr>
              <a:t>A</a:t>
            </a:r>
            <a:r>
              <a:rPr lang="es-MX" sz="1400" b="1" dirty="0">
                <a:solidFill>
                  <a:schemeClr val="bg1"/>
                </a:solidFill>
              </a:rPr>
              <a:t>) Control: </a:t>
            </a:r>
            <a:r>
              <a:rPr lang="es-MX" sz="1400" b="1" dirty="0" err="1">
                <a:solidFill>
                  <a:schemeClr val="bg1"/>
                </a:solidFill>
              </a:rPr>
              <a:t>Citoqueratina</a:t>
            </a:r>
            <a:r>
              <a:rPr lang="es-MX" sz="1400" b="1" dirty="0">
                <a:solidFill>
                  <a:schemeClr val="bg1"/>
                </a:solidFill>
              </a:rPr>
              <a:t> 19 (flecha epitelio). B) Prótesis en modelo de 24 meses: </a:t>
            </a:r>
            <a:r>
              <a:rPr lang="es-MX" sz="1400" b="1" dirty="0" err="1">
                <a:solidFill>
                  <a:schemeClr val="bg1"/>
                </a:solidFill>
              </a:rPr>
              <a:t>Citoqueratina</a:t>
            </a:r>
            <a:r>
              <a:rPr lang="es-MX" sz="1400" b="1" dirty="0">
                <a:solidFill>
                  <a:schemeClr val="bg1"/>
                </a:solidFill>
              </a:rPr>
              <a:t> 19</a:t>
            </a:r>
            <a:r>
              <a:rPr lang="es-MX" sz="1400" dirty="0"/>
              <a:t>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16166" t="35835" r="9959" b="11265"/>
          <a:stretch/>
        </p:blipFill>
        <p:spPr>
          <a:xfrm>
            <a:off x="4739243" y="5036211"/>
            <a:ext cx="4291136" cy="17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50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RESULTADOS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24" y="1108476"/>
            <a:ext cx="3099509" cy="22612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654" t="5427" r="1395" b="5042"/>
          <a:stretch/>
        </p:blipFill>
        <p:spPr>
          <a:xfrm>
            <a:off x="3993355" y="1108476"/>
            <a:ext cx="5004556" cy="23762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35054" t="11599" r="25032" b="9042"/>
          <a:stretch/>
        </p:blipFill>
        <p:spPr>
          <a:xfrm>
            <a:off x="5220072" y="4010741"/>
            <a:ext cx="2268252" cy="25641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596" y="3653729"/>
            <a:ext cx="2124236" cy="303823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220072" y="6165304"/>
            <a:ext cx="2268252" cy="409548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95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218" name="Picture 2" descr="https://attachment.outlook.live.net/owa/montalvoeduardo@hotmail.com/service.svc/s/GetAttachmentThumbnail?id=AQMkADAwATE0OTEwLTUwZTgtNjA1YS0wMAItMDAKAEYAAANI8YtiTjXoT5gXBMsVgFSDBwCRMMPmlovaRr7orS2cPoQ5AAACAQwAAACWNHaJ56x4Qr%2FoBXPoZZ7qAAJATt6%2BAAAAARIAEADaxYe5vLTITpqWEPSA0m%2BC&amp;thumbnailType=2&amp;owa=outlook.live.com&amp;scriptVer=2019041503.08&amp;isc=1&amp;X-OWA-CANARY=vpe28cRkZUCAXykzvfyIzUBitoAxyNYYsOiYWbrkBfWp9mOPHA3Cvgt-coG07DfCVDIPy1--GcY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0MjkzLCJleHAiOjE1NTYwNTQ4OTMsImlzcyI6IjAwMDAwMDAyLTAwMDAtMGZmMS1jZTAwLTAwMDAwMDAwMDAwMEA4NGRmOWU3Zi1lOWY2LTQwYWYtYjQzNS1hYWFhYWFhYWFhYWEiLCJhdWQiOiIwMDAwMDAwMi0wMDAwLTBmZjEtY2UwMC0wMDAwMDAwMDAwMDAvYXR0YWNobWVudC5vdXRsb29rLmxpdmUubmV0QDg0ZGY5ZTdmLWU5ZjYtNDBhZi1iNDM1LWFhYWFhYWFhYWFhYSJ9.Hfd3vpia4iSg5uXaRFAKEdEXJnXR_5X0dRRNn0qqpQTOyhpH3yKYk4IAv2y1G3gyWRrunUj5M9oLi9kujYjjD_GwFeO-pBazwZePi2dj1ECsaDvGRW0NVAtC5vBRbm8AwENQ6SMSi6Tg7ZcVvN-dLplT99RJ1NnstVs9xxmIzMp3YzF577gwWbAqp3wjKyEjWFYgghSDF2BtSgN9k18q1Y0GHnkKMWmm9qYJqhqtaKE3EBeNXyVtLTz25TQD5gmBfYo3l8AliDpCXb8ARSE85glfD6e_DFjiVT4SL3W6cDNpbfGJh4Yqbgh88QytbsPFBJ6hCq-3UymvgPi5gJS9ow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535648"/>
            <a:ext cx="8034266" cy="60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7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FFC000"/>
                </a:solidFill>
              </a:rPr>
              <a:t>RESULTADOS</a:t>
            </a:r>
            <a:endParaRPr lang="es-MX" sz="3200" b="1" dirty="0">
              <a:solidFill>
                <a:srgbClr val="FFC000"/>
              </a:solidFill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312876"/>
            <a:ext cx="4218798" cy="3182388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4294967295"/>
          </p:nvPr>
        </p:nvSpPr>
        <p:spPr>
          <a:xfrm>
            <a:off x="265310" y="1413846"/>
            <a:ext cx="4860032" cy="576263"/>
          </a:xfrm>
        </p:spPr>
        <p:txBody>
          <a:bodyPr>
            <a:normAutofit/>
          </a:bodyPr>
          <a:lstStyle/>
          <a:p>
            <a:r>
              <a:rPr lang="es-MX" sz="1800" b="1" dirty="0">
                <a:solidFill>
                  <a:schemeClr val="bg1"/>
                </a:solidFill>
              </a:rPr>
              <a:t>Estructura trabecular del </a:t>
            </a:r>
            <a:r>
              <a:rPr lang="es-MX" sz="1800" b="1" dirty="0" smtClean="0">
                <a:solidFill>
                  <a:schemeClr val="bg1"/>
                </a:solidFill>
              </a:rPr>
              <a:t>neo-conducto</a:t>
            </a:r>
            <a:endParaRPr lang="es-MX" sz="1800" b="1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43" y="2312876"/>
            <a:ext cx="2584739" cy="25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>
                <a:solidFill>
                  <a:srgbClr val="FFC000"/>
                </a:solidFill>
              </a:rPr>
              <a:t>RESULTADOS</a:t>
            </a:r>
            <a:endParaRPr lang="es-MX" sz="2800" b="1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219201"/>
            <a:ext cx="4026293" cy="625623"/>
          </a:xfrm>
        </p:spPr>
        <p:txBody>
          <a:bodyPr>
            <a:normAutofit fontScale="85000" lnSpcReduction="20000"/>
          </a:bodyPr>
          <a:lstStyle/>
          <a:p>
            <a:endParaRPr lang="es-MX" dirty="0"/>
          </a:p>
          <a:p>
            <a:pPr marL="0" indent="0">
              <a:buNone/>
            </a:pPr>
            <a:r>
              <a:rPr lang="es-MX" b="1" dirty="0"/>
              <a:t>Tabla 1</a:t>
            </a:r>
            <a:r>
              <a:rPr lang="es-MX" b="1" dirty="0">
                <a:solidFill>
                  <a:schemeClr val="bg1"/>
                </a:solidFill>
              </a:rPr>
              <a:t>. Resultado de laboratorio. </a:t>
            </a:r>
            <a:r>
              <a:rPr lang="es-ES" b="1" dirty="0">
                <a:solidFill>
                  <a:schemeClr val="bg1"/>
                </a:solidFill>
              </a:rPr>
              <a:t>Control de </a:t>
            </a:r>
            <a:r>
              <a:rPr lang="es-ES" b="1" dirty="0" err="1">
                <a:solidFill>
                  <a:schemeClr val="bg1"/>
                </a:solidFill>
              </a:rPr>
              <a:t>Bilirubinas</a:t>
            </a:r>
            <a:r>
              <a:rPr lang="es-ES" b="1" dirty="0">
                <a:solidFill>
                  <a:schemeClr val="bg1"/>
                </a:solidFill>
              </a:rPr>
              <a:t> total y directa hasta 24 meses.</a:t>
            </a:r>
            <a:endParaRPr lang="es-MX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2132856"/>
            <a:ext cx="4047619" cy="217142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076056" y="1348026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Tabla 2.</a:t>
            </a:r>
            <a:r>
              <a:rPr lang="es-ES" sz="1200" dirty="0"/>
              <a:t> </a:t>
            </a:r>
            <a:r>
              <a:rPr lang="es-MX" sz="1200" b="1" dirty="0">
                <a:solidFill>
                  <a:schemeClr val="bg1"/>
                </a:solidFill>
              </a:rPr>
              <a:t>Resultado de laboratorio. </a:t>
            </a:r>
            <a:r>
              <a:rPr lang="es-ES" sz="1200" b="1" dirty="0">
                <a:solidFill>
                  <a:schemeClr val="bg1"/>
                </a:solidFill>
              </a:rPr>
              <a:t>Control de Fosfatasa Alcalina hasta 24 meses</a:t>
            </a:r>
            <a:r>
              <a:rPr lang="es-ES" sz="1200" b="1" dirty="0" smtClean="0">
                <a:solidFill>
                  <a:schemeClr val="bg1"/>
                </a:solidFill>
              </a:rPr>
              <a:t>.</a:t>
            </a:r>
            <a:endParaRPr lang="es-MX" sz="1200" b="1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107959"/>
            <a:ext cx="4066667" cy="219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77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>
                <a:solidFill>
                  <a:srgbClr val="FFC000"/>
                </a:solidFill>
              </a:rPr>
              <a:t>RESULTADOS</a:t>
            </a:r>
            <a:endParaRPr lang="es-MX" sz="2800" b="1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394345"/>
              </p:ext>
            </p:extLst>
          </p:nvPr>
        </p:nvGraphicFramePr>
        <p:xfrm>
          <a:off x="179512" y="1947925"/>
          <a:ext cx="8712968" cy="462571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653454"/>
                <a:gridCol w="1197870"/>
                <a:gridCol w="979796"/>
                <a:gridCol w="543649"/>
                <a:gridCol w="866152"/>
                <a:gridCol w="407737"/>
                <a:gridCol w="900706"/>
                <a:gridCol w="407737"/>
                <a:gridCol w="815473"/>
                <a:gridCol w="520612"/>
                <a:gridCol w="875366"/>
                <a:gridCol w="544416"/>
              </a:tblGrid>
              <a:tr h="6380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1 mes</a:t>
                      </a:r>
                      <a:endParaRPr lang="es-MX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n=16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6 meses</a:t>
                      </a:r>
                      <a:endParaRPr lang="es-MX" sz="1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n=4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12 meses n=4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18 meses n=4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98220" algn="l"/>
                        </a:tabLst>
                      </a:pPr>
                      <a:r>
                        <a:rPr lang="es-MX" sz="1200" dirty="0">
                          <a:effectLst/>
                        </a:rPr>
                        <a:t>24 meses </a:t>
                      </a:r>
                      <a:endParaRPr lang="es-MX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98220" algn="l"/>
                        </a:tabLst>
                      </a:pPr>
                      <a:r>
                        <a:rPr lang="es-MX" sz="1200" dirty="0">
                          <a:effectLst/>
                        </a:rPr>
                        <a:t>n=4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658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Prequirúrgico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Post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p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Post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p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Post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p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Post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p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Post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p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7975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ALT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23.3 ± 1.5 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(22-25)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22 ± 4.3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(17-25)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0.72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23 ± 2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(23-26)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0.80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21.3 ± 1.5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(20-23)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0.42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21.5 ± 2.5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(19-24)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22 ± 3.4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(18-24)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0.10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7975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AST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26 ± 7.2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(20-34)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 ± 3.4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(16-22)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0.41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18.3 ± 6.6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(14-26)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0.42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21.6 ± 1.15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(21-23)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0.74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21 ± 2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(19-23)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20.6 ± 1.5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(19-22)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0.10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5316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BT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0.16 ± 0.16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(.05-.35)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.08 ± .09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(.02-.19)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0.20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.05 ± .04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(.02-.10)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0.60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0.20 ± .16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 .03-.35)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0.66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.29 ± .22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(.12-.54)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0.88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0.47 ± .14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(.31.58)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0.59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7975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BD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0.11 ± 0.08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(.04-.20)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.09 ± .06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(.02-.15)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0.25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.12 ± .08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(.03-.19)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0.14 ± .05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(0.10-.20)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0.31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0.20 ± .07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(.14-.29)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0.45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.13 ± .06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(.09-.20)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0.59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7975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FA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185 ± 36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(151-224)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203 ± 40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(165-246)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0.68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114. ± 33</a:t>
                      </a:r>
                      <a:endParaRPr lang="es-MX" sz="1100">
                        <a:effectLst/>
                      </a:endParaRPr>
                    </a:p>
                    <a:p>
                      <a:pPr marR="215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(78-142)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0.96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145 ± 12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(132-156)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0.66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162 ± 11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(156-176)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0.28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143 ± 28.3</a:t>
                      </a:r>
                      <a:endParaRPr lang="es-MX" sz="1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(126-176)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8572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0.10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86020" y="1232756"/>
            <a:ext cx="8708892" cy="4667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Tabla 3. Comparación de perfil hepático a seguimiento preoperatorio y a los  30 días y 6, 12, 18 y 24 meses. Sin diferencia estadísticamente significativa en ninguna de las variables</a:t>
            </a:r>
            <a:endParaRPr kumimoji="0" lang="es-MX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124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FFC000"/>
                </a:solidFill>
              </a:rPr>
              <a:t>DISCUSION</a:t>
            </a:r>
            <a:endParaRPr lang="es-MX" sz="3200" b="1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219201"/>
            <a:ext cx="8242684" cy="5234135"/>
          </a:xfrm>
        </p:spPr>
        <p:txBody>
          <a:bodyPr>
            <a:noAutofit/>
          </a:bodyPr>
          <a:lstStyle/>
          <a:p>
            <a:r>
              <a:rPr lang="es-ES_tradnl" sz="1800" b="1" dirty="0">
                <a:solidFill>
                  <a:schemeClr val="bg1"/>
                </a:solidFill>
              </a:rPr>
              <a:t>L</a:t>
            </a:r>
            <a:r>
              <a:rPr lang="es-ES_tradnl" sz="1800" b="1" dirty="0" smtClean="0">
                <a:solidFill>
                  <a:schemeClr val="bg1"/>
                </a:solidFill>
              </a:rPr>
              <a:t>a </a:t>
            </a:r>
            <a:r>
              <a:rPr lang="es-ES_tradnl" sz="1800" b="1" dirty="0">
                <a:solidFill>
                  <a:schemeClr val="bg1"/>
                </a:solidFill>
              </a:rPr>
              <a:t>funcionalidad de la prótesis se evaluó por diferentes métodos diagnósticos, entre ellos el laboratorio </a:t>
            </a:r>
            <a:r>
              <a:rPr lang="es-ES_tradnl" sz="1800" b="1" dirty="0" smtClean="0">
                <a:solidFill>
                  <a:schemeClr val="bg1"/>
                </a:solidFill>
              </a:rPr>
              <a:t>clínico, </a:t>
            </a:r>
            <a:r>
              <a:rPr lang="es-ES_tradnl" sz="1800" b="1" dirty="0" err="1" smtClean="0">
                <a:solidFill>
                  <a:schemeClr val="bg1"/>
                </a:solidFill>
              </a:rPr>
              <a:t>colangioresonancia</a:t>
            </a:r>
            <a:r>
              <a:rPr lang="es-ES_tradnl" sz="1800" b="1" dirty="0" smtClean="0">
                <a:solidFill>
                  <a:schemeClr val="bg1"/>
                </a:solidFill>
              </a:rPr>
              <a:t> </a:t>
            </a:r>
            <a:r>
              <a:rPr lang="es-ES_tradnl" sz="1800" b="1" dirty="0">
                <a:solidFill>
                  <a:schemeClr val="bg1"/>
                </a:solidFill>
              </a:rPr>
              <a:t>y  </a:t>
            </a:r>
            <a:r>
              <a:rPr lang="es-ES_tradnl" sz="1800" b="1" dirty="0" smtClean="0">
                <a:solidFill>
                  <a:schemeClr val="bg1"/>
                </a:solidFill>
              </a:rPr>
              <a:t>CPRE, obteniendo </a:t>
            </a:r>
            <a:r>
              <a:rPr lang="es-ES_tradnl" sz="1800" b="1" dirty="0">
                <a:solidFill>
                  <a:schemeClr val="bg1"/>
                </a:solidFill>
              </a:rPr>
              <a:t>resultados satisfactorios</a:t>
            </a:r>
            <a:r>
              <a:rPr lang="es-ES_tradnl" sz="1800" b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s-MX" sz="1800" b="1" dirty="0">
              <a:solidFill>
                <a:schemeClr val="bg1"/>
              </a:solidFill>
            </a:endParaRPr>
          </a:p>
          <a:p>
            <a:r>
              <a:rPr lang="es-ES_tradnl" sz="1800" b="1" dirty="0">
                <a:solidFill>
                  <a:schemeClr val="bg1"/>
                </a:solidFill>
              </a:rPr>
              <a:t>La permeabilidad se confirmó por </a:t>
            </a:r>
            <a:r>
              <a:rPr lang="es-ES_tradnl" sz="1800" b="1" dirty="0" err="1">
                <a:solidFill>
                  <a:schemeClr val="bg1"/>
                </a:solidFill>
              </a:rPr>
              <a:t>Colangioscopía</a:t>
            </a:r>
            <a:r>
              <a:rPr lang="es-ES_tradnl" sz="1800" b="1" dirty="0">
                <a:solidFill>
                  <a:schemeClr val="bg1"/>
                </a:solidFill>
              </a:rPr>
              <a:t> con </a:t>
            </a:r>
            <a:r>
              <a:rPr lang="es-ES_tradnl" sz="1800" b="1" dirty="0" err="1">
                <a:solidFill>
                  <a:schemeClr val="bg1"/>
                </a:solidFill>
              </a:rPr>
              <a:t>SpyGlass</a:t>
            </a:r>
            <a:r>
              <a:rPr lang="es-ES_tradnl" sz="1800" b="1" dirty="0">
                <a:solidFill>
                  <a:schemeClr val="bg1"/>
                </a:solidFill>
              </a:rPr>
              <a:t> siendo permeable en todos los modelos estudiados, sin migración de la </a:t>
            </a:r>
            <a:r>
              <a:rPr lang="es-ES_tradnl" sz="1800" b="1" dirty="0" err="1">
                <a:solidFill>
                  <a:schemeClr val="bg1"/>
                </a:solidFill>
              </a:rPr>
              <a:t>bioprótesis</a:t>
            </a:r>
            <a:r>
              <a:rPr lang="es-ES_tradnl" sz="1800" b="1" dirty="0">
                <a:solidFill>
                  <a:schemeClr val="bg1"/>
                </a:solidFill>
              </a:rPr>
              <a:t> de su sitio de inserción. </a:t>
            </a:r>
            <a:endParaRPr lang="es-ES_tradnl" sz="1800" b="1" dirty="0" smtClean="0">
              <a:solidFill>
                <a:schemeClr val="bg1"/>
              </a:solidFill>
            </a:endParaRPr>
          </a:p>
          <a:p>
            <a:endParaRPr lang="es-ES_tradnl" sz="1800" b="1" dirty="0" smtClean="0">
              <a:solidFill>
                <a:schemeClr val="bg1"/>
              </a:solidFill>
            </a:endParaRPr>
          </a:p>
          <a:p>
            <a:r>
              <a:rPr lang="es-ES_tradnl" sz="1800" b="1" dirty="0" smtClean="0">
                <a:solidFill>
                  <a:schemeClr val="bg1"/>
                </a:solidFill>
              </a:rPr>
              <a:t>A </a:t>
            </a:r>
            <a:r>
              <a:rPr lang="es-ES_tradnl" sz="1800" b="1" dirty="0">
                <a:solidFill>
                  <a:schemeClr val="bg1"/>
                </a:solidFill>
              </a:rPr>
              <a:t>nivel macroscópico, se observó en el sitio de inserción de la </a:t>
            </a:r>
            <a:r>
              <a:rPr lang="es-ES_tradnl" sz="1800" b="1" dirty="0" err="1">
                <a:solidFill>
                  <a:schemeClr val="bg1"/>
                </a:solidFill>
              </a:rPr>
              <a:t>bioprótesis</a:t>
            </a:r>
            <a:r>
              <a:rPr lang="es-ES_tradnl" sz="1800" b="1" dirty="0">
                <a:solidFill>
                  <a:schemeClr val="bg1"/>
                </a:solidFill>
              </a:rPr>
              <a:t> la presencia de </a:t>
            </a:r>
            <a:r>
              <a:rPr lang="es-ES_tradnl" sz="1800" b="1" dirty="0" smtClean="0">
                <a:solidFill>
                  <a:schemeClr val="bg1"/>
                </a:solidFill>
              </a:rPr>
              <a:t>re-</a:t>
            </a:r>
            <a:r>
              <a:rPr lang="es-ES_tradnl" sz="1800" b="1" dirty="0" err="1" smtClean="0">
                <a:solidFill>
                  <a:schemeClr val="bg1"/>
                </a:solidFill>
              </a:rPr>
              <a:t>epitelización</a:t>
            </a:r>
            <a:r>
              <a:rPr lang="es-ES_tradnl" sz="1800" b="1" dirty="0" smtClean="0">
                <a:solidFill>
                  <a:schemeClr val="bg1"/>
                </a:solidFill>
              </a:rPr>
              <a:t> </a:t>
            </a:r>
            <a:r>
              <a:rPr lang="es-ES_tradnl" sz="1800" b="1" dirty="0">
                <a:solidFill>
                  <a:schemeClr val="bg1"/>
                </a:solidFill>
              </a:rPr>
              <a:t>del </a:t>
            </a:r>
            <a:r>
              <a:rPr lang="es-ES_tradnl" sz="1800" b="1" dirty="0" smtClean="0">
                <a:solidFill>
                  <a:schemeClr val="bg1"/>
                </a:solidFill>
              </a:rPr>
              <a:t>colédoco, con </a:t>
            </a:r>
            <a:r>
              <a:rPr lang="es-ES_tradnl" sz="1800" b="1" dirty="0">
                <a:solidFill>
                  <a:schemeClr val="bg1"/>
                </a:solidFill>
              </a:rPr>
              <a:t>una vascularización necesaria para mantener el epitelio funcional</a:t>
            </a:r>
            <a:r>
              <a:rPr lang="es-ES_tradnl" sz="1800" b="1" dirty="0" smtClean="0">
                <a:solidFill>
                  <a:schemeClr val="bg1"/>
                </a:solidFill>
              </a:rPr>
              <a:t>.</a:t>
            </a:r>
          </a:p>
          <a:p>
            <a:endParaRPr lang="es-MX" sz="1800" b="1" dirty="0">
              <a:solidFill>
                <a:schemeClr val="bg1"/>
              </a:solidFill>
            </a:endParaRPr>
          </a:p>
          <a:p>
            <a:r>
              <a:rPr lang="es-ES_tradnl" sz="1800" b="1" dirty="0">
                <a:solidFill>
                  <a:schemeClr val="bg1"/>
                </a:solidFill>
              </a:rPr>
              <a:t>La </a:t>
            </a:r>
            <a:r>
              <a:rPr lang="es-ES_tradnl" sz="1800" b="1" dirty="0" smtClean="0">
                <a:solidFill>
                  <a:schemeClr val="bg1"/>
                </a:solidFill>
              </a:rPr>
              <a:t>histopatología permitió </a:t>
            </a:r>
            <a:r>
              <a:rPr lang="es-ES_tradnl" sz="1800" b="1" dirty="0">
                <a:solidFill>
                  <a:schemeClr val="bg1"/>
                </a:solidFill>
              </a:rPr>
              <a:t>observar el grado de </a:t>
            </a:r>
            <a:r>
              <a:rPr lang="es-ES_tradnl" sz="1800" b="1" dirty="0" smtClean="0">
                <a:solidFill>
                  <a:schemeClr val="bg1"/>
                </a:solidFill>
              </a:rPr>
              <a:t>re-</a:t>
            </a:r>
            <a:r>
              <a:rPr lang="es-ES_tradnl" sz="1800" b="1" dirty="0" err="1" smtClean="0">
                <a:solidFill>
                  <a:schemeClr val="bg1"/>
                </a:solidFill>
              </a:rPr>
              <a:t>epitelización</a:t>
            </a:r>
            <a:r>
              <a:rPr lang="es-ES_tradnl" sz="1800" b="1" dirty="0" smtClean="0">
                <a:solidFill>
                  <a:schemeClr val="bg1"/>
                </a:solidFill>
              </a:rPr>
              <a:t> </a:t>
            </a:r>
            <a:r>
              <a:rPr lang="es-ES_tradnl" sz="1800" b="1" dirty="0">
                <a:solidFill>
                  <a:schemeClr val="bg1"/>
                </a:solidFill>
              </a:rPr>
              <a:t>sobre la </a:t>
            </a:r>
            <a:r>
              <a:rPr lang="es-ES_tradnl" sz="1800" b="1" dirty="0" err="1">
                <a:solidFill>
                  <a:schemeClr val="bg1"/>
                </a:solidFill>
              </a:rPr>
              <a:t>bioprótesis</a:t>
            </a:r>
            <a:r>
              <a:rPr lang="es-ES_tradnl" sz="1800" b="1" dirty="0">
                <a:solidFill>
                  <a:schemeClr val="bg1"/>
                </a:solidFill>
              </a:rPr>
              <a:t>, así como su integración a largo plazo. </a:t>
            </a:r>
            <a:endParaRPr lang="es-ES_tradnl" sz="1800" b="1" dirty="0" smtClean="0">
              <a:solidFill>
                <a:schemeClr val="bg1"/>
              </a:solidFill>
            </a:endParaRPr>
          </a:p>
          <a:p>
            <a:endParaRPr lang="es-MX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sz="1800" dirty="0"/>
          </a:p>
        </p:txBody>
      </p:sp>
    </p:spTree>
    <p:extLst>
      <p:ext uri="{BB962C8B-B14F-4D97-AF65-F5344CB8AC3E}">
        <p14:creationId xmlns:p14="http://schemas.microsoft.com/office/powerpoint/2010/main" val="5095264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>
                <a:solidFill>
                  <a:srgbClr val="FFC000"/>
                </a:solidFill>
              </a:rPr>
              <a:t>CONCLUSIONES</a:t>
            </a:r>
            <a:endParaRPr lang="es-MX" sz="2800" b="1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219201"/>
            <a:ext cx="7772400" cy="5198131"/>
          </a:xfrm>
        </p:spPr>
        <p:txBody>
          <a:bodyPr>
            <a:noAutofit/>
          </a:bodyPr>
          <a:lstStyle/>
          <a:p>
            <a:r>
              <a:rPr lang="es-ES_tradnl" sz="1600" b="1" dirty="0">
                <a:solidFill>
                  <a:schemeClr val="bg1"/>
                </a:solidFill>
              </a:rPr>
              <a:t>No se presentó, en los diferentes grupos de estudio, mortalidad asociada</a:t>
            </a:r>
            <a:r>
              <a:rPr lang="es-ES_tradnl" sz="1600" dirty="0">
                <a:solidFill>
                  <a:schemeClr val="bg1"/>
                </a:solidFill>
              </a:rPr>
              <a:t>.</a:t>
            </a:r>
            <a:endParaRPr lang="es-MX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MX" sz="1600" b="1" dirty="0" smtClean="0">
              <a:solidFill>
                <a:schemeClr val="bg1"/>
              </a:solidFill>
            </a:endParaRPr>
          </a:p>
          <a:p>
            <a:r>
              <a:rPr lang="es-MX" sz="1600" b="1" dirty="0" smtClean="0">
                <a:solidFill>
                  <a:schemeClr val="bg1"/>
                </a:solidFill>
              </a:rPr>
              <a:t>Una </a:t>
            </a:r>
            <a:r>
              <a:rPr lang="es-MX" sz="1600" b="1" dirty="0">
                <a:solidFill>
                  <a:schemeClr val="bg1"/>
                </a:solidFill>
              </a:rPr>
              <a:t>opción terapéutica accesible y de bajo costo </a:t>
            </a:r>
            <a:r>
              <a:rPr lang="es-MX" sz="1600" b="1" dirty="0" smtClean="0">
                <a:solidFill>
                  <a:schemeClr val="bg1"/>
                </a:solidFill>
              </a:rPr>
              <a:t>disponible.</a:t>
            </a:r>
          </a:p>
          <a:p>
            <a:endParaRPr lang="es-MX" sz="1600" b="1" dirty="0" smtClean="0">
              <a:solidFill>
                <a:schemeClr val="bg1"/>
              </a:solidFill>
            </a:endParaRPr>
          </a:p>
          <a:p>
            <a:r>
              <a:rPr lang="es-ES_tradnl" sz="1600" b="1" dirty="0" smtClean="0">
                <a:solidFill>
                  <a:schemeClr val="bg1"/>
                </a:solidFill>
              </a:rPr>
              <a:t>La </a:t>
            </a:r>
            <a:r>
              <a:rPr lang="es-ES_tradnl" sz="1600" b="1" dirty="0">
                <a:solidFill>
                  <a:schemeClr val="bg1"/>
                </a:solidFill>
              </a:rPr>
              <a:t>fortaleza del estudio radica en una evaluación multidisciplinaria  mediante estudios complementarios de imagen por medio de </a:t>
            </a:r>
            <a:r>
              <a:rPr lang="es-ES_tradnl" sz="1600" b="1" dirty="0" err="1">
                <a:solidFill>
                  <a:schemeClr val="bg1"/>
                </a:solidFill>
              </a:rPr>
              <a:t>colangioresonancia</a:t>
            </a:r>
            <a:r>
              <a:rPr lang="es-ES_tradnl" sz="1600" b="1" dirty="0">
                <a:solidFill>
                  <a:schemeClr val="bg1"/>
                </a:solidFill>
              </a:rPr>
              <a:t>, </a:t>
            </a:r>
            <a:r>
              <a:rPr lang="es-ES_tradnl" sz="1600" b="1" dirty="0" smtClean="0">
                <a:solidFill>
                  <a:schemeClr val="bg1"/>
                </a:solidFill>
              </a:rPr>
              <a:t>CPRE  </a:t>
            </a:r>
            <a:r>
              <a:rPr lang="es-ES_tradnl" sz="1600" b="1" dirty="0">
                <a:solidFill>
                  <a:schemeClr val="bg1"/>
                </a:solidFill>
              </a:rPr>
              <a:t>y </a:t>
            </a:r>
            <a:r>
              <a:rPr lang="es-ES_tradnl" sz="1600" b="1" dirty="0" err="1">
                <a:solidFill>
                  <a:schemeClr val="bg1"/>
                </a:solidFill>
              </a:rPr>
              <a:t>coledoscopía</a:t>
            </a:r>
            <a:r>
              <a:rPr lang="es-ES_tradnl" sz="1600" b="1" dirty="0">
                <a:solidFill>
                  <a:schemeClr val="bg1"/>
                </a:solidFill>
              </a:rPr>
              <a:t> aunados a la evaluación clínica y por medio de estudios de laboratorio. </a:t>
            </a:r>
            <a:endParaRPr lang="es-ES_tradnl" sz="1600" b="1" dirty="0" smtClean="0">
              <a:solidFill>
                <a:schemeClr val="bg1"/>
              </a:solidFill>
            </a:endParaRPr>
          </a:p>
          <a:p>
            <a:endParaRPr lang="es-ES_tradnl" sz="1600" b="1" dirty="0" smtClean="0">
              <a:solidFill>
                <a:schemeClr val="bg1"/>
              </a:solidFill>
            </a:endParaRPr>
          </a:p>
          <a:p>
            <a:r>
              <a:rPr lang="es-ES_tradnl" sz="1600" b="1" dirty="0" smtClean="0">
                <a:solidFill>
                  <a:schemeClr val="bg1"/>
                </a:solidFill>
              </a:rPr>
              <a:t>El </a:t>
            </a:r>
            <a:r>
              <a:rPr lang="es-ES_tradnl" sz="1600" b="1" dirty="0">
                <a:solidFill>
                  <a:schemeClr val="bg1"/>
                </a:solidFill>
              </a:rPr>
              <a:t>seguimiento postoperatorio a largo plazo </a:t>
            </a:r>
            <a:r>
              <a:rPr lang="es-ES_tradnl" sz="1600" b="1" dirty="0" smtClean="0">
                <a:solidFill>
                  <a:schemeClr val="bg1"/>
                </a:solidFill>
              </a:rPr>
              <a:t>a los 12, 18  y 24meses, mostró </a:t>
            </a:r>
            <a:r>
              <a:rPr lang="es-ES_tradnl" sz="1600" b="1" dirty="0">
                <a:solidFill>
                  <a:schemeClr val="bg1"/>
                </a:solidFill>
              </a:rPr>
              <a:t>resultados favorables, siendo una alternativa segura y aplicable. </a:t>
            </a:r>
            <a:endParaRPr lang="es-ES_tradnl" sz="1600" b="1" dirty="0" smtClean="0">
              <a:solidFill>
                <a:schemeClr val="bg1"/>
              </a:solidFill>
            </a:endParaRPr>
          </a:p>
          <a:p>
            <a:endParaRPr lang="es-MX" sz="1600" b="1" dirty="0">
              <a:solidFill>
                <a:schemeClr val="bg1"/>
              </a:solidFill>
            </a:endParaRPr>
          </a:p>
          <a:p>
            <a:r>
              <a:rPr lang="es-MX" sz="1600" b="1" dirty="0">
                <a:solidFill>
                  <a:schemeClr val="bg1"/>
                </a:solidFill>
              </a:rPr>
              <a:t>Consideramos que el modelo animal  propuesto en este proyecto resulto ser útil debido a que las estructuras anatómicas y dimensiones de las mismas son similares al </a:t>
            </a:r>
            <a:r>
              <a:rPr lang="es-MX" sz="1600" b="1" dirty="0" smtClean="0">
                <a:solidFill>
                  <a:schemeClr val="bg1"/>
                </a:solidFill>
              </a:rPr>
              <a:t>humano, ahora evaluaremos el </a:t>
            </a:r>
            <a:r>
              <a:rPr lang="es-MX" sz="1600" b="1" dirty="0">
                <a:solidFill>
                  <a:schemeClr val="bg1"/>
                </a:solidFill>
              </a:rPr>
              <a:t>comportamiento de la </a:t>
            </a:r>
            <a:r>
              <a:rPr lang="es-MX" sz="1600" b="1" dirty="0" err="1">
                <a:solidFill>
                  <a:schemeClr val="bg1"/>
                </a:solidFill>
              </a:rPr>
              <a:t>bioprótesis</a:t>
            </a:r>
            <a:r>
              <a:rPr lang="es-MX" sz="1600" b="1" dirty="0">
                <a:solidFill>
                  <a:schemeClr val="bg1"/>
                </a:solidFill>
              </a:rPr>
              <a:t> </a:t>
            </a:r>
            <a:r>
              <a:rPr lang="es-MX" sz="1600" b="1" dirty="0" smtClean="0">
                <a:solidFill>
                  <a:schemeClr val="bg1"/>
                </a:solidFill>
              </a:rPr>
              <a:t>en </a:t>
            </a:r>
            <a:r>
              <a:rPr lang="es-MX" sz="1600" b="1" dirty="0">
                <a:solidFill>
                  <a:schemeClr val="bg1"/>
                </a:solidFill>
              </a:rPr>
              <a:t>una futura </a:t>
            </a:r>
            <a:r>
              <a:rPr lang="es-MX" sz="1600" b="1" dirty="0" smtClean="0">
                <a:solidFill>
                  <a:schemeClr val="bg1"/>
                </a:solidFill>
              </a:rPr>
              <a:t>aplicación clínica.</a:t>
            </a:r>
            <a:endParaRPr lang="es-MX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829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81860"/>
            <a:ext cx="7920519" cy="579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2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128819"/>
            <a:ext cx="7772400" cy="817561"/>
          </a:xfrm>
        </p:spPr>
        <p:txBody>
          <a:bodyPr/>
          <a:lstStyle/>
          <a:p>
            <a:endParaRPr lang="es-CO"/>
          </a:p>
        </p:txBody>
      </p:sp>
      <p:pic>
        <p:nvPicPr>
          <p:cNvPr id="20482" name="Picture 2" descr="https://attachment.outlook.live.net/owa/montalvoeduardo@hotmail.com/service.svc/s/GetAttachmentThumbnail?id=AQMkADAwATE0OTEwLTUwZTgtNjA1YS0wMAItMDAKAEYAAANI8YtiTjXoT5gXBMsVgFSDBwCRMMPmlovaRr7orS2cPoQ5AAACAQkAAACWNHaJ56x4Qr%2FoBXPoZZ7qAAHoRwx7AAAAARIAEACraoeEW20sTaCB3rM7V9vp&amp;thumbnailType=2&amp;owa=outlook.live.com&amp;scriptVer=2019041503.08&amp;isc=1&amp;X-OWA-CANARY=jC99rNXPBECW77EUsjAm8KDJsBY2yNYYjHl5OjYu5lsazUI_iwUWzeuWkRLYB4zsWauUYpkuW0o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2MzkzLCJleHAiOjE1NTYwNTY5OTMsImlzcyI6IjAwMDAwMDAyLTAwMDAtMGZmMS1jZTAwLTAwMDAwMDAwMDAwMEA4NGRmOWU3Zi1lOWY2LTQwYWYtYjQzNS1hYWFhYWFhYWFhYWEiLCJhdWQiOiIwMDAwMDAwMi0wMDAwLTBmZjEtY2UwMC0wMDAwMDAwMDAwMDAvYXR0YWNobWVudC5vdXRsb29rLmxpdmUubmV0QDg0ZGY5ZTdmLWU5ZjYtNDBhZi1iNDM1LWFhYWFhYWFhYWFhYSJ9.N6VVPd7WD6wjmc0P6g5pm6i0sF9T7_GjoP8J57Rzohn50kq0H6OLMQJRqCWRcIuQGST2bKpyKH4l-PGLMgkeiLYojbn5hjekPx08ifoEmjsd0otZ-dSQxPA5pemskh2FY-Tx4TL79pcLkxIj91t_F5gw3zA2lwmLxDeUHpPEsU3nmmc6RDoh_8aceFQdgy3kssswn2itoIDkU2In2o2XBQsaLMBQ6bq7VQfjVZ293THO8exGSrqzr3mzNjeiKMneoFqgWaeuba3xtwRbR6imLgsCNnppa5dpNxhnQMzCkz65S-uwYpyylMBqjbA919Gun5Vs1cZluzreWTAiLuqJQA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7" y="481642"/>
            <a:ext cx="8298295" cy="62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5556" y="2715421"/>
            <a:ext cx="7772400" cy="817561"/>
          </a:xfrm>
        </p:spPr>
        <p:txBody>
          <a:bodyPr>
            <a:normAutofit/>
          </a:bodyPr>
          <a:lstStyle/>
          <a:p>
            <a:r>
              <a:rPr lang="es-CO" sz="2800" b="1" dirty="0" smtClean="0">
                <a:solidFill>
                  <a:srgbClr val="FFC000"/>
                </a:solidFill>
              </a:rPr>
              <a:t>MUCHAS GRACIAS POR SU FINA  ATENCIÓN.</a:t>
            </a:r>
            <a:endParaRPr lang="es-CO" sz="2800" b="1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25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42" name="Picture 2" descr="https://attachment.outlook.live.net/owa/montalvoeduardo@hotmail.com/service.svc/s/GetAttachmentThumbnail?id=AQMkADAwATE0OTEwLTUwZTgtNjA1YS0wMAItMDAKAEYAAANI8YtiTjXoT5gXBMsVgFSDBwCRMMPmlovaRr7orS2cPoQ5AAACAQwAAACWNHaJ56x4Qr%2FoBXPoZZ7qAAJATt6%2BAAAAARIAEABbF%2BXd%2BZmTRpq2tNXxk2i3&amp;thumbnailType=2&amp;owa=outlook.live.com&amp;scriptVer=2019041503.08&amp;isc=1&amp;X-OWA-CANARY=vpe28cRkZUCAXykzvfyIzUBitoAxyNYYsOiYWbrkBfWp9mOPHA3Cvgt-coG07DfCVDIPy1--GcY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0MjkzLCJleHAiOjE1NTYwNTQ4OTMsImlzcyI6IjAwMDAwMDAyLTAwMDAtMGZmMS1jZTAwLTAwMDAwMDAwMDAwMEA4NGRmOWU3Zi1lOWY2LTQwYWYtYjQzNS1hYWFhYWFhYWFhYWEiLCJhdWQiOiIwMDAwMDAwMi0wMDAwLTBmZjEtY2UwMC0wMDAwMDAwMDAwMDAvYXR0YWNobWVudC5vdXRsb29rLmxpdmUubmV0QDg0ZGY5ZTdmLWU5ZjYtNDBhZi1iNDM1LWFhYWFhYWFhYWFhYSJ9.Hfd3vpia4iSg5uXaRFAKEdEXJnXR_5X0dRRNn0qqpQTOyhpH3yKYk4IAv2y1G3gyWRrunUj5M9oLi9kujYjjD_GwFeO-pBazwZePi2dj1ECsaDvGRW0NVAtC5vBRbm8AwENQ6SMSi6Tg7ZcVvN-dLplT99RJ1NnstVs9xxmIzMp3YzF577gwWbAqp3wjKyEjWFYgghSDF2BtSgN9k18q1Y0GHnkKMWmm9qYJqhqtaKE3EBeNXyVtLTz25TQD5gmBfYo3l8AliDpCXb8ARSE85glfD6e_DFjiVT4SL3W6cDNpbfGJh4Yqbgh88QytbsPFBJ6hCq-3UymvgPi5gJS9ow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25550"/>
            <a:ext cx="7772400" cy="461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43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1266" name="Picture 2" descr="https://attachment.outlook.live.net/owa/montalvoeduardo@hotmail.com/service.svc/s/GetAttachmentThumbnail?id=AQMkADAwATE0OTEwLTUwZTgtNjA1YS0wMAItMDAKAEYAAANI8YtiTjXoT5gXBMsVgFSDBwCRMMPmlovaRr7orS2cPoQ5AAACAQwAAACWNHaJ56x4Qr%2FoBXPoZZ7qAAJATt6%2BAAAAARIAEAA78330PcGbTY2QBW6FB2EA&amp;thumbnailType=2&amp;owa=outlook.live.com&amp;scriptVer=2019041503.08&amp;isc=1&amp;X-OWA-CANARY=vpe28cRkZUCAXykzvfyIzUBitoAxyNYYsOiYWbrkBfWp9mOPHA3Cvgt-coG07DfCVDIPy1--GcY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0MjkzLCJleHAiOjE1NTYwNTQ4OTMsImlzcyI6IjAwMDAwMDAyLTAwMDAtMGZmMS1jZTAwLTAwMDAwMDAwMDAwMEA4NGRmOWU3Zi1lOWY2LTQwYWYtYjQzNS1hYWFhYWFhYWFhYWEiLCJhdWQiOiIwMDAwMDAwMi0wMDAwLTBmZjEtY2UwMC0wMDAwMDAwMDAwMDAvYXR0YWNobWVudC5vdXRsb29rLmxpdmUubmV0QDg0ZGY5ZTdmLWU5ZjYtNDBhZi1iNDM1LWFhYWFhYWFhYWFhYSJ9.Hfd3vpia4iSg5uXaRFAKEdEXJnXR_5X0dRRNn0qqpQTOyhpH3yKYk4IAv2y1G3gyWRrunUj5M9oLi9kujYjjD_GwFeO-pBazwZePi2dj1ECsaDvGRW0NVAtC5vBRbm8AwENQ6SMSi6Tg7ZcVvN-dLplT99RJ1NnstVs9xxmIzMp3YzF577gwWbAqp3wjKyEjWFYgghSDF2BtSgN9k18q1Y0GHnkKMWmm9qYJqhqtaKE3EBeNXyVtLTz25TQD5gmBfYo3l8AliDpCXb8ARSE85glfD6e_DFjiVT4SL3W6cDNpbfGJh4Yqbgh88QytbsPFBJ6hCq-3UymvgPi5gJS9ow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927192"/>
            <a:ext cx="6948772" cy="521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88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2290" name="Picture 2" descr="https://attachment.outlook.live.net/owa/montalvoeduardo@hotmail.com/service.svc/s/GetAttachmentThumbnail?id=AQMkADAwATE0OTEwLTUwZTgtNjA1YS0wMAItMDAKAEYAAANI8YtiTjXoT5gXBMsVgFSDBwCRMMPmlovaRr7orS2cPoQ5AAACAQwAAACWNHaJ56x4Qr%2FoBXPoZZ7qAAJATt6%2BAAAAARIAEACrHCsnJmYlRYAwKPcZfIGU&amp;thumbnailType=2&amp;owa=outlook.live.com&amp;scriptVer=2019041503.08&amp;isc=1&amp;X-OWA-CANARY=FfJk1Bv6RUqe3NnQ5c0DmzB0Xd4yyNYYJydMIHmQn2W29OqPoqe7W9eRv8XmwwSWF9UTZhLr6nY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DQyNDAtMTM1NzQwNjI5OFwiLFwicHVpZFwiOlwiMzYxODA5NDAyNDIxMzM4XCIsXCJvaWRcIjpcIjAwMDE0OTEwLTUwZTgtNjA1YS0wMDAwLTAwMDAwMDAwMDAwMFwiLFwic2NvcGVcIjpcIk93YURvd25sb2FkXCJ9IiwibmJmIjoxNTU2MDU0ODkzLCJleHAiOjE1NTYwNTU0OTMsImlzcyI6IjAwMDAwMDAyLTAwMDAtMGZmMS1jZTAwLTAwMDAwMDAwMDAwMEA4NGRmOWU3Zi1lOWY2LTQwYWYtYjQzNS1hYWFhYWFhYWFhYWEiLCJhdWQiOiIwMDAwMDAwMi0wMDAwLTBmZjEtY2UwMC0wMDAwMDAwMDAwMDAvYXR0YWNobWVudC5vdXRsb29rLmxpdmUubmV0QDg0ZGY5ZTdmLWU5ZjYtNDBhZi1iNDM1LWFhYWFhYWFhYWFhYSJ9.kw3Hze4MEs9otetc6ZnwWwIzlnFhmDsPrUneThJ68ZBSgqtoJgfrb6Cxw1i57XfTziFYSWkTTJ6tilOGtzZsEjNVl-8L7qQWAZV0HFxJKmY3cKYXrl7z58d0cni04-C3F07hJyeI1-kZvvegKMzRDsdPzfB47CjW2wBJPfp6sAtb4X604i2sJ_1PUzLWWFzAfRDmXECy54Gzx23lSHtVjnkLpyDR83KKEbnWS6hfWF4DZaiY-U79NagcS0jVbLZhg4WBBVJzdgM9pyD91LlR9puM3QLWv2tWsnc4fZzidftoONGChxcVC3BJh3i18mk68mir-zRMDA3RS80ROhZMYg&amp;animation=tr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58" y="1219200"/>
            <a:ext cx="6170084" cy="46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3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atomy of the gallbladder; shows the liver, common hepatic duct, cystic duct, common bile duct, pancreas, and small intestine. The inset shows the liver, bile ducts, gallbladder, pancreas, and small intestin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12875"/>
            <a:ext cx="54387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2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i9_Multicolored">
      <a:dk1>
        <a:srgbClr val="57565A"/>
      </a:dk1>
      <a:lt1>
        <a:sysClr val="window" lastClr="FFFFFF"/>
      </a:lt1>
      <a:dk2>
        <a:srgbClr val="21B169"/>
      </a:dk2>
      <a:lt2>
        <a:srgbClr val="CF423F"/>
      </a:lt2>
      <a:accent1>
        <a:srgbClr val="4DB3C7"/>
      </a:accent1>
      <a:accent2>
        <a:srgbClr val="85CA46"/>
      </a:accent2>
      <a:accent3>
        <a:srgbClr val="F49D00"/>
      </a:accent3>
      <a:accent4>
        <a:srgbClr val="D2326B"/>
      </a:accent4>
      <a:accent5>
        <a:srgbClr val="1D6E9B"/>
      </a:accent5>
      <a:accent6>
        <a:srgbClr val="6850B4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157346</TotalTime>
  <Words>1807</Words>
  <Application>Microsoft Office PowerPoint</Application>
  <PresentationFormat>Presentación en pantalla (4:3)</PresentationFormat>
  <Paragraphs>364</Paragraphs>
  <Slides>57</Slides>
  <Notes>4</Notes>
  <HiddenSlides>17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57</vt:i4>
      </vt:variant>
    </vt:vector>
  </HeadingPairs>
  <TitlesOfParts>
    <vt:vector size="69" baseType="lpstr">
      <vt:lpstr>Arial</vt:lpstr>
      <vt:lpstr>Calibri</vt:lpstr>
      <vt:lpstr>Candara</vt:lpstr>
      <vt:lpstr>Gotham Light</vt:lpstr>
      <vt:lpstr>Helvetica</vt:lpstr>
      <vt:lpstr>Open Sans</vt:lpstr>
      <vt:lpstr>Open Sans Light</vt:lpstr>
      <vt:lpstr>Symbol</vt:lpstr>
      <vt:lpstr>Times New Roman</vt:lpstr>
      <vt:lpstr>Wingdings</vt:lpstr>
      <vt:lpstr>1_Office Theme</vt:lpstr>
      <vt:lpstr>Waveform</vt:lpstr>
      <vt:lpstr>LESION DE VIA BILIAR. DE LA CLINICA QUIRURGICA A LA INVESTIGACION BIOMEDICA EXPERIMENTAL     </vt:lpstr>
      <vt:lpstr>SUSTITUCIÓN DEL CONDUCTO BILIAR PRINCIPAL POR UNA BIOPROTESIS EN MODELO EXPERIMENTAL PORCINO. RESULTADOS A 24 MESES.   </vt:lpstr>
      <vt:lpstr>INTRODUCCIÓN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Ultrasonografía</vt:lpstr>
      <vt:lpstr>Curva de aprendizaje</vt:lpstr>
      <vt:lpstr>Lesión de vías biliares</vt:lpstr>
      <vt:lpstr>TIPOS DE LESION</vt:lpstr>
      <vt:lpstr>Bismuth classification of bile duct injury</vt:lpstr>
      <vt:lpstr>Strasberg classification of bile duct injury</vt:lpstr>
      <vt:lpstr>PUNTOS CLAVE</vt:lpstr>
      <vt:lpstr>Villegas-Alvarez F, González-Zamora JF, González-Maciel A, Soriano-Rosales R, Pérez-Guille B, Padilla-Sánchez L, Reynoso-Robles R, Ramos-Morales A, Zenteno-Galindo E, Pérez-Torres A, Montalvo-Jave EE.  Fibrocollagen-covered prosthesis for a noncircumferential segmental tracheal replacement.  Journal of Thorac Cardiovascular Surgery. 2010;139:32-7.   Mosqueira-Mondragón C.,  Figueroa-Tentori D., Torres-Martínez R., Jardi-Ramos A., Athié-Gutiérrez C., García-Puig MA., Montalvo-Javé E.E. Colecistectomía Laparoscópica en el paciente pediátrico. Rev Med Hosp Gen Mex. 2013;76:71-5.    Santana-Domínguez MD., Fuentes-Martínez F., González-Ruiz V., Athié-Gutiérrez C., Montalvo-Javé EE. Derivaciones Biliodigestivas por abordaje laparoscópica como alternativa en pacientes con patología benigna de la vía biliar. Reporte de 9 casos. Rev Med Hosp Gen Mex. 2013;76:76-83.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Casos clínico</vt:lpstr>
      <vt:lpstr>Presentación de PowerPoint</vt:lpstr>
      <vt:lpstr>Presentación de PowerPoint</vt:lpstr>
      <vt:lpstr>Presentación de PowerPoint</vt:lpstr>
      <vt:lpstr>Presentación de PowerPoint</vt:lpstr>
      <vt:lpstr>Planteamiento del problema</vt:lpstr>
      <vt:lpstr>OBJETIVOS</vt:lpstr>
      <vt:lpstr>Presentación de PowerPoint</vt:lpstr>
      <vt:lpstr>Presentación de PowerPoint</vt:lpstr>
      <vt:lpstr>MÉTODOS</vt:lpstr>
      <vt:lpstr>MÉTODOS</vt:lpstr>
      <vt:lpstr>Presentación de PowerPoint</vt:lpstr>
      <vt:lpstr>RESULTADOS Colocación de la bioprótesis</vt:lpstr>
      <vt:lpstr>Presentación de PowerPoint</vt:lpstr>
      <vt:lpstr>RESULTADOS</vt:lpstr>
      <vt:lpstr>Spy glass</vt:lpstr>
      <vt:lpstr>Presentación de PowerPoint</vt:lpstr>
      <vt:lpstr>Presentación de PowerPoint</vt:lpstr>
      <vt:lpstr>Material y métodos </vt:lpstr>
      <vt:lpstr>RESULTADOS</vt:lpstr>
      <vt:lpstr>RESULTADOS</vt:lpstr>
      <vt:lpstr>RESULTADOS</vt:lpstr>
      <vt:lpstr>RESULTADOS</vt:lpstr>
      <vt:lpstr>RESULTADOS</vt:lpstr>
      <vt:lpstr>DISCUSION</vt:lpstr>
      <vt:lpstr>CONCLUSIONES</vt:lpstr>
      <vt:lpstr>Presentación de PowerPoint</vt:lpstr>
      <vt:lpstr>Presentación de PowerPoint</vt:lpstr>
      <vt:lpstr>MUCHAS GRACIAS POR SU FINA  ATENCIÓN.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Dr. Montalvo-Javé</cp:lastModifiedBy>
  <cp:revision>1542</cp:revision>
  <dcterms:created xsi:type="dcterms:W3CDTF">2014-10-08T23:03:32Z</dcterms:created>
  <dcterms:modified xsi:type="dcterms:W3CDTF">2019-08-28T22:21:42Z</dcterms:modified>
</cp:coreProperties>
</file>