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9"/>
  </p:notesMasterIdLst>
  <p:sldIdLst>
    <p:sldId id="257" r:id="rId2"/>
    <p:sldId id="258" r:id="rId3"/>
    <p:sldId id="262" r:id="rId4"/>
    <p:sldId id="259" r:id="rId5"/>
    <p:sldId id="260" r:id="rId6"/>
    <p:sldId id="261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cción sin título" id="{B7BC160E-706F-E343-A424-0AEA4B1ECF19}">
          <p14:sldIdLst>
            <p14:sldId id="257"/>
            <p14:sldId id="258"/>
            <p14:sldId id="262"/>
            <p14:sldId id="259"/>
            <p14:sldId id="260"/>
            <p14:sldId id="261"/>
            <p14:sldId id="271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entro%20Medico%20ABC\Control%20de%20Cirugias\Mexico%20-%20ABC%20%20al%2030%20de%20Junio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0">
                <a:solidFill>
                  <a:srgbClr val="002060"/>
                </a:solidFill>
                <a:latin typeface="+mj-lt"/>
              </a:rPr>
              <a:t>Total</a:t>
            </a:r>
            <a:r>
              <a:rPr lang="es-MX" sz="1400" b="0" baseline="0">
                <a:solidFill>
                  <a:srgbClr val="002060"/>
                </a:solidFill>
                <a:latin typeface="+mj-lt"/>
              </a:rPr>
              <a:t> Anual por Especialidad</a:t>
            </a:r>
            <a:endParaRPr lang="es-MX" sz="1400" b="0">
              <a:solidFill>
                <a:srgbClr val="002060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'ABC 30 Junio'!$C$4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'ABC 30 Junio'!$B$5:$B$8</c:f>
              <c:strCache>
                <c:ptCount val="4"/>
                <c:pt idx="0">
                  <c:v>Urology </c:v>
                </c:pt>
                <c:pt idx="1">
                  <c:v>Gynecology </c:v>
                </c:pt>
                <c:pt idx="2">
                  <c:v>General Surgery</c:v>
                </c:pt>
                <c:pt idx="3">
                  <c:v>Thoracic</c:v>
                </c:pt>
              </c:strCache>
            </c:strRef>
          </c:cat>
          <c:val>
            <c:numRef>
              <c:f>'ABC 30 Junio'!$C$5:$C$8</c:f>
              <c:numCache>
                <c:formatCode>General</c:formatCode>
                <c:ptCount val="4"/>
                <c:pt idx="0">
                  <c:v>97.0</c:v>
                </c:pt>
                <c:pt idx="1">
                  <c:v>29.0</c:v>
                </c:pt>
                <c:pt idx="2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C1-4A22-BB7C-639413A8929E}"/>
            </c:ext>
          </c:extLst>
        </c:ser>
        <c:ser>
          <c:idx val="1"/>
          <c:order val="1"/>
          <c:tx>
            <c:strRef>
              <c:f>'ABC 30 Junio'!$D$4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'ABC 30 Junio'!$B$5:$B$8</c:f>
              <c:strCache>
                <c:ptCount val="4"/>
                <c:pt idx="0">
                  <c:v>Urology </c:v>
                </c:pt>
                <c:pt idx="1">
                  <c:v>Gynecology </c:v>
                </c:pt>
                <c:pt idx="2">
                  <c:v>General Surgery</c:v>
                </c:pt>
                <c:pt idx="3">
                  <c:v>Thoracic</c:v>
                </c:pt>
              </c:strCache>
            </c:strRef>
          </c:cat>
          <c:val>
            <c:numRef>
              <c:f>'ABC 30 Junio'!$D$5:$D$8</c:f>
              <c:numCache>
                <c:formatCode>General</c:formatCode>
                <c:ptCount val="4"/>
                <c:pt idx="0">
                  <c:v>141.0</c:v>
                </c:pt>
                <c:pt idx="1">
                  <c:v>32.0</c:v>
                </c:pt>
                <c:pt idx="2">
                  <c:v>14.0</c:v>
                </c:pt>
                <c:pt idx="3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C1-4A22-BB7C-639413A8929E}"/>
            </c:ext>
          </c:extLst>
        </c:ser>
        <c:ser>
          <c:idx val="2"/>
          <c:order val="2"/>
          <c:tx>
            <c:strRef>
              <c:f>'ABC 30 Junio'!$E$4</c:f>
              <c:strCache>
                <c:ptCount val="1"/>
                <c:pt idx="0">
                  <c:v>30 de Junio 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MX"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'ABC 30 Junio'!$B$5:$B$8</c:f>
              <c:strCache>
                <c:ptCount val="4"/>
                <c:pt idx="0">
                  <c:v>Urology </c:v>
                </c:pt>
                <c:pt idx="1">
                  <c:v>Gynecology </c:v>
                </c:pt>
                <c:pt idx="2">
                  <c:v>General Surgery</c:v>
                </c:pt>
                <c:pt idx="3">
                  <c:v>Thoracic</c:v>
                </c:pt>
              </c:strCache>
            </c:strRef>
          </c:cat>
          <c:val>
            <c:numRef>
              <c:f>'ABC 30 Junio'!$E$5:$E$8</c:f>
              <c:numCache>
                <c:formatCode>General</c:formatCode>
                <c:ptCount val="4"/>
                <c:pt idx="0">
                  <c:v>110.0</c:v>
                </c:pt>
                <c:pt idx="1">
                  <c:v>33.0</c:v>
                </c:pt>
                <c:pt idx="2">
                  <c:v>17.0</c:v>
                </c:pt>
                <c:pt idx="3">
                  <c:v>17.0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C1-4A22-BB7C-639413A892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5285432"/>
        <c:axId val="2102645128"/>
      </c:barChart>
      <c:catAx>
        <c:axId val="206528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2645128"/>
        <c:crosses val="autoZero"/>
        <c:auto val="1"/>
        <c:lblAlgn val="ctr"/>
        <c:lblOffset val="100"/>
        <c:noMultiLvlLbl val="0"/>
      </c:catAx>
      <c:valAx>
        <c:axId val="210264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6528543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9A26-0648-3543-BF17-738CED9BDED2}" type="datetimeFigureOut">
              <a:rPr lang="es-ES" smtClean="0"/>
              <a:t>28/08/19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C906D-FA1E-8546-A571-44BF157B90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61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5393-F521-495B-AD29-60A3DDD3988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69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hace</a:t>
            </a:r>
            <a:r>
              <a:rPr lang="en-US" dirty="0"/>
              <a:t> mas </a:t>
            </a:r>
            <a:r>
              <a:rPr lang="en-US" dirty="0" err="1"/>
              <a:t>cirugía</a:t>
            </a:r>
            <a:r>
              <a:rPr lang="en-US" dirty="0"/>
              <a:t> general – mayor </a:t>
            </a:r>
            <a:r>
              <a:rPr lang="en-US" dirty="0" err="1"/>
              <a:t>crecimiento</a:t>
            </a:r>
            <a:r>
              <a:rPr lang="en-US" dirty="0"/>
              <a:t> con </a:t>
            </a:r>
            <a:r>
              <a:rPr lang="en-US" dirty="0" err="1"/>
              <a:t>equipos</a:t>
            </a:r>
            <a:r>
              <a:rPr lang="en-US" dirty="0"/>
              <a:t> de </a:t>
            </a:r>
            <a:r>
              <a:rPr lang="en-US" dirty="0" err="1"/>
              <a:t>cuarta</a:t>
            </a:r>
            <a:r>
              <a:rPr lang="en-US" dirty="0"/>
              <a:t> </a:t>
            </a:r>
            <a:r>
              <a:rPr lang="en-US" dirty="0" err="1"/>
              <a:t>generación</a:t>
            </a:r>
            <a:r>
              <a:rPr lang="en-US" dirty="0"/>
              <a:t> por instrumental Avanzado y </a:t>
            </a:r>
            <a:r>
              <a:rPr lang="en-US" dirty="0" err="1"/>
              <a:t>facil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multicuadrante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diferencia</a:t>
            </a:r>
            <a:r>
              <a:rPr lang="en-US" dirty="0"/>
              <a:t> de lo que se </a:t>
            </a:r>
            <a:r>
              <a:rPr lang="en-US" dirty="0" err="1"/>
              <a:t>piensa</a:t>
            </a:r>
            <a:r>
              <a:rPr lang="en-US" dirty="0"/>
              <a:t> que lo que mas se </a:t>
            </a:r>
            <a:r>
              <a:rPr lang="en-US" dirty="0" err="1"/>
              <a:t>usa</a:t>
            </a:r>
            <a:r>
              <a:rPr lang="en-US" dirty="0"/>
              <a:t> es para </a:t>
            </a:r>
            <a:r>
              <a:rPr lang="en-US" dirty="0" err="1"/>
              <a:t>urología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1934B-55E9-49FA-BBD9-105D48812A2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0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802D87-F698-824C-9B8A-C16BCB8549CF}" type="slidenum">
              <a:rPr lang="en-US"/>
              <a:pPr/>
              <a:t>8</a:t>
            </a:fld>
            <a:endParaRPr lang="en-US"/>
          </a:p>
        </p:txBody>
      </p:sp>
      <p:sp>
        <p:nvSpPr>
          <p:cNvPr id="51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9CD4A8-575D-F649-9671-FEB1473D687A}" type="slidenum">
              <a:rPr lang="en-US"/>
              <a:pPr/>
              <a:t>9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5279" cy="9813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1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Kochi Mincho" charset="0"/>
              </a:rPr>
              <a:t>Cumulative analysis of studies comparing robot-assisted radical prostatectomy versus retropubic radical prostatectomy in terms of 12-mo urinary continence recovery. CI=confidence interval; OR=odds ratio; RARP=robot-assisted radical prostatectomy; RRP=retropubic radical prostatectomy.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Kochi 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Kochi 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Kochi Mincho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7044AE-2EE9-E44E-9627-7F33BFD7A1A3}" type="slidenum">
              <a:rPr lang="en-US"/>
              <a:pPr/>
              <a:t>11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5279" cy="9813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12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Kochi Mincho" charset="0"/>
              </a:rPr>
              <a:t>Cumulative analysis of the studies comparing robot-assisted radical prostatectomy versus laparoscopic radical prostatectomy in terms of 12-mo urinary continence recovery. CI=confidence interval; LRP=laparoscopic radical prostatectomy; OR=odds ratio; RARP=robot-assisted radical prostatectomy.</a:t>
            </a: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Kochi 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Kochi Mincho" charset="0"/>
            </a:endParaRPr>
          </a:p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Kochi Mincho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3E876-9AEF-C041-9221-C33C1351205B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AFF4B-546A-2048-BAB2-E4BA2D37516D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41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50143-DE77-DB4F-81E0-E3D8896826BE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4210A-835A-D841-9E8B-E7360F37D2A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72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B0D90-64E8-C644-82A1-94A69CE72DF2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0EF22-19F5-EA43-966B-E0BD894C153D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12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95536" y="5589240"/>
            <a:ext cx="8280400" cy="720725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latin typeface="Times New Roman" pitchFamily="18" charset="0"/>
              </a:defRPr>
            </a:lvl1pPr>
            <a:lvl2pPr>
              <a:buNone/>
              <a:defRPr sz="1200" baseline="0">
                <a:latin typeface="Times New Roman" pitchFamily="18" charset="0"/>
              </a:defRPr>
            </a:lvl2pPr>
            <a:lvl3pPr>
              <a:buNone/>
              <a:defRPr sz="1200" baseline="0">
                <a:latin typeface="Times New Roman" pitchFamily="18" charset="0"/>
              </a:defRPr>
            </a:lvl3pPr>
            <a:lvl4pPr>
              <a:buNone/>
              <a:defRPr sz="1200" baseline="0">
                <a:latin typeface="Times New Roman" pitchFamily="18" charset="0"/>
              </a:defRPr>
            </a:lvl4pPr>
            <a:lvl5pPr>
              <a:buNone/>
              <a:defRPr sz="1200" baseline="0">
                <a:latin typeface="Times New Roman" pitchFamily="18" charset="0"/>
              </a:defRPr>
            </a:lvl5pPr>
          </a:lstStyle>
          <a:p>
            <a:pPr lvl="0"/>
            <a:r>
              <a:rPr lang="es-ES_tradnl" altLang="ko-KR"/>
              <a:t>Haga clic para modificar el estilo de texto del patrón</a:t>
            </a:r>
          </a:p>
        </p:txBody>
      </p:sp>
      <p:sp>
        <p:nvSpPr>
          <p:cNvPr id="8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95536" y="6381328"/>
            <a:ext cx="8280400" cy="361429"/>
          </a:xfrm>
        </p:spPr>
        <p:txBody>
          <a:bodyPr>
            <a:noAutofit/>
          </a:bodyPr>
          <a:lstStyle>
            <a:lvl1pPr marL="0" indent="0">
              <a:buNone/>
              <a:defRPr sz="900" baseline="0">
                <a:latin typeface="Times New Roman" pitchFamily="18" charset="0"/>
              </a:defRPr>
            </a:lvl1pPr>
            <a:lvl2pPr>
              <a:buNone/>
              <a:defRPr sz="900" baseline="0">
                <a:latin typeface="Times New Roman" pitchFamily="18" charset="0"/>
              </a:defRPr>
            </a:lvl2pPr>
            <a:lvl3pPr>
              <a:buNone/>
              <a:defRPr sz="900" baseline="0">
                <a:latin typeface="Times New Roman" pitchFamily="18" charset="0"/>
              </a:defRPr>
            </a:lvl3pPr>
            <a:lvl4pPr>
              <a:buNone/>
              <a:defRPr sz="900" baseline="0">
                <a:latin typeface="Times New Roman" pitchFamily="18" charset="0"/>
              </a:defRPr>
            </a:lvl4pPr>
            <a:lvl5pPr>
              <a:buNone/>
              <a:defRPr sz="900" baseline="0">
                <a:latin typeface="Times New Roman" pitchFamily="18" charset="0"/>
              </a:defRPr>
            </a:lvl5pPr>
          </a:lstStyle>
          <a:p>
            <a:pPr lvl="0"/>
            <a:r>
              <a:rPr lang="es-ES_tradnl" altLang="ko-KR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5270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4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3BB6A-6F6F-0B42-9360-58F43C5539E5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36015-478C-624F-B8EB-D52610E7E031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6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9B6322-F681-8F42-9834-F4849AF50E23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4564-1869-0349-B9D2-26C8BBF9298E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13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6D631-5029-AD4C-AA0E-2D55A1C450DE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F557E-4614-AB42-AF14-4F95E481969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5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64A5B-95FE-5A44-9A1A-3FF9ED047973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DD042-674B-9049-BD29-487128821B99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75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D3968-4E0C-AB4E-864A-41FFAC54BAA4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08491-83C1-9848-B4BA-ADDA4E03BB5C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8AEBA-A233-F642-9D02-CDCB60285E80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3BA0-DDDD-4942-82BA-1836827ED724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68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0C57A-6840-8848-BC1D-A060285ED051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C6E58-C3A7-1B40-B1CE-19DDCEDCA215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58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2620-722C-6646-84C0-5291FF6211BB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F2042-177B-BD42-B4B8-0E014A46D018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0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8B6278-52BA-7646-AA8E-7CA5EEAF75B9}" type="datetimeFigureOut">
              <a:rPr lang="es-ES" smtClean="0"/>
              <a:pPr>
                <a:defRPr/>
              </a:pPr>
              <a:t>28/08/19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445393-94E7-0543-B5AD-F5163C8C9D4B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55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111/icu.2017.58.3.152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4" y="497574"/>
            <a:ext cx="8750491" cy="3664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9580" y="4491253"/>
            <a:ext cx="454896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ROBOT DA VINCI </a:t>
            </a:r>
          </a:p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PERSPECTIVA EN  HOSPITALES PRIVADOS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Dr.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Aarón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Torres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García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The American British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Cowdray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Medical Center</a:t>
            </a: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Mexico City</a:t>
            </a: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Mexico</a:t>
            </a:r>
          </a:p>
          <a:p>
            <a:pPr algn="ctr"/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4" y="4280894"/>
            <a:ext cx="1948593" cy="19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2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561" y="2254055"/>
            <a:ext cx="8630777" cy="380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188"/>
              </a:spcAft>
            </a:pPr>
            <a:r>
              <a:rPr lang="en-US" sz="3200" i="1" dirty="0">
                <a:solidFill>
                  <a:srgbClr val="072C62"/>
                </a:solidFill>
              </a:rPr>
              <a:t>Systematic Review and Meta-analysis of Studies Reporting Potency Rates After Robot-assisted Radical Prostatectomy</a:t>
            </a:r>
            <a:r>
              <a:rPr lang="en-US" sz="3200" dirty="0">
                <a:solidFill>
                  <a:srgbClr val="072C62"/>
                </a:solidFill>
              </a:rPr>
              <a:t> </a:t>
            </a:r>
          </a:p>
          <a:p>
            <a:pPr algn="ctr">
              <a:spcAft>
                <a:spcPts val="2750"/>
              </a:spcAft>
            </a:pPr>
            <a:r>
              <a:rPr lang="en-US" sz="1400" i="1" dirty="0">
                <a:solidFill>
                  <a:srgbClr val="072C62"/>
                </a:solidFill>
              </a:rPr>
              <a:t>Vincenzo </a:t>
            </a:r>
            <a:r>
              <a:rPr lang="en-US" sz="1400" i="1" dirty="0" err="1">
                <a:solidFill>
                  <a:srgbClr val="072C62"/>
                </a:solidFill>
              </a:rPr>
              <a:t>Ficarra</a:t>
            </a:r>
            <a:r>
              <a:rPr lang="en-US" sz="1400" i="1" dirty="0">
                <a:solidFill>
                  <a:srgbClr val="072C62"/>
                </a:solidFill>
              </a:rPr>
              <a:t>, </a:t>
            </a:r>
            <a:r>
              <a:rPr lang="en-US" sz="1400" i="1" dirty="0" err="1">
                <a:solidFill>
                  <a:srgbClr val="072C62"/>
                </a:solidFill>
              </a:rPr>
              <a:t>Giacomo</a:t>
            </a:r>
            <a:r>
              <a:rPr lang="en-US" sz="1400" i="1" dirty="0">
                <a:solidFill>
                  <a:srgbClr val="072C62"/>
                </a:solidFill>
              </a:rPr>
              <a:t> Novara, Thomas E. </a:t>
            </a:r>
            <a:r>
              <a:rPr lang="en-US" sz="1400" i="1" dirty="0" err="1">
                <a:solidFill>
                  <a:srgbClr val="072C62"/>
                </a:solidFill>
              </a:rPr>
              <a:t>Ahlering</a:t>
            </a:r>
            <a:r>
              <a:rPr lang="en-US" sz="1400" i="1" dirty="0">
                <a:solidFill>
                  <a:srgbClr val="072C62"/>
                </a:solidFill>
              </a:rPr>
              <a:t>, Anthony Costello, James A. Eastham, Markus </a:t>
            </a:r>
            <a:r>
              <a:rPr lang="en-US" sz="1400" i="1" dirty="0" err="1">
                <a:solidFill>
                  <a:srgbClr val="072C62"/>
                </a:solidFill>
              </a:rPr>
              <a:t>Graefen</a:t>
            </a:r>
            <a:r>
              <a:rPr lang="en-US" sz="1400" i="1" dirty="0">
                <a:solidFill>
                  <a:srgbClr val="072C62"/>
                </a:solidFill>
              </a:rPr>
              <a:t>, Giorgio </a:t>
            </a:r>
            <a:r>
              <a:rPr lang="en-US" sz="1400" i="1" dirty="0" err="1">
                <a:solidFill>
                  <a:srgbClr val="072C62"/>
                </a:solidFill>
              </a:rPr>
              <a:t>Guazzoni</a:t>
            </a:r>
            <a:r>
              <a:rPr lang="en-US" sz="1400" i="1" dirty="0">
                <a:solidFill>
                  <a:srgbClr val="072C62"/>
                </a:solidFill>
              </a:rPr>
              <a:t>, Mani </a:t>
            </a:r>
            <a:r>
              <a:rPr lang="en-US" sz="1400" i="1" dirty="0" err="1">
                <a:solidFill>
                  <a:srgbClr val="072C62"/>
                </a:solidFill>
              </a:rPr>
              <a:t>Menon</a:t>
            </a:r>
            <a:r>
              <a:rPr lang="en-US" sz="1400" i="1" dirty="0">
                <a:solidFill>
                  <a:srgbClr val="072C62"/>
                </a:solidFill>
              </a:rPr>
              <a:t>, </a:t>
            </a:r>
            <a:r>
              <a:rPr lang="en-US" sz="1400" i="1" dirty="0" err="1">
                <a:solidFill>
                  <a:srgbClr val="072C62"/>
                </a:solidFill>
              </a:rPr>
              <a:t>Alexandre</a:t>
            </a:r>
            <a:r>
              <a:rPr lang="en-US" sz="1400" i="1" dirty="0">
                <a:solidFill>
                  <a:srgbClr val="072C62"/>
                </a:solidFill>
              </a:rPr>
              <a:t> </a:t>
            </a:r>
            <a:r>
              <a:rPr lang="en-US" sz="1400" i="1" dirty="0" err="1">
                <a:solidFill>
                  <a:srgbClr val="072C62"/>
                </a:solidFill>
              </a:rPr>
              <a:t>Mottrie</a:t>
            </a:r>
            <a:r>
              <a:rPr lang="en-US" sz="1400" i="1" dirty="0">
                <a:solidFill>
                  <a:srgbClr val="072C62"/>
                </a:solidFill>
              </a:rPr>
              <a:t>, </a:t>
            </a:r>
            <a:r>
              <a:rPr lang="en-US" sz="1400" i="1" dirty="0" err="1">
                <a:solidFill>
                  <a:srgbClr val="072C62"/>
                </a:solidFill>
              </a:rPr>
              <a:t>Vipul</a:t>
            </a:r>
            <a:r>
              <a:rPr lang="en-US" sz="1400" i="1" dirty="0">
                <a:solidFill>
                  <a:srgbClr val="072C62"/>
                </a:solidFill>
              </a:rPr>
              <a:t> R. Patel, </a:t>
            </a:r>
            <a:r>
              <a:rPr lang="en-US" sz="1400" i="1" dirty="0" err="1">
                <a:solidFill>
                  <a:srgbClr val="072C62"/>
                </a:solidFill>
              </a:rPr>
              <a:t>Henk</a:t>
            </a:r>
            <a:r>
              <a:rPr lang="en-US" sz="1400" i="1" dirty="0">
                <a:solidFill>
                  <a:srgbClr val="072C62"/>
                </a:solidFill>
              </a:rPr>
              <a:t> Van der </a:t>
            </a:r>
            <a:r>
              <a:rPr lang="en-US" sz="1400" i="1" dirty="0" err="1">
                <a:solidFill>
                  <a:srgbClr val="072C62"/>
                </a:solidFill>
              </a:rPr>
              <a:t>Poel</a:t>
            </a:r>
            <a:r>
              <a:rPr lang="en-US" sz="1400" i="1" dirty="0">
                <a:solidFill>
                  <a:srgbClr val="072C62"/>
                </a:solidFill>
              </a:rPr>
              <a:t>, Raymond C. Rosen, </a:t>
            </a:r>
            <a:r>
              <a:rPr lang="en-US" sz="1400" i="1" dirty="0" err="1">
                <a:solidFill>
                  <a:srgbClr val="072C62"/>
                </a:solidFill>
              </a:rPr>
              <a:t>Ashutosh</a:t>
            </a:r>
            <a:r>
              <a:rPr lang="en-US" sz="1400" i="1" dirty="0">
                <a:solidFill>
                  <a:srgbClr val="072C62"/>
                </a:solidFill>
              </a:rPr>
              <a:t> K. </a:t>
            </a:r>
            <a:r>
              <a:rPr lang="en-US" sz="1400" i="1" dirty="0" err="1">
                <a:solidFill>
                  <a:srgbClr val="072C62"/>
                </a:solidFill>
              </a:rPr>
              <a:t>Tewari</a:t>
            </a:r>
            <a:r>
              <a:rPr lang="en-US" sz="1400" i="1" dirty="0">
                <a:solidFill>
                  <a:srgbClr val="072C62"/>
                </a:solidFill>
              </a:rPr>
              <a:t>, Timothy G. Wilson, </a:t>
            </a:r>
            <a:r>
              <a:rPr lang="en-US" sz="1400" i="1" dirty="0" err="1">
                <a:solidFill>
                  <a:srgbClr val="072C62"/>
                </a:solidFill>
              </a:rPr>
              <a:t>Filiberto</a:t>
            </a:r>
            <a:r>
              <a:rPr lang="en-US" sz="1400" i="1" dirty="0">
                <a:solidFill>
                  <a:srgbClr val="072C62"/>
                </a:solidFill>
              </a:rPr>
              <a:t> </a:t>
            </a:r>
            <a:r>
              <a:rPr lang="en-US" sz="1400" i="1" dirty="0" err="1">
                <a:solidFill>
                  <a:srgbClr val="072C62"/>
                </a:solidFill>
              </a:rPr>
              <a:t>Zattoni</a:t>
            </a:r>
            <a:r>
              <a:rPr lang="en-US" sz="1400" i="1" dirty="0">
                <a:solidFill>
                  <a:srgbClr val="072C62"/>
                </a:solidFill>
              </a:rPr>
              <a:t>, Francesco </a:t>
            </a:r>
            <a:r>
              <a:rPr lang="en-US" sz="1400" i="1" dirty="0" err="1">
                <a:solidFill>
                  <a:srgbClr val="072C62"/>
                </a:solidFill>
              </a:rPr>
              <a:t>Montorsi</a:t>
            </a:r>
            <a:r>
              <a:rPr lang="en-US" sz="1400" dirty="0">
                <a:solidFill>
                  <a:srgbClr val="072C62"/>
                </a:solidFill>
              </a:rPr>
              <a:t> </a:t>
            </a:r>
          </a:p>
          <a:p>
            <a:pPr algn="ctr"/>
            <a:r>
              <a:rPr lang="en-US" sz="2000" i="1" dirty="0">
                <a:solidFill>
                  <a:srgbClr val="072C62"/>
                </a:solidFill>
              </a:rPr>
              <a:t>European Urology</a:t>
            </a:r>
            <a:r>
              <a:rPr lang="en-US" sz="2000" dirty="0">
                <a:solidFill>
                  <a:srgbClr val="072C62"/>
                </a:solidFill>
              </a:rPr>
              <a:t> </a:t>
            </a:r>
          </a:p>
          <a:p>
            <a:pPr algn="ctr"/>
            <a:r>
              <a:rPr lang="en-US" sz="2000" dirty="0">
                <a:solidFill>
                  <a:srgbClr val="072C62"/>
                </a:solidFill>
              </a:rPr>
              <a:t>Volume 62, Issue 3, Pages 418-430 (September 2012) </a:t>
            </a:r>
          </a:p>
          <a:p>
            <a:pPr algn="ctr"/>
            <a:r>
              <a:rPr lang="en-US" sz="1400" dirty="0">
                <a:solidFill>
                  <a:srgbClr val="072C62"/>
                </a:solidFill>
              </a:rPr>
              <a:t>DOI: 10.1016/j.eururo.2012.05.046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10" y="525464"/>
            <a:ext cx="6350000" cy="127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111" y="6383209"/>
            <a:ext cx="901700" cy="4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5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029659"/>
            <a:ext cx="635000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/>
              <a:t>European Urology</a:t>
            </a:r>
            <a:r>
              <a:rPr lang="en-US" sz="900"/>
              <a:t> 2012 62, 405-417DOI: (10.1016/j.eururo.2012.05.045)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788283"/>
            <a:ext cx="63500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111" y="6383209"/>
            <a:ext cx="901700" cy="4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439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05" y="1405505"/>
            <a:ext cx="7708303" cy="3585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111" y="6383209"/>
            <a:ext cx="901700" cy="4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74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143" y="1311523"/>
            <a:ext cx="835780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72C62"/>
                </a:solidFill>
              </a:rPr>
              <a:t>Table 2</a:t>
            </a:r>
          </a:p>
          <a:p>
            <a:r>
              <a:rPr lang="en-US" sz="1000" dirty="0">
                <a:solidFill>
                  <a:srgbClr val="072C62"/>
                </a:solidFill>
              </a:rPr>
              <a:t>Clinical outcomes and associated costs</a:t>
            </a:r>
          </a:p>
          <a:p>
            <a:endParaRPr lang="en-US" sz="1000" dirty="0">
              <a:solidFill>
                <a:srgbClr val="072C62"/>
              </a:solidFill>
            </a:endParaRPr>
          </a:p>
          <a:p>
            <a:r>
              <a:rPr lang="en-US" sz="1000" dirty="0">
                <a:solidFill>
                  <a:srgbClr val="072C62"/>
                </a:solidFill>
              </a:rPr>
              <a:t>                                Point estimate RRP	Point estimate RALP	RRP minus RALP		Net unit cost ($)	Net ($) savings per RALP</a:t>
            </a:r>
          </a:p>
          <a:p>
            <a:r>
              <a:rPr lang="en-US" sz="1000" dirty="0">
                <a:solidFill>
                  <a:srgbClr val="072C62"/>
                </a:solidFill>
              </a:rPr>
              <a:t>Hospital economic mod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 Operative time (min)	        183	                          195	                         12	                               	15.14/min	     −182  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 PACU time (min)	        169	                          150	                         18.4  	                  4.66/min	        86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 LOS, United States (d)	         3.1	                           1.4	                           1.7		  1,466/d	    2492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 Blood transfusions (%)	       19.9            	           1.8	                         18.1	                     829	                      150</a:t>
            </a:r>
          </a:p>
          <a:p>
            <a:endParaRPr lang="en-US" sz="1000" dirty="0">
              <a:solidFill>
                <a:srgbClr val="072C62"/>
              </a:solidFill>
            </a:endParaRPr>
          </a:p>
          <a:p>
            <a:r>
              <a:rPr lang="en-US" sz="1000" dirty="0">
                <a:solidFill>
                  <a:srgbClr val="072C62"/>
                </a:solidFill>
              </a:rPr>
              <a:t>Payer economic model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 Perioperative complication rates (%)						</a:t>
            </a:r>
          </a:p>
          <a:p>
            <a:r>
              <a:rPr lang="en-US" sz="1000" dirty="0">
                <a:solidFill>
                  <a:srgbClr val="072C62"/>
                </a:solidFill>
              </a:rPr>
              <a:t>Anastomotic leakage	        8.68                          3.50	                       5.18		                      674	                       35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</a:t>
            </a:r>
            <a:r>
              <a:rPr lang="en-US" sz="1000" dirty="0" err="1">
                <a:solidFill>
                  <a:srgbClr val="072C62"/>
                </a:solidFill>
              </a:rPr>
              <a:t>Lymphocele</a:t>
            </a:r>
            <a:r>
              <a:rPr lang="en-US" sz="1000" dirty="0">
                <a:solidFill>
                  <a:srgbClr val="072C62"/>
                </a:solidFill>
              </a:rPr>
              <a:t>	                        3.20                          1.28	                        1.92		                      196	                         4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  Ureteral injury	        1.84      	          0.10	                        1.74		                   6,686	                     116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  Bowel injury                           0	                          0.09	                      −0.09	                   4,512	                       −4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  Wound infection	        2.80	                          1.19	                        1.61                       	      108	                         2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  Severe wound infection     0.14	          0.06	                        0.08		                   6,084	                         5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  Deep vein thrombosis         1.00  	          0.45	                        0.55	                                   6 ,022                         33      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 Incisional hernia (%)	          0.1                           0.6                                      −0.5		                  10,186	                     −51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 Inguinal hernia (%)                 10.0                            5.8	                 4.2   (36-mo rat                      8,562	                     360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 Incontinence (%)						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  3 </a:t>
            </a:r>
            <a:r>
              <a:rPr lang="en-US" sz="1000" dirty="0" err="1">
                <a:solidFill>
                  <a:srgbClr val="072C62"/>
                </a:solidFill>
              </a:rPr>
              <a:t>mo</a:t>
            </a:r>
            <a:r>
              <a:rPr lang="en-US" sz="1000" dirty="0">
                <a:solidFill>
                  <a:srgbClr val="072C62"/>
                </a:solidFill>
              </a:rPr>
              <a:t>	                       34.1                         24.2	                                         9.9		                        93	                         9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  6 </a:t>
            </a:r>
            <a:r>
              <a:rPr lang="en-US" sz="1000" dirty="0" err="1">
                <a:solidFill>
                  <a:srgbClr val="072C62"/>
                </a:solidFill>
              </a:rPr>
              <a:t>mo</a:t>
            </a:r>
            <a:r>
              <a:rPr lang="en-US" sz="1000" dirty="0">
                <a:solidFill>
                  <a:srgbClr val="072C62"/>
                </a:solidFill>
              </a:rPr>
              <a:t>	                       19.5	                        11.2                                         8.3	                                        93                            8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  12 </a:t>
            </a:r>
            <a:r>
              <a:rPr lang="en-US" sz="1000" dirty="0" err="1">
                <a:solidFill>
                  <a:srgbClr val="072C62"/>
                </a:solidFill>
              </a:rPr>
              <a:t>mo</a:t>
            </a:r>
            <a:r>
              <a:rPr lang="en-US" sz="1000" dirty="0">
                <a:solidFill>
                  <a:srgbClr val="072C62"/>
                </a:solidFill>
              </a:rPr>
              <a:t>	                       10.9	                          6.5	                                         4.4                                         93                            4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  24 </a:t>
            </a:r>
            <a:r>
              <a:rPr lang="en-US" sz="1000" dirty="0" err="1">
                <a:solidFill>
                  <a:srgbClr val="072C62"/>
                </a:solidFill>
              </a:rPr>
              <a:t>mo</a:t>
            </a:r>
            <a:r>
              <a:rPr lang="en-US" sz="1000" dirty="0">
                <a:solidFill>
                  <a:srgbClr val="072C62"/>
                </a:solidFill>
              </a:rPr>
              <a:t>	                         8.2                           4.9                                         3.3                                     5,082	                    168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  36 </a:t>
            </a:r>
            <a:r>
              <a:rPr lang="en-US" sz="1000" dirty="0" err="1">
                <a:solidFill>
                  <a:srgbClr val="072C62"/>
                </a:solidFill>
              </a:rPr>
              <a:t>mo</a:t>
            </a:r>
            <a:r>
              <a:rPr lang="en-US" sz="1000" dirty="0">
                <a:solidFill>
                  <a:srgbClr val="072C62"/>
                </a:solidFill>
              </a:rPr>
              <a:t>	                       14.3                           1.4	                                       12.9                                     1,083	                    140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 Impotency (%)						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  3 </a:t>
            </a:r>
            <a:r>
              <a:rPr lang="en-US" sz="1000" dirty="0" err="1">
                <a:solidFill>
                  <a:srgbClr val="072C62"/>
                </a:solidFill>
              </a:rPr>
              <a:t>mo</a:t>
            </a:r>
            <a:r>
              <a:rPr lang="en-US" sz="1000" dirty="0">
                <a:solidFill>
                  <a:srgbClr val="072C62"/>
                </a:solidFill>
              </a:rPr>
              <a:t>	                       83.0                         65.1	                                       17.9                                        203	                      36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  6 </a:t>
            </a:r>
            <a:r>
              <a:rPr lang="en-US" sz="1000" dirty="0" err="1">
                <a:solidFill>
                  <a:srgbClr val="072C62"/>
                </a:solidFill>
              </a:rPr>
              <a:t>mo</a:t>
            </a:r>
            <a:r>
              <a:rPr lang="en-US" sz="1000" dirty="0">
                <a:solidFill>
                  <a:srgbClr val="072C62"/>
                </a:solidFill>
              </a:rPr>
              <a:t>	                       78.2                         65.1                                       13.2	                                       203	                      27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  12 </a:t>
            </a:r>
            <a:r>
              <a:rPr lang="en-US" sz="1000" dirty="0" err="1">
                <a:solidFill>
                  <a:srgbClr val="072C62"/>
                </a:solidFill>
              </a:rPr>
              <a:t>mo</a:t>
            </a:r>
            <a:r>
              <a:rPr lang="en-US" sz="1000" dirty="0">
                <a:solidFill>
                  <a:srgbClr val="072C62"/>
                </a:solidFill>
              </a:rPr>
              <a:t>	                       51.5                         36.3	                                       15.2                                        203	                      31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  24 </a:t>
            </a:r>
            <a:r>
              <a:rPr lang="en-US" sz="1000" dirty="0" err="1">
                <a:solidFill>
                  <a:srgbClr val="072C62"/>
                </a:solidFill>
              </a:rPr>
              <a:t>mo</a:t>
            </a:r>
            <a:r>
              <a:rPr lang="en-US" sz="1000" dirty="0">
                <a:solidFill>
                  <a:srgbClr val="072C62"/>
                </a:solidFill>
              </a:rPr>
              <a:t>	                       51.4                         19.0	                                       32.4	                                    1,352	                    438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  36 </a:t>
            </a:r>
            <a:r>
              <a:rPr lang="en-US" sz="1000" dirty="0" err="1">
                <a:solidFill>
                  <a:srgbClr val="072C62"/>
                </a:solidFill>
              </a:rPr>
              <a:t>mo</a:t>
            </a:r>
            <a:r>
              <a:rPr lang="en-US" sz="1000" dirty="0">
                <a:solidFill>
                  <a:srgbClr val="072C62"/>
                </a:solidFill>
              </a:rPr>
              <a:t>	                       40.0                         11.0	                                       29.0                                        540       	    157</a:t>
            </a:r>
          </a:p>
          <a:p>
            <a:r>
              <a:rPr lang="en-US" sz="1000" dirty="0">
                <a:solidFill>
                  <a:srgbClr val="072C62"/>
                </a:solidFill>
              </a:rPr>
              <a:t>Societal economic model   </a:t>
            </a:r>
          </a:p>
          <a:p>
            <a:r>
              <a:rPr lang="en-US" sz="1000" dirty="0">
                <a:solidFill>
                  <a:srgbClr val="072C62"/>
                </a:solidFill>
              </a:rPr>
              <a:t> Average age (y)	       61.8	                        60.6	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143" y="130941"/>
            <a:ext cx="8357809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072C62"/>
                </a:solidFill>
              </a:rPr>
              <a:t>                                                             </a:t>
            </a:r>
            <a:r>
              <a:rPr lang="en-US" sz="1400" dirty="0">
                <a:solidFill>
                  <a:srgbClr val="072C62"/>
                </a:solidFill>
              </a:rPr>
              <a:t>      </a:t>
            </a:r>
            <a:r>
              <a:rPr lang="en-US" sz="1600" b="1" dirty="0">
                <a:solidFill>
                  <a:srgbClr val="072C62"/>
                </a:solidFill>
              </a:rPr>
              <a:t>Value in Health June 2016Volume 19, Issue 4, Pages 391–403</a:t>
            </a:r>
          </a:p>
          <a:p>
            <a:pPr algn="ctr"/>
            <a:r>
              <a:rPr lang="en-US" sz="1600" b="1" dirty="0">
                <a:solidFill>
                  <a:srgbClr val="072C62"/>
                </a:solidFill>
              </a:rPr>
              <a:t>A Multidimensional Analysis of Prostate Surgery Costs in the United States: Robotic-Assisted versus </a:t>
            </a:r>
            <a:r>
              <a:rPr lang="en-US" sz="1600" b="1" dirty="0" err="1">
                <a:solidFill>
                  <a:srgbClr val="072C62"/>
                </a:solidFill>
              </a:rPr>
              <a:t>Retropubic</a:t>
            </a:r>
            <a:r>
              <a:rPr lang="en-US" sz="1600" b="1" dirty="0">
                <a:solidFill>
                  <a:srgbClr val="072C62"/>
                </a:solidFill>
              </a:rPr>
              <a:t> Radical Prostatectomy</a:t>
            </a:r>
          </a:p>
          <a:p>
            <a:endParaRPr lang="en-US" sz="1050" dirty="0">
              <a:solidFill>
                <a:srgbClr val="072C62"/>
              </a:solidFill>
            </a:endParaRPr>
          </a:p>
          <a:p>
            <a:r>
              <a:rPr lang="en-US" sz="1050" dirty="0" err="1">
                <a:solidFill>
                  <a:srgbClr val="072C62"/>
                </a:solidFill>
              </a:rPr>
              <a:t>Akash</a:t>
            </a:r>
            <a:r>
              <a:rPr lang="en-US" sz="1050" dirty="0">
                <a:solidFill>
                  <a:srgbClr val="072C62"/>
                </a:solidFill>
              </a:rPr>
              <a:t> </a:t>
            </a:r>
            <a:r>
              <a:rPr lang="en-US" sz="1050" dirty="0" err="1">
                <a:solidFill>
                  <a:srgbClr val="072C62"/>
                </a:solidFill>
              </a:rPr>
              <a:t>Bijlani</a:t>
            </a:r>
            <a:r>
              <a:rPr lang="en-US" sz="1050" dirty="0">
                <a:solidFill>
                  <a:srgbClr val="072C62"/>
                </a:solidFill>
              </a:rPr>
              <a:t>, MPH, April E. Hebert, PhD, Mike </a:t>
            </a:r>
            <a:r>
              <a:rPr lang="en-US" sz="1050" dirty="0" err="1">
                <a:solidFill>
                  <a:srgbClr val="072C62"/>
                </a:solidFill>
              </a:rPr>
              <a:t>Davitian</a:t>
            </a:r>
            <a:r>
              <a:rPr lang="en-US" sz="1050" dirty="0">
                <a:solidFill>
                  <a:srgbClr val="072C62"/>
                </a:solidFill>
              </a:rPr>
              <a:t>, BA, Holly May, BA, Mark </a:t>
            </a:r>
            <a:r>
              <a:rPr lang="en-US" sz="1050" dirty="0" err="1">
                <a:solidFill>
                  <a:srgbClr val="072C62"/>
                </a:solidFill>
              </a:rPr>
              <a:t>Speers</a:t>
            </a:r>
            <a:r>
              <a:rPr lang="en-US" sz="1050" dirty="0">
                <a:solidFill>
                  <a:srgbClr val="072C62"/>
                </a:solidFill>
              </a:rPr>
              <a:t>, MBA, Robert Leung, MPH, </a:t>
            </a:r>
            <a:r>
              <a:rPr lang="en-US" sz="1050" dirty="0" err="1">
                <a:solidFill>
                  <a:srgbClr val="072C62"/>
                </a:solidFill>
              </a:rPr>
              <a:t>Nihal</a:t>
            </a:r>
            <a:r>
              <a:rPr lang="en-US" sz="1050" dirty="0">
                <a:solidFill>
                  <a:srgbClr val="072C62"/>
                </a:solidFill>
              </a:rPr>
              <a:t> E. Mohamed, PhD, Henry S. Sacks, PhD, MD, </a:t>
            </a:r>
            <a:r>
              <a:rPr lang="en-US" sz="1050" dirty="0" err="1">
                <a:solidFill>
                  <a:srgbClr val="072C62"/>
                </a:solidFill>
              </a:rPr>
              <a:t>Ashutosh</a:t>
            </a:r>
            <a:r>
              <a:rPr lang="en-US" sz="1050" dirty="0">
                <a:solidFill>
                  <a:srgbClr val="072C62"/>
                </a:solidFill>
              </a:rPr>
              <a:t> </a:t>
            </a:r>
            <a:r>
              <a:rPr lang="en-US" sz="1050" dirty="0" err="1">
                <a:solidFill>
                  <a:srgbClr val="072C62"/>
                </a:solidFill>
              </a:rPr>
              <a:t>Tewari</a:t>
            </a:r>
            <a:r>
              <a:rPr lang="en-US" sz="1050" dirty="0">
                <a:solidFill>
                  <a:srgbClr val="072C62"/>
                </a:solidFill>
              </a:rPr>
              <a:t>, </a:t>
            </a:r>
            <a:r>
              <a:rPr lang="en-US" sz="1050" dirty="0" err="1">
                <a:solidFill>
                  <a:srgbClr val="072C62"/>
                </a:solidFill>
              </a:rPr>
              <a:t>MD'Correspondence</a:t>
            </a:r>
            <a:r>
              <a:rPr lang="en-US" sz="1050" dirty="0">
                <a:solidFill>
                  <a:srgbClr val="072C62"/>
                </a:solidFill>
              </a:rPr>
              <a:t> information about the author MD </a:t>
            </a:r>
            <a:r>
              <a:rPr lang="en-US" sz="1050" dirty="0" err="1">
                <a:solidFill>
                  <a:srgbClr val="072C62"/>
                </a:solidFill>
              </a:rPr>
              <a:t>Ashutosh</a:t>
            </a:r>
            <a:r>
              <a:rPr lang="en-US" sz="1050" dirty="0">
                <a:solidFill>
                  <a:srgbClr val="072C62"/>
                </a:solidFill>
              </a:rPr>
              <a:t> </a:t>
            </a:r>
            <a:r>
              <a:rPr lang="en-US" sz="1050" dirty="0" err="1">
                <a:solidFill>
                  <a:srgbClr val="072C62"/>
                </a:solidFill>
              </a:rPr>
              <a:t>TewariEmail</a:t>
            </a:r>
            <a:r>
              <a:rPr lang="en-US" sz="1050" dirty="0">
                <a:solidFill>
                  <a:srgbClr val="072C62"/>
                </a:solidFill>
              </a:rPr>
              <a:t> the author MD </a:t>
            </a:r>
            <a:r>
              <a:rPr lang="en-US" sz="1050" dirty="0" err="1">
                <a:solidFill>
                  <a:srgbClr val="072C62"/>
                </a:solidFill>
              </a:rPr>
              <a:t>Ashutosh</a:t>
            </a:r>
            <a:r>
              <a:rPr lang="en-US" sz="1050" dirty="0">
                <a:solidFill>
                  <a:srgbClr val="072C62"/>
                </a:solidFill>
              </a:rPr>
              <a:t> </a:t>
            </a:r>
            <a:r>
              <a:rPr lang="en-US" sz="1050" dirty="0" err="1">
                <a:solidFill>
                  <a:srgbClr val="072C62"/>
                </a:solidFill>
              </a:rPr>
              <a:t>Tewari</a:t>
            </a:r>
            <a:endParaRPr lang="en-US" sz="1050" dirty="0">
              <a:solidFill>
                <a:srgbClr val="072C6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111" y="6383209"/>
            <a:ext cx="901700" cy="47339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7352" y="130941"/>
            <a:ext cx="8549600" cy="1553859"/>
          </a:xfrm>
          <a:prstGeom prst="rect">
            <a:avLst/>
          </a:prstGeom>
          <a:noFill/>
          <a:ln w="381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37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609" y="439576"/>
            <a:ext cx="7992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79646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Value in Health  June 2016Volume 19, Issue 4, Pages 391–403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A Multidimensional Analysis of Prostate Surgery Costs in the United States: Robotic-Assisted versus </a:t>
            </a:r>
            <a:r>
              <a:rPr lang="en-US" sz="1600" b="1" dirty="0" err="1">
                <a:solidFill>
                  <a:schemeClr val="tx2"/>
                </a:solidFill>
              </a:rPr>
              <a:t>Retropubic</a:t>
            </a:r>
            <a:r>
              <a:rPr lang="en-US" sz="1600" b="1" dirty="0">
                <a:solidFill>
                  <a:schemeClr val="tx2"/>
                </a:solidFill>
              </a:rPr>
              <a:t> Radical Prostatectomy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err="1">
                <a:solidFill>
                  <a:srgbClr val="072C62"/>
                </a:solidFill>
              </a:rPr>
              <a:t>Akash</a:t>
            </a:r>
            <a:r>
              <a:rPr lang="en-US" sz="1200" dirty="0">
                <a:solidFill>
                  <a:srgbClr val="072C62"/>
                </a:solidFill>
              </a:rPr>
              <a:t> </a:t>
            </a:r>
            <a:r>
              <a:rPr lang="en-US" sz="1200" dirty="0" err="1">
                <a:solidFill>
                  <a:srgbClr val="072C62"/>
                </a:solidFill>
              </a:rPr>
              <a:t>Bijlani</a:t>
            </a:r>
            <a:r>
              <a:rPr lang="en-US" sz="1200" dirty="0">
                <a:solidFill>
                  <a:srgbClr val="072C62"/>
                </a:solidFill>
              </a:rPr>
              <a:t>, MPH, April E. Hebert, PhD, Mike </a:t>
            </a:r>
            <a:r>
              <a:rPr lang="en-US" sz="1200" dirty="0" err="1">
                <a:solidFill>
                  <a:srgbClr val="072C62"/>
                </a:solidFill>
              </a:rPr>
              <a:t>Davitian</a:t>
            </a:r>
            <a:r>
              <a:rPr lang="en-US" sz="1200" dirty="0">
                <a:solidFill>
                  <a:srgbClr val="072C62"/>
                </a:solidFill>
              </a:rPr>
              <a:t>, BA, Holly May, BA, Mark </a:t>
            </a:r>
            <a:r>
              <a:rPr lang="en-US" sz="1200" dirty="0" err="1">
                <a:solidFill>
                  <a:srgbClr val="072C62"/>
                </a:solidFill>
              </a:rPr>
              <a:t>Speers</a:t>
            </a:r>
            <a:r>
              <a:rPr lang="en-US" sz="1200" dirty="0">
                <a:solidFill>
                  <a:srgbClr val="072C62"/>
                </a:solidFill>
              </a:rPr>
              <a:t>, MBA, Robert Leung, MPH, </a:t>
            </a:r>
            <a:r>
              <a:rPr lang="en-US" sz="1200" dirty="0" err="1">
                <a:solidFill>
                  <a:srgbClr val="072C62"/>
                </a:solidFill>
              </a:rPr>
              <a:t>Nihal</a:t>
            </a:r>
            <a:r>
              <a:rPr lang="en-US" sz="1200" dirty="0">
                <a:solidFill>
                  <a:srgbClr val="072C62"/>
                </a:solidFill>
              </a:rPr>
              <a:t> E. Mohamed, PhD, Henry S. Sacks, PhD, MD, </a:t>
            </a:r>
            <a:r>
              <a:rPr lang="en-US" sz="1200" dirty="0" err="1">
                <a:solidFill>
                  <a:srgbClr val="072C62"/>
                </a:solidFill>
              </a:rPr>
              <a:t>Ashutosh</a:t>
            </a:r>
            <a:r>
              <a:rPr lang="en-US" sz="1200" dirty="0">
                <a:solidFill>
                  <a:srgbClr val="072C62"/>
                </a:solidFill>
              </a:rPr>
              <a:t> </a:t>
            </a:r>
            <a:r>
              <a:rPr lang="en-US" sz="1200" dirty="0" err="1">
                <a:solidFill>
                  <a:srgbClr val="072C62"/>
                </a:solidFill>
              </a:rPr>
              <a:t>Tewari</a:t>
            </a:r>
            <a:r>
              <a:rPr lang="en-US" sz="1200" dirty="0">
                <a:solidFill>
                  <a:srgbClr val="072C62"/>
                </a:solidFill>
              </a:rPr>
              <a:t>, </a:t>
            </a:r>
            <a:r>
              <a:rPr lang="en-US" sz="1200" dirty="0" err="1">
                <a:solidFill>
                  <a:srgbClr val="072C62"/>
                </a:solidFill>
              </a:rPr>
              <a:t>MD'Correspondence</a:t>
            </a:r>
            <a:r>
              <a:rPr lang="en-US" sz="1200" dirty="0">
                <a:solidFill>
                  <a:srgbClr val="072C62"/>
                </a:solidFill>
              </a:rPr>
              <a:t> information about the author MD </a:t>
            </a:r>
            <a:r>
              <a:rPr lang="en-US" sz="1200" dirty="0" err="1">
                <a:solidFill>
                  <a:srgbClr val="072C62"/>
                </a:solidFill>
              </a:rPr>
              <a:t>Ashutosh</a:t>
            </a:r>
            <a:r>
              <a:rPr lang="en-US" sz="1200" dirty="0">
                <a:solidFill>
                  <a:srgbClr val="072C62"/>
                </a:solidFill>
              </a:rPr>
              <a:t> </a:t>
            </a:r>
            <a:r>
              <a:rPr lang="en-US" sz="1200" dirty="0" err="1">
                <a:solidFill>
                  <a:srgbClr val="072C62"/>
                </a:solidFill>
              </a:rPr>
              <a:t>TewariEmail</a:t>
            </a:r>
            <a:r>
              <a:rPr lang="en-US" sz="1200" dirty="0">
                <a:solidFill>
                  <a:srgbClr val="072C62"/>
                </a:solidFill>
              </a:rPr>
              <a:t> the author MD </a:t>
            </a:r>
            <a:r>
              <a:rPr lang="en-US" sz="1200" dirty="0" err="1">
                <a:solidFill>
                  <a:srgbClr val="072C62"/>
                </a:solidFill>
              </a:rPr>
              <a:t>Ashutosh</a:t>
            </a:r>
            <a:r>
              <a:rPr lang="en-US" sz="1200" dirty="0">
                <a:solidFill>
                  <a:srgbClr val="072C62"/>
                </a:solidFill>
              </a:rPr>
              <a:t> </a:t>
            </a:r>
            <a:r>
              <a:rPr lang="en-US" sz="1200" dirty="0" err="1">
                <a:solidFill>
                  <a:srgbClr val="072C62"/>
                </a:solidFill>
              </a:rPr>
              <a:t>Tewari</a:t>
            </a:r>
            <a:endParaRPr lang="en-US" sz="1200" dirty="0">
              <a:solidFill>
                <a:srgbClr val="072C6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2067" y="2083599"/>
            <a:ext cx="56100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72C62"/>
                </a:solidFill>
              </a:rPr>
              <a:t>AHORRO EN COSTOS</a:t>
            </a:r>
          </a:p>
          <a:p>
            <a:r>
              <a:rPr lang="en-US" sz="1400" dirty="0">
                <a:solidFill>
                  <a:srgbClr val="072C62"/>
                </a:solidFill>
              </a:rPr>
              <a:t>PRR                                                         PRAR</a:t>
            </a:r>
          </a:p>
          <a:p>
            <a:endParaRPr lang="en-US" sz="1400" dirty="0">
              <a:solidFill>
                <a:srgbClr val="072C6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253" y="2661717"/>
            <a:ext cx="14517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r>
              <a:rPr lang="en-US" sz="1600" dirty="0" err="1">
                <a:solidFill>
                  <a:srgbClr val="072C62"/>
                </a:solidFill>
              </a:rPr>
              <a:t>Modelo</a:t>
            </a:r>
            <a:r>
              <a:rPr lang="en-US" sz="1600" dirty="0">
                <a:solidFill>
                  <a:srgbClr val="072C62"/>
                </a:solidFill>
              </a:rPr>
              <a:t>             </a:t>
            </a:r>
          </a:p>
          <a:p>
            <a:r>
              <a:rPr lang="en-US" sz="1600" dirty="0" err="1">
                <a:solidFill>
                  <a:srgbClr val="072C62"/>
                </a:solidFill>
              </a:rPr>
              <a:t>Hospitalario</a:t>
            </a:r>
            <a:endParaRPr lang="en-US" sz="1600" dirty="0">
              <a:solidFill>
                <a:srgbClr val="072C62"/>
              </a:solidFill>
            </a:endParaRPr>
          </a:p>
          <a:p>
            <a:endParaRPr lang="en-US" sz="1600" dirty="0">
              <a:solidFill>
                <a:srgbClr val="072C62"/>
              </a:solidFill>
            </a:endParaRPr>
          </a:p>
          <a:p>
            <a:endParaRPr lang="en-US" sz="1600" dirty="0">
              <a:solidFill>
                <a:srgbClr val="072C62"/>
              </a:solidFill>
            </a:endParaRPr>
          </a:p>
          <a:p>
            <a:endParaRPr lang="en-US" sz="1600" dirty="0">
              <a:solidFill>
                <a:srgbClr val="072C62"/>
              </a:solidFill>
            </a:endParaRPr>
          </a:p>
          <a:p>
            <a:endParaRPr lang="en-US" sz="1600" dirty="0">
              <a:solidFill>
                <a:srgbClr val="072C62"/>
              </a:solidFill>
            </a:endParaRPr>
          </a:p>
          <a:p>
            <a:r>
              <a:rPr lang="en-US" sz="1600" dirty="0" err="1">
                <a:solidFill>
                  <a:srgbClr val="072C62"/>
                </a:solidFill>
              </a:rPr>
              <a:t>Modelo</a:t>
            </a:r>
            <a:endParaRPr lang="en-US" sz="1600" dirty="0">
              <a:solidFill>
                <a:srgbClr val="072C62"/>
              </a:solidFill>
            </a:endParaRPr>
          </a:p>
          <a:p>
            <a:r>
              <a:rPr lang="en-US" sz="1600" dirty="0" err="1">
                <a:solidFill>
                  <a:srgbClr val="072C62"/>
                </a:solidFill>
              </a:rPr>
              <a:t>Tercer</a:t>
            </a:r>
            <a:r>
              <a:rPr lang="en-US" sz="1600" dirty="0">
                <a:solidFill>
                  <a:srgbClr val="072C62"/>
                </a:solidFill>
              </a:rPr>
              <a:t> </a:t>
            </a:r>
            <a:r>
              <a:rPr lang="en-US" sz="1600" dirty="0" err="1">
                <a:solidFill>
                  <a:srgbClr val="072C62"/>
                </a:solidFill>
              </a:rPr>
              <a:t>Pagador</a:t>
            </a:r>
            <a:endParaRPr lang="en-US" sz="1600" dirty="0">
              <a:solidFill>
                <a:srgbClr val="072C6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871" y="2786350"/>
            <a:ext cx="66355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                                                     </a:t>
            </a:r>
            <a:r>
              <a:rPr lang="en-US" sz="1600" dirty="0">
                <a:solidFill>
                  <a:srgbClr val="072C62"/>
                </a:solidFill>
              </a:rPr>
              <a:t>    $1 094.00  </a:t>
            </a:r>
            <a:r>
              <a:rPr lang="en-US" sz="1600" dirty="0" err="1">
                <a:solidFill>
                  <a:srgbClr val="072C62"/>
                </a:solidFill>
              </a:rPr>
              <a:t>por</a:t>
            </a:r>
            <a:r>
              <a:rPr lang="en-US" sz="1600" dirty="0">
                <a:solidFill>
                  <a:srgbClr val="072C62"/>
                </a:solidFill>
              </a:rPr>
              <a:t> </a:t>
            </a:r>
            <a:r>
              <a:rPr lang="en-US" sz="1600" dirty="0" err="1">
                <a:solidFill>
                  <a:srgbClr val="072C62"/>
                </a:solidFill>
              </a:rPr>
              <a:t>paciente</a:t>
            </a:r>
            <a:endParaRPr lang="en-US" sz="1600" dirty="0">
              <a:solidFill>
                <a:srgbClr val="072C62"/>
              </a:solidFill>
            </a:endParaRPr>
          </a:p>
          <a:p>
            <a:r>
              <a:rPr lang="en-US" sz="1600" dirty="0">
                <a:solidFill>
                  <a:srgbClr val="072C62"/>
                </a:solidFill>
              </a:rPr>
              <a:t>                                                          $  341.00  </a:t>
            </a:r>
            <a:r>
              <a:rPr lang="en-US" sz="1600" dirty="0" err="1">
                <a:solidFill>
                  <a:srgbClr val="072C62"/>
                </a:solidFill>
              </a:rPr>
              <a:t>amortización</a:t>
            </a:r>
            <a:r>
              <a:rPr lang="en-US" sz="1600" dirty="0">
                <a:solidFill>
                  <a:srgbClr val="072C62"/>
                </a:solidFill>
              </a:rPr>
              <a:t> del robot</a:t>
            </a:r>
          </a:p>
          <a:p>
            <a:endParaRPr lang="en-US" sz="1600" dirty="0">
              <a:solidFill>
                <a:srgbClr val="072C62"/>
              </a:solidFill>
            </a:endParaRPr>
          </a:p>
          <a:p>
            <a:endParaRPr lang="en-US" sz="1600" dirty="0">
              <a:solidFill>
                <a:srgbClr val="072C62"/>
              </a:solidFill>
            </a:endParaRPr>
          </a:p>
          <a:p>
            <a:endParaRPr lang="en-US" sz="1600" dirty="0">
              <a:solidFill>
                <a:srgbClr val="072C62"/>
              </a:solidFill>
            </a:endParaRPr>
          </a:p>
          <a:p>
            <a:r>
              <a:rPr lang="en-US" sz="1600" dirty="0">
                <a:solidFill>
                  <a:srgbClr val="072C62"/>
                </a:solidFill>
              </a:rPr>
              <a:t>                                                           $1 451.00  global</a:t>
            </a:r>
          </a:p>
          <a:p>
            <a:r>
              <a:rPr lang="en-US" sz="1600" dirty="0">
                <a:solidFill>
                  <a:srgbClr val="072C62"/>
                </a:solidFill>
              </a:rPr>
              <a:t>    $1 126.00                                     $   627.00  (</a:t>
            </a:r>
            <a:r>
              <a:rPr lang="en-US" sz="1600" dirty="0" err="1">
                <a:solidFill>
                  <a:srgbClr val="072C62"/>
                </a:solidFill>
              </a:rPr>
              <a:t>diferencia</a:t>
            </a:r>
            <a:r>
              <a:rPr lang="en-US" sz="1600" dirty="0">
                <a:solidFill>
                  <a:srgbClr val="072C62"/>
                </a:solidFill>
              </a:rPr>
              <a:t> entre </a:t>
            </a:r>
            <a:r>
              <a:rPr lang="en-US" sz="1600" dirty="0" err="1">
                <a:solidFill>
                  <a:srgbClr val="072C62"/>
                </a:solidFill>
              </a:rPr>
              <a:t>complicaciones</a:t>
            </a:r>
            <a:endParaRPr lang="en-US" sz="1600" dirty="0">
              <a:solidFill>
                <a:srgbClr val="072C62"/>
              </a:solidFill>
            </a:endParaRPr>
          </a:p>
          <a:p>
            <a:r>
              <a:rPr lang="en-US" sz="1600" dirty="0">
                <a:solidFill>
                  <a:srgbClr val="072C62"/>
                </a:solidFill>
              </a:rPr>
              <a:t>    $    632.00                                    $   303.00 ( </a:t>
            </a:r>
            <a:r>
              <a:rPr lang="en-US" sz="1600" dirty="0" err="1">
                <a:solidFill>
                  <a:srgbClr val="072C62"/>
                </a:solidFill>
              </a:rPr>
              <a:t>Incontinencia</a:t>
            </a:r>
            <a:r>
              <a:rPr lang="en-US" sz="1600" dirty="0">
                <a:solidFill>
                  <a:srgbClr val="072C62"/>
                </a:solidFill>
              </a:rPr>
              <a:t> </a:t>
            </a:r>
            <a:r>
              <a:rPr lang="en-US" sz="1600" dirty="0" err="1">
                <a:solidFill>
                  <a:srgbClr val="072C62"/>
                </a:solidFill>
              </a:rPr>
              <a:t>urinaria</a:t>
            </a:r>
            <a:r>
              <a:rPr lang="en-US" sz="1600" dirty="0">
                <a:solidFill>
                  <a:srgbClr val="072C62"/>
                </a:solidFill>
              </a:rPr>
              <a:t>)</a:t>
            </a:r>
          </a:p>
          <a:p>
            <a:r>
              <a:rPr lang="en-US" sz="1600" dirty="0">
                <a:solidFill>
                  <a:srgbClr val="072C62"/>
                </a:solidFill>
              </a:rPr>
              <a:t>    $1  343.00                                    $   655.00 (</a:t>
            </a:r>
            <a:r>
              <a:rPr lang="en-US" sz="1600" dirty="0" err="1">
                <a:solidFill>
                  <a:srgbClr val="072C62"/>
                </a:solidFill>
              </a:rPr>
              <a:t>Disfunción</a:t>
            </a:r>
            <a:r>
              <a:rPr lang="en-US" sz="1600" dirty="0">
                <a:solidFill>
                  <a:srgbClr val="072C62"/>
                </a:solidFill>
              </a:rPr>
              <a:t> </a:t>
            </a:r>
            <a:r>
              <a:rPr lang="en-US" sz="1600" dirty="0" err="1">
                <a:solidFill>
                  <a:srgbClr val="072C62"/>
                </a:solidFill>
              </a:rPr>
              <a:t>eréctil</a:t>
            </a:r>
            <a:r>
              <a:rPr lang="en-US" sz="1600" dirty="0">
                <a:solidFill>
                  <a:srgbClr val="072C62"/>
                </a:solidFill>
              </a:rPr>
              <a:t> </a:t>
            </a:r>
          </a:p>
          <a:p>
            <a:endParaRPr lang="en-US" sz="1600" dirty="0">
              <a:solidFill>
                <a:srgbClr val="072C62"/>
              </a:solidFill>
            </a:endParaRPr>
          </a:p>
          <a:p>
            <a:r>
              <a:rPr lang="en-US" sz="1600" dirty="0">
                <a:solidFill>
                  <a:srgbClr val="072C62"/>
                </a:solidFill>
              </a:rPr>
              <a:t>                                                           $   400.70 (RT o SH </a:t>
            </a:r>
            <a:r>
              <a:rPr lang="en-US" sz="1600" dirty="0" err="1">
                <a:solidFill>
                  <a:srgbClr val="072C62"/>
                </a:solidFill>
              </a:rPr>
              <a:t>adyuvantes</a:t>
            </a:r>
            <a:r>
              <a:rPr lang="en-US" sz="1600" dirty="0">
                <a:solidFill>
                  <a:srgbClr val="072C62"/>
                </a:solidFill>
              </a:rPr>
              <a:t>)</a:t>
            </a:r>
          </a:p>
          <a:p>
            <a:r>
              <a:rPr lang="en-US" sz="1600" dirty="0">
                <a:solidFill>
                  <a:srgbClr val="072C62"/>
                </a:solidFill>
              </a:rPr>
              <a:t>                                                           $1 202.00 (</a:t>
            </a:r>
            <a:r>
              <a:rPr lang="en-US" sz="1600" dirty="0" err="1">
                <a:solidFill>
                  <a:srgbClr val="072C62"/>
                </a:solidFill>
              </a:rPr>
              <a:t>Laboral</a:t>
            </a:r>
            <a:r>
              <a:rPr lang="en-US" sz="1600" dirty="0">
                <a:solidFill>
                  <a:srgbClr val="072C62"/>
                </a:solidFill>
              </a:rPr>
              <a:t> </a:t>
            </a:r>
            <a:r>
              <a:rPr lang="en-US" sz="1600" dirty="0" err="1">
                <a:solidFill>
                  <a:srgbClr val="072C62"/>
                </a:solidFill>
              </a:rPr>
              <a:t>por</a:t>
            </a:r>
            <a:r>
              <a:rPr lang="en-US" sz="1600" dirty="0">
                <a:solidFill>
                  <a:srgbClr val="072C62"/>
                </a:solidFill>
              </a:rPr>
              <a:t> </a:t>
            </a:r>
            <a:r>
              <a:rPr lang="en-US" sz="1600" dirty="0" err="1">
                <a:solidFill>
                  <a:srgbClr val="072C62"/>
                </a:solidFill>
              </a:rPr>
              <a:t>pronta</a:t>
            </a:r>
            <a:r>
              <a:rPr lang="en-US" sz="1600" dirty="0">
                <a:solidFill>
                  <a:srgbClr val="072C62"/>
                </a:solidFill>
              </a:rPr>
              <a:t> </a:t>
            </a:r>
            <a:r>
              <a:rPr lang="en-US" sz="1600" dirty="0" err="1">
                <a:solidFill>
                  <a:srgbClr val="072C62"/>
                </a:solidFill>
              </a:rPr>
              <a:t>recuperación</a:t>
            </a:r>
            <a:r>
              <a:rPr lang="en-US" sz="1600" dirty="0">
                <a:solidFill>
                  <a:srgbClr val="072C62"/>
                </a:solidFill>
              </a:rPr>
              <a:t>) </a:t>
            </a:r>
          </a:p>
          <a:p>
            <a:r>
              <a:rPr lang="en-US" sz="1600" dirty="0">
                <a:solidFill>
                  <a:srgbClr val="072C62"/>
                </a:solidFill>
              </a:rPr>
              <a:t>                                                            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4550" y="2786350"/>
            <a:ext cx="78069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22993" y="2786350"/>
            <a:ext cx="0" cy="29836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111" y="6383209"/>
            <a:ext cx="901700" cy="47339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94550" y="164160"/>
            <a:ext cx="8366065" cy="1823040"/>
          </a:xfrm>
          <a:prstGeom prst="rect">
            <a:avLst/>
          </a:prstGeom>
          <a:noFill/>
          <a:ln w="381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27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65697" y="544320"/>
            <a:ext cx="4108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72C62"/>
                </a:solidFill>
              </a:rPr>
              <a:t>CIRUGIA ROBOTICA DA VINCI</a:t>
            </a:r>
          </a:p>
          <a:p>
            <a:pPr algn="ctr"/>
            <a:r>
              <a:rPr lang="es-ES" sz="2400" b="1" dirty="0">
                <a:solidFill>
                  <a:srgbClr val="072C62"/>
                </a:solidFill>
              </a:rPr>
              <a:t>     </a:t>
            </a:r>
            <a:r>
              <a:rPr lang="es-ES" sz="2000" b="1" dirty="0">
                <a:solidFill>
                  <a:srgbClr val="072C62"/>
                </a:solidFill>
              </a:rPr>
              <a:t>COSTOS EN CENTRO MEDICO ABC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25297"/>
              </p:ext>
            </p:extLst>
          </p:nvPr>
        </p:nvGraphicFramePr>
        <p:xfrm>
          <a:off x="755070" y="2174600"/>
          <a:ext cx="6096000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4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"/>
                          <a:cs typeface="Arial"/>
                        </a:rPr>
                        <a:t>Tipo de cirugía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Costo abierta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Costo por robot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Días de Hospitalización</a:t>
                      </a:r>
                    </a:p>
                    <a:p>
                      <a:pPr algn="l"/>
                      <a:r>
                        <a:rPr lang="es-ES" sz="1400" dirty="0"/>
                        <a:t>Abierta        Robot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s-ES" sz="1400" dirty="0" err="1">
                          <a:solidFill>
                            <a:srgbClr val="000090"/>
                          </a:solidFill>
                        </a:rPr>
                        <a:t>Prostatectomía</a:t>
                      </a:r>
                      <a:r>
                        <a:rPr lang="es-ES" sz="1400" dirty="0">
                          <a:solidFill>
                            <a:srgbClr val="000090"/>
                          </a:solidFill>
                        </a:rPr>
                        <a:t> Radical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0090"/>
                          </a:solidFill>
                        </a:rPr>
                        <a:t>$ 280 000.00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0090"/>
                          </a:solidFill>
                        </a:rPr>
                        <a:t>$ 228 000.00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0090"/>
                          </a:solidFill>
                        </a:rPr>
                        <a:t>   4                     1.8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0090"/>
                          </a:solidFill>
                        </a:rPr>
                        <a:t>Cistectomía Radical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0090"/>
                          </a:solidFill>
                        </a:rPr>
                        <a:t>$ 750 000.00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0090"/>
                          </a:solidFill>
                        </a:rPr>
                        <a:t>$ 535 000.00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0090"/>
                          </a:solidFill>
                        </a:rPr>
                        <a:t>10                      6.5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4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833" y="2354174"/>
            <a:ext cx="1948593" cy="19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92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075" y="525073"/>
            <a:ext cx="2161829" cy="57069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EFC84F0-25C4-6043-A4A2-57D0A9A0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2" y="304361"/>
            <a:ext cx="5008715" cy="680936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Cirugía Robótica da Vinci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C58176B-D05A-2F45-9AC6-5B606E5E9482}"/>
              </a:ext>
            </a:extLst>
          </p:cNvPr>
          <p:cNvSpPr txBox="1">
            <a:spLocks/>
          </p:cNvSpPr>
          <p:nvPr/>
        </p:nvSpPr>
        <p:spPr>
          <a:xfrm>
            <a:off x="2111165" y="741038"/>
            <a:ext cx="3039632" cy="85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 a Nivel Mundial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44B32FB-2E11-A64F-BAD3-6371570DF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12" y="1787035"/>
            <a:ext cx="5839739" cy="4327035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xmlns="" id="{ABB88AF6-214B-6F47-8F38-8F5CBD9C4D39}"/>
              </a:ext>
            </a:extLst>
          </p:cNvPr>
          <p:cNvCxnSpPr>
            <a:cxnSpLocks/>
          </p:cNvCxnSpPr>
          <p:nvPr/>
        </p:nvCxnSpPr>
        <p:spPr>
          <a:xfrm flipH="1">
            <a:off x="6550851" y="2695075"/>
            <a:ext cx="32313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AF4CD1F-4C61-1449-82F9-E7DE1A3CC80F}"/>
              </a:ext>
            </a:extLst>
          </p:cNvPr>
          <p:cNvSpPr txBox="1"/>
          <p:nvPr/>
        </p:nvSpPr>
        <p:spPr>
          <a:xfrm>
            <a:off x="6892786" y="2299720"/>
            <a:ext cx="196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Crecimiento esperado para 2019.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59525"/>
            <a:ext cx="4651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115317" y="411380"/>
            <a:ext cx="4035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72C62"/>
                </a:solidFill>
              </a:rPr>
              <a:t>CIRUGIA ROBOTICA DA VINCI</a:t>
            </a:r>
          </a:p>
          <a:p>
            <a:r>
              <a:rPr lang="es-ES" sz="2400" b="1" dirty="0">
                <a:solidFill>
                  <a:srgbClr val="072C62"/>
                </a:solidFill>
              </a:rPr>
              <a:t>     DATOS A NIVEL MUNDIAL  </a:t>
            </a:r>
          </a:p>
        </p:txBody>
      </p:sp>
    </p:spTree>
    <p:extLst>
      <p:ext uri="{BB962C8B-B14F-4D97-AF65-F5344CB8AC3E}">
        <p14:creationId xmlns:p14="http://schemas.microsoft.com/office/powerpoint/2010/main" val="319837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0FCC5BE1-172D-1C4F-B71E-5937A32C2FE1}"/>
              </a:ext>
            </a:extLst>
          </p:cNvPr>
          <p:cNvSpPr/>
          <p:nvPr/>
        </p:nvSpPr>
        <p:spPr>
          <a:xfrm>
            <a:off x="4133769" y="1245348"/>
            <a:ext cx="4297377" cy="2273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050" b="1" u="sng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Ciudad de México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/>
              <a:buChar char="•"/>
            </a:pPr>
            <a:r>
              <a:rPr lang="es-AR" sz="105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Hospital Ángeles del Pedregal   (2013)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/>
              <a:buChar char="•"/>
            </a:pPr>
            <a:r>
              <a:rPr lang="es-AR" sz="105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Hospital Ángeles Lomas (2016)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/>
              <a:buChar char="•"/>
            </a:pPr>
            <a:r>
              <a:rPr lang="es-AR" sz="1050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Centro Médico ABC Observatorio    (2017)                                            </a:t>
            </a:r>
            <a:endParaRPr lang="es-ES" sz="1050" u="sng" dirty="0">
              <a:solidFill>
                <a:schemeClr val="tx2"/>
              </a:solidFill>
              <a:cs typeface="Century Gothic"/>
              <a:sym typeface="Wingdings" panose="05000000000000000000" pitchFamily="2" charset="2"/>
            </a:endParaRPr>
          </a:p>
          <a:p>
            <a:pPr marL="171450" indent="-171450">
              <a:lnSpc>
                <a:spcPct val="115000"/>
              </a:lnSpc>
              <a:buFont typeface="Arial"/>
              <a:buChar char="•"/>
            </a:pPr>
            <a:r>
              <a:rPr lang="es-AR" sz="105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Hospital Español (2018)</a:t>
            </a:r>
          </a:p>
          <a:p>
            <a:pPr>
              <a:lnSpc>
                <a:spcPct val="115000"/>
              </a:lnSpc>
            </a:pPr>
            <a:endParaRPr lang="es-AR" sz="105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Arial"/>
              <a:buChar char="•"/>
            </a:pPr>
            <a:r>
              <a:rPr lang="es-MX" sz="1050" dirty="0">
                <a:solidFill>
                  <a:schemeClr val="tx2"/>
                </a:solidFill>
              </a:rPr>
              <a:t>Hospital San Ángel Inn Universidad (2018)</a:t>
            </a:r>
          </a:p>
          <a:p>
            <a:pPr>
              <a:lnSpc>
                <a:spcPct val="115000"/>
              </a:lnSpc>
            </a:pPr>
            <a:endParaRPr lang="es-MX" sz="105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115000"/>
              </a:lnSpc>
              <a:buFont typeface="Arial"/>
              <a:buChar char="•"/>
            </a:pPr>
            <a:endParaRPr lang="es-ES" sz="1050" dirty="0">
              <a:solidFill>
                <a:schemeClr val="tx2"/>
              </a:solidFill>
              <a:latin typeface="Century Gothic" panose="020B0502020202020204" pitchFamily="34" charset="0"/>
              <a:cs typeface="Century Gothic"/>
              <a:sym typeface="Wingdings" panose="05000000000000000000" pitchFamily="2" charset="2"/>
            </a:endParaRPr>
          </a:p>
        </p:txBody>
      </p:sp>
      <p:pic>
        <p:nvPicPr>
          <p:cNvPr id="21" name="Picture 2" descr="Imagen relacionada">
            <a:extLst>
              <a:ext uri="{FF2B5EF4-FFF2-40B4-BE49-F238E27FC236}">
                <a16:creationId xmlns:a16="http://schemas.microsoft.com/office/drawing/2014/main" xmlns="" id="{E0419DC6-5E41-B442-8C7F-4AB33826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6" y="1546130"/>
            <a:ext cx="3234574" cy="2879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Users\alberto.pereira\AppData\Local\Microsoft\Windows\Temporary Internet Files\Content.IE5\3GV3Q5E5\1332525074[1].png">
            <a:extLst>
              <a:ext uri="{FF2B5EF4-FFF2-40B4-BE49-F238E27FC236}">
                <a16:creationId xmlns:a16="http://schemas.microsoft.com/office/drawing/2014/main" xmlns="" id="{C496CF04-6778-5F42-B999-9F6CE7D4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98" y="3635145"/>
            <a:ext cx="115333" cy="25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C:\Users\alberto.pereira\AppData\Local\Microsoft\Windows\Temporary Internet Files\Content.IE5\3GV3Q5E5\1332525074[1].png">
            <a:extLst>
              <a:ext uri="{FF2B5EF4-FFF2-40B4-BE49-F238E27FC236}">
                <a16:creationId xmlns:a16="http://schemas.microsoft.com/office/drawing/2014/main" xmlns="" id="{A0485B1D-6F66-6043-B504-DA58AE3D3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8" y="1536123"/>
            <a:ext cx="88062" cy="19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C:\Users\alberto.pereira\AppData\Local\Microsoft\Windows\Temporary Internet Files\Content.IE5\3GV3Q5E5\1332525074[1].png">
            <a:extLst>
              <a:ext uri="{FF2B5EF4-FFF2-40B4-BE49-F238E27FC236}">
                <a16:creationId xmlns:a16="http://schemas.microsoft.com/office/drawing/2014/main" xmlns="" id="{1B36610F-65AC-7542-9DD2-702F8367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44" y="2546579"/>
            <a:ext cx="111002" cy="2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C:\Users\alberto.pereira\AppData\Local\Microsoft\Windows\Temporary Internet Files\Content.IE5\3GV3Q5E5\1332525074[1].png">
            <a:extLst>
              <a:ext uri="{FF2B5EF4-FFF2-40B4-BE49-F238E27FC236}">
                <a16:creationId xmlns:a16="http://schemas.microsoft.com/office/drawing/2014/main" xmlns="" id="{8B0421DF-86DA-6748-9A30-B83B2AC76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22" y="3576499"/>
            <a:ext cx="113348" cy="2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C:\Users\alberto.pereira\AppData\Local\Microsoft\Windows\Temporary Internet Files\Content.IE5\3GV3Q5E5\1332525074[1].png">
            <a:extLst>
              <a:ext uri="{FF2B5EF4-FFF2-40B4-BE49-F238E27FC236}">
                <a16:creationId xmlns:a16="http://schemas.microsoft.com/office/drawing/2014/main" xmlns="" id="{389B81DA-F9EC-7D49-88D2-CAB5653E1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85" y="3357903"/>
            <a:ext cx="90014" cy="19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xmlns="" id="{E232F4B2-AD33-7E40-9080-070BBCD9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2" y="304361"/>
            <a:ext cx="5008715" cy="680936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Cirugía Robótica da Vinci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xmlns="" id="{4EC76451-3C09-6B48-AAD7-ABCE752E966B}"/>
              </a:ext>
            </a:extLst>
          </p:cNvPr>
          <p:cNvSpPr txBox="1">
            <a:spLocks/>
          </p:cNvSpPr>
          <p:nvPr/>
        </p:nvSpPr>
        <p:spPr>
          <a:xfrm>
            <a:off x="1210798" y="266056"/>
            <a:ext cx="5713629" cy="85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>
                <a:solidFill>
                  <a:srgbClr val="CD780B"/>
                </a:solidFill>
                <a:latin typeface="+mn-lt"/>
                <a:cs typeface="Times New Roman" panose="02020603050405020304" pitchFamily="18" charset="0"/>
              </a:rPr>
              <a:t>                </a:t>
            </a:r>
            <a:r>
              <a:rPr lang="es-MX" sz="2400" b="1" dirty="0">
                <a:solidFill>
                  <a:srgbClr val="CD780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solidFill>
                  <a:srgbClr val="072C62"/>
                </a:solidFill>
                <a:latin typeface="+mn-lt"/>
                <a:cs typeface="Times New Roman" panose="02020603050405020304" pitchFamily="18" charset="0"/>
              </a:rPr>
              <a:t>CIRUGIA ROBOTICA DA VINCI</a:t>
            </a:r>
          </a:p>
          <a:p>
            <a:pPr algn="ctr"/>
            <a:r>
              <a:rPr lang="es-MX" sz="2400" b="1" dirty="0">
                <a:solidFill>
                  <a:srgbClr val="072C62"/>
                </a:solidFill>
                <a:latin typeface="+mn-lt"/>
                <a:cs typeface="Times New Roman" panose="02020603050405020304" pitchFamily="18" charset="0"/>
              </a:rPr>
              <a:t>                Desarrollo en Hospitales Privados 2019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309098EA-379B-394A-8364-F4BCFE927075}"/>
              </a:ext>
            </a:extLst>
          </p:cNvPr>
          <p:cNvSpPr/>
          <p:nvPr/>
        </p:nvSpPr>
        <p:spPr>
          <a:xfrm>
            <a:off x="4196525" y="4704866"/>
            <a:ext cx="4297377" cy="14596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050" b="1" u="sng" dirty="0">
                <a:solidFill>
                  <a:srgbClr val="24285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Monterrey, Nuevo León</a:t>
            </a:r>
            <a:endParaRPr lang="es-MX" sz="1050" dirty="0">
              <a:solidFill>
                <a:srgbClr val="24285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AR" sz="1050" dirty="0">
                <a:solidFill>
                  <a:srgbClr val="2428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Hospital San Jose TecSaluD  (2006)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AR" sz="1050" dirty="0">
                <a:solidFill>
                  <a:srgbClr val="2428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Hospital Ángeles Valle Oriente (2016) </a:t>
            </a:r>
          </a:p>
          <a:p>
            <a:pPr>
              <a:lnSpc>
                <a:spcPct val="115000"/>
              </a:lnSpc>
            </a:pPr>
            <a:endParaRPr lang="es-AR" sz="1050" b="1" u="sng" dirty="0">
              <a:solidFill>
                <a:srgbClr val="24285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050" b="1" u="sng" dirty="0">
                <a:solidFill>
                  <a:srgbClr val="24285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Tijuana, B.C.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AR" sz="1050" dirty="0">
                <a:solidFill>
                  <a:srgbClr val="2428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Hospital Ángeles Tijuana(2018)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B4C4388B-924D-F941-99D1-CE670090CC3F}"/>
              </a:ext>
            </a:extLst>
          </p:cNvPr>
          <p:cNvSpPr/>
          <p:nvPr/>
        </p:nvSpPr>
        <p:spPr>
          <a:xfrm>
            <a:off x="4179284" y="3047119"/>
            <a:ext cx="4483429" cy="23747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5000"/>
              </a:lnSpc>
            </a:pPr>
            <a:endParaRPr lang="es-AR" sz="1050" b="1" u="sng" dirty="0">
              <a:solidFill>
                <a:srgbClr val="24285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AR" sz="1050" b="1" u="sng" dirty="0">
                <a:solidFill>
                  <a:srgbClr val="24285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México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AR" sz="1050" dirty="0">
                <a:solidFill>
                  <a:srgbClr val="2428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Hospital Regional de Alta Especialidad de Zumpango  (</a:t>
            </a:r>
            <a:r>
              <a:rPr lang="es-AR" sz="1200" dirty="0">
                <a:solidFill>
                  <a:srgbClr val="2428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2013)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050" b="1" u="sng" dirty="0">
                <a:solidFill>
                  <a:srgbClr val="24285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Guadalajara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AR" sz="1050" dirty="0">
                <a:solidFill>
                  <a:srgbClr val="2428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Hospital Puerta de Hierro (2010)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AR" sz="1050" dirty="0">
                <a:solidFill>
                  <a:srgbClr val="2428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Hospital Ángeles del Carmen (2018)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s-ES" sz="1200" dirty="0">
              <a:solidFill>
                <a:srgbClr val="242852"/>
              </a:solidFill>
              <a:cs typeface="Century Gothic"/>
              <a:sym typeface="Wingdings" panose="05000000000000000000" pitchFamily="2" charset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AR" sz="1200" dirty="0">
              <a:solidFill>
                <a:srgbClr val="24285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59525"/>
            <a:ext cx="4651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15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53570B43-BC27-8D4B-A552-6CF91BE5DFBD}"/>
              </a:ext>
            </a:extLst>
          </p:cNvPr>
          <p:cNvSpPr txBox="1">
            <a:spLocks/>
          </p:cNvSpPr>
          <p:nvPr/>
        </p:nvSpPr>
        <p:spPr>
          <a:xfrm>
            <a:off x="1510749" y="201193"/>
            <a:ext cx="5008715" cy="68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Crecimiento de Cirugía Robótica da Vinci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91D5081C-7125-5740-ACB8-D460105D58F9}"/>
              </a:ext>
            </a:extLst>
          </p:cNvPr>
          <p:cNvSpPr txBox="1">
            <a:spLocks/>
          </p:cNvSpPr>
          <p:nvPr/>
        </p:nvSpPr>
        <p:spPr>
          <a:xfrm>
            <a:off x="1844200" y="516380"/>
            <a:ext cx="3546685" cy="85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 en México</a:t>
            </a:r>
          </a:p>
          <a:p>
            <a:pPr algn="ctr"/>
            <a:r>
              <a:rPr lang="es-MX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 del 2012 al 30 de Junio del 2019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8C261099-1376-7D48-ACE4-6703445EC67D}"/>
              </a:ext>
            </a:extLst>
          </p:cNvPr>
          <p:cNvSpPr/>
          <p:nvPr/>
        </p:nvSpPr>
        <p:spPr>
          <a:xfrm>
            <a:off x="1688419" y="3936241"/>
            <a:ext cx="5660231" cy="0"/>
          </a:xfrm>
          <a:custGeom>
            <a:avLst/>
            <a:gdLst/>
            <a:ahLst/>
            <a:cxnLst/>
            <a:rect l="l" t="t" r="r" b="b"/>
            <a:pathLst>
              <a:path w="7546975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xmlns="" id="{74E6A384-C72B-124F-8A93-D373B9E14F51}"/>
              </a:ext>
            </a:extLst>
          </p:cNvPr>
          <p:cNvSpPr/>
          <p:nvPr/>
        </p:nvSpPr>
        <p:spPr>
          <a:xfrm>
            <a:off x="1688419" y="3642035"/>
            <a:ext cx="5660231" cy="0"/>
          </a:xfrm>
          <a:custGeom>
            <a:avLst/>
            <a:gdLst/>
            <a:ahLst/>
            <a:cxnLst/>
            <a:rect l="l" t="t" r="r" b="b"/>
            <a:pathLst>
              <a:path w="7546975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xmlns="" id="{0C3016D2-F9C5-7F47-A74C-89B8DC1AC7E5}"/>
              </a:ext>
            </a:extLst>
          </p:cNvPr>
          <p:cNvSpPr/>
          <p:nvPr/>
        </p:nvSpPr>
        <p:spPr>
          <a:xfrm>
            <a:off x="1688419" y="3361620"/>
            <a:ext cx="5660231" cy="0"/>
          </a:xfrm>
          <a:custGeom>
            <a:avLst/>
            <a:gdLst/>
            <a:ahLst/>
            <a:cxnLst/>
            <a:rect l="l" t="t" r="r" b="b"/>
            <a:pathLst>
              <a:path w="7546975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xmlns="" id="{6BAFC170-29E0-B642-84E5-793A7A3F473A}"/>
              </a:ext>
            </a:extLst>
          </p:cNvPr>
          <p:cNvSpPr/>
          <p:nvPr/>
        </p:nvSpPr>
        <p:spPr>
          <a:xfrm>
            <a:off x="1688419" y="3081204"/>
            <a:ext cx="5660231" cy="0"/>
          </a:xfrm>
          <a:custGeom>
            <a:avLst/>
            <a:gdLst/>
            <a:ahLst/>
            <a:cxnLst/>
            <a:rect l="l" t="t" r="r" b="b"/>
            <a:pathLst>
              <a:path w="7546975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xmlns="" id="{5E137C42-AF30-CA4D-840B-D3523AF50A62}"/>
              </a:ext>
            </a:extLst>
          </p:cNvPr>
          <p:cNvSpPr/>
          <p:nvPr/>
        </p:nvSpPr>
        <p:spPr>
          <a:xfrm>
            <a:off x="1688419" y="2800788"/>
            <a:ext cx="5660231" cy="0"/>
          </a:xfrm>
          <a:custGeom>
            <a:avLst/>
            <a:gdLst/>
            <a:ahLst/>
            <a:cxnLst/>
            <a:rect l="l" t="t" r="r" b="b"/>
            <a:pathLst>
              <a:path w="7546975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xmlns="" id="{4458843B-5B32-F64D-A1C0-6FCDC837340E}"/>
              </a:ext>
            </a:extLst>
          </p:cNvPr>
          <p:cNvSpPr/>
          <p:nvPr/>
        </p:nvSpPr>
        <p:spPr>
          <a:xfrm>
            <a:off x="1688419" y="2520371"/>
            <a:ext cx="5660231" cy="0"/>
          </a:xfrm>
          <a:custGeom>
            <a:avLst/>
            <a:gdLst/>
            <a:ahLst/>
            <a:cxnLst/>
            <a:rect l="l" t="t" r="r" b="b"/>
            <a:pathLst>
              <a:path w="7546975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xmlns="" id="{BB4AF6B8-63B5-674A-BCD1-B09898C6A7F9}"/>
              </a:ext>
            </a:extLst>
          </p:cNvPr>
          <p:cNvSpPr/>
          <p:nvPr/>
        </p:nvSpPr>
        <p:spPr>
          <a:xfrm>
            <a:off x="1688419" y="2236908"/>
            <a:ext cx="5660231" cy="0"/>
          </a:xfrm>
          <a:custGeom>
            <a:avLst/>
            <a:gdLst/>
            <a:ahLst/>
            <a:cxnLst/>
            <a:rect l="l" t="t" r="r" b="b"/>
            <a:pathLst>
              <a:path w="7546975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xmlns="" id="{9E5B7A44-CC25-CF45-935B-FC3181DBB1C3}"/>
              </a:ext>
            </a:extLst>
          </p:cNvPr>
          <p:cNvSpPr/>
          <p:nvPr/>
        </p:nvSpPr>
        <p:spPr>
          <a:xfrm>
            <a:off x="1688419" y="1956492"/>
            <a:ext cx="5660231" cy="0"/>
          </a:xfrm>
          <a:custGeom>
            <a:avLst/>
            <a:gdLst/>
            <a:ahLst/>
            <a:cxnLst/>
            <a:rect l="l" t="t" r="r" b="b"/>
            <a:pathLst>
              <a:path w="7546975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xmlns="" id="{746166B2-EB70-EE40-9C8F-92FCA9A42D3C}"/>
              </a:ext>
            </a:extLst>
          </p:cNvPr>
          <p:cNvSpPr/>
          <p:nvPr/>
        </p:nvSpPr>
        <p:spPr>
          <a:xfrm>
            <a:off x="1688419" y="1676076"/>
            <a:ext cx="5660231" cy="0"/>
          </a:xfrm>
          <a:custGeom>
            <a:avLst/>
            <a:gdLst/>
            <a:ahLst/>
            <a:cxnLst/>
            <a:rect l="l" t="t" r="r" b="b"/>
            <a:pathLst>
              <a:path w="7546975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xmlns="" id="{AD95C938-0C92-2445-8F34-53AD1D970CDA}"/>
              </a:ext>
            </a:extLst>
          </p:cNvPr>
          <p:cNvSpPr/>
          <p:nvPr/>
        </p:nvSpPr>
        <p:spPr>
          <a:xfrm>
            <a:off x="1899874" y="4115999"/>
            <a:ext cx="283463" cy="88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xmlns="" id="{653A4631-AC56-A548-ADB8-7C149AD0B7A6}"/>
              </a:ext>
            </a:extLst>
          </p:cNvPr>
          <p:cNvSpPr/>
          <p:nvPr/>
        </p:nvSpPr>
        <p:spPr>
          <a:xfrm>
            <a:off x="2608534" y="4100759"/>
            <a:ext cx="283463" cy="103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xmlns="" id="{C76E0139-71C3-8246-8E2D-5223C9929EBC}"/>
              </a:ext>
            </a:extLst>
          </p:cNvPr>
          <p:cNvSpPr/>
          <p:nvPr/>
        </p:nvSpPr>
        <p:spPr>
          <a:xfrm>
            <a:off x="3314908" y="3853873"/>
            <a:ext cx="283463" cy="350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xmlns="" id="{EFB6E53D-E733-C949-9B9D-B9F29A7FE953}"/>
              </a:ext>
            </a:extLst>
          </p:cNvPr>
          <p:cNvSpPr/>
          <p:nvPr/>
        </p:nvSpPr>
        <p:spPr>
          <a:xfrm>
            <a:off x="4023568" y="3305232"/>
            <a:ext cx="283463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xmlns="" id="{58D29F8E-18BD-E043-B99D-BBE30A6C6934}"/>
              </a:ext>
            </a:extLst>
          </p:cNvPr>
          <p:cNvSpPr/>
          <p:nvPr/>
        </p:nvSpPr>
        <p:spPr>
          <a:xfrm>
            <a:off x="4729942" y="2994335"/>
            <a:ext cx="283463" cy="1210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xmlns="" id="{73E61359-4E88-824E-970F-16B699F07F8E}"/>
              </a:ext>
            </a:extLst>
          </p:cNvPr>
          <p:cNvSpPr/>
          <p:nvPr/>
        </p:nvSpPr>
        <p:spPr>
          <a:xfrm>
            <a:off x="5438602" y="2521895"/>
            <a:ext cx="283463" cy="1682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xmlns="" id="{C9599AC4-AA08-864C-A6B0-19EA85AF85E1}"/>
              </a:ext>
            </a:extLst>
          </p:cNvPr>
          <p:cNvSpPr/>
          <p:nvPr/>
        </p:nvSpPr>
        <p:spPr>
          <a:xfrm>
            <a:off x="6147262" y="1897055"/>
            <a:ext cx="283463" cy="2307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xmlns="" id="{5BA032D6-17E5-D549-B039-D6ED9E3CE243}"/>
              </a:ext>
            </a:extLst>
          </p:cNvPr>
          <p:cNvSpPr/>
          <p:nvPr/>
        </p:nvSpPr>
        <p:spPr>
          <a:xfrm>
            <a:off x="6853636" y="2662103"/>
            <a:ext cx="283463" cy="1542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77">
            <a:extLst>
              <a:ext uri="{FF2B5EF4-FFF2-40B4-BE49-F238E27FC236}">
                <a16:creationId xmlns:a16="http://schemas.microsoft.com/office/drawing/2014/main" xmlns="" id="{3D3C5D6C-B50B-CC40-AD59-0D1114517727}"/>
              </a:ext>
            </a:extLst>
          </p:cNvPr>
          <p:cNvSpPr txBox="1"/>
          <p:nvPr/>
        </p:nvSpPr>
        <p:spPr>
          <a:xfrm>
            <a:off x="1490544" y="4084123"/>
            <a:ext cx="771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78">
            <a:extLst>
              <a:ext uri="{FF2B5EF4-FFF2-40B4-BE49-F238E27FC236}">
                <a16:creationId xmlns:a16="http://schemas.microsoft.com/office/drawing/2014/main" xmlns="" id="{7878CF45-4D15-394F-B092-402763868B9B}"/>
              </a:ext>
            </a:extLst>
          </p:cNvPr>
          <p:cNvSpPr txBox="1"/>
          <p:nvPr/>
        </p:nvSpPr>
        <p:spPr>
          <a:xfrm>
            <a:off x="1318931" y="3803073"/>
            <a:ext cx="37088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44536A"/>
                </a:solidFill>
                <a:latin typeface="Arial"/>
                <a:cs typeface="Arial"/>
              </a:rPr>
              <a:t>2</a:t>
            </a:r>
            <a:r>
              <a:rPr sz="1200" spc="-5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6" name="object 79">
            <a:extLst>
              <a:ext uri="{FF2B5EF4-FFF2-40B4-BE49-F238E27FC236}">
                <a16:creationId xmlns:a16="http://schemas.microsoft.com/office/drawing/2014/main" xmlns="" id="{86B48AB2-7564-0F4A-A9B1-C009B8497924}"/>
              </a:ext>
            </a:extLst>
          </p:cNvPr>
          <p:cNvSpPr txBox="1"/>
          <p:nvPr/>
        </p:nvSpPr>
        <p:spPr>
          <a:xfrm>
            <a:off x="1221235" y="1422124"/>
            <a:ext cx="370885" cy="2308066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lang="es-MX" sz="1200" spc="-70" dirty="0">
                <a:solidFill>
                  <a:srgbClr val="44536A"/>
                </a:solidFill>
                <a:latin typeface="Arial"/>
                <a:cs typeface="Arial"/>
              </a:rPr>
              <a:t>1600</a:t>
            </a: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lang="es-MX" sz="1200" spc="-70" dirty="0">
                <a:solidFill>
                  <a:srgbClr val="44536A"/>
                </a:solidFill>
                <a:latin typeface="Arial"/>
                <a:cs typeface="Arial"/>
              </a:rPr>
              <a:t>1500</a:t>
            </a: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sz="1200" spc="-70" dirty="0">
                <a:solidFill>
                  <a:srgbClr val="44536A"/>
                </a:solidFill>
                <a:latin typeface="Arial"/>
                <a:cs typeface="Arial"/>
              </a:rPr>
              <a:t>1</a:t>
            </a:r>
            <a:r>
              <a:rPr sz="1200" spc="-50" dirty="0">
                <a:solidFill>
                  <a:srgbClr val="44536A"/>
                </a:solidFill>
                <a:latin typeface="Arial"/>
                <a:cs typeface="Arial"/>
              </a:rPr>
              <a:t>4</a:t>
            </a:r>
            <a:r>
              <a:rPr sz="1200" spc="-7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200" spc="-70" dirty="0">
                <a:solidFill>
                  <a:srgbClr val="44536A"/>
                </a:solidFill>
                <a:latin typeface="Arial"/>
                <a:cs typeface="Arial"/>
              </a:rPr>
              <a:t>1</a:t>
            </a:r>
            <a:r>
              <a:rPr sz="1200" spc="-50" dirty="0">
                <a:solidFill>
                  <a:srgbClr val="44536A"/>
                </a:solidFill>
                <a:latin typeface="Arial"/>
                <a:cs typeface="Arial"/>
              </a:rPr>
              <a:t>2</a:t>
            </a:r>
            <a:r>
              <a:rPr sz="1200" spc="-7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200" spc="-70" dirty="0">
                <a:solidFill>
                  <a:srgbClr val="44536A"/>
                </a:solidFill>
                <a:latin typeface="Arial"/>
                <a:cs typeface="Arial"/>
              </a:rPr>
              <a:t>1</a:t>
            </a:r>
            <a:r>
              <a:rPr sz="1200" spc="-5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7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endParaRPr sz="1200" dirty="0">
              <a:latin typeface="Arial"/>
              <a:cs typeface="Arial"/>
            </a:endParaRPr>
          </a:p>
          <a:p>
            <a:pPr marL="76835" algn="ctr">
              <a:lnSpc>
                <a:spcPct val="100000"/>
              </a:lnSpc>
              <a:spcBef>
                <a:spcPts val="775"/>
              </a:spcBef>
            </a:pPr>
            <a:r>
              <a:rPr sz="1200" spc="-70" dirty="0">
                <a:solidFill>
                  <a:srgbClr val="44536A"/>
                </a:solidFill>
                <a:latin typeface="Arial"/>
                <a:cs typeface="Arial"/>
              </a:rPr>
              <a:t>8</a:t>
            </a:r>
            <a:r>
              <a:rPr sz="1200" spc="-5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endParaRPr sz="1200" dirty="0">
              <a:latin typeface="Arial"/>
              <a:cs typeface="Arial"/>
            </a:endParaRPr>
          </a:p>
          <a:p>
            <a:pPr marL="76835" algn="ctr">
              <a:lnSpc>
                <a:spcPct val="100000"/>
              </a:lnSpc>
              <a:spcBef>
                <a:spcPts val="775"/>
              </a:spcBef>
            </a:pPr>
            <a:r>
              <a:rPr sz="1200" spc="-70" dirty="0">
                <a:solidFill>
                  <a:srgbClr val="44536A"/>
                </a:solidFill>
                <a:latin typeface="Arial"/>
                <a:cs typeface="Arial"/>
              </a:rPr>
              <a:t>6</a:t>
            </a:r>
            <a:r>
              <a:rPr sz="1200" spc="-5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endParaRPr sz="1200" dirty="0">
              <a:latin typeface="Arial"/>
              <a:cs typeface="Arial"/>
            </a:endParaRPr>
          </a:p>
          <a:p>
            <a:pPr marL="76835" algn="ctr">
              <a:lnSpc>
                <a:spcPct val="100000"/>
              </a:lnSpc>
              <a:spcBef>
                <a:spcPts val="770"/>
              </a:spcBef>
            </a:pPr>
            <a:r>
              <a:rPr sz="1200" spc="-70" dirty="0">
                <a:solidFill>
                  <a:srgbClr val="44536A"/>
                </a:solidFill>
                <a:latin typeface="Arial"/>
                <a:cs typeface="Arial"/>
              </a:rPr>
              <a:t>4</a:t>
            </a:r>
            <a:r>
              <a:rPr sz="1200" spc="-5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7" name="object 81">
            <a:extLst>
              <a:ext uri="{FF2B5EF4-FFF2-40B4-BE49-F238E27FC236}">
                <a16:creationId xmlns:a16="http://schemas.microsoft.com/office/drawing/2014/main" xmlns="" id="{3DB36F2F-9D12-9943-A1F6-0D005445F09E}"/>
              </a:ext>
            </a:extLst>
          </p:cNvPr>
          <p:cNvSpPr/>
          <p:nvPr/>
        </p:nvSpPr>
        <p:spPr>
          <a:xfrm>
            <a:off x="7659800" y="2514655"/>
            <a:ext cx="64008" cy="85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82">
            <a:extLst>
              <a:ext uri="{FF2B5EF4-FFF2-40B4-BE49-F238E27FC236}">
                <a16:creationId xmlns:a16="http://schemas.microsoft.com/office/drawing/2014/main" xmlns="" id="{F01ECD21-E43E-5F49-A36B-EC959F5C57EB}"/>
              </a:ext>
            </a:extLst>
          </p:cNvPr>
          <p:cNvSpPr/>
          <p:nvPr/>
        </p:nvSpPr>
        <p:spPr>
          <a:xfrm>
            <a:off x="7659800" y="2776783"/>
            <a:ext cx="64008" cy="822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83">
            <a:extLst>
              <a:ext uri="{FF2B5EF4-FFF2-40B4-BE49-F238E27FC236}">
                <a16:creationId xmlns:a16="http://schemas.microsoft.com/office/drawing/2014/main" xmlns="" id="{B272ECDC-D9DF-A84B-A125-B867E8D8FEC6}"/>
              </a:ext>
            </a:extLst>
          </p:cNvPr>
          <p:cNvSpPr/>
          <p:nvPr/>
        </p:nvSpPr>
        <p:spPr>
          <a:xfrm>
            <a:off x="7659800" y="3035863"/>
            <a:ext cx="64008" cy="822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84">
            <a:extLst>
              <a:ext uri="{FF2B5EF4-FFF2-40B4-BE49-F238E27FC236}">
                <a16:creationId xmlns:a16="http://schemas.microsoft.com/office/drawing/2014/main" xmlns="" id="{5B3A61BD-6BB4-2347-A7FB-5DFEE23671C2}"/>
              </a:ext>
            </a:extLst>
          </p:cNvPr>
          <p:cNvSpPr/>
          <p:nvPr/>
        </p:nvSpPr>
        <p:spPr>
          <a:xfrm>
            <a:off x="7659800" y="3294945"/>
            <a:ext cx="64008" cy="822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85">
            <a:extLst>
              <a:ext uri="{FF2B5EF4-FFF2-40B4-BE49-F238E27FC236}">
                <a16:creationId xmlns:a16="http://schemas.microsoft.com/office/drawing/2014/main" xmlns="" id="{D141C58D-3BD6-3441-9761-3037FFBB5BC4}"/>
              </a:ext>
            </a:extLst>
          </p:cNvPr>
          <p:cNvSpPr/>
          <p:nvPr/>
        </p:nvSpPr>
        <p:spPr>
          <a:xfrm>
            <a:off x="7659800" y="3536745"/>
            <a:ext cx="64008" cy="853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86">
            <a:extLst>
              <a:ext uri="{FF2B5EF4-FFF2-40B4-BE49-F238E27FC236}">
                <a16:creationId xmlns:a16="http://schemas.microsoft.com/office/drawing/2014/main" xmlns="" id="{7F722798-2ADE-7A44-A4FA-097B2B61B031}"/>
              </a:ext>
            </a:extLst>
          </p:cNvPr>
          <p:cNvSpPr/>
          <p:nvPr/>
        </p:nvSpPr>
        <p:spPr>
          <a:xfrm>
            <a:off x="7659800" y="3798872"/>
            <a:ext cx="64008" cy="822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87">
            <a:extLst>
              <a:ext uri="{FF2B5EF4-FFF2-40B4-BE49-F238E27FC236}">
                <a16:creationId xmlns:a16="http://schemas.microsoft.com/office/drawing/2014/main" xmlns="" id="{54FA021D-4D80-1042-BDEF-C8AB09C402DD}"/>
              </a:ext>
            </a:extLst>
          </p:cNvPr>
          <p:cNvSpPr/>
          <p:nvPr/>
        </p:nvSpPr>
        <p:spPr>
          <a:xfrm>
            <a:off x="7659800" y="4049312"/>
            <a:ext cx="64008" cy="822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88">
            <a:extLst>
              <a:ext uri="{FF2B5EF4-FFF2-40B4-BE49-F238E27FC236}">
                <a16:creationId xmlns:a16="http://schemas.microsoft.com/office/drawing/2014/main" xmlns="" id="{13A4CB99-96B6-BC48-A33E-B1FDE08111F1}"/>
              </a:ext>
            </a:extLst>
          </p:cNvPr>
          <p:cNvSpPr txBox="1"/>
          <p:nvPr/>
        </p:nvSpPr>
        <p:spPr>
          <a:xfrm>
            <a:off x="7743047" y="2358446"/>
            <a:ext cx="1026207" cy="183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835">
              <a:lnSpc>
                <a:spcPct val="142200"/>
              </a:lnSpc>
              <a:spcBef>
                <a:spcPts val="100"/>
              </a:spcBef>
            </a:pPr>
            <a:r>
              <a:rPr sz="1200" spc="-80" dirty="0">
                <a:solidFill>
                  <a:srgbClr val="44536A"/>
                </a:solidFill>
                <a:latin typeface="Arial"/>
                <a:cs typeface="Arial"/>
              </a:rPr>
              <a:t>Cardiaca  </a:t>
            </a:r>
            <a:r>
              <a:rPr sz="1200" spc="-60" dirty="0">
                <a:solidFill>
                  <a:srgbClr val="44536A"/>
                </a:solidFill>
                <a:latin typeface="Arial"/>
                <a:cs typeface="Arial"/>
              </a:rPr>
              <a:t>Transoral  </a:t>
            </a:r>
            <a:r>
              <a:rPr sz="1200" spc="-70" dirty="0">
                <a:solidFill>
                  <a:srgbClr val="44536A"/>
                </a:solidFill>
                <a:latin typeface="Arial"/>
                <a:cs typeface="Arial"/>
              </a:rPr>
              <a:t>Torácica  </a:t>
            </a:r>
            <a:r>
              <a:rPr sz="1200" spc="-50" dirty="0">
                <a:solidFill>
                  <a:srgbClr val="44536A"/>
                </a:solidFill>
                <a:latin typeface="Arial"/>
                <a:cs typeface="Arial"/>
              </a:rPr>
              <a:t>Otros  </a:t>
            </a:r>
            <a:r>
              <a:rPr sz="1200" spc="-190" dirty="0">
                <a:solidFill>
                  <a:srgbClr val="44536A"/>
                </a:solidFill>
                <a:latin typeface="Arial"/>
                <a:cs typeface="Arial"/>
              </a:rPr>
              <a:t>G</a:t>
            </a:r>
            <a:r>
              <a:rPr sz="1200" spc="15" dirty="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sz="1200" spc="-50" dirty="0">
                <a:solidFill>
                  <a:srgbClr val="44536A"/>
                </a:solidFill>
                <a:latin typeface="Arial"/>
                <a:cs typeface="Arial"/>
              </a:rPr>
              <a:t>n</a:t>
            </a:r>
            <a:r>
              <a:rPr sz="1200" spc="-65" dirty="0">
                <a:solidFill>
                  <a:srgbClr val="44536A"/>
                </a:solidFill>
                <a:latin typeface="Arial"/>
                <a:cs typeface="Arial"/>
              </a:rPr>
              <a:t>ec</a:t>
            </a:r>
            <a:r>
              <a:rPr sz="1200" spc="-85" dirty="0">
                <a:solidFill>
                  <a:srgbClr val="44536A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44536A"/>
                </a:solidFill>
                <a:latin typeface="Arial"/>
                <a:cs typeface="Arial"/>
              </a:rPr>
              <a:t>l</a:t>
            </a:r>
            <a:r>
              <a:rPr sz="1200" spc="-45" dirty="0">
                <a:solidFill>
                  <a:srgbClr val="44536A"/>
                </a:solidFill>
                <a:latin typeface="Arial"/>
                <a:cs typeface="Arial"/>
              </a:rPr>
              <a:t>o</a:t>
            </a:r>
            <a:r>
              <a:rPr sz="1200" spc="-100" dirty="0">
                <a:solidFill>
                  <a:srgbClr val="44536A"/>
                </a:solidFill>
                <a:latin typeface="Arial"/>
                <a:cs typeface="Arial"/>
              </a:rPr>
              <a:t>g</a:t>
            </a:r>
            <a:r>
              <a:rPr sz="1200" spc="-75" dirty="0">
                <a:solidFill>
                  <a:srgbClr val="44536A"/>
                </a:solidFill>
                <a:latin typeface="Arial"/>
                <a:cs typeface="Arial"/>
              </a:rPr>
              <a:t>í</a:t>
            </a:r>
            <a:r>
              <a:rPr sz="1200" spc="-95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42200"/>
              </a:lnSpc>
            </a:pPr>
            <a:r>
              <a:rPr sz="1200" spc="-75" dirty="0">
                <a:solidFill>
                  <a:srgbClr val="44536A"/>
                </a:solidFill>
                <a:latin typeface="Arial"/>
                <a:cs typeface="Arial"/>
              </a:rPr>
              <a:t>Cirugía</a:t>
            </a:r>
            <a:r>
              <a:rPr sz="1200" spc="-13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44536A"/>
                </a:solidFill>
                <a:latin typeface="Arial"/>
                <a:cs typeface="Arial"/>
              </a:rPr>
              <a:t>general  Urología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E0C43389-9D30-4752-8A29-1A9E9A1D5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49467"/>
              </p:ext>
            </p:extLst>
          </p:nvPr>
        </p:nvGraphicFramePr>
        <p:xfrm>
          <a:off x="937870" y="4541841"/>
          <a:ext cx="7268259" cy="2091306"/>
        </p:xfrm>
        <a:graphic>
          <a:graphicData uri="http://schemas.openxmlformats.org/drawingml/2006/table">
            <a:tbl>
              <a:tblPr/>
              <a:tblGrid>
                <a:gridCol w="777526">
                  <a:extLst>
                    <a:ext uri="{9D8B030D-6E8A-4147-A177-3AD203B41FA5}">
                      <a16:colId xmlns:a16="http://schemas.microsoft.com/office/drawing/2014/main" xmlns="" val="3149195033"/>
                    </a:ext>
                  </a:extLst>
                </a:gridCol>
                <a:gridCol w="704264">
                  <a:extLst>
                    <a:ext uri="{9D8B030D-6E8A-4147-A177-3AD203B41FA5}">
                      <a16:colId xmlns:a16="http://schemas.microsoft.com/office/drawing/2014/main" xmlns="" val="131827288"/>
                    </a:ext>
                  </a:extLst>
                </a:gridCol>
                <a:gridCol w="704264">
                  <a:extLst>
                    <a:ext uri="{9D8B030D-6E8A-4147-A177-3AD203B41FA5}">
                      <a16:colId xmlns:a16="http://schemas.microsoft.com/office/drawing/2014/main" xmlns="" val="2377486526"/>
                    </a:ext>
                  </a:extLst>
                </a:gridCol>
                <a:gridCol w="704264">
                  <a:extLst>
                    <a:ext uri="{9D8B030D-6E8A-4147-A177-3AD203B41FA5}">
                      <a16:colId xmlns:a16="http://schemas.microsoft.com/office/drawing/2014/main" xmlns="" val="2859150307"/>
                    </a:ext>
                  </a:extLst>
                </a:gridCol>
                <a:gridCol w="704264">
                  <a:extLst>
                    <a:ext uri="{9D8B030D-6E8A-4147-A177-3AD203B41FA5}">
                      <a16:colId xmlns:a16="http://schemas.microsoft.com/office/drawing/2014/main" xmlns="" val="3464563291"/>
                    </a:ext>
                  </a:extLst>
                </a:gridCol>
                <a:gridCol w="704264">
                  <a:extLst>
                    <a:ext uri="{9D8B030D-6E8A-4147-A177-3AD203B41FA5}">
                      <a16:colId xmlns:a16="http://schemas.microsoft.com/office/drawing/2014/main" xmlns="" val="1610061250"/>
                    </a:ext>
                  </a:extLst>
                </a:gridCol>
                <a:gridCol w="704264">
                  <a:extLst>
                    <a:ext uri="{9D8B030D-6E8A-4147-A177-3AD203B41FA5}">
                      <a16:colId xmlns:a16="http://schemas.microsoft.com/office/drawing/2014/main" xmlns="" val="1416578646"/>
                    </a:ext>
                  </a:extLst>
                </a:gridCol>
                <a:gridCol w="704264">
                  <a:extLst>
                    <a:ext uri="{9D8B030D-6E8A-4147-A177-3AD203B41FA5}">
                      <a16:colId xmlns:a16="http://schemas.microsoft.com/office/drawing/2014/main" xmlns="" val="123027646"/>
                    </a:ext>
                  </a:extLst>
                </a:gridCol>
                <a:gridCol w="704264">
                  <a:extLst>
                    <a:ext uri="{9D8B030D-6E8A-4147-A177-3AD203B41FA5}">
                      <a16:colId xmlns:a16="http://schemas.microsoft.com/office/drawing/2014/main" xmlns="" val="263815154"/>
                    </a:ext>
                  </a:extLst>
                </a:gridCol>
                <a:gridCol w="856621">
                  <a:extLst>
                    <a:ext uri="{9D8B030D-6E8A-4147-A177-3AD203B41FA5}">
                      <a16:colId xmlns:a16="http://schemas.microsoft.com/office/drawing/2014/main" xmlns="" val="3204118968"/>
                    </a:ext>
                  </a:extLst>
                </a:gridCol>
              </a:tblGrid>
              <a:tr h="36918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Especialidad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               30 Junio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7280579"/>
                  </a:ext>
                </a:extLst>
              </a:tr>
              <a:tr h="1845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793864"/>
                  </a:ext>
                </a:extLst>
              </a:tr>
              <a:tr h="1845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Transoral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350449"/>
                  </a:ext>
                </a:extLst>
              </a:tr>
              <a:tr h="1845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Torácica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1705794"/>
                  </a:ext>
                </a:extLst>
              </a:tr>
              <a:tr h="1845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0228959"/>
                  </a:ext>
                </a:extLst>
              </a:tr>
              <a:tr h="1845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Ginecología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4080151"/>
                  </a:ext>
                </a:extLst>
              </a:tr>
              <a:tr h="1845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General 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3628221"/>
                  </a:ext>
                </a:extLst>
              </a:tr>
              <a:tr h="1845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Urología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792927"/>
                  </a:ext>
                </a:extLst>
              </a:tr>
              <a:tr h="18459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1198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1643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5825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2025591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44569" y="317486"/>
            <a:ext cx="649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72C62"/>
                </a:solidFill>
              </a:rPr>
              <a:t>CRECIMIENTO DE CIRUGIA ROBOTICA EN MEXICO</a:t>
            </a:r>
          </a:p>
          <a:p>
            <a:pPr algn="ctr"/>
            <a:r>
              <a:rPr lang="es-ES" sz="2400" b="1" dirty="0">
                <a:solidFill>
                  <a:srgbClr val="072C62"/>
                </a:solidFill>
              </a:rPr>
              <a:t>Datos del 2012 al 30 de Junio del 2019</a:t>
            </a:r>
          </a:p>
        </p:txBody>
      </p:sp>
      <p:pic>
        <p:nvPicPr>
          <p:cNvPr id="38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59525"/>
            <a:ext cx="4651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D0B7A94-C4AF-E74A-A60A-9603806952E8}"/>
              </a:ext>
            </a:extLst>
          </p:cNvPr>
          <p:cNvSpPr txBox="1">
            <a:spLocks/>
          </p:cNvSpPr>
          <p:nvPr/>
        </p:nvSpPr>
        <p:spPr>
          <a:xfrm>
            <a:off x="2027803" y="165597"/>
            <a:ext cx="6678286" cy="68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Crecimiento de Cirugía Robótica da Vinci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BE52C47-9362-6349-8914-805B483688E4}"/>
              </a:ext>
            </a:extLst>
          </p:cNvPr>
          <p:cNvSpPr txBox="1">
            <a:spLocks/>
          </p:cNvSpPr>
          <p:nvPr/>
        </p:nvSpPr>
        <p:spPr>
          <a:xfrm>
            <a:off x="2478165" y="547813"/>
            <a:ext cx="4728913" cy="85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s-MX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Hospitales Privados</a:t>
            </a:r>
          </a:p>
          <a:p>
            <a:pPr algn="ctr">
              <a:lnSpc>
                <a:spcPct val="120000"/>
              </a:lnSpc>
            </a:pPr>
            <a:r>
              <a:rPr lang="es-MX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Datos del 2012 al 30 de Junio del 2019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956DBBE6-5423-8D49-9B28-4038A2A5876A}"/>
              </a:ext>
            </a:extLst>
          </p:cNvPr>
          <p:cNvSpPr/>
          <p:nvPr/>
        </p:nvSpPr>
        <p:spPr>
          <a:xfrm flipV="1">
            <a:off x="5444279" y="3861968"/>
            <a:ext cx="1762799" cy="98549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0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BB25BBE0-7B9A-CB44-90F0-E39B29BFF386}"/>
              </a:ext>
            </a:extLst>
          </p:cNvPr>
          <p:cNvSpPr/>
          <p:nvPr/>
        </p:nvSpPr>
        <p:spPr>
          <a:xfrm flipV="1">
            <a:off x="1443431" y="3902225"/>
            <a:ext cx="4096256" cy="45719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xmlns="" id="{5944A490-2A55-494D-A990-FDA1E9E2BFE7}"/>
              </a:ext>
            </a:extLst>
          </p:cNvPr>
          <p:cNvSpPr/>
          <p:nvPr/>
        </p:nvSpPr>
        <p:spPr>
          <a:xfrm>
            <a:off x="1443431" y="3627163"/>
            <a:ext cx="5763648" cy="45719"/>
          </a:xfrm>
          <a:custGeom>
            <a:avLst/>
            <a:gdLst/>
            <a:ahLst/>
            <a:cxnLst/>
            <a:rect l="l" t="t" r="r" b="b"/>
            <a:pathLst>
              <a:path w="4122420">
                <a:moveTo>
                  <a:pt x="0" y="0"/>
                </a:moveTo>
                <a:lnTo>
                  <a:pt x="41224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xmlns="" id="{9FDCEEB9-2971-6B4E-A96B-2B7141AADAC9}"/>
              </a:ext>
            </a:extLst>
          </p:cNvPr>
          <p:cNvSpPr/>
          <p:nvPr/>
        </p:nvSpPr>
        <p:spPr>
          <a:xfrm flipV="1">
            <a:off x="1443431" y="3219865"/>
            <a:ext cx="5763648" cy="55236"/>
          </a:xfrm>
          <a:custGeom>
            <a:avLst/>
            <a:gdLst/>
            <a:ahLst/>
            <a:cxnLst/>
            <a:rect l="l" t="t" r="r" b="b"/>
            <a:pathLst>
              <a:path w="5082540">
                <a:moveTo>
                  <a:pt x="0" y="0"/>
                </a:moveTo>
                <a:lnTo>
                  <a:pt x="50825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xmlns="" id="{6D336CDE-9689-D34E-A5D6-8C2482CE94A7}"/>
              </a:ext>
            </a:extLst>
          </p:cNvPr>
          <p:cNvSpPr/>
          <p:nvPr/>
        </p:nvSpPr>
        <p:spPr>
          <a:xfrm>
            <a:off x="1443430" y="2904787"/>
            <a:ext cx="5763649" cy="45719"/>
          </a:xfrm>
          <a:custGeom>
            <a:avLst/>
            <a:gdLst/>
            <a:ahLst/>
            <a:cxnLst/>
            <a:rect l="l" t="t" r="r" b="b"/>
            <a:pathLst>
              <a:path w="5082540">
                <a:moveTo>
                  <a:pt x="0" y="0"/>
                </a:moveTo>
                <a:lnTo>
                  <a:pt x="50825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xmlns="" id="{3C9EE6D0-CF1F-144C-8F15-7633A922069F}"/>
              </a:ext>
            </a:extLst>
          </p:cNvPr>
          <p:cNvSpPr/>
          <p:nvPr/>
        </p:nvSpPr>
        <p:spPr>
          <a:xfrm flipV="1">
            <a:off x="1443431" y="2531144"/>
            <a:ext cx="5763648" cy="52081"/>
          </a:xfrm>
          <a:custGeom>
            <a:avLst/>
            <a:gdLst/>
            <a:ahLst/>
            <a:cxnLst/>
            <a:rect l="l" t="t" r="r" b="b"/>
            <a:pathLst>
              <a:path w="5082540">
                <a:moveTo>
                  <a:pt x="0" y="0"/>
                </a:moveTo>
                <a:lnTo>
                  <a:pt x="50825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xmlns="" id="{F117EDE7-BE03-BC41-A738-2D201A08DCA1}"/>
              </a:ext>
            </a:extLst>
          </p:cNvPr>
          <p:cNvSpPr/>
          <p:nvPr/>
        </p:nvSpPr>
        <p:spPr>
          <a:xfrm flipV="1">
            <a:off x="1443431" y="2190396"/>
            <a:ext cx="5763648" cy="45719"/>
          </a:xfrm>
          <a:custGeom>
            <a:avLst/>
            <a:gdLst/>
            <a:ahLst/>
            <a:cxnLst/>
            <a:rect l="l" t="t" r="r" b="b"/>
            <a:pathLst>
              <a:path w="6040120">
                <a:moveTo>
                  <a:pt x="0" y="0"/>
                </a:moveTo>
                <a:lnTo>
                  <a:pt x="60396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xmlns="" id="{231B9580-4131-1E47-ABB8-34D491C07D7E}"/>
              </a:ext>
            </a:extLst>
          </p:cNvPr>
          <p:cNvSpPr/>
          <p:nvPr/>
        </p:nvSpPr>
        <p:spPr>
          <a:xfrm>
            <a:off x="1443431" y="1874955"/>
            <a:ext cx="5763647" cy="45719"/>
          </a:xfrm>
          <a:custGeom>
            <a:avLst/>
            <a:gdLst/>
            <a:ahLst/>
            <a:cxnLst/>
            <a:rect l="l" t="t" r="r" b="b"/>
            <a:pathLst>
              <a:path w="6040120">
                <a:moveTo>
                  <a:pt x="0" y="0"/>
                </a:moveTo>
                <a:lnTo>
                  <a:pt x="60396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xmlns="" id="{8B8B7F82-6867-8D4B-A9B8-7F2E07EA3B2F}"/>
              </a:ext>
            </a:extLst>
          </p:cNvPr>
          <p:cNvSpPr/>
          <p:nvPr/>
        </p:nvSpPr>
        <p:spPr>
          <a:xfrm>
            <a:off x="1443430" y="1537366"/>
            <a:ext cx="5763647" cy="45719"/>
          </a:xfrm>
          <a:custGeom>
            <a:avLst/>
            <a:gdLst/>
            <a:ahLst/>
            <a:cxnLst/>
            <a:rect l="l" t="t" r="r" b="b"/>
            <a:pathLst>
              <a:path w="7668895">
                <a:moveTo>
                  <a:pt x="0" y="0"/>
                </a:moveTo>
                <a:lnTo>
                  <a:pt x="76687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xmlns="" id="{CB337387-8E08-DA45-932B-A8B94379DE3D}"/>
              </a:ext>
            </a:extLst>
          </p:cNvPr>
          <p:cNvSpPr/>
          <p:nvPr/>
        </p:nvSpPr>
        <p:spPr>
          <a:xfrm>
            <a:off x="1844621" y="4119024"/>
            <a:ext cx="384175" cy="198120"/>
          </a:xfrm>
          <a:custGeom>
            <a:avLst/>
            <a:gdLst/>
            <a:ahLst/>
            <a:cxnLst/>
            <a:rect l="l" t="t" r="r" b="b"/>
            <a:pathLst>
              <a:path w="384175" h="198120">
                <a:moveTo>
                  <a:pt x="384048" y="0"/>
                </a:moveTo>
                <a:lnTo>
                  <a:pt x="0" y="0"/>
                </a:lnTo>
                <a:lnTo>
                  <a:pt x="0" y="198120"/>
                </a:lnTo>
                <a:lnTo>
                  <a:pt x="384048" y="198120"/>
                </a:lnTo>
                <a:lnTo>
                  <a:pt x="3840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xmlns="" id="{3D1352B5-EEF1-D245-9AF4-03CAA0BF97EF}"/>
              </a:ext>
            </a:extLst>
          </p:cNvPr>
          <p:cNvSpPr/>
          <p:nvPr/>
        </p:nvSpPr>
        <p:spPr>
          <a:xfrm>
            <a:off x="2603574" y="4091592"/>
            <a:ext cx="384175" cy="226060"/>
          </a:xfrm>
          <a:custGeom>
            <a:avLst/>
            <a:gdLst/>
            <a:ahLst/>
            <a:cxnLst/>
            <a:rect l="l" t="t" r="r" b="b"/>
            <a:pathLst>
              <a:path w="384175" h="226060">
                <a:moveTo>
                  <a:pt x="384048" y="0"/>
                </a:moveTo>
                <a:lnTo>
                  <a:pt x="0" y="0"/>
                </a:lnTo>
                <a:lnTo>
                  <a:pt x="0" y="225551"/>
                </a:lnTo>
                <a:lnTo>
                  <a:pt x="384048" y="225551"/>
                </a:lnTo>
                <a:lnTo>
                  <a:pt x="3840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xmlns="" id="{553EAB72-F1AF-7245-BE79-A59EBF04D56B}"/>
              </a:ext>
            </a:extLst>
          </p:cNvPr>
          <p:cNvSpPr/>
          <p:nvPr/>
        </p:nvSpPr>
        <p:spPr>
          <a:xfrm>
            <a:off x="3258893" y="3933097"/>
            <a:ext cx="384175" cy="384175"/>
          </a:xfrm>
          <a:custGeom>
            <a:avLst/>
            <a:gdLst/>
            <a:ahLst/>
            <a:cxnLst/>
            <a:rect l="l" t="t" r="r" b="b"/>
            <a:pathLst>
              <a:path w="384175" h="384175">
                <a:moveTo>
                  <a:pt x="384048" y="0"/>
                </a:moveTo>
                <a:lnTo>
                  <a:pt x="0" y="0"/>
                </a:lnTo>
                <a:lnTo>
                  <a:pt x="0" y="384048"/>
                </a:lnTo>
                <a:lnTo>
                  <a:pt x="384048" y="384048"/>
                </a:lnTo>
                <a:lnTo>
                  <a:pt x="3840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xmlns="" id="{F09F7E15-FFBE-D745-B96C-B710100F9205}"/>
              </a:ext>
            </a:extLst>
          </p:cNvPr>
          <p:cNvSpPr/>
          <p:nvPr/>
        </p:nvSpPr>
        <p:spPr>
          <a:xfrm>
            <a:off x="3942407" y="3893472"/>
            <a:ext cx="384175" cy="424180"/>
          </a:xfrm>
          <a:custGeom>
            <a:avLst/>
            <a:gdLst/>
            <a:ahLst/>
            <a:cxnLst/>
            <a:rect l="l" t="t" r="r" b="b"/>
            <a:pathLst>
              <a:path w="384175" h="424179">
                <a:moveTo>
                  <a:pt x="384048" y="0"/>
                </a:moveTo>
                <a:lnTo>
                  <a:pt x="0" y="0"/>
                </a:lnTo>
                <a:lnTo>
                  <a:pt x="0" y="423672"/>
                </a:lnTo>
                <a:lnTo>
                  <a:pt x="384048" y="423672"/>
                </a:lnTo>
                <a:lnTo>
                  <a:pt x="3840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xmlns="" id="{DA19295B-24F0-7041-BC2C-18EE2A4383E8}"/>
              </a:ext>
            </a:extLst>
          </p:cNvPr>
          <p:cNvSpPr/>
          <p:nvPr/>
        </p:nvSpPr>
        <p:spPr>
          <a:xfrm>
            <a:off x="4622874" y="3564289"/>
            <a:ext cx="384175" cy="753110"/>
          </a:xfrm>
          <a:custGeom>
            <a:avLst/>
            <a:gdLst/>
            <a:ahLst/>
            <a:cxnLst/>
            <a:rect l="l" t="t" r="r" b="b"/>
            <a:pathLst>
              <a:path w="384175" h="753110">
                <a:moveTo>
                  <a:pt x="384048" y="0"/>
                </a:moveTo>
                <a:lnTo>
                  <a:pt x="0" y="0"/>
                </a:lnTo>
                <a:lnTo>
                  <a:pt x="0" y="752855"/>
                </a:lnTo>
                <a:lnTo>
                  <a:pt x="384048" y="752855"/>
                </a:lnTo>
                <a:lnTo>
                  <a:pt x="3840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xmlns="" id="{F57A56E3-4DBF-564A-A23C-57D2C23D0E17}"/>
              </a:ext>
            </a:extLst>
          </p:cNvPr>
          <p:cNvSpPr/>
          <p:nvPr/>
        </p:nvSpPr>
        <p:spPr>
          <a:xfrm>
            <a:off x="5293814" y="3219865"/>
            <a:ext cx="384175" cy="1097280"/>
          </a:xfrm>
          <a:custGeom>
            <a:avLst/>
            <a:gdLst/>
            <a:ahLst/>
            <a:cxnLst/>
            <a:rect l="l" t="t" r="r" b="b"/>
            <a:pathLst>
              <a:path w="384175" h="1097279">
                <a:moveTo>
                  <a:pt x="384048" y="0"/>
                </a:moveTo>
                <a:lnTo>
                  <a:pt x="0" y="0"/>
                </a:lnTo>
                <a:lnTo>
                  <a:pt x="0" y="1097279"/>
                </a:lnTo>
                <a:lnTo>
                  <a:pt x="384048" y="1097279"/>
                </a:lnTo>
                <a:lnTo>
                  <a:pt x="3840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xmlns="" id="{FCAB2390-3644-F049-9DB7-F1E0530AFCC1}"/>
              </a:ext>
            </a:extLst>
          </p:cNvPr>
          <p:cNvSpPr/>
          <p:nvPr/>
        </p:nvSpPr>
        <p:spPr>
          <a:xfrm>
            <a:off x="5999426" y="2716945"/>
            <a:ext cx="384175" cy="1600200"/>
          </a:xfrm>
          <a:custGeom>
            <a:avLst/>
            <a:gdLst/>
            <a:ahLst/>
            <a:cxnLst/>
            <a:rect l="l" t="t" r="r" b="b"/>
            <a:pathLst>
              <a:path w="384175" h="1600200">
                <a:moveTo>
                  <a:pt x="384048" y="0"/>
                </a:moveTo>
                <a:lnTo>
                  <a:pt x="0" y="0"/>
                </a:lnTo>
                <a:lnTo>
                  <a:pt x="0" y="1600200"/>
                </a:lnTo>
                <a:lnTo>
                  <a:pt x="384048" y="1600200"/>
                </a:lnTo>
                <a:lnTo>
                  <a:pt x="3840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xmlns="" id="{80CD78F8-52D1-5342-90AE-04DE2728CE64}"/>
              </a:ext>
            </a:extLst>
          </p:cNvPr>
          <p:cNvSpPr/>
          <p:nvPr/>
        </p:nvSpPr>
        <p:spPr>
          <a:xfrm>
            <a:off x="6645222" y="3220373"/>
            <a:ext cx="384175" cy="1096900"/>
          </a:xfrm>
          <a:custGeom>
            <a:avLst/>
            <a:gdLst/>
            <a:ahLst/>
            <a:cxnLst/>
            <a:rect l="l" t="t" r="r" b="b"/>
            <a:pathLst>
              <a:path w="384175" h="917575">
                <a:moveTo>
                  <a:pt x="384048" y="0"/>
                </a:moveTo>
                <a:lnTo>
                  <a:pt x="0" y="0"/>
                </a:lnTo>
                <a:lnTo>
                  <a:pt x="0" y="917448"/>
                </a:lnTo>
                <a:lnTo>
                  <a:pt x="384048" y="917448"/>
                </a:lnTo>
                <a:lnTo>
                  <a:pt x="3840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xmlns="" id="{E112248B-C6D1-8F4D-9B59-BA5DBEC7383E}"/>
              </a:ext>
            </a:extLst>
          </p:cNvPr>
          <p:cNvSpPr/>
          <p:nvPr/>
        </p:nvSpPr>
        <p:spPr>
          <a:xfrm>
            <a:off x="3258893" y="3835560"/>
            <a:ext cx="384175" cy="97790"/>
          </a:xfrm>
          <a:custGeom>
            <a:avLst/>
            <a:gdLst/>
            <a:ahLst/>
            <a:cxnLst/>
            <a:rect l="l" t="t" r="r" b="b"/>
            <a:pathLst>
              <a:path w="384175" h="97789">
                <a:moveTo>
                  <a:pt x="384048" y="0"/>
                </a:moveTo>
                <a:lnTo>
                  <a:pt x="0" y="0"/>
                </a:lnTo>
                <a:lnTo>
                  <a:pt x="0" y="97535"/>
                </a:lnTo>
                <a:lnTo>
                  <a:pt x="384048" y="97535"/>
                </a:lnTo>
                <a:lnTo>
                  <a:pt x="38404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xmlns="" id="{1E73EB05-4CF7-0A44-B4F8-97037BC8B226}"/>
              </a:ext>
            </a:extLst>
          </p:cNvPr>
          <p:cNvSpPr/>
          <p:nvPr/>
        </p:nvSpPr>
        <p:spPr>
          <a:xfrm>
            <a:off x="3942407" y="3750216"/>
            <a:ext cx="384175" cy="143510"/>
          </a:xfrm>
          <a:custGeom>
            <a:avLst/>
            <a:gdLst/>
            <a:ahLst/>
            <a:cxnLst/>
            <a:rect l="l" t="t" r="r" b="b"/>
            <a:pathLst>
              <a:path w="384175" h="143510">
                <a:moveTo>
                  <a:pt x="384048" y="0"/>
                </a:moveTo>
                <a:lnTo>
                  <a:pt x="0" y="0"/>
                </a:lnTo>
                <a:lnTo>
                  <a:pt x="0" y="143256"/>
                </a:lnTo>
                <a:lnTo>
                  <a:pt x="384048" y="143256"/>
                </a:lnTo>
                <a:lnTo>
                  <a:pt x="38404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xmlns="" id="{80927B31-3DDE-1F42-A67F-0EA6E1EE74DE}"/>
              </a:ext>
            </a:extLst>
          </p:cNvPr>
          <p:cNvSpPr/>
          <p:nvPr/>
        </p:nvSpPr>
        <p:spPr>
          <a:xfrm>
            <a:off x="4622874" y="3396648"/>
            <a:ext cx="384175" cy="167640"/>
          </a:xfrm>
          <a:custGeom>
            <a:avLst/>
            <a:gdLst/>
            <a:ahLst/>
            <a:cxnLst/>
            <a:rect l="l" t="t" r="r" b="b"/>
            <a:pathLst>
              <a:path w="384175" h="167639">
                <a:moveTo>
                  <a:pt x="384048" y="0"/>
                </a:moveTo>
                <a:lnTo>
                  <a:pt x="0" y="0"/>
                </a:lnTo>
                <a:lnTo>
                  <a:pt x="0" y="167640"/>
                </a:lnTo>
                <a:lnTo>
                  <a:pt x="384048" y="167640"/>
                </a:lnTo>
                <a:lnTo>
                  <a:pt x="38404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xmlns="" id="{6797D578-307C-1142-BDAF-584DBAAE0D89}"/>
              </a:ext>
            </a:extLst>
          </p:cNvPr>
          <p:cNvSpPr/>
          <p:nvPr/>
        </p:nvSpPr>
        <p:spPr>
          <a:xfrm>
            <a:off x="5293814" y="2872392"/>
            <a:ext cx="384175" cy="347980"/>
          </a:xfrm>
          <a:custGeom>
            <a:avLst/>
            <a:gdLst/>
            <a:ahLst/>
            <a:cxnLst/>
            <a:rect l="l" t="t" r="r" b="b"/>
            <a:pathLst>
              <a:path w="384175" h="347979">
                <a:moveTo>
                  <a:pt x="384048" y="0"/>
                </a:moveTo>
                <a:lnTo>
                  <a:pt x="0" y="0"/>
                </a:lnTo>
                <a:lnTo>
                  <a:pt x="0" y="347472"/>
                </a:lnTo>
                <a:lnTo>
                  <a:pt x="384048" y="347472"/>
                </a:lnTo>
                <a:lnTo>
                  <a:pt x="38404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xmlns="" id="{276C11FF-288C-B44F-BA1E-901574FAC581}"/>
              </a:ext>
            </a:extLst>
          </p:cNvPr>
          <p:cNvSpPr/>
          <p:nvPr/>
        </p:nvSpPr>
        <p:spPr>
          <a:xfrm>
            <a:off x="5999426" y="2311561"/>
            <a:ext cx="384175" cy="405765"/>
          </a:xfrm>
          <a:custGeom>
            <a:avLst/>
            <a:gdLst/>
            <a:ahLst/>
            <a:cxnLst/>
            <a:rect l="l" t="t" r="r" b="b"/>
            <a:pathLst>
              <a:path w="384175" h="405764">
                <a:moveTo>
                  <a:pt x="384048" y="0"/>
                </a:moveTo>
                <a:lnTo>
                  <a:pt x="0" y="0"/>
                </a:lnTo>
                <a:lnTo>
                  <a:pt x="0" y="405384"/>
                </a:lnTo>
                <a:lnTo>
                  <a:pt x="384048" y="405384"/>
                </a:lnTo>
                <a:lnTo>
                  <a:pt x="38404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xmlns="" id="{53D26B9D-B572-3543-8886-063FAD31BCB5}"/>
              </a:ext>
            </a:extLst>
          </p:cNvPr>
          <p:cNvSpPr/>
          <p:nvPr/>
        </p:nvSpPr>
        <p:spPr>
          <a:xfrm>
            <a:off x="6645222" y="2818850"/>
            <a:ext cx="384175" cy="408046"/>
          </a:xfrm>
          <a:custGeom>
            <a:avLst/>
            <a:gdLst/>
            <a:ahLst/>
            <a:cxnLst/>
            <a:rect l="l" t="t" r="r" b="b"/>
            <a:pathLst>
              <a:path w="384175" h="274320">
                <a:moveTo>
                  <a:pt x="384048" y="0"/>
                </a:moveTo>
                <a:lnTo>
                  <a:pt x="0" y="0"/>
                </a:lnTo>
                <a:lnTo>
                  <a:pt x="0" y="274319"/>
                </a:lnTo>
                <a:lnTo>
                  <a:pt x="384048" y="274319"/>
                </a:lnTo>
                <a:lnTo>
                  <a:pt x="38404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xmlns="" id="{4D13323D-44AD-874C-8E3D-C8F23FBA6314}"/>
              </a:ext>
            </a:extLst>
          </p:cNvPr>
          <p:cNvSpPr/>
          <p:nvPr/>
        </p:nvSpPr>
        <p:spPr>
          <a:xfrm>
            <a:off x="3258893" y="3808128"/>
            <a:ext cx="384175" cy="27940"/>
          </a:xfrm>
          <a:custGeom>
            <a:avLst/>
            <a:gdLst/>
            <a:ahLst/>
            <a:cxnLst/>
            <a:rect l="l" t="t" r="r" b="b"/>
            <a:pathLst>
              <a:path w="384175" h="27939">
                <a:moveTo>
                  <a:pt x="0" y="27431"/>
                </a:moveTo>
                <a:lnTo>
                  <a:pt x="384048" y="27431"/>
                </a:lnTo>
                <a:lnTo>
                  <a:pt x="384048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xmlns="" id="{E1C07664-CCAE-6A4A-8091-A406CDAF21A6}"/>
              </a:ext>
            </a:extLst>
          </p:cNvPr>
          <p:cNvSpPr/>
          <p:nvPr/>
        </p:nvSpPr>
        <p:spPr>
          <a:xfrm>
            <a:off x="3942407" y="3704497"/>
            <a:ext cx="384175" cy="45720"/>
          </a:xfrm>
          <a:custGeom>
            <a:avLst/>
            <a:gdLst/>
            <a:ahLst/>
            <a:cxnLst/>
            <a:rect l="l" t="t" r="r" b="b"/>
            <a:pathLst>
              <a:path w="384175" h="45720">
                <a:moveTo>
                  <a:pt x="0" y="45720"/>
                </a:moveTo>
                <a:lnTo>
                  <a:pt x="384048" y="45720"/>
                </a:lnTo>
                <a:lnTo>
                  <a:pt x="384048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xmlns="" id="{51E587A0-04CE-1448-AA02-014C902A27DE}"/>
              </a:ext>
            </a:extLst>
          </p:cNvPr>
          <p:cNvSpPr/>
          <p:nvPr/>
        </p:nvSpPr>
        <p:spPr>
          <a:xfrm>
            <a:off x="4622874" y="3320448"/>
            <a:ext cx="384175" cy="76200"/>
          </a:xfrm>
          <a:custGeom>
            <a:avLst/>
            <a:gdLst/>
            <a:ahLst/>
            <a:cxnLst/>
            <a:rect l="l" t="t" r="r" b="b"/>
            <a:pathLst>
              <a:path w="384175" h="76200">
                <a:moveTo>
                  <a:pt x="0" y="76200"/>
                </a:moveTo>
                <a:lnTo>
                  <a:pt x="384048" y="76200"/>
                </a:lnTo>
                <a:lnTo>
                  <a:pt x="38404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3" name="object 50">
            <a:extLst>
              <a:ext uri="{FF2B5EF4-FFF2-40B4-BE49-F238E27FC236}">
                <a16:creationId xmlns:a16="http://schemas.microsoft.com/office/drawing/2014/main" xmlns="" id="{CEA3294C-0B7F-AB41-8CD8-A167D849FFF7}"/>
              </a:ext>
            </a:extLst>
          </p:cNvPr>
          <p:cNvSpPr/>
          <p:nvPr/>
        </p:nvSpPr>
        <p:spPr>
          <a:xfrm>
            <a:off x="5293814" y="2531017"/>
            <a:ext cx="384175" cy="341630"/>
          </a:xfrm>
          <a:custGeom>
            <a:avLst/>
            <a:gdLst/>
            <a:ahLst/>
            <a:cxnLst/>
            <a:rect l="l" t="t" r="r" b="b"/>
            <a:pathLst>
              <a:path w="384175" h="341630">
                <a:moveTo>
                  <a:pt x="384048" y="0"/>
                </a:moveTo>
                <a:lnTo>
                  <a:pt x="0" y="0"/>
                </a:lnTo>
                <a:lnTo>
                  <a:pt x="0" y="341375"/>
                </a:lnTo>
                <a:lnTo>
                  <a:pt x="384048" y="341375"/>
                </a:lnTo>
                <a:lnTo>
                  <a:pt x="38404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4" name="object 51">
            <a:extLst>
              <a:ext uri="{FF2B5EF4-FFF2-40B4-BE49-F238E27FC236}">
                <a16:creationId xmlns:a16="http://schemas.microsoft.com/office/drawing/2014/main" xmlns="" id="{D1B4896D-4FBB-5844-9E9B-20B21694268F}"/>
              </a:ext>
            </a:extLst>
          </p:cNvPr>
          <p:cNvSpPr/>
          <p:nvPr/>
        </p:nvSpPr>
        <p:spPr>
          <a:xfrm>
            <a:off x="5999426" y="1890936"/>
            <a:ext cx="384175" cy="421005"/>
          </a:xfrm>
          <a:custGeom>
            <a:avLst/>
            <a:gdLst/>
            <a:ahLst/>
            <a:cxnLst/>
            <a:rect l="l" t="t" r="r" b="b"/>
            <a:pathLst>
              <a:path w="384175" h="421005">
                <a:moveTo>
                  <a:pt x="384048" y="0"/>
                </a:moveTo>
                <a:lnTo>
                  <a:pt x="0" y="0"/>
                </a:lnTo>
                <a:lnTo>
                  <a:pt x="0" y="420624"/>
                </a:lnTo>
                <a:lnTo>
                  <a:pt x="384048" y="420624"/>
                </a:lnTo>
                <a:lnTo>
                  <a:pt x="38404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5" name="object 52">
            <a:extLst>
              <a:ext uri="{FF2B5EF4-FFF2-40B4-BE49-F238E27FC236}">
                <a16:creationId xmlns:a16="http://schemas.microsoft.com/office/drawing/2014/main" xmlns="" id="{C8F7BEF5-F6C2-BB4C-9F73-2CA4F9F13B29}"/>
              </a:ext>
            </a:extLst>
          </p:cNvPr>
          <p:cNvSpPr/>
          <p:nvPr/>
        </p:nvSpPr>
        <p:spPr>
          <a:xfrm>
            <a:off x="6645222" y="2475407"/>
            <a:ext cx="384175" cy="408178"/>
          </a:xfrm>
          <a:custGeom>
            <a:avLst/>
            <a:gdLst/>
            <a:ahLst/>
            <a:cxnLst/>
            <a:rect l="l" t="t" r="r" b="b"/>
            <a:pathLst>
              <a:path w="384175" h="247014">
                <a:moveTo>
                  <a:pt x="384048" y="0"/>
                </a:moveTo>
                <a:lnTo>
                  <a:pt x="0" y="0"/>
                </a:lnTo>
                <a:lnTo>
                  <a:pt x="0" y="246887"/>
                </a:lnTo>
                <a:lnTo>
                  <a:pt x="384048" y="246887"/>
                </a:lnTo>
                <a:lnTo>
                  <a:pt x="38404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xmlns="" id="{CCD55601-29AE-474C-9F20-F2EE5C4B96C9}"/>
              </a:ext>
            </a:extLst>
          </p:cNvPr>
          <p:cNvSpPr/>
          <p:nvPr/>
        </p:nvSpPr>
        <p:spPr>
          <a:xfrm>
            <a:off x="4597728" y="3318924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31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7" name="object 54">
            <a:extLst>
              <a:ext uri="{FF2B5EF4-FFF2-40B4-BE49-F238E27FC236}">
                <a16:creationId xmlns:a16="http://schemas.microsoft.com/office/drawing/2014/main" xmlns="" id="{AF1D0780-C7D2-0A46-BC76-BA259AEDEB33}"/>
              </a:ext>
            </a:extLst>
          </p:cNvPr>
          <p:cNvSpPr/>
          <p:nvPr/>
        </p:nvSpPr>
        <p:spPr>
          <a:xfrm>
            <a:off x="5281241" y="2512729"/>
            <a:ext cx="384175" cy="18415"/>
          </a:xfrm>
          <a:custGeom>
            <a:avLst/>
            <a:gdLst/>
            <a:ahLst/>
            <a:cxnLst/>
            <a:rect l="l" t="t" r="r" b="b"/>
            <a:pathLst>
              <a:path w="384175" h="18414">
                <a:moveTo>
                  <a:pt x="0" y="18288"/>
                </a:moveTo>
                <a:lnTo>
                  <a:pt x="384048" y="18288"/>
                </a:lnTo>
                <a:lnTo>
                  <a:pt x="384048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xmlns="" id="{1A2C33B1-AA68-384E-8A92-F8E405533676}"/>
              </a:ext>
            </a:extLst>
          </p:cNvPr>
          <p:cNvSpPr/>
          <p:nvPr/>
        </p:nvSpPr>
        <p:spPr>
          <a:xfrm>
            <a:off x="6657795" y="2478001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xmlns="" id="{F1B541FC-BAE1-0249-A89A-E20408A56943}"/>
              </a:ext>
            </a:extLst>
          </p:cNvPr>
          <p:cNvSpPr/>
          <p:nvPr/>
        </p:nvSpPr>
        <p:spPr>
          <a:xfrm>
            <a:off x="5293814" y="2470057"/>
            <a:ext cx="384175" cy="43180"/>
          </a:xfrm>
          <a:custGeom>
            <a:avLst/>
            <a:gdLst/>
            <a:ahLst/>
            <a:cxnLst/>
            <a:rect l="l" t="t" r="r" b="b"/>
            <a:pathLst>
              <a:path w="384175" h="43180">
                <a:moveTo>
                  <a:pt x="0" y="42672"/>
                </a:moveTo>
                <a:lnTo>
                  <a:pt x="384048" y="42672"/>
                </a:lnTo>
                <a:lnTo>
                  <a:pt x="384048" y="0"/>
                </a:lnTo>
                <a:lnTo>
                  <a:pt x="0" y="0"/>
                </a:lnTo>
                <a:lnTo>
                  <a:pt x="0" y="4267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xmlns="" id="{60E5DBDD-24DE-C64A-9A73-7212C147488A}"/>
              </a:ext>
            </a:extLst>
          </p:cNvPr>
          <p:cNvSpPr/>
          <p:nvPr/>
        </p:nvSpPr>
        <p:spPr>
          <a:xfrm>
            <a:off x="5999426" y="1817785"/>
            <a:ext cx="384175" cy="73660"/>
          </a:xfrm>
          <a:custGeom>
            <a:avLst/>
            <a:gdLst/>
            <a:ahLst/>
            <a:cxnLst/>
            <a:rect l="l" t="t" r="r" b="b"/>
            <a:pathLst>
              <a:path w="384175" h="73660">
                <a:moveTo>
                  <a:pt x="0" y="73151"/>
                </a:moveTo>
                <a:lnTo>
                  <a:pt x="384048" y="73151"/>
                </a:lnTo>
                <a:lnTo>
                  <a:pt x="384048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xmlns="" id="{4E59B02D-0AC5-C54A-B804-D8D8B704F64B}"/>
              </a:ext>
            </a:extLst>
          </p:cNvPr>
          <p:cNvSpPr/>
          <p:nvPr/>
        </p:nvSpPr>
        <p:spPr>
          <a:xfrm>
            <a:off x="6645222" y="2446500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3962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xmlns="" id="{594FED38-DBB1-0F49-B9D8-6FD4784FF93B}"/>
              </a:ext>
            </a:extLst>
          </p:cNvPr>
          <p:cNvSpPr/>
          <p:nvPr/>
        </p:nvSpPr>
        <p:spPr>
          <a:xfrm>
            <a:off x="6632649" y="2416524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3175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63" name="object 69">
            <a:extLst>
              <a:ext uri="{FF2B5EF4-FFF2-40B4-BE49-F238E27FC236}">
                <a16:creationId xmlns:a16="http://schemas.microsoft.com/office/drawing/2014/main" xmlns="" id="{6E17C9F7-9573-A245-837B-200B29F71602}"/>
              </a:ext>
            </a:extLst>
          </p:cNvPr>
          <p:cNvSpPr/>
          <p:nvPr/>
        </p:nvSpPr>
        <p:spPr>
          <a:xfrm>
            <a:off x="10011993" y="4209450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69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64" name="object 259">
            <a:extLst>
              <a:ext uri="{FF2B5EF4-FFF2-40B4-BE49-F238E27FC236}">
                <a16:creationId xmlns:a16="http://schemas.microsoft.com/office/drawing/2014/main" xmlns="" id="{109DDAE9-A4B6-B846-9D15-5101CEF735DE}"/>
              </a:ext>
            </a:extLst>
          </p:cNvPr>
          <p:cNvSpPr txBox="1"/>
          <p:nvPr/>
        </p:nvSpPr>
        <p:spPr>
          <a:xfrm>
            <a:off x="1289758" y="4194716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endParaRPr sz="1200">
              <a:latin typeface="+mn-lt"/>
              <a:cs typeface="Arial"/>
            </a:endParaRPr>
          </a:p>
        </p:txBody>
      </p:sp>
      <p:sp>
        <p:nvSpPr>
          <p:cNvPr id="65" name="object 260">
            <a:extLst>
              <a:ext uri="{FF2B5EF4-FFF2-40B4-BE49-F238E27FC236}">
                <a16:creationId xmlns:a16="http://schemas.microsoft.com/office/drawing/2014/main" xmlns="" id="{0539525A-8EB2-C34F-8516-3FF84010CDDD}"/>
              </a:ext>
            </a:extLst>
          </p:cNvPr>
          <p:cNvSpPr txBox="1"/>
          <p:nvPr/>
        </p:nvSpPr>
        <p:spPr>
          <a:xfrm>
            <a:off x="1135580" y="3844146"/>
            <a:ext cx="258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+mn-lt"/>
                <a:cs typeface="Arial"/>
              </a:rPr>
              <a:t>1</a:t>
            </a:r>
            <a:r>
              <a:rPr sz="1200" spc="-5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endParaRPr sz="1200">
              <a:latin typeface="+mn-lt"/>
              <a:cs typeface="Arial"/>
            </a:endParaRPr>
          </a:p>
        </p:txBody>
      </p:sp>
      <p:sp>
        <p:nvSpPr>
          <p:cNvPr id="66" name="object 261">
            <a:extLst>
              <a:ext uri="{FF2B5EF4-FFF2-40B4-BE49-F238E27FC236}">
                <a16:creationId xmlns:a16="http://schemas.microsoft.com/office/drawing/2014/main" xmlns="" id="{0A3E03F3-1B33-104B-8D7D-5A9EB90CF004}"/>
              </a:ext>
            </a:extLst>
          </p:cNvPr>
          <p:cNvSpPr txBox="1"/>
          <p:nvPr/>
        </p:nvSpPr>
        <p:spPr>
          <a:xfrm>
            <a:off x="1135580" y="3494565"/>
            <a:ext cx="258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+mn-lt"/>
                <a:cs typeface="Arial"/>
              </a:rPr>
              <a:t>2</a:t>
            </a:r>
            <a:r>
              <a:rPr sz="1200" spc="-5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endParaRPr sz="1200">
              <a:latin typeface="+mn-lt"/>
              <a:cs typeface="Arial"/>
            </a:endParaRPr>
          </a:p>
        </p:txBody>
      </p:sp>
      <p:sp>
        <p:nvSpPr>
          <p:cNvPr id="67" name="object 262">
            <a:extLst>
              <a:ext uri="{FF2B5EF4-FFF2-40B4-BE49-F238E27FC236}">
                <a16:creationId xmlns:a16="http://schemas.microsoft.com/office/drawing/2014/main" xmlns="" id="{04A5FEBD-EA63-1A4D-A102-6EFFDFC67F03}"/>
              </a:ext>
            </a:extLst>
          </p:cNvPr>
          <p:cNvSpPr txBox="1"/>
          <p:nvPr/>
        </p:nvSpPr>
        <p:spPr>
          <a:xfrm>
            <a:off x="1135580" y="3144427"/>
            <a:ext cx="258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+mn-lt"/>
                <a:cs typeface="Arial"/>
              </a:rPr>
              <a:t>3</a:t>
            </a:r>
            <a:r>
              <a:rPr sz="1200" spc="-5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endParaRPr sz="1200" dirty="0">
              <a:latin typeface="+mn-lt"/>
              <a:cs typeface="Arial"/>
            </a:endParaRPr>
          </a:p>
        </p:txBody>
      </p:sp>
      <p:sp>
        <p:nvSpPr>
          <p:cNvPr id="68" name="object 263">
            <a:extLst>
              <a:ext uri="{FF2B5EF4-FFF2-40B4-BE49-F238E27FC236}">
                <a16:creationId xmlns:a16="http://schemas.microsoft.com/office/drawing/2014/main" xmlns="" id="{C2F88E4C-583D-5648-BBA3-FF18EDB4C170}"/>
              </a:ext>
            </a:extLst>
          </p:cNvPr>
          <p:cNvSpPr txBox="1"/>
          <p:nvPr/>
        </p:nvSpPr>
        <p:spPr>
          <a:xfrm>
            <a:off x="1135580" y="2794160"/>
            <a:ext cx="258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+mn-lt"/>
                <a:cs typeface="Arial"/>
              </a:rPr>
              <a:t>4</a:t>
            </a:r>
            <a:r>
              <a:rPr sz="1200" spc="-5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endParaRPr sz="1200">
              <a:latin typeface="+mn-lt"/>
              <a:cs typeface="Arial"/>
            </a:endParaRPr>
          </a:p>
        </p:txBody>
      </p:sp>
      <p:sp>
        <p:nvSpPr>
          <p:cNvPr id="69" name="object 264">
            <a:extLst>
              <a:ext uri="{FF2B5EF4-FFF2-40B4-BE49-F238E27FC236}">
                <a16:creationId xmlns:a16="http://schemas.microsoft.com/office/drawing/2014/main" xmlns="" id="{15F19E0C-480C-5147-A926-7B8D6D1F836E}"/>
              </a:ext>
            </a:extLst>
          </p:cNvPr>
          <p:cNvSpPr txBox="1"/>
          <p:nvPr/>
        </p:nvSpPr>
        <p:spPr>
          <a:xfrm>
            <a:off x="1135580" y="1393046"/>
            <a:ext cx="258445" cy="1279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+mn-lt"/>
                <a:cs typeface="Arial"/>
              </a:rPr>
              <a:t>8</a:t>
            </a:r>
            <a:r>
              <a:rPr sz="1200" spc="-5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endParaRPr sz="12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70" dirty="0">
                <a:solidFill>
                  <a:srgbClr val="585858"/>
                </a:solidFill>
                <a:latin typeface="+mn-lt"/>
                <a:cs typeface="Arial"/>
              </a:rPr>
              <a:t>7</a:t>
            </a:r>
            <a:r>
              <a:rPr sz="1200" spc="-5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endParaRPr sz="12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70" dirty="0">
                <a:solidFill>
                  <a:srgbClr val="585858"/>
                </a:solidFill>
                <a:latin typeface="+mn-lt"/>
                <a:cs typeface="Arial"/>
              </a:rPr>
              <a:t>6</a:t>
            </a:r>
            <a:r>
              <a:rPr sz="1200" spc="-5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endParaRPr sz="12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70" dirty="0">
                <a:solidFill>
                  <a:srgbClr val="585858"/>
                </a:solidFill>
                <a:latin typeface="+mn-lt"/>
                <a:cs typeface="Arial"/>
              </a:rPr>
              <a:t>5</a:t>
            </a:r>
            <a:r>
              <a:rPr sz="1200" spc="-5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+mn-lt"/>
                <a:cs typeface="Arial"/>
              </a:rPr>
              <a:t>0</a:t>
            </a:r>
            <a:endParaRPr sz="1200" dirty="0">
              <a:latin typeface="+mn-lt"/>
              <a:cs typeface="Arial"/>
            </a:endParaRPr>
          </a:p>
        </p:txBody>
      </p:sp>
      <p:sp>
        <p:nvSpPr>
          <p:cNvPr id="70" name="object 265">
            <a:extLst>
              <a:ext uri="{FF2B5EF4-FFF2-40B4-BE49-F238E27FC236}">
                <a16:creationId xmlns:a16="http://schemas.microsoft.com/office/drawing/2014/main" xmlns="" id="{E76C3494-7F07-7542-AF5E-03E2D25534BB}"/>
              </a:ext>
            </a:extLst>
          </p:cNvPr>
          <p:cNvSpPr/>
          <p:nvPr/>
        </p:nvSpPr>
        <p:spPr>
          <a:xfrm>
            <a:off x="7319465" y="2872902"/>
            <a:ext cx="82550" cy="85725"/>
          </a:xfrm>
          <a:custGeom>
            <a:avLst/>
            <a:gdLst/>
            <a:ahLst/>
            <a:cxnLst/>
            <a:rect l="l" t="t" r="r" b="b"/>
            <a:pathLst>
              <a:path w="82550" h="85725">
                <a:moveTo>
                  <a:pt x="0" y="85344"/>
                </a:moveTo>
                <a:lnTo>
                  <a:pt x="82296" y="85344"/>
                </a:lnTo>
                <a:lnTo>
                  <a:pt x="82296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71" name="object 266">
            <a:extLst>
              <a:ext uri="{FF2B5EF4-FFF2-40B4-BE49-F238E27FC236}">
                <a16:creationId xmlns:a16="http://schemas.microsoft.com/office/drawing/2014/main" xmlns="" id="{E7B27023-172E-EE46-BE3A-63CAAA7B1838}"/>
              </a:ext>
            </a:extLst>
          </p:cNvPr>
          <p:cNvSpPr/>
          <p:nvPr/>
        </p:nvSpPr>
        <p:spPr>
          <a:xfrm>
            <a:off x="7319465" y="313503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296"/>
                </a:moveTo>
                <a:lnTo>
                  <a:pt x="82296" y="82296"/>
                </a:lnTo>
                <a:lnTo>
                  <a:pt x="82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72" name="object 267">
            <a:extLst>
              <a:ext uri="{FF2B5EF4-FFF2-40B4-BE49-F238E27FC236}">
                <a16:creationId xmlns:a16="http://schemas.microsoft.com/office/drawing/2014/main" xmlns="" id="{BAF418A1-AD5B-6343-B8D9-087B7FDB92C3}"/>
              </a:ext>
            </a:extLst>
          </p:cNvPr>
          <p:cNvSpPr/>
          <p:nvPr/>
        </p:nvSpPr>
        <p:spPr>
          <a:xfrm>
            <a:off x="7319465" y="3394109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295"/>
                </a:moveTo>
                <a:lnTo>
                  <a:pt x="82296" y="82295"/>
                </a:lnTo>
                <a:lnTo>
                  <a:pt x="82296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73" name="object 268">
            <a:extLst>
              <a:ext uri="{FF2B5EF4-FFF2-40B4-BE49-F238E27FC236}">
                <a16:creationId xmlns:a16="http://schemas.microsoft.com/office/drawing/2014/main" xmlns="" id="{3194EF06-50C9-0043-89D2-AE8D283518FA}"/>
              </a:ext>
            </a:extLst>
          </p:cNvPr>
          <p:cNvSpPr/>
          <p:nvPr/>
        </p:nvSpPr>
        <p:spPr>
          <a:xfrm>
            <a:off x="7319465" y="3653189"/>
            <a:ext cx="82550" cy="85725"/>
          </a:xfrm>
          <a:custGeom>
            <a:avLst/>
            <a:gdLst/>
            <a:ahLst/>
            <a:cxnLst/>
            <a:rect l="l" t="t" r="r" b="b"/>
            <a:pathLst>
              <a:path w="82550" h="85725">
                <a:moveTo>
                  <a:pt x="0" y="85343"/>
                </a:moveTo>
                <a:lnTo>
                  <a:pt x="82296" y="85343"/>
                </a:lnTo>
                <a:lnTo>
                  <a:pt x="82296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74" name="object 269">
            <a:extLst>
              <a:ext uri="{FF2B5EF4-FFF2-40B4-BE49-F238E27FC236}">
                <a16:creationId xmlns:a16="http://schemas.microsoft.com/office/drawing/2014/main" xmlns="" id="{6C8C4097-8B59-684E-890B-6CEC75BEC6A7}"/>
              </a:ext>
            </a:extLst>
          </p:cNvPr>
          <p:cNvSpPr/>
          <p:nvPr/>
        </p:nvSpPr>
        <p:spPr>
          <a:xfrm>
            <a:off x="7319465" y="3912269"/>
            <a:ext cx="82550" cy="85725"/>
          </a:xfrm>
          <a:custGeom>
            <a:avLst/>
            <a:gdLst/>
            <a:ahLst/>
            <a:cxnLst/>
            <a:rect l="l" t="t" r="r" b="b"/>
            <a:pathLst>
              <a:path w="82550" h="85725">
                <a:moveTo>
                  <a:pt x="0" y="85343"/>
                </a:moveTo>
                <a:lnTo>
                  <a:pt x="82296" y="85343"/>
                </a:lnTo>
                <a:lnTo>
                  <a:pt x="82296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75" name="object 270">
            <a:extLst>
              <a:ext uri="{FF2B5EF4-FFF2-40B4-BE49-F238E27FC236}">
                <a16:creationId xmlns:a16="http://schemas.microsoft.com/office/drawing/2014/main" xmlns="" id="{6C97DE60-1672-F64F-909B-2F304EF0A219}"/>
              </a:ext>
            </a:extLst>
          </p:cNvPr>
          <p:cNvSpPr/>
          <p:nvPr/>
        </p:nvSpPr>
        <p:spPr>
          <a:xfrm>
            <a:off x="7319465" y="417439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295"/>
                </a:moveTo>
                <a:lnTo>
                  <a:pt x="82296" y="82295"/>
                </a:lnTo>
                <a:lnTo>
                  <a:pt x="82296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76" name="object 271">
            <a:extLst>
              <a:ext uri="{FF2B5EF4-FFF2-40B4-BE49-F238E27FC236}">
                <a16:creationId xmlns:a16="http://schemas.microsoft.com/office/drawing/2014/main" xmlns="" id="{1EA2CE2E-F40B-304B-A3E8-A98D402A6677}"/>
              </a:ext>
            </a:extLst>
          </p:cNvPr>
          <p:cNvSpPr txBox="1"/>
          <p:nvPr/>
        </p:nvSpPr>
        <p:spPr>
          <a:xfrm>
            <a:off x="7441894" y="2716945"/>
            <a:ext cx="974725" cy="158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1005" algn="just">
              <a:lnSpc>
                <a:spcPct val="142200"/>
              </a:lnSpc>
              <a:spcBef>
                <a:spcPts val="100"/>
              </a:spcBef>
            </a:pPr>
            <a:r>
              <a:rPr sz="1200" spc="-225" dirty="0">
                <a:solidFill>
                  <a:srgbClr val="585858"/>
                </a:solidFill>
                <a:latin typeface="+mn-lt"/>
                <a:cs typeface="Arial"/>
              </a:rPr>
              <a:t>C</a:t>
            </a:r>
            <a:r>
              <a:rPr sz="1200" spc="-120" dirty="0">
                <a:solidFill>
                  <a:srgbClr val="585858"/>
                </a:solidFill>
                <a:latin typeface="+mn-lt"/>
                <a:cs typeface="Arial"/>
              </a:rPr>
              <a:t>a</a:t>
            </a:r>
            <a:r>
              <a:rPr sz="1200" spc="25" dirty="0">
                <a:solidFill>
                  <a:srgbClr val="585858"/>
                </a:solidFill>
                <a:latin typeface="+mn-lt"/>
                <a:cs typeface="Arial"/>
              </a:rPr>
              <a:t>r</a:t>
            </a:r>
            <a:r>
              <a:rPr sz="1200" spc="-50" dirty="0">
                <a:solidFill>
                  <a:srgbClr val="585858"/>
                </a:solidFill>
                <a:latin typeface="+mn-lt"/>
                <a:cs typeface="Arial"/>
              </a:rPr>
              <a:t>d</a:t>
            </a:r>
            <a:r>
              <a:rPr sz="1200" spc="15" dirty="0">
                <a:solidFill>
                  <a:srgbClr val="585858"/>
                </a:solidFill>
                <a:latin typeface="+mn-lt"/>
                <a:cs typeface="Arial"/>
              </a:rPr>
              <a:t>i</a:t>
            </a:r>
            <a:r>
              <a:rPr sz="1200" spc="-120" dirty="0">
                <a:solidFill>
                  <a:srgbClr val="585858"/>
                </a:solidFill>
                <a:latin typeface="+mn-lt"/>
                <a:cs typeface="Arial"/>
              </a:rPr>
              <a:t>a</a:t>
            </a:r>
            <a:r>
              <a:rPr sz="1200" spc="-80" dirty="0">
                <a:solidFill>
                  <a:srgbClr val="585858"/>
                </a:solidFill>
                <a:latin typeface="+mn-lt"/>
                <a:cs typeface="Arial"/>
              </a:rPr>
              <a:t>c</a:t>
            </a:r>
            <a:r>
              <a:rPr sz="1200" spc="-65" dirty="0">
                <a:solidFill>
                  <a:srgbClr val="585858"/>
                </a:solidFill>
                <a:latin typeface="+mn-lt"/>
                <a:cs typeface="Arial"/>
              </a:rPr>
              <a:t>a  </a:t>
            </a:r>
            <a:r>
              <a:rPr sz="1200" spc="-70" dirty="0">
                <a:solidFill>
                  <a:srgbClr val="585858"/>
                </a:solidFill>
                <a:latin typeface="+mn-lt"/>
                <a:cs typeface="Arial"/>
              </a:rPr>
              <a:t>Torácica  </a:t>
            </a:r>
            <a:r>
              <a:rPr sz="1200" spc="-50" dirty="0">
                <a:solidFill>
                  <a:srgbClr val="585858"/>
                </a:solidFill>
                <a:latin typeface="+mn-lt"/>
                <a:cs typeface="Arial"/>
              </a:rPr>
              <a:t>Otros</a:t>
            </a:r>
            <a:endParaRPr sz="1200" dirty="0">
              <a:latin typeface="+mn-lt"/>
              <a:cs typeface="Arial"/>
            </a:endParaRPr>
          </a:p>
          <a:p>
            <a:pPr marL="12700" marR="5080">
              <a:lnSpc>
                <a:spcPct val="142200"/>
              </a:lnSpc>
            </a:pPr>
            <a:r>
              <a:rPr sz="1200" spc="-75" dirty="0">
                <a:solidFill>
                  <a:srgbClr val="585858"/>
                </a:solidFill>
                <a:latin typeface="+mn-lt"/>
                <a:cs typeface="Arial"/>
              </a:rPr>
              <a:t>Cirugía</a:t>
            </a:r>
            <a:r>
              <a:rPr sz="1200" spc="-13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sz="1200" spc="-65" dirty="0">
                <a:solidFill>
                  <a:srgbClr val="585858"/>
                </a:solidFill>
                <a:latin typeface="+mn-lt"/>
                <a:cs typeface="Arial"/>
              </a:rPr>
              <a:t>General  Ginecología  </a:t>
            </a:r>
            <a:r>
              <a:rPr sz="1200" spc="-55" dirty="0">
                <a:solidFill>
                  <a:srgbClr val="585858"/>
                </a:solidFill>
                <a:latin typeface="+mn-lt"/>
                <a:cs typeface="Arial"/>
              </a:rPr>
              <a:t>Urología</a:t>
            </a:r>
            <a:endParaRPr sz="1200" dirty="0">
              <a:latin typeface="+mn-lt"/>
              <a:cs typeface="Arial"/>
            </a:endParaRPr>
          </a:p>
        </p:txBody>
      </p:sp>
      <p:graphicFrame>
        <p:nvGraphicFramePr>
          <p:cNvPr id="77" name="Tabla 76">
            <a:extLst>
              <a:ext uri="{FF2B5EF4-FFF2-40B4-BE49-F238E27FC236}">
                <a16:creationId xmlns:a16="http://schemas.microsoft.com/office/drawing/2014/main" xmlns="" id="{D4B03870-F1CA-4C16-9903-7F12849DC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28747"/>
              </p:ext>
            </p:extLst>
          </p:nvPr>
        </p:nvGraphicFramePr>
        <p:xfrm>
          <a:off x="480318" y="4557260"/>
          <a:ext cx="7591803" cy="1800225"/>
        </p:xfrm>
        <a:graphic>
          <a:graphicData uri="http://schemas.openxmlformats.org/drawingml/2006/table">
            <a:tbl>
              <a:tblPr/>
              <a:tblGrid>
                <a:gridCol w="1271856">
                  <a:extLst>
                    <a:ext uri="{9D8B030D-6E8A-4147-A177-3AD203B41FA5}">
                      <a16:colId xmlns:a16="http://schemas.microsoft.com/office/drawing/2014/main" xmlns="" val="424415919"/>
                    </a:ext>
                  </a:extLst>
                </a:gridCol>
                <a:gridCol w="681820">
                  <a:extLst>
                    <a:ext uri="{9D8B030D-6E8A-4147-A177-3AD203B41FA5}">
                      <a16:colId xmlns:a16="http://schemas.microsoft.com/office/drawing/2014/main" xmlns="" val="2591565142"/>
                    </a:ext>
                  </a:extLst>
                </a:gridCol>
                <a:gridCol w="681820">
                  <a:extLst>
                    <a:ext uri="{9D8B030D-6E8A-4147-A177-3AD203B41FA5}">
                      <a16:colId xmlns:a16="http://schemas.microsoft.com/office/drawing/2014/main" xmlns="" val="3042159481"/>
                    </a:ext>
                  </a:extLst>
                </a:gridCol>
                <a:gridCol w="681820">
                  <a:extLst>
                    <a:ext uri="{9D8B030D-6E8A-4147-A177-3AD203B41FA5}">
                      <a16:colId xmlns:a16="http://schemas.microsoft.com/office/drawing/2014/main" xmlns="" val="3108788238"/>
                    </a:ext>
                  </a:extLst>
                </a:gridCol>
                <a:gridCol w="681820">
                  <a:extLst>
                    <a:ext uri="{9D8B030D-6E8A-4147-A177-3AD203B41FA5}">
                      <a16:colId xmlns:a16="http://schemas.microsoft.com/office/drawing/2014/main" xmlns="" val="3869571172"/>
                    </a:ext>
                  </a:extLst>
                </a:gridCol>
                <a:gridCol w="681820">
                  <a:extLst>
                    <a:ext uri="{9D8B030D-6E8A-4147-A177-3AD203B41FA5}">
                      <a16:colId xmlns:a16="http://schemas.microsoft.com/office/drawing/2014/main" xmlns="" val="400120902"/>
                    </a:ext>
                  </a:extLst>
                </a:gridCol>
                <a:gridCol w="681820">
                  <a:extLst>
                    <a:ext uri="{9D8B030D-6E8A-4147-A177-3AD203B41FA5}">
                      <a16:colId xmlns:a16="http://schemas.microsoft.com/office/drawing/2014/main" xmlns="" val="1152310864"/>
                    </a:ext>
                  </a:extLst>
                </a:gridCol>
                <a:gridCol w="681820">
                  <a:extLst>
                    <a:ext uri="{9D8B030D-6E8A-4147-A177-3AD203B41FA5}">
                      <a16:colId xmlns:a16="http://schemas.microsoft.com/office/drawing/2014/main" xmlns="" val="2354183478"/>
                    </a:ext>
                  </a:extLst>
                </a:gridCol>
                <a:gridCol w="681820">
                  <a:extLst>
                    <a:ext uri="{9D8B030D-6E8A-4147-A177-3AD203B41FA5}">
                      <a16:colId xmlns:a16="http://schemas.microsoft.com/office/drawing/2014/main" xmlns="" val="4004593332"/>
                    </a:ext>
                  </a:extLst>
                </a:gridCol>
                <a:gridCol w="865387">
                  <a:extLst>
                    <a:ext uri="{9D8B030D-6E8A-4147-A177-3AD203B41FA5}">
                      <a16:colId xmlns:a16="http://schemas.microsoft.com/office/drawing/2014/main" xmlns="" val="1760207907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Especialidad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              30 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67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5211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Torácica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384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74606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General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619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Ginecología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06584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96118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402642"/>
                  </a:ext>
                </a:extLst>
              </a:tr>
            </a:tbl>
          </a:graphicData>
        </a:graphic>
      </p:graphicFrame>
      <p:sp>
        <p:nvSpPr>
          <p:cNvPr id="78" name="CuadroTexto 77"/>
          <p:cNvSpPr txBox="1"/>
          <p:nvPr/>
        </p:nvSpPr>
        <p:spPr>
          <a:xfrm>
            <a:off x="1266770" y="381258"/>
            <a:ext cx="58120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72C62"/>
                </a:solidFill>
              </a:rPr>
              <a:t>CRECIMIENTO DE CIRUGIA ROBOTICA EN MEXICO</a:t>
            </a:r>
          </a:p>
          <a:p>
            <a:pPr algn="ctr"/>
            <a:r>
              <a:rPr lang="es-ES" sz="2000" b="1" dirty="0">
                <a:solidFill>
                  <a:srgbClr val="072C62"/>
                </a:solidFill>
              </a:rPr>
              <a:t>HOSPITALES PRIVADOS</a:t>
            </a:r>
          </a:p>
          <a:p>
            <a:pPr algn="ctr"/>
            <a:r>
              <a:rPr lang="es-ES" b="1" dirty="0">
                <a:solidFill>
                  <a:srgbClr val="072C62"/>
                </a:solidFill>
              </a:rPr>
              <a:t>Datos del 2012 al 30 de Junio del 2019</a:t>
            </a:r>
          </a:p>
        </p:txBody>
      </p:sp>
      <p:pic>
        <p:nvPicPr>
          <p:cNvPr id="79" name="Imagen 8">
            <a:extLst>
              <a:ext uri="{FF2B5EF4-FFF2-40B4-BE49-F238E27FC236}">
                <a16:creationId xmlns:a16="http://schemas.microsoft.com/office/drawing/2014/main" xmlns="" id="{E0B451E8-A948-45FA-865B-EB36A5F67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789" y="808849"/>
            <a:ext cx="2203013" cy="436894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59525"/>
            <a:ext cx="4651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46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-39336" y="328762"/>
            <a:ext cx="6543662" cy="9910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>
                <a:solidFill>
                  <a:schemeClr val="bg1"/>
                </a:solidFill>
              </a:rPr>
              <a:t>Cirugía Robótica Centro Médico ABC:</a:t>
            </a:r>
            <a:br>
              <a:rPr lang="es-ES_tradnl" sz="3200">
                <a:solidFill>
                  <a:schemeClr val="bg1"/>
                </a:solidFill>
              </a:rPr>
            </a:br>
            <a:r>
              <a:rPr lang="es-MX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 del 2017 al 30 de Junio del 2019</a:t>
            </a:r>
            <a:endParaRPr lang="es-ES_tradnl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6282" y="2293595"/>
            <a:ext cx="2905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>
                <a:solidFill>
                  <a:srgbClr val="002060"/>
                </a:solidFill>
              </a:rPr>
              <a:t>Se han realizado </a:t>
            </a:r>
            <a:r>
              <a:rPr lang="es-ES_tradnl" sz="1600" b="1" dirty="0">
                <a:solidFill>
                  <a:srgbClr val="002060"/>
                </a:solidFill>
              </a:rPr>
              <a:t>514 </a:t>
            </a:r>
            <a:r>
              <a:rPr lang="es-ES_tradnl" sz="1400" dirty="0">
                <a:solidFill>
                  <a:srgbClr val="002060"/>
                </a:solidFill>
              </a:rPr>
              <a:t>Procedimientos por Cirugía Robótica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2A90902-B446-4637-A75E-6FE6109D6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554432"/>
              </p:ext>
            </p:extLst>
          </p:nvPr>
        </p:nvGraphicFramePr>
        <p:xfrm>
          <a:off x="3987113" y="1667953"/>
          <a:ext cx="4537504" cy="423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F08C91AC-D80C-4A8B-99C1-2778DBBB8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315250"/>
              </p:ext>
            </p:extLst>
          </p:nvPr>
        </p:nvGraphicFramePr>
        <p:xfrm>
          <a:off x="356281" y="3051356"/>
          <a:ext cx="2975678" cy="1550670"/>
        </p:xfrm>
        <a:graphic>
          <a:graphicData uri="http://schemas.openxmlformats.org/drawingml/2006/table">
            <a:tbl>
              <a:tblPr/>
              <a:tblGrid>
                <a:gridCol w="789078">
                  <a:extLst>
                    <a:ext uri="{9D8B030D-6E8A-4147-A177-3AD203B41FA5}">
                      <a16:colId xmlns:a16="http://schemas.microsoft.com/office/drawing/2014/main" xmlns="" val="4003400541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2208653847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xmlns="" val="1467971952"/>
                    </a:ext>
                  </a:extLst>
                </a:gridCol>
                <a:gridCol w="931682">
                  <a:extLst>
                    <a:ext uri="{9D8B030D-6E8A-4147-A177-3AD203B41FA5}">
                      <a16:colId xmlns:a16="http://schemas.microsoft.com/office/drawing/2014/main" xmlns="" val="393666898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de Junio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6498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Urology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81831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Gynecology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50302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Surgery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54771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Thoracic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33442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2006236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131685" y="488440"/>
            <a:ext cx="4518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72C62"/>
                </a:solidFill>
              </a:rPr>
              <a:t>CRECIMIENTO DE CIRUGIA ROBOTICA EN </a:t>
            </a:r>
          </a:p>
          <a:p>
            <a:pPr algn="ctr"/>
            <a:r>
              <a:rPr lang="es-ES" sz="2000" b="1" dirty="0">
                <a:solidFill>
                  <a:srgbClr val="072C62"/>
                </a:solidFill>
              </a:rPr>
              <a:t>CENTRO MEDICO ABC</a:t>
            </a:r>
          </a:p>
          <a:p>
            <a:pPr algn="ctr"/>
            <a:r>
              <a:rPr lang="es-ES" b="1" dirty="0">
                <a:solidFill>
                  <a:srgbClr val="072C62"/>
                </a:solidFill>
              </a:rPr>
              <a:t>Datos del 2017 al 30 de Junio del 201</a:t>
            </a:r>
            <a:r>
              <a:rPr lang="es-ES" b="1" dirty="0"/>
              <a:t>9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59525"/>
            <a:ext cx="4651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04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079500"/>
            <a:ext cx="8890000" cy="114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400" y="2451438"/>
            <a:ext cx="825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Lee SH, </a:t>
            </a:r>
            <a:r>
              <a:rPr lang="en-US" dirty="0" err="1"/>
              <a:t>Seo</a:t>
            </a:r>
            <a:r>
              <a:rPr lang="en-US" dirty="0"/>
              <a:t> HJ, Lee NR, Son SK, Kim DK, </a:t>
            </a:r>
            <a:r>
              <a:rPr lang="en-US" dirty="0" err="1"/>
              <a:t>Rha</a:t>
            </a:r>
            <a:r>
              <a:rPr lang="en-US" dirty="0"/>
              <a:t> KH.  </a:t>
            </a:r>
            <a:r>
              <a:rPr lang="en-US" b="1" dirty="0"/>
              <a:t> Robot-assisted radical prostatectomy has lower biochemical recurrence than laparoscopic radical prostatectomy: Systematic review and meta-analysis</a:t>
            </a:r>
            <a:r>
              <a:rPr lang="en-US" dirty="0"/>
              <a:t>.   </a:t>
            </a:r>
            <a:r>
              <a:rPr lang="en-US" dirty="0" err="1"/>
              <a:t>Investig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 Urol. 2017 May;58(3):152-163.   </a:t>
            </a:r>
            <a:r>
              <a:rPr lang="en-US" u="sng" dirty="0">
                <a:hlinkClick r:id="rId3"/>
              </a:rPr>
              <a:t>https://doi.org/10.4111/icu.2017.58.3.152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111" y="6383209"/>
            <a:ext cx="901700" cy="4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61723" y="2123505"/>
            <a:ext cx="8640762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3188"/>
              </a:spcAft>
            </a:pPr>
            <a:endParaRPr lang="en-US" sz="1100" dirty="0">
              <a:solidFill>
                <a:schemeClr val="tx1"/>
              </a:solidFill>
            </a:endParaRPr>
          </a:p>
          <a:p>
            <a:pPr algn="ctr">
              <a:spcAft>
                <a:spcPts val="3188"/>
              </a:spcAft>
            </a:pPr>
            <a:r>
              <a:rPr lang="en-US" sz="2000" i="1" dirty="0">
                <a:solidFill>
                  <a:srgbClr val="072C62"/>
                </a:solidFill>
              </a:rPr>
              <a:t>Systematic Review and Meta-analysis of Studies Reporting Urinary Continence Recovery After Robot-assisted Radical Prostatectomy</a:t>
            </a:r>
            <a:r>
              <a:rPr lang="en-US" sz="2000" dirty="0">
                <a:solidFill>
                  <a:srgbClr val="072C62"/>
                </a:solidFill>
              </a:rPr>
              <a:t> </a:t>
            </a:r>
          </a:p>
          <a:p>
            <a:pPr algn="ctr">
              <a:spcAft>
                <a:spcPts val="2750"/>
              </a:spcAft>
            </a:pPr>
            <a:r>
              <a:rPr lang="en-US" sz="1200" i="1" dirty="0">
                <a:solidFill>
                  <a:srgbClr val="072C62"/>
                </a:solidFill>
              </a:rPr>
              <a:t>Vincenzo </a:t>
            </a:r>
            <a:r>
              <a:rPr lang="en-US" sz="1200" i="1" dirty="0" err="1">
                <a:solidFill>
                  <a:srgbClr val="072C62"/>
                </a:solidFill>
              </a:rPr>
              <a:t>Ficarra</a:t>
            </a:r>
            <a:r>
              <a:rPr lang="en-US" sz="1200" i="1" dirty="0">
                <a:solidFill>
                  <a:srgbClr val="072C62"/>
                </a:solidFill>
              </a:rPr>
              <a:t>, </a:t>
            </a:r>
            <a:r>
              <a:rPr lang="en-US" sz="1200" i="1" dirty="0" err="1">
                <a:solidFill>
                  <a:srgbClr val="072C62"/>
                </a:solidFill>
              </a:rPr>
              <a:t>Giacomo</a:t>
            </a:r>
            <a:r>
              <a:rPr lang="en-US" sz="1200" i="1" dirty="0">
                <a:solidFill>
                  <a:srgbClr val="072C62"/>
                </a:solidFill>
              </a:rPr>
              <a:t> Novara, Raymond C. Rosen, Walter </a:t>
            </a:r>
            <a:r>
              <a:rPr lang="en-US" sz="1200" i="1" dirty="0" err="1">
                <a:solidFill>
                  <a:srgbClr val="072C62"/>
                </a:solidFill>
              </a:rPr>
              <a:t>Artibani</a:t>
            </a:r>
            <a:r>
              <a:rPr lang="en-US" sz="1200" i="1" dirty="0">
                <a:solidFill>
                  <a:srgbClr val="072C62"/>
                </a:solidFill>
              </a:rPr>
              <a:t>, Peter R. Carroll, Anthony Costello, Mani </a:t>
            </a:r>
            <a:r>
              <a:rPr lang="en-US" sz="1200" i="1" dirty="0" err="1">
                <a:solidFill>
                  <a:srgbClr val="072C62"/>
                </a:solidFill>
              </a:rPr>
              <a:t>Menon</a:t>
            </a:r>
            <a:r>
              <a:rPr lang="en-US" sz="1200" i="1" dirty="0">
                <a:solidFill>
                  <a:srgbClr val="072C62"/>
                </a:solidFill>
              </a:rPr>
              <a:t>, Francesco </a:t>
            </a:r>
            <a:r>
              <a:rPr lang="en-US" sz="1200" i="1" dirty="0" err="1">
                <a:solidFill>
                  <a:srgbClr val="072C62"/>
                </a:solidFill>
              </a:rPr>
              <a:t>Montorsi</a:t>
            </a:r>
            <a:r>
              <a:rPr lang="en-US" sz="1200" i="1" dirty="0">
                <a:solidFill>
                  <a:srgbClr val="072C62"/>
                </a:solidFill>
              </a:rPr>
              <a:t>, </a:t>
            </a:r>
            <a:r>
              <a:rPr lang="en-US" sz="1200" i="1" dirty="0" err="1">
                <a:solidFill>
                  <a:srgbClr val="072C62"/>
                </a:solidFill>
              </a:rPr>
              <a:t>Vipul</a:t>
            </a:r>
            <a:r>
              <a:rPr lang="en-US" sz="1200" i="1" dirty="0">
                <a:solidFill>
                  <a:srgbClr val="072C62"/>
                </a:solidFill>
              </a:rPr>
              <a:t> R. Patel, Jens-</a:t>
            </a:r>
            <a:r>
              <a:rPr lang="en-US" sz="1200" i="1" dirty="0" err="1">
                <a:solidFill>
                  <a:srgbClr val="072C62"/>
                </a:solidFill>
              </a:rPr>
              <a:t>Uwe</a:t>
            </a:r>
            <a:r>
              <a:rPr lang="en-US" sz="1200" i="1" dirty="0">
                <a:solidFill>
                  <a:srgbClr val="072C62"/>
                </a:solidFill>
              </a:rPr>
              <a:t> </a:t>
            </a:r>
            <a:r>
              <a:rPr lang="en-US" sz="1200" i="1" dirty="0" err="1">
                <a:solidFill>
                  <a:srgbClr val="072C62"/>
                </a:solidFill>
              </a:rPr>
              <a:t>Stolzenburg</a:t>
            </a:r>
            <a:r>
              <a:rPr lang="en-US" sz="1200" i="1" dirty="0">
                <a:solidFill>
                  <a:srgbClr val="072C62"/>
                </a:solidFill>
              </a:rPr>
              <a:t>, </a:t>
            </a:r>
            <a:r>
              <a:rPr lang="en-US" sz="1200" i="1" dirty="0" err="1">
                <a:solidFill>
                  <a:srgbClr val="072C62"/>
                </a:solidFill>
              </a:rPr>
              <a:t>Henk</a:t>
            </a:r>
            <a:r>
              <a:rPr lang="en-US" sz="1200" i="1" dirty="0">
                <a:solidFill>
                  <a:srgbClr val="072C62"/>
                </a:solidFill>
              </a:rPr>
              <a:t> Van der </a:t>
            </a:r>
            <a:r>
              <a:rPr lang="en-US" sz="1200" i="1" dirty="0" err="1">
                <a:solidFill>
                  <a:srgbClr val="072C62"/>
                </a:solidFill>
              </a:rPr>
              <a:t>Poel</a:t>
            </a:r>
            <a:r>
              <a:rPr lang="en-US" sz="1200" i="1" dirty="0">
                <a:solidFill>
                  <a:srgbClr val="072C62"/>
                </a:solidFill>
              </a:rPr>
              <a:t>, Timothy G. Wilson, </a:t>
            </a:r>
            <a:r>
              <a:rPr lang="en-US" sz="1200" i="1" dirty="0" err="1">
                <a:solidFill>
                  <a:srgbClr val="072C62"/>
                </a:solidFill>
              </a:rPr>
              <a:t>Filiberto</a:t>
            </a:r>
            <a:r>
              <a:rPr lang="en-US" sz="1200" i="1" dirty="0">
                <a:solidFill>
                  <a:srgbClr val="072C62"/>
                </a:solidFill>
              </a:rPr>
              <a:t> </a:t>
            </a:r>
            <a:r>
              <a:rPr lang="en-US" sz="1200" i="1" dirty="0" err="1">
                <a:solidFill>
                  <a:srgbClr val="072C62"/>
                </a:solidFill>
              </a:rPr>
              <a:t>Zattoni</a:t>
            </a:r>
            <a:r>
              <a:rPr lang="en-US" sz="1200" i="1" dirty="0">
                <a:solidFill>
                  <a:srgbClr val="072C62"/>
                </a:solidFill>
              </a:rPr>
              <a:t>, </a:t>
            </a:r>
            <a:r>
              <a:rPr lang="en-US" sz="1200" i="1" dirty="0" err="1">
                <a:solidFill>
                  <a:srgbClr val="072C62"/>
                </a:solidFill>
              </a:rPr>
              <a:t>Alexandre</a:t>
            </a:r>
            <a:r>
              <a:rPr lang="en-US" sz="1200" i="1" dirty="0">
                <a:solidFill>
                  <a:srgbClr val="072C62"/>
                </a:solidFill>
              </a:rPr>
              <a:t> </a:t>
            </a:r>
            <a:r>
              <a:rPr lang="en-US" sz="1200" i="1" dirty="0" err="1">
                <a:solidFill>
                  <a:srgbClr val="072C62"/>
                </a:solidFill>
              </a:rPr>
              <a:t>Mottrie</a:t>
            </a:r>
            <a:r>
              <a:rPr lang="en-US" sz="1200" dirty="0">
                <a:solidFill>
                  <a:srgbClr val="072C62"/>
                </a:solidFill>
              </a:rPr>
              <a:t> </a:t>
            </a:r>
          </a:p>
          <a:p>
            <a:pPr algn="ctr"/>
            <a:r>
              <a:rPr lang="en-US" sz="1200" i="1" dirty="0">
                <a:solidFill>
                  <a:srgbClr val="072C62"/>
                </a:solidFill>
              </a:rPr>
              <a:t>European Urology</a:t>
            </a:r>
            <a:r>
              <a:rPr lang="en-US" sz="1200" dirty="0">
                <a:solidFill>
                  <a:srgbClr val="072C62"/>
                </a:solidFill>
              </a:rPr>
              <a:t> </a:t>
            </a:r>
          </a:p>
          <a:p>
            <a:pPr algn="ctr"/>
            <a:r>
              <a:rPr lang="en-US" sz="1200" dirty="0">
                <a:solidFill>
                  <a:srgbClr val="072C62"/>
                </a:solidFill>
              </a:rPr>
              <a:t>Volume 62, Issue 3, Pages 405-417 (September 2012) </a:t>
            </a:r>
          </a:p>
          <a:p>
            <a:pPr algn="ctr"/>
            <a:r>
              <a:rPr lang="en-US" sz="1050" dirty="0">
                <a:solidFill>
                  <a:srgbClr val="072C62"/>
                </a:solidFill>
              </a:rPr>
              <a:t>DOI: 10.1016/j.eururo.2012.05.045</a:t>
            </a:r>
          </a:p>
          <a:p>
            <a:pPr algn="ctr"/>
            <a:r>
              <a:rPr lang="en-US" sz="1200" i="1" dirty="0">
                <a:solidFill>
                  <a:srgbClr val="072C62"/>
                </a:solidFill>
              </a:rPr>
              <a:t>European Urology</a:t>
            </a:r>
            <a:r>
              <a:rPr lang="en-US" sz="1200" dirty="0">
                <a:solidFill>
                  <a:srgbClr val="072C62"/>
                </a:solidFill>
              </a:rPr>
              <a:t> </a:t>
            </a:r>
          </a:p>
          <a:p>
            <a:pPr algn="ctr"/>
            <a:r>
              <a:rPr lang="en-US" sz="1200" dirty="0"/>
              <a:t>Volume 62, Issue 3, Pages 405-417 (September 2012) </a:t>
            </a:r>
          </a:p>
          <a:p>
            <a:pPr algn="ctr"/>
            <a:r>
              <a:rPr lang="en-US" sz="1000" dirty="0"/>
              <a:t>DOI: 10.1016/j.eururo.2012.05.045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60" y="1055611"/>
            <a:ext cx="6350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111" y="6383209"/>
            <a:ext cx="901700" cy="4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6601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067862"/>
            <a:ext cx="63500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91943" y="6457388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 dirty="0"/>
              <a:t>European Urology</a:t>
            </a:r>
            <a:r>
              <a:rPr lang="en-US" sz="900" dirty="0"/>
              <a:t> 2012 62, 405-417DOI: (10.1016/j.eururo.2012.05.045)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680394"/>
            <a:ext cx="635000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111" y="6383209"/>
            <a:ext cx="901700" cy="4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7167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predeterminado">
  <a:themeElements>
    <a:clrScheme name="Personalizar 1">
      <a:dk1>
        <a:srgbClr val="CD780B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del Programa de Residencia URO en Hospital ABC.thmx</Template>
  <TotalTime>731</TotalTime>
  <Words>974</Words>
  <Application>Microsoft Macintosh PowerPoint</Application>
  <PresentationFormat>Presentación en pantalla (4:3)</PresentationFormat>
  <Paragraphs>381</Paragraphs>
  <Slides>17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predeterminado</vt:lpstr>
      <vt:lpstr>Presentación de PowerPoint</vt:lpstr>
      <vt:lpstr>Cirugía Robótica da Vinci</vt:lpstr>
      <vt:lpstr>Cirugía Robótica da Vinci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Ximena Torres Rubio</dc:creator>
  <cp:lastModifiedBy>Maria Ximena Torres Rubio</cp:lastModifiedBy>
  <cp:revision>36</cp:revision>
  <dcterms:created xsi:type="dcterms:W3CDTF">2019-08-12T17:26:27Z</dcterms:created>
  <dcterms:modified xsi:type="dcterms:W3CDTF">2019-08-28T21:53:43Z</dcterms:modified>
</cp:coreProperties>
</file>