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7" r:id="rId2"/>
    <p:sldId id="256" r:id="rId3"/>
    <p:sldId id="399" r:id="rId4"/>
    <p:sldId id="281" r:id="rId5"/>
    <p:sldId id="394" r:id="rId6"/>
    <p:sldId id="385" r:id="rId7"/>
    <p:sldId id="414" r:id="rId8"/>
    <p:sldId id="415" r:id="rId9"/>
    <p:sldId id="27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" initials="A" lastIdx="2" clrIdx="0">
    <p:extLst>
      <p:ext uri="{19B8F6BF-5375-455C-9EA6-DF929625EA0E}">
        <p15:presenceInfo xmlns:p15="http://schemas.microsoft.com/office/powerpoint/2012/main" userId="Ad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81982048725964E-2"/>
          <c:y val="7.955236609157576E-2"/>
          <c:w val="0.74552798333725656"/>
          <c:h val="0.77847906653072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Urología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56</c:v>
                </c:pt>
                <c:pt idx="1">
                  <c:v>64</c:v>
                </c:pt>
                <c:pt idx="2">
                  <c:v>168</c:v>
                </c:pt>
                <c:pt idx="3">
                  <c:v>314</c:v>
                </c:pt>
                <c:pt idx="4">
                  <c:v>422</c:v>
                </c:pt>
                <c:pt idx="5">
                  <c:v>539</c:v>
                </c:pt>
                <c:pt idx="6">
                  <c:v>724</c:v>
                </c:pt>
                <c:pt idx="7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B-4EE7-A7E1-E4A86BBE00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Cirugía general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42</c:v>
                </c:pt>
                <c:pt idx="3">
                  <c:v>192</c:v>
                </c:pt>
                <c:pt idx="4">
                  <c:v>229</c:v>
                </c:pt>
                <c:pt idx="5">
                  <c:v>367</c:v>
                </c:pt>
                <c:pt idx="6">
                  <c:v>517</c:v>
                </c:pt>
                <c:pt idx="7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B-4EE7-A7E1-E4A86BBE00E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Ginecología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39</c:v>
                </c:pt>
                <c:pt idx="3">
                  <c:v>84</c:v>
                </c:pt>
                <c:pt idx="4">
                  <c:v>137</c:v>
                </c:pt>
                <c:pt idx="5">
                  <c:v>214</c:v>
                </c:pt>
                <c:pt idx="6">
                  <c:v>281</c:v>
                </c:pt>
                <c:pt idx="7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CB-4EE7-A7E1-E4A86BBE00E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72</c:v>
                </c:pt>
                <c:pt idx="5">
                  <c:v>52</c:v>
                </c:pt>
                <c:pt idx="6">
                  <c:v>56</c:v>
                </c:pt>
                <c:pt idx="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CB-4EE7-A7E1-E4A86BBE00E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Torácica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13</c:v>
                </c:pt>
                <c:pt idx="6">
                  <c:v>54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CB-4EE7-A7E1-E4A86BBE00ED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Transoral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Hoja1!$G$2:$G$9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CB-4EE7-A7E1-E4A86BBE00ED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Cardiaca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Hoja1!$H$2:$H$9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CB-4EE7-A7E1-E4A86BBE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0605344"/>
        <c:axId val="1418536656"/>
      </c:barChart>
      <c:catAx>
        <c:axId val="13806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18536656"/>
        <c:crosses val="autoZero"/>
        <c:auto val="1"/>
        <c:lblAlgn val="ctr"/>
        <c:lblOffset val="100"/>
        <c:noMultiLvlLbl val="0"/>
      </c:catAx>
      <c:valAx>
        <c:axId val="141853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806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Urología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59</c:v>
                </c:pt>
                <c:pt idx="3">
                  <c:v>190</c:v>
                </c:pt>
                <c:pt idx="4">
                  <c:v>207</c:v>
                </c:pt>
                <c:pt idx="5">
                  <c:v>226</c:v>
                </c:pt>
                <c:pt idx="6">
                  <c:v>267</c:v>
                </c:pt>
                <c:pt idx="7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3-4A66-B7CF-B02C580708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Ginecología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43</c:v>
                </c:pt>
                <c:pt idx="4">
                  <c:v>89</c:v>
                </c:pt>
                <c:pt idx="5">
                  <c:v>115</c:v>
                </c:pt>
                <c:pt idx="6">
                  <c:v>165</c:v>
                </c:pt>
                <c:pt idx="7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3-4A66-B7CF-B02C580708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Cirugía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Hoja1!$D$2:$D$9</c:f>
              <c:numCache>
                <c:formatCode>General</c:formatCode>
                <c:ptCount val="8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179</c:v>
                </c:pt>
                <c:pt idx="4">
                  <c:v>208</c:v>
                </c:pt>
                <c:pt idx="5">
                  <c:v>269</c:v>
                </c:pt>
                <c:pt idx="6">
                  <c:v>397</c:v>
                </c:pt>
                <c:pt idx="7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3-4A66-B7CF-B02C5807080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</c:v>
                </c:pt>
                <c:pt idx="4">
                  <c:v>71</c:v>
                </c:pt>
                <c:pt idx="5">
                  <c:v>47</c:v>
                </c:pt>
                <c:pt idx="6">
                  <c:v>56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F3-4A66-B7CF-B02C5807080F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Torácica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33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3-4A66-B7CF-B02C5807080F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Transoral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Hoja1!$G$2:$G$9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F3-4A66-B7CF-B02C5807080F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Cardiaca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Hoja1!$H$2:$H$9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F3-4A66-B7CF-B02C5807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1013920"/>
        <c:axId val="1842536816"/>
      </c:barChart>
      <c:catAx>
        <c:axId val="19110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42536816"/>
        <c:crosses val="autoZero"/>
        <c:auto val="1"/>
        <c:lblAlgn val="ctr"/>
        <c:lblOffset val="100"/>
        <c:noMultiLvlLbl val="0"/>
      </c:catAx>
      <c:valAx>
        <c:axId val="184253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110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Urología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56</c:v>
                </c:pt>
                <c:pt idx="1">
                  <c:v>64</c:v>
                </c:pt>
                <c:pt idx="2">
                  <c:v>109</c:v>
                </c:pt>
                <c:pt idx="3">
                  <c:v>121</c:v>
                </c:pt>
                <c:pt idx="4">
                  <c:v>215</c:v>
                </c:pt>
                <c:pt idx="5">
                  <c:v>313</c:v>
                </c:pt>
                <c:pt idx="6">
                  <c:v>457</c:v>
                </c:pt>
                <c:pt idx="7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B-47B4-91DE-6FA887EF4A0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Ginecología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41</c:v>
                </c:pt>
                <c:pt idx="4">
                  <c:v>48</c:v>
                </c:pt>
                <c:pt idx="5">
                  <c:v>99</c:v>
                </c:pt>
                <c:pt idx="6">
                  <c:v>116</c:v>
                </c:pt>
                <c:pt idx="7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B-47B4-91DE-6FA887EF4A0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Cirugía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Hoja1!$D$2:$D$9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8</c:v>
                </c:pt>
                <c:pt idx="3">
                  <c:v>13</c:v>
                </c:pt>
                <c:pt idx="4">
                  <c:v>21</c:v>
                </c:pt>
                <c:pt idx="5">
                  <c:v>98</c:v>
                </c:pt>
                <c:pt idx="6">
                  <c:v>120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AB-47B4-91DE-6FA887EF4A0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AB-47B4-91DE-6FA887EF4A0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Torácica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</c:v>
                </c:pt>
                <c:pt idx="6">
                  <c:v>21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AB-47B4-91DE-6FA887EF4A0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Cardiaca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Hoja1!$G$2:$G$9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8-4B11-B523-2FFB0329E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7964480"/>
        <c:axId val="1877530704"/>
      </c:barChart>
      <c:catAx>
        <c:axId val="19779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77530704"/>
        <c:crosses val="autoZero"/>
        <c:auto val="1"/>
        <c:lblAlgn val="ctr"/>
        <c:lblOffset val="100"/>
        <c:noMultiLvlLbl val="0"/>
      </c:catAx>
      <c:valAx>
        <c:axId val="18775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796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2B76-FA38-4EBC-BE78-C25A86B05495}" type="datetimeFigureOut">
              <a:rPr lang="es-MX" smtClean="0"/>
              <a:t>27/08/2019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3146-822F-4E7C-8AF4-1770C824F7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8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A3146-822F-4E7C-8AF4-1770C824F72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69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 programas privados</a:t>
            </a:r>
          </a:p>
          <a:p>
            <a:r>
              <a:rPr lang="pt-BR" dirty="0"/>
              <a:t>6 programas públicos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5393-F521-495B-AD29-60A3DDD3988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69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hace</a:t>
            </a:r>
            <a:r>
              <a:rPr lang="en-US" dirty="0"/>
              <a:t> mas </a:t>
            </a:r>
            <a:r>
              <a:rPr lang="en-US" dirty="0" err="1"/>
              <a:t>cirugía</a:t>
            </a:r>
            <a:r>
              <a:rPr lang="en-US" dirty="0"/>
              <a:t> general – mayor </a:t>
            </a:r>
            <a:r>
              <a:rPr lang="en-US" dirty="0" err="1"/>
              <a:t>crecimiento</a:t>
            </a:r>
            <a:r>
              <a:rPr lang="en-US" dirty="0"/>
              <a:t> con </a:t>
            </a:r>
            <a:r>
              <a:rPr lang="en-US" dirty="0" err="1"/>
              <a:t>equipos</a:t>
            </a:r>
            <a:r>
              <a:rPr lang="en-US" dirty="0"/>
              <a:t> de </a:t>
            </a:r>
            <a:r>
              <a:rPr lang="en-US" dirty="0" err="1"/>
              <a:t>cuarta</a:t>
            </a:r>
            <a:r>
              <a:rPr lang="en-US" dirty="0"/>
              <a:t> </a:t>
            </a:r>
            <a:r>
              <a:rPr lang="en-US" dirty="0" err="1"/>
              <a:t>generación</a:t>
            </a:r>
            <a:r>
              <a:rPr lang="en-US" dirty="0"/>
              <a:t> por instrumental Avanzado y </a:t>
            </a:r>
            <a:r>
              <a:rPr lang="en-US" dirty="0" err="1"/>
              <a:t>facil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multicuadrante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diferencia</a:t>
            </a:r>
            <a:r>
              <a:rPr lang="en-US" dirty="0"/>
              <a:t> de lo que se </a:t>
            </a:r>
            <a:r>
              <a:rPr lang="en-US" dirty="0" err="1"/>
              <a:t>piensa</a:t>
            </a:r>
            <a:r>
              <a:rPr lang="en-US" dirty="0"/>
              <a:t> que lo que mas se </a:t>
            </a:r>
            <a:r>
              <a:rPr lang="en-US" dirty="0" err="1"/>
              <a:t>usa</a:t>
            </a:r>
            <a:r>
              <a:rPr lang="en-US" dirty="0"/>
              <a:t> es para </a:t>
            </a:r>
            <a:r>
              <a:rPr lang="en-US" dirty="0" err="1"/>
              <a:t>urología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934B-55E9-49FA-BBD9-105D48812A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8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hace</a:t>
            </a:r>
            <a:r>
              <a:rPr lang="en-US" dirty="0"/>
              <a:t> mas </a:t>
            </a:r>
            <a:r>
              <a:rPr lang="en-US" dirty="0" err="1"/>
              <a:t>urología</a:t>
            </a:r>
            <a:r>
              <a:rPr lang="en-US" dirty="0"/>
              <a:t> por el </a:t>
            </a:r>
            <a:r>
              <a:rPr lang="en-US" dirty="0" err="1"/>
              <a:t>tema</a:t>
            </a:r>
            <a:r>
              <a:rPr lang="en-US" dirty="0"/>
              <a:t> de los </a:t>
            </a:r>
            <a:r>
              <a:rPr lang="en-US" dirty="0" err="1"/>
              <a:t>seguros</a:t>
            </a:r>
            <a:r>
              <a:rPr lang="en-US" dirty="0"/>
              <a:t> que </a:t>
            </a:r>
            <a:r>
              <a:rPr lang="en-US" dirty="0" err="1"/>
              <a:t>aceptan</a:t>
            </a:r>
            <a:r>
              <a:rPr lang="en-US" dirty="0"/>
              <a:t> sin </a:t>
            </a:r>
            <a:r>
              <a:rPr lang="en-US" dirty="0" err="1"/>
              <a:t>problema</a:t>
            </a:r>
            <a:r>
              <a:rPr lang="en-US" dirty="0"/>
              <a:t> las </a:t>
            </a:r>
            <a:r>
              <a:rPr lang="en-US" dirty="0" err="1"/>
              <a:t>prostatas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aun</a:t>
            </a:r>
            <a:r>
              <a:rPr lang="en-US" dirty="0"/>
              <a:t> no </a:t>
            </a:r>
            <a:r>
              <a:rPr lang="en-US" dirty="0" err="1"/>
              <a:t>aceptan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procedimientos</a:t>
            </a:r>
            <a:r>
              <a:rPr lang="en-US" dirty="0"/>
              <a:t> de </a:t>
            </a:r>
            <a:r>
              <a:rPr lang="en-US" dirty="0" err="1"/>
              <a:t>cirugía</a:t>
            </a:r>
            <a:r>
              <a:rPr lang="en-US" dirty="0"/>
              <a:t> general y </a:t>
            </a:r>
            <a:r>
              <a:rPr lang="en-US" dirty="0" err="1"/>
              <a:t>ginecología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934B-55E9-49FA-BBD9-105D48812A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5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6B1CD-1EAE-4693-B832-AA5F1805F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77B58-3F9A-4068-9E02-A0CA306C2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678185-8071-4461-B5CF-45A93E29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9EF22-C4B0-4AC2-8D14-2637959B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092D2B-F474-456B-A284-B439D449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582492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B2FE4-A8D1-4FB1-9D81-CDE9EECD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B9ACDA-F430-42C5-AFC0-85C480C6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7916E-71D5-43EC-AF33-1BDA202F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119BF-C91A-4D84-ADD2-1AC17457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A29DE-FD0A-4252-8BB1-7377FB81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309557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E0894-8967-418E-89DA-ECA2B9717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8E5470-D7DE-4725-BFD8-DF1C81975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8802A-0FDD-4651-826F-235616F0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A152DF-8940-451C-ADDC-A643465F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A39F2-B5B2-46D9-A737-A543E995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522093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86CF4-5892-49B0-80D3-14638153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69E32-48DC-4527-BD93-43E442F6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2D4EB3-9238-4C2E-9BCC-63FDB0A3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D3D-636B-4A19-B3FF-17C68537D906}" type="datetime1">
              <a:rPr lang="es-MX" smtClean="0"/>
              <a:t>27/08/2019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E66696-D412-449E-BC5A-B6B038F8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WWW.ROBOTICSOL.COM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10FDA-7BF2-4B72-B519-887DD0EF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DA22-5A4D-4740-8FFE-05864A8DF0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9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E87CC-5F0F-4301-978E-56D44FD5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0EF838-9556-48AB-9258-679EA4EB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899A2-61DD-4DA6-B502-AD72B9F2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5599A-A1DB-46A9-B273-3342A444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3057F-C715-45EB-B2E2-FFB655B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269665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F32A6-638A-43FC-B0BF-4A22CBEF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59E16-2AD4-4F83-9309-A46563E76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7F193F-1C0B-43A4-9714-E9442A75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E30BC-705F-49C3-9A34-8741F9FC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763-C8DB-4771-B7F7-435392231B4F}" type="datetime1">
              <a:rPr lang="es-MX" smtClean="0"/>
              <a:t>27/08/2019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699E1-C482-4967-A2BD-AB3C48DE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WWW.ROBOTICSOL.COM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99040E-83FF-4E18-8444-8E4C43D7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DA22-5A4D-4740-8FFE-05864A8DF0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83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F6DA4-DA16-4BFA-8CB2-56D283F0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263ABA-799C-49A8-A2EC-10C9ED3E6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7B96B0-1865-422A-89EE-E1499640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8CD8C1-39E7-460B-A52B-941B66669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775DD0-E2C1-4ABD-B81C-F3775FE42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1EBB9B-B815-4FC1-9EED-2A774674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F61C35-1C8E-4A11-836D-F696F614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770224-95C2-4519-9892-13EBCCC5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192310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ADE8C-A499-4A40-9F3B-D9989205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A442D8-9D21-43F4-BD36-7E6C4E52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AE41A6-EA90-4EC5-A28B-2DF19531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78FC02-8407-48DB-B51D-A0A30CB0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959084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26D8D2-F3FB-4BC1-84E2-F3E2710A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150FDF-C915-4AA5-903A-229AB7D4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6768EA-648A-4916-A780-4B9C08C1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478931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F1F1F-CDD9-4959-A922-584EB43C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B5827-D229-42AD-8963-5B25D858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F9EAE7-58C5-430D-B7E0-C3AE79F4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029DC2-0E60-4794-87A2-703CD343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8CD2E-298F-409B-8422-049A4849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926C36-4E11-4F7A-A8DE-47431AF7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84172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EA437-4DB0-40AF-BBE8-010B5984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BDF709-B4DA-47EF-A464-482632F85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3A30AA-CE2B-489D-A975-9DFF3D58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E61C4-EF96-4384-82BE-01F37284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04C53-4FA3-4B8E-8848-CA71FA86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7D4756-F800-424B-8FE5-D3A1A856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/>
              <a:t>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9235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0B34EE-7C28-4343-91AA-F91BAD6D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9A9D3-F96E-4FDD-9BDD-0B38E610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79D5F-AD20-4F8A-AFDC-2967EB80F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43158-7432-4944-8E41-B91F982BD534}" type="datetime1">
              <a:rPr lang="es-MX" smtClean="0"/>
              <a:t>27/08/2019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E8F1C-264A-4F95-BB97-132C0B992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7AE9D-A3FC-43FC-BC2E-3DCEF0E0E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2016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748D23-4AC6-4887-B947-0E7206A2EE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chad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r="3234"/>
          <a:stretch/>
        </p:blipFill>
        <p:spPr>
          <a:xfrm>
            <a:off x="451473" y="2155152"/>
            <a:ext cx="11738941" cy="439461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587" y="6416641"/>
            <a:ext cx="12188826" cy="453117"/>
          </a:xfrm>
          <a:prstGeom prst="rect">
            <a:avLst/>
          </a:prstGeom>
          <a:solidFill>
            <a:srgbClr val="00468B"/>
          </a:solidFill>
          <a:ln>
            <a:noFill/>
          </a:ln>
          <a:effectLst>
            <a:outerShdw blurRad="190500" dist="38100" dir="16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1737243" y="2316375"/>
            <a:ext cx="464930" cy="4553383"/>
          </a:xfrm>
          <a:prstGeom prst="rect">
            <a:avLst/>
          </a:pr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451473" y="516349"/>
            <a:ext cx="3814523" cy="12430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11737243" y="1"/>
            <a:ext cx="464930" cy="2316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40092" y="461162"/>
            <a:ext cx="803064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"/>
              </a:rPr>
              <a:t>Dr. Juan Felipe Sánchez </a:t>
            </a:r>
            <a:r>
              <a:rPr lang="es-ES" sz="2400" b="1" dirty="0" err="1">
                <a:solidFill>
                  <a:schemeClr val="bg1"/>
                </a:solidFill>
                <a:latin typeface=""/>
              </a:rPr>
              <a:t>Marle</a:t>
            </a:r>
            <a:endParaRPr lang="es-ES" sz="2400" b="1" dirty="0">
              <a:solidFill>
                <a:schemeClr val="bg1"/>
              </a:solidFill>
              <a:latin typeface="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"/>
              </a:rPr>
              <a:t>Centro Médico ABC </a:t>
            </a:r>
          </a:p>
          <a:p>
            <a:pPr algn="ctr"/>
            <a:endParaRPr lang="es-ES" sz="2400" b="1" dirty="0">
              <a:solidFill>
                <a:schemeClr val="bg1"/>
              </a:solidFill>
              <a:latin typeface=""/>
            </a:endParaRPr>
          </a:p>
          <a:p>
            <a:pPr algn="ctr"/>
            <a:r>
              <a:rPr lang="es-ES" sz="3200" b="1" dirty="0">
                <a:latin typeface=""/>
              </a:rPr>
              <a:t>La Cirugía Robótica en México</a:t>
            </a:r>
          </a:p>
          <a:p>
            <a:pPr algn="ctr"/>
            <a:endParaRPr lang="es-ES" b="1" dirty="0">
              <a:solidFill>
                <a:srgbClr val="00468B"/>
              </a:solidFill>
              <a:latin typeface="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32" y="566810"/>
            <a:ext cx="1740223" cy="9972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0174" y="-52666"/>
            <a:ext cx="12200586" cy="467660"/>
          </a:xfrm>
          <a:prstGeom prst="rect">
            <a:avLst/>
          </a:prstGeom>
          <a:solidFill>
            <a:srgbClr val="0088CE"/>
          </a:solidFill>
          <a:ln>
            <a:noFill/>
          </a:ln>
          <a:effectLst>
            <a:outerShdw blurRad="190500" dist="38100" dir="58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588" y="1"/>
            <a:ext cx="907181" cy="2316375"/>
          </a:xfrm>
          <a:prstGeom prst="rect">
            <a:avLst/>
          </a:pr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497092" y="569244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7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44" y="238539"/>
            <a:ext cx="9875520" cy="1356360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Century Gothic" pitchFamily="34" charset="0"/>
              </a:rPr>
              <a:t>Cirugía da Vinci en la actualidad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E5222EFD-51DF-48BE-B5B2-A782A675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3" y="1871008"/>
            <a:ext cx="10283467" cy="4278332"/>
          </a:xfrm>
        </p:spPr>
        <p:txBody>
          <a:bodyPr>
            <a:normAutofit fontScale="70000" lnSpcReduction="20000"/>
          </a:bodyPr>
          <a:lstStyle/>
          <a:p>
            <a:r>
              <a:rPr lang="es-MX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</a:t>
            </a:r>
          </a:p>
          <a:p>
            <a:r>
              <a:rPr lang="es-MX" dirty="0">
                <a:solidFill>
                  <a:schemeClr val="tx1"/>
                </a:solidFill>
              </a:rPr>
              <a:t>Mas de </a:t>
            </a:r>
            <a:r>
              <a:rPr lang="es-MX" dirty="0">
                <a:solidFill>
                  <a:srgbClr val="0070C0"/>
                </a:solidFill>
              </a:rPr>
              <a:t>6 millones de cirugías </a:t>
            </a:r>
            <a:r>
              <a:rPr lang="es-MX" dirty="0">
                <a:solidFill>
                  <a:schemeClr val="tx1"/>
                </a:solidFill>
              </a:rPr>
              <a:t>realizadas desde el 2000 – 2018</a:t>
            </a:r>
          </a:p>
          <a:p>
            <a:r>
              <a:rPr lang="es-MX" dirty="0"/>
              <a:t>+1,000</a:t>
            </a:r>
            <a:r>
              <a:rPr lang="es-MX" dirty="0">
                <a:solidFill>
                  <a:schemeClr val="tx1"/>
                </a:solidFill>
              </a:rPr>
              <a:t>,000 cirugías realizadas en 2018 </a:t>
            </a:r>
          </a:p>
          <a:p>
            <a:r>
              <a:rPr lang="es-MX" dirty="0">
                <a:solidFill>
                  <a:schemeClr val="tx1"/>
                </a:solidFill>
              </a:rPr>
              <a:t>Base instalada a nivel mundial: </a:t>
            </a:r>
            <a:r>
              <a:rPr lang="es-MX" dirty="0"/>
              <a:t>4,986</a:t>
            </a:r>
            <a:r>
              <a:rPr lang="es-MX" dirty="0">
                <a:solidFill>
                  <a:schemeClr val="tx1"/>
                </a:solidFill>
              </a:rPr>
              <a:t> equipos</a:t>
            </a:r>
          </a:p>
          <a:p>
            <a:r>
              <a:rPr lang="es-MX" dirty="0">
                <a:solidFill>
                  <a:schemeClr val="tx1"/>
                </a:solidFill>
              </a:rPr>
              <a:t>Principales especialidades: Urología, ginecología, cirugía general, cardiotorácica</a:t>
            </a:r>
          </a:p>
          <a:p>
            <a:r>
              <a:rPr lang="es-MX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</a:t>
            </a:r>
          </a:p>
          <a:p>
            <a:r>
              <a:rPr lang="es-MX" dirty="0">
                <a:solidFill>
                  <a:srgbClr val="0070C0"/>
                </a:solidFill>
              </a:rPr>
              <a:t>+ 6,100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procedimientos </a:t>
            </a:r>
            <a:r>
              <a:rPr lang="es-MX" dirty="0">
                <a:solidFill>
                  <a:schemeClr val="tx1"/>
                </a:solidFill>
              </a:rPr>
              <a:t>realizados desde 2012</a:t>
            </a:r>
          </a:p>
          <a:p>
            <a:r>
              <a:rPr lang="es-MX" dirty="0">
                <a:solidFill>
                  <a:schemeClr val="accent1"/>
                </a:solidFill>
              </a:rPr>
              <a:t>1,643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accent1"/>
                </a:solidFill>
              </a:rPr>
              <a:t>procedimientos</a:t>
            </a:r>
            <a:r>
              <a:rPr lang="es-MX" dirty="0">
                <a:solidFill>
                  <a:schemeClr val="tx1"/>
                </a:solidFill>
              </a:rPr>
              <a:t> realizados en 2018</a:t>
            </a:r>
          </a:p>
          <a:p>
            <a:r>
              <a:rPr lang="es-MX" dirty="0">
                <a:solidFill>
                  <a:srgbClr val="0070C0"/>
                </a:solidFill>
              </a:rPr>
              <a:t>15 programas </a:t>
            </a:r>
            <a:r>
              <a:rPr lang="es-MX" dirty="0">
                <a:solidFill>
                  <a:schemeClr val="tx1"/>
                </a:solidFill>
              </a:rPr>
              <a:t>de cirugía robótica </a:t>
            </a:r>
            <a:r>
              <a:rPr lang="es-MX" dirty="0">
                <a:solidFill>
                  <a:srgbClr val="0070C0"/>
                </a:solidFill>
              </a:rPr>
              <a:t>activos</a:t>
            </a:r>
          </a:p>
          <a:p>
            <a:r>
              <a:rPr lang="es-MX" dirty="0">
                <a:solidFill>
                  <a:schemeClr val="tx1"/>
                </a:solidFill>
              </a:rPr>
              <a:t>+ 150 cirujanos entrenados</a:t>
            </a:r>
          </a:p>
          <a:p>
            <a:r>
              <a:rPr lang="es-MX" dirty="0">
                <a:solidFill>
                  <a:schemeClr val="accent1"/>
                </a:solidFill>
              </a:rPr>
              <a:t>16 </a:t>
            </a:r>
            <a:r>
              <a:rPr lang="es-MX" dirty="0" err="1">
                <a:solidFill>
                  <a:schemeClr val="accent1"/>
                </a:solidFill>
              </a:rPr>
              <a:t>Proctors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nacionales</a:t>
            </a:r>
          </a:p>
          <a:p>
            <a:r>
              <a:rPr lang="es-MX" dirty="0"/>
              <a:t>Aproximadamente 20 publicaciones nacionales</a:t>
            </a:r>
            <a:endParaRPr lang="es-MX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2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87" y="149225"/>
            <a:ext cx="10058400" cy="1450757"/>
          </a:xfrm>
        </p:spPr>
        <p:txBody>
          <a:bodyPr>
            <a:normAutofit/>
          </a:bodyPr>
          <a:lstStyle/>
          <a:p>
            <a:r>
              <a:rPr lang="es-MX" sz="3600">
                <a:solidFill>
                  <a:schemeClr val="tx1"/>
                </a:solidFill>
                <a:latin typeface="Century Gothic" panose="020B0502020202020204" pitchFamily="34" charset="0"/>
              </a:rPr>
              <a:t>Sistemas instalados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4C7EA-E5CC-4613-B8C6-1D0EE662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24" y="1617681"/>
            <a:ext cx="8000319" cy="46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3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22144D8A-FE5E-43A0-B17E-78C5562DDB82}"/>
              </a:ext>
            </a:extLst>
          </p:cNvPr>
          <p:cNvSpPr/>
          <p:nvPr/>
        </p:nvSpPr>
        <p:spPr>
          <a:xfrm>
            <a:off x="6451499" y="1413751"/>
            <a:ext cx="5729836" cy="501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 León, Monterrey</a:t>
            </a:r>
            <a:endParaRPr lang="es-MX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Ángeles Valle Oriente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San Jose </a:t>
            </a:r>
            <a:r>
              <a:rPr lang="es-AR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TecSalud</a:t>
            </a:r>
            <a:endParaRPr lang="es-AR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s-AR" sz="1200" b="1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AR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México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Regional de Alta Especialidad de Zumpango</a:t>
            </a:r>
            <a:endParaRPr lang="es-ES" sz="1200" dirty="0"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Tijuana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Ángeles Tijuana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Guadalajara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Ángeles del Carmen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 de México</a:t>
            </a:r>
            <a:endParaRPr lang="es-MX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Hospital Ángeles del Pedregal                                                     </a:t>
            </a:r>
            <a:endParaRPr lang="es-ES" sz="1200" dirty="0"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Central Militar</a:t>
            </a:r>
            <a:endParaRPr lang="es-ES" sz="1200" dirty="0"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Dr. Manuel Gea González</a:t>
            </a:r>
            <a:endParaRPr lang="es-ES" sz="1200" dirty="0"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Ángeles Lomas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Médico ABC Observatorio                                                </a:t>
            </a:r>
            <a:endParaRPr lang="es-ES" sz="1200" dirty="0"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Naval de Alta Especialidad</a:t>
            </a:r>
            <a:endParaRPr lang="es-MX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Español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Médico Nacional 20 de noviembre – 2 sistemas (Si y Xi)</a:t>
            </a:r>
            <a:endParaRPr lang="es-ES" sz="1200" dirty="0"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A8D642-7D68-4248-9449-655240E4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48046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Century Gothic" panose="020B0502020202020204" pitchFamily="34" charset="0"/>
              </a:rPr>
              <a:t>Programas de cirugía robótica da Vinci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Imagen relacionada">
            <a:extLst>
              <a:ext uri="{FF2B5EF4-FFF2-40B4-BE49-F238E27FC236}">
                <a16:creationId xmlns:a16="http://schemas.microsoft.com/office/drawing/2014/main" id="{DD289B22-A612-4D37-8BF2-BE45ED22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8" y="2048422"/>
            <a:ext cx="5984047" cy="40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id="{BA27E866-C991-4B13-B971-0CD366B5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76" y="4866330"/>
            <a:ext cx="213368" cy="35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id="{A8669971-F5F2-4291-BF6A-3978B7C6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6" y="1899968"/>
            <a:ext cx="162917" cy="27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id="{15E3A608-0903-4047-9850-0F6B1A6F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28" y="3327955"/>
            <a:ext cx="205357" cy="3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id="{C2DE8613-1729-4647-B425-842B53BA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59" y="4783449"/>
            <a:ext cx="209696" cy="3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id="{B163A230-C7E7-46DB-852C-4347FF50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83" y="4474528"/>
            <a:ext cx="166527" cy="2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8A63DA6-BD7F-43DE-997A-0B6BE4D83766}"/>
              </a:ext>
            </a:extLst>
          </p:cNvPr>
          <p:cNvSpPr txBox="1"/>
          <p:nvPr/>
        </p:nvSpPr>
        <p:spPr>
          <a:xfrm>
            <a:off x="10054472" y="466764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Hospital Regional ISSSTE Zaragoza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24DC2C8-5645-4789-AC21-F3594FC83775}"/>
              </a:ext>
            </a:extLst>
          </p:cNvPr>
          <p:cNvSpPr txBox="1"/>
          <p:nvPr/>
        </p:nvSpPr>
        <p:spPr>
          <a:xfrm>
            <a:off x="10058400" y="5221021"/>
            <a:ext cx="185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Hospital San Ángel </a:t>
            </a:r>
            <a:r>
              <a:rPr lang="es-MX" sz="1200" dirty="0" err="1">
                <a:latin typeface="Century Gothic" panose="020B0502020202020204" pitchFamily="34" charset="0"/>
              </a:rPr>
              <a:t>Inn</a:t>
            </a:r>
            <a:r>
              <a:rPr lang="es-MX" sz="1200" dirty="0">
                <a:latin typeface="Century Gothic" panose="020B0502020202020204" pitchFamily="34" charset="0"/>
              </a:rPr>
              <a:t> Universidad</a:t>
            </a:r>
          </a:p>
        </p:txBody>
      </p:sp>
    </p:spTree>
    <p:extLst>
      <p:ext uri="{BB962C8B-B14F-4D97-AF65-F5344CB8AC3E}">
        <p14:creationId xmlns:p14="http://schemas.microsoft.com/office/powerpoint/2010/main" val="3344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5651" y="20872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rbel" panose="020B0503020204020204" pitchFamily="34" charset="0"/>
              </a:rPr>
              <a:t>Crecimiento total cirugías da Vinci México</a:t>
            </a:r>
            <a:br>
              <a:rPr lang="es-MX" sz="32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s-MX" sz="3200" dirty="0">
                <a:solidFill>
                  <a:schemeClr val="tx1"/>
                </a:solidFill>
                <a:latin typeface="Corbel" panose="020B0503020204020204" pitchFamily="34" charset="0"/>
              </a:rPr>
              <a:t>(2012 – 2019)</a:t>
            </a:r>
          </a:p>
        </p:txBody>
      </p:sp>
      <p:graphicFrame>
        <p:nvGraphicFramePr>
          <p:cNvPr id="8" name="Marcador de contenido 11">
            <a:extLst>
              <a:ext uri="{FF2B5EF4-FFF2-40B4-BE49-F238E27FC236}">
                <a16:creationId xmlns:a16="http://schemas.microsoft.com/office/drawing/2014/main" id="{731D942F-089C-426C-ACD8-6F514508D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995966"/>
              </p:ext>
            </p:extLst>
          </p:nvPr>
        </p:nvGraphicFramePr>
        <p:xfrm>
          <a:off x="818322" y="1508020"/>
          <a:ext cx="10555356" cy="445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28CF83-CE70-4F30-9568-50DE39ED51FC}"/>
              </a:ext>
            </a:extLst>
          </p:cNvPr>
          <p:cNvSpPr txBox="1"/>
          <p:nvPr/>
        </p:nvSpPr>
        <p:spPr>
          <a:xfrm>
            <a:off x="1640872" y="6058348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63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538E0-FC3D-48CF-B96F-97B24691CBEA}"/>
              </a:ext>
            </a:extLst>
          </p:cNvPr>
          <p:cNvSpPr txBox="1"/>
          <p:nvPr/>
        </p:nvSpPr>
        <p:spPr>
          <a:xfrm>
            <a:off x="2666825" y="6067634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74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5F9C7-E1E3-42B2-A9D4-C5F2D435438A}"/>
              </a:ext>
            </a:extLst>
          </p:cNvPr>
          <p:cNvSpPr txBox="1"/>
          <p:nvPr/>
        </p:nvSpPr>
        <p:spPr>
          <a:xfrm>
            <a:off x="3752778" y="6059139"/>
            <a:ext cx="88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249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BFC3B-0209-4A5F-B277-52F9E90EDD0E}"/>
              </a:ext>
            </a:extLst>
          </p:cNvPr>
          <p:cNvSpPr txBox="1"/>
          <p:nvPr/>
        </p:nvSpPr>
        <p:spPr>
          <a:xfrm>
            <a:off x="4601701" y="6067634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640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B5750-F653-468E-94E9-E920073E7C0B}"/>
              </a:ext>
            </a:extLst>
          </p:cNvPr>
          <p:cNvSpPr txBox="1"/>
          <p:nvPr/>
        </p:nvSpPr>
        <p:spPr>
          <a:xfrm>
            <a:off x="5612652" y="6067634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862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12E43-F386-408A-8018-CCC5451CC3F5}"/>
              </a:ext>
            </a:extLst>
          </p:cNvPr>
          <p:cNvSpPr txBox="1"/>
          <p:nvPr/>
        </p:nvSpPr>
        <p:spPr>
          <a:xfrm>
            <a:off x="6588644" y="6071925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1,198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A80F3-3987-4367-89C6-17A3DC88831E}"/>
              </a:ext>
            </a:extLst>
          </p:cNvPr>
          <p:cNvSpPr txBox="1"/>
          <p:nvPr/>
        </p:nvSpPr>
        <p:spPr>
          <a:xfrm>
            <a:off x="7599181" y="6067634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1,643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6A0FA-5DF4-434D-975F-4C63BE382961}"/>
              </a:ext>
            </a:extLst>
          </p:cNvPr>
          <p:cNvSpPr txBox="1"/>
          <p:nvPr/>
        </p:nvSpPr>
        <p:spPr>
          <a:xfrm>
            <a:off x="1003852" y="6027570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Total</a:t>
            </a:r>
            <a:endParaRPr lang="en-US" b="1" dirty="0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E6A9F3A-E336-4BAE-8308-146F23DFE777}"/>
              </a:ext>
            </a:extLst>
          </p:cNvPr>
          <p:cNvSpPr txBox="1"/>
          <p:nvPr/>
        </p:nvSpPr>
        <p:spPr>
          <a:xfrm>
            <a:off x="8610132" y="6067634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1,411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769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426" y="196787"/>
            <a:ext cx="9654905" cy="1325563"/>
          </a:xfrm>
        </p:spPr>
        <p:txBody>
          <a:bodyPr>
            <a:normAutofit/>
          </a:bodyPr>
          <a:lstStyle/>
          <a:p>
            <a:pPr algn="ctr" eaLnBrk="0" hangingPunct="0">
              <a:spcBef>
                <a:spcPts val="432"/>
              </a:spcBef>
              <a:buClr>
                <a:srgbClr val="4274B9"/>
              </a:buClr>
            </a:pPr>
            <a:r>
              <a:rPr lang="en-US" sz="2800" kern="0" dirty="0" err="1">
                <a:latin typeface="Century Gothic" panose="020B0502020202020204" pitchFamily="34" charset="0"/>
              </a:rPr>
              <a:t>Crecimiento</a:t>
            </a:r>
            <a:r>
              <a:rPr lang="en-US" sz="2800" kern="0" dirty="0">
                <a:latin typeface="Century Gothic" panose="020B0502020202020204" pitchFamily="34" charset="0"/>
              </a:rPr>
              <a:t> </a:t>
            </a:r>
            <a:r>
              <a:rPr lang="en-US" sz="2800" kern="0" dirty="0" err="1">
                <a:latin typeface="Century Gothic" panose="020B0502020202020204" pitchFamily="34" charset="0"/>
              </a:rPr>
              <a:t>cirugía</a:t>
            </a:r>
            <a:r>
              <a:rPr lang="en-US" sz="2800" kern="0" dirty="0">
                <a:latin typeface="Century Gothic" panose="020B0502020202020204" pitchFamily="34" charset="0"/>
              </a:rPr>
              <a:t> da Vinci </a:t>
            </a:r>
            <a:r>
              <a:rPr lang="en-US" sz="2800" kern="0" dirty="0" err="1">
                <a:latin typeface="Century Gothic" panose="020B0502020202020204" pitchFamily="34" charset="0"/>
              </a:rPr>
              <a:t>en</a:t>
            </a:r>
            <a:r>
              <a:rPr lang="en-US" sz="2800" kern="0" dirty="0">
                <a:latin typeface="Century Gothic" panose="020B0502020202020204" pitchFamily="34" charset="0"/>
              </a:rPr>
              <a:t> </a:t>
            </a:r>
            <a:r>
              <a:rPr lang="en-US" sz="2800" kern="0" dirty="0" err="1">
                <a:latin typeface="Century Gothic" panose="020B0502020202020204" pitchFamily="34" charset="0"/>
              </a:rPr>
              <a:t>hospitales</a:t>
            </a:r>
            <a:r>
              <a:rPr lang="en-US" sz="2800" kern="0" dirty="0">
                <a:latin typeface="Century Gothic" panose="020B0502020202020204" pitchFamily="34" charset="0"/>
              </a:rPr>
              <a:t> </a:t>
            </a:r>
            <a:r>
              <a:rPr lang="en-US" sz="2800" kern="0" dirty="0" err="1">
                <a:latin typeface="Century Gothic" panose="020B0502020202020204" pitchFamily="34" charset="0"/>
              </a:rPr>
              <a:t>públicos</a:t>
            </a:r>
            <a:r>
              <a:rPr lang="en-US" sz="2800" kern="0" dirty="0">
                <a:latin typeface="Century Gothic" panose="020B0502020202020204" pitchFamily="34" charset="0"/>
              </a:rPr>
              <a:t> (2012 – 2019)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4AD5C6A-D6D0-485A-B841-A987C55AB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500316"/>
              </p:ext>
            </p:extLst>
          </p:nvPr>
        </p:nvGraphicFramePr>
        <p:xfrm>
          <a:off x="1459397" y="1768031"/>
          <a:ext cx="9543646" cy="417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AD6909-A265-4351-BE46-71F3DDD8FA03}"/>
              </a:ext>
            </a:extLst>
          </p:cNvPr>
          <p:cNvSpPr txBox="1"/>
          <p:nvPr/>
        </p:nvSpPr>
        <p:spPr>
          <a:xfrm>
            <a:off x="904462" y="6005041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Total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EF10E-98BB-44CE-9D34-FCA3043BB80A}"/>
              </a:ext>
            </a:extLst>
          </p:cNvPr>
          <p:cNvSpPr txBox="1"/>
          <p:nvPr/>
        </p:nvSpPr>
        <p:spPr>
          <a:xfrm>
            <a:off x="2966351" y="604864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7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E917B-D961-4605-B426-6C5536FF3BA4}"/>
              </a:ext>
            </a:extLst>
          </p:cNvPr>
          <p:cNvSpPr txBox="1"/>
          <p:nvPr/>
        </p:nvSpPr>
        <p:spPr>
          <a:xfrm>
            <a:off x="2014332" y="605880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0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D2E17-BBE1-4324-B485-8CC1993F6DAD}"/>
              </a:ext>
            </a:extLst>
          </p:cNvPr>
          <p:cNvSpPr txBox="1"/>
          <p:nvPr/>
        </p:nvSpPr>
        <p:spPr>
          <a:xfrm>
            <a:off x="3918370" y="605880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104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9B201-8E30-42DE-BD41-2DF38D25B25E}"/>
              </a:ext>
            </a:extLst>
          </p:cNvPr>
          <p:cNvSpPr txBox="1"/>
          <p:nvPr/>
        </p:nvSpPr>
        <p:spPr>
          <a:xfrm>
            <a:off x="4862226" y="606683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465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B792C-317F-4CCE-BBFE-C3FE9C9014D1}"/>
              </a:ext>
            </a:extLst>
          </p:cNvPr>
          <p:cNvSpPr txBox="1"/>
          <p:nvPr/>
        </p:nvSpPr>
        <p:spPr>
          <a:xfrm>
            <a:off x="5783403" y="606683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577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4A144-E7E7-402B-A4E1-3924703E49AD}"/>
              </a:ext>
            </a:extLst>
          </p:cNvPr>
          <p:cNvSpPr txBox="1"/>
          <p:nvPr/>
        </p:nvSpPr>
        <p:spPr>
          <a:xfrm>
            <a:off x="6758407" y="606683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671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A6010-2952-472F-86BC-B8AE34135472}"/>
              </a:ext>
            </a:extLst>
          </p:cNvPr>
          <p:cNvSpPr txBox="1"/>
          <p:nvPr/>
        </p:nvSpPr>
        <p:spPr>
          <a:xfrm>
            <a:off x="7651598" y="606683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929</a:t>
            </a:r>
            <a:endParaRPr lang="en-US" sz="1600" b="1"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1353268C-B6C7-485E-933F-542A8E19358D}"/>
              </a:ext>
            </a:extLst>
          </p:cNvPr>
          <p:cNvSpPr txBox="1"/>
          <p:nvPr/>
        </p:nvSpPr>
        <p:spPr>
          <a:xfrm>
            <a:off x="8611616" y="606683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853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050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0" y="148779"/>
            <a:ext cx="9166512" cy="1325563"/>
          </a:xfrm>
        </p:spPr>
        <p:txBody>
          <a:bodyPr>
            <a:normAutofit fontScale="90000"/>
          </a:bodyPr>
          <a:lstStyle/>
          <a:p>
            <a:pPr algn="ctr" eaLnBrk="0" hangingPunct="0">
              <a:spcBef>
                <a:spcPts val="432"/>
              </a:spcBef>
              <a:buClr>
                <a:srgbClr val="4274B9"/>
              </a:buClr>
            </a:pPr>
            <a:br>
              <a:rPr lang="en-US" sz="2800" kern="0" dirty="0">
                <a:latin typeface="Century Gothic"/>
              </a:rPr>
            </a:br>
            <a:r>
              <a:rPr lang="en-US" sz="3100" kern="0" dirty="0" err="1">
                <a:latin typeface="Century Gothic" panose="020B0502020202020204" pitchFamily="34" charset="0"/>
              </a:rPr>
              <a:t>Crecimiento</a:t>
            </a:r>
            <a:r>
              <a:rPr lang="en-US" sz="3100" kern="0" dirty="0">
                <a:latin typeface="Century Gothic" panose="020B0502020202020204" pitchFamily="34" charset="0"/>
              </a:rPr>
              <a:t> </a:t>
            </a:r>
            <a:r>
              <a:rPr lang="en-US" sz="3100" kern="0" dirty="0" err="1">
                <a:latin typeface="Century Gothic" panose="020B0502020202020204" pitchFamily="34" charset="0"/>
              </a:rPr>
              <a:t>cirugía</a:t>
            </a:r>
            <a:r>
              <a:rPr lang="en-US" sz="3100" kern="0" dirty="0">
                <a:latin typeface="Century Gothic" panose="020B0502020202020204" pitchFamily="34" charset="0"/>
              </a:rPr>
              <a:t> da Vinci </a:t>
            </a:r>
            <a:r>
              <a:rPr lang="en-US" sz="3100" kern="0" dirty="0" err="1">
                <a:latin typeface="Century Gothic" panose="020B0502020202020204" pitchFamily="34" charset="0"/>
              </a:rPr>
              <a:t>en</a:t>
            </a:r>
            <a:r>
              <a:rPr lang="en-US" sz="3100" kern="0" dirty="0">
                <a:latin typeface="Century Gothic" panose="020B0502020202020204" pitchFamily="34" charset="0"/>
              </a:rPr>
              <a:t>  </a:t>
            </a:r>
            <a:r>
              <a:rPr lang="en-US" sz="3100" kern="0" dirty="0" err="1">
                <a:latin typeface="Century Gothic" panose="020B0502020202020204" pitchFamily="34" charset="0"/>
              </a:rPr>
              <a:t>hospitales</a:t>
            </a:r>
            <a:r>
              <a:rPr lang="en-US" sz="3100" kern="0" dirty="0">
                <a:latin typeface="Century Gothic" panose="020B0502020202020204" pitchFamily="34" charset="0"/>
              </a:rPr>
              <a:t> privados (2012 – 2019</a:t>
            </a:r>
            <a:r>
              <a:rPr lang="en-US" sz="3600" kern="0" dirty="0">
                <a:latin typeface="Century Gothic" panose="020B0502020202020204" pitchFamily="34" charset="0"/>
              </a:rPr>
              <a:t>)</a:t>
            </a:r>
            <a:endParaRPr lang="en-US" sz="2800" kern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1541496-FF14-4B51-AFA1-5DF73514D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90409"/>
              </p:ext>
            </p:extLst>
          </p:nvPr>
        </p:nvGraphicFramePr>
        <p:xfrm>
          <a:off x="1446148" y="1948543"/>
          <a:ext cx="9777024" cy="385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74244-EB6E-4680-BC6D-EF6F4863C1F7}"/>
              </a:ext>
            </a:extLst>
          </p:cNvPr>
          <p:cNvSpPr txBox="1"/>
          <p:nvPr/>
        </p:nvSpPr>
        <p:spPr>
          <a:xfrm>
            <a:off x="5876394" y="605415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285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BBE5E-2E47-4E38-9020-3A6F5F4BD070}"/>
              </a:ext>
            </a:extLst>
          </p:cNvPr>
          <p:cNvSpPr txBox="1"/>
          <p:nvPr/>
        </p:nvSpPr>
        <p:spPr>
          <a:xfrm>
            <a:off x="773184" y="6015662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Total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0561C-E88A-4CAD-BF18-876AC8A5CD89}"/>
              </a:ext>
            </a:extLst>
          </p:cNvPr>
          <p:cNvSpPr txBox="1"/>
          <p:nvPr/>
        </p:nvSpPr>
        <p:spPr>
          <a:xfrm>
            <a:off x="2947501" y="6063038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67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2B444-A117-4379-8215-C8743A4339D4}"/>
              </a:ext>
            </a:extLst>
          </p:cNvPr>
          <p:cNvSpPr txBox="1"/>
          <p:nvPr/>
        </p:nvSpPr>
        <p:spPr>
          <a:xfrm>
            <a:off x="3959530" y="6069786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145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5E36C-2042-43F5-86C8-BEE589663A8F}"/>
              </a:ext>
            </a:extLst>
          </p:cNvPr>
          <p:cNvSpPr txBox="1"/>
          <p:nvPr/>
        </p:nvSpPr>
        <p:spPr>
          <a:xfrm>
            <a:off x="4941634" y="6054458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175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83B03-602C-4E3D-9EB2-95DCAFC24E36}"/>
              </a:ext>
            </a:extLst>
          </p:cNvPr>
          <p:cNvSpPr txBox="1"/>
          <p:nvPr/>
        </p:nvSpPr>
        <p:spPr>
          <a:xfrm>
            <a:off x="7865180" y="6074655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714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76EB9-57A5-4137-9C33-9B5B020651C1}"/>
              </a:ext>
            </a:extLst>
          </p:cNvPr>
          <p:cNvSpPr txBox="1"/>
          <p:nvPr/>
        </p:nvSpPr>
        <p:spPr>
          <a:xfrm>
            <a:off x="6817839" y="6046440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527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336ED-6432-4541-A1F3-2377DE7C2760}"/>
              </a:ext>
            </a:extLst>
          </p:cNvPr>
          <p:cNvSpPr txBox="1"/>
          <p:nvPr/>
        </p:nvSpPr>
        <p:spPr>
          <a:xfrm>
            <a:off x="1935472" y="6063038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63</a:t>
            </a:r>
            <a:endParaRPr lang="en-US" sz="1600" b="1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8496EF3-D31B-4AE8-9FAD-94689F99BE21}"/>
              </a:ext>
            </a:extLst>
          </p:cNvPr>
          <p:cNvSpPr txBox="1"/>
          <p:nvPr/>
        </p:nvSpPr>
        <p:spPr>
          <a:xfrm>
            <a:off x="8841345" y="6054153"/>
            <a:ext cx="92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558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03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77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14422</TotalTime>
  <Words>298</Words>
  <Application>Microsoft Office PowerPoint</Application>
  <PresentationFormat>Panorámica</PresentationFormat>
  <Paragraphs>79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Corbel</vt:lpstr>
      <vt:lpstr>Wingdings</vt:lpstr>
      <vt:lpstr>Tema de Office</vt:lpstr>
      <vt:lpstr>Presentación de PowerPoint</vt:lpstr>
      <vt:lpstr>Presentación de PowerPoint</vt:lpstr>
      <vt:lpstr>Cirugía da Vinci en la actualidad</vt:lpstr>
      <vt:lpstr>Sistemas instalados</vt:lpstr>
      <vt:lpstr>Programas de cirugía robótica da Vinci </vt:lpstr>
      <vt:lpstr>Crecimiento total cirugías da Vinci México (2012 – 2019)</vt:lpstr>
      <vt:lpstr>Crecimiento cirugía da Vinci en hospitales públicos (2012 – 2019)</vt:lpstr>
      <vt:lpstr> Crecimiento cirugía da Vinci en  hospitales privados (2012 – 2019)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Alexia Flores</dc:creator>
  <cp:lastModifiedBy>Beatriz Isabel Castelan Reyna</cp:lastModifiedBy>
  <cp:revision>265</cp:revision>
  <dcterms:created xsi:type="dcterms:W3CDTF">2016-02-10T22:14:45Z</dcterms:created>
  <dcterms:modified xsi:type="dcterms:W3CDTF">2019-08-27T15:54:24Z</dcterms:modified>
</cp:coreProperties>
</file>