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71" r:id="rId6"/>
    <p:sldId id="261" r:id="rId7"/>
    <p:sldId id="268" r:id="rId8"/>
    <p:sldId id="263" r:id="rId9"/>
    <p:sldId id="264" r:id="rId10"/>
    <p:sldId id="270" r:id="rId11"/>
    <p:sldId id="266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42072-B813-4BA0-8174-2F8B94F11230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F2110612-6483-48EB-B0F6-883524473BB4}">
      <dgm:prSet phldrT="[Texto]"/>
      <dgm:spPr/>
      <dgm:t>
        <a:bodyPr/>
        <a:lstStyle/>
        <a:p>
          <a:pPr algn="ctr"/>
          <a:r>
            <a:rPr lang="es-MX" dirty="0" smtClean="0"/>
            <a:t>Inhibición de la producción de glucosa</a:t>
          </a:r>
          <a:endParaRPr lang="es-MX" dirty="0"/>
        </a:p>
      </dgm:t>
    </dgm:pt>
    <dgm:pt modelId="{66C3E986-1536-4323-83B4-CCF21AAB871A}" type="parTrans" cxnId="{A877AD4F-1F1D-45B9-835A-E85B7C0CFC36}">
      <dgm:prSet/>
      <dgm:spPr/>
      <dgm:t>
        <a:bodyPr/>
        <a:lstStyle/>
        <a:p>
          <a:endParaRPr lang="es-MX"/>
        </a:p>
      </dgm:t>
    </dgm:pt>
    <dgm:pt modelId="{5C14D1EE-F30B-4AD9-AFFF-10D0AA32F23A}" type="sibTrans" cxnId="{A877AD4F-1F1D-45B9-835A-E85B7C0CFC36}">
      <dgm:prSet/>
      <dgm:spPr/>
      <dgm:t>
        <a:bodyPr/>
        <a:lstStyle/>
        <a:p>
          <a:endParaRPr lang="es-MX"/>
        </a:p>
      </dgm:t>
    </dgm:pt>
    <dgm:pt modelId="{DEC8528C-68C5-46E0-93BB-48C74FF0DEF8}">
      <dgm:prSet phldrT="[Texto]"/>
      <dgm:spPr/>
      <dgm:t>
        <a:bodyPr/>
        <a:lstStyle/>
        <a:p>
          <a:r>
            <a:rPr lang="es-MX" dirty="0" smtClean="0"/>
            <a:t>Captación de glucosa</a:t>
          </a:r>
          <a:endParaRPr lang="es-MX" dirty="0"/>
        </a:p>
      </dgm:t>
    </dgm:pt>
    <dgm:pt modelId="{E8402AE6-81D0-4876-B213-2838D897012D}" type="parTrans" cxnId="{B5292787-8F4D-488A-B8A3-50E10DC77789}">
      <dgm:prSet/>
      <dgm:spPr/>
      <dgm:t>
        <a:bodyPr/>
        <a:lstStyle/>
        <a:p>
          <a:endParaRPr lang="es-MX"/>
        </a:p>
      </dgm:t>
    </dgm:pt>
    <dgm:pt modelId="{E4005D35-AB1C-4FE5-AADB-64E08977CB1C}" type="sibTrans" cxnId="{B5292787-8F4D-488A-B8A3-50E10DC77789}">
      <dgm:prSet/>
      <dgm:spPr/>
      <dgm:t>
        <a:bodyPr/>
        <a:lstStyle/>
        <a:p>
          <a:endParaRPr lang="es-MX"/>
        </a:p>
      </dgm:t>
    </dgm:pt>
    <dgm:pt modelId="{D338461C-B57D-4EE9-BAA9-E1BD5562E6D8}">
      <dgm:prSet phldrT="[Texto]"/>
      <dgm:spPr/>
      <dgm:t>
        <a:bodyPr/>
        <a:lstStyle/>
        <a:p>
          <a:r>
            <a:rPr lang="es-MX" dirty="0" smtClean="0"/>
            <a:t>Inhibición de lipólisis</a:t>
          </a:r>
          <a:endParaRPr lang="es-MX" dirty="0"/>
        </a:p>
      </dgm:t>
    </dgm:pt>
    <dgm:pt modelId="{D27D3195-3B3A-48FF-A950-72032DA1BBE4}" type="sibTrans" cxnId="{1B5F5B20-ABB5-4BDD-89AD-19E6C0E55F64}">
      <dgm:prSet/>
      <dgm:spPr/>
      <dgm:t>
        <a:bodyPr/>
        <a:lstStyle/>
        <a:p>
          <a:endParaRPr lang="es-MX"/>
        </a:p>
      </dgm:t>
    </dgm:pt>
    <dgm:pt modelId="{AF6869FE-E9C1-4AB4-B06A-D79FFB1C9FF8}" type="parTrans" cxnId="{1B5F5B20-ABB5-4BDD-89AD-19E6C0E55F64}">
      <dgm:prSet/>
      <dgm:spPr/>
      <dgm:t>
        <a:bodyPr/>
        <a:lstStyle/>
        <a:p>
          <a:endParaRPr lang="es-MX"/>
        </a:p>
      </dgm:t>
    </dgm:pt>
    <dgm:pt modelId="{FB40AED9-294B-4508-9D28-B7955126ECCB}" type="pres">
      <dgm:prSet presAssocID="{C2C42072-B813-4BA0-8174-2F8B94F11230}" presName="Name0" presStyleCnt="0">
        <dgm:presLayoutVars>
          <dgm:dir/>
          <dgm:resizeHandles val="exact"/>
        </dgm:presLayoutVars>
      </dgm:prSet>
      <dgm:spPr/>
    </dgm:pt>
    <dgm:pt modelId="{62F5EF6D-EFBB-4CF9-B474-2926452E9623}" type="pres">
      <dgm:prSet presAssocID="{C2C42072-B813-4BA0-8174-2F8B94F11230}" presName="fgShape" presStyleLbl="fgShp" presStyleIdx="0" presStyleCnt="1"/>
      <dgm:spPr/>
    </dgm:pt>
    <dgm:pt modelId="{7341843E-7911-42DC-B2F1-21FB9ED09F45}" type="pres">
      <dgm:prSet presAssocID="{C2C42072-B813-4BA0-8174-2F8B94F11230}" presName="linComp" presStyleCnt="0"/>
      <dgm:spPr/>
    </dgm:pt>
    <dgm:pt modelId="{AC664FE9-8694-465E-B171-605EAB725419}" type="pres">
      <dgm:prSet presAssocID="{F2110612-6483-48EB-B0F6-883524473BB4}" presName="compNode" presStyleCnt="0"/>
      <dgm:spPr/>
    </dgm:pt>
    <dgm:pt modelId="{6E0650D9-19AB-449F-A40C-3113A5F9A5EC}" type="pres">
      <dgm:prSet presAssocID="{F2110612-6483-48EB-B0F6-883524473BB4}" presName="bkgdShape" presStyleLbl="node1" presStyleIdx="0" presStyleCnt="3"/>
      <dgm:spPr/>
      <dgm:t>
        <a:bodyPr/>
        <a:lstStyle/>
        <a:p>
          <a:endParaRPr lang="es-MX"/>
        </a:p>
      </dgm:t>
    </dgm:pt>
    <dgm:pt modelId="{D1640005-F337-44BF-8268-80B3E86A080D}" type="pres">
      <dgm:prSet presAssocID="{F2110612-6483-48EB-B0F6-883524473B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E400D-B6A1-484A-82A4-6E98690B3543}" type="pres">
      <dgm:prSet presAssocID="{F2110612-6483-48EB-B0F6-883524473BB4}" presName="invisiNode" presStyleLbl="node1" presStyleIdx="0" presStyleCnt="3"/>
      <dgm:spPr/>
    </dgm:pt>
    <dgm:pt modelId="{FB9A676B-E97E-4357-957E-6AD99C901ACD}" type="pres">
      <dgm:prSet presAssocID="{F2110612-6483-48EB-B0F6-883524473BB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95D921-B013-41F2-8823-CEBA09623841}" type="pres">
      <dgm:prSet presAssocID="{5C14D1EE-F30B-4AD9-AFFF-10D0AA32F23A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07D7C99-DD5B-4206-AE04-1ED97F744180}" type="pres">
      <dgm:prSet presAssocID="{DEC8528C-68C5-46E0-93BB-48C74FF0DEF8}" presName="compNode" presStyleCnt="0"/>
      <dgm:spPr/>
    </dgm:pt>
    <dgm:pt modelId="{64CB7596-FDF2-4534-917D-C605FA5286C2}" type="pres">
      <dgm:prSet presAssocID="{DEC8528C-68C5-46E0-93BB-48C74FF0DEF8}" presName="bkgdShape" presStyleLbl="node1" presStyleIdx="1" presStyleCnt="3" custLinFactNeighborX="-574" custLinFactNeighborY="252"/>
      <dgm:spPr/>
      <dgm:t>
        <a:bodyPr/>
        <a:lstStyle/>
        <a:p>
          <a:endParaRPr lang="es-MX"/>
        </a:p>
      </dgm:t>
    </dgm:pt>
    <dgm:pt modelId="{CC783F85-627A-486D-A2B4-FA42875AEF65}" type="pres">
      <dgm:prSet presAssocID="{DEC8528C-68C5-46E0-93BB-48C74FF0DEF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354B7F-F984-4887-9A3D-C57A955AF79B}" type="pres">
      <dgm:prSet presAssocID="{DEC8528C-68C5-46E0-93BB-48C74FF0DEF8}" presName="invisiNode" presStyleLbl="node1" presStyleIdx="1" presStyleCnt="3"/>
      <dgm:spPr/>
    </dgm:pt>
    <dgm:pt modelId="{E669EFDE-972C-4579-A11C-33B7BF04FFAE}" type="pres">
      <dgm:prSet presAssocID="{DEC8528C-68C5-46E0-93BB-48C74FF0DEF8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A304DA-B1FD-478A-88D7-6AA5BC8D4169}" type="pres">
      <dgm:prSet presAssocID="{E4005D35-AB1C-4FE5-AADB-64E08977CB1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6A36971-3EBA-441E-835B-75EA8653FB9E}" type="pres">
      <dgm:prSet presAssocID="{D338461C-B57D-4EE9-BAA9-E1BD5562E6D8}" presName="compNode" presStyleCnt="0"/>
      <dgm:spPr/>
    </dgm:pt>
    <dgm:pt modelId="{02F7FF4A-05F1-4C57-9F53-418000ECC9A9}" type="pres">
      <dgm:prSet presAssocID="{D338461C-B57D-4EE9-BAA9-E1BD5562E6D8}" presName="bkgdShape" presStyleLbl="node1" presStyleIdx="2" presStyleCnt="3"/>
      <dgm:spPr/>
      <dgm:t>
        <a:bodyPr/>
        <a:lstStyle/>
        <a:p>
          <a:endParaRPr lang="es-MX"/>
        </a:p>
      </dgm:t>
    </dgm:pt>
    <dgm:pt modelId="{19A0ECAB-9568-49B4-B5BB-59BD1F9875D7}" type="pres">
      <dgm:prSet presAssocID="{D338461C-B57D-4EE9-BAA9-E1BD5562E6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D80D6A-0E27-451E-9F6C-32A7D07624D7}" type="pres">
      <dgm:prSet presAssocID="{D338461C-B57D-4EE9-BAA9-E1BD5562E6D8}" presName="invisiNode" presStyleLbl="node1" presStyleIdx="2" presStyleCnt="3"/>
      <dgm:spPr/>
    </dgm:pt>
    <dgm:pt modelId="{2B42B41C-647E-41B6-A679-9C01C1E40117}" type="pres">
      <dgm:prSet presAssocID="{D338461C-B57D-4EE9-BAA9-E1BD5562E6D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A5B8A79-F92E-46E7-8A27-85EEA5348956}" type="presOf" srcId="{F2110612-6483-48EB-B0F6-883524473BB4}" destId="{D1640005-F337-44BF-8268-80B3E86A080D}" srcOrd="1" destOrd="0" presId="urn:microsoft.com/office/officeart/2005/8/layout/hList7"/>
    <dgm:cxn modelId="{885AAC57-8E47-43A4-A6D6-A0DC374B600B}" type="presOf" srcId="{E4005D35-AB1C-4FE5-AADB-64E08977CB1C}" destId="{BFA304DA-B1FD-478A-88D7-6AA5BC8D4169}" srcOrd="0" destOrd="0" presId="urn:microsoft.com/office/officeart/2005/8/layout/hList7"/>
    <dgm:cxn modelId="{C7B49C48-B5C4-4DFC-8D11-CACA5A5CAAD7}" type="presOf" srcId="{D338461C-B57D-4EE9-BAA9-E1BD5562E6D8}" destId="{02F7FF4A-05F1-4C57-9F53-418000ECC9A9}" srcOrd="0" destOrd="0" presId="urn:microsoft.com/office/officeart/2005/8/layout/hList7"/>
    <dgm:cxn modelId="{80781376-8949-42A8-AE6C-C1774D420501}" type="presOf" srcId="{5C14D1EE-F30B-4AD9-AFFF-10D0AA32F23A}" destId="{9B95D921-B013-41F2-8823-CEBA09623841}" srcOrd="0" destOrd="0" presId="urn:microsoft.com/office/officeart/2005/8/layout/hList7"/>
    <dgm:cxn modelId="{1B5F5B20-ABB5-4BDD-89AD-19E6C0E55F64}" srcId="{C2C42072-B813-4BA0-8174-2F8B94F11230}" destId="{D338461C-B57D-4EE9-BAA9-E1BD5562E6D8}" srcOrd="2" destOrd="0" parTransId="{AF6869FE-E9C1-4AB4-B06A-D79FFB1C9FF8}" sibTransId="{D27D3195-3B3A-48FF-A950-72032DA1BBE4}"/>
    <dgm:cxn modelId="{B5292787-8F4D-488A-B8A3-50E10DC77789}" srcId="{C2C42072-B813-4BA0-8174-2F8B94F11230}" destId="{DEC8528C-68C5-46E0-93BB-48C74FF0DEF8}" srcOrd="1" destOrd="0" parTransId="{E8402AE6-81D0-4876-B213-2838D897012D}" sibTransId="{E4005D35-AB1C-4FE5-AADB-64E08977CB1C}"/>
    <dgm:cxn modelId="{A877AD4F-1F1D-45B9-835A-E85B7C0CFC36}" srcId="{C2C42072-B813-4BA0-8174-2F8B94F11230}" destId="{F2110612-6483-48EB-B0F6-883524473BB4}" srcOrd="0" destOrd="0" parTransId="{66C3E986-1536-4323-83B4-CCF21AAB871A}" sibTransId="{5C14D1EE-F30B-4AD9-AFFF-10D0AA32F23A}"/>
    <dgm:cxn modelId="{0E34E45D-3EEB-4EB5-9599-45D9AD56D7D0}" type="presOf" srcId="{DEC8528C-68C5-46E0-93BB-48C74FF0DEF8}" destId="{64CB7596-FDF2-4534-917D-C605FA5286C2}" srcOrd="0" destOrd="0" presId="urn:microsoft.com/office/officeart/2005/8/layout/hList7"/>
    <dgm:cxn modelId="{3DB7D328-890C-457B-97E5-0ACD069CC090}" type="presOf" srcId="{F2110612-6483-48EB-B0F6-883524473BB4}" destId="{6E0650D9-19AB-449F-A40C-3113A5F9A5EC}" srcOrd="0" destOrd="0" presId="urn:microsoft.com/office/officeart/2005/8/layout/hList7"/>
    <dgm:cxn modelId="{A17AA6DD-9961-4E0C-A47E-2EFD4FA49FB6}" type="presOf" srcId="{DEC8528C-68C5-46E0-93BB-48C74FF0DEF8}" destId="{CC783F85-627A-486D-A2B4-FA42875AEF65}" srcOrd="1" destOrd="0" presId="urn:microsoft.com/office/officeart/2005/8/layout/hList7"/>
    <dgm:cxn modelId="{CE184E98-4DFB-4DD3-B16E-85D8AA3E3916}" type="presOf" srcId="{D338461C-B57D-4EE9-BAA9-E1BD5562E6D8}" destId="{19A0ECAB-9568-49B4-B5BB-59BD1F9875D7}" srcOrd="1" destOrd="0" presId="urn:microsoft.com/office/officeart/2005/8/layout/hList7"/>
    <dgm:cxn modelId="{3FE702B4-4C6D-437F-829F-77C7BFC8A0C9}" type="presOf" srcId="{C2C42072-B813-4BA0-8174-2F8B94F11230}" destId="{FB40AED9-294B-4508-9D28-B7955126ECCB}" srcOrd="0" destOrd="0" presId="urn:microsoft.com/office/officeart/2005/8/layout/hList7"/>
    <dgm:cxn modelId="{5FA9108C-19DE-429F-9AE3-2B84BB8E175A}" type="presParOf" srcId="{FB40AED9-294B-4508-9D28-B7955126ECCB}" destId="{62F5EF6D-EFBB-4CF9-B474-2926452E9623}" srcOrd="0" destOrd="0" presId="urn:microsoft.com/office/officeart/2005/8/layout/hList7"/>
    <dgm:cxn modelId="{4A56DFE8-7E5D-46BC-8DB5-0062C13AE8CD}" type="presParOf" srcId="{FB40AED9-294B-4508-9D28-B7955126ECCB}" destId="{7341843E-7911-42DC-B2F1-21FB9ED09F45}" srcOrd="1" destOrd="0" presId="urn:microsoft.com/office/officeart/2005/8/layout/hList7"/>
    <dgm:cxn modelId="{605E8269-F364-4BA6-AE6B-8ECC0C5A3492}" type="presParOf" srcId="{7341843E-7911-42DC-B2F1-21FB9ED09F45}" destId="{AC664FE9-8694-465E-B171-605EAB725419}" srcOrd="0" destOrd="0" presId="urn:microsoft.com/office/officeart/2005/8/layout/hList7"/>
    <dgm:cxn modelId="{6DE00C74-1738-4E26-B9A2-1D38CE3B75C8}" type="presParOf" srcId="{AC664FE9-8694-465E-B171-605EAB725419}" destId="{6E0650D9-19AB-449F-A40C-3113A5F9A5EC}" srcOrd="0" destOrd="0" presId="urn:microsoft.com/office/officeart/2005/8/layout/hList7"/>
    <dgm:cxn modelId="{93836BA5-593D-4940-8507-5BC794AEE1D3}" type="presParOf" srcId="{AC664FE9-8694-465E-B171-605EAB725419}" destId="{D1640005-F337-44BF-8268-80B3E86A080D}" srcOrd="1" destOrd="0" presId="urn:microsoft.com/office/officeart/2005/8/layout/hList7"/>
    <dgm:cxn modelId="{17F33D17-41F4-4B13-8DB7-440E1373EB7B}" type="presParOf" srcId="{AC664FE9-8694-465E-B171-605EAB725419}" destId="{E36E400D-B6A1-484A-82A4-6E98690B3543}" srcOrd="2" destOrd="0" presId="urn:microsoft.com/office/officeart/2005/8/layout/hList7"/>
    <dgm:cxn modelId="{0685EB2C-6032-41E1-B1D4-2A0F16727EA5}" type="presParOf" srcId="{AC664FE9-8694-465E-B171-605EAB725419}" destId="{FB9A676B-E97E-4357-957E-6AD99C901ACD}" srcOrd="3" destOrd="0" presId="urn:microsoft.com/office/officeart/2005/8/layout/hList7"/>
    <dgm:cxn modelId="{34AD00F7-D569-41C0-9F5C-BFE79915FCF7}" type="presParOf" srcId="{7341843E-7911-42DC-B2F1-21FB9ED09F45}" destId="{9B95D921-B013-41F2-8823-CEBA09623841}" srcOrd="1" destOrd="0" presId="urn:microsoft.com/office/officeart/2005/8/layout/hList7"/>
    <dgm:cxn modelId="{345F9556-F99F-43DB-BBED-AB661C5FEB65}" type="presParOf" srcId="{7341843E-7911-42DC-B2F1-21FB9ED09F45}" destId="{A07D7C99-DD5B-4206-AE04-1ED97F744180}" srcOrd="2" destOrd="0" presId="urn:microsoft.com/office/officeart/2005/8/layout/hList7"/>
    <dgm:cxn modelId="{2F1ECE43-5DC5-4491-BE34-D05C8F0CA8E4}" type="presParOf" srcId="{A07D7C99-DD5B-4206-AE04-1ED97F744180}" destId="{64CB7596-FDF2-4534-917D-C605FA5286C2}" srcOrd="0" destOrd="0" presId="urn:microsoft.com/office/officeart/2005/8/layout/hList7"/>
    <dgm:cxn modelId="{707F6818-7D18-4121-99BA-134D9781FE1B}" type="presParOf" srcId="{A07D7C99-DD5B-4206-AE04-1ED97F744180}" destId="{CC783F85-627A-486D-A2B4-FA42875AEF65}" srcOrd="1" destOrd="0" presId="urn:microsoft.com/office/officeart/2005/8/layout/hList7"/>
    <dgm:cxn modelId="{641833B1-D135-467A-8DDF-28C950A0838C}" type="presParOf" srcId="{A07D7C99-DD5B-4206-AE04-1ED97F744180}" destId="{93354B7F-F984-4887-9A3D-C57A955AF79B}" srcOrd="2" destOrd="0" presId="urn:microsoft.com/office/officeart/2005/8/layout/hList7"/>
    <dgm:cxn modelId="{1563DECE-9962-4D93-9084-24810E857150}" type="presParOf" srcId="{A07D7C99-DD5B-4206-AE04-1ED97F744180}" destId="{E669EFDE-972C-4579-A11C-33B7BF04FFAE}" srcOrd="3" destOrd="0" presId="urn:microsoft.com/office/officeart/2005/8/layout/hList7"/>
    <dgm:cxn modelId="{FB556EEA-580B-4BB8-B668-B5E0A84CA5CA}" type="presParOf" srcId="{7341843E-7911-42DC-B2F1-21FB9ED09F45}" destId="{BFA304DA-B1FD-478A-88D7-6AA5BC8D4169}" srcOrd="3" destOrd="0" presId="urn:microsoft.com/office/officeart/2005/8/layout/hList7"/>
    <dgm:cxn modelId="{0217C467-3A9E-4061-8FF9-0547053B9785}" type="presParOf" srcId="{7341843E-7911-42DC-B2F1-21FB9ED09F45}" destId="{C6A36971-3EBA-441E-835B-75EA8653FB9E}" srcOrd="4" destOrd="0" presId="urn:microsoft.com/office/officeart/2005/8/layout/hList7"/>
    <dgm:cxn modelId="{BE167F44-7EFB-43AE-8809-35BD3E85659F}" type="presParOf" srcId="{C6A36971-3EBA-441E-835B-75EA8653FB9E}" destId="{02F7FF4A-05F1-4C57-9F53-418000ECC9A9}" srcOrd="0" destOrd="0" presId="urn:microsoft.com/office/officeart/2005/8/layout/hList7"/>
    <dgm:cxn modelId="{40EA5D69-636F-410D-BA5B-4C11D26FFED3}" type="presParOf" srcId="{C6A36971-3EBA-441E-835B-75EA8653FB9E}" destId="{19A0ECAB-9568-49B4-B5BB-59BD1F9875D7}" srcOrd="1" destOrd="0" presId="urn:microsoft.com/office/officeart/2005/8/layout/hList7"/>
    <dgm:cxn modelId="{2D4CDF98-51BF-48B4-B903-C4AC8E272575}" type="presParOf" srcId="{C6A36971-3EBA-441E-835B-75EA8653FB9E}" destId="{5AD80D6A-0E27-451E-9F6C-32A7D07624D7}" srcOrd="2" destOrd="0" presId="urn:microsoft.com/office/officeart/2005/8/layout/hList7"/>
    <dgm:cxn modelId="{BAD9DB4B-B14B-42E3-BB4E-38F078A0FFEA}" type="presParOf" srcId="{C6A36971-3EBA-441E-835B-75EA8653FB9E}" destId="{2B42B41C-647E-41B6-A679-9C01C1E4011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C8AC6-6687-41C4-8FA5-C7ECE9D5315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3678FC83-5373-499B-A409-8CE2F719D3B7}">
      <dgm:prSet phldrT="[Texto]"/>
      <dgm:spPr/>
      <dgm:t>
        <a:bodyPr/>
        <a:lstStyle/>
        <a:p>
          <a:r>
            <a:rPr lang="es-MX" smtClean="0"/>
            <a:t>Disminución de la respuesta metabólica de las células a la insulina</a:t>
          </a:r>
          <a:endParaRPr lang="es-MX"/>
        </a:p>
      </dgm:t>
    </dgm:pt>
    <dgm:pt modelId="{2AE1E84C-BE48-4AFB-8018-11764FDD5D8F}" type="parTrans" cxnId="{FEB326C0-ED70-4097-96CA-981DE0CDA090}">
      <dgm:prSet/>
      <dgm:spPr/>
      <dgm:t>
        <a:bodyPr/>
        <a:lstStyle/>
        <a:p>
          <a:endParaRPr lang="es-MX"/>
        </a:p>
      </dgm:t>
    </dgm:pt>
    <dgm:pt modelId="{839F3EE3-AB2C-4D4B-9D9B-30551976F67F}" type="sibTrans" cxnId="{FEB326C0-ED70-4097-96CA-981DE0CDA090}">
      <dgm:prSet/>
      <dgm:spPr/>
      <dgm:t>
        <a:bodyPr/>
        <a:lstStyle/>
        <a:p>
          <a:endParaRPr lang="es-MX"/>
        </a:p>
      </dgm:t>
    </dgm:pt>
    <dgm:pt modelId="{23351E83-D660-4B54-BE77-D569389EDCA9}">
      <dgm:prSet/>
      <dgm:spPr/>
      <dgm:t>
        <a:bodyPr/>
        <a:lstStyle/>
        <a:p>
          <a:r>
            <a:rPr lang="es-MX" smtClean="0"/>
            <a:t>Incapacidad de la insulina inyectada para disminuir la glucosa en sangre</a:t>
          </a:r>
          <a:endParaRPr lang="es-MX" dirty="0"/>
        </a:p>
      </dgm:t>
    </dgm:pt>
    <dgm:pt modelId="{3A327C03-5209-400C-BAF5-D05510F1F621}" type="parTrans" cxnId="{E26BB90E-946C-4130-B157-B29FB72AEA98}">
      <dgm:prSet/>
      <dgm:spPr/>
      <dgm:t>
        <a:bodyPr/>
        <a:lstStyle/>
        <a:p>
          <a:endParaRPr lang="es-MX"/>
        </a:p>
      </dgm:t>
    </dgm:pt>
    <dgm:pt modelId="{6D9AD4F6-D9C6-4D32-9A48-7CB22452D776}" type="sibTrans" cxnId="{E26BB90E-946C-4130-B157-B29FB72AEA98}">
      <dgm:prSet/>
      <dgm:spPr/>
      <dgm:t>
        <a:bodyPr/>
        <a:lstStyle/>
        <a:p>
          <a:endParaRPr lang="es-MX"/>
        </a:p>
      </dgm:t>
    </dgm:pt>
    <dgm:pt modelId="{3947DE7E-28B5-44B0-986B-9900846CF6DA}" type="pres">
      <dgm:prSet presAssocID="{014C8AC6-6687-41C4-8FA5-C7ECE9D531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4ECF86-A9A7-419A-B81F-9B2E3A91DED7}" type="pres">
      <dgm:prSet presAssocID="{3678FC83-5373-499B-A409-8CE2F719D3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CCB2D9-6DE2-4F6F-BFE9-56A86BFBACAB}" type="pres">
      <dgm:prSet presAssocID="{839F3EE3-AB2C-4D4B-9D9B-30551976F67F}" presName="sibTrans" presStyleCnt="0"/>
      <dgm:spPr/>
    </dgm:pt>
    <dgm:pt modelId="{9554C184-9429-462F-8319-88B044A4F7C7}" type="pres">
      <dgm:prSet presAssocID="{23351E83-D660-4B54-BE77-D569389EDC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96E9E2-5432-45EE-846A-19981CF7199D}" type="presOf" srcId="{23351E83-D660-4B54-BE77-D569389EDCA9}" destId="{9554C184-9429-462F-8319-88B044A4F7C7}" srcOrd="0" destOrd="0" presId="urn:microsoft.com/office/officeart/2005/8/layout/default"/>
    <dgm:cxn modelId="{3943E0CA-31C3-49EA-A2B5-E7E1627A3141}" type="presOf" srcId="{014C8AC6-6687-41C4-8FA5-C7ECE9D5315A}" destId="{3947DE7E-28B5-44B0-986B-9900846CF6DA}" srcOrd="0" destOrd="0" presId="urn:microsoft.com/office/officeart/2005/8/layout/default"/>
    <dgm:cxn modelId="{E26BB90E-946C-4130-B157-B29FB72AEA98}" srcId="{014C8AC6-6687-41C4-8FA5-C7ECE9D5315A}" destId="{23351E83-D660-4B54-BE77-D569389EDCA9}" srcOrd="1" destOrd="0" parTransId="{3A327C03-5209-400C-BAF5-D05510F1F621}" sibTransId="{6D9AD4F6-D9C6-4D32-9A48-7CB22452D776}"/>
    <dgm:cxn modelId="{FEB326C0-ED70-4097-96CA-981DE0CDA090}" srcId="{014C8AC6-6687-41C4-8FA5-C7ECE9D5315A}" destId="{3678FC83-5373-499B-A409-8CE2F719D3B7}" srcOrd="0" destOrd="0" parTransId="{2AE1E84C-BE48-4AFB-8018-11764FDD5D8F}" sibTransId="{839F3EE3-AB2C-4D4B-9D9B-30551976F67F}"/>
    <dgm:cxn modelId="{75CD84B7-B5DD-43B6-A510-67D87061E0DE}" type="presOf" srcId="{3678FC83-5373-499B-A409-8CE2F719D3B7}" destId="{764ECF86-A9A7-419A-B81F-9B2E3A91DED7}" srcOrd="0" destOrd="0" presId="urn:microsoft.com/office/officeart/2005/8/layout/default"/>
    <dgm:cxn modelId="{DDDFF4E4-D940-4B00-87BB-7A43BA2E3787}" type="presParOf" srcId="{3947DE7E-28B5-44B0-986B-9900846CF6DA}" destId="{764ECF86-A9A7-419A-B81F-9B2E3A91DED7}" srcOrd="0" destOrd="0" presId="urn:microsoft.com/office/officeart/2005/8/layout/default"/>
    <dgm:cxn modelId="{33317F9F-E7AE-4BDF-A0E9-8EA9B11E4964}" type="presParOf" srcId="{3947DE7E-28B5-44B0-986B-9900846CF6DA}" destId="{1CCCB2D9-6DE2-4F6F-BFE9-56A86BFBACAB}" srcOrd="1" destOrd="0" presId="urn:microsoft.com/office/officeart/2005/8/layout/default"/>
    <dgm:cxn modelId="{64490335-19E0-4E85-BD1D-A84879C48748}" type="presParOf" srcId="{3947DE7E-28B5-44B0-986B-9900846CF6DA}" destId="{9554C184-9429-462F-8319-88B044A4F7C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E80FD0-1B75-49FC-9D66-40D8D52097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0B9CAB-7E1C-4BBB-8608-7DB2FA706A88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Evaluar la correlación de los índices subrogados de resistencia a la insulina: HOMA-IR, HOMA-2S, QUICKI, índice </a:t>
          </a:r>
          <a:r>
            <a:rPr lang="es-MX" dirty="0" err="1" smtClean="0"/>
            <a:t>TyG</a:t>
          </a:r>
          <a:r>
            <a:rPr lang="es-MX" dirty="0" smtClean="0"/>
            <a:t>, </a:t>
          </a:r>
          <a:r>
            <a:rPr lang="es-MX" dirty="0" err="1" smtClean="0"/>
            <a:t>TyG</a:t>
          </a:r>
          <a:r>
            <a:rPr lang="es-MX" dirty="0" smtClean="0"/>
            <a:t>*IMC y TG/HDL, con el valor M obtenido mediante la pinza </a:t>
          </a:r>
          <a:r>
            <a:rPr lang="es-MX" dirty="0" err="1" smtClean="0"/>
            <a:t>euglucémica-hiperinsulinémica</a:t>
          </a:r>
          <a:r>
            <a:rPr lang="es-MX" dirty="0" smtClean="0"/>
            <a:t> </a:t>
          </a:r>
          <a:endParaRPr lang="es-MX" dirty="0"/>
        </a:p>
      </dgm:t>
    </dgm:pt>
    <dgm:pt modelId="{19C01482-CCAF-4A02-867B-F77770FDF9DF}" type="parTrans" cxnId="{86BBADE2-D40E-4928-BF88-909F410470FA}">
      <dgm:prSet/>
      <dgm:spPr/>
      <dgm:t>
        <a:bodyPr/>
        <a:lstStyle/>
        <a:p>
          <a:endParaRPr lang="es-MX"/>
        </a:p>
      </dgm:t>
    </dgm:pt>
    <dgm:pt modelId="{D47347FB-55C2-4E49-96D7-BE7FCF61E819}" type="sibTrans" cxnId="{86BBADE2-D40E-4928-BF88-909F410470FA}">
      <dgm:prSet/>
      <dgm:spPr/>
      <dgm:t>
        <a:bodyPr/>
        <a:lstStyle/>
        <a:p>
          <a:endParaRPr lang="es-MX"/>
        </a:p>
      </dgm:t>
    </dgm:pt>
    <dgm:pt modelId="{922E9D76-63A8-4DC5-BAD3-317AFDF1EED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Estimar la sensibilidad, especificidad y valores predictivos positivo y negativo de los índices subrogados en una población de individuos mexicanos sin diabetes</a:t>
          </a:r>
          <a:endParaRPr lang="es-MX" dirty="0"/>
        </a:p>
      </dgm:t>
    </dgm:pt>
    <dgm:pt modelId="{78A4F08A-BB82-4FFF-9D94-05BDEB25071D}" type="parTrans" cxnId="{F1274D4C-8432-42BA-BC3B-DE537B0BE1F3}">
      <dgm:prSet/>
      <dgm:spPr/>
      <dgm:t>
        <a:bodyPr/>
        <a:lstStyle/>
        <a:p>
          <a:endParaRPr lang="es-MX"/>
        </a:p>
      </dgm:t>
    </dgm:pt>
    <dgm:pt modelId="{440CD2B9-F507-496E-BD30-F28380054546}" type="sibTrans" cxnId="{F1274D4C-8432-42BA-BC3B-DE537B0BE1F3}">
      <dgm:prSet/>
      <dgm:spPr/>
      <dgm:t>
        <a:bodyPr/>
        <a:lstStyle/>
        <a:p>
          <a:endParaRPr lang="es-MX"/>
        </a:p>
      </dgm:t>
    </dgm:pt>
    <dgm:pt modelId="{ECF2A858-4802-4536-A83B-B0E072A85D3D}" type="pres">
      <dgm:prSet presAssocID="{52E80FD0-1B75-49FC-9D66-40D8D5209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CB8E3B-482F-44E7-BE30-D9843CEEBCFE}" type="pres">
      <dgm:prSet presAssocID="{100B9CAB-7E1C-4BBB-8608-7DB2FA706A88}" presName="node" presStyleLbl="node1" presStyleIdx="0" presStyleCnt="2" custScaleX="11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9146B7-C7CE-420F-BC67-7408CA913359}" type="pres">
      <dgm:prSet presAssocID="{D47347FB-55C2-4E49-96D7-BE7FCF61E819}" presName="sibTrans" presStyleCnt="0"/>
      <dgm:spPr/>
    </dgm:pt>
    <dgm:pt modelId="{29382945-A758-420B-86C6-1BDCE42C4AA1}" type="pres">
      <dgm:prSet presAssocID="{922E9D76-63A8-4DC5-BAD3-317AFDF1EED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5F44EB-9149-450F-895A-0A440D54E80E}" type="presOf" srcId="{922E9D76-63A8-4DC5-BAD3-317AFDF1EEDF}" destId="{29382945-A758-420B-86C6-1BDCE42C4AA1}" srcOrd="0" destOrd="0" presId="urn:microsoft.com/office/officeart/2005/8/layout/default"/>
    <dgm:cxn modelId="{307A91C2-C61C-414B-A62C-4AA81912E443}" type="presOf" srcId="{100B9CAB-7E1C-4BBB-8608-7DB2FA706A88}" destId="{AFCB8E3B-482F-44E7-BE30-D9843CEEBCFE}" srcOrd="0" destOrd="0" presId="urn:microsoft.com/office/officeart/2005/8/layout/default"/>
    <dgm:cxn modelId="{0306322F-09AA-4AE5-80E6-44C8A8F7D779}" type="presOf" srcId="{52E80FD0-1B75-49FC-9D66-40D8D5209738}" destId="{ECF2A858-4802-4536-A83B-B0E072A85D3D}" srcOrd="0" destOrd="0" presId="urn:microsoft.com/office/officeart/2005/8/layout/default"/>
    <dgm:cxn modelId="{F1274D4C-8432-42BA-BC3B-DE537B0BE1F3}" srcId="{52E80FD0-1B75-49FC-9D66-40D8D5209738}" destId="{922E9D76-63A8-4DC5-BAD3-317AFDF1EEDF}" srcOrd="1" destOrd="0" parTransId="{78A4F08A-BB82-4FFF-9D94-05BDEB25071D}" sibTransId="{440CD2B9-F507-496E-BD30-F28380054546}"/>
    <dgm:cxn modelId="{86BBADE2-D40E-4928-BF88-909F410470FA}" srcId="{52E80FD0-1B75-49FC-9D66-40D8D5209738}" destId="{100B9CAB-7E1C-4BBB-8608-7DB2FA706A88}" srcOrd="0" destOrd="0" parTransId="{19C01482-CCAF-4A02-867B-F77770FDF9DF}" sibTransId="{D47347FB-55C2-4E49-96D7-BE7FCF61E819}"/>
    <dgm:cxn modelId="{BF648CF1-69B1-4531-B1FC-93A4F244E2E0}" type="presParOf" srcId="{ECF2A858-4802-4536-A83B-B0E072A85D3D}" destId="{AFCB8E3B-482F-44E7-BE30-D9843CEEBCFE}" srcOrd="0" destOrd="0" presId="urn:microsoft.com/office/officeart/2005/8/layout/default"/>
    <dgm:cxn modelId="{BE8649FC-4992-4A5C-84F8-D5FE2A7E92F8}" type="presParOf" srcId="{ECF2A858-4802-4536-A83B-B0E072A85D3D}" destId="{A49146B7-C7CE-420F-BC67-7408CA913359}" srcOrd="1" destOrd="0" presId="urn:microsoft.com/office/officeart/2005/8/layout/default"/>
    <dgm:cxn modelId="{F9745637-4E9C-4D99-A5EE-7CB574416CAB}" type="presParOf" srcId="{ECF2A858-4802-4536-A83B-B0E072A85D3D}" destId="{29382945-A758-420B-86C6-1BDCE42C4AA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4BB29-1F4D-410E-8D7E-BEDECB2E4F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AB7E3B-FD64-45E8-82BC-BD820B3DFA07}">
      <dgm:prSet phldrT="[Texto]"/>
      <dgm:spPr/>
      <dgm:t>
        <a:bodyPr/>
        <a:lstStyle/>
        <a:p>
          <a:r>
            <a:rPr lang="es-MX" dirty="0" smtClean="0"/>
            <a:t>Individuos mexicanos sin alteración del metabolismo de glucosa (glucosa en ayuno &lt;100 mg/dl y HbA1c &lt;5.7%)</a:t>
          </a:r>
          <a:endParaRPr lang="es-MX" dirty="0"/>
        </a:p>
      </dgm:t>
    </dgm:pt>
    <dgm:pt modelId="{CF542989-16B4-4E6D-B01B-9531DAEEBB4E}" type="parTrans" cxnId="{50BDC930-4044-486E-8131-C80A1475DB68}">
      <dgm:prSet/>
      <dgm:spPr/>
      <dgm:t>
        <a:bodyPr/>
        <a:lstStyle/>
        <a:p>
          <a:endParaRPr lang="es-MX"/>
        </a:p>
      </dgm:t>
    </dgm:pt>
    <dgm:pt modelId="{4AFDD8C1-C1FC-4609-BF19-3279E7A288E5}" type="sibTrans" cxnId="{50BDC930-4044-486E-8131-C80A1475DB68}">
      <dgm:prSet/>
      <dgm:spPr/>
      <dgm:t>
        <a:bodyPr/>
        <a:lstStyle/>
        <a:p>
          <a:endParaRPr lang="es-MX"/>
        </a:p>
      </dgm:t>
    </dgm:pt>
    <dgm:pt modelId="{432D968A-1A83-4CCA-AFB5-38C08558B1EF}">
      <dgm:prSet/>
      <dgm:spPr/>
      <dgm:t>
        <a:bodyPr/>
        <a:lstStyle/>
        <a:p>
          <a:r>
            <a:rPr lang="es-MX" dirty="0" smtClean="0"/>
            <a:t>Edad entre 20 y 79 años</a:t>
          </a:r>
        </a:p>
      </dgm:t>
    </dgm:pt>
    <dgm:pt modelId="{E484409C-65A2-49CE-9934-1B6AEB3A0D50}" type="parTrans" cxnId="{1CE6FAAA-1853-449C-BDD7-D1E127BBC6FF}">
      <dgm:prSet/>
      <dgm:spPr/>
      <dgm:t>
        <a:bodyPr/>
        <a:lstStyle/>
        <a:p>
          <a:endParaRPr lang="es-MX"/>
        </a:p>
      </dgm:t>
    </dgm:pt>
    <dgm:pt modelId="{D2734E5F-91EB-40A8-A156-B0E58CC5888E}" type="sibTrans" cxnId="{1CE6FAAA-1853-449C-BDD7-D1E127BBC6FF}">
      <dgm:prSet/>
      <dgm:spPr/>
      <dgm:t>
        <a:bodyPr/>
        <a:lstStyle/>
        <a:p>
          <a:endParaRPr lang="es-MX"/>
        </a:p>
      </dgm:t>
    </dgm:pt>
    <dgm:pt modelId="{CCC1F90B-4CFF-4496-BF53-099A3E561084}">
      <dgm:prSet/>
      <dgm:spPr/>
      <dgm:t>
        <a:bodyPr/>
        <a:lstStyle/>
        <a:p>
          <a:r>
            <a:rPr lang="es-MX" dirty="0" smtClean="0"/>
            <a:t>Índice de masa corporal entre 18 y 34.9 kg/m</a:t>
          </a:r>
          <a:r>
            <a:rPr lang="es-MX" baseline="30000" dirty="0" smtClean="0"/>
            <a:t>2</a:t>
          </a:r>
        </a:p>
      </dgm:t>
    </dgm:pt>
    <dgm:pt modelId="{45AA24EA-1DD1-42C1-B900-29361CA6AD5D}" type="parTrans" cxnId="{BE439664-DB21-43B7-9FEF-6B0E0AF3142D}">
      <dgm:prSet/>
      <dgm:spPr/>
      <dgm:t>
        <a:bodyPr/>
        <a:lstStyle/>
        <a:p>
          <a:endParaRPr lang="es-MX"/>
        </a:p>
      </dgm:t>
    </dgm:pt>
    <dgm:pt modelId="{1FA7970B-D148-4336-BD9C-D3120B20DE17}" type="sibTrans" cxnId="{BE439664-DB21-43B7-9FEF-6B0E0AF3142D}">
      <dgm:prSet/>
      <dgm:spPr/>
      <dgm:t>
        <a:bodyPr/>
        <a:lstStyle/>
        <a:p>
          <a:endParaRPr lang="es-MX"/>
        </a:p>
      </dgm:t>
    </dgm:pt>
    <dgm:pt modelId="{C5273FFC-8B71-47B4-ABFD-5A2518834913}">
      <dgm:prSet/>
      <dgm:spPr/>
      <dgm:t>
        <a:bodyPr/>
        <a:lstStyle/>
        <a:p>
          <a:r>
            <a:rPr lang="es-MX" dirty="0" smtClean="0"/>
            <a:t>Exclusión</a:t>
          </a:r>
        </a:p>
      </dgm:t>
    </dgm:pt>
    <dgm:pt modelId="{51935A9F-C3F6-42D6-9F75-CB51BEBB5D15}" type="parTrans" cxnId="{22B194E9-26B8-4BCE-9AA7-57602B8DD3CE}">
      <dgm:prSet/>
      <dgm:spPr/>
      <dgm:t>
        <a:bodyPr/>
        <a:lstStyle/>
        <a:p>
          <a:endParaRPr lang="es-MX"/>
        </a:p>
      </dgm:t>
    </dgm:pt>
    <dgm:pt modelId="{5F370226-061E-41D7-B2BC-CB87458C7BC8}" type="sibTrans" cxnId="{22B194E9-26B8-4BCE-9AA7-57602B8DD3CE}">
      <dgm:prSet/>
      <dgm:spPr/>
      <dgm:t>
        <a:bodyPr/>
        <a:lstStyle/>
        <a:p>
          <a:endParaRPr lang="es-MX"/>
        </a:p>
      </dgm:t>
    </dgm:pt>
    <dgm:pt modelId="{14514C78-9E2A-4A9A-83DE-0587F22BA38D}">
      <dgm:prSet/>
      <dgm:spPr/>
      <dgm:t>
        <a:bodyPr/>
        <a:lstStyle/>
        <a:p>
          <a:r>
            <a:rPr lang="es-MX" dirty="0" smtClean="0"/>
            <a:t>Historia de enfermedad cardiovascular (cardiopatía isquémica o EVC isquémico)</a:t>
          </a:r>
        </a:p>
      </dgm:t>
    </dgm:pt>
    <dgm:pt modelId="{5009472F-E6EF-46C9-A063-E95045619BBD}" type="parTrans" cxnId="{EDA0675F-04D1-4F43-A6A7-14F576FCD17E}">
      <dgm:prSet/>
      <dgm:spPr/>
      <dgm:t>
        <a:bodyPr/>
        <a:lstStyle/>
        <a:p>
          <a:endParaRPr lang="es-MX"/>
        </a:p>
      </dgm:t>
    </dgm:pt>
    <dgm:pt modelId="{278EB9E9-3A08-457F-B0D0-B96C97C2C3C4}" type="sibTrans" cxnId="{EDA0675F-04D1-4F43-A6A7-14F576FCD17E}">
      <dgm:prSet/>
      <dgm:spPr/>
      <dgm:t>
        <a:bodyPr/>
        <a:lstStyle/>
        <a:p>
          <a:endParaRPr lang="es-MX"/>
        </a:p>
      </dgm:t>
    </dgm:pt>
    <dgm:pt modelId="{60323583-0141-4BFE-8219-ED3AA100BD3A}">
      <dgm:prSet/>
      <dgm:spPr/>
      <dgm:t>
        <a:bodyPr/>
        <a:lstStyle/>
        <a:p>
          <a:r>
            <a:rPr lang="es-MX" dirty="0" smtClean="0"/>
            <a:t>Infección aguda</a:t>
          </a:r>
        </a:p>
      </dgm:t>
    </dgm:pt>
    <dgm:pt modelId="{2D656459-8C9B-490A-9F45-60D0243417B8}" type="parTrans" cxnId="{AE8ADDE4-2575-47E1-98B5-1E95B1163198}">
      <dgm:prSet/>
      <dgm:spPr/>
      <dgm:t>
        <a:bodyPr/>
        <a:lstStyle/>
        <a:p>
          <a:endParaRPr lang="es-MX"/>
        </a:p>
      </dgm:t>
    </dgm:pt>
    <dgm:pt modelId="{087BA17C-F8BC-4591-A512-13798C207D4C}" type="sibTrans" cxnId="{AE8ADDE4-2575-47E1-98B5-1E95B1163198}">
      <dgm:prSet/>
      <dgm:spPr/>
      <dgm:t>
        <a:bodyPr/>
        <a:lstStyle/>
        <a:p>
          <a:endParaRPr lang="es-MX"/>
        </a:p>
      </dgm:t>
    </dgm:pt>
    <dgm:pt modelId="{111FA66D-D604-4C4A-B1F1-E1ACDD0A77BA}">
      <dgm:prSet/>
      <dgm:spPr/>
      <dgm:t>
        <a:bodyPr/>
        <a:lstStyle/>
        <a:p>
          <a:r>
            <a:rPr lang="es-MX" dirty="0" smtClean="0"/>
            <a:t>Embarazo</a:t>
          </a:r>
          <a:endParaRPr lang="es-MX" dirty="0"/>
        </a:p>
      </dgm:t>
    </dgm:pt>
    <dgm:pt modelId="{8A3C3412-5C3A-4C8D-9B1F-0043F5BD4205}" type="parTrans" cxnId="{0768CC60-6C67-4E38-8287-95E0F3BD840D}">
      <dgm:prSet/>
      <dgm:spPr/>
      <dgm:t>
        <a:bodyPr/>
        <a:lstStyle/>
        <a:p>
          <a:endParaRPr lang="es-MX"/>
        </a:p>
      </dgm:t>
    </dgm:pt>
    <dgm:pt modelId="{DD841328-D6B2-47B1-9644-B9A91A8DF826}" type="sibTrans" cxnId="{0768CC60-6C67-4E38-8287-95E0F3BD840D}">
      <dgm:prSet/>
      <dgm:spPr/>
      <dgm:t>
        <a:bodyPr/>
        <a:lstStyle/>
        <a:p>
          <a:endParaRPr lang="es-MX"/>
        </a:p>
      </dgm:t>
    </dgm:pt>
    <dgm:pt modelId="{2150BE7E-D05B-49ED-8F1C-5BAC858B503D}">
      <dgm:prSet/>
      <dgm:spPr/>
      <dgm:t>
        <a:bodyPr/>
        <a:lstStyle/>
        <a:p>
          <a:r>
            <a:rPr lang="es-MX" dirty="0" err="1" smtClean="0"/>
            <a:t>Llactancia</a:t>
          </a:r>
          <a:r>
            <a:rPr lang="es-MX" dirty="0" smtClean="0"/>
            <a:t> </a:t>
          </a:r>
          <a:endParaRPr lang="es-MX" dirty="0"/>
        </a:p>
      </dgm:t>
    </dgm:pt>
    <dgm:pt modelId="{DA0A490F-6B2F-41EF-907F-97A20C5AD060}" type="parTrans" cxnId="{BDCF1C38-4EF1-460F-9272-4F0D81CFE9FA}">
      <dgm:prSet/>
      <dgm:spPr/>
      <dgm:t>
        <a:bodyPr/>
        <a:lstStyle/>
        <a:p>
          <a:endParaRPr lang="es-MX"/>
        </a:p>
      </dgm:t>
    </dgm:pt>
    <dgm:pt modelId="{C36DE275-7ED3-4125-9490-6CEFBEB2A6A4}" type="sibTrans" cxnId="{BDCF1C38-4EF1-460F-9272-4F0D81CFE9FA}">
      <dgm:prSet/>
      <dgm:spPr/>
      <dgm:t>
        <a:bodyPr/>
        <a:lstStyle/>
        <a:p>
          <a:endParaRPr lang="es-MX"/>
        </a:p>
      </dgm:t>
    </dgm:pt>
    <dgm:pt modelId="{CE2E506E-B302-43B5-BE77-4C2BE2B17D10}">
      <dgm:prSet phldrT="[Texto]"/>
      <dgm:spPr/>
      <dgm:t>
        <a:bodyPr/>
        <a:lstStyle/>
        <a:p>
          <a:r>
            <a:rPr lang="es-MX" dirty="0" smtClean="0"/>
            <a:t>Pérdida de peso &gt;10% en los últimos 3 meses</a:t>
          </a:r>
          <a:endParaRPr lang="es-MX" dirty="0"/>
        </a:p>
      </dgm:t>
    </dgm:pt>
    <dgm:pt modelId="{5E581928-F1F6-4D71-8B8C-CBCE1FA7489B}" type="parTrans" cxnId="{F81CE5E8-33DF-4C80-9273-A83CFBC6B44A}">
      <dgm:prSet/>
      <dgm:spPr/>
      <dgm:t>
        <a:bodyPr/>
        <a:lstStyle/>
        <a:p>
          <a:endParaRPr lang="es-MX"/>
        </a:p>
      </dgm:t>
    </dgm:pt>
    <dgm:pt modelId="{1D6E9463-2077-433C-A210-BAC872B52804}" type="sibTrans" cxnId="{F81CE5E8-33DF-4C80-9273-A83CFBC6B44A}">
      <dgm:prSet/>
      <dgm:spPr/>
      <dgm:t>
        <a:bodyPr/>
        <a:lstStyle/>
        <a:p>
          <a:endParaRPr lang="es-MX"/>
        </a:p>
      </dgm:t>
    </dgm:pt>
    <dgm:pt modelId="{73D3358D-969B-48DF-B9E3-BFBE3C44B345}">
      <dgm:prSet phldrT="[Texto]"/>
      <dgm:spPr/>
      <dgm:t>
        <a:bodyPr/>
        <a:lstStyle/>
        <a:p>
          <a:r>
            <a:rPr lang="es-MX" dirty="0" err="1" smtClean="0"/>
            <a:t>TFGe</a:t>
          </a:r>
          <a:r>
            <a:rPr lang="es-MX" dirty="0" smtClean="0"/>
            <a:t> &lt;60 ml/min</a:t>
          </a:r>
          <a:endParaRPr lang="es-MX" dirty="0"/>
        </a:p>
      </dgm:t>
    </dgm:pt>
    <dgm:pt modelId="{7C9337C2-C7E3-4E53-85E8-9EEE1D487576}" type="parTrans" cxnId="{2F66D88F-0AC5-4D54-B597-5A2B9775C5C7}">
      <dgm:prSet/>
      <dgm:spPr/>
      <dgm:t>
        <a:bodyPr/>
        <a:lstStyle/>
        <a:p>
          <a:endParaRPr lang="es-MX"/>
        </a:p>
      </dgm:t>
    </dgm:pt>
    <dgm:pt modelId="{C301BD1B-3697-4225-A319-26B649A6F0DD}" type="sibTrans" cxnId="{2F66D88F-0AC5-4D54-B597-5A2B9775C5C7}">
      <dgm:prSet/>
      <dgm:spPr/>
      <dgm:t>
        <a:bodyPr/>
        <a:lstStyle/>
        <a:p>
          <a:endParaRPr lang="es-MX"/>
        </a:p>
      </dgm:t>
    </dgm:pt>
    <dgm:pt modelId="{690FA86F-B236-44D0-8742-0FBBD99B247D}">
      <dgm:prSet phldrT="[Texto]"/>
      <dgm:spPr/>
      <dgm:t>
        <a:bodyPr/>
        <a:lstStyle/>
        <a:p>
          <a:r>
            <a:rPr lang="es-MX" dirty="0" smtClean="0"/>
            <a:t>Uso de fármacos que afectan la acción o secreción de insulina</a:t>
          </a:r>
          <a:endParaRPr lang="es-MX" dirty="0"/>
        </a:p>
      </dgm:t>
    </dgm:pt>
    <dgm:pt modelId="{60E888E7-5EE8-4B2A-9549-EBFF1F470162}" type="parTrans" cxnId="{EA8DDA1D-BE82-427D-9C96-37A5F4D0B89E}">
      <dgm:prSet/>
      <dgm:spPr/>
      <dgm:t>
        <a:bodyPr/>
        <a:lstStyle/>
        <a:p>
          <a:endParaRPr lang="es-MX"/>
        </a:p>
      </dgm:t>
    </dgm:pt>
    <dgm:pt modelId="{1A008842-21EA-4673-B6BC-26C46319AC0F}" type="sibTrans" cxnId="{EA8DDA1D-BE82-427D-9C96-37A5F4D0B89E}">
      <dgm:prSet/>
      <dgm:spPr/>
      <dgm:t>
        <a:bodyPr/>
        <a:lstStyle/>
        <a:p>
          <a:endParaRPr lang="es-MX"/>
        </a:p>
      </dgm:t>
    </dgm:pt>
    <dgm:pt modelId="{DCE4D2B9-AC44-48F4-96AA-C1BF5A6659C3}">
      <dgm:prSet phldrT="[Texto]"/>
      <dgm:spPr/>
      <dgm:t>
        <a:bodyPr/>
        <a:lstStyle/>
        <a:p>
          <a:r>
            <a:rPr lang="es-MX" dirty="0" smtClean="0"/>
            <a:t>Inclusión</a:t>
          </a:r>
          <a:endParaRPr lang="es-MX" dirty="0"/>
        </a:p>
      </dgm:t>
    </dgm:pt>
    <dgm:pt modelId="{29CE3559-2859-4588-BFD4-959EC45CA275}" type="parTrans" cxnId="{96D42890-1A17-4EC0-A5F7-E114DE3A82C2}">
      <dgm:prSet/>
      <dgm:spPr/>
      <dgm:t>
        <a:bodyPr/>
        <a:lstStyle/>
        <a:p>
          <a:endParaRPr lang="es-MX"/>
        </a:p>
      </dgm:t>
    </dgm:pt>
    <dgm:pt modelId="{1E72C579-6944-4A5F-8401-EDB089C03D12}" type="sibTrans" cxnId="{96D42890-1A17-4EC0-A5F7-E114DE3A82C2}">
      <dgm:prSet/>
      <dgm:spPr/>
      <dgm:t>
        <a:bodyPr/>
        <a:lstStyle/>
        <a:p>
          <a:endParaRPr lang="es-MX"/>
        </a:p>
      </dgm:t>
    </dgm:pt>
    <dgm:pt modelId="{2291B5F8-3F4A-4780-8765-0437EB445B34}" type="pres">
      <dgm:prSet presAssocID="{DD14BB29-1F4D-410E-8D7E-BEDECB2E4F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2E406B-45B2-4851-8D38-6BD3AD8E3E93}" type="pres">
      <dgm:prSet presAssocID="{DCE4D2B9-AC44-48F4-96AA-C1BF5A6659C3}" presName="composite" presStyleCnt="0"/>
      <dgm:spPr/>
    </dgm:pt>
    <dgm:pt modelId="{5E233C49-F599-4530-97D8-E70994D552AB}" type="pres">
      <dgm:prSet presAssocID="{DCE4D2B9-AC44-48F4-96AA-C1BF5A6659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051144-29B3-46F0-AFA4-8FC0170387AF}" type="pres">
      <dgm:prSet presAssocID="{DCE4D2B9-AC44-48F4-96AA-C1BF5A6659C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079A5-FAA1-437F-94CB-F031CF3AFC9B}" type="pres">
      <dgm:prSet presAssocID="{1E72C579-6944-4A5F-8401-EDB089C03D12}" presName="space" presStyleCnt="0"/>
      <dgm:spPr/>
    </dgm:pt>
    <dgm:pt modelId="{9BB19AA4-8B88-4536-92C7-C22165385F3E}" type="pres">
      <dgm:prSet presAssocID="{C5273FFC-8B71-47B4-ABFD-5A2518834913}" presName="composite" presStyleCnt="0"/>
      <dgm:spPr/>
    </dgm:pt>
    <dgm:pt modelId="{DFBF3E45-B3A3-443A-9DF6-854CCE3E7913}" type="pres">
      <dgm:prSet presAssocID="{C5273FFC-8B71-47B4-ABFD-5A251883491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230180-4520-43F7-B311-452C2845D588}" type="pres">
      <dgm:prSet presAssocID="{C5273FFC-8B71-47B4-ABFD-5A251883491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66D88F-0AC5-4D54-B597-5A2B9775C5C7}" srcId="{C5273FFC-8B71-47B4-ABFD-5A2518834913}" destId="{73D3358D-969B-48DF-B9E3-BFBE3C44B345}" srcOrd="5" destOrd="0" parTransId="{7C9337C2-C7E3-4E53-85E8-9EEE1D487576}" sibTransId="{C301BD1B-3697-4225-A319-26B649A6F0DD}"/>
    <dgm:cxn modelId="{4E237BD7-4530-4F3C-975F-BC0FA1F3FA4F}" type="presOf" srcId="{14514C78-9E2A-4A9A-83DE-0587F22BA38D}" destId="{BA230180-4520-43F7-B311-452C2845D588}" srcOrd="0" destOrd="0" presId="urn:microsoft.com/office/officeart/2005/8/layout/hList1"/>
    <dgm:cxn modelId="{A1C75B4A-A87A-4C9A-BFDB-31E704B47C33}" type="presOf" srcId="{690FA86F-B236-44D0-8742-0FBBD99B247D}" destId="{BA230180-4520-43F7-B311-452C2845D588}" srcOrd="0" destOrd="6" presId="urn:microsoft.com/office/officeart/2005/8/layout/hList1"/>
    <dgm:cxn modelId="{10BB50E6-EFFD-4194-835E-939CA43A0346}" type="presOf" srcId="{DCE4D2B9-AC44-48F4-96AA-C1BF5A6659C3}" destId="{5E233C49-F599-4530-97D8-E70994D552AB}" srcOrd="0" destOrd="0" presId="urn:microsoft.com/office/officeart/2005/8/layout/hList1"/>
    <dgm:cxn modelId="{BDCF1C38-4EF1-460F-9272-4F0D81CFE9FA}" srcId="{C5273FFC-8B71-47B4-ABFD-5A2518834913}" destId="{2150BE7E-D05B-49ED-8F1C-5BAC858B503D}" srcOrd="3" destOrd="0" parTransId="{DA0A490F-6B2F-41EF-907F-97A20C5AD060}" sibTransId="{C36DE275-7ED3-4125-9490-6CEFBEB2A6A4}"/>
    <dgm:cxn modelId="{EA8DDA1D-BE82-427D-9C96-37A5F4D0B89E}" srcId="{C5273FFC-8B71-47B4-ABFD-5A2518834913}" destId="{690FA86F-B236-44D0-8742-0FBBD99B247D}" srcOrd="6" destOrd="0" parTransId="{60E888E7-5EE8-4B2A-9549-EBFF1F470162}" sibTransId="{1A008842-21EA-4673-B6BC-26C46319AC0F}"/>
    <dgm:cxn modelId="{0768CC60-6C67-4E38-8287-95E0F3BD840D}" srcId="{C5273FFC-8B71-47B4-ABFD-5A2518834913}" destId="{111FA66D-D604-4C4A-B1F1-E1ACDD0A77BA}" srcOrd="2" destOrd="0" parTransId="{8A3C3412-5C3A-4C8D-9B1F-0043F5BD4205}" sibTransId="{DD841328-D6B2-47B1-9644-B9A91A8DF826}"/>
    <dgm:cxn modelId="{06AA1466-3DFD-40DD-83B5-134C286911AB}" type="presOf" srcId="{19AB7E3B-FD64-45E8-82BC-BD820B3DFA07}" destId="{1E051144-29B3-46F0-AFA4-8FC0170387AF}" srcOrd="0" destOrd="0" presId="urn:microsoft.com/office/officeart/2005/8/layout/hList1"/>
    <dgm:cxn modelId="{1BB68A1D-EFD5-4760-A94A-4CED6750EE0B}" type="presOf" srcId="{111FA66D-D604-4C4A-B1F1-E1ACDD0A77BA}" destId="{BA230180-4520-43F7-B311-452C2845D588}" srcOrd="0" destOrd="2" presId="urn:microsoft.com/office/officeart/2005/8/layout/hList1"/>
    <dgm:cxn modelId="{EDA0675F-04D1-4F43-A6A7-14F576FCD17E}" srcId="{C5273FFC-8B71-47B4-ABFD-5A2518834913}" destId="{14514C78-9E2A-4A9A-83DE-0587F22BA38D}" srcOrd="0" destOrd="0" parTransId="{5009472F-E6EF-46C9-A063-E95045619BBD}" sibTransId="{278EB9E9-3A08-457F-B0D0-B96C97C2C3C4}"/>
    <dgm:cxn modelId="{F81CE5E8-33DF-4C80-9273-A83CFBC6B44A}" srcId="{C5273FFC-8B71-47B4-ABFD-5A2518834913}" destId="{CE2E506E-B302-43B5-BE77-4C2BE2B17D10}" srcOrd="4" destOrd="0" parTransId="{5E581928-F1F6-4D71-8B8C-CBCE1FA7489B}" sibTransId="{1D6E9463-2077-433C-A210-BAC872B52804}"/>
    <dgm:cxn modelId="{BE439664-DB21-43B7-9FEF-6B0E0AF3142D}" srcId="{DCE4D2B9-AC44-48F4-96AA-C1BF5A6659C3}" destId="{CCC1F90B-4CFF-4496-BF53-099A3E561084}" srcOrd="2" destOrd="0" parTransId="{45AA24EA-1DD1-42C1-B900-29361CA6AD5D}" sibTransId="{1FA7970B-D148-4336-BD9C-D3120B20DE17}"/>
    <dgm:cxn modelId="{2D6528AF-9442-481D-9B9D-0013DC59E383}" type="presOf" srcId="{2150BE7E-D05B-49ED-8F1C-5BAC858B503D}" destId="{BA230180-4520-43F7-B311-452C2845D588}" srcOrd="0" destOrd="3" presId="urn:microsoft.com/office/officeart/2005/8/layout/hList1"/>
    <dgm:cxn modelId="{96D42890-1A17-4EC0-A5F7-E114DE3A82C2}" srcId="{DD14BB29-1F4D-410E-8D7E-BEDECB2E4FC5}" destId="{DCE4D2B9-AC44-48F4-96AA-C1BF5A6659C3}" srcOrd="0" destOrd="0" parTransId="{29CE3559-2859-4588-BFD4-959EC45CA275}" sibTransId="{1E72C579-6944-4A5F-8401-EDB089C03D12}"/>
    <dgm:cxn modelId="{50BDC930-4044-486E-8131-C80A1475DB68}" srcId="{DCE4D2B9-AC44-48F4-96AA-C1BF5A6659C3}" destId="{19AB7E3B-FD64-45E8-82BC-BD820B3DFA07}" srcOrd="0" destOrd="0" parTransId="{CF542989-16B4-4E6D-B01B-9531DAEEBB4E}" sibTransId="{4AFDD8C1-C1FC-4609-BF19-3279E7A288E5}"/>
    <dgm:cxn modelId="{AE8ADDE4-2575-47E1-98B5-1E95B1163198}" srcId="{C5273FFC-8B71-47B4-ABFD-5A2518834913}" destId="{60323583-0141-4BFE-8219-ED3AA100BD3A}" srcOrd="1" destOrd="0" parTransId="{2D656459-8C9B-490A-9F45-60D0243417B8}" sibTransId="{087BA17C-F8BC-4591-A512-13798C207D4C}"/>
    <dgm:cxn modelId="{73959279-6DEE-4707-9550-3EA45FE38AFC}" type="presOf" srcId="{CCC1F90B-4CFF-4496-BF53-099A3E561084}" destId="{1E051144-29B3-46F0-AFA4-8FC0170387AF}" srcOrd="0" destOrd="2" presId="urn:microsoft.com/office/officeart/2005/8/layout/hList1"/>
    <dgm:cxn modelId="{1CE6FAAA-1853-449C-BDD7-D1E127BBC6FF}" srcId="{DCE4D2B9-AC44-48F4-96AA-C1BF5A6659C3}" destId="{432D968A-1A83-4CCA-AFB5-38C08558B1EF}" srcOrd="1" destOrd="0" parTransId="{E484409C-65A2-49CE-9934-1B6AEB3A0D50}" sibTransId="{D2734E5F-91EB-40A8-A156-B0E58CC5888E}"/>
    <dgm:cxn modelId="{46803A39-3620-45FD-8FC7-B697D4853E09}" type="presOf" srcId="{CE2E506E-B302-43B5-BE77-4C2BE2B17D10}" destId="{BA230180-4520-43F7-B311-452C2845D588}" srcOrd="0" destOrd="4" presId="urn:microsoft.com/office/officeart/2005/8/layout/hList1"/>
    <dgm:cxn modelId="{95D296F5-2BE8-4977-AB4C-7F778502475B}" type="presOf" srcId="{432D968A-1A83-4CCA-AFB5-38C08558B1EF}" destId="{1E051144-29B3-46F0-AFA4-8FC0170387AF}" srcOrd="0" destOrd="1" presId="urn:microsoft.com/office/officeart/2005/8/layout/hList1"/>
    <dgm:cxn modelId="{22B194E9-26B8-4BCE-9AA7-57602B8DD3CE}" srcId="{DD14BB29-1F4D-410E-8D7E-BEDECB2E4FC5}" destId="{C5273FFC-8B71-47B4-ABFD-5A2518834913}" srcOrd="1" destOrd="0" parTransId="{51935A9F-C3F6-42D6-9F75-CB51BEBB5D15}" sibTransId="{5F370226-061E-41D7-B2BC-CB87458C7BC8}"/>
    <dgm:cxn modelId="{6113D82E-BF5B-422B-B81E-118A7BA1B641}" type="presOf" srcId="{C5273FFC-8B71-47B4-ABFD-5A2518834913}" destId="{DFBF3E45-B3A3-443A-9DF6-854CCE3E7913}" srcOrd="0" destOrd="0" presId="urn:microsoft.com/office/officeart/2005/8/layout/hList1"/>
    <dgm:cxn modelId="{A4784DD0-4404-4D22-A6D8-2D5A537F6CBB}" type="presOf" srcId="{60323583-0141-4BFE-8219-ED3AA100BD3A}" destId="{BA230180-4520-43F7-B311-452C2845D588}" srcOrd="0" destOrd="1" presId="urn:microsoft.com/office/officeart/2005/8/layout/hList1"/>
    <dgm:cxn modelId="{74BD1B5D-399F-4F90-82AE-5CAFA53FFFB3}" type="presOf" srcId="{73D3358D-969B-48DF-B9E3-BFBE3C44B345}" destId="{BA230180-4520-43F7-B311-452C2845D588}" srcOrd="0" destOrd="5" presId="urn:microsoft.com/office/officeart/2005/8/layout/hList1"/>
    <dgm:cxn modelId="{62AA6152-3C67-49F6-AAD5-208E3EE9A8C0}" type="presOf" srcId="{DD14BB29-1F4D-410E-8D7E-BEDECB2E4FC5}" destId="{2291B5F8-3F4A-4780-8765-0437EB445B34}" srcOrd="0" destOrd="0" presId="urn:microsoft.com/office/officeart/2005/8/layout/hList1"/>
    <dgm:cxn modelId="{13AF8040-6913-471F-8426-05309EF3A7E1}" type="presParOf" srcId="{2291B5F8-3F4A-4780-8765-0437EB445B34}" destId="{152E406B-45B2-4851-8D38-6BD3AD8E3E93}" srcOrd="0" destOrd="0" presId="urn:microsoft.com/office/officeart/2005/8/layout/hList1"/>
    <dgm:cxn modelId="{B550CB89-8B0A-45C2-8BC9-8498210CDAB1}" type="presParOf" srcId="{152E406B-45B2-4851-8D38-6BD3AD8E3E93}" destId="{5E233C49-F599-4530-97D8-E70994D552AB}" srcOrd="0" destOrd="0" presId="urn:microsoft.com/office/officeart/2005/8/layout/hList1"/>
    <dgm:cxn modelId="{8AA5689B-E59E-4221-BD04-BD4D88A223A9}" type="presParOf" srcId="{152E406B-45B2-4851-8D38-6BD3AD8E3E93}" destId="{1E051144-29B3-46F0-AFA4-8FC0170387AF}" srcOrd="1" destOrd="0" presId="urn:microsoft.com/office/officeart/2005/8/layout/hList1"/>
    <dgm:cxn modelId="{F923718A-0794-47A9-B443-717C4910F55C}" type="presParOf" srcId="{2291B5F8-3F4A-4780-8765-0437EB445B34}" destId="{EDA079A5-FAA1-437F-94CB-F031CF3AFC9B}" srcOrd="1" destOrd="0" presId="urn:microsoft.com/office/officeart/2005/8/layout/hList1"/>
    <dgm:cxn modelId="{C913CC4B-0BEC-42DB-8DFB-8D05EB9A7129}" type="presParOf" srcId="{2291B5F8-3F4A-4780-8765-0437EB445B34}" destId="{9BB19AA4-8B88-4536-92C7-C22165385F3E}" srcOrd="2" destOrd="0" presId="urn:microsoft.com/office/officeart/2005/8/layout/hList1"/>
    <dgm:cxn modelId="{FFDD693F-EC1D-4470-B74E-B1B4745FCC90}" type="presParOf" srcId="{9BB19AA4-8B88-4536-92C7-C22165385F3E}" destId="{DFBF3E45-B3A3-443A-9DF6-854CCE3E7913}" srcOrd="0" destOrd="0" presId="urn:microsoft.com/office/officeart/2005/8/layout/hList1"/>
    <dgm:cxn modelId="{75799B3D-E27E-4311-97FC-55213FFE6C13}" type="presParOf" srcId="{9BB19AA4-8B88-4536-92C7-C22165385F3E}" destId="{BA230180-4520-43F7-B311-452C2845D5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8ACC5-4829-4358-97EB-9C2F60DC1CF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D94F57BD-2DFF-4AED-9E04-E3014A895E06}">
      <dgm:prSet phldrT="[Texto]"/>
      <dgm:spPr/>
      <dgm:t>
        <a:bodyPr/>
        <a:lstStyle/>
        <a:p>
          <a:r>
            <a:rPr lang="es-MX" smtClean="0"/>
            <a:t>HOMA-IR= glucosa en ayuno (mg/dl) * insulina en ayuno (µU/ml)/405</a:t>
          </a:r>
          <a:endParaRPr lang="es-MX"/>
        </a:p>
      </dgm:t>
    </dgm:pt>
    <dgm:pt modelId="{BBA791B4-8639-4284-93DB-505D04928261}" type="parTrans" cxnId="{3B0AAF93-9D24-4378-AC54-8E5C1C536BC7}">
      <dgm:prSet/>
      <dgm:spPr/>
      <dgm:t>
        <a:bodyPr/>
        <a:lstStyle/>
        <a:p>
          <a:endParaRPr lang="es-MX"/>
        </a:p>
      </dgm:t>
    </dgm:pt>
    <dgm:pt modelId="{20FA948E-AA51-41A6-8C6E-2B0681E15A2C}" type="sibTrans" cxnId="{3B0AAF93-9D24-4378-AC54-8E5C1C536BC7}">
      <dgm:prSet/>
      <dgm:spPr/>
      <dgm:t>
        <a:bodyPr/>
        <a:lstStyle/>
        <a:p>
          <a:endParaRPr lang="es-MX"/>
        </a:p>
      </dgm:t>
    </dgm:pt>
    <dgm:pt modelId="{7F688931-4FB5-49D4-A4C9-45F4222562B5}">
      <dgm:prSet/>
      <dgm:spPr/>
      <dgm:t>
        <a:bodyPr/>
        <a:lstStyle/>
        <a:p>
          <a:r>
            <a:rPr lang="es-MX" dirty="0" smtClean="0"/>
            <a:t>HOMA-2S= HOMA2 CALCULATOR </a:t>
          </a:r>
        </a:p>
      </dgm:t>
    </dgm:pt>
    <dgm:pt modelId="{8959ABB7-0E27-47FC-A7B6-DDEFBB5CF37F}" type="parTrans" cxnId="{4C48685E-504F-493D-9B09-77D4B3E81CE0}">
      <dgm:prSet/>
      <dgm:spPr/>
      <dgm:t>
        <a:bodyPr/>
        <a:lstStyle/>
        <a:p>
          <a:endParaRPr lang="es-MX"/>
        </a:p>
      </dgm:t>
    </dgm:pt>
    <dgm:pt modelId="{D9D12CBF-FF4A-4FDA-95D9-761EB18A7CDB}" type="sibTrans" cxnId="{4C48685E-504F-493D-9B09-77D4B3E81CE0}">
      <dgm:prSet/>
      <dgm:spPr/>
      <dgm:t>
        <a:bodyPr/>
        <a:lstStyle/>
        <a:p>
          <a:endParaRPr lang="es-MX"/>
        </a:p>
      </dgm:t>
    </dgm:pt>
    <dgm:pt modelId="{9B8B278E-7D88-46AC-A4AD-2FF89738E87A}">
      <dgm:prSet/>
      <dgm:spPr/>
      <dgm:t>
        <a:bodyPr/>
        <a:lstStyle/>
        <a:p>
          <a:r>
            <a:rPr lang="es-MX" dirty="0" smtClean="0"/>
            <a:t>QUICKI= 1/ logaritmo de insulina en ayuno (µU/ml) * logaritmo de glucosa en ayuno (mg/dl)</a:t>
          </a:r>
        </a:p>
      </dgm:t>
    </dgm:pt>
    <dgm:pt modelId="{D0652C6B-9BF5-40BF-97BF-1E78F61A26A0}" type="parTrans" cxnId="{EA7D6A98-2981-4D70-9AF4-AEAB0CAB080F}">
      <dgm:prSet/>
      <dgm:spPr/>
      <dgm:t>
        <a:bodyPr/>
        <a:lstStyle/>
        <a:p>
          <a:endParaRPr lang="es-MX"/>
        </a:p>
      </dgm:t>
    </dgm:pt>
    <dgm:pt modelId="{79DF161C-C951-4AD7-9A56-10D51558B2CA}" type="sibTrans" cxnId="{EA7D6A98-2981-4D70-9AF4-AEAB0CAB080F}">
      <dgm:prSet/>
      <dgm:spPr/>
      <dgm:t>
        <a:bodyPr/>
        <a:lstStyle/>
        <a:p>
          <a:endParaRPr lang="es-MX"/>
        </a:p>
      </dgm:t>
    </dgm:pt>
    <dgm:pt modelId="{E88176D3-02D0-4ED6-A77D-789FF9AB28C0}">
      <dgm:prSet/>
      <dgm:spPr/>
      <dgm:t>
        <a:bodyPr/>
        <a:lstStyle/>
        <a:p>
          <a:r>
            <a:rPr lang="es-MX" smtClean="0"/>
            <a:t>TyG= triglicéridos (mg/dl) * glucosa (mg/dl)/2</a:t>
          </a:r>
          <a:endParaRPr lang="es-MX" dirty="0" smtClean="0"/>
        </a:p>
      </dgm:t>
    </dgm:pt>
    <dgm:pt modelId="{711B9675-E1B1-42B7-BC5C-29E992115F1F}" type="parTrans" cxnId="{71F96F21-1C35-4AF3-826F-55C49D6746F1}">
      <dgm:prSet/>
      <dgm:spPr/>
      <dgm:t>
        <a:bodyPr/>
        <a:lstStyle/>
        <a:p>
          <a:endParaRPr lang="es-MX"/>
        </a:p>
      </dgm:t>
    </dgm:pt>
    <dgm:pt modelId="{6733E59C-77DE-4DDA-9466-337742140C20}" type="sibTrans" cxnId="{71F96F21-1C35-4AF3-826F-55C49D6746F1}">
      <dgm:prSet/>
      <dgm:spPr/>
      <dgm:t>
        <a:bodyPr/>
        <a:lstStyle/>
        <a:p>
          <a:endParaRPr lang="es-MX"/>
        </a:p>
      </dgm:t>
    </dgm:pt>
    <dgm:pt modelId="{B02CC759-0858-4409-9CFD-B339356BAA5F}">
      <dgm:prSet/>
      <dgm:spPr/>
      <dgm:t>
        <a:bodyPr/>
        <a:lstStyle/>
        <a:p>
          <a:r>
            <a:rPr lang="es-MX" dirty="0" err="1" smtClean="0"/>
            <a:t>TyG</a:t>
          </a:r>
          <a:r>
            <a:rPr lang="es-MX" dirty="0" smtClean="0"/>
            <a:t> * IMC= índice </a:t>
          </a:r>
          <a:r>
            <a:rPr lang="es-MX" dirty="0" err="1" smtClean="0"/>
            <a:t>TyG</a:t>
          </a:r>
          <a:r>
            <a:rPr lang="es-MX" dirty="0" smtClean="0"/>
            <a:t> * IMC</a:t>
          </a:r>
        </a:p>
      </dgm:t>
    </dgm:pt>
    <dgm:pt modelId="{461959FC-F85B-4CF3-9E72-F3CDF8ADE004}" type="parTrans" cxnId="{CA32BFB3-FB03-4900-86F0-95438E181D07}">
      <dgm:prSet/>
      <dgm:spPr/>
      <dgm:t>
        <a:bodyPr/>
        <a:lstStyle/>
        <a:p>
          <a:endParaRPr lang="es-MX"/>
        </a:p>
      </dgm:t>
    </dgm:pt>
    <dgm:pt modelId="{7229AEE5-C694-4A24-B4A2-836CE3841109}" type="sibTrans" cxnId="{CA32BFB3-FB03-4900-86F0-95438E181D07}">
      <dgm:prSet/>
      <dgm:spPr/>
      <dgm:t>
        <a:bodyPr/>
        <a:lstStyle/>
        <a:p>
          <a:endParaRPr lang="es-MX"/>
        </a:p>
      </dgm:t>
    </dgm:pt>
    <dgm:pt modelId="{C2C7EEB4-E8BE-4C22-8EFD-FA70C0A5D7E6}">
      <dgm:prSet/>
      <dgm:spPr/>
      <dgm:t>
        <a:bodyPr/>
        <a:lstStyle/>
        <a:p>
          <a:r>
            <a:rPr lang="es-MX" dirty="0" smtClean="0"/>
            <a:t>T/HDL= triglicéridos (mg/dl)/c-HDL (mg/dl) en ayuno</a:t>
          </a:r>
        </a:p>
      </dgm:t>
    </dgm:pt>
    <dgm:pt modelId="{78FE2FE7-6060-434A-8EAE-42E25461906C}" type="parTrans" cxnId="{ED5A5165-993A-420F-AB44-A3987F938106}">
      <dgm:prSet/>
      <dgm:spPr/>
      <dgm:t>
        <a:bodyPr/>
        <a:lstStyle/>
        <a:p>
          <a:endParaRPr lang="es-MX"/>
        </a:p>
      </dgm:t>
    </dgm:pt>
    <dgm:pt modelId="{D0CC23A2-4F3A-485F-8309-A70F6309B009}" type="sibTrans" cxnId="{ED5A5165-993A-420F-AB44-A3987F938106}">
      <dgm:prSet/>
      <dgm:spPr/>
      <dgm:t>
        <a:bodyPr/>
        <a:lstStyle/>
        <a:p>
          <a:endParaRPr lang="es-MX"/>
        </a:p>
      </dgm:t>
    </dgm:pt>
    <dgm:pt modelId="{9A9D6417-C527-4A7C-AB8A-E4EB2EB00A33}" type="pres">
      <dgm:prSet presAssocID="{A7F8ACC5-4829-4358-97EB-9C2F60DC1C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C4A860-61E7-468C-B36C-5657E2926C3E}" type="pres">
      <dgm:prSet presAssocID="{D94F57BD-2DFF-4AED-9E04-E3014A895E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0228C7-E836-4A31-97F0-CA5874DCC586}" type="pres">
      <dgm:prSet presAssocID="{20FA948E-AA51-41A6-8C6E-2B0681E15A2C}" presName="sibTrans" presStyleCnt="0"/>
      <dgm:spPr/>
    </dgm:pt>
    <dgm:pt modelId="{502BFB38-C94E-4D88-99B4-0FE66E3D088E}" type="pres">
      <dgm:prSet presAssocID="{7F688931-4FB5-49D4-A4C9-45F4222562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A3DCC5-25EB-436B-B3C6-0BEF4A72A0A1}" type="pres">
      <dgm:prSet presAssocID="{D9D12CBF-FF4A-4FDA-95D9-761EB18A7CDB}" presName="sibTrans" presStyleCnt="0"/>
      <dgm:spPr/>
    </dgm:pt>
    <dgm:pt modelId="{3413FD82-D7E6-4033-882D-58AFAD06FFCF}" type="pres">
      <dgm:prSet presAssocID="{9B8B278E-7D88-46AC-A4AD-2FF89738E8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26A1AB-9546-4283-9181-0BCEB96CB6B9}" type="pres">
      <dgm:prSet presAssocID="{79DF161C-C951-4AD7-9A56-10D51558B2CA}" presName="sibTrans" presStyleCnt="0"/>
      <dgm:spPr/>
    </dgm:pt>
    <dgm:pt modelId="{B05976AF-6677-4FE4-83CC-1E3D64E6817E}" type="pres">
      <dgm:prSet presAssocID="{E88176D3-02D0-4ED6-A77D-789FF9AB28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6B257-988F-4B1F-8CB7-9DCA9EE19FF6}" type="pres">
      <dgm:prSet presAssocID="{6733E59C-77DE-4DDA-9466-337742140C20}" presName="sibTrans" presStyleCnt="0"/>
      <dgm:spPr/>
    </dgm:pt>
    <dgm:pt modelId="{5095ADF7-D90F-43EB-B826-D95913958D2E}" type="pres">
      <dgm:prSet presAssocID="{B02CC759-0858-4409-9CFD-B339356BAA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D11B6A-D721-499D-8043-638D93674EC1}" type="pres">
      <dgm:prSet presAssocID="{7229AEE5-C694-4A24-B4A2-836CE3841109}" presName="sibTrans" presStyleCnt="0"/>
      <dgm:spPr/>
    </dgm:pt>
    <dgm:pt modelId="{30DFA1C6-2F4B-42D5-82E9-740FC169842E}" type="pres">
      <dgm:prSet presAssocID="{C2C7EEB4-E8BE-4C22-8EFD-FA70C0A5D7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B3D85C3-2A61-4BFD-9A77-59EDB34A9D3A}" type="presOf" srcId="{B02CC759-0858-4409-9CFD-B339356BAA5F}" destId="{5095ADF7-D90F-43EB-B826-D95913958D2E}" srcOrd="0" destOrd="0" presId="urn:microsoft.com/office/officeart/2005/8/layout/default"/>
    <dgm:cxn modelId="{3B0AAF93-9D24-4378-AC54-8E5C1C536BC7}" srcId="{A7F8ACC5-4829-4358-97EB-9C2F60DC1CF0}" destId="{D94F57BD-2DFF-4AED-9E04-E3014A895E06}" srcOrd="0" destOrd="0" parTransId="{BBA791B4-8639-4284-93DB-505D04928261}" sibTransId="{20FA948E-AA51-41A6-8C6E-2B0681E15A2C}"/>
    <dgm:cxn modelId="{FFFBCB7A-49CD-4761-9E65-3F2190A3BBF5}" type="presOf" srcId="{D94F57BD-2DFF-4AED-9E04-E3014A895E06}" destId="{3BC4A860-61E7-468C-B36C-5657E2926C3E}" srcOrd="0" destOrd="0" presId="urn:microsoft.com/office/officeart/2005/8/layout/default"/>
    <dgm:cxn modelId="{CA32BFB3-FB03-4900-86F0-95438E181D07}" srcId="{A7F8ACC5-4829-4358-97EB-9C2F60DC1CF0}" destId="{B02CC759-0858-4409-9CFD-B339356BAA5F}" srcOrd="4" destOrd="0" parTransId="{461959FC-F85B-4CF3-9E72-F3CDF8ADE004}" sibTransId="{7229AEE5-C694-4A24-B4A2-836CE3841109}"/>
    <dgm:cxn modelId="{786F22DF-819A-4685-AA82-20367B119B7C}" type="presOf" srcId="{E88176D3-02D0-4ED6-A77D-789FF9AB28C0}" destId="{B05976AF-6677-4FE4-83CC-1E3D64E6817E}" srcOrd="0" destOrd="0" presId="urn:microsoft.com/office/officeart/2005/8/layout/default"/>
    <dgm:cxn modelId="{C90DBA40-9CE1-4D0A-9501-DFFE3E865C56}" type="presOf" srcId="{7F688931-4FB5-49D4-A4C9-45F4222562B5}" destId="{502BFB38-C94E-4D88-99B4-0FE66E3D088E}" srcOrd="0" destOrd="0" presId="urn:microsoft.com/office/officeart/2005/8/layout/default"/>
    <dgm:cxn modelId="{EA7D6A98-2981-4D70-9AF4-AEAB0CAB080F}" srcId="{A7F8ACC5-4829-4358-97EB-9C2F60DC1CF0}" destId="{9B8B278E-7D88-46AC-A4AD-2FF89738E87A}" srcOrd="2" destOrd="0" parTransId="{D0652C6B-9BF5-40BF-97BF-1E78F61A26A0}" sibTransId="{79DF161C-C951-4AD7-9A56-10D51558B2CA}"/>
    <dgm:cxn modelId="{71F96F21-1C35-4AF3-826F-55C49D6746F1}" srcId="{A7F8ACC5-4829-4358-97EB-9C2F60DC1CF0}" destId="{E88176D3-02D0-4ED6-A77D-789FF9AB28C0}" srcOrd="3" destOrd="0" parTransId="{711B9675-E1B1-42B7-BC5C-29E992115F1F}" sibTransId="{6733E59C-77DE-4DDA-9466-337742140C20}"/>
    <dgm:cxn modelId="{724E02A4-3EED-4279-BFBE-602CCFF8DFEA}" type="presOf" srcId="{A7F8ACC5-4829-4358-97EB-9C2F60DC1CF0}" destId="{9A9D6417-C527-4A7C-AB8A-E4EB2EB00A33}" srcOrd="0" destOrd="0" presId="urn:microsoft.com/office/officeart/2005/8/layout/default"/>
    <dgm:cxn modelId="{CF1DADC7-27B8-436C-AEB9-CD636E212B3C}" type="presOf" srcId="{9B8B278E-7D88-46AC-A4AD-2FF89738E87A}" destId="{3413FD82-D7E6-4033-882D-58AFAD06FFCF}" srcOrd="0" destOrd="0" presId="urn:microsoft.com/office/officeart/2005/8/layout/default"/>
    <dgm:cxn modelId="{CB0EF1C3-2537-48C3-A29B-D20965453522}" type="presOf" srcId="{C2C7EEB4-E8BE-4C22-8EFD-FA70C0A5D7E6}" destId="{30DFA1C6-2F4B-42D5-82E9-740FC169842E}" srcOrd="0" destOrd="0" presId="urn:microsoft.com/office/officeart/2005/8/layout/default"/>
    <dgm:cxn modelId="{ED5A5165-993A-420F-AB44-A3987F938106}" srcId="{A7F8ACC5-4829-4358-97EB-9C2F60DC1CF0}" destId="{C2C7EEB4-E8BE-4C22-8EFD-FA70C0A5D7E6}" srcOrd="5" destOrd="0" parTransId="{78FE2FE7-6060-434A-8EAE-42E25461906C}" sibTransId="{D0CC23A2-4F3A-485F-8309-A70F6309B009}"/>
    <dgm:cxn modelId="{4C48685E-504F-493D-9B09-77D4B3E81CE0}" srcId="{A7F8ACC5-4829-4358-97EB-9C2F60DC1CF0}" destId="{7F688931-4FB5-49D4-A4C9-45F4222562B5}" srcOrd="1" destOrd="0" parTransId="{8959ABB7-0E27-47FC-A7B6-DDEFBB5CF37F}" sibTransId="{D9D12CBF-FF4A-4FDA-95D9-761EB18A7CDB}"/>
    <dgm:cxn modelId="{EA48A296-6493-492E-8AD6-A0AA36A06E9B}" type="presParOf" srcId="{9A9D6417-C527-4A7C-AB8A-E4EB2EB00A33}" destId="{3BC4A860-61E7-468C-B36C-5657E2926C3E}" srcOrd="0" destOrd="0" presId="urn:microsoft.com/office/officeart/2005/8/layout/default"/>
    <dgm:cxn modelId="{F15AB2D5-2583-46AD-BEAA-7B391CFBA3E3}" type="presParOf" srcId="{9A9D6417-C527-4A7C-AB8A-E4EB2EB00A33}" destId="{770228C7-E836-4A31-97F0-CA5874DCC586}" srcOrd="1" destOrd="0" presId="urn:microsoft.com/office/officeart/2005/8/layout/default"/>
    <dgm:cxn modelId="{5F10C444-3C62-4FA3-8393-21558B8F1942}" type="presParOf" srcId="{9A9D6417-C527-4A7C-AB8A-E4EB2EB00A33}" destId="{502BFB38-C94E-4D88-99B4-0FE66E3D088E}" srcOrd="2" destOrd="0" presId="urn:microsoft.com/office/officeart/2005/8/layout/default"/>
    <dgm:cxn modelId="{64591357-B867-4653-84B7-2F1A426A3322}" type="presParOf" srcId="{9A9D6417-C527-4A7C-AB8A-E4EB2EB00A33}" destId="{D8A3DCC5-25EB-436B-B3C6-0BEF4A72A0A1}" srcOrd="3" destOrd="0" presId="urn:microsoft.com/office/officeart/2005/8/layout/default"/>
    <dgm:cxn modelId="{AF86CDB2-B78A-495C-A284-E2F3BC032B29}" type="presParOf" srcId="{9A9D6417-C527-4A7C-AB8A-E4EB2EB00A33}" destId="{3413FD82-D7E6-4033-882D-58AFAD06FFCF}" srcOrd="4" destOrd="0" presId="urn:microsoft.com/office/officeart/2005/8/layout/default"/>
    <dgm:cxn modelId="{7293EA2E-0648-4017-BD9B-17CFCFA2B21D}" type="presParOf" srcId="{9A9D6417-C527-4A7C-AB8A-E4EB2EB00A33}" destId="{BE26A1AB-9546-4283-9181-0BCEB96CB6B9}" srcOrd="5" destOrd="0" presId="urn:microsoft.com/office/officeart/2005/8/layout/default"/>
    <dgm:cxn modelId="{18DA4275-ED09-4186-AF50-4120D062D501}" type="presParOf" srcId="{9A9D6417-C527-4A7C-AB8A-E4EB2EB00A33}" destId="{B05976AF-6677-4FE4-83CC-1E3D64E6817E}" srcOrd="6" destOrd="0" presId="urn:microsoft.com/office/officeart/2005/8/layout/default"/>
    <dgm:cxn modelId="{075ACD0D-CDAC-4E6A-9FCC-B6719D27D653}" type="presParOf" srcId="{9A9D6417-C527-4A7C-AB8A-E4EB2EB00A33}" destId="{B196B257-988F-4B1F-8CB7-9DCA9EE19FF6}" srcOrd="7" destOrd="0" presId="urn:microsoft.com/office/officeart/2005/8/layout/default"/>
    <dgm:cxn modelId="{56D5B487-F53D-49A2-ACB7-AA11E3199D94}" type="presParOf" srcId="{9A9D6417-C527-4A7C-AB8A-E4EB2EB00A33}" destId="{5095ADF7-D90F-43EB-B826-D95913958D2E}" srcOrd="8" destOrd="0" presId="urn:microsoft.com/office/officeart/2005/8/layout/default"/>
    <dgm:cxn modelId="{B3FCE003-9268-4C4C-8E62-BF20CE162ADD}" type="presParOf" srcId="{9A9D6417-C527-4A7C-AB8A-E4EB2EB00A33}" destId="{A8D11B6A-D721-499D-8043-638D93674EC1}" srcOrd="9" destOrd="0" presId="urn:microsoft.com/office/officeart/2005/8/layout/default"/>
    <dgm:cxn modelId="{3CAD1377-FD62-4375-B5ED-B5F275744039}" type="presParOf" srcId="{9A9D6417-C527-4A7C-AB8A-E4EB2EB00A33}" destId="{30DFA1C6-2F4B-42D5-82E9-740FC169842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081530-29B8-4924-945A-9E2BF94A71A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BED5CF65-8427-441A-81A8-B302DCE7C560}">
      <dgm:prSet phldrT="[Texto]"/>
      <dgm:spPr/>
      <dgm:t>
        <a:bodyPr/>
        <a:lstStyle/>
        <a:p>
          <a:r>
            <a:rPr lang="es-MX" dirty="0" smtClean="0"/>
            <a:t>Infusión constante de insulina </a:t>
          </a:r>
          <a:r>
            <a:rPr lang="pl-PL" dirty="0" smtClean="0"/>
            <a:t>5</a:t>
          </a:r>
          <a:r>
            <a:rPr lang="es-MX" dirty="0" smtClean="0"/>
            <a:t> a 120 </a:t>
          </a:r>
          <a:r>
            <a:rPr lang="es-MX" dirty="0" err="1" smtClean="0"/>
            <a:t>mU</a:t>
          </a:r>
          <a:r>
            <a:rPr lang="es-MX" dirty="0" smtClean="0"/>
            <a:t>/m</a:t>
          </a:r>
          <a:r>
            <a:rPr lang="es-MX" baseline="30000" dirty="0" smtClean="0"/>
            <a:t>2</a:t>
          </a:r>
          <a:r>
            <a:rPr lang="es-MX" dirty="0" smtClean="0"/>
            <a:t>/min (</a:t>
          </a:r>
          <a:r>
            <a:rPr lang="es-MX" dirty="0" err="1" smtClean="0"/>
            <a:t>hiperinsulinemia</a:t>
          </a:r>
          <a:r>
            <a:rPr lang="es-MX" dirty="0" smtClean="0"/>
            <a:t>) </a:t>
          </a:r>
          <a:endParaRPr lang="es-MX" dirty="0"/>
        </a:p>
      </dgm:t>
    </dgm:pt>
    <dgm:pt modelId="{7BCD6A7A-FFD9-4BEF-BB4D-1C0497031CBB}" type="parTrans" cxnId="{B6387192-27F3-4D81-A946-B60528DA9A0E}">
      <dgm:prSet/>
      <dgm:spPr/>
      <dgm:t>
        <a:bodyPr/>
        <a:lstStyle/>
        <a:p>
          <a:endParaRPr lang="es-MX"/>
        </a:p>
      </dgm:t>
    </dgm:pt>
    <dgm:pt modelId="{172CEDC5-C4FA-4BE8-9AE9-75C83CB28112}" type="sibTrans" cxnId="{B6387192-27F3-4D81-A946-B60528DA9A0E}">
      <dgm:prSet/>
      <dgm:spPr/>
      <dgm:t>
        <a:bodyPr/>
        <a:lstStyle/>
        <a:p>
          <a:endParaRPr lang="es-MX"/>
        </a:p>
      </dgm:t>
    </dgm:pt>
    <dgm:pt modelId="{F005D79B-0232-4C2B-82AA-2C48F37D62FE}">
      <dgm:prSet/>
      <dgm:spPr/>
      <dgm:t>
        <a:bodyPr/>
        <a:lstStyle/>
        <a:p>
          <a:r>
            <a:rPr lang="es-MX" dirty="0" smtClean="0"/>
            <a:t>Aumento de eliminación de glucosa en músculo esquelético y tejido adiposo</a:t>
          </a:r>
        </a:p>
      </dgm:t>
    </dgm:pt>
    <dgm:pt modelId="{F653B1CE-1160-4C1E-828D-D84CB41BDC7F}" type="parTrans" cxnId="{E068BBD8-09F1-49C4-852E-AD333246EE3B}">
      <dgm:prSet/>
      <dgm:spPr/>
      <dgm:t>
        <a:bodyPr/>
        <a:lstStyle/>
        <a:p>
          <a:endParaRPr lang="es-MX"/>
        </a:p>
      </dgm:t>
    </dgm:pt>
    <dgm:pt modelId="{94C15024-E575-47E2-9BAE-9D76CE52D8E9}" type="sibTrans" cxnId="{E068BBD8-09F1-49C4-852E-AD333246EE3B}">
      <dgm:prSet/>
      <dgm:spPr/>
      <dgm:t>
        <a:bodyPr/>
        <a:lstStyle/>
        <a:p>
          <a:endParaRPr lang="es-MX"/>
        </a:p>
      </dgm:t>
    </dgm:pt>
    <dgm:pt modelId="{44F4E304-6B2C-4574-959C-4029E294A2F8}">
      <dgm:prSet/>
      <dgm:spPr/>
      <dgm:t>
        <a:bodyPr/>
        <a:lstStyle/>
        <a:p>
          <a:r>
            <a:rPr lang="es-MX" dirty="0" smtClean="0"/>
            <a:t>Supresión de producción hepática de glucosa </a:t>
          </a:r>
          <a:endParaRPr lang="en-US" dirty="0" smtClean="0"/>
        </a:p>
      </dgm:t>
    </dgm:pt>
    <dgm:pt modelId="{2CDD312B-3274-41F6-B1C3-74D54F08EBDE}" type="parTrans" cxnId="{E7F7B4DD-66A8-4125-8B69-431AE45109DC}">
      <dgm:prSet/>
      <dgm:spPr/>
      <dgm:t>
        <a:bodyPr/>
        <a:lstStyle/>
        <a:p>
          <a:endParaRPr lang="es-MX"/>
        </a:p>
      </dgm:t>
    </dgm:pt>
    <dgm:pt modelId="{5CD62F5F-AA0D-4619-AE3B-1CEC837809F6}" type="sibTrans" cxnId="{E7F7B4DD-66A8-4125-8B69-431AE45109DC}">
      <dgm:prSet/>
      <dgm:spPr/>
      <dgm:t>
        <a:bodyPr/>
        <a:lstStyle/>
        <a:p>
          <a:endParaRPr lang="es-MX"/>
        </a:p>
      </dgm:t>
    </dgm:pt>
    <dgm:pt modelId="{9C07D35E-AAF5-4C33-B7AE-CB2834F31C8D}">
      <dgm:prSet/>
      <dgm:spPr/>
      <dgm:t>
        <a:bodyPr/>
        <a:lstStyle/>
        <a:p>
          <a:r>
            <a:rPr lang="es-MX" dirty="0" smtClean="0"/>
            <a:t>Infusión variable de solución glucosada al 20% para lograr concentración de glucosa normal (</a:t>
          </a:r>
          <a:r>
            <a:rPr lang="es-MX" dirty="0" err="1" smtClean="0"/>
            <a:t>euglucemia</a:t>
          </a:r>
          <a:r>
            <a:rPr lang="es-MX" dirty="0" smtClean="0"/>
            <a:t>)</a:t>
          </a:r>
        </a:p>
      </dgm:t>
    </dgm:pt>
    <dgm:pt modelId="{C475CE7C-631A-4A2F-8F7F-297863DD89E8}" type="parTrans" cxnId="{5A05175A-8DC1-4B82-94EF-6F5EE120D14B}">
      <dgm:prSet/>
      <dgm:spPr/>
      <dgm:t>
        <a:bodyPr/>
        <a:lstStyle/>
        <a:p>
          <a:endParaRPr lang="es-MX"/>
        </a:p>
      </dgm:t>
    </dgm:pt>
    <dgm:pt modelId="{BB06AE82-B725-4964-A54D-EEB0E9773BEB}" type="sibTrans" cxnId="{5A05175A-8DC1-4B82-94EF-6F5EE120D14B}">
      <dgm:prSet/>
      <dgm:spPr/>
      <dgm:t>
        <a:bodyPr/>
        <a:lstStyle/>
        <a:p>
          <a:endParaRPr lang="es-MX"/>
        </a:p>
      </dgm:t>
    </dgm:pt>
    <dgm:pt modelId="{F9437C73-BC78-4E93-9415-5AC789C90548}">
      <dgm:prSet/>
      <dgm:spPr/>
      <dgm:t>
        <a:bodyPr/>
        <a:lstStyle/>
        <a:p>
          <a:r>
            <a:rPr lang="es-MX" dirty="0" smtClean="0"/>
            <a:t>En estado estable la velocidad de infusión de glucosa (GIR) es igual a la utilización de glucosa (M)</a:t>
          </a:r>
        </a:p>
      </dgm:t>
    </dgm:pt>
    <dgm:pt modelId="{73C82897-F463-4B64-8395-4EFA2A2A5C59}" type="parTrans" cxnId="{77BB2F51-7379-4C71-A44B-646DE0250A40}">
      <dgm:prSet/>
      <dgm:spPr/>
      <dgm:t>
        <a:bodyPr/>
        <a:lstStyle/>
        <a:p>
          <a:endParaRPr lang="es-MX"/>
        </a:p>
      </dgm:t>
    </dgm:pt>
    <dgm:pt modelId="{8CFCED23-5CBB-443D-B75E-3B97FE469E6F}" type="sibTrans" cxnId="{77BB2F51-7379-4C71-A44B-646DE0250A40}">
      <dgm:prSet/>
      <dgm:spPr/>
      <dgm:t>
        <a:bodyPr/>
        <a:lstStyle/>
        <a:p>
          <a:endParaRPr lang="es-MX"/>
        </a:p>
      </dgm:t>
    </dgm:pt>
    <dgm:pt modelId="{E90206BC-630D-451F-B3A7-918DD8592A3A}">
      <dgm:prSet/>
      <dgm:spPr/>
      <dgm:t>
        <a:bodyPr/>
        <a:lstStyle/>
        <a:p>
          <a:r>
            <a:rPr lang="es-MX" smtClean="0"/>
            <a:t>M normalizado por peso o masa libre de grasa (FFM)</a:t>
          </a:r>
          <a:endParaRPr lang="es-MX" dirty="0" smtClean="0"/>
        </a:p>
      </dgm:t>
    </dgm:pt>
    <dgm:pt modelId="{189D24AC-E01B-43B1-940B-75FF6C289D93}" type="parTrans" cxnId="{0FE4F96B-4BB4-4809-A52C-05D4DE7DE27B}">
      <dgm:prSet/>
      <dgm:spPr/>
      <dgm:t>
        <a:bodyPr/>
        <a:lstStyle/>
        <a:p>
          <a:endParaRPr lang="es-MX"/>
        </a:p>
      </dgm:t>
    </dgm:pt>
    <dgm:pt modelId="{417D917A-FC77-4603-AF63-6712732FD87C}" type="sibTrans" cxnId="{0FE4F96B-4BB4-4809-A52C-05D4DE7DE27B}">
      <dgm:prSet/>
      <dgm:spPr/>
      <dgm:t>
        <a:bodyPr/>
        <a:lstStyle/>
        <a:p>
          <a:endParaRPr lang="es-MX"/>
        </a:p>
      </dgm:t>
    </dgm:pt>
    <dgm:pt modelId="{ED5D98FD-638C-43F5-A6DE-D4CFF604B9C0}" type="pres">
      <dgm:prSet presAssocID="{B5081530-29B8-4924-945A-9E2BF94A71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15C401-0911-428B-A684-EF9DA66FE109}" type="pres">
      <dgm:prSet presAssocID="{BED5CF65-8427-441A-81A8-B302DCE7C5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9CBDD9-DBAB-4314-A12D-59B235AE0884}" type="pres">
      <dgm:prSet presAssocID="{172CEDC5-C4FA-4BE8-9AE9-75C83CB28112}" presName="sibTrans" presStyleCnt="0"/>
      <dgm:spPr/>
      <dgm:t>
        <a:bodyPr/>
        <a:lstStyle/>
        <a:p>
          <a:endParaRPr lang="es-MX"/>
        </a:p>
      </dgm:t>
    </dgm:pt>
    <dgm:pt modelId="{E02EEEC7-A324-4DF2-B267-E2845F948CA5}" type="pres">
      <dgm:prSet presAssocID="{9C07D35E-AAF5-4C33-B7AE-CB2834F31C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D76D6C-3F51-4AD6-B3D9-46DA60283AD0}" type="pres">
      <dgm:prSet presAssocID="{BB06AE82-B725-4964-A54D-EEB0E9773BEB}" presName="sibTrans" presStyleCnt="0"/>
      <dgm:spPr/>
      <dgm:t>
        <a:bodyPr/>
        <a:lstStyle/>
        <a:p>
          <a:endParaRPr lang="es-MX"/>
        </a:p>
      </dgm:t>
    </dgm:pt>
    <dgm:pt modelId="{CA2BC684-0893-4913-8505-A137F7BD893C}" type="pres">
      <dgm:prSet presAssocID="{F9437C73-BC78-4E93-9415-5AC789C905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75557E-8A6B-444B-8981-EA10D8005C79}" type="presOf" srcId="{F9437C73-BC78-4E93-9415-5AC789C90548}" destId="{CA2BC684-0893-4913-8505-A137F7BD893C}" srcOrd="0" destOrd="0" presId="urn:microsoft.com/office/officeart/2005/8/layout/default"/>
    <dgm:cxn modelId="{119A9047-159B-4519-82DB-6D9A13102090}" type="presOf" srcId="{E90206BC-630D-451F-B3A7-918DD8592A3A}" destId="{CA2BC684-0893-4913-8505-A137F7BD893C}" srcOrd="0" destOrd="1" presId="urn:microsoft.com/office/officeart/2005/8/layout/default"/>
    <dgm:cxn modelId="{80F30317-61E6-402F-82BF-A3C47C8543BB}" type="presOf" srcId="{BED5CF65-8427-441A-81A8-B302DCE7C560}" destId="{8515C401-0911-428B-A684-EF9DA66FE109}" srcOrd="0" destOrd="0" presId="urn:microsoft.com/office/officeart/2005/8/layout/default"/>
    <dgm:cxn modelId="{1A9AC7AE-C891-4E42-A645-39443351D359}" type="presOf" srcId="{B5081530-29B8-4924-945A-9E2BF94A71AA}" destId="{ED5D98FD-638C-43F5-A6DE-D4CFF604B9C0}" srcOrd="0" destOrd="0" presId="urn:microsoft.com/office/officeart/2005/8/layout/default"/>
    <dgm:cxn modelId="{E068BBD8-09F1-49C4-852E-AD333246EE3B}" srcId="{BED5CF65-8427-441A-81A8-B302DCE7C560}" destId="{F005D79B-0232-4C2B-82AA-2C48F37D62FE}" srcOrd="0" destOrd="0" parTransId="{F653B1CE-1160-4C1E-828D-D84CB41BDC7F}" sibTransId="{94C15024-E575-47E2-9BAE-9D76CE52D8E9}"/>
    <dgm:cxn modelId="{0FE4F96B-4BB4-4809-A52C-05D4DE7DE27B}" srcId="{F9437C73-BC78-4E93-9415-5AC789C90548}" destId="{E90206BC-630D-451F-B3A7-918DD8592A3A}" srcOrd="0" destOrd="0" parTransId="{189D24AC-E01B-43B1-940B-75FF6C289D93}" sibTransId="{417D917A-FC77-4603-AF63-6712732FD87C}"/>
    <dgm:cxn modelId="{5FA2B66D-CDC8-46EA-9533-D12F7DAFB98A}" type="presOf" srcId="{44F4E304-6B2C-4574-959C-4029E294A2F8}" destId="{8515C401-0911-428B-A684-EF9DA66FE109}" srcOrd="0" destOrd="2" presId="urn:microsoft.com/office/officeart/2005/8/layout/default"/>
    <dgm:cxn modelId="{B6387192-27F3-4D81-A946-B60528DA9A0E}" srcId="{B5081530-29B8-4924-945A-9E2BF94A71AA}" destId="{BED5CF65-8427-441A-81A8-B302DCE7C560}" srcOrd="0" destOrd="0" parTransId="{7BCD6A7A-FFD9-4BEF-BB4D-1C0497031CBB}" sibTransId="{172CEDC5-C4FA-4BE8-9AE9-75C83CB28112}"/>
    <dgm:cxn modelId="{ACC954A5-669F-4BBE-AB67-23834F29AB92}" type="presOf" srcId="{9C07D35E-AAF5-4C33-B7AE-CB2834F31C8D}" destId="{E02EEEC7-A324-4DF2-B267-E2845F948CA5}" srcOrd="0" destOrd="0" presId="urn:microsoft.com/office/officeart/2005/8/layout/default"/>
    <dgm:cxn modelId="{5A05175A-8DC1-4B82-94EF-6F5EE120D14B}" srcId="{B5081530-29B8-4924-945A-9E2BF94A71AA}" destId="{9C07D35E-AAF5-4C33-B7AE-CB2834F31C8D}" srcOrd="1" destOrd="0" parTransId="{C475CE7C-631A-4A2F-8F7F-297863DD89E8}" sibTransId="{BB06AE82-B725-4964-A54D-EEB0E9773BEB}"/>
    <dgm:cxn modelId="{E7F7B4DD-66A8-4125-8B69-431AE45109DC}" srcId="{BED5CF65-8427-441A-81A8-B302DCE7C560}" destId="{44F4E304-6B2C-4574-959C-4029E294A2F8}" srcOrd="1" destOrd="0" parTransId="{2CDD312B-3274-41F6-B1C3-74D54F08EBDE}" sibTransId="{5CD62F5F-AA0D-4619-AE3B-1CEC837809F6}"/>
    <dgm:cxn modelId="{3D8F1528-B04C-4A7D-8A78-BCDA0B75C2DB}" type="presOf" srcId="{F005D79B-0232-4C2B-82AA-2C48F37D62FE}" destId="{8515C401-0911-428B-A684-EF9DA66FE109}" srcOrd="0" destOrd="1" presId="urn:microsoft.com/office/officeart/2005/8/layout/default"/>
    <dgm:cxn modelId="{77BB2F51-7379-4C71-A44B-646DE0250A40}" srcId="{B5081530-29B8-4924-945A-9E2BF94A71AA}" destId="{F9437C73-BC78-4E93-9415-5AC789C90548}" srcOrd="2" destOrd="0" parTransId="{73C82897-F463-4B64-8395-4EFA2A2A5C59}" sibTransId="{8CFCED23-5CBB-443D-B75E-3B97FE469E6F}"/>
    <dgm:cxn modelId="{E2236781-4633-415E-99E0-A3A8431961DC}" type="presParOf" srcId="{ED5D98FD-638C-43F5-A6DE-D4CFF604B9C0}" destId="{8515C401-0911-428B-A684-EF9DA66FE109}" srcOrd="0" destOrd="0" presId="urn:microsoft.com/office/officeart/2005/8/layout/default"/>
    <dgm:cxn modelId="{DAD14C3E-87F8-4032-AEF4-406D8C9DF680}" type="presParOf" srcId="{ED5D98FD-638C-43F5-A6DE-D4CFF604B9C0}" destId="{509CBDD9-DBAB-4314-A12D-59B235AE0884}" srcOrd="1" destOrd="0" presId="urn:microsoft.com/office/officeart/2005/8/layout/default"/>
    <dgm:cxn modelId="{42CEC54C-6CD1-4327-B7CF-708B550D83DB}" type="presParOf" srcId="{ED5D98FD-638C-43F5-A6DE-D4CFF604B9C0}" destId="{E02EEEC7-A324-4DF2-B267-E2845F948CA5}" srcOrd="2" destOrd="0" presId="urn:microsoft.com/office/officeart/2005/8/layout/default"/>
    <dgm:cxn modelId="{D5F416F6-1304-4FF2-A588-951D05CB027E}" type="presParOf" srcId="{ED5D98FD-638C-43F5-A6DE-D4CFF604B9C0}" destId="{A9D76D6C-3F51-4AD6-B3D9-46DA60283AD0}" srcOrd="3" destOrd="0" presId="urn:microsoft.com/office/officeart/2005/8/layout/default"/>
    <dgm:cxn modelId="{519BBCD4-8F83-4804-A89D-7E70B38042A6}" type="presParOf" srcId="{ED5D98FD-638C-43F5-A6DE-D4CFF604B9C0}" destId="{CA2BC684-0893-4913-8505-A137F7BD893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8D80EC-C746-45CA-8B90-1324A4CB1E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9CA74C-3B89-4D74-A945-EF75167953FD}">
      <dgm:prSet phldrT="[Texto]"/>
      <dgm:spPr/>
      <dgm:t>
        <a:bodyPr/>
        <a:lstStyle/>
        <a:p>
          <a:r>
            <a:rPr lang="es-MX" dirty="0" smtClean="0"/>
            <a:t>Limitaciones</a:t>
          </a:r>
          <a:endParaRPr lang="es-MX" dirty="0"/>
        </a:p>
      </dgm:t>
    </dgm:pt>
    <dgm:pt modelId="{1BD8EDF7-E934-4053-B702-00A403510DD9}" type="parTrans" cxnId="{45F73D83-6666-48D0-9FE3-B88D5277CA3B}">
      <dgm:prSet/>
      <dgm:spPr/>
      <dgm:t>
        <a:bodyPr/>
        <a:lstStyle/>
        <a:p>
          <a:endParaRPr lang="es-MX"/>
        </a:p>
      </dgm:t>
    </dgm:pt>
    <dgm:pt modelId="{18A63F19-A87E-4BBF-B266-AA8B0C5C0A77}" type="sibTrans" cxnId="{45F73D83-6666-48D0-9FE3-B88D5277CA3B}">
      <dgm:prSet/>
      <dgm:spPr/>
      <dgm:t>
        <a:bodyPr/>
        <a:lstStyle/>
        <a:p>
          <a:endParaRPr lang="es-MX"/>
        </a:p>
      </dgm:t>
    </dgm:pt>
    <dgm:pt modelId="{03203AF8-7686-4D36-B7BB-A91B8BC96279}">
      <dgm:prSet phldrT="[Texto]"/>
      <dgm:spPr/>
      <dgm:t>
        <a:bodyPr/>
        <a:lstStyle/>
        <a:p>
          <a:r>
            <a:rPr lang="es-MX" dirty="0" smtClean="0"/>
            <a:t>Ayuno/estado basal estable</a:t>
          </a:r>
          <a:endParaRPr lang="es-MX" dirty="0"/>
        </a:p>
      </dgm:t>
    </dgm:pt>
    <dgm:pt modelId="{2B5C1EF1-3D4B-4836-A198-53DB4D058266}" type="parTrans" cxnId="{3EFFB94F-5809-4E3D-B4A6-71499C7EADF4}">
      <dgm:prSet/>
      <dgm:spPr/>
      <dgm:t>
        <a:bodyPr/>
        <a:lstStyle/>
        <a:p>
          <a:endParaRPr lang="es-MX"/>
        </a:p>
      </dgm:t>
    </dgm:pt>
    <dgm:pt modelId="{756B1A04-6790-4B1F-9286-47C53F62EFC6}" type="sibTrans" cxnId="{3EFFB94F-5809-4E3D-B4A6-71499C7EADF4}">
      <dgm:prSet/>
      <dgm:spPr/>
      <dgm:t>
        <a:bodyPr/>
        <a:lstStyle/>
        <a:p>
          <a:endParaRPr lang="es-MX"/>
        </a:p>
      </dgm:t>
    </dgm:pt>
    <dgm:pt modelId="{AE40C4D2-938B-4E4E-A8C6-C1C73EA26D6B}">
      <dgm:prSet/>
      <dgm:spPr/>
      <dgm:t>
        <a:bodyPr/>
        <a:lstStyle/>
        <a:p>
          <a:r>
            <a:rPr lang="es-MX" dirty="0" smtClean="0"/>
            <a:t>Reflejan resistencia/sensibilidad a la insulina hepática</a:t>
          </a:r>
        </a:p>
      </dgm:t>
    </dgm:pt>
    <dgm:pt modelId="{CFE10D33-8F78-4014-9CDE-D00ECA20A8AB}" type="parTrans" cxnId="{214ABE50-E851-41D5-9EC5-ACE8BC72671E}">
      <dgm:prSet/>
      <dgm:spPr/>
      <dgm:t>
        <a:bodyPr/>
        <a:lstStyle/>
        <a:p>
          <a:endParaRPr lang="es-MX"/>
        </a:p>
      </dgm:t>
    </dgm:pt>
    <dgm:pt modelId="{A3422ADA-DE38-4FE4-8084-040D51627062}" type="sibTrans" cxnId="{214ABE50-E851-41D5-9EC5-ACE8BC72671E}">
      <dgm:prSet/>
      <dgm:spPr/>
      <dgm:t>
        <a:bodyPr/>
        <a:lstStyle/>
        <a:p>
          <a:endParaRPr lang="es-MX"/>
        </a:p>
      </dgm:t>
    </dgm:pt>
    <dgm:pt modelId="{92E9DD6F-974B-4AF8-A5D7-B632959B2ADF}">
      <dgm:prSet/>
      <dgm:spPr/>
      <dgm:t>
        <a:bodyPr/>
        <a:lstStyle/>
        <a:p>
          <a:r>
            <a:rPr lang="es-MX" dirty="0" smtClean="0"/>
            <a:t>En diabetes la concentración de insulina es inapropiadamente baja e insuficiente para mantener </a:t>
          </a:r>
          <a:r>
            <a:rPr lang="es-MX" dirty="0" err="1" smtClean="0"/>
            <a:t>euglucemia</a:t>
          </a:r>
          <a:endParaRPr lang="es-MX" dirty="0" smtClean="0"/>
        </a:p>
      </dgm:t>
    </dgm:pt>
    <dgm:pt modelId="{0F16B886-43EE-401F-8DA2-3CA86BC89FB9}" type="parTrans" cxnId="{9E17FF8C-5114-482A-BC8B-5D6691E920C9}">
      <dgm:prSet/>
      <dgm:spPr/>
      <dgm:t>
        <a:bodyPr/>
        <a:lstStyle/>
        <a:p>
          <a:endParaRPr lang="es-MX"/>
        </a:p>
      </dgm:t>
    </dgm:pt>
    <dgm:pt modelId="{DA5656ED-688D-4325-A4E0-CD365155C985}" type="sibTrans" cxnId="{9E17FF8C-5114-482A-BC8B-5D6691E920C9}">
      <dgm:prSet/>
      <dgm:spPr/>
      <dgm:t>
        <a:bodyPr/>
        <a:lstStyle/>
        <a:p>
          <a:endParaRPr lang="es-MX"/>
        </a:p>
      </dgm:t>
    </dgm:pt>
    <dgm:pt modelId="{91B7CC42-55F4-4FCA-951E-E132C227029B}">
      <dgm:prSet/>
      <dgm:spPr/>
      <dgm:t>
        <a:bodyPr/>
        <a:lstStyle/>
        <a:p>
          <a:r>
            <a:rPr lang="es-MX" dirty="0" smtClean="0"/>
            <a:t>No existe estandarización de los ensayos para medición de insulina </a:t>
          </a:r>
        </a:p>
      </dgm:t>
    </dgm:pt>
    <dgm:pt modelId="{F60609D8-9203-494F-A050-1B31263333FF}" type="parTrans" cxnId="{1B243D50-5326-47B3-8466-0793928A497F}">
      <dgm:prSet/>
      <dgm:spPr/>
      <dgm:t>
        <a:bodyPr/>
        <a:lstStyle/>
        <a:p>
          <a:endParaRPr lang="es-MX"/>
        </a:p>
      </dgm:t>
    </dgm:pt>
    <dgm:pt modelId="{B41865D5-406E-4160-9F29-0B0C634CCF25}" type="sibTrans" cxnId="{1B243D50-5326-47B3-8466-0793928A497F}">
      <dgm:prSet/>
      <dgm:spPr/>
      <dgm:t>
        <a:bodyPr/>
        <a:lstStyle/>
        <a:p>
          <a:endParaRPr lang="es-MX"/>
        </a:p>
      </dgm:t>
    </dgm:pt>
    <dgm:pt modelId="{5FA1A07C-5651-4A8D-8ECC-14C101A4AD75}">
      <dgm:prSet/>
      <dgm:spPr/>
      <dgm:t>
        <a:bodyPr/>
        <a:lstStyle/>
        <a:p>
          <a:r>
            <a:rPr lang="es-MX" dirty="0" smtClean="0"/>
            <a:t>No es posible definir un punto de corte universal para </a:t>
          </a:r>
          <a:r>
            <a:rPr lang="es-MX" baseline="0" dirty="0" smtClean="0"/>
            <a:t>identificar </a:t>
          </a:r>
          <a:r>
            <a:rPr lang="es-MX" dirty="0" smtClean="0"/>
            <a:t>RI</a:t>
          </a:r>
        </a:p>
      </dgm:t>
    </dgm:pt>
    <dgm:pt modelId="{F5B042DD-614D-41F2-8A13-B05F638507CE}" type="parTrans" cxnId="{5890797F-E109-4A58-A7E3-E2A9FCC47D67}">
      <dgm:prSet/>
      <dgm:spPr/>
      <dgm:t>
        <a:bodyPr/>
        <a:lstStyle/>
        <a:p>
          <a:endParaRPr lang="es-MX"/>
        </a:p>
      </dgm:t>
    </dgm:pt>
    <dgm:pt modelId="{953E982B-BE54-4B19-97F0-2326C4905D5A}" type="sibTrans" cxnId="{5890797F-E109-4A58-A7E3-E2A9FCC47D67}">
      <dgm:prSet/>
      <dgm:spPr/>
      <dgm:t>
        <a:bodyPr/>
        <a:lstStyle/>
        <a:p>
          <a:endParaRPr lang="es-MX"/>
        </a:p>
      </dgm:t>
    </dgm:pt>
    <dgm:pt modelId="{34E09E35-368D-41FC-8872-E7D204FEF3E3}">
      <dgm:prSet/>
      <dgm:spPr/>
      <dgm:t>
        <a:bodyPr/>
        <a:lstStyle/>
        <a:p>
          <a:r>
            <a:rPr lang="es-MX" dirty="0" smtClean="0"/>
            <a:t>Ventajas</a:t>
          </a:r>
        </a:p>
      </dgm:t>
    </dgm:pt>
    <dgm:pt modelId="{A7F077BB-CD6A-488F-93DE-7FF8B8C92774}" type="parTrans" cxnId="{7DDD01D4-47A8-4FF0-921B-C2ACC096CEF5}">
      <dgm:prSet/>
      <dgm:spPr/>
      <dgm:t>
        <a:bodyPr/>
        <a:lstStyle/>
        <a:p>
          <a:endParaRPr lang="es-MX"/>
        </a:p>
      </dgm:t>
    </dgm:pt>
    <dgm:pt modelId="{D76FBB1F-C4A2-41A7-BBFC-04AFF7F2E752}" type="sibTrans" cxnId="{7DDD01D4-47A8-4FF0-921B-C2ACC096CEF5}">
      <dgm:prSet/>
      <dgm:spPr/>
      <dgm:t>
        <a:bodyPr/>
        <a:lstStyle/>
        <a:p>
          <a:endParaRPr lang="es-MX"/>
        </a:p>
      </dgm:t>
    </dgm:pt>
    <dgm:pt modelId="{28248D46-4995-4399-B11A-67C02F47DDB9}">
      <dgm:prSet/>
      <dgm:spPr/>
      <dgm:t>
        <a:bodyPr/>
        <a:lstStyle/>
        <a:p>
          <a:r>
            <a:rPr lang="es-MX" dirty="0" smtClean="0"/>
            <a:t>Bajo costo</a:t>
          </a:r>
        </a:p>
      </dgm:t>
    </dgm:pt>
    <dgm:pt modelId="{CAB71479-5B38-47C1-8012-73D58D87427D}" type="parTrans" cxnId="{53F93A05-32C3-4CF7-9BB7-5A158FA0A63D}">
      <dgm:prSet/>
      <dgm:spPr/>
      <dgm:t>
        <a:bodyPr/>
        <a:lstStyle/>
        <a:p>
          <a:endParaRPr lang="es-MX"/>
        </a:p>
      </dgm:t>
    </dgm:pt>
    <dgm:pt modelId="{16E9C2A8-E23F-4D1A-B156-3E35A469BC3D}" type="sibTrans" cxnId="{53F93A05-32C3-4CF7-9BB7-5A158FA0A63D}">
      <dgm:prSet/>
      <dgm:spPr/>
      <dgm:t>
        <a:bodyPr/>
        <a:lstStyle/>
        <a:p>
          <a:endParaRPr lang="es-MX"/>
        </a:p>
      </dgm:t>
    </dgm:pt>
    <dgm:pt modelId="{EFBB46C0-3096-4B8E-8178-045F722D6B5D}">
      <dgm:prSet/>
      <dgm:spPr/>
      <dgm:t>
        <a:bodyPr/>
        <a:lstStyle/>
        <a:p>
          <a:r>
            <a:rPr lang="es-MX" dirty="0" smtClean="0"/>
            <a:t>Pueden ser aplicados en estudios epidemiológicos, estudios clínicos grandes y en práctica clínica</a:t>
          </a:r>
        </a:p>
      </dgm:t>
    </dgm:pt>
    <dgm:pt modelId="{F5AD2C96-0ACD-4C08-BC46-2782C0B20483}" type="parTrans" cxnId="{4C3C6C2C-BE26-4BF7-AF38-4BDBF27DA2D5}">
      <dgm:prSet/>
      <dgm:spPr/>
      <dgm:t>
        <a:bodyPr/>
        <a:lstStyle/>
        <a:p>
          <a:endParaRPr lang="es-MX"/>
        </a:p>
      </dgm:t>
    </dgm:pt>
    <dgm:pt modelId="{148BA4D4-6887-47F0-A8F8-06BEF35B7450}" type="sibTrans" cxnId="{4C3C6C2C-BE26-4BF7-AF38-4BDBF27DA2D5}">
      <dgm:prSet/>
      <dgm:spPr/>
      <dgm:t>
        <a:bodyPr/>
        <a:lstStyle/>
        <a:p>
          <a:endParaRPr lang="es-MX"/>
        </a:p>
      </dgm:t>
    </dgm:pt>
    <dgm:pt modelId="{02E5AB45-4F0B-4BF2-9325-5912A488D944}" type="pres">
      <dgm:prSet presAssocID="{DE8D80EC-C746-45CA-8B90-1324A4CB1E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650C7B6-68DE-499A-A642-FA9E706C90D2}" type="pres">
      <dgm:prSet presAssocID="{8D9CA74C-3B89-4D74-A945-EF75167953FD}" presName="parentLin" presStyleCnt="0"/>
      <dgm:spPr/>
    </dgm:pt>
    <dgm:pt modelId="{085941E7-5889-4429-91D2-D5951E053C99}" type="pres">
      <dgm:prSet presAssocID="{8D9CA74C-3B89-4D74-A945-EF75167953FD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4F90E69A-F937-4D1F-AFEE-3E17691FD4BA}" type="pres">
      <dgm:prSet presAssocID="{8D9CA74C-3B89-4D74-A945-EF75167953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6C653A-7BC0-4D97-A61D-8FB169053227}" type="pres">
      <dgm:prSet presAssocID="{8D9CA74C-3B89-4D74-A945-EF75167953FD}" presName="negativeSpace" presStyleCnt="0"/>
      <dgm:spPr/>
    </dgm:pt>
    <dgm:pt modelId="{ADAE8361-6325-44D2-B444-20FA86ECA4A5}" type="pres">
      <dgm:prSet presAssocID="{8D9CA74C-3B89-4D74-A945-EF75167953F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645B77-84AC-4F1F-A0AE-B8A81F2BD01F}" type="pres">
      <dgm:prSet presAssocID="{18A63F19-A87E-4BBF-B266-AA8B0C5C0A77}" presName="spaceBetweenRectangles" presStyleCnt="0"/>
      <dgm:spPr/>
    </dgm:pt>
    <dgm:pt modelId="{CD76906A-F6D8-46AD-AE30-CD241B8745DB}" type="pres">
      <dgm:prSet presAssocID="{34E09E35-368D-41FC-8872-E7D204FEF3E3}" presName="parentLin" presStyleCnt="0"/>
      <dgm:spPr/>
    </dgm:pt>
    <dgm:pt modelId="{E58B9408-6873-43BD-B884-FD28867D0A22}" type="pres">
      <dgm:prSet presAssocID="{34E09E35-368D-41FC-8872-E7D204FEF3E3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2A0DFD76-1BB5-4405-92ED-D4F7E85E9B2E}" type="pres">
      <dgm:prSet presAssocID="{34E09E35-368D-41FC-8872-E7D204FEF3E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57F4A5-2145-4BA0-A137-AF0D77658710}" type="pres">
      <dgm:prSet presAssocID="{34E09E35-368D-41FC-8872-E7D204FEF3E3}" presName="negativeSpace" presStyleCnt="0"/>
      <dgm:spPr/>
    </dgm:pt>
    <dgm:pt modelId="{CB97E503-011F-452B-8802-BDBBC6B16ED0}" type="pres">
      <dgm:prSet presAssocID="{34E09E35-368D-41FC-8872-E7D204FEF3E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5C3E4D-537A-4182-998A-383F318A4947}" type="presOf" srcId="{03203AF8-7686-4D36-B7BB-A91B8BC96279}" destId="{ADAE8361-6325-44D2-B444-20FA86ECA4A5}" srcOrd="0" destOrd="0" presId="urn:microsoft.com/office/officeart/2005/8/layout/list1"/>
    <dgm:cxn modelId="{1B3BF0CB-04B5-4673-B6EB-A618671724BC}" type="presOf" srcId="{91B7CC42-55F4-4FCA-951E-E132C227029B}" destId="{ADAE8361-6325-44D2-B444-20FA86ECA4A5}" srcOrd="0" destOrd="3" presId="urn:microsoft.com/office/officeart/2005/8/layout/list1"/>
    <dgm:cxn modelId="{53F93A05-32C3-4CF7-9BB7-5A158FA0A63D}" srcId="{34E09E35-368D-41FC-8872-E7D204FEF3E3}" destId="{28248D46-4995-4399-B11A-67C02F47DDB9}" srcOrd="0" destOrd="0" parTransId="{CAB71479-5B38-47C1-8012-73D58D87427D}" sibTransId="{16E9C2A8-E23F-4D1A-B156-3E35A469BC3D}"/>
    <dgm:cxn modelId="{9E17FF8C-5114-482A-BC8B-5D6691E920C9}" srcId="{8D9CA74C-3B89-4D74-A945-EF75167953FD}" destId="{92E9DD6F-974B-4AF8-A5D7-B632959B2ADF}" srcOrd="1" destOrd="0" parTransId="{0F16B886-43EE-401F-8DA2-3CA86BC89FB9}" sibTransId="{DA5656ED-688D-4325-A4E0-CD365155C985}"/>
    <dgm:cxn modelId="{7DDD01D4-47A8-4FF0-921B-C2ACC096CEF5}" srcId="{DE8D80EC-C746-45CA-8B90-1324A4CB1E94}" destId="{34E09E35-368D-41FC-8872-E7D204FEF3E3}" srcOrd="1" destOrd="0" parTransId="{A7F077BB-CD6A-488F-93DE-7FF8B8C92774}" sibTransId="{D76FBB1F-C4A2-41A7-BBFC-04AFF7F2E752}"/>
    <dgm:cxn modelId="{4C53653E-5814-47EF-B458-F91D7612785E}" type="presOf" srcId="{5FA1A07C-5651-4A8D-8ECC-14C101A4AD75}" destId="{ADAE8361-6325-44D2-B444-20FA86ECA4A5}" srcOrd="0" destOrd="4" presId="urn:microsoft.com/office/officeart/2005/8/layout/list1"/>
    <dgm:cxn modelId="{5890797F-E109-4A58-A7E3-E2A9FCC47D67}" srcId="{91B7CC42-55F4-4FCA-951E-E132C227029B}" destId="{5FA1A07C-5651-4A8D-8ECC-14C101A4AD75}" srcOrd="0" destOrd="0" parTransId="{F5B042DD-614D-41F2-8A13-B05F638507CE}" sibTransId="{953E982B-BE54-4B19-97F0-2326C4905D5A}"/>
    <dgm:cxn modelId="{1B243D50-5326-47B3-8466-0793928A497F}" srcId="{8D9CA74C-3B89-4D74-A945-EF75167953FD}" destId="{91B7CC42-55F4-4FCA-951E-E132C227029B}" srcOrd="2" destOrd="0" parTransId="{F60609D8-9203-494F-A050-1B31263333FF}" sibTransId="{B41865D5-406E-4160-9F29-0B0C634CCF25}"/>
    <dgm:cxn modelId="{45F73D83-6666-48D0-9FE3-B88D5277CA3B}" srcId="{DE8D80EC-C746-45CA-8B90-1324A4CB1E94}" destId="{8D9CA74C-3B89-4D74-A945-EF75167953FD}" srcOrd="0" destOrd="0" parTransId="{1BD8EDF7-E934-4053-B702-00A403510DD9}" sibTransId="{18A63F19-A87E-4BBF-B266-AA8B0C5C0A77}"/>
    <dgm:cxn modelId="{1F6EAB50-15A4-43D4-98AA-A84AE151CFA8}" type="presOf" srcId="{AE40C4D2-938B-4E4E-A8C6-C1C73EA26D6B}" destId="{ADAE8361-6325-44D2-B444-20FA86ECA4A5}" srcOrd="0" destOrd="1" presId="urn:microsoft.com/office/officeart/2005/8/layout/list1"/>
    <dgm:cxn modelId="{3EFFB94F-5809-4E3D-B4A6-71499C7EADF4}" srcId="{8D9CA74C-3B89-4D74-A945-EF75167953FD}" destId="{03203AF8-7686-4D36-B7BB-A91B8BC96279}" srcOrd="0" destOrd="0" parTransId="{2B5C1EF1-3D4B-4836-A198-53DB4D058266}" sibTransId="{756B1A04-6790-4B1F-9286-47C53F62EFC6}"/>
    <dgm:cxn modelId="{4C3C6C2C-BE26-4BF7-AF38-4BDBF27DA2D5}" srcId="{34E09E35-368D-41FC-8872-E7D204FEF3E3}" destId="{EFBB46C0-3096-4B8E-8178-045F722D6B5D}" srcOrd="1" destOrd="0" parTransId="{F5AD2C96-0ACD-4C08-BC46-2782C0B20483}" sibTransId="{148BA4D4-6887-47F0-A8F8-06BEF35B7450}"/>
    <dgm:cxn modelId="{98283873-09C5-446E-A08F-DD19E102F41D}" type="presOf" srcId="{DE8D80EC-C746-45CA-8B90-1324A4CB1E94}" destId="{02E5AB45-4F0B-4BF2-9325-5912A488D944}" srcOrd="0" destOrd="0" presId="urn:microsoft.com/office/officeart/2005/8/layout/list1"/>
    <dgm:cxn modelId="{635AE3B1-A0B4-4D67-A420-FDD1EF0F4980}" type="presOf" srcId="{28248D46-4995-4399-B11A-67C02F47DDB9}" destId="{CB97E503-011F-452B-8802-BDBBC6B16ED0}" srcOrd="0" destOrd="0" presId="urn:microsoft.com/office/officeart/2005/8/layout/list1"/>
    <dgm:cxn modelId="{1E53BB86-3094-48EA-AD32-8C0BAF38036A}" type="presOf" srcId="{92E9DD6F-974B-4AF8-A5D7-B632959B2ADF}" destId="{ADAE8361-6325-44D2-B444-20FA86ECA4A5}" srcOrd="0" destOrd="2" presId="urn:microsoft.com/office/officeart/2005/8/layout/list1"/>
    <dgm:cxn modelId="{8F41B010-7BEF-4BD7-B2C8-3B72B802BFB1}" type="presOf" srcId="{8D9CA74C-3B89-4D74-A945-EF75167953FD}" destId="{085941E7-5889-4429-91D2-D5951E053C99}" srcOrd="0" destOrd="0" presId="urn:microsoft.com/office/officeart/2005/8/layout/list1"/>
    <dgm:cxn modelId="{9F914F94-6561-41DF-ADC6-93C989EDD07A}" type="presOf" srcId="{8D9CA74C-3B89-4D74-A945-EF75167953FD}" destId="{4F90E69A-F937-4D1F-AFEE-3E17691FD4BA}" srcOrd="1" destOrd="0" presId="urn:microsoft.com/office/officeart/2005/8/layout/list1"/>
    <dgm:cxn modelId="{F8EE8B09-BF27-44CE-865B-A903FDB848D9}" type="presOf" srcId="{34E09E35-368D-41FC-8872-E7D204FEF3E3}" destId="{2A0DFD76-1BB5-4405-92ED-D4F7E85E9B2E}" srcOrd="1" destOrd="0" presId="urn:microsoft.com/office/officeart/2005/8/layout/list1"/>
    <dgm:cxn modelId="{214ABE50-E851-41D5-9EC5-ACE8BC72671E}" srcId="{03203AF8-7686-4D36-B7BB-A91B8BC96279}" destId="{AE40C4D2-938B-4E4E-A8C6-C1C73EA26D6B}" srcOrd="0" destOrd="0" parTransId="{CFE10D33-8F78-4014-9CDE-D00ECA20A8AB}" sibTransId="{A3422ADA-DE38-4FE4-8084-040D51627062}"/>
    <dgm:cxn modelId="{5869F44A-D5BB-4464-931B-0D27FBBA8A97}" type="presOf" srcId="{34E09E35-368D-41FC-8872-E7D204FEF3E3}" destId="{E58B9408-6873-43BD-B884-FD28867D0A22}" srcOrd="0" destOrd="0" presId="urn:microsoft.com/office/officeart/2005/8/layout/list1"/>
    <dgm:cxn modelId="{600A5C57-CB15-4DDC-967D-80BEE83D2018}" type="presOf" srcId="{EFBB46C0-3096-4B8E-8178-045F722D6B5D}" destId="{CB97E503-011F-452B-8802-BDBBC6B16ED0}" srcOrd="0" destOrd="1" presId="urn:microsoft.com/office/officeart/2005/8/layout/list1"/>
    <dgm:cxn modelId="{E5C21948-715B-41CC-82F3-A22406C5AF1A}" type="presParOf" srcId="{02E5AB45-4F0B-4BF2-9325-5912A488D944}" destId="{6650C7B6-68DE-499A-A642-FA9E706C90D2}" srcOrd="0" destOrd="0" presId="urn:microsoft.com/office/officeart/2005/8/layout/list1"/>
    <dgm:cxn modelId="{87F50110-7375-4D33-963B-DF2DC6206571}" type="presParOf" srcId="{6650C7B6-68DE-499A-A642-FA9E706C90D2}" destId="{085941E7-5889-4429-91D2-D5951E053C99}" srcOrd="0" destOrd="0" presId="urn:microsoft.com/office/officeart/2005/8/layout/list1"/>
    <dgm:cxn modelId="{5E63BED3-0756-4C48-8559-200CD998EC3E}" type="presParOf" srcId="{6650C7B6-68DE-499A-A642-FA9E706C90D2}" destId="{4F90E69A-F937-4D1F-AFEE-3E17691FD4BA}" srcOrd="1" destOrd="0" presId="urn:microsoft.com/office/officeart/2005/8/layout/list1"/>
    <dgm:cxn modelId="{D29CC22D-C6EE-432F-9719-03543B889A47}" type="presParOf" srcId="{02E5AB45-4F0B-4BF2-9325-5912A488D944}" destId="{BE6C653A-7BC0-4D97-A61D-8FB169053227}" srcOrd="1" destOrd="0" presId="urn:microsoft.com/office/officeart/2005/8/layout/list1"/>
    <dgm:cxn modelId="{9E1EAD6F-D922-4D3F-A075-8A3736F7EDDC}" type="presParOf" srcId="{02E5AB45-4F0B-4BF2-9325-5912A488D944}" destId="{ADAE8361-6325-44D2-B444-20FA86ECA4A5}" srcOrd="2" destOrd="0" presId="urn:microsoft.com/office/officeart/2005/8/layout/list1"/>
    <dgm:cxn modelId="{0A522591-FF7F-474F-9417-6784B1C1D647}" type="presParOf" srcId="{02E5AB45-4F0B-4BF2-9325-5912A488D944}" destId="{A4645B77-84AC-4F1F-A0AE-B8A81F2BD01F}" srcOrd="3" destOrd="0" presId="urn:microsoft.com/office/officeart/2005/8/layout/list1"/>
    <dgm:cxn modelId="{D4907B05-BB1C-400A-A6A3-A2388EE68999}" type="presParOf" srcId="{02E5AB45-4F0B-4BF2-9325-5912A488D944}" destId="{CD76906A-F6D8-46AD-AE30-CD241B8745DB}" srcOrd="4" destOrd="0" presId="urn:microsoft.com/office/officeart/2005/8/layout/list1"/>
    <dgm:cxn modelId="{23E7B3DA-7271-4073-A52B-1C9D0600D3C0}" type="presParOf" srcId="{CD76906A-F6D8-46AD-AE30-CD241B8745DB}" destId="{E58B9408-6873-43BD-B884-FD28867D0A22}" srcOrd="0" destOrd="0" presId="urn:microsoft.com/office/officeart/2005/8/layout/list1"/>
    <dgm:cxn modelId="{D24D0D34-5F01-42CB-8A86-8A4CC7B81F3B}" type="presParOf" srcId="{CD76906A-F6D8-46AD-AE30-CD241B8745DB}" destId="{2A0DFD76-1BB5-4405-92ED-D4F7E85E9B2E}" srcOrd="1" destOrd="0" presId="urn:microsoft.com/office/officeart/2005/8/layout/list1"/>
    <dgm:cxn modelId="{FEC294BE-9F4C-421C-A1B7-BF280A23BE7A}" type="presParOf" srcId="{02E5AB45-4F0B-4BF2-9325-5912A488D944}" destId="{1357F4A5-2145-4BA0-A137-AF0D77658710}" srcOrd="5" destOrd="0" presId="urn:microsoft.com/office/officeart/2005/8/layout/list1"/>
    <dgm:cxn modelId="{71891936-A3DF-494A-B52B-EAE87596B869}" type="presParOf" srcId="{02E5AB45-4F0B-4BF2-9325-5912A488D944}" destId="{CB97E503-011F-452B-8802-BDBBC6B16E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50D9-19AB-449F-A40C-3113A5F9A5EC}">
      <dsp:nvSpPr>
        <dsp:cNvPr id="0" name=""/>
        <dsp:cNvSpPr/>
      </dsp:nvSpPr>
      <dsp:spPr>
        <a:xfrm>
          <a:off x="1522" y="0"/>
          <a:ext cx="2369274" cy="47053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Inhibición de la producción de glucosa</a:t>
          </a:r>
          <a:endParaRPr lang="es-MX" sz="2800" kern="1200" dirty="0"/>
        </a:p>
      </dsp:txBody>
      <dsp:txXfrm>
        <a:off x="1522" y="1882127"/>
        <a:ext cx="2369274" cy="1882127"/>
      </dsp:txXfrm>
    </dsp:sp>
    <dsp:sp modelId="{FB9A676B-E97E-4357-957E-6AD99C901ACD}">
      <dsp:nvSpPr>
        <dsp:cNvPr id="0" name=""/>
        <dsp:cNvSpPr/>
      </dsp:nvSpPr>
      <dsp:spPr>
        <a:xfrm>
          <a:off x="402724" y="282319"/>
          <a:ext cx="1566870" cy="15668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B7596-FDF2-4534-917D-C605FA5286C2}">
      <dsp:nvSpPr>
        <dsp:cNvPr id="0" name=""/>
        <dsp:cNvSpPr/>
      </dsp:nvSpPr>
      <dsp:spPr>
        <a:xfrm>
          <a:off x="2428276" y="0"/>
          <a:ext cx="2369274" cy="47053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Captación de glucosa</a:t>
          </a:r>
          <a:endParaRPr lang="es-MX" sz="2800" kern="1200" dirty="0"/>
        </a:p>
      </dsp:txBody>
      <dsp:txXfrm>
        <a:off x="2428276" y="1882127"/>
        <a:ext cx="2369274" cy="1882127"/>
      </dsp:txXfrm>
    </dsp:sp>
    <dsp:sp modelId="{E669EFDE-972C-4579-A11C-33B7BF04FFAE}">
      <dsp:nvSpPr>
        <dsp:cNvPr id="0" name=""/>
        <dsp:cNvSpPr/>
      </dsp:nvSpPr>
      <dsp:spPr>
        <a:xfrm>
          <a:off x="2843078" y="282319"/>
          <a:ext cx="1566870" cy="15668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7FF4A-05F1-4C57-9F53-418000ECC9A9}">
      <dsp:nvSpPr>
        <dsp:cNvPr id="0" name=""/>
        <dsp:cNvSpPr/>
      </dsp:nvSpPr>
      <dsp:spPr>
        <a:xfrm>
          <a:off x="4882229" y="0"/>
          <a:ext cx="2369274" cy="47053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Inhibición de lipólisis</a:t>
          </a:r>
          <a:endParaRPr lang="es-MX" sz="2800" kern="1200" dirty="0"/>
        </a:p>
      </dsp:txBody>
      <dsp:txXfrm>
        <a:off x="4882229" y="1882127"/>
        <a:ext cx="2369274" cy="1882127"/>
      </dsp:txXfrm>
    </dsp:sp>
    <dsp:sp modelId="{2B42B41C-647E-41B6-A679-9C01C1E40117}">
      <dsp:nvSpPr>
        <dsp:cNvPr id="0" name=""/>
        <dsp:cNvSpPr/>
      </dsp:nvSpPr>
      <dsp:spPr>
        <a:xfrm>
          <a:off x="5283431" y="282319"/>
          <a:ext cx="1566870" cy="15668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5EF6D-EFBB-4CF9-B474-2926452E9623}">
      <dsp:nvSpPr>
        <dsp:cNvPr id="0" name=""/>
        <dsp:cNvSpPr/>
      </dsp:nvSpPr>
      <dsp:spPr>
        <a:xfrm>
          <a:off x="290121" y="3764254"/>
          <a:ext cx="6672784" cy="705797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CF86-A9A7-419A-B81F-9B2E3A91DED7}">
      <dsp:nvSpPr>
        <dsp:cNvPr id="0" name=""/>
        <dsp:cNvSpPr/>
      </dsp:nvSpPr>
      <dsp:spPr>
        <a:xfrm>
          <a:off x="831119" y="1352"/>
          <a:ext cx="3092323" cy="185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smtClean="0"/>
            <a:t>Disminución de la respuesta metabólica de las células a la insulina</a:t>
          </a:r>
          <a:endParaRPr lang="es-MX" sz="2900" kern="1200"/>
        </a:p>
      </dsp:txBody>
      <dsp:txXfrm>
        <a:off x="831119" y="1352"/>
        <a:ext cx="3092323" cy="1855393"/>
      </dsp:txXfrm>
    </dsp:sp>
    <dsp:sp modelId="{9554C184-9429-462F-8319-88B044A4F7C7}">
      <dsp:nvSpPr>
        <dsp:cNvPr id="0" name=""/>
        <dsp:cNvSpPr/>
      </dsp:nvSpPr>
      <dsp:spPr>
        <a:xfrm>
          <a:off x="831119" y="2165978"/>
          <a:ext cx="3092323" cy="185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smtClean="0"/>
            <a:t>Incapacidad de la insulina inyectada para disminuir la glucosa en sangre</a:t>
          </a:r>
          <a:endParaRPr lang="es-MX" sz="2900" kern="1200" dirty="0"/>
        </a:p>
      </dsp:txBody>
      <dsp:txXfrm>
        <a:off x="831119" y="2165978"/>
        <a:ext cx="3092323" cy="1855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B8E3B-482F-44E7-BE30-D9843CEEBCFE}">
      <dsp:nvSpPr>
        <dsp:cNvPr id="0" name=""/>
        <dsp:cNvSpPr/>
      </dsp:nvSpPr>
      <dsp:spPr>
        <a:xfrm>
          <a:off x="4820" y="674342"/>
          <a:ext cx="4931510" cy="268991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Evaluar la correlación de los índices subrogados de resistencia a la insulina: HOMA-IR, HOMA-2S, QUICKI, índice </a:t>
          </a:r>
          <a:r>
            <a:rPr lang="es-MX" sz="2500" kern="1200" dirty="0" err="1" smtClean="0"/>
            <a:t>TyG</a:t>
          </a:r>
          <a:r>
            <a:rPr lang="es-MX" sz="2500" kern="1200" dirty="0" smtClean="0"/>
            <a:t>, </a:t>
          </a:r>
          <a:r>
            <a:rPr lang="es-MX" sz="2500" kern="1200" dirty="0" err="1" smtClean="0"/>
            <a:t>TyG</a:t>
          </a:r>
          <a:r>
            <a:rPr lang="es-MX" sz="2500" kern="1200" dirty="0" smtClean="0"/>
            <a:t>*IMC y TG/HDL, con el valor M obtenido mediante la pinza </a:t>
          </a:r>
          <a:r>
            <a:rPr lang="es-MX" sz="2500" kern="1200" dirty="0" err="1" smtClean="0"/>
            <a:t>euglucémica-hiperinsulinémica</a:t>
          </a:r>
          <a:r>
            <a:rPr lang="es-MX" sz="2500" kern="1200" dirty="0" smtClean="0"/>
            <a:t> </a:t>
          </a:r>
          <a:endParaRPr lang="es-MX" sz="2500" kern="1200" dirty="0"/>
        </a:p>
      </dsp:txBody>
      <dsp:txXfrm>
        <a:off x="4820" y="674342"/>
        <a:ext cx="4931510" cy="2689915"/>
      </dsp:txXfrm>
    </dsp:sp>
    <dsp:sp modelId="{29382945-A758-420B-86C6-1BDCE42C4AA1}">
      <dsp:nvSpPr>
        <dsp:cNvPr id="0" name=""/>
        <dsp:cNvSpPr/>
      </dsp:nvSpPr>
      <dsp:spPr>
        <a:xfrm>
          <a:off x="5384650" y="674342"/>
          <a:ext cx="4483191" cy="268991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Estimar la sensibilidad, especificidad y valores predictivos positivo y negativo de los índices subrogados en una población de individuos mexicanos sin diabetes</a:t>
          </a:r>
          <a:endParaRPr lang="es-MX" sz="2500" kern="1200" dirty="0"/>
        </a:p>
      </dsp:txBody>
      <dsp:txXfrm>
        <a:off x="5384650" y="674342"/>
        <a:ext cx="4483191" cy="2689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3C49-F599-4530-97D8-E70994D552AB}">
      <dsp:nvSpPr>
        <dsp:cNvPr id="0" name=""/>
        <dsp:cNvSpPr/>
      </dsp:nvSpPr>
      <dsp:spPr>
        <a:xfrm>
          <a:off x="48" y="135414"/>
          <a:ext cx="461334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Inclusión</a:t>
          </a:r>
          <a:endParaRPr lang="es-MX" sz="1900" kern="1200" dirty="0"/>
        </a:p>
      </dsp:txBody>
      <dsp:txXfrm>
        <a:off x="48" y="135414"/>
        <a:ext cx="4613348" cy="547200"/>
      </dsp:txXfrm>
    </dsp:sp>
    <dsp:sp modelId="{1E051144-29B3-46F0-AFA4-8FC0170387AF}">
      <dsp:nvSpPr>
        <dsp:cNvPr id="0" name=""/>
        <dsp:cNvSpPr/>
      </dsp:nvSpPr>
      <dsp:spPr>
        <a:xfrm>
          <a:off x="48" y="682614"/>
          <a:ext cx="4613348" cy="3220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Individuos mexicanos sin alteración del metabolismo de glucosa (glucosa en ayuno &lt;100 mg/dl y HbA1c &lt;5.7%)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Edad entre 20 y 79 años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Índice de masa corporal entre 18 y 34.9 kg/m</a:t>
          </a:r>
          <a:r>
            <a:rPr lang="es-MX" sz="1900" kern="1200" baseline="30000" dirty="0" smtClean="0"/>
            <a:t>2</a:t>
          </a:r>
        </a:p>
      </dsp:txBody>
      <dsp:txXfrm>
        <a:off x="48" y="682614"/>
        <a:ext cx="4613348" cy="3220571"/>
      </dsp:txXfrm>
    </dsp:sp>
    <dsp:sp modelId="{DFBF3E45-B3A3-443A-9DF6-854CCE3E7913}">
      <dsp:nvSpPr>
        <dsp:cNvPr id="0" name=""/>
        <dsp:cNvSpPr/>
      </dsp:nvSpPr>
      <dsp:spPr>
        <a:xfrm>
          <a:off x="5259265" y="135414"/>
          <a:ext cx="461334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Exclusión</a:t>
          </a:r>
        </a:p>
      </dsp:txBody>
      <dsp:txXfrm>
        <a:off x="5259265" y="135414"/>
        <a:ext cx="4613348" cy="547200"/>
      </dsp:txXfrm>
    </dsp:sp>
    <dsp:sp modelId="{BA230180-4520-43F7-B311-452C2845D588}">
      <dsp:nvSpPr>
        <dsp:cNvPr id="0" name=""/>
        <dsp:cNvSpPr/>
      </dsp:nvSpPr>
      <dsp:spPr>
        <a:xfrm>
          <a:off x="5259265" y="682614"/>
          <a:ext cx="4613348" cy="3220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Historia de enfermedad cardiovascular (cardiopatía isquémica o EVC isquémico)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Infección aguda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Embarazo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err="1" smtClean="0"/>
            <a:t>Llactancia</a:t>
          </a:r>
          <a:r>
            <a:rPr lang="es-MX" sz="1900" kern="1200" dirty="0" smtClean="0"/>
            <a:t> 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Pérdida de peso &gt;10% en los últimos 3 meses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err="1" smtClean="0"/>
            <a:t>TFGe</a:t>
          </a:r>
          <a:r>
            <a:rPr lang="es-MX" sz="1900" kern="1200" dirty="0" smtClean="0"/>
            <a:t> &lt;60 ml/min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Uso de fármacos que afectan la acción o secreción de insulina</a:t>
          </a:r>
          <a:endParaRPr lang="es-MX" sz="1900" kern="1200" dirty="0"/>
        </a:p>
      </dsp:txBody>
      <dsp:txXfrm>
        <a:off x="5259265" y="682614"/>
        <a:ext cx="4613348" cy="3220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4A860-61E7-468C-B36C-5657E2926C3E}">
      <dsp:nvSpPr>
        <dsp:cNvPr id="0" name=""/>
        <dsp:cNvSpPr/>
      </dsp:nvSpPr>
      <dsp:spPr>
        <a:xfrm>
          <a:off x="711" y="196620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HOMA-IR= glucosa en ayuno (mg/dl) * insulina en ayuno (µU/ml)/405</a:t>
          </a:r>
          <a:endParaRPr lang="es-MX" sz="2100" kern="1200"/>
        </a:p>
      </dsp:txBody>
      <dsp:txXfrm>
        <a:off x="711" y="196620"/>
        <a:ext cx="2775179" cy="1665107"/>
      </dsp:txXfrm>
    </dsp:sp>
    <dsp:sp modelId="{502BFB38-C94E-4D88-99B4-0FE66E3D088E}">
      <dsp:nvSpPr>
        <dsp:cNvPr id="0" name=""/>
        <dsp:cNvSpPr/>
      </dsp:nvSpPr>
      <dsp:spPr>
        <a:xfrm>
          <a:off x="3053408" y="196620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HOMA-2S= HOMA2 CALCULATOR </a:t>
          </a:r>
        </a:p>
      </dsp:txBody>
      <dsp:txXfrm>
        <a:off x="3053408" y="196620"/>
        <a:ext cx="2775179" cy="1665107"/>
      </dsp:txXfrm>
    </dsp:sp>
    <dsp:sp modelId="{3413FD82-D7E6-4033-882D-58AFAD06FFCF}">
      <dsp:nvSpPr>
        <dsp:cNvPr id="0" name=""/>
        <dsp:cNvSpPr/>
      </dsp:nvSpPr>
      <dsp:spPr>
        <a:xfrm>
          <a:off x="711" y="2139246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QUICKI= 1/ logaritmo de insulina en ayuno (µU/ml) * logaritmo de glucosa en ayuno (mg/dl)</a:t>
          </a:r>
        </a:p>
      </dsp:txBody>
      <dsp:txXfrm>
        <a:off x="711" y="2139246"/>
        <a:ext cx="2775179" cy="1665107"/>
      </dsp:txXfrm>
    </dsp:sp>
    <dsp:sp modelId="{B05976AF-6677-4FE4-83CC-1E3D64E6817E}">
      <dsp:nvSpPr>
        <dsp:cNvPr id="0" name=""/>
        <dsp:cNvSpPr/>
      </dsp:nvSpPr>
      <dsp:spPr>
        <a:xfrm>
          <a:off x="3053408" y="2139246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TyG= triglicéridos (mg/dl) * glucosa (mg/dl)/2</a:t>
          </a:r>
          <a:endParaRPr lang="es-MX" sz="2100" kern="1200" dirty="0" smtClean="0"/>
        </a:p>
      </dsp:txBody>
      <dsp:txXfrm>
        <a:off x="3053408" y="2139246"/>
        <a:ext cx="2775179" cy="1665107"/>
      </dsp:txXfrm>
    </dsp:sp>
    <dsp:sp modelId="{5095ADF7-D90F-43EB-B826-D95913958D2E}">
      <dsp:nvSpPr>
        <dsp:cNvPr id="0" name=""/>
        <dsp:cNvSpPr/>
      </dsp:nvSpPr>
      <dsp:spPr>
        <a:xfrm>
          <a:off x="711" y="4081871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err="1" smtClean="0"/>
            <a:t>TyG</a:t>
          </a:r>
          <a:r>
            <a:rPr lang="es-MX" sz="2100" kern="1200" dirty="0" smtClean="0"/>
            <a:t> * IMC= índice </a:t>
          </a:r>
          <a:r>
            <a:rPr lang="es-MX" sz="2100" kern="1200" dirty="0" err="1" smtClean="0"/>
            <a:t>TyG</a:t>
          </a:r>
          <a:r>
            <a:rPr lang="es-MX" sz="2100" kern="1200" dirty="0" smtClean="0"/>
            <a:t> * IMC</a:t>
          </a:r>
        </a:p>
      </dsp:txBody>
      <dsp:txXfrm>
        <a:off x="711" y="4081871"/>
        <a:ext cx="2775179" cy="1665107"/>
      </dsp:txXfrm>
    </dsp:sp>
    <dsp:sp modelId="{30DFA1C6-2F4B-42D5-82E9-740FC169842E}">
      <dsp:nvSpPr>
        <dsp:cNvPr id="0" name=""/>
        <dsp:cNvSpPr/>
      </dsp:nvSpPr>
      <dsp:spPr>
        <a:xfrm>
          <a:off x="3053408" y="4081871"/>
          <a:ext cx="2775179" cy="1665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T/HDL= triglicéridos (mg/dl)/c-HDL (mg/dl) en ayuno</a:t>
          </a:r>
        </a:p>
      </dsp:txBody>
      <dsp:txXfrm>
        <a:off x="3053408" y="4081871"/>
        <a:ext cx="2775179" cy="1665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C401-0911-428B-A684-EF9DA66FE109}">
      <dsp:nvSpPr>
        <dsp:cNvPr id="0" name=""/>
        <dsp:cNvSpPr/>
      </dsp:nvSpPr>
      <dsp:spPr>
        <a:xfrm>
          <a:off x="0" y="941659"/>
          <a:ext cx="3592133" cy="215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Infusión constante de insulina </a:t>
          </a:r>
          <a:r>
            <a:rPr lang="pl-PL" sz="2100" kern="1200" dirty="0" smtClean="0"/>
            <a:t>5</a:t>
          </a:r>
          <a:r>
            <a:rPr lang="es-MX" sz="2100" kern="1200" dirty="0" smtClean="0"/>
            <a:t> a 120 </a:t>
          </a:r>
          <a:r>
            <a:rPr lang="es-MX" sz="2100" kern="1200" dirty="0" err="1" smtClean="0"/>
            <a:t>mU</a:t>
          </a:r>
          <a:r>
            <a:rPr lang="es-MX" sz="2100" kern="1200" dirty="0" smtClean="0"/>
            <a:t>/m</a:t>
          </a:r>
          <a:r>
            <a:rPr lang="es-MX" sz="2100" kern="1200" baseline="30000" dirty="0" smtClean="0"/>
            <a:t>2</a:t>
          </a:r>
          <a:r>
            <a:rPr lang="es-MX" sz="2100" kern="1200" dirty="0" smtClean="0"/>
            <a:t>/min (</a:t>
          </a:r>
          <a:r>
            <a:rPr lang="es-MX" sz="2100" kern="1200" dirty="0" err="1" smtClean="0"/>
            <a:t>hiperinsulinemia</a:t>
          </a:r>
          <a:r>
            <a:rPr lang="es-MX" sz="2100" kern="1200" dirty="0" smtClean="0"/>
            <a:t>) 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Aumento de eliminación de glucosa en músculo esquelético y tejido adiposo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Supresión de producción hepática de glucosa </a:t>
          </a:r>
          <a:endParaRPr lang="en-US" sz="1600" kern="1200" dirty="0" smtClean="0"/>
        </a:p>
      </dsp:txBody>
      <dsp:txXfrm>
        <a:off x="0" y="941659"/>
        <a:ext cx="3592133" cy="2155280"/>
      </dsp:txXfrm>
    </dsp:sp>
    <dsp:sp modelId="{E02EEEC7-A324-4DF2-B267-E2845F948CA5}">
      <dsp:nvSpPr>
        <dsp:cNvPr id="0" name=""/>
        <dsp:cNvSpPr/>
      </dsp:nvSpPr>
      <dsp:spPr>
        <a:xfrm>
          <a:off x="3951346" y="941659"/>
          <a:ext cx="3592133" cy="215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Infusión variable de solución glucosada al 20% para lograr concentración de glucosa normal (</a:t>
          </a:r>
          <a:r>
            <a:rPr lang="es-MX" sz="2100" kern="1200" dirty="0" err="1" smtClean="0"/>
            <a:t>euglucemia</a:t>
          </a:r>
          <a:r>
            <a:rPr lang="es-MX" sz="2100" kern="1200" dirty="0" smtClean="0"/>
            <a:t>)</a:t>
          </a:r>
        </a:p>
      </dsp:txBody>
      <dsp:txXfrm>
        <a:off x="3951346" y="941659"/>
        <a:ext cx="3592133" cy="2155280"/>
      </dsp:txXfrm>
    </dsp:sp>
    <dsp:sp modelId="{CA2BC684-0893-4913-8505-A137F7BD893C}">
      <dsp:nvSpPr>
        <dsp:cNvPr id="0" name=""/>
        <dsp:cNvSpPr/>
      </dsp:nvSpPr>
      <dsp:spPr>
        <a:xfrm>
          <a:off x="7902693" y="941659"/>
          <a:ext cx="3592133" cy="215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En estado estable la velocidad de infusión de glucosa (GIR) es igual a la utilización de glucosa (M)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smtClean="0"/>
            <a:t>M normalizado por peso o masa libre de grasa (FFM)</a:t>
          </a:r>
          <a:endParaRPr lang="es-MX" sz="1600" kern="1200" dirty="0" smtClean="0"/>
        </a:p>
      </dsp:txBody>
      <dsp:txXfrm>
        <a:off x="7902693" y="941659"/>
        <a:ext cx="3592133" cy="2155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E8361-6325-44D2-B444-20FA86ECA4A5}">
      <dsp:nvSpPr>
        <dsp:cNvPr id="0" name=""/>
        <dsp:cNvSpPr/>
      </dsp:nvSpPr>
      <dsp:spPr>
        <a:xfrm>
          <a:off x="0" y="240520"/>
          <a:ext cx="5025787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057" tIns="333248" rIns="3900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Ayuno/estado basal estable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Reflejan resistencia/sensibilidad a la insulina hepática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En diabetes la concentración de insulina es inapropiadamente baja e insuficiente para mantener </a:t>
          </a:r>
          <a:r>
            <a:rPr lang="es-MX" sz="1600" kern="1200" dirty="0" err="1" smtClean="0"/>
            <a:t>euglucemia</a:t>
          </a:r>
          <a:endParaRPr lang="es-MX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No existe estandarización de los ensayos para medición de insulina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No es posible definir un punto de corte universal para </a:t>
          </a:r>
          <a:r>
            <a:rPr lang="es-MX" sz="1600" kern="1200" baseline="0" dirty="0" smtClean="0"/>
            <a:t>identificar </a:t>
          </a:r>
          <a:r>
            <a:rPr lang="es-MX" sz="1600" kern="1200" dirty="0" smtClean="0"/>
            <a:t>RI</a:t>
          </a:r>
        </a:p>
      </dsp:txBody>
      <dsp:txXfrm>
        <a:off x="0" y="240520"/>
        <a:ext cx="5025787" cy="2872800"/>
      </dsp:txXfrm>
    </dsp:sp>
    <dsp:sp modelId="{4F90E69A-F937-4D1F-AFEE-3E17691FD4BA}">
      <dsp:nvSpPr>
        <dsp:cNvPr id="0" name=""/>
        <dsp:cNvSpPr/>
      </dsp:nvSpPr>
      <dsp:spPr>
        <a:xfrm>
          <a:off x="251289" y="4360"/>
          <a:ext cx="351805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74" tIns="0" rIns="1329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Limitaciones</a:t>
          </a:r>
          <a:endParaRPr lang="es-MX" sz="1600" kern="1200" dirty="0"/>
        </a:p>
      </dsp:txBody>
      <dsp:txXfrm>
        <a:off x="274346" y="27417"/>
        <a:ext cx="3471937" cy="426206"/>
      </dsp:txXfrm>
    </dsp:sp>
    <dsp:sp modelId="{CB97E503-011F-452B-8802-BDBBC6B16ED0}">
      <dsp:nvSpPr>
        <dsp:cNvPr id="0" name=""/>
        <dsp:cNvSpPr/>
      </dsp:nvSpPr>
      <dsp:spPr>
        <a:xfrm>
          <a:off x="0" y="3435881"/>
          <a:ext cx="5025787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057" tIns="333248" rIns="3900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Bajo costo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Pueden ser aplicados en estudios epidemiológicos, estudios clínicos grandes y en práctica clínica</a:t>
          </a:r>
        </a:p>
      </dsp:txBody>
      <dsp:txXfrm>
        <a:off x="0" y="3435881"/>
        <a:ext cx="5025787" cy="1386000"/>
      </dsp:txXfrm>
    </dsp:sp>
    <dsp:sp modelId="{2A0DFD76-1BB5-4405-92ED-D4F7E85E9B2E}">
      <dsp:nvSpPr>
        <dsp:cNvPr id="0" name=""/>
        <dsp:cNvSpPr/>
      </dsp:nvSpPr>
      <dsp:spPr>
        <a:xfrm>
          <a:off x="251289" y="3199721"/>
          <a:ext cx="351805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74" tIns="0" rIns="1329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Ventajas</a:t>
          </a:r>
        </a:p>
      </dsp:txBody>
      <dsp:txXfrm>
        <a:off x="274346" y="3222778"/>
        <a:ext cx="3471937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7C52-197D-490A-B80A-E60EB06A8133}" type="datetimeFigureOut">
              <a:rPr lang="es-MX" smtClean="0"/>
              <a:t>22/09/2019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B2684-8D85-495E-8481-4B50D163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56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procesos</a:t>
            </a:r>
            <a:r>
              <a:rPr lang="es-MX" baseline="0" dirty="0" smtClean="0"/>
              <a:t> regulados por la insulina son la estimulación de la captación de glucosa en el músculo y tejido adiposo y la inhibición de la producción hepática de glucosa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B2684-8D85-495E-8481-4B50D16373D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8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Resistencia</a:t>
            </a:r>
            <a:r>
              <a:rPr lang="es-MX" baseline="0" dirty="0" smtClean="0"/>
              <a:t> a la insulina: disminución de la respuesta metabólica de las células a la insulina o incapacidad de la insulina inyectada para disminuir la glucosa sanguínea. Caracteriza a la obesidad y es factor de riesgo para el desarrollo de diabetes tipo 2.</a:t>
            </a:r>
          </a:p>
          <a:p>
            <a:r>
              <a:rPr lang="es-MX" baseline="0" dirty="0" smtClean="0"/>
              <a:t>La pinza </a:t>
            </a:r>
            <a:r>
              <a:rPr lang="es-MX" baseline="0" dirty="0" err="1" smtClean="0"/>
              <a:t>euglucémica-hiperinsulinémica</a:t>
            </a:r>
            <a:r>
              <a:rPr lang="es-MX" baseline="0" dirty="0" smtClean="0"/>
              <a:t> es el método de referencia para evaluar la resistencia a la insulina.</a:t>
            </a:r>
          </a:p>
          <a:p>
            <a:r>
              <a:rPr lang="es-MX" baseline="0" dirty="0" smtClean="0"/>
              <a:t>Otras mediciones e índices que han mostrado buena correlación con la pinza: insulina, HOMA, QUICKI, glucosa * triglicéridos, triglicéridos/colesterol HDL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B2684-8D85-495E-8481-4B50D16373D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9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 between arterial and venous blood glucose increase</a:t>
            </a:r>
            <a:r>
              <a:rPr lang="en-US" baseline="0" dirty="0" smtClean="0"/>
              <a:t> </a:t>
            </a:r>
            <a:r>
              <a:rPr lang="en-US" dirty="0" smtClean="0"/>
              <a:t>in proportion to insulin sensitivity and dose. Therefore,</a:t>
            </a:r>
            <a:r>
              <a:rPr lang="en-US" baseline="0" dirty="0" smtClean="0"/>
              <a:t> </a:t>
            </a:r>
            <a:r>
              <a:rPr lang="en-US" dirty="0" smtClean="0"/>
              <a:t>adjusting glucose infusion rates on the basis of venous sampling</a:t>
            </a:r>
            <a:r>
              <a:rPr lang="en-US" baseline="0" dirty="0" smtClean="0"/>
              <a:t> </a:t>
            </a:r>
            <a:r>
              <a:rPr lang="en-US" dirty="0" smtClean="0"/>
              <a:t>of glucose may lead to overestimation of insulin sensitivity.</a:t>
            </a:r>
          </a:p>
          <a:p>
            <a:r>
              <a:rPr lang="en-US" dirty="0" smtClean="0"/>
              <a:t>To minimize this issue, the hand used for blood sampling</a:t>
            </a:r>
            <a:r>
              <a:rPr lang="en-US" baseline="0" dirty="0" smtClean="0"/>
              <a:t> </a:t>
            </a:r>
            <a:r>
              <a:rPr lang="en-US" dirty="0" smtClean="0"/>
              <a:t>may be cannulated in retrograde fashion and warmed</a:t>
            </a:r>
            <a:r>
              <a:rPr lang="en-US" baseline="0" dirty="0" smtClean="0"/>
              <a:t> </a:t>
            </a:r>
            <a:r>
              <a:rPr lang="en-US" dirty="0" smtClean="0"/>
              <a:t>with a heating pad (opening arteriovenous</a:t>
            </a:r>
            <a:r>
              <a:rPr lang="en-US" baseline="0" dirty="0" smtClean="0"/>
              <a:t> </a:t>
            </a:r>
            <a:r>
              <a:rPr lang="en-US" dirty="0" smtClean="0"/>
              <a:t>anastomoses) to</a:t>
            </a:r>
            <a:r>
              <a:rPr lang="en-US" baseline="0" dirty="0" smtClean="0"/>
              <a:t> </a:t>
            </a:r>
            <a:r>
              <a:rPr lang="en-US" dirty="0" smtClean="0"/>
              <a:t>“arterialize” the venous blood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7F87-8BB6-472C-9E46-0882E2C0081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39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Después de ayuno durante la noche se toma una muestra para determinación de la concentración de glucosa e insulina.</a:t>
            </a:r>
          </a:p>
          <a:p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humanos sanos la condición en ayuno representa un estado basal estable en dónde la glucosa se mantiene en el rango normal con niveles de insulina que no están cambiando significativamente y la producción hepática de glucosa es constante, es decir, la secreción de insulina por las células beta pancreáticas determina un nivel relativamente constante de insulina que será menor o mayor de acuerdo a la sensibilidad/resistencia a la insulina .</a:t>
            </a:r>
          </a:p>
          <a:p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condición y supuesto de los índices es que los individuos están en ayuno estricto. Los índices que se basan en glucosa e insulina en ayuno reflejan primariamente la resistencia/sensibilidad hepática a la insulina. En la mayoría de los casos la sensibilidad hepática y esquelética son proporcionales. </a:t>
            </a:r>
          </a:p>
          <a:p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diabetes con hiperglucemia en ayuno las concentraciones de insulina son inapropiadamente bajos e insuficientes para mantener </a:t>
            </a:r>
            <a:r>
              <a:rPr lang="es-MX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euglucemia</a:t>
            </a:r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Las definiciones de los índices toman en cuenta estas consideraciones. Debido a la falta de un ensayo estandarizado de insulina no es posible utilizar estos índices para definir puntos de corte para </a:t>
            </a:r>
            <a:r>
              <a:rPr lang="es-MX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diagnósticar</a:t>
            </a:r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RI. </a:t>
            </a:r>
          </a:p>
          <a:p>
            <a:r>
              <a:rPr lang="es-MX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índices subrogados no son costosos y pueden ser aplicados fácilmente en cualquier circunstancia: estudios epidemiológicos, estudios clínicos grandes y práctica clínica.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0588-619A-48BD-B712-E5914275C055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58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3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7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162050"/>
            <a:ext cx="9875520" cy="211455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Índices para la evaluación de resistencia a la insulina en individuos mexicanos sin diabetes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" y="3229144"/>
            <a:ext cx="10310424" cy="32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RI </a:t>
            </a:r>
            <a:r>
              <a:rPr lang="es-MX" dirty="0"/>
              <a:t>valor M= 6.39 mg/min/kg </a:t>
            </a:r>
            <a:r>
              <a:rPr lang="es-MX" dirty="0" smtClean="0"/>
              <a:t>MLG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5793897"/>
              </p:ext>
            </p:extLst>
          </p:nvPr>
        </p:nvGraphicFramePr>
        <p:xfrm>
          <a:off x="5380346" y="2030099"/>
          <a:ext cx="5980114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388"/>
                <a:gridCol w="1357313"/>
                <a:gridCol w="717550"/>
                <a:gridCol w="714375"/>
                <a:gridCol w="723900"/>
                <a:gridCol w="763588"/>
              </a:tblGrid>
              <a:tr h="370840">
                <a:tc>
                  <a:txBody>
                    <a:bodyPr/>
                    <a:lstStyle/>
                    <a:p>
                      <a:pPr algn="ctr"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b="0"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s-MX" dirty="0" smtClean="0">
                          <a:latin typeface="+mj-lt"/>
                        </a:rPr>
                        <a:t>Punto</a:t>
                      </a:r>
                      <a:r>
                        <a:rPr lang="es-MX" baseline="0" dirty="0" smtClean="0">
                          <a:latin typeface="+mj-lt"/>
                        </a:rPr>
                        <a:t> </a:t>
                      </a:r>
                      <a:r>
                        <a:rPr lang="es-MX" dirty="0" smtClean="0">
                          <a:latin typeface="+mj-lt"/>
                        </a:rPr>
                        <a:t>de</a:t>
                      </a:r>
                    </a:p>
                    <a:p>
                      <a:pPr algn="ctr"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s-MX" dirty="0" smtClean="0">
                          <a:latin typeface="+mj-lt"/>
                        </a:rPr>
                        <a:t> corte</a:t>
                      </a:r>
                      <a:r>
                        <a:rPr dirty="0" smtClean="0">
                          <a:latin typeface="+mj-lt"/>
                        </a:rPr>
                        <a:t> 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S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E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VPP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VPN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 smtClean="0">
                          <a:latin typeface="+mj-lt"/>
                        </a:rPr>
                        <a:t>HOMA</a:t>
                      </a:r>
                      <a:r>
                        <a:rPr lang="es-MX" b="0" dirty="0" smtClean="0">
                          <a:latin typeface="+mj-lt"/>
                        </a:rPr>
                        <a:t>-</a:t>
                      </a:r>
                      <a:r>
                        <a:rPr b="0" dirty="0" smtClean="0">
                          <a:latin typeface="+mj-lt"/>
                        </a:rPr>
                        <a:t>IR</a:t>
                      </a:r>
                      <a:endParaRPr b="0"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1.22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84.</a:t>
                      </a:r>
                      <a:r>
                        <a:rPr lang="es-MX" dirty="0" smtClean="0">
                          <a:latin typeface="+mj-lt"/>
                        </a:rPr>
                        <a:t>6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48.8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33.3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91.3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 smtClean="0">
                          <a:latin typeface="+mj-lt"/>
                        </a:rPr>
                        <a:t>HOMA</a:t>
                      </a:r>
                      <a:r>
                        <a:rPr lang="es-MX" b="0" dirty="0" smtClean="0">
                          <a:latin typeface="+mj-lt"/>
                        </a:rPr>
                        <a:t>-</a:t>
                      </a:r>
                      <a:r>
                        <a:rPr b="0" dirty="0" smtClean="0">
                          <a:latin typeface="+mj-lt"/>
                        </a:rPr>
                        <a:t>2S</a:t>
                      </a:r>
                      <a:endParaRPr b="0"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50.6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42.8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76.7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37.5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80.</a:t>
                      </a:r>
                      <a:r>
                        <a:rPr lang="es-MX" dirty="0" smtClean="0">
                          <a:latin typeface="+mj-lt"/>
                        </a:rPr>
                        <a:t>5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>
                          <a:latin typeface="+mj-lt"/>
                        </a:rPr>
                        <a:t>QUICKI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>
                          <a:latin typeface="+mj-lt"/>
                        </a:rPr>
                        <a:t>0.345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57.1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30.2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21.0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68.4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 err="1">
                          <a:latin typeface="+mj-lt"/>
                        </a:rPr>
                        <a:t>TyG</a:t>
                      </a:r>
                      <a:r>
                        <a:rPr b="0" dirty="0">
                          <a:latin typeface="+mj-lt"/>
                        </a:rPr>
                        <a:t> 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8.17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85.7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32.5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29.2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87.5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 err="1">
                          <a:latin typeface="+mj-lt"/>
                        </a:rPr>
                        <a:t>TyG</a:t>
                      </a:r>
                      <a:r>
                        <a:rPr b="0" dirty="0">
                          <a:latin typeface="+mj-lt"/>
                        </a:rPr>
                        <a:t>*IMC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208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1" dirty="0" smtClean="0">
                          <a:latin typeface="+mj-lt"/>
                        </a:rPr>
                        <a:t>92.8</a:t>
                      </a:r>
                      <a:endParaRPr b="1"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1" dirty="0" smtClean="0">
                          <a:latin typeface="+mj-lt"/>
                        </a:rPr>
                        <a:t>51.1</a:t>
                      </a:r>
                      <a:endParaRPr b="1"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38.2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95.6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449580">
                        <a:tabLst>
                          <a:tab pos="914400" algn="l"/>
                        </a:tabLst>
                        <a:defRPr sz="2400" b="1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b="0" dirty="0">
                          <a:latin typeface="+mj-lt"/>
                        </a:rPr>
                        <a:t>TG/HDL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>
                          <a:latin typeface="+mj-lt"/>
                        </a:rPr>
                        <a:t>1.97</a:t>
                      </a: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49.2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27.0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23.2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defTabSz="449580"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>
                          <a:latin typeface="+mj-lt"/>
                        </a:rPr>
                        <a:t>67.4</a:t>
                      </a:r>
                      <a:endParaRPr dirty="0">
                        <a:latin typeface="+mj-lt"/>
                      </a:endParaRPr>
                    </a:p>
                  </a:txBody>
                  <a:tcPr marL="50800" marR="50800" marT="50800" marB="50800" horzOverflow="overflow"/>
                </a:tc>
              </a:tr>
            </a:tbl>
          </a:graphicData>
        </a:graphic>
      </p:graphicFrame>
      <p:graphicFrame>
        <p:nvGraphicFramePr>
          <p:cNvPr id="3" name="Marcador de contenid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0509357"/>
              </p:ext>
            </p:extLst>
          </p:nvPr>
        </p:nvGraphicFramePr>
        <p:xfrm>
          <a:off x="678977" y="2330356"/>
          <a:ext cx="399065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165"/>
                <a:gridCol w="888365"/>
                <a:gridCol w="1655128"/>
              </a:tblGrid>
              <a:tr h="370840"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 sz="24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MX" sz="2400" b="1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AUC</a:t>
                      </a:r>
                      <a:endParaRPr sz="24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IC95%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HOMA-IR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b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0.683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0.503-0.864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2S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0.648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0.463-0.384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QUICKI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b="1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0.678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0.500-0.856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0.596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0.418-0.773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*IMC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0.631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0.469-0.794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TG/HDL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0.602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0.431-0.773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8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Discusión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43000" y="1970851"/>
            <a:ext cx="4754880" cy="338328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Correlación significativa entre índices subrogados y valor M obtenido con pinza </a:t>
            </a:r>
            <a:r>
              <a:rPr lang="es-MX" dirty="0" err="1" smtClean="0">
                <a:solidFill>
                  <a:schemeClr val="tx1"/>
                </a:solidFill>
              </a:rPr>
              <a:t>euglucémica</a:t>
            </a:r>
            <a:r>
              <a:rPr lang="es-MX" dirty="0" smtClean="0">
                <a:solidFill>
                  <a:schemeClr val="tx1"/>
                </a:solidFill>
              </a:rPr>
              <a:t> pero AUC modesta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96647774"/>
              </p:ext>
            </p:extLst>
          </p:nvPr>
        </p:nvGraphicFramePr>
        <p:xfrm>
          <a:off x="1355839" y="3333542"/>
          <a:ext cx="475468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65"/>
                <a:gridCol w="1567446"/>
                <a:gridCol w="2057877"/>
              </a:tblGrid>
              <a:tr h="370840">
                <a:tc>
                  <a:txBody>
                    <a:bodyPr/>
                    <a:lstStyle/>
                    <a:p>
                      <a:pPr algn="ctr" defTabSz="1300480">
                        <a:defRPr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Literatura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 mg/min/kg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MLG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-IR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0.58-0.88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0.357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2S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0.46-0.67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0.428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QUICKI</a:t>
                      </a: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0.53-0.91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0.348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0.39-0.70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0.390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s-MX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IMC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0.358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/HDL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9" marR="9359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NO VS CLAMP</a:t>
                      </a:r>
                    </a:p>
                  </a:txBody>
                  <a:tcPr marL="9359" marR="9359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0.385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925" marR="44925" anchor="ctr" horzOverflow="overflow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26060"/>
              </p:ext>
            </p:extLst>
          </p:nvPr>
        </p:nvGraphicFramePr>
        <p:xfrm>
          <a:off x="6644965" y="3230860"/>
          <a:ext cx="4702176" cy="325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50"/>
                <a:gridCol w="1884363"/>
                <a:gridCol w="1668463"/>
              </a:tblGrid>
              <a:tr h="370840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Valor establecido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Valor calculado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-IR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&gt;2.5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1.22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&lt;59.9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50.6%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QUICKI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&lt;0.38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0.345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&gt;8.73 </a:t>
                      </a:r>
                      <a:r>
                        <a:rPr sz="20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Mujere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
&gt;8.82 Hombres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8.17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s-MX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r>
                        <a:rPr lang="es-MX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*IMC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208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r>
                        <a:rPr sz="20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/HDL</a:t>
                      </a:r>
                      <a:endParaRPr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&gt;2.5 </a:t>
                      </a:r>
                      <a:r>
                        <a:rPr sz="20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Mujeres</a:t>
                      </a:r>
                      <a:r>
                        <a:rPr sz="20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
&gt;3.5 Hombres</a:t>
                      </a:r>
                    </a:p>
                  </a:txBody>
                  <a:tcPr marL="9525" marR="9525" marT="9525" marB="9525" anchor="b" horzOverflow="overflow"/>
                </a:tc>
                <a:tc>
                  <a:txBody>
                    <a:bodyPr/>
                    <a:lstStyle/>
                    <a:p>
                      <a:pPr defTabSz="449580">
                        <a:tabLst>
                          <a:tab pos="914400" algn="l"/>
                        </a:tabLst>
                        <a:defRPr sz="1800"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Helvetica"/>
                          <a:cs typeface="Helvetica"/>
                          <a:sym typeface="Helvetica"/>
                        </a:rPr>
                        <a:t>1.97</a:t>
                      </a:r>
                    </a:p>
                  </a:txBody>
                  <a:tcPr marL="50800" marR="50800" marT="50800" marB="50800" horzOverflow="overflow"/>
                </a:tc>
              </a:tr>
            </a:tbl>
          </a:graphicData>
        </a:graphic>
      </p:graphicFrame>
      <p:sp>
        <p:nvSpPr>
          <p:cNvPr id="9" name="Marcador de contenido 4"/>
          <p:cNvSpPr txBox="1">
            <a:spLocks/>
          </p:cNvSpPr>
          <p:nvPr/>
        </p:nvSpPr>
        <p:spPr>
          <a:xfrm>
            <a:off x="6590743" y="1965959"/>
            <a:ext cx="4754880" cy="2216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Puntos de corte y coeficiente de correlación diferentes a reportados en otras poblaciones</a:t>
            </a:r>
          </a:p>
        </p:txBody>
      </p:sp>
    </p:spTree>
    <p:extLst>
      <p:ext uri="{BB962C8B-B14F-4D97-AF65-F5344CB8AC3E}">
        <p14:creationId xmlns:p14="http://schemas.microsoft.com/office/powerpoint/2010/main" val="230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43000" y="404718"/>
            <a:ext cx="4754880" cy="777240"/>
          </a:xfrm>
        </p:spPr>
        <p:txBody>
          <a:bodyPr/>
          <a:lstStyle/>
          <a:p>
            <a:r>
              <a:rPr lang="es-MX" dirty="0" smtClean="0"/>
              <a:t>Índices subrogados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0533528"/>
              </p:ext>
            </p:extLst>
          </p:nvPr>
        </p:nvGraphicFramePr>
        <p:xfrm>
          <a:off x="1143000" y="1124182"/>
          <a:ext cx="5025788" cy="482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269173" y="402239"/>
            <a:ext cx="4754880" cy="777240"/>
          </a:xfrm>
        </p:spPr>
        <p:txBody>
          <a:bodyPr/>
          <a:lstStyle/>
          <a:p>
            <a:r>
              <a:rPr lang="es-MX" dirty="0" smtClean="0"/>
              <a:t>Discusión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6432946" y="1337481"/>
            <a:ext cx="4754880" cy="461294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Fortalezas: </a:t>
            </a:r>
            <a:endParaRPr lang="es-MX" dirty="0" smtClean="0">
              <a:solidFill>
                <a:schemeClr val="tx1"/>
              </a:solidFill>
            </a:endParaRPr>
          </a:p>
          <a:p>
            <a:pPr lvl="1"/>
            <a:r>
              <a:rPr lang="es-MX" dirty="0" smtClean="0">
                <a:solidFill>
                  <a:schemeClr val="tx1"/>
                </a:solidFill>
              </a:rPr>
              <a:t>Uso </a:t>
            </a:r>
            <a:r>
              <a:rPr lang="es-MX" dirty="0">
                <a:solidFill>
                  <a:schemeClr val="tx1"/>
                </a:solidFill>
              </a:rPr>
              <a:t>de pinza </a:t>
            </a:r>
            <a:r>
              <a:rPr lang="es-MX" dirty="0" err="1" smtClean="0">
                <a:solidFill>
                  <a:schemeClr val="tx1"/>
                </a:solidFill>
              </a:rPr>
              <a:t>euglucémica</a:t>
            </a:r>
            <a:r>
              <a:rPr lang="es-MX" dirty="0" smtClean="0">
                <a:solidFill>
                  <a:schemeClr val="tx1"/>
                </a:solidFill>
              </a:rPr>
              <a:t> en individuos mexicanos (n= 57)</a:t>
            </a:r>
          </a:p>
          <a:p>
            <a:pPr lvl="1"/>
            <a:r>
              <a:rPr lang="es-MX" dirty="0" smtClean="0">
                <a:solidFill>
                  <a:schemeClr val="tx1"/>
                </a:solidFill>
              </a:rPr>
              <a:t>DXA </a:t>
            </a:r>
            <a:r>
              <a:rPr lang="es-MX" dirty="0">
                <a:solidFill>
                  <a:schemeClr val="tx1"/>
                </a:solidFill>
              </a:rPr>
              <a:t>para ajuste por </a:t>
            </a:r>
            <a:r>
              <a:rPr lang="es-MX" dirty="0" smtClean="0">
                <a:solidFill>
                  <a:schemeClr val="tx1"/>
                </a:solidFill>
              </a:rPr>
              <a:t>MLG</a:t>
            </a:r>
          </a:p>
          <a:p>
            <a:pPr lvl="1"/>
            <a:r>
              <a:rPr lang="es-MX" dirty="0" smtClean="0">
                <a:solidFill>
                  <a:schemeClr val="tx1"/>
                </a:solidFill>
              </a:rPr>
              <a:t>Exclusión </a:t>
            </a:r>
            <a:r>
              <a:rPr lang="es-MX" dirty="0">
                <a:solidFill>
                  <a:schemeClr val="tx1"/>
                </a:solidFill>
              </a:rPr>
              <a:t>de individuos con alteraciones del metabolismo de la </a:t>
            </a:r>
            <a:r>
              <a:rPr lang="es-MX" dirty="0" smtClean="0">
                <a:solidFill>
                  <a:schemeClr val="tx1"/>
                </a:solidFill>
              </a:rPr>
              <a:t>glucosa</a:t>
            </a:r>
          </a:p>
          <a:p>
            <a:pPr lvl="1"/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Limitaciones</a:t>
            </a:r>
            <a:r>
              <a:rPr lang="es-MX" dirty="0">
                <a:solidFill>
                  <a:schemeClr val="tx1"/>
                </a:solidFill>
              </a:rPr>
              <a:t>: </a:t>
            </a:r>
            <a:endParaRPr lang="es-MX" dirty="0" smtClean="0">
              <a:solidFill>
                <a:schemeClr val="tx1"/>
              </a:solidFill>
            </a:endParaRPr>
          </a:p>
          <a:p>
            <a:pPr lvl="1"/>
            <a:r>
              <a:rPr lang="es-MX" dirty="0" smtClean="0">
                <a:solidFill>
                  <a:schemeClr val="tx1"/>
                </a:solidFill>
              </a:rPr>
              <a:t>Muestreo por conveniencia</a:t>
            </a:r>
          </a:p>
          <a:p>
            <a:pPr lvl="1"/>
            <a:r>
              <a:rPr lang="es-MX" dirty="0" smtClean="0">
                <a:solidFill>
                  <a:schemeClr val="tx1"/>
                </a:solidFill>
              </a:rPr>
              <a:t>Población </a:t>
            </a:r>
            <a:r>
              <a:rPr lang="es-MX" dirty="0">
                <a:solidFill>
                  <a:schemeClr val="tx1"/>
                </a:solidFill>
              </a:rPr>
              <a:t>con </a:t>
            </a:r>
            <a:r>
              <a:rPr lang="es-MX" dirty="0" smtClean="0">
                <a:solidFill>
                  <a:schemeClr val="tx1"/>
                </a:solidFill>
              </a:rPr>
              <a:t>sobrepeso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Agradecimientos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Profesores: </a:t>
            </a:r>
            <a:r>
              <a:rPr lang="es-MX" dirty="0" smtClean="0">
                <a:solidFill>
                  <a:schemeClr val="tx1"/>
                </a:solidFill>
              </a:rPr>
              <a:t>Dr. Juan </a:t>
            </a:r>
            <a:r>
              <a:rPr lang="es-MX" dirty="0" err="1" smtClean="0">
                <a:solidFill>
                  <a:schemeClr val="tx1"/>
                </a:solidFill>
              </a:rPr>
              <a:t>Rull</a:t>
            </a:r>
            <a:r>
              <a:rPr lang="es-MX" dirty="0" smtClean="0">
                <a:solidFill>
                  <a:schemeClr val="tx1"/>
                </a:solidFill>
              </a:rPr>
              <a:t>, Dr. Francisco Gómez-Pérez, Dr. Carlos Aguilar-Salinas</a:t>
            </a:r>
            <a:r>
              <a:rPr lang="es-MX" dirty="0">
                <a:solidFill>
                  <a:schemeClr val="tx1"/>
                </a:solidFill>
              </a:rPr>
              <a:t>, Dr. </a:t>
            </a:r>
            <a:r>
              <a:rPr lang="es-MX" dirty="0" err="1">
                <a:solidFill>
                  <a:schemeClr val="tx1"/>
                </a:solidFill>
              </a:rPr>
              <a:t>Nahum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Méndez, </a:t>
            </a:r>
            <a:r>
              <a:rPr lang="es-MX" dirty="0" smtClean="0">
                <a:solidFill>
                  <a:schemeClr val="tx1"/>
                </a:solidFill>
              </a:rPr>
              <a:t>Dr</a:t>
            </a:r>
            <a:r>
              <a:rPr lang="es-MX" dirty="0" smtClean="0">
                <a:solidFill>
                  <a:schemeClr val="tx1"/>
                </a:solidFill>
              </a:rPr>
              <a:t>. Alfredo Ulloa, Dr. Samuel </a:t>
            </a:r>
            <a:r>
              <a:rPr lang="es-MX" dirty="0">
                <a:solidFill>
                  <a:schemeClr val="tx1"/>
                </a:solidFill>
              </a:rPr>
              <a:t>Klein</a:t>
            </a:r>
            <a:r>
              <a:rPr lang="es-MX" dirty="0" smtClean="0">
                <a:solidFill>
                  <a:schemeClr val="tx1"/>
                </a:solidFill>
              </a:rPr>
              <a:t>, </a:t>
            </a:r>
            <a:r>
              <a:rPr lang="es-MX" dirty="0">
                <a:solidFill>
                  <a:schemeClr val="tx1"/>
                </a:solidFill>
              </a:rPr>
              <a:t>Dr. Alfredo </a:t>
            </a:r>
            <a:r>
              <a:rPr lang="es-MX" dirty="0" smtClean="0">
                <a:solidFill>
                  <a:schemeClr val="tx1"/>
                </a:solidFill>
              </a:rPr>
              <a:t>Reza 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Compañeros de trabajo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Residentes, alumnos de maestría y doctorado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Pasantes de medicina y nutriología 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Mi </a:t>
            </a:r>
            <a:r>
              <a:rPr lang="es-MX" dirty="0" smtClean="0">
                <a:solidFill>
                  <a:schemeClr val="tx1"/>
                </a:solidFill>
              </a:rPr>
              <a:t>esposo, padres </a:t>
            </a:r>
            <a:r>
              <a:rPr lang="es-MX" smtClean="0">
                <a:solidFill>
                  <a:schemeClr val="tx1"/>
                </a:solidFill>
              </a:rPr>
              <a:t>y hermanos</a:t>
            </a:r>
            <a:endParaRPr lang="es-MX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32176"/>
            <a:ext cx="9875520" cy="1356360"/>
          </a:xfrm>
        </p:spPr>
        <p:txBody>
          <a:bodyPr/>
          <a:lstStyle/>
          <a:p>
            <a:r>
              <a:rPr lang="es-MX" dirty="0" smtClean="0"/>
              <a:t>Procesos regulados por la insulina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97450660"/>
              </p:ext>
            </p:extLst>
          </p:nvPr>
        </p:nvGraphicFramePr>
        <p:xfrm>
          <a:off x="1828796" y="1596788"/>
          <a:ext cx="7253027" cy="470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5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Resistencia a la insulina 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6763300"/>
              </p:ext>
            </p:extLst>
          </p:nvPr>
        </p:nvGraphicFramePr>
        <p:xfrm>
          <a:off x="1143000" y="2057400"/>
          <a:ext cx="4754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resistencia ala insu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50" y="2957883"/>
            <a:ext cx="4754563" cy="22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2403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5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Criterios de selección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58267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2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Método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2057399"/>
            <a:ext cx="4754880" cy="402336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Estudio transversal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Aprobación por los Comités de Ética y de Ética en Investigación del INCMNSZ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Obtención de consentimiento informado de todos los participantes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1249309"/>
              </p:ext>
            </p:extLst>
          </p:nvPr>
        </p:nvGraphicFramePr>
        <p:xfrm>
          <a:off x="5676900" y="609600"/>
          <a:ext cx="58293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1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533" dirty="0"/>
              <a:t>Pinza </a:t>
            </a:r>
            <a:r>
              <a:rPr lang="es-ES" sz="4533" dirty="0" err="1"/>
              <a:t>euglucémica-hiperinsulinémica</a:t>
            </a:r>
            <a:endParaRPr lang="es-MX" sz="4533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467142"/>
              </p:ext>
            </p:extLst>
          </p:nvPr>
        </p:nvGraphicFramePr>
        <p:xfrm>
          <a:off x="324131" y="1866330"/>
          <a:ext cx="1149482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1000" y="6011880"/>
            <a:ext cx="116205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67" dirty="0" err="1"/>
              <a:t>DeFronzo</a:t>
            </a:r>
            <a:r>
              <a:rPr lang="es-MX" sz="1867" dirty="0"/>
              <a:t> RA. Am J </a:t>
            </a:r>
            <a:r>
              <a:rPr lang="es-MX" sz="1867" dirty="0" err="1"/>
              <a:t>Physiol.Endocrinol</a:t>
            </a:r>
            <a:r>
              <a:rPr lang="es-MX" sz="1867" dirty="0"/>
              <a:t> </a:t>
            </a:r>
            <a:r>
              <a:rPr lang="es-MX" sz="1867" dirty="0" err="1"/>
              <a:t>Metab</a:t>
            </a:r>
            <a:r>
              <a:rPr lang="es-MX" sz="1867" dirty="0"/>
              <a:t> </a:t>
            </a:r>
            <a:r>
              <a:rPr lang="es-MX" sz="1867" dirty="0" err="1"/>
              <a:t>Gastrointest</a:t>
            </a:r>
            <a:r>
              <a:rPr lang="es-MX" sz="1867" dirty="0"/>
              <a:t> </a:t>
            </a:r>
            <a:r>
              <a:rPr lang="es-MX" sz="1867" dirty="0" err="1"/>
              <a:t>Physiol</a:t>
            </a:r>
            <a:r>
              <a:rPr lang="es-MX" sz="1867" dirty="0"/>
              <a:t> 237: E214–E223, </a:t>
            </a:r>
            <a:r>
              <a:rPr lang="es-MX" sz="1867" dirty="0" smtClean="0"/>
              <a:t>1979. </a:t>
            </a:r>
            <a:r>
              <a:rPr lang="es-MX" sz="1867" dirty="0" err="1" smtClean="0"/>
              <a:t>Katz</a:t>
            </a:r>
            <a:r>
              <a:rPr lang="es-MX" sz="1867" dirty="0" smtClean="0"/>
              <a:t> </a:t>
            </a:r>
            <a:r>
              <a:rPr lang="es-MX" sz="1867" dirty="0"/>
              <a:t>A. J </a:t>
            </a:r>
            <a:r>
              <a:rPr lang="es-MX" sz="1867" dirty="0" err="1"/>
              <a:t>Clin</a:t>
            </a:r>
            <a:r>
              <a:rPr lang="es-MX" sz="1867" dirty="0"/>
              <a:t> </a:t>
            </a:r>
            <a:r>
              <a:rPr lang="es-MX" sz="1867" dirty="0" err="1"/>
              <a:t>Endocrinol</a:t>
            </a:r>
            <a:r>
              <a:rPr lang="es-MX" sz="1867" dirty="0"/>
              <a:t> </a:t>
            </a:r>
            <a:r>
              <a:rPr lang="es-MX" sz="1867" dirty="0" err="1"/>
              <a:t>Metab</a:t>
            </a:r>
            <a:r>
              <a:rPr lang="es-MX" sz="1867" dirty="0"/>
              <a:t> 85: 2402–2410, 2000.</a:t>
            </a:r>
          </a:p>
        </p:txBody>
      </p:sp>
    </p:spTree>
    <p:extLst>
      <p:ext uri="{BB962C8B-B14F-4D97-AF65-F5344CB8AC3E}">
        <p14:creationId xmlns:p14="http://schemas.microsoft.com/office/powerpoint/2010/main" val="40552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Características generales y sensibilidad a la insulina (n= 57)</a:t>
            </a:r>
            <a:endParaRPr lang="es-MX" sz="4000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6652768"/>
              </p:ext>
            </p:extLst>
          </p:nvPr>
        </p:nvGraphicFramePr>
        <p:xfrm>
          <a:off x="678971" y="1375012"/>
          <a:ext cx="475456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282"/>
                <a:gridCol w="2377282"/>
              </a:tblGrid>
              <a:tr h="370840"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sz="2000" dirty="0" err="1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ujeres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39 (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68.4)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Edad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32.91±11.0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HbA1c (%)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5.19±0.36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IMC (Kg/m2)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26.53±3.91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Glucosa</a:t>
                      </a: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(mg/</a:t>
                      </a: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dL</a:t>
                      </a: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90.0±8.23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Triglicéridos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125.82±73.35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Colesterol</a:t>
                      </a: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total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177.79±35.05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LDL-c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106.58±28.23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HDL-c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45.28±9.75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Creatinina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0.70±0.18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ALT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26.54±14.52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AST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23.81±8.82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7611892"/>
              </p:ext>
            </p:extLst>
          </p:nvPr>
        </p:nvGraphicFramePr>
        <p:xfrm>
          <a:off x="6267450" y="2057400"/>
          <a:ext cx="517182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81"/>
                <a:gridCol w="2402840"/>
              </a:tblGrid>
              <a:tr h="370840"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 sz="20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MX" sz="2000" b="1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Resultado</a:t>
                      </a:r>
                      <a:endParaRPr sz="20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Valor 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mg/min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567.7±210.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Valor M,</a:t>
                      </a:r>
                      <a:r>
                        <a:rPr lang="es-MX" sz="2000" baseline="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mg/min/kg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8.22±2.96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Valor 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mg/min/kg</a:t>
                      </a:r>
                      <a:r>
                        <a:rPr lang="es-MX" sz="2000" baseline="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MLG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13.36±4.76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HOMA-IR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1.71±1.06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2S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49.73 (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16.9-71.3)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QUICKI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0.33±0.04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8.52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±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0.57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*IMC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227.1</a:t>
                      </a:r>
                      <a:r>
                        <a:rPr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±</a:t>
                      </a:r>
                      <a:r>
                        <a:rPr lang="es-MX" sz="20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43.0</a:t>
                      </a:r>
                      <a:endParaRPr sz="20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TG/HDL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0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3.13±2.32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4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3000" y="718784"/>
            <a:ext cx="4575412" cy="1356360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Correlación significativa entre los índices subrogados y valor M (mg/min/kg MLG)</a:t>
            </a:r>
            <a:endParaRPr lang="es-MX" sz="3200" dirty="0"/>
          </a:p>
        </p:txBody>
      </p:sp>
      <p:graphicFrame>
        <p:nvGraphicFramePr>
          <p:cNvPr id="9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8923484"/>
              </p:ext>
            </p:extLst>
          </p:nvPr>
        </p:nvGraphicFramePr>
        <p:xfrm>
          <a:off x="1143000" y="2589665"/>
          <a:ext cx="47547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172"/>
                <a:gridCol w="1354620"/>
              </a:tblGrid>
              <a:tr h="370840"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MX" sz="2400" b="1" noProof="0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 lang="es-MX" sz="2400" b="1" noProof="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algn="ctr"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MX" sz="2400" b="1" noProof="0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lang="es-MX" sz="2400" b="1" noProof="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HOMA-IR</a:t>
                      </a: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0.357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HOMA</a:t>
                      </a:r>
                      <a:r>
                        <a:rPr lang="es-MX"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2S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0.428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QUICKI</a:t>
                      </a: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0.348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0.390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TyG</a:t>
                      </a: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*IMC</a:t>
                      </a: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0.358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TG/HDL</a:t>
                      </a:r>
                    </a:p>
                  </a:txBody>
                  <a:tcPr marL="65392" marR="65392" anchor="ctr" horzOverflow="overflow"/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24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sz="2400" dirty="0" smtClean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0.385</a:t>
                      </a:r>
                      <a:endParaRPr sz="24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392" marR="65392" anchor="ctr" horzOverflow="overflow"/>
                </a:tc>
              </a:tr>
            </a:tbl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6591300" y="1238250"/>
            <a:ext cx="459105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dirty="0">
              <a:solidFill>
                <a:schemeClr val="accent1"/>
              </a:solidFill>
            </a:endParaRPr>
          </a:p>
        </p:txBody>
      </p:sp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500" y="259308"/>
            <a:ext cx="5100972" cy="6325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64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393</TotalTime>
  <Words>1282</Words>
  <Application>Microsoft Office PowerPoint</Application>
  <PresentationFormat>Panorámica</PresentationFormat>
  <Paragraphs>250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Corbel</vt:lpstr>
      <vt:lpstr>Gill Sans</vt:lpstr>
      <vt:lpstr>Helvetica</vt:lpstr>
      <vt:lpstr>Base</vt:lpstr>
      <vt:lpstr>Índices para la evaluación de resistencia a la insulina en individuos mexicanos sin diabetes</vt:lpstr>
      <vt:lpstr>Procesos regulados por la insulina</vt:lpstr>
      <vt:lpstr>Resistencia a la insulina </vt:lpstr>
      <vt:lpstr>Objetivo</vt:lpstr>
      <vt:lpstr>Criterios de selección</vt:lpstr>
      <vt:lpstr>Método</vt:lpstr>
      <vt:lpstr>Pinza euglucémica-hiperinsulinémica</vt:lpstr>
      <vt:lpstr>Características generales y sensibilidad a la insulina (n= 57)</vt:lpstr>
      <vt:lpstr>Correlación significativa entre los índices subrogados y valor M (mg/min/kg MLG)</vt:lpstr>
      <vt:lpstr>RI valor M= 6.39 mg/min/kg MLG</vt:lpstr>
      <vt:lpstr>Discusión </vt:lpstr>
      <vt:lpstr>Presentación de PowerPoint</vt:lpstr>
      <vt:lpstr>Agradecimientos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Índices para la evaluación de resistencia a la insulina en individuos mexicanos sin diabetes</dc:title>
  <dc:creator>Paloma Almeda-Valdés</dc:creator>
  <cp:lastModifiedBy>Paloma Almeda-Valdés</cp:lastModifiedBy>
  <cp:revision>47</cp:revision>
  <dcterms:created xsi:type="dcterms:W3CDTF">2019-09-16T17:03:13Z</dcterms:created>
  <dcterms:modified xsi:type="dcterms:W3CDTF">2019-09-22T17:35:40Z</dcterms:modified>
</cp:coreProperties>
</file>