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426" r:id="rId2"/>
    <p:sldId id="452" r:id="rId3"/>
    <p:sldId id="520" r:id="rId4"/>
    <p:sldId id="567" r:id="rId5"/>
    <p:sldId id="566" r:id="rId6"/>
    <p:sldId id="466" r:id="rId7"/>
    <p:sldId id="560" r:id="rId8"/>
    <p:sldId id="561" r:id="rId9"/>
    <p:sldId id="562" r:id="rId10"/>
    <p:sldId id="564" r:id="rId11"/>
    <p:sldId id="563" r:id="rId12"/>
    <p:sldId id="568" r:id="rId13"/>
    <p:sldId id="565" r:id="rId14"/>
    <p:sldId id="491" r:id="rId15"/>
  </p:sldIdLst>
  <p:sldSz cx="12192000" cy="6858000"/>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43"/>
    <p:restoredTop sz="94192"/>
  </p:normalViewPr>
  <p:slideViewPr>
    <p:cSldViewPr snapToGrid="0" snapToObjects="1">
      <p:cViewPr>
        <p:scale>
          <a:sx n="67" d="100"/>
          <a:sy n="67" d="100"/>
        </p:scale>
        <p:origin x="1808" y="9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50E18D-F8A1-A64E-B98C-A7AA716250BB}" type="datetimeFigureOut">
              <a:rPr lang="es-ES_tradnl" smtClean="0"/>
              <a:t>24/4/19</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0C2F18-8EBE-7743-8B60-BF5F13507095}" type="slidenum">
              <a:rPr lang="es-ES_tradnl" smtClean="0"/>
              <a:t>‹Nr.›</a:t>
            </a:fld>
            <a:endParaRPr lang="es-ES_tradnl"/>
          </a:p>
        </p:txBody>
      </p:sp>
    </p:spTree>
    <p:extLst>
      <p:ext uri="{BB962C8B-B14F-4D97-AF65-F5344CB8AC3E}">
        <p14:creationId xmlns:p14="http://schemas.microsoft.com/office/powerpoint/2010/main" val="123528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10"/>
          </p:nvPr>
        </p:nvSpPr>
        <p:spPr/>
        <p:txBody>
          <a:bodyPr/>
          <a:lstStyle/>
          <a:p>
            <a:fld id="{0B0C2F18-8EBE-7743-8B60-BF5F13507095}" type="slidenum">
              <a:rPr lang="es-ES_tradnl" smtClean="0"/>
              <a:t>8</a:t>
            </a:fld>
            <a:endParaRPr lang="es-ES_tradnl"/>
          </a:p>
        </p:txBody>
      </p:sp>
    </p:spTree>
    <p:extLst>
      <p:ext uri="{BB962C8B-B14F-4D97-AF65-F5344CB8AC3E}">
        <p14:creationId xmlns:p14="http://schemas.microsoft.com/office/powerpoint/2010/main" val="1695911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Clic para editar título</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1"/>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s-ES"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37249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72088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899" y="365125"/>
            <a:ext cx="2628900" cy="5811838"/>
          </a:xfrm>
        </p:spPr>
        <p:txBody>
          <a:bodyPr vert="eaVert"/>
          <a:lstStyle/>
          <a:p>
            <a:r>
              <a:rPr lang="es-ES" smtClean="0"/>
              <a:t>Clic para editar título</a:t>
            </a:r>
            <a:endParaRPr lang="es-ES_tradnl"/>
          </a:p>
        </p:txBody>
      </p:sp>
      <p:sp>
        <p:nvSpPr>
          <p:cNvPr id="3" name="Marcador de texto vertical 2"/>
          <p:cNvSpPr>
            <a:spLocks noGrp="1"/>
          </p:cNvSpPr>
          <p:nvPr>
            <p:ph type="body" orient="vert" idx="1"/>
          </p:nvPr>
        </p:nvSpPr>
        <p:spPr>
          <a:xfrm>
            <a:off x="838199"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416054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1017217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2" y="1709738"/>
            <a:ext cx="10515600" cy="2852737"/>
          </a:xfrm>
        </p:spPr>
        <p:txBody>
          <a:bodyPr anchor="b"/>
          <a:lstStyle>
            <a:lvl1pPr>
              <a:defRPr sz="6000"/>
            </a:lvl1pPr>
          </a:lstStyle>
          <a:p>
            <a:r>
              <a:rPr lang="es-ES" smtClean="0"/>
              <a:t>Clic para editar título</a:t>
            </a:r>
            <a:endParaRPr lang="es-ES_tradnl"/>
          </a:p>
        </p:txBody>
      </p:sp>
      <p:sp>
        <p:nvSpPr>
          <p:cNvPr id="3" name="Marcador de texto 2"/>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1">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568545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contenido 2"/>
          <p:cNvSpPr>
            <a:spLocks noGrp="1"/>
          </p:cNvSpPr>
          <p:nvPr>
            <p:ph sz="half" idx="1"/>
          </p:nvPr>
        </p:nvSpPr>
        <p:spPr>
          <a:xfrm>
            <a:off x="838201"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contenido 3"/>
          <p:cNvSpPr>
            <a:spLocks noGrp="1"/>
          </p:cNvSpPr>
          <p:nvPr>
            <p:ph sz="half" idx="2"/>
          </p:nvPr>
        </p:nvSpPr>
        <p:spPr>
          <a:xfrm>
            <a:off x="6172201"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fecha 4"/>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1388582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9" y="365125"/>
            <a:ext cx="10515600" cy="1325563"/>
          </a:xfrm>
        </p:spPr>
        <p:txBody>
          <a:bodyPr/>
          <a:lstStyle/>
          <a:p>
            <a:r>
              <a:rPr lang="es-ES" smtClean="0"/>
              <a:t>Clic para editar título</a:t>
            </a:r>
            <a:endParaRPr lang="es-ES_tradnl"/>
          </a:p>
        </p:txBody>
      </p:sp>
      <p:sp>
        <p:nvSpPr>
          <p:cNvPr id="3" name="Marcador de texto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9" y="2505076"/>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texto 4"/>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2" y="2505076"/>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Marcador de fecha 6"/>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1196680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fecha 2"/>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1423683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58202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90" y="457200"/>
            <a:ext cx="3932236" cy="1600200"/>
          </a:xfrm>
        </p:spPr>
        <p:txBody>
          <a:bodyPr anchor="b"/>
          <a:lstStyle>
            <a:lvl1pPr>
              <a:defRPr sz="3200"/>
            </a:lvl1pPr>
          </a:lstStyle>
          <a:p>
            <a:r>
              <a:rPr lang="es-ES" smtClean="0"/>
              <a:t>Clic para editar título</a:t>
            </a:r>
            <a:endParaRPr lang="es-ES_tradnl"/>
          </a:p>
        </p:txBody>
      </p:sp>
      <p:sp>
        <p:nvSpPr>
          <p:cNvPr id="3" name="Marcador de contenido 2"/>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texto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93736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90" y="457200"/>
            <a:ext cx="3932236" cy="1600200"/>
          </a:xfrm>
        </p:spPr>
        <p:txBody>
          <a:bodyPr anchor="b"/>
          <a:lstStyle>
            <a:lvl1pPr>
              <a:defRPr sz="3200"/>
            </a:lvl1pPr>
          </a:lstStyle>
          <a:p>
            <a:r>
              <a:rPr lang="es-ES" smtClean="0"/>
              <a:t>Clic para editar título</a:t>
            </a:r>
            <a:endParaRPr lang="es-ES_tradnl"/>
          </a:p>
        </p:txBody>
      </p:sp>
      <p:sp>
        <p:nvSpPr>
          <p:cNvPr id="3" name="Marcador de imagen 2"/>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s-ES_tradnl"/>
          </a:p>
        </p:txBody>
      </p:sp>
      <p:sp>
        <p:nvSpPr>
          <p:cNvPr id="4" name="Marcador de texto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2B156DC-6C4F-A24C-853C-F2C3185DDDE1}" type="datetimeFigureOut">
              <a:rPr lang="es-ES_tradnl" smtClean="0"/>
              <a:t>24/4/19</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3156040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s-ES" smtClean="0"/>
              <a:t>Clic para editar título</a:t>
            </a:r>
            <a:endParaRPr lang="es-ES_tradnl"/>
          </a:p>
        </p:txBody>
      </p:sp>
      <p:sp>
        <p:nvSpPr>
          <p:cNvPr id="3" name="Marcador de texto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B156DC-6C4F-A24C-853C-F2C3185DDDE1}" type="datetimeFigureOut">
              <a:rPr lang="es-ES_tradnl" smtClean="0"/>
              <a:t>24/4/19</a:t>
            </a:fld>
            <a:endParaRPr lang="es-ES_tradnl"/>
          </a:p>
        </p:txBody>
      </p:sp>
      <p:sp>
        <p:nvSpPr>
          <p:cNvPr id="5" name="Marcador de pie de página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927AE-67EB-E84A-A44D-FC6E3C2233FC}" type="slidenum">
              <a:rPr lang="es-ES_tradnl" smtClean="0"/>
              <a:t>‹Nr.›</a:t>
            </a:fld>
            <a:endParaRPr lang="es-ES_tradnl"/>
          </a:p>
        </p:txBody>
      </p:sp>
    </p:spTree>
    <p:extLst>
      <p:ext uri="{BB962C8B-B14F-4D97-AF65-F5344CB8AC3E}">
        <p14:creationId xmlns:p14="http://schemas.microsoft.com/office/powerpoint/2010/main" val="15499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a:buChar char="•"/>
        <a:defRPr sz="1801" kern="1200">
          <a:solidFill>
            <a:schemeClr val="tx1"/>
          </a:solidFill>
          <a:latin typeface="+mn-lt"/>
          <a:ea typeface="+mn-ea"/>
          <a:cs typeface="+mn-cs"/>
        </a:defRPr>
      </a:lvl9pPr>
    </p:bodyStyle>
    <p:otherStyle>
      <a:defPPr>
        <a:defRPr lang="es-ES_tradnl"/>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62211" y="3069588"/>
            <a:ext cx="9966960" cy="3035808"/>
          </a:xfrm>
        </p:spPr>
        <p:txBody>
          <a:bodyPr>
            <a:normAutofit fontScale="90000"/>
          </a:bodyPr>
          <a:lstStyle/>
          <a:p>
            <a:pPr algn="ctr"/>
            <a:r>
              <a:rPr lang="es-MX" sz="8000" dirty="0" smtClean="0">
                <a:solidFill>
                  <a:schemeClr val="accent2"/>
                </a:solidFill>
              </a:rPr>
              <a:t>COMENTARIO</a:t>
            </a:r>
            <a:br>
              <a:rPr lang="es-MX" sz="8000" dirty="0" smtClean="0">
                <a:solidFill>
                  <a:schemeClr val="accent2"/>
                </a:solidFill>
              </a:rPr>
            </a:br>
            <a:r>
              <a:rPr lang="es-MX" sz="8000" dirty="0">
                <a:solidFill>
                  <a:schemeClr val="accent2"/>
                </a:solidFill>
              </a:rPr>
              <a:t/>
            </a:r>
            <a:br>
              <a:rPr lang="es-MX" sz="8000" dirty="0">
                <a:solidFill>
                  <a:schemeClr val="accent2"/>
                </a:solidFill>
              </a:rPr>
            </a:br>
            <a:r>
              <a:rPr lang="es-MX" sz="5300" dirty="0" smtClean="0">
                <a:solidFill>
                  <a:schemeClr val="bg2">
                    <a:lumMod val="50000"/>
                  </a:schemeClr>
                </a:solidFill>
              </a:rPr>
              <a:t>Utilidad de la ferulizaci</a:t>
            </a:r>
            <a:r>
              <a:rPr lang="es-ES" sz="5300" dirty="0" err="1" smtClean="0">
                <a:solidFill>
                  <a:schemeClr val="bg2">
                    <a:lumMod val="50000"/>
                  </a:schemeClr>
                </a:solidFill>
              </a:rPr>
              <a:t>ón</a:t>
            </a:r>
            <a:r>
              <a:rPr lang="es-ES" sz="5300" dirty="0" smtClean="0">
                <a:solidFill>
                  <a:schemeClr val="bg2">
                    <a:lumMod val="50000"/>
                  </a:schemeClr>
                </a:solidFill>
              </a:rPr>
              <a:t> intestinal (FI) en abdomen hostil secundario a bridas postoperatorias en pacientes pediátricos</a:t>
            </a:r>
            <a:r>
              <a:rPr lang="es-MX" sz="5300" dirty="0">
                <a:solidFill>
                  <a:schemeClr val="bg2">
                    <a:lumMod val="50000"/>
                  </a:schemeClr>
                </a:solidFill>
              </a:rPr>
              <a:t/>
            </a:r>
            <a:br>
              <a:rPr lang="es-MX" sz="5300" dirty="0">
                <a:solidFill>
                  <a:schemeClr val="bg2">
                    <a:lumMod val="50000"/>
                  </a:schemeClr>
                </a:solidFill>
              </a:rPr>
            </a:br>
            <a:endParaRPr lang="es-MX" sz="5300" dirty="0">
              <a:solidFill>
                <a:schemeClr val="bg2">
                  <a:lumMod val="50000"/>
                </a:schemeClr>
              </a:solidFill>
            </a:endParaRPr>
          </a:p>
        </p:txBody>
      </p:sp>
    </p:spTree>
    <p:extLst>
      <p:ext uri="{BB962C8B-B14F-4D97-AF65-F5344CB8AC3E}">
        <p14:creationId xmlns:p14="http://schemas.microsoft.com/office/powerpoint/2010/main" val="13220710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6000" dirty="0" smtClean="0">
                <a:solidFill>
                  <a:schemeClr val="accent2"/>
                </a:solidFill>
              </a:rPr>
              <a:t>VARIABLES</a:t>
            </a:r>
            <a:endParaRPr lang="es-ES_tradnl" sz="6000" dirty="0"/>
          </a:p>
        </p:txBody>
      </p:sp>
      <p:sp>
        <p:nvSpPr>
          <p:cNvPr id="4" name="Marcador de contenido 3"/>
          <p:cNvSpPr>
            <a:spLocks noGrp="1"/>
          </p:cNvSpPr>
          <p:nvPr>
            <p:ph idx="1"/>
          </p:nvPr>
        </p:nvSpPr>
        <p:spPr>
          <a:xfrm>
            <a:off x="838202" y="1825625"/>
            <a:ext cx="10515600" cy="3672800"/>
          </a:xfrm>
          <a:prstGeom prst="rect">
            <a:avLst/>
          </a:prstGeom>
        </p:spPr>
        <p:txBody>
          <a:bodyPr>
            <a:spAutoFit/>
          </a:bodyPr>
          <a:lstStyle/>
          <a:p>
            <a:pPr marL="0" indent="0" algn="ctr">
              <a:buNone/>
            </a:pPr>
            <a:r>
              <a:rPr lang="es-MX" sz="4800" dirty="0">
                <a:solidFill>
                  <a:schemeClr val="tx1">
                    <a:lumMod val="50000"/>
                    <a:lumOff val="50000"/>
                  </a:schemeClr>
                </a:solidFill>
              </a:rPr>
              <a:t>e</a:t>
            </a:r>
            <a:r>
              <a:rPr lang="es-MX" sz="4800" dirty="0" smtClean="0">
                <a:solidFill>
                  <a:schemeClr val="tx1">
                    <a:lumMod val="50000"/>
                    <a:lumOff val="50000"/>
                  </a:schemeClr>
                </a:solidFill>
              </a:rPr>
              <a:t>stado nutricional</a:t>
            </a:r>
          </a:p>
          <a:p>
            <a:pPr marL="0" indent="0" algn="ctr">
              <a:buNone/>
            </a:pPr>
            <a:r>
              <a:rPr lang="es-MX" sz="4800" dirty="0" smtClean="0">
                <a:solidFill>
                  <a:schemeClr val="tx1">
                    <a:lumMod val="50000"/>
                    <a:lumOff val="50000"/>
                  </a:schemeClr>
                </a:solidFill>
              </a:rPr>
              <a:t>Silic</a:t>
            </a:r>
            <a:r>
              <a:rPr lang="es-ES" sz="4800" dirty="0" err="1">
                <a:solidFill>
                  <a:schemeClr val="tx1">
                    <a:lumMod val="50000"/>
                    <a:lumOff val="50000"/>
                  </a:schemeClr>
                </a:solidFill>
              </a:rPr>
              <a:t>ó</a:t>
            </a:r>
            <a:r>
              <a:rPr lang="es-MX" sz="4800" dirty="0" smtClean="0">
                <a:solidFill>
                  <a:schemeClr val="tx1">
                    <a:lumMod val="50000"/>
                    <a:lumOff val="50000"/>
                  </a:schemeClr>
                </a:solidFill>
              </a:rPr>
              <a:t>n , </a:t>
            </a:r>
            <a:r>
              <a:rPr lang="es-MX" sz="4800" dirty="0">
                <a:solidFill>
                  <a:schemeClr val="tx1">
                    <a:lumMod val="50000"/>
                    <a:lumOff val="50000"/>
                  </a:schemeClr>
                </a:solidFill>
              </a:rPr>
              <a:t>l</a:t>
            </a:r>
            <a:r>
              <a:rPr lang="es-ES" sz="4800" dirty="0">
                <a:solidFill>
                  <a:schemeClr val="tx1">
                    <a:lumMod val="50000"/>
                    <a:lumOff val="50000"/>
                  </a:schemeClr>
                </a:solidFill>
              </a:rPr>
              <a:t>á</a:t>
            </a:r>
            <a:r>
              <a:rPr lang="es-MX" sz="4800" dirty="0">
                <a:solidFill>
                  <a:schemeClr val="tx1">
                    <a:lumMod val="50000"/>
                    <a:lumOff val="50000"/>
                  </a:schemeClr>
                </a:solidFill>
              </a:rPr>
              <a:t>tex </a:t>
            </a:r>
            <a:r>
              <a:rPr lang="es-MX" sz="4800" dirty="0" smtClean="0">
                <a:solidFill>
                  <a:schemeClr val="tx1">
                    <a:lumMod val="50000"/>
                    <a:lumOff val="50000"/>
                  </a:schemeClr>
                </a:solidFill>
              </a:rPr>
              <a:t>, </a:t>
            </a:r>
            <a:r>
              <a:rPr lang="es-MX" sz="4800" dirty="0">
                <a:solidFill>
                  <a:schemeClr val="tx1">
                    <a:lumMod val="50000"/>
                    <a:lumOff val="50000"/>
                  </a:schemeClr>
                </a:solidFill>
              </a:rPr>
              <a:t>PVC </a:t>
            </a:r>
            <a:r>
              <a:rPr lang="es-MX" sz="4800" dirty="0" smtClean="0">
                <a:solidFill>
                  <a:schemeClr val="tx1">
                    <a:lumMod val="50000"/>
                    <a:lumOff val="50000"/>
                  </a:schemeClr>
                </a:solidFill>
              </a:rPr>
              <a:t> (</a:t>
            </a:r>
            <a:r>
              <a:rPr lang="es-MX" sz="4800" dirty="0">
                <a:solidFill>
                  <a:schemeClr val="tx1">
                    <a:lumMod val="50000"/>
                    <a:lumOff val="50000"/>
                  </a:schemeClr>
                </a:solidFill>
              </a:rPr>
              <a:t>8-14 Fr)</a:t>
            </a:r>
            <a:br>
              <a:rPr lang="es-MX" sz="4800" dirty="0">
                <a:solidFill>
                  <a:schemeClr val="tx1">
                    <a:lumMod val="50000"/>
                    <a:lumOff val="50000"/>
                  </a:schemeClr>
                </a:solidFill>
              </a:rPr>
            </a:br>
            <a:r>
              <a:rPr lang="es-MX" sz="4800" dirty="0">
                <a:solidFill>
                  <a:schemeClr val="tx1">
                    <a:lumMod val="50000"/>
                    <a:lumOff val="50000"/>
                  </a:schemeClr>
                </a:solidFill>
              </a:rPr>
              <a:t>sitio de entrada y salida</a:t>
            </a:r>
            <a:br>
              <a:rPr lang="es-MX" sz="4800" dirty="0">
                <a:solidFill>
                  <a:schemeClr val="tx1">
                    <a:lumMod val="50000"/>
                    <a:lumOff val="50000"/>
                  </a:schemeClr>
                </a:solidFill>
              </a:rPr>
            </a:br>
            <a:r>
              <a:rPr lang="es-MX" sz="4800" dirty="0">
                <a:solidFill>
                  <a:schemeClr val="tx1">
                    <a:lumMod val="50000"/>
                    <a:lumOff val="50000"/>
                  </a:schemeClr>
                </a:solidFill>
              </a:rPr>
              <a:t>inicio de v</a:t>
            </a:r>
            <a:r>
              <a:rPr lang="es-ES" sz="4800" dirty="0" err="1">
                <a:solidFill>
                  <a:schemeClr val="tx1">
                    <a:lumMod val="50000"/>
                    <a:lumOff val="50000"/>
                  </a:schemeClr>
                </a:solidFill>
              </a:rPr>
              <a:t>ía</a:t>
            </a:r>
            <a:r>
              <a:rPr lang="es-ES" sz="4800" dirty="0">
                <a:solidFill>
                  <a:schemeClr val="tx1">
                    <a:lumMod val="50000"/>
                    <a:lumOff val="50000"/>
                  </a:schemeClr>
                </a:solidFill>
              </a:rPr>
              <a:t> </a:t>
            </a:r>
            <a:r>
              <a:rPr lang="es-ES" sz="4800" dirty="0" smtClean="0">
                <a:solidFill>
                  <a:schemeClr val="tx1">
                    <a:lumMod val="50000"/>
                    <a:lumOff val="50000"/>
                  </a:schemeClr>
                </a:solidFill>
              </a:rPr>
              <a:t>enteral</a:t>
            </a:r>
          </a:p>
          <a:p>
            <a:pPr marL="0" indent="0" algn="ctr">
              <a:buNone/>
            </a:pPr>
            <a:r>
              <a:rPr lang="es-ES" sz="4800" dirty="0">
                <a:solidFill>
                  <a:schemeClr val="tx1">
                    <a:lumMod val="50000"/>
                    <a:lumOff val="50000"/>
                  </a:schemeClr>
                </a:solidFill>
              </a:rPr>
              <a:t>l</a:t>
            </a:r>
            <a:r>
              <a:rPr lang="es-ES" sz="4800" dirty="0" smtClean="0">
                <a:solidFill>
                  <a:schemeClr val="tx1">
                    <a:lumMod val="50000"/>
                    <a:lumOff val="50000"/>
                  </a:schemeClr>
                </a:solidFill>
              </a:rPr>
              <a:t>ongitud y permanencia de la sonda</a:t>
            </a:r>
            <a:endParaRPr lang="es-ES_tradnl" sz="4800" dirty="0"/>
          </a:p>
        </p:txBody>
      </p:sp>
    </p:spTree>
    <p:extLst>
      <p:ext uri="{BB962C8B-B14F-4D97-AF65-F5344CB8AC3E}">
        <p14:creationId xmlns:p14="http://schemas.microsoft.com/office/powerpoint/2010/main" val="155784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8303" y="3549057"/>
            <a:ext cx="9966960" cy="3035808"/>
          </a:xfrm>
        </p:spPr>
        <p:txBody>
          <a:bodyPr>
            <a:noAutofit/>
          </a:bodyPr>
          <a:lstStyle/>
          <a:p>
            <a:pPr algn="ctr"/>
            <a:r>
              <a:rPr lang="es-MX" dirty="0" smtClean="0">
                <a:solidFill>
                  <a:schemeClr val="accent2"/>
                </a:solidFill>
              </a:rPr>
              <a:t>EL RESULTADO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a:solidFill>
                  <a:schemeClr val="tx1">
                    <a:lumMod val="50000"/>
                    <a:lumOff val="50000"/>
                  </a:schemeClr>
                </a:solidFill>
              </a:rPr>
              <a:t/>
            </a:r>
            <a:br>
              <a:rPr lang="es-MX" dirty="0">
                <a:solidFill>
                  <a:schemeClr val="tx1">
                    <a:lumMod val="50000"/>
                    <a:lumOff val="50000"/>
                  </a:schemeClr>
                </a:solidFill>
              </a:rPr>
            </a:br>
            <a:r>
              <a:rPr lang="es-MX" dirty="0" smtClean="0">
                <a:solidFill>
                  <a:schemeClr val="tx1">
                    <a:lumMod val="50000"/>
                    <a:lumOff val="50000"/>
                  </a:schemeClr>
                </a:solidFill>
              </a:rPr>
              <a:t>seguimiento 79 meses</a:t>
            </a:r>
            <a:br>
              <a:rPr lang="es-MX" dirty="0" smtClean="0">
                <a:solidFill>
                  <a:schemeClr val="tx1">
                    <a:lumMod val="50000"/>
                    <a:lumOff val="50000"/>
                  </a:schemeClr>
                </a:solidFill>
              </a:rPr>
            </a:br>
            <a:r>
              <a:rPr lang="es-MX" dirty="0" smtClean="0">
                <a:solidFill>
                  <a:schemeClr val="tx1">
                    <a:lumMod val="50000"/>
                    <a:lumOff val="50000"/>
                  </a:schemeClr>
                </a:solidFill>
              </a:rPr>
              <a:t>periodo libre de oclusi</a:t>
            </a:r>
            <a:r>
              <a:rPr lang="es-ES" dirty="0" err="1" smtClean="0">
                <a:solidFill>
                  <a:schemeClr val="tx1">
                    <a:lumMod val="50000"/>
                    <a:lumOff val="50000"/>
                  </a:schemeClr>
                </a:solidFill>
              </a:rPr>
              <a:t>ó</a:t>
            </a:r>
            <a:r>
              <a:rPr lang="es-MX" dirty="0" smtClean="0">
                <a:solidFill>
                  <a:schemeClr val="tx1">
                    <a:lumMod val="50000"/>
                    <a:lumOff val="50000"/>
                  </a:schemeClr>
                </a:solidFill>
              </a:rPr>
              <a:t>n </a:t>
            </a:r>
            <a:br>
              <a:rPr lang="es-MX" dirty="0" smtClean="0">
                <a:solidFill>
                  <a:schemeClr val="tx1">
                    <a:lumMod val="50000"/>
                    <a:lumOff val="50000"/>
                  </a:schemeClr>
                </a:solidFill>
              </a:rPr>
            </a:br>
            <a:r>
              <a:rPr lang="es-MX" dirty="0" smtClean="0">
                <a:solidFill>
                  <a:schemeClr val="accent2">
                    <a:lumMod val="75000"/>
                  </a:schemeClr>
                </a:solidFill>
              </a:rPr>
              <a:t>1  vs  46 meses</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smtClean="0">
                <a:solidFill>
                  <a:schemeClr val="tx1">
                    <a:lumMod val="50000"/>
                    <a:lumOff val="50000"/>
                  </a:schemeClr>
                </a:solidFill>
              </a:rPr>
              <a:t>recurrencia 5.5 %</a:t>
            </a:r>
            <a:r>
              <a:rPr lang="es-ES" dirty="0" smtClean="0">
                <a:solidFill>
                  <a:schemeClr val="tx1">
                    <a:lumMod val="50000"/>
                    <a:lumOff val="50000"/>
                  </a:schemeClr>
                </a:solidFill>
              </a:rPr>
              <a:t/>
            </a:r>
            <a:br>
              <a:rPr lang="es-ES" dirty="0" smtClean="0">
                <a:solidFill>
                  <a:schemeClr val="tx1">
                    <a:lumMod val="50000"/>
                    <a:lumOff val="50000"/>
                  </a:schemeClr>
                </a:solidFill>
              </a:rPr>
            </a:br>
            <a:endParaRPr lang="es-MX" dirty="0">
              <a:solidFill>
                <a:schemeClr val="tx1">
                  <a:lumMod val="50000"/>
                  <a:lumOff val="50000"/>
                </a:schemeClr>
              </a:solidFill>
            </a:endParaRPr>
          </a:p>
        </p:txBody>
      </p:sp>
    </p:spTree>
    <p:extLst>
      <p:ext uri="{BB962C8B-B14F-4D97-AF65-F5344CB8AC3E}">
        <p14:creationId xmlns:p14="http://schemas.microsoft.com/office/powerpoint/2010/main" val="29056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05453" y="2634657"/>
            <a:ext cx="9966960" cy="3035808"/>
          </a:xfrm>
        </p:spPr>
        <p:txBody>
          <a:bodyPr>
            <a:noAutofit/>
          </a:bodyPr>
          <a:lstStyle/>
          <a:p>
            <a:r>
              <a:rPr lang="es-MX" dirty="0" smtClean="0">
                <a:solidFill>
                  <a:schemeClr val="accent2"/>
                </a:solidFill>
              </a:rPr>
              <a:t>EL ANALISIS </a:t>
            </a:r>
            <a:r>
              <a:rPr lang="es-MX" dirty="0" smtClean="0">
                <a:solidFill>
                  <a:schemeClr val="accent2"/>
                </a:solidFill>
              </a:rPr>
              <a:t/>
            </a:r>
            <a:br>
              <a:rPr lang="es-MX" dirty="0" smtClean="0">
                <a:solidFill>
                  <a:schemeClr val="accent2"/>
                </a:solidFill>
              </a:rPr>
            </a:br>
            <a:r>
              <a:rPr lang="es-MX" dirty="0" smtClean="0">
                <a:solidFill>
                  <a:schemeClr val="tx1">
                    <a:lumMod val="50000"/>
                    <a:lumOff val="50000"/>
                  </a:schemeClr>
                </a:solidFill>
              </a:rPr>
              <a:t/>
            </a:r>
            <a:br>
              <a:rPr lang="es-MX" dirty="0" smtClean="0">
                <a:solidFill>
                  <a:schemeClr val="tx1">
                    <a:lumMod val="50000"/>
                    <a:lumOff val="50000"/>
                  </a:schemeClr>
                </a:solidFill>
              </a:rPr>
            </a:br>
            <a:r>
              <a:rPr lang="es-MX">
                <a:solidFill>
                  <a:schemeClr val="tx1">
                    <a:lumMod val="50000"/>
                    <a:lumOff val="50000"/>
                  </a:schemeClr>
                </a:solidFill>
              </a:rPr>
              <a:t> </a:t>
            </a:r>
            <a:r>
              <a:rPr lang="es-MX" sz="4800" smtClean="0">
                <a:solidFill>
                  <a:schemeClr val="tx1">
                    <a:lumMod val="50000"/>
                    <a:lumOff val="50000"/>
                  </a:schemeClr>
                </a:solidFill>
              </a:rPr>
              <a:t>RECONOCIMIENTO </a:t>
            </a:r>
            <a:r>
              <a:rPr lang="es-MX" sz="4800" dirty="0" smtClean="0">
                <a:solidFill>
                  <a:schemeClr val="tx1">
                    <a:lumMod val="50000"/>
                    <a:lumOff val="50000"/>
                  </a:schemeClr>
                </a:solidFill>
              </a:rPr>
              <a:t/>
            </a:r>
            <a:br>
              <a:rPr lang="es-MX" sz="4800" dirty="0" smtClean="0">
                <a:solidFill>
                  <a:schemeClr val="tx1">
                    <a:lumMod val="50000"/>
                    <a:lumOff val="50000"/>
                  </a:schemeClr>
                </a:solidFill>
              </a:rPr>
            </a:br>
            <a:r>
              <a:rPr lang="es-MX" sz="4800" dirty="0" smtClean="0">
                <a:solidFill>
                  <a:schemeClr val="tx1">
                    <a:lumMod val="50000"/>
                    <a:lumOff val="50000"/>
                  </a:schemeClr>
                </a:solidFill>
              </a:rPr>
              <a:t>AL </a:t>
            </a:r>
            <a:br>
              <a:rPr lang="es-MX" sz="4800" dirty="0" smtClean="0">
                <a:solidFill>
                  <a:schemeClr val="tx1">
                    <a:lumMod val="50000"/>
                    <a:lumOff val="50000"/>
                  </a:schemeClr>
                </a:solidFill>
              </a:rPr>
            </a:br>
            <a:r>
              <a:rPr lang="es-MX" sz="4800" dirty="0" smtClean="0">
                <a:solidFill>
                  <a:schemeClr val="tx1">
                    <a:lumMod val="50000"/>
                    <a:lumOff val="50000"/>
                  </a:schemeClr>
                </a:solidFill>
              </a:rPr>
              <a:t>ESFUERZO </a:t>
            </a:r>
            <a:r>
              <a:rPr lang="es-MX" sz="4800">
                <a:solidFill>
                  <a:schemeClr val="tx1">
                    <a:lumMod val="50000"/>
                    <a:lumOff val="50000"/>
                  </a:schemeClr>
                </a:solidFill>
              </a:rPr>
              <a:t/>
            </a:r>
            <a:br>
              <a:rPr lang="es-MX" sz="4800">
                <a:solidFill>
                  <a:schemeClr val="tx1">
                    <a:lumMod val="50000"/>
                    <a:lumOff val="50000"/>
                  </a:schemeClr>
                </a:solidFill>
              </a:rPr>
            </a:br>
            <a:endParaRPr lang="es-MX" sz="4800" dirty="0">
              <a:solidFill>
                <a:schemeClr val="tx1">
                  <a:lumMod val="50000"/>
                  <a:lumOff val="50000"/>
                </a:schemeClr>
              </a:solidFill>
            </a:endParaRPr>
          </a:p>
        </p:txBody>
      </p:sp>
    </p:spTree>
    <p:extLst>
      <p:ext uri="{BB962C8B-B14F-4D97-AF65-F5344CB8AC3E}">
        <p14:creationId xmlns:p14="http://schemas.microsoft.com/office/powerpoint/2010/main" val="1547193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10203" y="3358557"/>
            <a:ext cx="9966960" cy="3035808"/>
          </a:xfrm>
        </p:spPr>
        <p:txBody>
          <a:bodyPr>
            <a:noAutofit/>
          </a:bodyPr>
          <a:lstStyle/>
          <a:p>
            <a:r>
              <a:rPr lang="es-MX" dirty="0" smtClean="0">
                <a:solidFill>
                  <a:schemeClr val="accent2"/>
                </a:solidFill>
              </a:rPr>
              <a:t>EL ANALISIS </a:t>
            </a:r>
            <a:r>
              <a:rPr lang="es-MX" dirty="0" smtClean="0">
                <a:solidFill>
                  <a:schemeClr val="accent2"/>
                </a:solidFill>
              </a:rPr>
              <a:t/>
            </a:r>
            <a:br>
              <a:rPr lang="es-MX" dirty="0" smtClean="0">
                <a:solidFill>
                  <a:schemeClr val="accent2"/>
                </a:solidFill>
              </a:rPr>
            </a:b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a:solidFill>
                  <a:schemeClr val="tx1">
                    <a:lumMod val="50000"/>
                    <a:lumOff val="50000"/>
                  </a:schemeClr>
                </a:solidFill>
              </a:rPr>
              <a:t> </a:t>
            </a:r>
            <a:r>
              <a:rPr lang="es-MX" sz="4800" dirty="0">
                <a:solidFill>
                  <a:schemeClr val="tx1">
                    <a:lumMod val="50000"/>
                    <a:lumOff val="50000"/>
                  </a:schemeClr>
                </a:solidFill>
              </a:rPr>
              <a:t>INOVACION TECNOLOGICA </a:t>
            </a:r>
            <a:r>
              <a:rPr lang="es-MX" sz="4800" dirty="0" smtClean="0">
                <a:solidFill>
                  <a:schemeClr val="tx1">
                    <a:lumMod val="50000"/>
                    <a:lumOff val="50000"/>
                  </a:schemeClr>
                </a:solidFill>
              </a:rPr>
              <a:t/>
            </a:r>
            <a:br>
              <a:rPr lang="es-MX" sz="4800" dirty="0" smtClean="0">
                <a:solidFill>
                  <a:schemeClr val="tx1">
                    <a:lumMod val="50000"/>
                    <a:lumOff val="50000"/>
                  </a:schemeClr>
                </a:solidFill>
              </a:rPr>
            </a:br>
            <a:r>
              <a:rPr lang="es-MX" sz="4800" dirty="0">
                <a:solidFill>
                  <a:schemeClr val="tx1">
                    <a:lumMod val="50000"/>
                    <a:lumOff val="50000"/>
                  </a:schemeClr>
                </a:solidFill>
              </a:rPr>
              <a:t/>
            </a:r>
            <a:br>
              <a:rPr lang="es-MX" sz="4800" dirty="0">
                <a:solidFill>
                  <a:schemeClr val="tx1">
                    <a:lumMod val="50000"/>
                    <a:lumOff val="50000"/>
                  </a:schemeClr>
                </a:solidFill>
              </a:rPr>
            </a:br>
            <a:r>
              <a:rPr lang="es-MX" sz="4800" dirty="0" smtClean="0">
                <a:solidFill>
                  <a:schemeClr val="tx1">
                    <a:lumMod val="50000"/>
                    <a:lumOff val="50000"/>
                  </a:schemeClr>
                </a:solidFill>
              </a:rPr>
              <a:t>ESTANDARIZAR </a:t>
            </a:r>
            <a:r>
              <a:rPr lang="es-MX" sz="4800" dirty="0" smtClean="0">
                <a:solidFill>
                  <a:schemeClr val="tx1">
                    <a:lumMod val="50000"/>
                    <a:lumOff val="50000"/>
                  </a:schemeClr>
                </a:solidFill>
              </a:rPr>
              <a:t>VARIABLES</a:t>
            </a:r>
            <a:r>
              <a:rPr lang="es-MX" sz="4800" dirty="0">
                <a:solidFill>
                  <a:schemeClr val="tx1">
                    <a:lumMod val="50000"/>
                    <a:lumOff val="50000"/>
                  </a:schemeClr>
                </a:solidFill>
              </a:rPr>
              <a:t/>
            </a:r>
            <a:br>
              <a:rPr lang="es-MX" sz="4800" dirty="0">
                <a:solidFill>
                  <a:schemeClr val="tx1">
                    <a:lumMod val="50000"/>
                    <a:lumOff val="50000"/>
                  </a:schemeClr>
                </a:solidFill>
              </a:rPr>
            </a:br>
            <a:r>
              <a:rPr lang="es-MX" sz="4800" dirty="0" smtClean="0">
                <a:solidFill>
                  <a:schemeClr val="tx1">
                    <a:lumMod val="50000"/>
                    <a:lumOff val="50000"/>
                  </a:schemeClr>
                </a:solidFill>
              </a:rPr>
              <a:t/>
            </a:r>
            <a:br>
              <a:rPr lang="es-MX" sz="4800" dirty="0" smtClean="0">
                <a:solidFill>
                  <a:schemeClr val="tx1">
                    <a:lumMod val="50000"/>
                    <a:lumOff val="50000"/>
                  </a:schemeClr>
                </a:solidFill>
              </a:rPr>
            </a:br>
            <a:r>
              <a:rPr lang="es-MX" sz="3600" dirty="0" smtClean="0">
                <a:solidFill>
                  <a:schemeClr val="tx1">
                    <a:lumMod val="50000"/>
                    <a:lumOff val="50000"/>
                  </a:schemeClr>
                </a:solidFill>
              </a:rPr>
              <a:t>PROTOCOLO PROSPECTIVO</a:t>
            </a:r>
            <a:br>
              <a:rPr lang="es-MX" sz="3600" dirty="0" smtClean="0">
                <a:solidFill>
                  <a:schemeClr val="tx1">
                    <a:lumMod val="50000"/>
                    <a:lumOff val="50000"/>
                  </a:schemeClr>
                </a:solidFill>
              </a:rPr>
            </a:br>
            <a:r>
              <a:rPr lang="es-MX" sz="3600" dirty="0" smtClean="0">
                <a:solidFill>
                  <a:schemeClr val="tx1">
                    <a:lumMod val="50000"/>
                    <a:lumOff val="50000"/>
                  </a:schemeClr>
                </a:solidFill>
              </a:rPr>
              <a:t>COMPARATIVO Y ALEATORIO</a:t>
            </a:r>
            <a:br>
              <a:rPr lang="es-MX" sz="3600" dirty="0" smtClean="0">
                <a:solidFill>
                  <a:schemeClr val="tx1">
                    <a:lumMod val="50000"/>
                    <a:lumOff val="50000"/>
                  </a:schemeClr>
                </a:solidFill>
              </a:rPr>
            </a:br>
            <a:r>
              <a:rPr lang="es-MX" sz="3600" dirty="0" smtClean="0">
                <a:solidFill>
                  <a:schemeClr val="tx1">
                    <a:lumMod val="50000"/>
                    <a:lumOff val="50000"/>
                  </a:schemeClr>
                </a:solidFill>
              </a:rPr>
              <a:t>MULTICENTRICO</a:t>
            </a:r>
            <a:endParaRPr lang="es-MX" sz="4800" dirty="0">
              <a:solidFill>
                <a:schemeClr val="tx1">
                  <a:lumMod val="50000"/>
                  <a:lumOff val="50000"/>
                </a:schemeClr>
              </a:solidFill>
            </a:endParaRPr>
          </a:p>
        </p:txBody>
      </p:sp>
    </p:spTree>
    <p:extLst>
      <p:ext uri="{BB962C8B-B14F-4D97-AF65-F5344CB8AC3E}">
        <p14:creationId xmlns:p14="http://schemas.microsoft.com/office/powerpoint/2010/main" val="887763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003581" y="3481120"/>
            <a:ext cx="9966960" cy="3035808"/>
          </a:xfrm>
        </p:spPr>
        <p:txBody>
          <a:bodyPr>
            <a:normAutofit/>
          </a:bodyPr>
          <a:lstStyle/>
          <a:p>
            <a:pPr algn="ctr"/>
            <a:r>
              <a:rPr lang="es-MX" sz="8000">
                <a:solidFill>
                  <a:schemeClr val="tx1">
                    <a:lumMod val="50000"/>
                    <a:lumOff val="50000"/>
                  </a:schemeClr>
                </a:solidFill>
              </a:rPr>
              <a:t/>
            </a:r>
            <a:br>
              <a:rPr lang="es-MX" sz="8000">
                <a:solidFill>
                  <a:schemeClr val="tx1">
                    <a:lumMod val="50000"/>
                    <a:lumOff val="50000"/>
                  </a:schemeClr>
                </a:solidFill>
              </a:rPr>
            </a:br>
            <a:r>
              <a:rPr lang="es-MX" sz="8000" smtClean="0">
                <a:solidFill>
                  <a:schemeClr val="tx1">
                    <a:lumMod val="50000"/>
                    <a:lumOff val="50000"/>
                  </a:schemeClr>
                </a:solidFill>
              </a:rPr>
              <a:t>GRACIAS</a:t>
            </a:r>
            <a:endParaRPr lang="es-MX" sz="4000" dirty="0">
              <a:solidFill>
                <a:schemeClr val="tx1">
                  <a:lumMod val="50000"/>
                  <a:lumOff val="50000"/>
                </a:schemeClr>
              </a:solidFill>
            </a:endParaRPr>
          </a:p>
        </p:txBody>
      </p:sp>
    </p:spTree>
    <p:extLst>
      <p:ext uri="{BB962C8B-B14F-4D97-AF65-F5344CB8AC3E}">
        <p14:creationId xmlns:p14="http://schemas.microsoft.com/office/powerpoint/2010/main" val="1645367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36426" y="3039897"/>
            <a:ext cx="9966960" cy="3035808"/>
          </a:xfrm>
        </p:spPr>
        <p:txBody>
          <a:bodyPr>
            <a:noAutofit/>
          </a:bodyPr>
          <a:lstStyle/>
          <a:p>
            <a:r>
              <a:rPr lang="es-MX" sz="5400" dirty="0">
                <a:solidFill>
                  <a:schemeClr val="accent2"/>
                </a:solidFill>
              </a:rPr>
              <a:t/>
            </a:r>
            <a:br>
              <a:rPr lang="es-MX" sz="5400" dirty="0">
                <a:solidFill>
                  <a:schemeClr val="accent2"/>
                </a:solidFill>
              </a:rPr>
            </a:br>
            <a:r>
              <a:rPr lang="es-MX" sz="5400" dirty="0">
                <a:solidFill>
                  <a:schemeClr val="accent2"/>
                </a:solidFill>
              </a:rPr>
              <a:t/>
            </a:r>
            <a:br>
              <a:rPr lang="es-MX" sz="5400" dirty="0">
                <a:solidFill>
                  <a:schemeClr val="accent2"/>
                </a:solidFill>
              </a:rPr>
            </a:br>
            <a:r>
              <a:rPr lang="es-MX" sz="5400" dirty="0" smtClean="0">
                <a:solidFill>
                  <a:schemeClr val="accent2"/>
                </a:solidFill>
              </a:rPr>
              <a:t>EL  ORIGEN</a:t>
            </a:r>
            <a:br>
              <a:rPr lang="es-MX" sz="5400" dirty="0" smtClean="0">
                <a:solidFill>
                  <a:schemeClr val="accent2"/>
                </a:solidFill>
              </a:rPr>
            </a:br>
            <a:r>
              <a:rPr lang="es-MX" sz="5400" dirty="0">
                <a:solidFill>
                  <a:schemeClr val="accent2"/>
                </a:solidFill>
              </a:rPr>
              <a:t/>
            </a:r>
            <a:br>
              <a:rPr lang="es-MX" sz="5400" dirty="0">
                <a:solidFill>
                  <a:schemeClr val="accent2"/>
                </a:solidFill>
              </a:rPr>
            </a:br>
            <a:r>
              <a:rPr lang="es-MX" sz="4800" b="1" dirty="0">
                <a:solidFill>
                  <a:schemeClr val="bg2">
                    <a:lumMod val="50000"/>
                  </a:schemeClr>
                </a:solidFill>
              </a:rPr>
              <a:t>CIRUGÍA PEDIÁTRICA</a:t>
            </a:r>
            <a:r>
              <a:rPr lang="es-ES_tradnl" sz="4800" b="1" dirty="0">
                <a:solidFill>
                  <a:schemeClr val="bg2">
                    <a:lumMod val="50000"/>
                  </a:schemeClr>
                </a:solidFill>
              </a:rPr>
              <a:t/>
            </a:r>
            <a:br>
              <a:rPr lang="es-ES_tradnl" sz="4800" b="1" dirty="0">
                <a:solidFill>
                  <a:schemeClr val="bg2">
                    <a:lumMod val="50000"/>
                  </a:schemeClr>
                </a:solidFill>
              </a:rPr>
            </a:br>
            <a:r>
              <a:rPr lang="es-MX" sz="4800" b="1" dirty="0">
                <a:solidFill>
                  <a:schemeClr val="bg2">
                    <a:lumMod val="50000"/>
                  </a:schemeClr>
                </a:solidFill>
              </a:rPr>
              <a:t>Eduardo Bracho Blanchet</a:t>
            </a:r>
            <a:r>
              <a:rPr lang="es-ES_tradnl" sz="4800" b="1" dirty="0">
                <a:solidFill>
                  <a:schemeClr val="bg2">
                    <a:lumMod val="50000"/>
                  </a:schemeClr>
                </a:solidFill>
              </a:rPr>
              <a:t/>
            </a:r>
            <a:br>
              <a:rPr lang="es-ES_tradnl" sz="4800" b="1" dirty="0">
                <a:solidFill>
                  <a:schemeClr val="bg2">
                    <a:lumMod val="50000"/>
                  </a:schemeClr>
                </a:solidFill>
              </a:rPr>
            </a:br>
            <a:r>
              <a:rPr lang="es-MX" sz="4800" b="1" dirty="0">
                <a:solidFill>
                  <a:schemeClr val="bg2">
                    <a:lumMod val="50000"/>
                  </a:schemeClr>
                </a:solidFill>
              </a:rPr>
              <a:t>Hospital Infantil de México </a:t>
            </a:r>
            <a:r>
              <a:rPr lang="es-MX" sz="4800" b="1" i="1" dirty="0">
                <a:solidFill>
                  <a:schemeClr val="bg2">
                    <a:lumMod val="50000"/>
                  </a:schemeClr>
                </a:solidFill>
              </a:rPr>
              <a:t>Federico </a:t>
            </a:r>
            <a:r>
              <a:rPr lang="es-MX" sz="4800" b="1" i="1" dirty="0" smtClean="0">
                <a:solidFill>
                  <a:schemeClr val="bg2">
                    <a:lumMod val="50000"/>
                  </a:schemeClr>
                </a:solidFill>
              </a:rPr>
              <a:t>Gómez</a:t>
            </a:r>
            <a:r>
              <a:rPr lang="es-ES_tradnl" sz="4800" b="1" dirty="0">
                <a:solidFill>
                  <a:schemeClr val="bg2">
                    <a:lumMod val="50000"/>
                  </a:schemeClr>
                </a:solidFill>
              </a:rPr>
              <a:t/>
            </a:r>
            <a:br>
              <a:rPr lang="es-ES_tradnl" sz="4800" b="1" dirty="0">
                <a:solidFill>
                  <a:schemeClr val="bg2">
                    <a:lumMod val="50000"/>
                  </a:schemeClr>
                </a:solidFill>
              </a:rPr>
            </a:br>
            <a:endParaRPr lang="es-MX" sz="5400" b="1" dirty="0">
              <a:solidFill>
                <a:schemeClr val="bg2">
                  <a:lumMod val="50000"/>
                </a:schemeClr>
              </a:solidFill>
            </a:endParaRPr>
          </a:p>
        </p:txBody>
      </p:sp>
    </p:spTree>
    <p:extLst>
      <p:ext uri="{BB962C8B-B14F-4D97-AF65-F5344CB8AC3E}">
        <p14:creationId xmlns:p14="http://schemas.microsoft.com/office/powerpoint/2010/main" val="701355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8303" y="3549057"/>
            <a:ext cx="9966960" cy="3035808"/>
          </a:xfrm>
        </p:spPr>
        <p:txBody>
          <a:bodyPr>
            <a:noAutofit/>
          </a:bodyPr>
          <a:lstStyle/>
          <a:p>
            <a:pPr algn="ctr"/>
            <a:r>
              <a:rPr lang="es-MX" dirty="0" smtClean="0">
                <a:solidFill>
                  <a:schemeClr val="accent2"/>
                </a:solidFill>
              </a:rPr>
              <a:t>EL PROBLEMA</a:t>
            </a:r>
            <a:br>
              <a:rPr lang="es-MX" dirty="0" smtClean="0">
                <a:solidFill>
                  <a:schemeClr val="accent2"/>
                </a:solidFill>
              </a:rPr>
            </a:br>
            <a:r>
              <a:rPr lang="es-MX" dirty="0">
                <a:solidFill>
                  <a:schemeClr val="tx1">
                    <a:lumMod val="50000"/>
                    <a:lumOff val="50000"/>
                  </a:schemeClr>
                </a:solidFill>
              </a:rPr>
              <a:t/>
            </a:r>
            <a:br>
              <a:rPr lang="es-MX" dirty="0">
                <a:solidFill>
                  <a:schemeClr val="tx1">
                    <a:lumMod val="50000"/>
                    <a:lumOff val="50000"/>
                  </a:schemeClr>
                </a:solidFill>
              </a:rPr>
            </a:br>
            <a:r>
              <a:rPr lang="es-MX" dirty="0" smtClean="0">
                <a:solidFill>
                  <a:schemeClr val="tx1">
                    <a:lumMod val="50000"/>
                    <a:lumOff val="50000"/>
                  </a:schemeClr>
                </a:solidFill>
              </a:rPr>
              <a:t>OCLUSION INTESTINAL</a:t>
            </a:r>
            <a:br>
              <a:rPr lang="es-MX" dirty="0" smtClean="0">
                <a:solidFill>
                  <a:schemeClr val="tx1">
                    <a:lumMod val="50000"/>
                    <a:lumOff val="50000"/>
                  </a:schemeClr>
                </a:solidFill>
              </a:rPr>
            </a:br>
            <a:r>
              <a:rPr lang="es-MX" dirty="0" smtClean="0">
                <a:solidFill>
                  <a:schemeClr val="tx1">
                    <a:lumMod val="50000"/>
                    <a:lumOff val="50000"/>
                  </a:schemeClr>
                </a:solidFill>
              </a:rPr>
              <a:t> </a:t>
            </a:r>
            <a:r>
              <a:rPr lang="es-MX" sz="4800" dirty="0" smtClean="0">
                <a:solidFill>
                  <a:schemeClr val="tx1">
                    <a:lumMod val="50000"/>
                    <a:lumOff val="50000"/>
                  </a:schemeClr>
                </a:solidFill>
              </a:rPr>
              <a:t>POR ADHERENCIAS EN</a:t>
            </a:r>
            <a:br>
              <a:rPr lang="es-MX" sz="4800" dirty="0" smtClean="0">
                <a:solidFill>
                  <a:schemeClr val="tx1">
                    <a:lumMod val="50000"/>
                    <a:lumOff val="50000"/>
                  </a:schemeClr>
                </a:solidFill>
              </a:rPr>
            </a:br>
            <a:r>
              <a:rPr lang="es-MX" sz="4800" dirty="0" smtClean="0">
                <a:solidFill>
                  <a:schemeClr val="tx1">
                    <a:lumMod val="50000"/>
                    <a:lumOff val="50000"/>
                  </a:schemeClr>
                </a:solidFill>
              </a:rPr>
              <a:t>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smtClean="0">
                <a:solidFill>
                  <a:schemeClr val="tx1">
                    <a:lumMod val="50000"/>
                    <a:lumOff val="50000"/>
                  </a:schemeClr>
                </a:solidFill>
              </a:rPr>
              <a:t>“ABDOMEN HOSTIL”</a:t>
            </a:r>
            <a:br>
              <a:rPr lang="es-MX" dirty="0" smtClean="0">
                <a:solidFill>
                  <a:schemeClr val="tx1">
                    <a:lumMod val="50000"/>
                    <a:lumOff val="50000"/>
                  </a:schemeClr>
                </a:solidFill>
              </a:rPr>
            </a:br>
            <a:endParaRPr lang="es-MX" dirty="0">
              <a:solidFill>
                <a:schemeClr val="tx1">
                  <a:lumMod val="50000"/>
                  <a:lumOff val="50000"/>
                </a:schemeClr>
              </a:solidFill>
            </a:endParaRPr>
          </a:p>
        </p:txBody>
      </p:sp>
    </p:spTree>
    <p:extLst>
      <p:ext uri="{BB962C8B-B14F-4D97-AF65-F5344CB8AC3E}">
        <p14:creationId xmlns:p14="http://schemas.microsoft.com/office/powerpoint/2010/main" val="1688692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34800" y="3919760"/>
            <a:ext cx="9966960" cy="3035808"/>
          </a:xfrm>
        </p:spPr>
        <p:txBody>
          <a:bodyPr>
            <a:noAutofit/>
          </a:bodyPr>
          <a:lstStyle/>
          <a:p>
            <a:pPr algn="r"/>
            <a:r>
              <a:rPr lang="es-MX" dirty="0" smtClean="0">
                <a:solidFill>
                  <a:schemeClr val="accent2"/>
                </a:solidFill>
              </a:rPr>
              <a:t>fisiolog</a:t>
            </a:r>
            <a:r>
              <a:rPr lang="es-ES" dirty="0" smtClean="0">
                <a:solidFill>
                  <a:schemeClr val="accent2"/>
                </a:solidFill>
              </a:rPr>
              <a:t>í</a:t>
            </a:r>
            <a:r>
              <a:rPr lang="es-MX" dirty="0" smtClean="0">
                <a:solidFill>
                  <a:schemeClr val="accent2"/>
                </a:solidFill>
              </a:rPr>
              <a:t>a del peritoneo </a:t>
            </a:r>
            <a:r>
              <a:rPr lang="es-MX" dirty="0" smtClean="0">
                <a:solidFill>
                  <a:schemeClr val="accent2"/>
                </a:solidFill>
              </a:rPr>
              <a:t>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a:solidFill>
                  <a:schemeClr val="tx1">
                    <a:lumMod val="50000"/>
                    <a:lumOff val="50000"/>
                  </a:schemeClr>
                </a:solidFill>
              </a:rPr>
              <a:t/>
            </a:r>
            <a:br>
              <a:rPr lang="es-MX" dirty="0">
                <a:solidFill>
                  <a:schemeClr val="tx1">
                    <a:lumMod val="50000"/>
                    <a:lumOff val="50000"/>
                  </a:schemeClr>
                </a:solidFill>
              </a:rPr>
            </a:br>
            <a:r>
              <a:rPr lang="es-MX" sz="4000" dirty="0" smtClean="0">
                <a:solidFill>
                  <a:schemeClr val="tx1">
                    <a:lumMod val="50000"/>
                    <a:lumOff val="50000"/>
                  </a:schemeClr>
                </a:solidFill>
              </a:rPr>
              <a:t>“… la cicatrizaci</a:t>
            </a:r>
            <a:r>
              <a:rPr lang="es-ES" sz="4000" dirty="0" err="1" smtClean="0">
                <a:solidFill>
                  <a:schemeClr val="tx1">
                    <a:lumMod val="50000"/>
                    <a:lumOff val="50000"/>
                  </a:schemeClr>
                </a:solidFill>
              </a:rPr>
              <a:t>ón</a:t>
            </a:r>
            <a:r>
              <a:rPr lang="es-ES" sz="4000" dirty="0" smtClean="0">
                <a:solidFill>
                  <a:schemeClr val="tx1">
                    <a:lumMod val="50000"/>
                    <a:lumOff val="50000"/>
                  </a:schemeClr>
                </a:solidFill>
              </a:rPr>
              <a:t> de una herida peritoneal difiere de la de la piel tanto en el modo de </a:t>
            </a:r>
            <a:r>
              <a:rPr lang="es-ES" sz="4000" dirty="0" err="1" smtClean="0">
                <a:solidFill>
                  <a:schemeClr val="tx1">
                    <a:lumMod val="50000"/>
                    <a:lumOff val="50000"/>
                  </a:schemeClr>
                </a:solidFill>
              </a:rPr>
              <a:t>epitelización</a:t>
            </a:r>
            <a:r>
              <a:rPr lang="es-ES" sz="4000" dirty="0" smtClean="0">
                <a:solidFill>
                  <a:schemeClr val="tx1">
                    <a:lumMod val="50000"/>
                    <a:lumOff val="50000"/>
                  </a:schemeClr>
                </a:solidFill>
              </a:rPr>
              <a:t> como en las consecuencias del depósito de fibrina…”</a:t>
            </a:r>
            <a:r>
              <a:rPr lang="es-ES" sz="4800" dirty="0">
                <a:solidFill>
                  <a:schemeClr val="tx1">
                    <a:lumMod val="50000"/>
                    <a:lumOff val="50000"/>
                  </a:schemeClr>
                </a:solidFill>
              </a:rPr>
              <a:t> </a:t>
            </a:r>
            <a:r>
              <a:rPr lang="es-ES" sz="4800" dirty="0" smtClean="0">
                <a:solidFill>
                  <a:schemeClr val="tx1">
                    <a:lumMod val="50000"/>
                    <a:lumOff val="50000"/>
                  </a:schemeClr>
                </a:solidFill>
              </a:rPr>
              <a:t/>
            </a:r>
            <a:br>
              <a:rPr lang="es-ES" sz="4800" dirty="0" smtClean="0">
                <a:solidFill>
                  <a:schemeClr val="tx1">
                    <a:lumMod val="50000"/>
                    <a:lumOff val="50000"/>
                  </a:schemeClr>
                </a:solidFill>
              </a:rPr>
            </a:br>
            <a:r>
              <a:rPr lang="es-ES" sz="4800" dirty="0">
                <a:solidFill>
                  <a:schemeClr val="tx1">
                    <a:lumMod val="50000"/>
                    <a:lumOff val="50000"/>
                  </a:schemeClr>
                </a:solidFill>
              </a:rPr>
              <a:t/>
            </a:r>
            <a:br>
              <a:rPr lang="es-ES" sz="4800" dirty="0">
                <a:solidFill>
                  <a:schemeClr val="tx1">
                    <a:lumMod val="50000"/>
                    <a:lumOff val="50000"/>
                  </a:schemeClr>
                </a:solidFill>
              </a:rPr>
            </a:br>
            <a:r>
              <a:rPr lang="es-ES" sz="2400" dirty="0" err="1" smtClean="0">
                <a:solidFill>
                  <a:schemeClr val="tx1">
                    <a:lumMod val="50000"/>
                    <a:lumOff val="50000"/>
                  </a:schemeClr>
                </a:solidFill>
              </a:rPr>
              <a:t>Attard</a:t>
            </a:r>
            <a:r>
              <a:rPr lang="es-ES" sz="2400" dirty="0" smtClean="0">
                <a:solidFill>
                  <a:schemeClr val="tx1">
                    <a:lumMod val="50000"/>
                    <a:lumOff val="50000"/>
                  </a:schemeClr>
                </a:solidFill>
              </a:rPr>
              <a:t>, Can J </a:t>
            </a:r>
            <a:r>
              <a:rPr lang="es-ES" sz="2400" dirty="0" err="1" smtClean="0">
                <a:solidFill>
                  <a:schemeClr val="tx1">
                    <a:lumMod val="50000"/>
                    <a:lumOff val="50000"/>
                  </a:schemeClr>
                </a:solidFill>
              </a:rPr>
              <a:t>Surg</a:t>
            </a:r>
            <a:r>
              <a:rPr lang="es-ES" sz="2400" dirty="0" smtClean="0">
                <a:solidFill>
                  <a:schemeClr val="tx1">
                    <a:lumMod val="50000"/>
                    <a:lumOff val="50000"/>
                  </a:schemeClr>
                </a:solidFill>
              </a:rPr>
              <a:t> 2007;50(4):291-300</a:t>
            </a:r>
            <a:r>
              <a:rPr lang="es-MX" dirty="0" smtClean="0">
                <a:solidFill>
                  <a:schemeClr val="tx1">
                    <a:lumMod val="50000"/>
                    <a:lumOff val="50000"/>
                  </a:schemeClr>
                </a:solidFill>
              </a:rPr>
              <a:t/>
            </a:r>
            <a:br>
              <a:rPr lang="es-MX" dirty="0" smtClean="0">
                <a:solidFill>
                  <a:schemeClr val="tx1">
                    <a:lumMod val="50000"/>
                    <a:lumOff val="50000"/>
                  </a:schemeClr>
                </a:solidFill>
              </a:rPr>
            </a:br>
            <a:endParaRPr lang="es-MX" sz="6600" dirty="0">
              <a:solidFill>
                <a:schemeClr val="tx1">
                  <a:lumMod val="50000"/>
                  <a:lumOff val="50000"/>
                </a:schemeClr>
              </a:solidFill>
            </a:endParaRPr>
          </a:p>
        </p:txBody>
      </p:sp>
    </p:spTree>
    <p:extLst>
      <p:ext uri="{BB962C8B-B14F-4D97-AF65-F5344CB8AC3E}">
        <p14:creationId xmlns:p14="http://schemas.microsoft.com/office/powerpoint/2010/main" val="284853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0595" y="2894150"/>
            <a:ext cx="9966960" cy="3035808"/>
          </a:xfrm>
        </p:spPr>
        <p:txBody>
          <a:bodyPr>
            <a:noAutofit/>
          </a:bodyPr>
          <a:lstStyle/>
          <a:p>
            <a:pPr algn="r"/>
            <a:r>
              <a:rPr lang="es-MX" dirty="0" smtClean="0">
                <a:solidFill>
                  <a:schemeClr val="accent2"/>
                </a:solidFill>
              </a:rPr>
              <a:t>“ABDOMEN HOSTIL”</a:t>
            </a:r>
            <a:r>
              <a:rPr lang="es-MX" dirty="0" smtClean="0">
                <a:solidFill>
                  <a:schemeClr val="accent2"/>
                </a:solidFill>
              </a:rPr>
              <a:t> </a:t>
            </a:r>
            <a:r>
              <a:rPr lang="es-MX" dirty="0" smtClean="0">
                <a:solidFill>
                  <a:schemeClr val="accent2"/>
                </a:solidFill>
              </a:rPr>
              <a:t/>
            </a:r>
            <a:br>
              <a:rPr lang="es-MX" dirty="0" smtClean="0">
                <a:solidFill>
                  <a:schemeClr val="accent2"/>
                </a:solidFill>
              </a:rPr>
            </a:br>
            <a:r>
              <a:rPr lang="es-MX" dirty="0">
                <a:solidFill>
                  <a:schemeClr val="tx1">
                    <a:lumMod val="50000"/>
                    <a:lumOff val="50000"/>
                  </a:schemeClr>
                </a:solidFill>
              </a:rPr>
              <a:t/>
            </a:r>
            <a:br>
              <a:rPr lang="es-MX" dirty="0">
                <a:solidFill>
                  <a:schemeClr val="tx1">
                    <a:lumMod val="50000"/>
                    <a:lumOff val="50000"/>
                  </a:schemeClr>
                </a:solidFill>
              </a:rPr>
            </a:br>
            <a:r>
              <a:rPr lang="es-MX" dirty="0" smtClean="0">
                <a:solidFill>
                  <a:schemeClr val="tx1">
                    <a:lumMod val="50000"/>
                    <a:lumOff val="50000"/>
                  </a:schemeClr>
                </a:solidFill>
              </a:rPr>
              <a:t>“… el manejo quir</a:t>
            </a:r>
            <a:r>
              <a:rPr lang="es-ES" dirty="0" err="1" smtClean="0">
                <a:solidFill>
                  <a:schemeClr val="tx1">
                    <a:lumMod val="50000"/>
                    <a:lumOff val="50000"/>
                  </a:schemeClr>
                </a:solidFill>
              </a:rPr>
              <a:t>úrgico</a:t>
            </a:r>
            <a:r>
              <a:rPr lang="es-ES" dirty="0" smtClean="0">
                <a:solidFill>
                  <a:schemeClr val="tx1">
                    <a:lumMod val="50000"/>
                    <a:lumOff val="50000"/>
                  </a:schemeClr>
                </a:solidFill>
              </a:rPr>
              <a:t> ideal es el</a:t>
            </a:r>
            <a:r>
              <a:rPr lang="es-MX" dirty="0" smtClean="0">
                <a:solidFill>
                  <a:schemeClr val="tx1">
                    <a:lumMod val="50000"/>
                    <a:lumOff val="50000"/>
                  </a:schemeClr>
                </a:solidFill>
              </a:rPr>
              <a:t> no manejo…”</a:t>
            </a:r>
            <a:br>
              <a:rPr lang="es-MX" dirty="0" smtClean="0">
                <a:solidFill>
                  <a:schemeClr val="tx1">
                    <a:lumMod val="50000"/>
                    <a:lumOff val="50000"/>
                  </a:schemeClr>
                </a:solidFill>
              </a:rPr>
            </a:br>
            <a:r>
              <a:rPr lang="es-MX" dirty="0">
                <a:solidFill>
                  <a:schemeClr val="tx1">
                    <a:lumMod val="50000"/>
                    <a:lumOff val="50000"/>
                  </a:schemeClr>
                </a:solidFill>
              </a:rPr>
              <a:t/>
            </a:r>
            <a:br>
              <a:rPr lang="es-MX" dirty="0">
                <a:solidFill>
                  <a:schemeClr val="tx1">
                    <a:lumMod val="50000"/>
                    <a:lumOff val="50000"/>
                  </a:schemeClr>
                </a:solidFill>
              </a:rPr>
            </a:br>
            <a:r>
              <a:rPr lang="es-MX" dirty="0" smtClean="0">
                <a:solidFill>
                  <a:schemeClr val="tx1">
                    <a:lumMod val="50000"/>
                    <a:lumOff val="50000"/>
                  </a:schemeClr>
                </a:solidFill>
              </a:rPr>
              <a:t>                       </a:t>
            </a:r>
            <a:r>
              <a:rPr lang="es-MX" sz="2000" dirty="0" smtClean="0">
                <a:solidFill>
                  <a:schemeClr val="tx1">
                    <a:lumMod val="50000"/>
                    <a:lumOff val="50000"/>
                  </a:schemeClr>
                </a:solidFill>
              </a:rPr>
              <a:t>ASOCIACION MEXICANA DE CURUGIA GENERAL</a:t>
            </a:r>
            <a:br>
              <a:rPr lang="es-MX" sz="2000" dirty="0" smtClean="0">
                <a:solidFill>
                  <a:schemeClr val="tx1">
                    <a:lumMod val="50000"/>
                    <a:lumOff val="50000"/>
                  </a:schemeClr>
                </a:solidFill>
              </a:rPr>
            </a:br>
            <a:r>
              <a:rPr lang="es-MX" sz="2000" dirty="0" smtClean="0">
                <a:solidFill>
                  <a:schemeClr val="tx1">
                    <a:lumMod val="50000"/>
                    <a:lumOff val="50000"/>
                  </a:schemeClr>
                </a:solidFill>
              </a:rPr>
              <a:t>GUIA PRACTICA CLINICA 2014</a:t>
            </a:r>
            <a:endParaRPr lang="es-MX" sz="2000" dirty="0">
              <a:solidFill>
                <a:schemeClr val="tx1">
                  <a:lumMod val="50000"/>
                  <a:lumOff val="50000"/>
                </a:schemeClr>
              </a:solidFill>
            </a:endParaRPr>
          </a:p>
        </p:txBody>
      </p:sp>
    </p:spTree>
    <p:extLst>
      <p:ext uri="{BB962C8B-B14F-4D97-AF65-F5344CB8AC3E}">
        <p14:creationId xmlns:p14="http://schemas.microsoft.com/office/powerpoint/2010/main" val="1641043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03230" y="2706101"/>
            <a:ext cx="9966960" cy="3035808"/>
          </a:xfrm>
        </p:spPr>
        <p:txBody>
          <a:bodyPr>
            <a:noAutofit/>
          </a:bodyPr>
          <a:lstStyle/>
          <a:p>
            <a:pPr algn="ctr"/>
            <a:r>
              <a:rPr lang="es-MX" sz="6600" b="1" dirty="0" smtClean="0">
                <a:solidFill>
                  <a:schemeClr val="bg2">
                    <a:lumMod val="50000"/>
                  </a:schemeClr>
                </a:solidFill>
              </a:rPr>
              <a:t>CAT</a:t>
            </a:r>
            <a:r>
              <a:rPr lang="es-ES" sz="6600" b="1" dirty="0" smtClean="0">
                <a:solidFill>
                  <a:schemeClr val="bg2">
                    <a:lumMod val="50000"/>
                  </a:schemeClr>
                </a:solidFill>
              </a:rPr>
              <a:t>Á</a:t>
            </a:r>
            <a:r>
              <a:rPr lang="es-MX" sz="6600" b="1" dirty="0" smtClean="0">
                <a:solidFill>
                  <a:schemeClr val="bg2">
                    <a:lumMod val="50000"/>
                  </a:schemeClr>
                </a:solidFill>
              </a:rPr>
              <a:t>STROFE  QUIR</a:t>
            </a:r>
            <a:r>
              <a:rPr lang="es-ES" sz="6600" b="1" dirty="0" smtClean="0">
                <a:solidFill>
                  <a:schemeClr val="bg2">
                    <a:lumMod val="50000"/>
                  </a:schemeClr>
                </a:solidFill>
              </a:rPr>
              <a:t>Ú</a:t>
            </a:r>
            <a:r>
              <a:rPr lang="es-MX" sz="6600" b="1" dirty="0" smtClean="0">
                <a:solidFill>
                  <a:schemeClr val="bg2">
                    <a:lumMod val="50000"/>
                  </a:schemeClr>
                </a:solidFill>
              </a:rPr>
              <a:t>RGICA</a:t>
            </a:r>
            <a:r>
              <a:rPr lang="es-MX" sz="6600" dirty="0">
                <a:solidFill>
                  <a:schemeClr val="tx1">
                    <a:lumMod val="50000"/>
                    <a:lumOff val="50000"/>
                  </a:schemeClr>
                </a:solidFill>
              </a:rPr>
              <a:t/>
            </a:r>
            <a:br>
              <a:rPr lang="es-MX" sz="6600" dirty="0">
                <a:solidFill>
                  <a:schemeClr val="tx1">
                    <a:lumMod val="50000"/>
                    <a:lumOff val="50000"/>
                  </a:schemeClr>
                </a:solidFill>
              </a:rPr>
            </a:br>
            <a:r>
              <a:rPr lang="es-MX" sz="6600" dirty="0">
                <a:solidFill>
                  <a:schemeClr val="tx1">
                    <a:lumMod val="50000"/>
                    <a:lumOff val="50000"/>
                  </a:schemeClr>
                </a:solidFill>
              </a:rPr>
              <a:t/>
            </a:r>
            <a:br>
              <a:rPr lang="es-MX" sz="6600" dirty="0">
                <a:solidFill>
                  <a:schemeClr val="tx1">
                    <a:lumMod val="50000"/>
                    <a:lumOff val="50000"/>
                  </a:schemeClr>
                </a:solidFill>
              </a:rPr>
            </a:br>
            <a:r>
              <a:rPr lang="es-MX" sz="6600" dirty="0" smtClean="0">
                <a:solidFill>
                  <a:schemeClr val="tx1">
                    <a:lumMod val="50000"/>
                    <a:lumOff val="50000"/>
                  </a:schemeClr>
                </a:solidFill>
              </a:rPr>
              <a:t>MORBILIDAD</a:t>
            </a:r>
            <a:br>
              <a:rPr lang="es-MX" sz="6600" dirty="0" smtClean="0">
                <a:solidFill>
                  <a:schemeClr val="tx1">
                    <a:lumMod val="50000"/>
                    <a:lumOff val="50000"/>
                  </a:schemeClr>
                </a:solidFill>
              </a:rPr>
            </a:br>
            <a:r>
              <a:rPr lang="es-MX" sz="6600" dirty="0" smtClean="0">
                <a:solidFill>
                  <a:schemeClr val="tx1">
                    <a:lumMod val="50000"/>
                    <a:lumOff val="50000"/>
                  </a:schemeClr>
                </a:solidFill>
              </a:rPr>
              <a:t>MORTALIDAD </a:t>
            </a:r>
            <a:br>
              <a:rPr lang="es-MX" sz="6600" dirty="0" smtClean="0">
                <a:solidFill>
                  <a:schemeClr val="tx1">
                    <a:lumMod val="50000"/>
                    <a:lumOff val="50000"/>
                  </a:schemeClr>
                </a:solidFill>
              </a:rPr>
            </a:br>
            <a:r>
              <a:rPr lang="es-MX" sz="6600" dirty="0" smtClean="0">
                <a:solidFill>
                  <a:schemeClr val="tx1">
                    <a:lumMod val="50000"/>
                    <a:lumOff val="50000"/>
                  </a:schemeClr>
                </a:solidFill>
              </a:rPr>
              <a:t>RECURRENCIA </a:t>
            </a:r>
            <a:endParaRPr lang="es-MX" sz="3600" dirty="0">
              <a:solidFill>
                <a:schemeClr val="tx1">
                  <a:lumMod val="50000"/>
                  <a:lumOff val="50000"/>
                </a:schemeClr>
              </a:solidFill>
            </a:endParaRPr>
          </a:p>
        </p:txBody>
      </p:sp>
    </p:spTree>
    <p:extLst>
      <p:ext uri="{BB962C8B-B14F-4D97-AF65-F5344CB8AC3E}">
        <p14:creationId xmlns:p14="http://schemas.microsoft.com/office/powerpoint/2010/main" val="1826249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8303" y="2871726"/>
            <a:ext cx="9966960" cy="3035808"/>
          </a:xfrm>
        </p:spPr>
        <p:txBody>
          <a:bodyPr>
            <a:noAutofit/>
          </a:bodyPr>
          <a:lstStyle/>
          <a:p>
            <a:pPr algn="ctr"/>
            <a:r>
              <a:rPr lang="es-MX" dirty="0" smtClean="0">
                <a:solidFill>
                  <a:schemeClr val="accent2"/>
                </a:solidFill>
              </a:rPr>
              <a:t>EL OBJETIVO</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a:solidFill>
                  <a:schemeClr val="tx1">
                    <a:lumMod val="50000"/>
                    <a:lumOff val="50000"/>
                  </a:schemeClr>
                </a:solidFill>
              </a:rPr>
              <a:t/>
            </a:r>
            <a:br>
              <a:rPr lang="es-MX" dirty="0">
                <a:solidFill>
                  <a:schemeClr val="tx1">
                    <a:lumMod val="50000"/>
                    <a:lumOff val="50000"/>
                  </a:schemeClr>
                </a:solidFill>
              </a:rPr>
            </a:br>
            <a:r>
              <a:rPr lang="es-MX" sz="4800" dirty="0" smtClean="0">
                <a:solidFill>
                  <a:schemeClr val="tx1">
                    <a:lumMod val="50000"/>
                    <a:lumOff val="50000"/>
                  </a:schemeClr>
                </a:solidFill>
              </a:rPr>
              <a:t>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smtClean="0">
                <a:solidFill>
                  <a:schemeClr val="tx1">
                    <a:lumMod val="50000"/>
                    <a:lumOff val="50000"/>
                  </a:schemeClr>
                </a:solidFill>
              </a:rPr>
              <a:t>EVALUAR UNA ALTERNATIVA TECNICA </a:t>
            </a:r>
            <a:br>
              <a:rPr lang="es-MX" dirty="0" smtClean="0">
                <a:solidFill>
                  <a:schemeClr val="tx1">
                    <a:lumMod val="50000"/>
                    <a:lumOff val="50000"/>
                  </a:schemeClr>
                </a:solidFill>
              </a:rPr>
            </a:br>
            <a:endParaRPr lang="es-MX" dirty="0">
              <a:solidFill>
                <a:schemeClr val="tx1">
                  <a:lumMod val="50000"/>
                  <a:lumOff val="50000"/>
                </a:schemeClr>
              </a:solidFill>
            </a:endParaRPr>
          </a:p>
        </p:txBody>
      </p:sp>
    </p:spTree>
    <p:extLst>
      <p:ext uri="{BB962C8B-B14F-4D97-AF65-F5344CB8AC3E}">
        <p14:creationId xmlns:p14="http://schemas.microsoft.com/office/powerpoint/2010/main" val="111096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8303" y="3396660"/>
            <a:ext cx="9966960" cy="3035808"/>
          </a:xfrm>
        </p:spPr>
        <p:txBody>
          <a:bodyPr>
            <a:noAutofit/>
          </a:bodyPr>
          <a:lstStyle/>
          <a:p>
            <a:pPr algn="ctr"/>
            <a:r>
              <a:rPr lang="es-MX" dirty="0" smtClean="0">
                <a:solidFill>
                  <a:schemeClr val="accent2"/>
                </a:solidFill>
              </a:rPr>
              <a:t>EL METODO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a:solidFill>
                  <a:schemeClr val="tx1">
                    <a:lumMod val="50000"/>
                    <a:lumOff val="50000"/>
                  </a:schemeClr>
                </a:solidFill>
              </a:rPr>
              <a:t/>
            </a:r>
            <a:br>
              <a:rPr lang="es-MX" dirty="0">
                <a:solidFill>
                  <a:schemeClr val="tx1">
                    <a:lumMod val="50000"/>
                    <a:lumOff val="50000"/>
                  </a:schemeClr>
                </a:solidFill>
              </a:rPr>
            </a:br>
            <a:r>
              <a:rPr lang="es-MX" dirty="0" smtClean="0">
                <a:solidFill>
                  <a:schemeClr val="tx1">
                    <a:lumMod val="50000"/>
                    <a:lumOff val="50000"/>
                  </a:schemeClr>
                </a:solidFill>
              </a:rPr>
              <a:t>ESTUDIO CLINICO LONGITUDINAL RETROSPECTIVO Y ANALITICO</a:t>
            </a:r>
            <a:br>
              <a:rPr lang="es-MX" dirty="0" smtClean="0">
                <a:solidFill>
                  <a:schemeClr val="tx1">
                    <a:lumMod val="50000"/>
                    <a:lumOff val="50000"/>
                  </a:schemeClr>
                </a:solidFill>
              </a:rPr>
            </a:br>
            <a:r>
              <a:rPr lang="es-MX" dirty="0" smtClean="0">
                <a:solidFill>
                  <a:schemeClr val="tx1">
                    <a:lumMod val="50000"/>
                    <a:lumOff val="50000"/>
                  </a:schemeClr>
                </a:solidFill>
              </a:rPr>
              <a:t>2000  a  2011</a:t>
            </a:r>
            <a:br>
              <a:rPr lang="es-MX" dirty="0" smtClean="0">
                <a:solidFill>
                  <a:schemeClr val="tx1">
                    <a:lumMod val="50000"/>
                    <a:lumOff val="50000"/>
                  </a:schemeClr>
                </a:solidFill>
              </a:rPr>
            </a:br>
            <a:r>
              <a:rPr lang="es-MX" sz="4800" dirty="0" smtClean="0">
                <a:solidFill>
                  <a:schemeClr val="tx1">
                    <a:lumMod val="50000"/>
                    <a:lumOff val="50000"/>
                  </a:schemeClr>
                </a:solidFill>
              </a:rPr>
              <a:t>antecedente 1994</a:t>
            </a:r>
            <a:endParaRPr lang="es-MX" sz="4800" dirty="0">
              <a:solidFill>
                <a:schemeClr val="tx1">
                  <a:lumMod val="50000"/>
                  <a:lumOff val="50000"/>
                </a:schemeClr>
              </a:solidFill>
            </a:endParaRPr>
          </a:p>
        </p:txBody>
      </p:sp>
    </p:spTree>
    <p:extLst>
      <p:ext uri="{BB962C8B-B14F-4D97-AF65-F5344CB8AC3E}">
        <p14:creationId xmlns:p14="http://schemas.microsoft.com/office/powerpoint/2010/main" val="781157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31140" y="4884502"/>
            <a:ext cx="9966960" cy="3035808"/>
          </a:xfrm>
        </p:spPr>
        <p:txBody>
          <a:bodyPr>
            <a:noAutofit/>
          </a:bodyPr>
          <a:lstStyle/>
          <a:p>
            <a:pPr algn="ctr"/>
            <a:r>
              <a:rPr lang="es-MX" dirty="0" smtClean="0">
                <a:solidFill>
                  <a:schemeClr val="accent2"/>
                </a:solidFill>
              </a:rPr>
              <a:t>EL </a:t>
            </a:r>
            <a:r>
              <a:rPr lang="es-MX" dirty="0" smtClean="0">
                <a:solidFill>
                  <a:schemeClr val="accent2"/>
                </a:solidFill>
              </a:rPr>
              <a:t>GRUPO</a:t>
            </a:r>
            <a:br>
              <a:rPr lang="es-MX" dirty="0" smtClean="0">
                <a:solidFill>
                  <a:schemeClr val="accent2"/>
                </a:solidFill>
              </a:rPr>
            </a:br>
            <a:r>
              <a:rPr lang="es-MX" dirty="0" smtClean="0">
                <a:solidFill>
                  <a:schemeClr val="accent2"/>
                </a:solidFill>
              </a:rPr>
              <a:t/>
            </a:r>
            <a:br>
              <a:rPr lang="es-MX" dirty="0" smtClean="0">
                <a:solidFill>
                  <a:schemeClr val="accent2"/>
                </a:solidFill>
              </a:rPr>
            </a:br>
            <a:r>
              <a:rPr lang="es-MX" dirty="0" smtClean="0">
                <a:solidFill>
                  <a:schemeClr val="bg2">
                    <a:lumMod val="50000"/>
                  </a:schemeClr>
                </a:solidFill>
              </a:rPr>
              <a:t>6 meses de edad</a:t>
            </a:r>
            <a:br>
              <a:rPr lang="es-MX" dirty="0" smtClean="0">
                <a:solidFill>
                  <a:schemeClr val="bg2">
                    <a:lumMod val="50000"/>
                  </a:schemeClr>
                </a:solidFill>
              </a:rPr>
            </a:br>
            <a:r>
              <a:rPr lang="es-MX" dirty="0" smtClean="0">
                <a:solidFill>
                  <a:schemeClr val="bg2">
                    <a:lumMod val="50000"/>
                  </a:schemeClr>
                </a:solidFill>
              </a:rPr>
              <a:t>3</a:t>
            </a:r>
            <a:r>
              <a:rPr lang="es-MX" dirty="0" smtClean="0">
                <a:solidFill>
                  <a:schemeClr val="bg2">
                    <a:lumMod val="50000"/>
                  </a:schemeClr>
                </a:solidFill>
              </a:rPr>
              <a:t> cirugias previas </a:t>
            </a:r>
            <a:r>
              <a:rPr lang="es-MX" dirty="0" smtClean="0">
                <a:solidFill>
                  <a:schemeClr val="tx1">
                    <a:lumMod val="50000"/>
                    <a:lumOff val="50000"/>
                  </a:schemeClr>
                </a:solidFill>
              </a:rPr>
              <a:t/>
            </a:r>
            <a:br>
              <a:rPr lang="es-MX" dirty="0" smtClean="0">
                <a:solidFill>
                  <a:schemeClr val="tx1">
                    <a:lumMod val="50000"/>
                    <a:lumOff val="50000"/>
                  </a:schemeClr>
                </a:solidFill>
              </a:rPr>
            </a:br>
            <a:r>
              <a:rPr lang="es-MX" dirty="0" smtClean="0">
                <a:solidFill>
                  <a:schemeClr val="tx1">
                    <a:lumMod val="50000"/>
                    <a:lumOff val="50000"/>
                  </a:schemeClr>
                </a:solidFill>
              </a:rPr>
              <a:t>84.1% primer año de vida</a:t>
            </a:r>
            <a:br>
              <a:rPr lang="es-MX" dirty="0" smtClean="0">
                <a:solidFill>
                  <a:schemeClr val="tx1">
                    <a:lumMod val="50000"/>
                    <a:lumOff val="50000"/>
                  </a:schemeClr>
                </a:solidFill>
              </a:rPr>
            </a:br>
            <a:r>
              <a:rPr lang="es-MX" dirty="0" smtClean="0">
                <a:solidFill>
                  <a:schemeClr val="tx1">
                    <a:lumMod val="50000"/>
                    <a:lumOff val="50000"/>
                  </a:schemeClr>
                </a:solidFill>
              </a:rPr>
              <a:t>80% sexo masculino</a:t>
            </a:r>
            <a:br>
              <a:rPr lang="es-MX" dirty="0" smtClean="0">
                <a:solidFill>
                  <a:schemeClr val="tx1">
                    <a:lumMod val="50000"/>
                    <a:lumOff val="50000"/>
                  </a:schemeClr>
                </a:solidFill>
              </a:rPr>
            </a:br>
            <a:r>
              <a:rPr lang="es-MX" dirty="0" smtClean="0">
                <a:solidFill>
                  <a:schemeClr val="tx1">
                    <a:lumMod val="50000"/>
                    <a:lumOff val="50000"/>
                  </a:schemeClr>
                </a:solidFill>
              </a:rPr>
              <a:t>80% de 1 a 4 anastomosis</a:t>
            </a:r>
            <a:br>
              <a:rPr lang="es-MX" dirty="0" smtClean="0">
                <a:solidFill>
                  <a:schemeClr val="tx1">
                    <a:lumMod val="50000"/>
                    <a:lumOff val="50000"/>
                  </a:schemeClr>
                </a:solidFill>
              </a:rPr>
            </a:br>
            <a:r>
              <a:rPr lang="es-ES" dirty="0" smtClean="0">
                <a:solidFill>
                  <a:schemeClr val="tx1">
                    <a:lumMod val="50000"/>
                    <a:lumOff val="50000"/>
                  </a:schemeClr>
                </a:solidFill>
              </a:rPr>
              <a:t/>
            </a:r>
            <a:br>
              <a:rPr lang="es-ES" dirty="0" smtClean="0">
                <a:solidFill>
                  <a:schemeClr val="tx1">
                    <a:lumMod val="50000"/>
                    <a:lumOff val="50000"/>
                  </a:schemeClr>
                </a:solidFill>
              </a:rPr>
            </a:br>
            <a:endParaRPr lang="es-MX" dirty="0">
              <a:solidFill>
                <a:schemeClr val="tx1">
                  <a:lumMod val="50000"/>
                  <a:lumOff val="50000"/>
                </a:schemeClr>
              </a:solidFill>
            </a:endParaRPr>
          </a:p>
        </p:txBody>
      </p:sp>
    </p:spTree>
    <p:extLst>
      <p:ext uri="{BB962C8B-B14F-4D97-AF65-F5344CB8AC3E}">
        <p14:creationId xmlns:p14="http://schemas.microsoft.com/office/powerpoint/2010/main" val="2041919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71239</TotalTime>
  <Words>47</Words>
  <Application>Microsoft Macintosh PowerPoint</Application>
  <PresentationFormat>Panorámica</PresentationFormat>
  <Paragraphs>18</Paragraphs>
  <Slides>14</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Calibri</vt:lpstr>
      <vt:lpstr>Calibri Light</vt:lpstr>
      <vt:lpstr>Arial</vt:lpstr>
      <vt:lpstr>Tema de Office</vt:lpstr>
      <vt:lpstr>COMENTARIO  Utilidad de la ferulización intestinal (FI) en abdomen hostil secundario a bridas postoperatorias en pacientes pediátricos </vt:lpstr>
      <vt:lpstr>  EL  ORIGEN  CIRUGÍA PEDIÁTRICA Eduardo Bracho Blanchet Hospital Infantil de México Federico Gómez </vt:lpstr>
      <vt:lpstr>EL PROBLEMA  OCLUSION INTESTINAL  POR ADHERENCIAS EN   “ABDOMEN HOSTIL” </vt:lpstr>
      <vt:lpstr>fisiología del peritoneo    “… la cicatrización de una herida peritoneal difiere de la de la piel tanto en el modo de epitelización como en las consecuencias del depósito de fibrina…”   Attard, Can J Surg 2007;50(4):291-300 </vt:lpstr>
      <vt:lpstr>“ABDOMEN HOSTIL”   “… el manejo quirúrgico ideal es el no manejo…”                         ASOCIACION MEXICANA DE CURUGIA GENERAL GUIA PRACTICA CLINICA 2014</vt:lpstr>
      <vt:lpstr>CATÁSTROFE  QUIRÚRGICA  MORBILIDAD MORTALIDAD  RECURRENCIA </vt:lpstr>
      <vt:lpstr>EL OBJETIVO    EVALUAR UNA ALTERNATIVA TECNICA  </vt:lpstr>
      <vt:lpstr>EL METODO   ESTUDIO CLINICO LONGITUDINAL RETROSPECTIVO Y ANALITICO 2000  a  2011 antecedente 1994</vt:lpstr>
      <vt:lpstr>EL GRUPO  6 meses de edad 3 cirugias previas  84.1% primer año de vida 80% sexo masculino 80% de 1 a 4 anastomosis  </vt:lpstr>
      <vt:lpstr>VARIABLES</vt:lpstr>
      <vt:lpstr>EL RESULTADO   seguimiento 79 meses periodo libre de oclusión  1  vs  46 meses recurrencia 5.5 % </vt:lpstr>
      <vt:lpstr>EL ANALISIS    RECONOCIMIENTO  AL  ESFUERZO  </vt:lpstr>
      <vt:lpstr>EL ANALISIS    INOVACION TECNOLOGICA   ESTANDARIZAR VARIABLES  PROTOCOLO PROSPECTIVO COMPARATIVO Y ALEATORIO MULTICENTRICO</vt:lpstr>
      <vt:lpstr> GRACIAS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Usuario de Microsoft Office</cp:lastModifiedBy>
  <cp:revision>77</cp:revision>
  <dcterms:created xsi:type="dcterms:W3CDTF">2018-08-20T18:35:55Z</dcterms:created>
  <dcterms:modified xsi:type="dcterms:W3CDTF">2019-04-24T17:29:14Z</dcterms:modified>
</cp:coreProperties>
</file>