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455" r:id="rId3"/>
    <p:sldId id="620" r:id="rId4"/>
    <p:sldId id="630" r:id="rId5"/>
    <p:sldId id="628" r:id="rId6"/>
    <p:sldId id="450" r:id="rId7"/>
    <p:sldId id="646" r:id="rId8"/>
    <p:sldId id="511" r:id="rId9"/>
    <p:sldId id="636" r:id="rId10"/>
    <p:sldId id="679" r:id="rId11"/>
    <p:sldId id="680" r:id="rId12"/>
    <p:sldId id="466" r:id="rId13"/>
    <p:sldId id="682" r:id="rId14"/>
    <p:sldId id="602" r:id="rId15"/>
    <p:sldId id="625" r:id="rId16"/>
    <p:sldId id="651" r:id="rId17"/>
    <p:sldId id="676" r:id="rId18"/>
    <p:sldId id="675" r:id="rId19"/>
    <p:sldId id="674" r:id="rId20"/>
    <p:sldId id="701" r:id="rId21"/>
    <p:sldId id="603" r:id="rId22"/>
    <p:sldId id="647" r:id="rId23"/>
    <p:sldId id="613" r:id="rId24"/>
    <p:sldId id="702" r:id="rId25"/>
    <p:sldId id="637" r:id="rId26"/>
    <p:sldId id="698" r:id="rId27"/>
    <p:sldId id="622" r:id="rId28"/>
    <p:sldId id="638" r:id="rId29"/>
    <p:sldId id="700" r:id="rId30"/>
    <p:sldId id="627" r:id="rId31"/>
    <p:sldId id="686" r:id="rId32"/>
    <p:sldId id="640" r:id="rId33"/>
    <p:sldId id="641" r:id="rId34"/>
    <p:sldId id="635" r:id="rId35"/>
    <p:sldId id="643" r:id="rId36"/>
    <p:sldId id="634" r:id="rId37"/>
    <p:sldId id="693" r:id="rId38"/>
    <p:sldId id="703" r:id="rId39"/>
    <p:sldId id="645" r:id="rId40"/>
    <p:sldId id="465" r:id="rId41"/>
    <p:sldId id="644" r:id="rId42"/>
    <p:sldId id="615" r:id="rId43"/>
    <p:sldId id="699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64C"/>
    <a:srgbClr val="F3475B"/>
    <a:srgbClr val="F44E6A"/>
    <a:srgbClr val="FF9933"/>
    <a:srgbClr val="D64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60" autoAdjust="0"/>
    <p:restoredTop sz="85266" autoAdjust="0"/>
  </p:normalViewPr>
  <p:slideViewPr>
    <p:cSldViewPr snapToGrid="0">
      <p:cViewPr varScale="1">
        <p:scale>
          <a:sx n="56" d="100"/>
          <a:sy n="56" d="100"/>
        </p:scale>
        <p:origin x="78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10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415-441E-9656-185DE9B34D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415-441E-9656-185DE9B34D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415-441E-9656-185DE9B34DF4}"/>
              </c:ext>
            </c:extLst>
          </c:dPt>
          <c:dPt>
            <c:idx val="3"/>
            <c:bubble3D val="0"/>
            <c:spPr>
              <a:solidFill>
                <a:srgbClr val="FF99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415-441E-9656-185DE9B34DF4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5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0FFBF60-DE39-4BC8-9E41-2BE48484755C}" type="VALUE">
                      <a:rPr lang="en-US" sz="5400" smtClean="0">
                        <a:solidFill>
                          <a:schemeClr val="bg1"/>
                        </a:solidFill>
                      </a:rPr>
                      <a:pPr>
                        <a:defRPr sz="5400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r>
                      <a:rPr lang="en-US" sz="540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415-441E-9656-185DE9B34DF4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5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DB01DD7-06BD-49AB-A239-DCB687F6EE70}" type="VALUE">
                      <a:rPr lang="en-US" sz="5400" smtClean="0"/>
                      <a:pPr>
                        <a:defRPr sz="5400"/>
                      </a:pPr>
                      <a:t>[VALOR]</a:t>
                    </a:fld>
                    <a:r>
                      <a:rPr lang="en-US" sz="540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415-441E-9656-185DE9B34DF4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5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7A3D896-9180-4AB5-B34E-429F394F8BC2}" type="VALUE">
                      <a:rPr lang="en-US" sz="5400" smtClean="0"/>
                      <a:pPr>
                        <a:defRPr sz="5400"/>
                      </a:pPr>
                      <a:t>[VALOR]</a:t>
                    </a:fld>
                    <a:r>
                      <a:rPr lang="en-US" sz="540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415-441E-9656-185DE9B34DF4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5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6F9F5B7-4732-454D-954B-6D090FBBED57}" type="VALUE">
                      <a:rPr lang="en-US" sz="5400" smtClean="0"/>
                      <a:pPr>
                        <a:defRPr sz="5400"/>
                      </a:pPr>
                      <a:t>[VALOR]</a:t>
                    </a:fld>
                    <a:r>
                      <a:rPr lang="en-US" sz="540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415-441E-9656-185DE9B34D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Lactante</c:v>
                </c:pt>
                <c:pt idx="1">
                  <c:v>Prescolar</c:v>
                </c:pt>
                <c:pt idx="2">
                  <c:v>Escolar</c:v>
                </c:pt>
                <c:pt idx="3">
                  <c:v>Adolescente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80</c:v>
                </c:pt>
                <c:pt idx="1">
                  <c:v>10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15-441E-9656-185DE9B34D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88424911157246"/>
          <c:y val="0.36085838578706891"/>
          <c:w val="0.18115747047455277"/>
          <c:h val="0.314389877073014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DE7AA0-8B9F-4410-A8A8-4B0C3ED92167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3A4B36D-83C6-46F7-994A-5A99335FCB73}">
      <dgm:prSet phldrT="[Texto]"/>
      <dgm:spPr>
        <a:solidFill>
          <a:srgbClr val="FF0000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CIRUGÍA</a:t>
          </a:r>
        </a:p>
      </dgm:t>
    </dgm:pt>
    <dgm:pt modelId="{38AFE8E0-FD37-4D0D-808E-370CCE01A376}" type="parTrans" cxnId="{1159B070-3DA0-4A9B-A8F5-E8FC1D48B2AE}">
      <dgm:prSet/>
      <dgm:spPr/>
      <dgm:t>
        <a:bodyPr/>
        <a:lstStyle/>
        <a:p>
          <a:endParaRPr lang="es-ES"/>
        </a:p>
      </dgm:t>
    </dgm:pt>
    <dgm:pt modelId="{980F6BCC-94B5-4925-A2B1-C1451EECEDB5}" type="sibTrans" cxnId="{1159B070-3DA0-4A9B-A8F5-E8FC1D48B2AE}">
      <dgm:prSet/>
      <dgm:spPr/>
      <dgm:t>
        <a:bodyPr/>
        <a:lstStyle/>
        <a:p>
          <a:endParaRPr lang="es-ES"/>
        </a:p>
      </dgm:t>
    </dgm:pt>
    <dgm:pt modelId="{EFF8615B-6D48-4D89-8FD6-5EF97545940D}">
      <dgm:prSet phldrT="[Texto]"/>
      <dgm:spPr>
        <a:solidFill>
          <a:schemeClr val="accent1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BRIDAS</a:t>
          </a:r>
        </a:p>
      </dgm:t>
    </dgm:pt>
    <dgm:pt modelId="{5ED28468-EE09-45C8-AEBC-B824CC87B130}" type="parTrans" cxnId="{67C2D6E3-E6A3-41D2-8958-F5F886CCF3C9}">
      <dgm:prSet/>
      <dgm:spPr/>
      <dgm:t>
        <a:bodyPr/>
        <a:lstStyle/>
        <a:p>
          <a:endParaRPr lang="es-ES"/>
        </a:p>
      </dgm:t>
    </dgm:pt>
    <dgm:pt modelId="{E1511364-2A44-4353-95D2-3F05DAB2ED41}" type="sibTrans" cxnId="{67C2D6E3-E6A3-41D2-8958-F5F886CCF3C9}">
      <dgm:prSet/>
      <dgm:spPr/>
      <dgm:t>
        <a:bodyPr/>
        <a:lstStyle/>
        <a:p>
          <a:endParaRPr lang="es-ES"/>
        </a:p>
      </dgm:t>
    </dgm:pt>
    <dgm:pt modelId="{FFCE24D7-5719-4E2C-BE8C-23830D101D9C}">
      <dgm:prSet phldrT="[Texto]"/>
      <dgm:spPr>
        <a:solidFill>
          <a:srgbClr val="FF0000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CIRUGÍA</a:t>
          </a:r>
        </a:p>
      </dgm:t>
    </dgm:pt>
    <dgm:pt modelId="{91BE3F16-72C8-4E60-B1CE-C6A72E5D68E6}" type="parTrans" cxnId="{55BAAB97-4CFA-4947-9E82-FD5DF6598839}">
      <dgm:prSet/>
      <dgm:spPr/>
      <dgm:t>
        <a:bodyPr/>
        <a:lstStyle/>
        <a:p>
          <a:endParaRPr lang="es-ES"/>
        </a:p>
      </dgm:t>
    </dgm:pt>
    <dgm:pt modelId="{44A03789-A74A-4B1E-9D65-7158E1C3ED61}" type="sibTrans" cxnId="{55BAAB97-4CFA-4947-9E82-FD5DF6598839}">
      <dgm:prSet/>
      <dgm:spPr/>
      <dgm:t>
        <a:bodyPr/>
        <a:lstStyle/>
        <a:p>
          <a:endParaRPr lang="es-ES"/>
        </a:p>
      </dgm:t>
    </dgm:pt>
    <dgm:pt modelId="{A27315E9-C9DE-425E-9FDA-FB5F12CCFB72}">
      <dgm:prSet phldrT="[Texto]"/>
      <dgm:spPr>
        <a:solidFill>
          <a:schemeClr val="accent1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BRIDAS</a:t>
          </a:r>
        </a:p>
      </dgm:t>
    </dgm:pt>
    <dgm:pt modelId="{4F88A932-4196-4FAD-9388-F8DD21EA4123}" type="parTrans" cxnId="{17769262-B23C-4783-BD02-3ACBF003E30E}">
      <dgm:prSet/>
      <dgm:spPr/>
      <dgm:t>
        <a:bodyPr/>
        <a:lstStyle/>
        <a:p>
          <a:endParaRPr lang="es-ES"/>
        </a:p>
      </dgm:t>
    </dgm:pt>
    <dgm:pt modelId="{06A3296B-5F43-4DAA-BC25-37FDC1B14006}" type="sibTrans" cxnId="{17769262-B23C-4783-BD02-3ACBF003E30E}">
      <dgm:prSet/>
      <dgm:spPr/>
      <dgm:t>
        <a:bodyPr/>
        <a:lstStyle/>
        <a:p>
          <a:endParaRPr lang="es-ES"/>
        </a:p>
      </dgm:t>
    </dgm:pt>
    <dgm:pt modelId="{B7312001-AE13-44D6-8CE3-72E8C99BF03B}" type="pres">
      <dgm:prSet presAssocID="{0ADE7AA0-8B9F-4410-A8A8-4B0C3ED92167}" presName="Name0" presStyleCnt="0">
        <dgm:presLayoutVars>
          <dgm:dir/>
          <dgm:resizeHandles val="exact"/>
        </dgm:presLayoutVars>
      </dgm:prSet>
      <dgm:spPr/>
    </dgm:pt>
    <dgm:pt modelId="{52199622-A4C4-4678-816B-7F3E482A4143}" type="pres">
      <dgm:prSet presAssocID="{0ADE7AA0-8B9F-4410-A8A8-4B0C3ED92167}" presName="cycle" presStyleCnt="0"/>
      <dgm:spPr/>
    </dgm:pt>
    <dgm:pt modelId="{0E4E60C3-3B99-48A0-9D63-13D9A5C5418D}" type="pres">
      <dgm:prSet presAssocID="{D3A4B36D-83C6-46F7-994A-5A99335FCB73}" presName="nodeFirstNode" presStyleLbl="node1" presStyleIdx="0" presStyleCnt="4">
        <dgm:presLayoutVars>
          <dgm:bulletEnabled val="1"/>
        </dgm:presLayoutVars>
      </dgm:prSet>
      <dgm:spPr/>
    </dgm:pt>
    <dgm:pt modelId="{ED881993-ED9E-479F-B858-62D007977EA8}" type="pres">
      <dgm:prSet presAssocID="{980F6BCC-94B5-4925-A2B1-C1451EECEDB5}" presName="sibTransFirstNode" presStyleLbl="bgShp" presStyleIdx="0" presStyleCnt="1"/>
      <dgm:spPr/>
    </dgm:pt>
    <dgm:pt modelId="{8543BEC7-94E4-4AF5-85BD-A4B002BB0CA5}" type="pres">
      <dgm:prSet presAssocID="{EFF8615B-6D48-4D89-8FD6-5EF97545940D}" presName="nodeFollowingNodes" presStyleLbl="node1" presStyleIdx="1" presStyleCnt="4">
        <dgm:presLayoutVars>
          <dgm:bulletEnabled val="1"/>
        </dgm:presLayoutVars>
      </dgm:prSet>
      <dgm:spPr/>
    </dgm:pt>
    <dgm:pt modelId="{299E8554-4D20-4181-B7BC-DF4C45989B46}" type="pres">
      <dgm:prSet presAssocID="{FFCE24D7-5719-4E2C-BE8C-23830D101D9C}" presName="nodeFollowingNodes" presStyleLbl="node1" presStyleIdx="2" presStyleCnt="4">
        <dgm:presLayoutVars>
          <dgm:bulletEnabled val="1"/>
        </dgm:presLayoutVars>
      </dgm:prSet>
      <dgm:spPr/>
    </dgm:pt>
    <dgm:pt modelId="{8820D2C4-64FA-4F67-B0B7-D60F0B01647C}" type="pres">
      <dgm:prSet presAssocID="{A27315E9-C9DE-425E-9FDA-FB5F12CCFB72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17769262-B23C-4783-BD02-3ACBF003E30E}" srcId="{0ADE7AA0-8B9F-4410-A8A8-4B0C3ED92167}" destId="{A27315E9-C9DE-425E-9FDA-FB5F12CCFB72}" srcOrd="3" destOrd="0" parTransId="{4F88A932-4196-4FAD-9388-F8DD21EA4123}" sibTransId="{06A3296B-5F43-4DAA-BC25-37FDC1B14006}"/>
    <dgm:cxn modelId="{BFE50248-7E59-402B-9C79-24C7BEAF4FF5}" type="presOf" srcId="{EFF8615B-6D48-4D89-8FD6-5EF97545940D}" destId="{8543BEC7-94E4-4AF5-85BD-A4B002BB0CA5}" srcOrd="0" destOrd="0" presId="urn:microsoft.com/office/officeart/2005/8/layout/cycle3"/>
    <dgm:cxn modelId="{1159B070-3DA0-4A9B-A8F5-E8FC1D48B2AE}" srcId="{0ADE7AA0-8B9F-4410-A8A8-4B0C3ED92167}" destId="{D3A4B36D-83C6-46F7-994A-5A99335FCB73}" srcOrd="0" destOrd="0" parTransId="{38AFE8E0-FD37-4D0D-808E-370CCE01A376}" sibTransId="{980F6BCC-94B5-4925-A2B1-C1451EECEDB5}"/>
    <dgm:cxn modelId="{29CBD385-5BEF-4356-B48C-727AB8BAC3A5}" type="presOf" srcId="{A27315E9-C9DE-425E-9FDA-FB5F12CCFB72}" destId="{8820D2C4-64FA-4F67-B0B7-D60F0B01647C}" srcOrd="0" destOrd="0" presId="urn:microsoft.com/office/officeart/2005/8/layout/cycle3"/>
    <dgm:cxn modelId="{8F2D6294-85DA-48F7-914F-CECBD8107F3C}" type="presOf" srcId="{D3A4B36D-83C6-46F7-994A-5A99335FCB73}" destId="{0E4E60C3-3B99-48A0-9D63-13D9A5C5418D}" srcOrd="0" destOrd="0" presId="urn:microsoft.com/office/officeart/2005/8/layout/cycle3"/>
    <dgm:cxn modelId="{55BAAB97-4CFA-4947-9E82-FD5DF6598839}" srcId="{0ADE7AA0-8B9F-4410-A8A8-4B0C3ED92167}" destId="{FFCE24D7-5719-4E2C-BE8C-23830D101D9C}" srcOrd="2" destOrd="0" parTransId="{91BE3F16-72C8-4E60-B1CE-C6A72E5D68E6}" sibTransId="{44A03789-A74A-4B1E-9D65-7158E1C3ED61}"/>
    <dgm:cxn modelId="{B1F6B9A4-C697-4ACB-B00E-9EA10ADA8C51}" type="presOf" srcId="{FFCE24D7-5719-4E2C-BE8C-23830D101D9C}" destId="{299E8554-4D20-4181-B7BC-DF4C45989B46}" srcOrd="0" destOrd="0" presId="urn:microsoft.com/office/officeart/2005/8/layout/cycle3"/>
    <dgm:cxn modelId="{019534A7-74A7-42C8-BE64-ED4D59078F6A}" type="presOf" srcId="{0ADE7AA0-8B9F-4410-A8A8-4B0C3ED92167}" destId="{B7312001-AE13-44D6-8CE3-72E8C99BF03B}" srcOrd="0" destOrd="0" presId="urn:microsoft.com/office/officeart/2005/8/layout/cycle3"/>
    <dgm:cxn modelId="{ABE87BAF-C32B-48A4-A16E-DA76F9307B45}" type="presOf" srcId="{980F6BCC-94B5-4925-A2B1-C1451EECEDB5}" destId="{ED881993-ED9E-479F-B858-62D007977EA8}" srcOrd="0" destOrd="0" presId="urn:microsoft.com/office/officeart/2005/8/layout/cycle3"/>
    <dgm:cxn modelId="{67C2D6E3-E6A3-41D2-8958-F5F886CCF3C9}" srcId="{0ADE7AA0-8B9F-4410-A8A8-4B0C3ED92167}" destId="{EFF8615B-6D48-4D89-8FD6-5EF97545940D}" srcOrd="1" destOrd="0" parTransId="{5ED28468-EE09-45C8-AEBC-B824CC87B130}" sibTransId="{E1511364-2A44-4353-95D2-3F05DAB2ED41}"/>
    <dgm:cxn modelId="{F735B9EA-E1ED-46E9-8F36-FAADF01EB7B3}" type="presParOf" srcId="{B7312001-AE13-44D6-8CE3-72E8C99BF03B}" destId="{52199622-A4C4-4678-816B-7F3E482A4143}" srcOrd="0" destOrd="0" presId="urn:microsoft.com/office/officeart/2005/8/layout/cycle3"/>
    <dgm:cxn modelId="{C3EB6682-8E8C-4DF9-AFB2-72057B8F89C9}" type="presParOf" srcId="{52199622-A4C4-4678-816B-7F3E482A4143}" destId="{0E4E60C3-3B99-48A0-9D63-13D9A5C5418D}" srcOrd="0" destOrd="0" presId="urn:microsoft.com/office/officeart/2005/8/layout/cycle3"/>
    <dgm:cxn modelId="{BF307EB4-5033-4EA5-BE71-211BB12A941D}" type="presParOf" srcId="{52199622-A4C4-4678-816B-7F3E482A4143}" destId="{ED881993-ED9E-479F-B858-62D007977EA8}" srcOrd="1" destOrd="0" presId="urn:microsoft.com/office/officeart/2005/8/layout/cycle3"/>
    <dgm:cxn modelId="{4C84B2A5-FC38-41E5-9F87-6AB4462975C3}" type="presParOf" srcId="{52199622-A4C4-4678-816B-7F3E482A4143}" destId="{8543BEC7-94E4-4AF5-85BD-A4B002BB0CA5}" srcOrd="2" destOrd="0" presId="urn:microsoft.com/office/officeart/2005/8/layout/cycle3"/>
    <dgm:cxn modelId="{BDB1616D-B13F-40F9-9871-97B895D277E4}" type="presParOf" srcId="{52199622-A4C4-4678-816B-7F3E482A4143}" destId="{299E8554-4D20-4181-B7BC-DF4C45989B46}" srcOrd="3" destOrd="0" presId="urn:microsoft.com/office/officeart/2005/8/layout/cycle3"/>
    <dgm:cxn modelId="{13D324A7-3EF4-4143-AEAB-AF4ECF2229DD}" type="presParOf" srcId="{52199622-A4C4-4678-816B-7F3E482A4143}" destId="{8820D2C4-64FA-4F67-B0B7-D60F0B01647C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81993-ED9E-479F-B858-62D007977EA8}">
      <dsp:nvSpPr>
        <dsp:cNvPr id="0" name=""/>
        <dsp:cNvSpPr/>
      </dsp:nvSpPr>
      <dsp:spPr>
        <a:xfrm>
          <a:off x="1475371" y="-125479"/>
          <a:ext cx="5177256" cy="5177256"/>
        </a:xfrm>
        <a:prstGeom prst="circularArrow">
          <a:avLst>
            <a:gd name="adj1" fmla="val 4668"/>
            <a:gd name="adj2" fmla="val 272909"/>
            <a:gd name="adj3" fmla="val 12888704"/>
            <a:gd name="adj4" fmla="val 17991876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E60C3-3B99-48A0-9D63-13D9A5C5418D}">
      <dsp:nvSpPr>
        <dsp:cNvPr id="0" name=""/>
        <dsp:cNvSpPr/>
      </dsp:nvSpPr>
      <dsp:spPr>
        <a:xfrm>
          <a:off x="2365374" y="1042"/>
          <a:ext cx="3397249" cy="1698624"/>
        </a:xfrm>
        <a:prstGeom prst="roundRect">
          <a:avLst/>
        </a:prstGeom>
        <a:solidFill>
          <a:srgbClr val="FF0000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CIRUGÍA</a:t>
          </a:r>
        </a:p>
      </dsp:txBody>
      <dsp:txXfrm>
        <a:off x="2448294" y="83962"/>
        <a:ext cx="3231409" cy="1532784"/>
      </dsp:txXfrm>
    </dsp:sp>
    <dsp:sp modelId="{8543BEC7-94E4-4AF5-85BD-A4B002BB0CA5}">
      <dsp:nvSpPr>
        <dsp:cNvPr id="0" name=""/>
        <dsp:cNvSpPr/>
      </dsp:nvSpPr>
      <dsp:spPr>
        <a:xfrm>
          <a:off x="4224353" y="1860021"/>
          <a:ext cx="3397249" cy="1698624"/>
        </a:xfrm>
        <a:prstGeom prst="roundRect">
          <a:avLst/>
        </a:pr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BRIDAS</a:t>
          </a:r>
        </a:p>
      </dsp:txBody>
      <dsp:txXfrm>
        <a:off x="4307273" y="1942941"/>
        <a:ext cx="3231409" cy="1532784"/>
      </dsp:txXfrm>
    </dsp:sp>
    <dsp:sp modelId="{299E8554-4D20-4181-B7BC-DF4C45989B46}">
      <dsp:nvSpPr>
        <dsp:cNvPr id="0" name=""/>
        <dsp:cNvSpPr/>
      </dsp:nvSpPr>
      <dsp:spPr>
        <a:xfrm>
          <a:off x="2365375" y="3718999"/>
          <a:ext cx="3397249" cy="1698624"/>
        </a:xfrm>
        <a:prstGeom prst="roundRect">
          <a:avLst/>
        </a:prstGeom>
        <a:solidFill>
          <a:srgbClr val="FF0000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CIRUGÍA</a:t>
          </a:r>
        </a:p>
      </dsp:txBody>
      <dsp:txXfrm>
        <a:off x="2448295" y="3801919"/>
        <a:ext cx="3231409" cy="1532784"/>
      </dsp:txXfrm>
    </dsp:sp>
    <dsp:sp modelId="{8820D2C4-64FA-4F67-B0B7-D60F0B01647C}">
      <dsp:nvSpPr>
        <dsp:cNvPr id="0" name=""/>
        <dsp:cNvSpPr/>
      </dsp:nvSpPr>
      <dsp:spPr>
        <a:xfrm>
          <a:off x="506396" y="1860021"/>
          <a:ext cx="3397249" cy="1698624"/>
        </a:xfrm>
        <a:prstGeom prst="roundRect">
          <a:avLst/>
        </a:pr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BRIDAS</a:t>
          </a:r>
        </a:p>
      </dsp:txBody>
      <dsp:txXfrm>
        <a:off x="589316" y="1942941"/>
        <a:ext cx="3231409" cy="1532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54295-7EF6-4DEB-BF91-22B4D03460C3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91D59-A57B-43EA-8BD2-FCA7B1A6630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3756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4AB73-BE44-4B96-8AD8-2A16C9FC8AD5}" type="datetimeFigureOut">
              <a:rPr lang="es-MX" smtClean="0"/>
              <a:t>24/04/2019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DED3E-F9C8-44A5-B4D9-E124A4CFAE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3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ES LA CAUSA MÁS COMÚN DE OCLUSIÓN DEL INTESTINO DELGADO, LA RECURRENCIA ES CUANDO SE OPERA POR BRIDAS.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5549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DEL 1 DE ENERO DE 2000 AL 31 DE DICIEMBRE DE 2011</a:t>
            </a:r>
          </a:p>
          <a:p>
            <a:r>
              <a:rPr lang="es-MX" dirty="0"/>
              <a:t>RESULTADO PRIMARIO: SE MIDIÓ LA EFICACIA MEDIANTE EL RIEMPO LIBRE DE OCLUSIÓN ANTES Y DESPUÉS DE LA FERULIZACIÓN</a:t>
            </a:r>
          </a:p>
          <a:p>
            <a:r>
              <a:rPr lang="es-MX" dirty="0"/>
              <a:t>RESULTADOS SECUNDARIOS: RECURRENCIA DE OCLUSIÓN Y DE OCLUSIÓN QUIRÚRGICA (LA QUE SE OPERÓ)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271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535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aseline="0" dirty="0"/>
              <a:t>INTESTINO INFLAMADO A TRASLUZ PARA DISECAR MESO Y SE NOTA SUTURA EN SITIO DE PERFORACIÓN PARA VER DESPUÉS SI SE RESECA O SE DEJA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6567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325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SE MIDIÓ LA EFICACIA MEDIANTE EL TIEMPO LIBRE DE OCLUSIÓN ANTES Y DESPUÉS DE LA FERULIZACIÓN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2317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RN: ATRESIA INTESTINAL 7, HIRSCHSPRUNG 3, GASTROSQUISIS 1, ECN 1, ILEO MECONIAL 1 </a:t>
            </a:r>
          </a:p>
          <a:p>
            <a:r>
              <a:rPr lang="es-MX" dirty="0"/>
              <a:t>LAS CAUSAS CONGÉNITAS SUMAN EL 63% Y SI SUMAMOS LA ECN ES CASI EL 70%</a:t>
            </a:r>
          </a:p>
          <a:p>
            <a:r>
              <a:rPr lang="es-MX" dirty="0"/>
              <a:t>INTESTINALES: CROHN 1, ENF ISQUEMICA 1, INVAGINACION 1 </a:t>
            </a:r>
          </a:p>
          <a:p>
            <a:r>
              <a:rPr lang="es-MX" dirty="0"/>
              <a:t>OTROS: TX HEP</a:t>
            </a:r>
            <a:r>
              <a:rPr lang="es-MX" baseline="0" dirty="0"/>
              <a:t> 1, TRAUMA ABD 1, RVU MULTIOPERADO 1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1777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ESTO ES DE LA PRIMERA CIRUGÍA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3266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84% 1ª CIRUGIA FUE EN PRIMER AÑO DE VIDA (Y EL 52.6% ERAN RECIÉN NACIDOS), TODOS TENÍAN QX PREVIAS.</a:t>
            </a:r>
          </a:p>
          <a:p>
            <a:r>
              <a:rPr lang="es-MX" dirty="0"/>
              <a:t>EL 26&amp; LA 1ª QX FUE EN EL HIM, EL RESTO EXTRAHIM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8225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EH= ESTANCIA HOSPITALARIA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6102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SE PROBÓ TOLERANCIA ENTERAL EN 18/20 (DOS NO, AMBOS ATRESIA, EN UNO SE RETIRÓ LA FÉRULA Y EN OTRO NO Y AMBOS NO PUDIERON INICIAR VE POR SEPSIS Y FALLECIMIENTO A LOS 20 Y 39 DIAS DE PO)</a:t>
            </a:r>
          </a:p>
          <a:p>
            <a:r>
              <a:rPr lang="es-MX" dirty="0"/>
              <a:t>DE LOS 18 QUE PROBARON, TODOS TOLERARON Y 15 LLEGARON A VIA COMPLETA (83.3%). DE LOS 3 QUE NO ALCANZARON COMPLETA, DOS TUVIERON OERIODOS INTERMITENTES DE AYUNO POR INFECCIONES Y FINALMENTE FALLECIERON Y EL OTRO LA TOLERO UN MES PERO CUADROS RECURRENTES DE OCLUSION LE INDICARON RE FERULIZACION 7 MESES DESPUÉS DE LA PRIMERA, TRAS LA 2ª TOLERÓ COMPLETO PERO FALLECIÓ A LOS 5 MESES DE PO POR INTESTINO CORTO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604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3996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DE LAS INFECCIOSAS FUERON SEPSIS EN 70%, BACTEREMIA REL A CATETER 55% ISQ 15%</a:t>
            </a:r>
          </a:p>
          <a:p>
            <a:r>
              <a:rPr lang="es-MX" dirty="0"/>
              <a:t>LAS QXS FUERON FISTULA EN 45% (9) DE LAS QUE CERRARON ESPONTÁNEAMENTE 8 EN MISMO INTERNAMIENTO Y 1 EN EL SEGUIMIENTO.</a:t>
            </a:r>
          </a:p>
          <a:p>
            <a:r>
              <a:rPr lang="es-MX" dirty="0"/>
              <a:t>UN PAC ROTURA E INTRODUCCIÓN DE LA FÉRULA AL TRACCIONARLA, REQUIRIÓ UNA MINILAPAROTOMIA PUES SE PALPABA, ENTEROTOMIA Y EXTRACCIÓN, LUEGO FISTULA QUE CERRO ESPNTANEAMENTE, TOLERÓ EGRESÓ Y ESTUVO ASÍ POR 85 MESES DE SEGUIMIENTO (MÁS DE 7 AÑOS)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452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/>
              <a:t>SE MIDIÓ LA EFICACIA MEDIANTE EL TIEMPO LIBRE DE OCLUSIÓN ANTES Y DESPUÉS DE LA FERULIZACIÓN.</a:t>
            </a:r>
          </a:p>
          <a:p>
            <a:r>
              <a:rPr lang="es-MX" dirty="0"/>
              <a:t> EL TIEMPO LIBRE DE OCLUSION ANTES DE FI VARIÓ ENTRE 1 Y 5 MESES CON MEDIANA DE 1 MES Y EL TIEMPO POST FI VARIÓ ENTRE 1 Y 183 MESES CON MEDIANA DE 46 MESES (CASI 4 AÑOS).</a:t>
            </a:r>
          </a:p>
          <a:p>
            <a:r>
              <a:rPr lang="es-MX" dirty="0"/>
              <a:t>AL COMPARAR DICHAS MEDIANAS CON WILCOXON OBTUVIMOS UN VALOR Z= -3.594 CON P&lt;0.0001 A FAVOR DEL TIEMPO POST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252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9494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POR ÚLTIMO OBTUVIMOS CURVAS DE SOBREVIDA ACTUARIAL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5435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ANALIZANDO SOLO A LOS FALLECIDOS EL SEGUIMIENTO FUE DE 1 A 43 MESES CON MEDIANA DE 5 Y ANALIZANDO SOLO A LOS SOBREVIVIENTES EL SEGUIMIENTO FUE DE 8 A 183 MESES CON MEDIANA DE 79.</a:t>
            </a:r>
          </a:p>
          <a:p>
            <a:r>
              <a:rPr lang="es-MX" dirty="0"/>
              <a:t>DE LOS SOBREVIVIENTES UNO ABANDONÓ EL SEGUIMIENTO POR MAYORÍA DE EDAD Y 4 POR CAUSA DESCONOCIDA AUNQUE TODOS TOLERANDO VIA ENTERAL POR LARGO TIEMPO Y SIN OCLUSIONES HASTA LA ULTIMA CONSULTA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9602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TENEMOS UNA DE 3 SERIES DE FI CON QX PREVIA ABDOMINAL Y ES UNA DE 2 NUESTRAS CON SOLO NIÑOS, ESTA CON MAYOR SEGUIMIENTO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8360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TENEMOS UNA DE 3 SERIES DE FI CON QX PREVIA ABDOMINAL Y ES UNA DE 2 NUESTRAS CON SOLO NIÑOS, ESTA CON MAYOR SEGUIMIENTO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7726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3666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SE MIDIÓ LA EFICACIA MEDIANTE EL RIEMPO LIBRE DE OCLUSIÓN ANTES Y DESPUÉS DE LA FERULIZACIÓN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731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Después de bridolisis la recurrencia va del 15 al 53% pero si hay dos o mas bridolisis la recurrencia alcanza hasta el 85%</a:t>
            </a:r>
          </a:p>
          <a:p>
            <a:r>
              <a:rPr lang="es-MX" dirty="0"/>
              <a:t>UN FX RX ASOCIADO ES QUE LA ÚLTIMA CIRUGÍA HAYA SIDO BRIDOLISIS COMO EN NUESTROS PACIENTES.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927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493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PÉRDIDA ES ENTRE LOS ÓRGANOS Y LOS COMPARTIMENTOS (PARED ANTERIOR, RETRO, HUECO PÉLVICO)Causada por adherencias inflamatorias densas, vascularizadas y con frecuencia “inseparables”, que se forman en respuesta a múltiples laparotomías secuenciales, cirugías para corregir fístula enterocutánea o en bridolisis extensa</a:t>
            </a:r>
            <a:endParaRPr lang="es-MX" dirty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5549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EL PROBLEMA ES CUANDO ESTE PACIENTE SE OCLUYE O SE FISTULIZA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2457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9843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860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ED3E-F9C8-44A5-B4D9-E124A4CFAE7F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3304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jpg"/><Relationship Id="rId9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6060" y="2400336"/>
            <a:ext cx="11900978" cy="1957387"/>
          </a:xfrm>
          <a:gradFill>
            <a:gsLst>
              <a:gs pos="0">
                <a:srgbClr val="C00000">
                  <a:alpha val="6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_tradn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UTILIDAD DE LA FERULIZACIÓN INTESTINAL (FI) EN ABDOMEN HOSTIL SECUNDARIO A BRIDAS POSTOPERATORIAS EN PACIENTES PEDIÁTRICOS</a:t>
            </a:r>
            <a:endParaRPr lang="es-MX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1101" y="458929"/>
            <a:ext cx="12150899" cy="1446549"/>
          </a:xfrm>
        </p:spPr>
        <p:txBody>
          <a:bodyPr>
            <a:noAutofit/>
          </a:bodyPr>
          <a:lstStyle/>
          <a:p>
            <a:pPr algn="ctr"/>
            <a:r>
              <a:rPr lang="es-MX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TRABAJO INGRESO</a:t>
            </a:r>
          </a:p>
          <a:p>
            <a:pPr algn="ctr"/>
            <a:r>
              <a:rPr lang="es-MX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ACADEMIA NACIONAL DE MEDICINA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66062" y="4471026"/>
            <a:ext cx="11900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accent1">
                    <a:lumMod val="75000"/>
                  </a:schemeClr>
                </a:solidFill>
              </a:rPr>
              <a:t>DR. EDUARDO BRACHO BLANCHET</a:t>
            </a:r>
          </a:p>
          <a:p>
            <a:pPr algn="ctr"/>
            <a:r>
              <a:rPr lang="es-MX" sz="4400" b="1" dirty="0">
                <a:solidFill>
                  <a:schemeClr val="accent1">
                    <a:lumMod val="75000"/>
                  </a:schemeClr>
                </a:solidFill>
              </a:rPr>
              <a:t>CIRUGÍA PEDIÁTRICA</a:t>
            </a:r>
          </a:p>
        </p:txBody>
      </p:sp>
      <p:sp>
        <p:nvSpPr>
          <p:cNvPr id="8" name="Triángulo isósceles 7"/>
          <p:cNvSpPr/>
          <p:nvPr/>
        </p:nvSpPr>
        <p:spPr>
          <a:xfrm>
            <a:off x="4525492" y="5780867"/>
            <a:ext cx="139485" cy="387457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A8D2D2-F3F0-4867-A205-4251819DE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72000"/>
            <a:ext cx="1762676" cy="17626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4F3E4E-7559-4E75-A848-48917F480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0476576" y="4571999"/>
            <a:ext cx="1643963" cy="17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31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545433" y="2226285"/>
            <a:ext cx="11165304" cy="3459604"/>
          </a:xfrm>
        </p:spPr>
        <p:txBody>
          <a:bodyPr>
            <a:normAutofit/>
          </a:bodyPr>
          <a:lstStyle/>
          <a:p>
            <a:pPr algn="ctr"/>
            <a:r>
              <a:rPr lang="es-MX" sz="5400" b="1" dirty="0">
                <a:latin typeface="HelveticaLTStd-Light"/>
              </a:rPr>
              <a:t>Revisar la utilidad a largo plazo de la FI en pacientes pediátricos con abdomen hostil secundario a bridas postoperatorias</a:t>
            </a:r>
            <a:endParaRPr lang="es-MX" sz="54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E75445-2BE8-4EA0-8A47-657E8041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74D3254-6B87-4BB7-B50A-EA4E18E7DAE3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</p:spTree>
    <p:extLst>
      <p:ext uri="{BB962C8B-B14F-4D97-AF65-F5344CB8AC3E}">
        <p14:creationId xmlns:p14="http://schemas.microsoft.com/office/powerpoint/2010/main" val="4014543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JUSTIFICACIÓN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513348" y="2968940"/>
            <a:ext cx="11165304" cy="1894313"/>
          </a:xfrm>
        </p:spPr>
        <p:txBody>
          <a:bodyPr>
            <a:normAutofit/>
          </a:bodyPr>
          <a:lstStyle/>
          <a:p>
            <a:pPr algn="ctr"/>
            <a:r>
              <a:rPr lang="es-MX" sz="5400" b="1" dirty="0">
                <a:latin typeface="HelveticaLTStd-Light"/>
              </a:rPr>
              <a:t>No hay evidencia científica sobre este tema en niños</a:t>
            </a:r>
            <a:endParaRPr lang="es-MX" sz="54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E75445-2BE8-4EA0-8A47-657E8041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74D3254-6B87-4BB7-B50A-EA4E18E7DAE3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</p:spTree>
    <p:extLst>
      <p:ext uri="{BB962C8B-B14F-4D97-AF65-F5344CB8AC3E}">
        <p14:creationId xmlns:p14="http://schemas.microsoft.com/office/powerpoint/2010/main" val="3626804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/ MÉTODOS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1514320" y="1937672"/>
            <a:ext cx="9701368" cy="419410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COHORTE RETROSPECTIVA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FI EN HOSTIL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2000-2011 SEGUIMIENTO LARGO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>
                <a:solidFill>
                  <a:srgbClr val="C00000"/>
                </a:solidFill>
              </a:rPr>
              <a:t> EFICACIA FERULIZACIÓN  A-D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>
                <a:solidFill>
                  <a:srgbClr val="F2364C"/>
                </a:solidFill>
              </a:rPr>
              <a:t> RECURRENCIA OCLUSIÓN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39072D3-73B7-414A-98E8-3EEBAEC48BFA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AC55A5-3F66-44D0-9475-1E734B86C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40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MANIOBRA DE INTERVENCIÓN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1613727" y="1726399"/>
            <a:ext cx="9400445" cy="925361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FERULIZACIÓN INTESTINAL (FI)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E75445-2BE8-4EA0-8A47-657E8041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74D3254-6B87-4BB7-B50A-EA4E18E7DAE3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A56A885-5614-481C-9B3A-9B376957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41026" y="2159886"/>
            <a:ext cx="3473245" cy="46309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724EEC1-AF80-49BB-9941-C522EDF1D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291" y="2770468"/>
            <a:ext cx="4512881" cy="33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21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21866FE-79F3-4F4F-935E-33AB91677803}"/>
              </a:ext>
            </a:extLst>
          </p:cNvPr>
          <p:cNvSpPr/>
          <p:nvPr/>
        </p:nvSpPr>
        <p:spPr>
          <a:xfrm>
            <a:off x="0" y="6178731"/>
            <a:ext cx="12192000" cy="679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65CD57-3C31-4E35-A19C-F85BA5CCA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26" r="12844"/>
          <a:stretch/>
        </p:blipFill>
        <p:spPr>
          <a:xfrm rot="5400000">
            <a:off x="3101771" y="745554"/>
            <a:ext cx="6840033" cy="5348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533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3" name="Imagen 2" descr="Imagen que contiene persona, interior, pequeño&#10;&#10;Descripción generada con confianza alt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29" y="0"/>
            <a:ext cx="9144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62C973-43D3-4941-BD00-83E608751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70156" y="1546111"/>
            <a:ext cx="6799217" cy="38245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438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484EFE6B-69C0-427E-870D-A0A981FF6128}"/>
              </a:ext>
            </a:extLst>
          </p:cNvPr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D8CF206-2FBB-45F2-A60A-F1F7F82A2139}"/>
              </a:ext>
            </a:extLst>
          </p:cNvPr>
          <p:cNvSpPr/>
          <p:nvPr/>
        </p:nvSpPr>
        <p:spPr>
          <a:xfrm>
            <a:off x="0" y="6178731"/>
            <a:ext cx="12192000" cy="679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AE5EFDB-2E74-4E6A-BBD7-7A5692BE0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55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484EFE6B-69C0-427E-870D-A0A981FF6128}"/>
              </a:ext>
            </a:extLst>
          </p:cNvPr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819B32B-A734-4B00-AA53-AB2B6B131E25}"/>
              </a:ext>
            </a:extLst>
          </p:cNvPr>
          <p:cNvSpPr/>
          <p:nvPr/>
        </p:nvSpPr>
        <p:spPr>
          <a:xfrm>
            <a:off x="0" y="6178731"/>
            <a:ext cx="12192000" cy="679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522D868-74B8-48EC-AB3C-807645ECB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05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484EFE6B-69C0-427E-870D-A0A981FF6128}"/>
              </a:ext>
            </a:extLst>
          </p:cNvPr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9B2D3F5-1348-4812-BBA9-213E634FA3D9}"/>
              </a:ext>
            </a:extLst>
          </p:cNvPr>
          <p:cNvSpPr/>
          <p:nvPr/>
        </p:nvSpPr>
        <p:spPr>
          <a:xfrm>
            <a:off x="0" y="6178731"/>
            <a:ext cx="12192000" cy="679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F801227-8412-48A0-A219-294F02D29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82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484EFE6B-69C0-427E-870D-A0A981FF6128}"/>
              </a:ext>
            </a:extLst>
          </p:cNvPr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859FCC9-EF16-43B4-8683-887CAF09CE5E}"/>
              </a:ext>
            </a:extLst>
          </p:cNvPr>
          <p:cNvSpPr/>
          <p:nvPr/>
        </p:nvSpPr>
        <p:spPr>
          <a:xfrm>
            <a:off x="0" y="6178731"/>
            <a:ext cx="12192000" cy="679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14CEA44-59FC-4461-A656-ED162ABEC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37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PROBLEMA: OCLUSIÓN / BRIDAS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2094797" y="2229319"/>
            <a:ext cx="8002405" cy="3478111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1-6 % POST-LAPAROTOMÍA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74% DE OCLUSIÓN DELGADO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MAYORÍA PRIMER AÑO PO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ISQUEMIA-NECROSIS 20%</a:t>
            </a:r>
          </a:p>
          <a:p>
            <a:pPr marL="0" indent="0">
              <a:buNone/>
            </a:pPr>
            <a:endParaRPr lang="es-MX" sz="48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E82CF87-BA63-4C78-8F33-80805D535AE7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17DF8B7-72F9-4EA2-BE46-43FA06AB5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38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896AA48-2DFB-48DC-B067-73B6F488E6D2}"/>
              </a:ext>
            </a:extLst>
          </p:cNvPr>
          <p:cNvSpPr/>
          <p:nvPr/>
        </p:nvSpPr>
        <p:spPr>
          <a:xfrm>
            <a:off x="0" y="6178731"/>
            <a:ext cx="12192000" cy="679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9" name="Imagen 8" descr="Imagen que contiene persona, comida, interior&#10;&#10;Descripción generada con confianza alta">
            <a:extLst>
              <a:ext uri="{FF2B5EF4-FFF2-40B4-BE49-F238E27FC236}">
                <a16:creationId xmlns:a16="http://schemas.microsoft.com/office/drawing/2014/main" id="{E61FBACC-A736-459E-9097-9EB98A496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4" y="19843"/>
            <a:ext cx="5142282" cy="6856376"/>
          </a:xfrm>
          <a:prstGeom prst="rect">
            <a:avLst/>
          </a:prstGeom>
        </p:spPr>
      </p:pic>
      <p:pic>
        <p:nvPicPr>
          <p:cNvPr id="10" name="Imagen 9" descr="Imagen que contiene persona, sujetando&#10;&#10;Descripción generada con confianza muy alta">
            <a:extLst>
              <a:ext uri="{FF2B5EF4-FFF2-40B4-BE49-F238E27FC236}">
                <a16:creationId xmlns:a16="http://schemas.microsoft.com/office/drawing/2014/main" id="{2C43FB94-9CB1-40EC-A043-681BBEB55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11" r="9867" b="10178"/>
          <a:stretch/>
        </p:blipFill>
        <p:spPr>
          <a:xfrm rot="5400000">
            <a:off x="5294579" y="139570"/>
            <a:ext cx="6864481" cy="6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85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9455E0F-299B-4C66-967C-540D9BDFFBFB}"/>
              </a:ext>
            </a:extLst>
          </p:cNvPr>
          <p:cNvSpPr/>
          <p:nvPr/>
        </p:nvSpPr>
        <p:spPr>
          <a:xfrm>
            <a:off x="0" y="6178731"/>
            <a:ext cx="12192000" cy="679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5FDF4BC-D44B-4D89-B71E-054053F9A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15" t="5965" r="22210"/>
          <a:stretch/>
        </p:blipFill>
        <p:spPr>
          <a:xfrm rot="5400000">
            <a:off x="2719150" y="-614356"/>
            <a:ext cx="6753699" cy="80869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1130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E4C237B-E043-4017-8893-AC9723A6F306}"/>
              </a:ext>
            </a:extLst>
          </p:cNvPr>
          <p:cNvSpPr/>
          <p:nvPr/>
        </p:nvSpPr>
        <p:spPr>
          <a:xfrm>
            <a:off x="0" y="6178731"/>
            <a:ext cx="12192000" cy="679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388010-741B-40B4-A453-B423A9613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02" b="26193"/>
          <a:stretch/>
        </p:blipFill>
        <p:spPr>
          <a:xfrm>
            <a:off x="20" y="248207"/>
            <a:ext cx="12191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12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534789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POSTOPERATORIO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045" y="1647502"/>
            <a:ext cx="8241346" cy="46357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4A7331D-092F-45B1-9997-B2D044F7B007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DA8B811-3A99-48D4-8549-1831A22F6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8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235083" y="1147477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3" name="Flecha derecha 12"/>
          <p:cNvSpPr/>
          <p:nvPr/>
        </p:nvSpPr>
        <p:spPr>
          <a:xfrm>
            <a:off x="2020819" y="2460179"/>
            <a:ext cx="1089660" cy="31568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066800" y="161180"/>
            <a:ext cx="10058400" cy="848528"/>
          </a:xfrm>
        </p:spPr>
        <p:txBody>
          <a:bodyPr>
            <a:noAutofit/>
          </a:bodyPr>
          <a:lstStyle/>
          <a:p>
            <a:pPr algn="ctr"/>
            <a:br>
              <a:rPr lang="es-MX" b="1" dirty="0">
                <a:solidFill>
                  <a:srgbClr val="C00000"/>
                </a:solidFill>
              </a:rPr>
            </a:br>
            <a:r>
              <a:rPr lang="es-MX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RUTA MANEJO FI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DC02AFD-F587-4694-BEDE-4441CB0026B7}"/>
              </a:ext>
            </a:extLst>
          </p:cNvPr>
          <p:cNvSpPr/>
          <p:nvPr/>
        </p:nvSpPr>
        <p:spPr>
          <a:xfrm>
            <a:off x="391887" y="1948106"/>
            <a:ext cx="1436914" cy="12653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/>
              <a:t>FI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446C0614-4E45-40F6-B08A-0CD96E109DE9}"/>
              </a:ext>
            </a:extLst>
          </p:cNvPr>
          <p:cNvSpPr/>
          <p:nvPr/>
        </p:nvSpPr>
        <p:spPr>
          <a:xfrm>
            <a:off x="3341689" y="1986434"/>
            <a:ext cx="2210023" cy="12653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/>
              <a:t>RETIRO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D5831E-3754-44E1-B33F-66BAD5F68310}"/>
              </a:ext>
            </a:extLst>
          </p:cNvPr>
          <p:cNvSpPr txBox="1"/>
          <p:nvPr/>
        </p:nvSpPr>
        <p:spPr>
          <a:xfrm>
            <a:off x="1766162" y="3167725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FF0000"/>
                </a:solidFill>
              </a:rPr>
              <a:t>2-3 SEM</a:t>
            </a:r>
          </a:p>
        </p:txBody>
      </p:sp>
      <p:sp>
        <p:nvSpPr>
          <p:cNvPr id="18" name="Flecha derecha 12">
            <a:extLst>
              <a:ext uri="{FF2B5EF4-FFF2-40B4-BE49-F238E27FC236}">
                <a16:creationId xmlns:a16="http://schemas.microsoft.com/office/drawing/2014/main" id="{4985B2BE-1427-4F80-9975-2B69C263F01F}"/>
              </a:ext>
            </a:extLst>
          </p:cNvPr>
          <p:cNvSpPr/>
          <p:nvPr/>
        </p:nvSpPr>
        <p:spPr>
          <a:xfrm>
            <a:off x="5791640" y="2455823"/>
            <a:ext cx="1089660" cy="31568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70EC5BC-D3B9-4E87-96AA-9625D873D8BE}"/>
              </a:ext>
            </a:extLst>
          </p:cNvPr>
          <p:cNvSpPr txBox="1"/>
          <p:nvPr/>
        </p:nvSpPr>
        <p:spPr>
          <a:xfrm>
            <a:off x="9064936" y="3476640"/>
            <a:ext cx="1542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FF0000"/>
                </a:solidFill>
              </a:rPr>
              <a:t>SIN NPT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043D81B3-AD0E-4BC4-A822-B070748CA4AB}"/>
              </a:ext>
            </a:extLst>
          </p:cNvPr>
          <p:cNvSpPr/>
          <p:nvPr/>
        </p:nvSpPr>
        <p:spPr>
          <a:xfrm>
            <a:off x="7177823" y="4307270"/>
            <a:ext cx="2475629" cy="12653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/>
              <a:t>EGRESO</a:t>
            </a:r>
          </a:p>
        </p:txBody>
      </p:sp>
      <p:sp>
        <p:nvSpPr>
          <p:cNvPr id="7" name="Flecha: curvada hacia la izquierda 6">
            <a:extLst>
              <a:ext uri="{FF2B5EF4-FFF2-40B4-BE49-F238E27FC236}">
                <a16:creationId xmlns:a16="http://schemas.microsoft.com/office/drawing/2014/main" id="{647CCF21-E58A-461D-BECB-BDE4224A330B}"/>
              </a:ext>
            </a:extLst>
          </p:cNvPr>
          <p:cNvSpPr/>
          <p:nvPr/>
        </p:nvSpPr>
        <p:spPr>
          <a:xfrm>
            <a:off x="10607731" y="2351309"/>
            <a:ext cx="1096591" cy="2677886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C6B992AF-DFF3-47DA-B26E-CF1E98CB7904}"/>
              </a:ext>
            </a:extLst>
          </p:cNvPr>
          <p:cNvSpPr/>
          <p:nvPr/>
        </p:nvSpPr>
        <p:spPr>
          <a:xfrm>
            <a:off x="720855" y="4339443"/>
            <a:ext cx="4293323" cy="12653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/>
              <a:t>SEGUIMIENTO</a:t>
            </a:r>
          </a:p>
        </p:txBody>
      </p:sp>
      <p:sp>
        <p:nvSpPr>
          <p:cNvPr id="23" name="Flecha derecha 12">
            <a:extLst>
              <a:ext uri="{FF2B5EF4-FFF2-40B4-BE49-F238E27FC236}">
                <a16:creationId xmlns:a16="http://schemas.microsoft.com/office/drawing/2014/main" id="{F327E99A-3319-4B4D-BE0E-8408E76C8530}"/>
              </a:ext>
            </a:extLst>
          </p:cNvPr>
          <p:cNvSpPr/>
          <p:nvPr/>
        </p:nvSpPr>
        <p:spPr>
          <a:xfrm rot="10800000">
            <a:off x="5551170" y="4871351"/>
            <a:ext cx="1089660" cy="31568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D48D717-097F-4EF9-AC29-1247637A0ABC}"/>
              </a:ext>
            </a:extLst>
          </p:cNvPr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436CC948-5991-4E37-BE50-382C1806C592}"/>
              </a:ext>
            </a:extLst>
          </p:cNvPr>
          <p:cNvSpPr/>
          <p:nvPr/>
        </p:nvSpPr>
        <p:spPr>
          <a:xfrm>
            <a:off x="7086379" y="1867984"/>
            <a:ext cx="2749955" cy="147088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/>
              <a:t>VÍA ENTERAL</a:t>
            </a:r>
          </a:p>
        </p:txBody>
      </p:sp>
    </p:spTree>
    <p:extLst>
      <p:ext uri="{BB962C8B-B14F-4D97-AF65-F5344CB8AC3E}">
        <p14:creationId xmlns:p14="http://schemas.microsoft.com/office/powerpoint/2010/main" val="2068899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ESTADÍSTICO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413657" y="2422853"/>
            <a:ext cx="11364685" cy="311369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EFICACIA: COMPARAR MEDIANAS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MX" sz="4600" b="1" dirty="0"/>
              <a:t> </a:t>
            </a:r>
            <a:r>
              <a:rPr lang="es-MX" sz="3600" b="1" dirty="0">
                <a:solidFill>
                  <a:srgbClr val="00B050"/>
                </a:solidFill>
              </a:rPr>
              <a:t>WILCOXON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RECURRENCIA: SOBREVIDA SIN OCLUSIÓN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MX" sz="4600" b="1" dirty="0"/>
              <a:t> </a:t>
            </a:r>
            <a:r>
              <a:rPr lang="es-MX" sz="3600" b="1" dirty="0">
                <a:solidFill>
                  <a:srgbClr val="00B050"/>
                </a:solidFill>
              </a:rPr>
              <a:t>KAPLAN-MEIER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EFECC39-A196-4669-A535-5235F0D26FDE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D8DC06-502F-41E4-91C1-590691DAB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096580" y="8251"/>
            <a:ext cx="4607169" cy="1046037"/>
          </a:xfrm>
        </p:spPr>
        <p:txBody>
          <a:bodyPr>
            <a:noAutofit/>
          </a:bodyPr>
          <a:lstStyle/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CAUSA 1ª QX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076823"/>
              </p:ext>
            </p:extLst>
          </p:nvPr>
        </p:nvGraphicFramePr>
        <p:xfrm>
          <a:off x="609837" y="1054288"/>
          <a:ext cx="6895268" cy="5347272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353071">
                  <a:extLst>
                    <a:ext uri="{9D8B030D-6E8A-4147-A177-3AD203B41FA5}">
                      <a16:colId xmlns:a16="http://schemas.microsoft.com/office/drawing/2014/main" val="1768809310"/>
                    </a:ext>
                  </a:extLst>
                </a:gridCol>
                <a:gridCol w="2542197">
                  <a:extLst>
                    <a:ext uri="{9D8B030D-6E8A-4147-A177-3AD203B41FA5}">
                      <a16:colId xmlns:a16="http://schemas.microsoft.com/office/drawing/2014/main" val="1677339949"/>
                    </a:ext>
                  </a:extLst>
                </a:gridCol>
              </a:tblGrid>
              <a:tr h="90435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MX" sz="3600" baseline="0" dirty="0">
                          <a:effectLst/>
                        </a:rPr>
                        <a:t>DIAGNÓSTICO</a:t>
                      </a:r>
                      <a:endParaRPr lang="es-MX" sz="3600" b="1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46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3600" baseline="0" dirty="0">
                          <a:effectLst/>
                        </a:rPr>
                        <a:t>n (%)</a:t>
                      </a:r>
                      <a:endParaRPr lang="es-MX" sz="3600" b="1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46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385885"/>
                  </a:ext>
                </a:extLst>
              </a:tr>
              <a:tr h="70334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dirty="0">
                          <a:effectLst/>
                        </a:rPr>
                        <a:t>ATRESIA INTESTINAL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b="1" dirty="0">
                          <a:effectLst/>
                        </a:rPr>
                        <a:t>7 (36.8)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304247"/>
                  </a:ext>
                </a:extLst>
              </a:tr>
              <a:tr h="70334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HIRSCHSPRÜNG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b="1" dirty="0">
                          <a:effectLst/>
                        </a:rPr>
                        <a:t>3 (15.7)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124661"/>
                  </a:ext>
                </a:extLst>
              </a:tr>
              <a:tr h="70334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dirty="0">
                          <a:effectLst/>
                        </a:rPr>
                        <a:t>GASTROSQUISIS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b="1" dirty="0">
                          <a:effectLst/>
                        </a:rPr>
                        <a:t>1 (5.2%)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160791"/>
                  </a:ext>
                </a:extLst>
              </a:tr>
              <a:tr h="70334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dirty="0">
                          <a:effectLst/>
                        </a:rPr>
                        <a:t>ILEO MECONIAL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b="1" dirty="0">
                          <a:effectLst/>
                        </a:rPr>
                        <a:t>1 (5.2%)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828642"/>
                  </a:ext>
                </a:extLst>
              </a:tr>
              <a:tr h="70334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dirty="0">
                          <a:effectLst/>
                        </a:rPr>
                        <a:t>DIVERSOS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b="1" dirty="0">
                          <a:effectLst/>
                        </a:rPr>
                        <a:t>7 (36.8%)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879514"/>
                  </a:ext>
                </a:extLst>
              </a:tr>
              <a:tr h="70334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dirty="0">
                          <a:effectLst/>
                        </a:rPr>
                        <a:t>TOTAL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46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b="1" dirty="0">
                          <a:effectLst/>
                        </a:rPr>
                        <a:t>19 (100)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57866" marR="578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46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948437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39F16434-FDE5-4D0A-B2AF-D7E724168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678F9C0-7D30-47B2-9A6A-EECE28D3B62F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14" name="Picture 8" descr="ATRESIA CLIN">
            <a:extLst>
              <a:ext uri="{FF2B5EF4-FFF2-40B4-BE49-F238E27FC236}">
                <a16:creationId xmlns:a16="http://schemas.microsoft.com/office/drawing/2014/main" id="{0AF086E6-CE75-487B-A7BB-02E2B3E7E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530" y="1077039"/>
            <a:ext cx="3689306" cy="38524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81CEB7A2-741B-46AF-B083-08EF7E06D715}"/>
              </a:ext>
            </a:extLst>
          </p:cNvPr>
          <p:cNvSpPr/>
          <p:nvPr/>
        </p:nvSpPr>
        <p:spPr>
          <a:xfrm>
            <a:off x="5214129" y="2074198"/>
            <a:ext cx="2169210" cy="31529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3591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857" y="2457266"/>
            <a:ext cx="3996981" cy="29179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31" y="1207186"/>
            <a:ext cx="3739111" cy="4311607"/>
          </a:xfrm>
          <a:prstGeom prst="rect">
            <a:avLst/>
          </a:prstGeom>
        </p:spPr>
      </p:pic>
      <p:pic>
        <p:nvPicPr>
          <p:cNvPr id="11" name="1 Imagen" descr="foto ileostomía dos bocas separada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1207186"/>
            <a:ext cx="3615163" cy="38312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/>
          <p:cNvSpPr/>
          <p:nvPr/>
        </p:nvSpPr>
        <p:spPr>
          <a:xfrm>
            <a:off x="929749" y="2688606"/>
            <a:ext cx="2165143" cy="156175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200" b="1" dirty="0"/>
              <a:t>73.6%</a:t>
            </a:r>
          </a:p>
        </p:txBody>
      </p:sp>
      <p:sp>
        <p:nvSpPr>
          <p:cNvPr id="13" name="Elipse 12"/>
          <p:cNvSpPr/>
          <p:nvPr/>
        </p:nvSpPr>
        <p:spPr>
          <a:xfrm>
            <a:off x="5109031" y="1522164"/>
            <a:ext cx="2165143" cy="156175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200" b="1" dirty="0"/>
              <a:t>36.8%</a:t>
            </a:r>
          </a:p>
        </p:txBody>
      </p:sp>
      <p:sp>
        <p:nvSpPr>
          <p:cNvPr id="14" name="Elipse 13"/>
          <p:cNvSpPr/>
          <p:nvPr/>
        </p:nvSpPr>
        <p:spPr>
          <a:xfrm>
            <a:off x="9042131" y="4066069"/>
            <a:ext cx="2165143" cy="156175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200" b="1" dirty="0"/>
              <a:t>36.8%</a:t>
            </a: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1804416" y="282949"/>
            <a:ext cx="5693664" cy="1046037"/>
          </a:xfrm>
        </p:spPr>
        <p:txBody>
          <a:bodyPr>
            <a:noAutofit/>
          </a:bodyPr>
          <a:lstStyle/>
          <a:p>
            <a:pPr algn="ctr"/>
            <a:r>
              <a:rPr lang="es-MX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QX ORIGINAL</a:t>
            </a:r>
          </a:p>
        </p:txBody>
      </p:sp>
      <p:sp>
        <p:nvSpPr>
          <p:cNvPr id="2" name="Rectángulo: esquinas redondeadas 1"/>
          <p:cNvSpPr/>
          <p:nvPr/>
        </p:nvSpPr>
        <p:spPr>
          <a:xfrm>
            <a:off x="258498" y="1207186"/>
            <a:ext cx="351102" cy="3149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373299D-6297-4C02-8547-B9851B29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CB8FD01-5044-46DE-BDA7-CEEE740F3D18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DAFB9C9A-2D4E-4A97-A9C9-462CE142ADA4}"/>
              </a:ext>
            </a:extLst>
          </p:cNvPr>
          <p:cNvSpPr/>
          <p:nvPr/>
        </p:nvSpPr>
        <p:spPr>
          <a:xfrm>
            <a:off x="3448988" y="2345382"/>
            <a:ext cx="1488126" cy="3725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00DE9CAB-1D89-4DFA-B09C-3182D7DBB839}"/>
              </a:ext>
            </a:extLst>
          </p:cNvPr>
          <p:cNvSpPr/>
          <p:nvPr/>
        </p:nvSpPr>
        <p:spPr>
          <a:xfrm>
            <a:off x="3888074" y="4911611"/>
            <a:ext cx="4158545" cy="3560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3D67FD1-28A5-4DEC-9698-644E966D56F1}"/>
              </a:ext>
            </a:extLst>
          </p:cNvPr>
          <p:cNvSpPr/>
          <p:nvPr/>
        </p:nvSpPr>
        <p:spPr>
          <a:xfrm>
            <a:off x="2849631" y="1732180"/>
            <a:ext cx="6683942" cy="2781269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/>
              <a:t>PERFORACIÓN = 47.3%</a:t>
            </a:r>
          </a:p>
        </p:txBody>
      </p:sp>
    </p:spTree>
    <p:extLst>
      <p:ext uri="{BB962C8B-B14F-4D97-AF65-F5344CB8AC3E}">
        <p14:creationId xmlns:p14="http://schemas.microsoft.com/office/powerpoint/2010/main" val="256314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PRE FI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1778237" y="2204936"/>
            <a:ext cx="8635522" cy="407832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1ª QX &lt; 1 AÑO DE EDAD (84%)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MX" sz="4600" b="1" dirty="0"/>
              <a:t> EXTRA-HIM 73%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3 QXS PREVIAS (2 BRIDAS)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ESTANCIA HIM PRE FI: 2 MESES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NPT 75%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89A555B-9662-4389-AEFF-8E42F3EF131D}"/>
              </a:ext>
            </a:extLst>
          </p:cNvPr>
          <p:cNvSpPr/>
          <p:nvPr/>
        </p:nvSpPr>
        <p:spPr>
          <a:xfrm>
            <a:off x="2089039" y="2757654"/>
            <a:ext cx="8429223" cy="268302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/>
              <a:t>DESNUTRICIÓN = 100%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E35959-5868-4BB5-BDA7-6662A0D6792E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71FB58F-0B17-47FD-9C06-EE10712D4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3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0" y="6242304"/>
            <a:ext cx="12181960" cy="6264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Picture 2" descr="C:\Users\Rosalinda L.R\Documents\ROBERTO\006.JPG">
            <a:extLst>
              <a:ext uri="{FF2B5EF4-FFF2-40B4-BE49-F238E27FC236}">
                <a16:creationId xmlns:a16="http://schemas.microsoft.com/office/drawing/2014/main" id="{6556D5E3-9EDD-41AA-B63E-302EB8E1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7912" b="13673"/>
          <a:stretch>
            <a:fillRect/>
          </a:stretch>
        </p:blipFill>
        <p:spPr bwMode="auto">
          <a:xfrm>
            <a:off x="1907174" y="-9181"/>
            <a:ext cx="8814611" cy="695236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0952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Picture 4" descr="DSC00244"/>
          <p:cNvPicPr>
            <a:picLocks noChangeAspect="1" noChangeArrowheads="1"/>
          </p:cNvPicPr>
          <p:nvPr/>
        </p:nvPicPr>
        <p:blipFill>
          <a:blip r:embed="rId2"/>
          <a:srcRect l="4053" t="30544" b="12912"/>
          <a:stretch>
            <a:fillRect/>
          </a:stretch>
        </p:blipFill>
        <p:spPr bwMode="auto">
          <a:xfrm>
            <a:off x="2338388" y="1338263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eumat y a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t="8160" r="25000" b="57079"/>
          <a:stretch>
            <a:fillRect/>
          </a:stretch>
        </p:blipFill>
        <p:spPr bwMode="auto">
          <a:xfrm>
            <a:off x="3917056" y="0"/>
            <a:ext cx="4098231" cy="633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6DC6CC-99F8-48DD-8D26-D4EB0606A4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3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1125890134"/>
              </p:ext>
            </p:extLst>
          </p:nvPr>
        </p:nvGraphicFramePr>
        <p:xfrm>
          <a:off x="1843088" y="103029"/>
          <a:ext cx="10309412" cy="623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ángulo 1"/>
          <p:cNvSpPr/>
          <p:nvPr/>
        </p:nvSpPr>
        <p:spPr>
          <a:xfrm>
            <a:off x="8336571" y="159090"/>
            <a:ext cx="3524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EDAD FI</a:t>
            </a:r>
            <a:endParaRPr lang="es-MX" sz="6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44B8D5D-2ECA-4588-BF5B-9841F6891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FF0F56B-4812-421D-B3F5-92308CA06AB3}"/>
              </a:ext>
            </a:extLst>
          </p:cNvPr>
          <p:cNvSpPr/>
          <p:nvPr/>
        </p:nvSpPr>
        <p:spPr>
          <a:xfrm>
            <a:off x="5340478" y="5291931"/>
            <a:ext cx="4208203" cy="830997"/>
          </a:xfrm>
          <a:prstGeom prst="rect">
            <a:avLst/>
          </a:prstGeom>
          <a:solidFill>
            <a:srgbClr val="FF9933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MX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Med=6.5 meses</a:t>
            </a:r>
          </a:p>
        </p:txBody>
      </p:sp>
    </p:spTree>
    <p:extLst>
      <p:ext uri="{BB962C8B-B14F-4D97-AF65-F5344CB8AC3E}">
        <p14:creationId xmlns:p14="http://schemas.microsoft.com/office/powerpoint/2010/main" val="26251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 TRANS-FI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2240747" y="2631208"/>
            <a:ext cx="7710506" cy="2829065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45% CONTAMINACIÓN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100% DESPERITONIZACIÓN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80% 1-4 ANASTOMOSIS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EFE7079-02B2-4A90-8045-E17E08F5D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67ECB40-6AB5-4576-8295-CF697040054C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</p:spTree>
    <p:extLst>
      <p:ext uri="{BB962C8B-B14F-4D97-AF65-F5344CB8AC3E}">
        <p14:creationId xmlns:p14="http://schemas.microsoft.com/office/powerpoint/2010/main" val="2218939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POSTOPERATORIO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1219833" y="2303329"/>
            <a:ext cx="9752334" cy="340424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FÉRULA MEDIANA: 28 DÍAS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100% NPT (20-190 DÍAS)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EIH: MEDIANA: 46 DÍAS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</a:t>
            </a:r>
            <a:r>
              <a:rPr lang="es-MX" sz="4800" b="1" dirty="0">
                <a:solidFill>
                  <a:srgbClr val="FF0000"/>
                </a:solidFill>
              </a:rPr>
              <a:t>VIA ENTERAL 18/20 (TOLERÓ 100%)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302056E-D9CC-4BC8-83BC-8397007AEF4B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0FE3E5-C883-464B-B13D-E6773E36E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79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COMPLICACIONES DE FI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312537" y="2089157"/>
            <a:ext cx="8186893" cy="419410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100% (65% + DE 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MX" sz="3900" b="1" dirty="0"/>
              <a:t> INFECCIOSAS 70%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MX" sz="3900" b="1" dirty="0"/>
              <a:t> FÍSTULA 45% (CIERRE ESPONTÁNEO)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MX" sz="3900" b="1" dirty="0"/>
              <a:t> RUPTURA E INTRODUCCIÓN 5%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400" b="1" dirty="0"/>
              <a:t> ALTA: 63.2%, DECESO: 36.8%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8D1BE36-4E74-4193-A3EB-15D839B68701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23ABFB7-097C-44A8-98EB-C8FA131DE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60C1300-741D-447A-80F5-1A2CF0A3A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430" y="1841099"/>
            <a:ext cx="2498715" cy="444216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A25ECE6-02A5-4F33-A6CC-89244F2281BB}"/>
              </a:ext>
            </a:extLst>
          </p:cNvPr>
          <p:cNvSpPr/>
          <p:nvPr/>
        </p:nvSpPr>
        <p:spPr>
          <a:xfrm>
            <a:off x="9540401" y="2157231"/>
            <a:ext cx="553156" cy="165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8CAE71F-D5EF-4565-AD77-4D2FD367321C}"/>
              </a:ext>
            </a:extLst>
          </p:cNvPr>
          <p:cNvSpPr/>
          <p:nvPr/>
        </p:nvSpPr>
        <p:spPr>
          <a:xfrm>
            <a:off x="9025798" y="47526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0294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3" name="Grupo 2"/>
          <p:cNvGrpSpPr/>
          <p:nvPr/>
        </p:nvGrpSpPr>
        <p:grpSpPr>
          <a:xfrm>
            <a:off x="3479507" y="542925"/>
            <a:ext cx="5343525" cy="5314950"/>
            <a:chOff x="88427" y="-171449"/>
            <a:chExt cx="2646306" cy="2157704"/>
          </a:xfrm>
        </p:grpSpPr>
        <p:pic>
          <p:nvPicPr>
            <p:cNvPr id="4" name="Imagen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578" y="2722"/>
              <a:ext cx="2482053" cy="1983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uadro de texto 1"/>
            <p:cNvSpPr txBox="1">
              <a:spLocks noChangeArrowheads="1"/>
            </p:cNvSpPr>
            <p:nvPr/>
          </p:nvSpPr>
          <p:spPr bwMode="auto">
            <a:xfrm>
              <a:off x="359601" y="-171449"/>
              <a:ext cx="2375132" cy="1714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s-MX" sz="7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Tiempo libre de oclusión quirúrgica pre y post-ferulización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Cuadro de texto 8"/>
            <p:cNvSpPr txBox="1">
              <a:spLocks noChangeArrowheads="1"/>
            </p:cNvSpPr>
            <p:nvPr/>
          </p:nvSpPr>
          <p:spPr bwMode="auto">
            <a:xfrm rot="16200000">
              <a:off x="-225109" y="767916"/>
              <a:ext cx="767260" cy="140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Aft>
                  <a:spcPts val="0"/>
                </a:spcAft>
              </a:pPr>
              <a:r>
                <a:rPr lang="es-MX" sz="700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Tiempo en meses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3505271" y="257175"/>
            <a:ext cx="5600700" cy="4969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TIEMPO LIBRE DE OCLUSIÓN QX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205296" y="5616125"/>
            <a:ext cx="1690687" cy="4969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PRE-FI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257930" y="5625645"/>
            <a:ext cx="1690687" cy="4969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POST-FI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23B8E0D-597C-465B-9756-BFD0729C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044" y="2319216"/>
            <a:ext cx="3812146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EFICACIA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2668DEA-C9CB-4946-B6CB-82314BD14644}"/>
              </a:ext>
            </a:extLst>
          </p:cNvPr>
          <p:cNvSpPr txBox="1">
            <a:spLocks/>
          </p:cNvSpPr>
          <p:nvPr/>
        </p:nvSpPr>
        <p:spPr>
          <a:xfrm>
            <a:off x="8584048" y="1979838"/>
            <a:ext cx="3812146" cy="2099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WILCOXON</a:t>
            </a:r>
          </a:p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Z= -3.594</a:t>
            </a:r>
          </a:p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&lt; 0.0001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2FB6B64-96A8-4F58-A2E8-14747AC67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76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RECURRENCIA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2185322" y="2861634"/>
            <a:ext cx="7821356" cy="2622429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OCLUSIÓN INTESTINAL 2/18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MX" sz="4600" b="1" dirty="0"/>
              <a:t> 1 TX MÉDICO: OK 92 MESES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MX" sz="4600" b="1" dirty="0"/>
              <a:t> 1 REOPERACIÓN (5.5%)</a:t>
            </a:r>
          </a:p>
          <a:p>
            <a:pPr marL="0" indent="0">
              <a:buNone/>
            </a:pPr>
            <a:endParaRPr lang="es-MX" sz="48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159E6BD-0578-44DC-93FF-30EEB2194CFE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4530CF7-2E8E-4B9B-92E6-F23E4EB40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4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13012" y="2441817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3" name="Imagen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6" y="1380060"/>
            <a:ext cx="5195254" cy="451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48" y="994298"/>
            <a:ext cx="5186045" cy="49056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1105218" y="5557052"/>
            <a:ext cx="4766952" cy="6858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TIEMPO LIBRE DE OCLUSIÓN QX</a:t>
            </a:r>
          </a:p>
          <a:p>
            <a:pPr algn="ctr"/>
            <a:r>
              <a:rPr lang="es-MX" sz="2400" b="1" dirty="0">
                <a:solidFill>
                  <a:srgbClr val="FF0000"/>
                </a:solidFill>
              </a:rPr>
              <a:t>PRE-FERULIZACIÓN</a:t>
            </a:r>
            <a:r>
              <a:rPr lang="es-MX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MESES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958345" y="5566572"/>
            <a:ext cx="4766952" cy="6858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TIEMPO LIBRE DE OCLUSIÓN QX</a:t>
            </a:r>
          </a:p>
          <a:p>
            <a:pPr algn="ctr"/>
            <a:r>
              <a:rPr lang="es-MX" sz="2400" b="1" dirty="0">
                <a:solidFill>
                  <a:srgbClr val="FF0000"/>
                </a:solidFill>
              </a:rPr>
              <a:t>POST-FERULIZACIÓN</a:t>
            </a:r>
            <a:r>
              <a:rPr lang="es-MX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MESES</a:t>
            </a:r>
          </a:p>
        </p:txBody>
      </p:sp>
      <p:sp>
        <p:nvSpPr>
          <p:cNvPr id="8" name="Rectángulo 7"/>
          <p:cNvSpPr/>
          <p:nvPr/>
        </p:nvSpPr>
        <p:spPr>
          <a:xfrm rot="16200000">
            <a:off x="-1873224" y="3296162"/>
            <a:ext cx="5100637" cy="4969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SUPREVIVENCIA ACUMULADA</a:t>
            </a:r>
          </a:p>
        </p:txBody>
      </p:sp>
      <p:sp>
        <p:nvSpPr>
          <p:cNvPr id="9" name="Rectángulo 8"/>
          <p:cNvSpPr/>
          <p:nvPr/>
        </p:nvSpPr>
        <p:spPr>
          <a:xfrm rot="16200000">
            <a:off x="4022777" y="3291394"/>
            <a:ext cx="5100637" cy="4969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SUPREVIVENCIA ACUMULADA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DACE7E4-CDE0-4982-A74E-50F523B09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608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RECURENCIA</a:t>
            </a:r>
          </a:p>
        </p:txBody>
      </p:sp>
    </p:spTree>
    <p:extLst>
      <p:ext uri="{BB962C8B-B14F-4D97-AF65-F5344CB8AC3E}">
        <p14:creationId xmlns:p14="http://schemas.microsoft.com/office/powerpoint/2010/main" val="1112354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SEGUIMIENTO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852931" y="2565317"/>
            <a:ext cx="10486138" cy="2566284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MEDIANA: 26.5 MESES (1-183)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FALLECIDOS: MEDIANA 5 (1-43)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SOBREVIVIENTES: MEDIANA 79 (8-183)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EFE7079-02B2-4A90-8045-E17E08F5D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67ECB40-6AB5-4576-8295-CF697040054C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</p:spTree>
    <p:extLst>
      <p:ext uri="{BB962C8B-B14F-4D97-AF65-F5344CB8AC3E}">
        <p14:creationId xmlns:p14="http://schemas.microsoft.com/office/powerpoint/2010/main" val="847260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DESVENTAJAS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727165" y="1881051"/>
            <a:ext cx="10737669" cy="4140926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DIFÍCIL EVALUAR RESULTADO EN HOSTIL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MX" sz="3600" b="1" dirty="0"/>
              <a:t> DEFINICIÓN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MX" sz="3600" b="1" dirty="0"/>
              <a:t> DIFÍCIL ESTANDARIZAR TÉCNICAS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MX" sz="3600" b="1" dirty="0"/>
              <a:t> IMPRÁCTICO ECC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RETROSPECTIVOS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MX" sz="3600" b="1" dirty="0"/>
              <a:t> TAMAÑO MUESTRA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2A9D307-1298-4D81-83BB-889F054995FE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2167BB-2FF3-45CB-92FA-D4A8BE8C1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90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ACIERTOS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1132445" y="2525312"/>
            <a:ext cx="9927110" cy="339216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ÚNICO SOLO NIÑOS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1/3 CON 100% QX ABD. PREVIA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COMPARA ANTES Y DESPUÉS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AMPLIO SEGUIMIENTO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2A9D307-1298-4D81-83BB-889F054995FE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2167BB-2FF3-45CB-92FA-D4A8BE8C1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5155A54-E8FD-424E-AD23-4F9E03BACEAD}"/>
              </a:ext>
            </a:extLst>
          </p:cNvPr>
          <p:cNvSpPr/>
          <p:nvPr/>
        </p:nvSpPr>
        <p:spPr>
          <a:xfrm>
            <a:off x="9682260" y="3230707"/>
            <a:ext cx="1985963" cy="93634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dirty="0"/>
              <a:t>3 / PX</a:t>
            </a:r>
          </a:p>
        </p:txBody>
      </p:sp>
    </p:spTree>
    <p:extLst>
      <p:ext uri="{BB962C8B-B14F-4D97-AF65-F5344CB8AC3E}">
        <p14:creationId xmlns:p14="http://schemas.microsoft.com/office/powerpoint/2010/main" val="4114060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76" y="2922454"/>
            <a:ext cx="1677304" cy="18974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742" y="4404359"/>
            <a:ext cx="2291715" cy="12996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960" y="4389280"/>
            <a:ext cx="2475547" cy="13909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ángulo 7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707" y="1752600"/>
            <a:ext cx="2571750" cy="17335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Flecha derecha 12"/>
          <p:cNvSpPr/>
          <p:nvPr/>
        </p:nvSpPr>
        <p:spPr>
          <a:xfrm>
            <a:off x="2286000" y="3673259"/>
            <a:ext cx="9799319" cy="45678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388" y="4275772"/>
            <a:ext cx="2528571" cy="18964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2025" y="1634340"/>
            <a:ext cx="2529933" cy="18974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097280" y="670560"/>
            <a:ext cx="10058400" cy="848528"/>
          </a:xfrm>
        </p:spPr>
        <p:txBody>
          <a:bodyPr>
            <a:noAutofit/>
          </a:bodyPr>
          <a:lstStyle/>
          <a:p>
            <a:pPr algn="ctr"/>
            <a:br>
              <a:rPr lang="es-MX" b="1" dirty="0">
                <a:solidFill>
                  <a:srgbClr val="C00000"/>
                </a:solidFill>
              </a:rPr>
            </a:br>
            <a:r>
              <a:rPr lang="es-MX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RUTA MANEJO PACIENTE OCLUIDO</a:t>
            </a:r>
          </a:p>
        </p:txBody>
      </p:sp>
      <p:pic>
        <p:nvPicPr>
          <p:cNvPr id="12" name="Picture 7" descr="Ileo meconial clínica">
            <a:extLst>
              <a:ext uri="{FF2B5EF4-FFF2-40B4-BE49-F238E27FC236}">
                <a16:creationId xmlns:a16="http://schemas.microsoft.com/office/drawing/2014/main" id="{64F5DE8D-04F4-4E3D-83F0-199763F98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7" r="24644" b="22655"/>
          <a:stretch/>
        </p:blipFill>
        <p:spPr bwMode="auto">
          <a:xfrm>
            <a:off x="6156960" y="1966931"/>
            <a:ext cx="2571750" cy="14565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14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¿EXISTE PREVENCIÓN?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1788888" y="2268415"/>
            <a:ext cx="8614224" cy="3692767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52.6% OPERADOS DE RN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84.1% OPERADOS &lt; 1 AÑO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68.4% PROBLEMA CONGÉNITO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1ª QX DEBE CORREGIR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46C8BFE-BC99-448E-9240-DD4C77404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05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2649170" y="2104184"/>
            <a:ext cx="6893660" cy="4107821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HOSTIL = GRAVE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RN / LACTANTES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DESNUTRICIÓN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INTESTINO CORTO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FI EXCELENTE RECURSO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21F6D44-AFB6-4DD2-A7E2-426B5CE44458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4CB791A-C5BE-4501-A6C0-0D2CB7100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93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1E0793-1126-4F34-BE99-D06A1092D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9DE433-5306-48EF-B46B-8E6466C19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uadroTexto 2"/>
          <p:cNvSpPr txBox="1"/>
          <p:nvPr/>
        </p:nvSpPr>
        <p:spPr>
          <a:xfrm>
            <a:off x="1065197" y="5120640"/>
            <a:ext cx="1005840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1" spc="-5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“Vale la pena”</a:t>
            </a:r>
          </a:p>
        </p:txBody>
      </p:sp>
      <p:pic>
        <p:nvPicPr>
          <p:cNvPr id="5" name="Imagen 4" descr="Imagen que contiene suelo, persona, interior, niño&#10;&#10;Descripción generada automáticamente">
            <a:extLst>
              <a:ext uri="{FF2B5EF4-FFF2-40B4-BE49-F238E27FC236}">
                <a16:creationId xmlns:a16="http://schemas.microsoft.com/office/drawing/2014/main" id="{13E4E083-904A-4C97-8F05-27757A535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r="24511" b="-3"/>
          <a:stretch/>
        </p:blipFill>
        <p:spPr>
          <a:xfrm>
            <a:off x="634275" y="640080"/>
            <a:ext cx="3545243" cy="3931920"/>
          </a:xfrm>
          <a:prstGeom prst="rect">
            <a:avLst/>
          </a:prstGeom>
        </p:spPr>
      </p:pic>
      <p:pic>
        <p:nvPicPr>
          <p:cNvPr id="2" name="Imagen 1" descr="Imagen que contiene pared, interior, persona, mesa&#10;&#10;Descripción generada automáticamente"/>
          <p:cNvPicPr>
            <a:picLocks noChangeAspect="1"/>
          </p:cNvPicPr>
          <p:nvPr/>
        </p:nvPicPr>
        <p:blipFill rotWithShape="1">
          <a:blip r:embed="rId3"/>
          <a:srcRect r="16349" b="-1"/>
          <a:stretch/>
        </p:blipFill>
        <p:spPr>
          <a:xfrm rot="5400000">
            <a:off x="4137092" y="843374"/>
            <a:ext cx="3931920" cy="35253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A84E7F7-D42E-4FAE-B52B-DF51B3921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2" r="5481" b="2"/>
          <a:stretch/>
        </p:blipFill>
        <p:spPr>
          <a:xfrm>
            <a:off x="8026588" y="640081"/>
            <a:ext cx="3525332" cy="39319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3EFD60D-D88D-4EF7-B4ED-BEF94A0B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7366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2E6640E-B743-4932-8527-2BAB9F7ED23E}"/>
              </a:ext>
            </a:extLst>
          </p:cNvPr>
          <p:cNvSpPr/>
          <p:nvPr/>
        </p:nvSpPr>
        <p:spPr>
          <a:xfrm>
            <a:off x="3285369" y="2137893"/>
            <a:ext cx="562126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4022543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938042189"/>
              </p:ext>
            </p:extLst>
          </p:nvPr>
        </p:nvGraphicFramePr>
        <p:xfrm>
          <a:off x="847423" y="80567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ágrima 1"/>
          <p:cNvSpPr/>
          <p:nvPr/>
        </p:nvSpPr>
        <p:spPr>
          <a:xfrm>
            <a:off x="8415338" y="776816"/>
            <a:ext cx="3500437" cy="1842556"/>
          </a:xfrm>
          <a:prstGeom prst="teardrop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ABDOMEN</a:t>
            </a:r>
          </a:p>
          <a:p>
            <a:pPr algn="ctr"/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HOSTIL</a:t>
            </a:r>
            <a:endParaRPr lang="es-ES" sz="3600" dirty="0"/>
          </a:p>
          <a:p>
            <a:pPr algn="ctr"/>
            <a:endParaRPr lang="es-MX" dirty="0"/>
          </a:p>
        </p:txBody>
      </p:sp>
      <p:sp>
        <p:nvSpPr>
          <p:cNvPr id="3" name="Flecha: curvada hacia la derecha 2"/>
          <p:cNvSpPr/>
          <p:nvPr/>
        </p:nvSpPr>
        <p:spPr>
          <a:xfrm rot="12625024">
            <a:off x="9471866" y="2982073"/>
            <a:ext cx="968879" cy="2224489"/>
          </a:xfrm>
          <a:prstGeom prst="curv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9DEB007-EA2E-4064-B8B6-55F266FDCBB0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ACB10AD-CA8A-4005-9CCD-B2FD953152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B4F50FD8-1C55-44C6-85AF-66F33310F4F8}"/>
              </a:ext>
            </a:extLst>
          </p:cNvPr>
          <p:cNvSpPr/>
          <p:nvPr/>
        </p:nvSpPr>
        <p:spPr>
          <a:xfrm>
            <a:off x="2266682" y="3952174"/>
            <a:ext cx="2318197" cy="1179427"/>
          </a:xfrm>
          <a:prstGeom prst="ellipse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>
                <a:solidFill>
                  <a:schemeClr val="bg1"/>
                </a:solidFill>
              </a:rPr>
              <a:t>15-53%</a:t>
            </a:r>
          </a:p>
        </p:txBody>
      </p:sp>
    </p:spTree>
    <p:extLst>
      <p:ext uri="{BB962C8B-B14F-4D97-AF65-F5344CB8AC3E}">
        <p14:creationId xmlns:p14="http://schemas.microsoft.com/office/powerpoint/2010/main" val="2579490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1042736"/>
            <a:ext cx="12192000" cy="4634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6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ABDOMEN CATASTRÓFICO</a:t>
            </a:r>
            <a:br>
              <a:rPr lang="es-MX" sz="6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6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6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ABDOMEN CONGELADO</a:t>
            </a:r>
            <a:br>
              <a:rPr lang="es-MX" sz="6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MX" sz="6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6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ABDOMEN HOSTIL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E15E466-EED9-4377-99F3-E82560DD425B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2ED11CD-A1BE-42C0-A301-DB67A9621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59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ABDOMEN HOSTIL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1667601" y="2186651"/>
            <a:ext cx="8856797" cy="3459604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PÉRDIDA ESPACIOS NATURALES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CAMBIOS PATOLÓGICOS FUERA DE      	PROPORCIÓN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ADHERENCIAS DENSAS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TEJIDO FIBROSO Y CICATRIZAL</a:t>
            </a:r>
          </a:p>
          <a:p>
            <a:pPr marL="0" indent="0">
              <a:buNone/>
            </a:pPr>
            <a:endParaRPr lang="es-MX" sz="48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E75445-2BE8-4EA0-8A47-657E8041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74D3254-6B87-4BB7-B50A-EA4E18E7DAE3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F76A229-20A1-4126-96B0-55CA67BC34B5}"/>
              </a:ext>
            </a:extLst>
          </p:cNvPr>
          <p:cNvSpPr txBox="1"/>
          <p:nvPr/>
        </p:nvSpPr>
        <p:spPr>
          <a:xfrm>
            <a:off x="2112136" y="5913927"/>
            <a:ext cx="788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err="1"/>
              <a:t>Asoc</a:t>
            </a:r>
            <a:r>
              <a:rPr lang="es-MX" sz="2400" dirty="0"/>
              <a:t>. Mexicana de Cirugía General. Guía práctica clínica. 2014</a:t>
            </a:r>
          </a:p>
        </p:txBody>
      </p:sp>
    </p:spTree>
    <p:extLst>
      <p:ext uri="{BB962C8B-B14F-4D97-AF65-F5344CB8AC3E}">
        <p14:creationId xmlns:p14="http://schemas.microsoft.com/office/powerpoint/2010/main" val="3816527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13012" y="1604682"/>
            <a:ext cx="10309412" cy="2958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0" y="6242304"/>
            <a:ext cx="12181960" cy="6264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Picture 3" descr="C:\Users\Rosalinda L.R\Documents\RAUL CX\P1010498.JPG">
            <a:extLst>
              <a:ext uri="{FF2B5EF4-FFF2-40B4-BE49-F238E27FC236}">
                <a16:creationId xmlns:a16="http://schemas.microsoft.com/office/drawing/2014/main" id="{6B71D176-A55F-418C-AA27-C58B96411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9704" t="18054" r="15069" b="17147"/>
          <a:stretch>
            <a:fillRect/>
          </a:stretch>
        </p:blipFill>
        <p:spPr bwMode="auto">
          <a:xfrm>
            <a:off x="3265210" y="0"/>
            <a:ext cx="6410739" cy="6858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7CD29A7-11D7-449F-AE89-20ADF2307300}"/>
              </a:ext>
            </a:extLst>
          </p:cNvPr>
          <p:cNvSpPr/>
          <p:nvPr/>
        </p:nvSpPr>
        <p:spPr>
          <a:xfrm>
            <a:off x="6095999" y="630619"/>
            <a:ext cx="872359" cy="2958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2554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645995"/>
            <a:ext cx="12192000" cy="1046037"/>
          </a:xfrm>
        </p:spPr>
        <p:txBody>
          <a:bodyPr>
            <a:no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HACER EN HOSTIL?</a:t>
            </a:r>
          </a:p>
        </p:txBody>
      </p:sp>
      <p:sp>
        <p:nvSpPr>
          <p:cNvPr id="12" name="Marcador de contenido 2"/>
          <p:cNvSpPr>
            <a:spLocks noGrp="1"/>
          </p:cNvSpPr>
          <p:nvPr>
            <p:ph idx="1"/>
          </p:nvPr>
        </p:nvSpPr>
        <p:spPr>
          <a:xfrm>
            <a:off x="1625694" y="2247826"/>
            <a:ext cx="8940611" cy="3459604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1937 NOBLE: PLICATURA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1956 WHITE: FERULIZACIÓN (FI)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BAKER POPULARIZÓ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MX" sz="4800" b="1" dirty="0"/>
              <a:t> CASI NADA EN NIÑOS</a:t>
            </a:r>
          </a:p>
          <a:p>
            <a:pPr marL="0" indent="0">
              <a:buNone/>
            </a:pPr>
            <a:endParaRPr lang="es-MX" sz="48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BD2E8E2-8CE9-483D-B618-68F7235963A7}"/>
              </a:ext>
            </a:extLst>
          </p:cNvPr>
          <p:cNvSpPr/>
          <p:nvPr/>
        </p:nvSpPr>
        <p:spPr>
          <a:xfrm>
            <a:off x="7383339" y="34698"/>
            <a:ext cx="4714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rgbClr val="C00000"/>
                </a:solidFill>
              </a:rPr>
              <a:t>FI EN ABDOMEN HOSTIL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D1E0BC1-23C6-455B-B9B3-56BF487E4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5551" r="6245" b="7265"/>
          <a:stretch/>
        </p:blipFill>
        <p:spPr>
          <a:xfrm>
            <a:off x="11014172" y="5131601"/>
            <a:ext cx="1106368" cy="11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8503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1445</Words>
  <Application>Microsoft Office PowerPoint</Application>
  <PresentationFormat>Panorámica</PresentationFormat>
  <Paragraphs>237</Paragraphs>
  <Slides>43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Courier New</vt:lpstr>
      <vt:lpstr>HelveticaLTStd-Light</vt:lpstr>
      <vt:lpstr>Times New Roman</vt:lpstr>
      <vt:lpstr>Retrospección</vt:lpstr>
      <vt:lpstr>UTILIDAD DE LA FERULIZACIÓN INTESTINAL (FI) EN ABDOMEN HOSTIL SECUNDARIO A BRIDAS POSTOPERATORIAS EN PACIENTES PEDIÁTRICOS</vt:lpstr>
      <vt:lpstr>PROBLEMA: OCLUSIÓN / BRIDAS</vt:lpstr>
      <vt:lpstr>Presentación de PowerPoint</vt:lpstr>
      <vt:lpstr> RUTA MANEJO PACIENTE OCLUIDO</vt:lpstr>
      <vt:lpstr>Presentación de PowerPoint</vt:lpstr>
      <vt:lpstr>Presentación de PowerPoint</vt:lpstr>
      <vt:lpstr>ABDOMEN HOSTIL</vt:lpstr>
      <vt:lpstr>Presentación de PowerPoint</vt:lpstr>
      <vt:lpstr>¿QUÉ HACER EN HOSTIL?</vt:lpstr>
      <vt:lpstr>OBJETIVO</vt:lpstr>
      <vt:lpstr>JUSTIFICACIÓN</vt:lpstr>
      <vt:lpstr>MATERIAL / MÉTODOS</vt:lpstr>
      <vt:lpstr>MANIOBRA DE INTERVENCIÓN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POSTOPERATORIO</vt:lpstr>
      <vt:lpstr> RUTA MANEJO FI</vt:lpstr>
      <vt:lpstr>ANÁLISIS ESTADÍSTICO</vt:lpstr>
      <vt:lpstr>CAUSA 1ª QX</vt:lpstr>
      <vt:lpstr>QX ORIGINAL</vt:lpstr>
      <vt:lpstr>RESULTADOS PRE FI</vt:lpstr>
      <vt:lpstr>Presentación de PowerPoint</vt:lpstr>
      <vt:lpstr>Presentación de PowerPoint</vt:lpstr>
      <vt:lpstr>RESULTADOS  TRANS-FI</vt:lpstr>
      <vt:lpstr>POSTOPERATORIO</vt:lpstr>
      <vt:lpstr>COMPLICACIONES DE FI</vt:lpstr>
      <vt:lpstr>EFICACIA</vt:lpstr>
      <vt:lpstr>RECURRENCIA</vt:lpstr>
      <vt:lpstr>RECURENCIA</vt:lpstr>
      <vt:lpstr>SEGUIMIENTO</vt:lpstr>
      <vt:lpstr>DESVENTAJAS</vt:lpstr>
      <vt:lpstr>ACIERTOS</vt:lpstr>
      <vt:lpstr>¿EXISTE PREVENCIÓN?</vt:lpstr>
      <vt:lpstr>CONCLUSIONES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UTILIDAD DE LA FERULIZACIÓN INTESTINAL (FI) EN ABDOMEN HOSTIL SECUNDARIO A BRIDAS POSTOPERATORIAS EN PACIENTES PEDIÁTRICOS</dc:title>
  <dc:creator>Eduardo Bracho</dc:creator>
  <cp:lastModifiedBy>Eduardo Bracho</cp:lastModifiedBy>
  <cp:revision>14</cp:revision>
  <dcterms:created xsi:type="dcterms:W3CDTF">2019-04-24T18:06:23Z</dcterms:created>
  <dcterms:modified xsi:type="dcterms:W3CDTF">2019-04-24T21:01:49Z</dcterms:modified>
</cp:coreProperties>
</file>