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36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F3D9-B0BD-4154-8908-832A2E4FBFA8}" type="datetimeFigureOut">
              <a:rPr lang="es-MX" smtClean="0"/>
              <a:pPr/>
              <a:t>23/10/2019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39552" y="3970799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MX" sz="1500" dirty="0" smtClean="0"/>
              <a:t>Coordinadora: </a:t>
            </a:r>
            <a:r>
              <a:rPr lang="es-MX" sz="1500" b="1" dirty="0" smtClean="0"/>
              <a:t>Dra. María de Lourdes Basurto Acevedo </a:t>
            </a:r>
          </a:p>
          <a:p>
            <a:pPr>
              <a:lnSpc>
                <a:spcPts val="1200"/>
              </a:lnSpc>
            </a:pPr>
            <a:endParaRPr lang="es-MX" sz="1500" dirty="0" smtClean="0"/>
          </a:p>
          <a:p>
            <a:pPr>
              <a:lnSpc>
                <a:spcPts val="1200"/>
              </a:lnSpc>
            </a:pPr>
            <a:r>
              <a:rPr lang="es-MX" sz="1500" dirty="0" smtClean="0"/>
              <a:t>Escenario de la enfermedad cardiovascular y síndrome </a:t>
            </a:r>
            <a:r>
              <a:rPr lang="es-MX" sz="1500" dirty="0" smtClean="0"/>
              <a:t>metabólico </a:t>
            </a:r>
            <a:r>
              <a:rPr lang="es-MX" sz="1500" dirty="0" smtClean="0"/>
              <a:t>en las mujeres de México </a:t>
            </a:r>
          </a:p>
          <a:p>
            <a:pPr>
              <a:lnSpc>
                <a:spcPts val="1200"/>
              </a:lnSpc>
            </a:pPr>
            <a:r>
              <a:rPr lang="es-MX" sz="1500" b="1" i="1" dirty="0" smtClean="0"/>
              <a:t>Dra. Gabriela </a:t>
            </a:r>
            <a:r>
              <a:rPr lang="es-MX" sz="1500" b="1" i="1" dirty="0" err="1" smtClean="0"/>
              <a:t>Borrayo</a:t>
            </a:r>
            <a:r>
              <a:rPr lang="es-MX" sz="1500" b="1" i="1" dirty="0" smtClean="0"/>
              <a:t> </a:t>
            </a:r>
            <a:r>
              <a:rPr lang="es-MX" sz="1500" b="1" i="1" dirty="0" smtClean="0"/>
              <a:t>Sánchez</a:t>
            </a:r>
            <a:endParaRPr lang="es-MX" sz="1500" b="1" i="1" dirty="0" smtClean="0"/>
          </a:p>
          <a:p>
            <a:pPr>
              <a:lnSpc>
                <a:spcPts val="1200"/>
              </a:lnSpc>
            </a:pPr>
            <a:endParaRPr lang="es-MX" sz="1500" dirty="0" smtClean="0"/>
          </a:p>
          <a:p>
            <a:pPr>
              <a:lnSpc>
                <a:spcPts val="1200"/>
              </a:lnSpc>
            </a:pPr>
            <a:r>
              <a:rPr lang="es-MX" sz="1500" dirty="0" smtClean="0"/>
              <a:t>Regulación hormonal de la hemostasia y el sistema </a:t>
            </a:r>
            <a:r>
              <a:rPr lang="es-MX" sz="1500" dirty="0" smtClean="0"/>
              <a:t>cardiovascular </a:t>
            </a:r>
            <a:endParaRPr lang="es-MX" sz="1500" dirty="0" smtClean="0"/>
          </a:p>
          <a:p>
            <a:pPr>
              <a:lnSpc>
                <a:spcPts val="1200"/>
              </a:lnSpc>
            </a:pPr>
            <a:r>
              <a:rPr lang="es-MX" sz="1500" b="1" i="1" dirty="0" smtClean="0"/>
              <a:t>Dra. María de Lourdes Basurto </a:t>
            </a:r>
            <a:r>
              <a:rPr lang="es-MX" sz="1500" b="1" i="1" dirty="0" smtClean="0"/>
              <a:t>Acevedo</a:t>
            </a:r>
            <a:endParaRPr lang="es-MX" sz="1500" b="1" i="1" dirty="0" smtClean="0"/>
          </a:p>
          <a:p>
            <a:pPr>
              <a:lnSpc>
                <a:spcPts val="1200"/>
              </a:lnSpc>
            </a:pPr>
            <a:endParaRPr lang="es-MX" sz="1500" dirty="0" smtClean="0"/>
          </a:p>
          <a:p>
            <a:pPr>
              <a:lnSpc>
                <a:spcPts val="1200"/>
              </a:lnSpc>
            </a:pPr>
            <a:r>
              <a:rPr lang="es-MX" sz="1500" dirty="0" smtClean="0"/>
              <a:t>Factores de riesgo metabólico y diabetes </a:t>
            </a:r>
          </a:p>
          <a:p>
            <a:pPr>
              <a:lnSpc>
                <a:spcPts val="1200"/>
              </a:lnSpc>
            </a:pPr>
            <a:r>
              <a:rPr lang="es-MX" sz="1500" b="1" i="1" dirty="0" smtClean="0"/>
              <a:t>Dra. Rita Gómez </a:t>
            </a:r>
            <a:r>
              <a:rPr lang="es-MX" sz="1500" b="1" i="1" dirty="0" smtClean="0"/>
              <a:t>Díaz</a:t>
            </a:r>
            <a:endParaRPr lang="es-MX" sz="1500" b="1" i="1" dirty="0" smtClean="0"/>
          </a:p>
          <a:p>
            <a:pPr>
              <a:lnSpc>
                <a:spcPts val="1200"/>
              </a:lnSpc>
            </a:pPr>
            <a:endParaRPr lang="es-MX" sz="1500" dirty="0" smtClean="0"/>
          </a:p>
          <a:p>
            <a:pPr>
              <a:lnSpc>
                <a:spcPts val="1200"/>
              </a:lnSpc>
            </a:pPr>
            <a:r>
              <a:rPr lang="es-MX" sz="1500" dirty="0" smtClean="0"/>
              <a:t>Cuadro clínico de la enfermedad cardiovascular en la </a:t>
            </a:r>
            <a:r>
              <a:rPr lang="es-MX" sz="1500" dirty="0" smtClean="0"/>
              <a:t>mujer</a:t>
            </a:r>
            <a:r>
              <a:rPr lang="es-MX" sz="1500" dirty="0" smtClean="0"/>
              <a:t>. Diferencias de género</a:t>
            </a:r>
          </a:p>
          <a:p>
            <a:pPr>
              <a:lnSpc>
                <a:spcPts val="1200"/>
              </a:lnSpc>
            </a:pPr>
            <a:r>
              <a:rPr lang="es-MX" sz="1500" b="1" i="1" dirty="0" smtClean="0"/>
              <a:t>Dra. María Alejandra Madrid Miller</a:t>
            </a:r>
            <a:r>
              <a:rPr lang="es-MX" sz="1500" b="1" i="1" dirty="0" smtClean="0"/>
              <a:t>*</a:t>
            </a:r>
            <a:endParaRPr lang="es-MX" sz="1500" b="1" i="1" dirty="0" smtClean="0"/>
          </a:p>
          <a:p>
            <a:pPr>
              <a:lnSpc>
                <a:spcPts val="1200"/>
              </a:lnSpc>
            </a:pPr>
            <a:endParaRPr lang="es-MX" sz="1500" dirty="0" smtClean="0"/>
          </a:p>
          <a:p>
            <a:pPr>
              <a:lnSpc>
                <a:spcPts val="1200"/>
              </a:lnSpc>
            </a:pPr>
            <a:r>
              <a:rPr lang="es-MX" sz="1500" dirty="0" smtClean="0"/>
              <a:t>Discusión y conclusiones	</a:t>
            </a:r>
            <a:r>
              <a:rPr lang="es-MX" sz="1500" dirty="0" smtClean="0"/>
              <a:t>				Por invitación *	</a:t>
            </a:r>
          </a:p>
        </p:txBody>
      </p:sp>
      <p:sp>
        <p:nvSpPr>
          <p:cNvPr id="10" name="6 Título"/>
          <p:cNvSpPr txBox="1">
            <a:spLocks/>
          </p:cNvSpPr>
          <p:nvPr/>
        </p:nvSpPr>
        <p:spPr>
          <a:xfrm>
            <a:off x="715944" y="950584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2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Miércoles </a:t>
            </a:r>
            <a:r>
              <a:rPr lang="es-MX" sz="1500" b="1" noProof="0" dirty="0" smtClean="0">
                <a:ea typeface="+mj-ea"/>
                <a:cs typeface="+mj-cs"/>
              </a:rPr>
              <a:t>30</a:t>
            </a:r>
            <a:r>
              <a:rPr lang="es-MX" sz="1500" b="1" dirty="0" smtClean="0"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octubre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19:00 hrs.</a:t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Sede: Auditorio de la Academia Nacional de Medicina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Presentación del trabajo de ingreso</a:t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s-MX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ctr">
              <a:lnSpc>
                <a:spcPts val="12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s-MX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ctr">
              <a:lnSpc>
                <a:spcPts val="1200"/>
              </a:lnSpc>
              <a:spcBef>
                <a:spcPct val="0"/>
              </a:spcBef>
            </a:pPr>
            <a:endParaRPr lang="es-MX" sz="1500" b="1" dirty="0" smtClean="0">
              <a:ea typeface="+mj-ea"/>
              <a:cs typeface="+mj-cs"/>
            </a:endParaRPr>
          </a:p>
          <a:p>
            <a:pPr lvl="0" algn="ctr">
              <a:lnSpc>
                <a:spcPts val="12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Simposio</a:t>
            </a:r>
            <a:r>
              <a:rPr lang="es-MX" sz="1500" b="1" dirty="0" smtClean="0">
                <a:ea typeface="+mj-ea"/>
                <a:cs typeface="+mj-cs"/>
              </a:rPr>
              <a:t/>
            </a:r>
            <a:br>
              <a:rPr lang="es-MX" sz="1500" b="1" dirty="0" smtClean="0">
                <a:ea typeface="+mj-ea"/>
                <a:cs typeface="+mj-cs"/>
              </a:rPr>
            </a:br>
            <a:r>
              <a:rPr lang="es-MX" sz="1500" b="1" dirty="0" smtClean="0">
                <a:ea typeface="+mj-ea"/>
                <a:cs typeface="+mj-cs"/>
              </a:rPr>
              <a:t>“Factores metabólicos y enfermedad cardiovascular en la </a:t>
            </a:r>
            <a:r>
              <a:rPr lang="es-MX" sz="1500" b="1" dirty="0" smtClean="0">
                <a:ea typeface="+mj-ea"/>
                <a:cs typeface="+mj-cs"/>
              </a:rPr>
              <a:t>mujer” 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9552" y="231828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MX" sz="1500" dirty="0" smtClean="0"/>
              <a:t>Mediadores </a:t>
            </a:r>
            <a:r>
              <a:rPr lang="es-MX" sz="1500" dirty="0" err="1" smtClean="0"/>
              <a:t>lipídicos</a:t>
            </a:r>
            <a:r>
              <a:rPr lang="es-MX" sz="1500" dirty="0" smtClean="0"/>
              <a:t> </a:t>
            </a:r>
            <a:r>
              <a:rPr lang="es-MX" sz="1500" dirty="0" err="1" smtClean="0"/>
              <a:t>proresolutivos</a:t>
            </a:r>
            <a:r>
              <a:rPr lang="es-MX" sz="1500" dirty="0" smtClean="0"/>
              <a:t> coexisten con </a:t>
            </a:r>
            <a:r>
              <a:rPr lang="es-MX" sz="1500" dirty="0" smtClean="0"/>
              <a:t>altos </a:t>
            </a:r>
            <a:r>
              <a:rPr lang="es-MX" sz="1500" dirty="0" smtClean="0"/>
              <a:t>niveles de mediadores pro y antiinflamatorios </a:t>
            </a:r>
            <a:r>
              <a:rPr lang="es-MX" sz="1500" dirty="0" smtClean="0"/>
              <a:t>en </a:t>
            </a:r>
            <a:r>
              <a:rPr lang="es-MX" sz="1500" dirty="0" smtClean="0"/>
              <a:t>pacientes con enfermedades isquémicas coronarias </a:t>
            </a:r>
            <a:r>
              <a:rPr lang="es-MX" sz="1500" dirty="0" smtClean="0"/>
              <a:t>crónicas </a:t>
            </a:r>
            <a:r>
              <a:rPr lang="es-MX" sz="1500" dirty="0" smtClean="0"/>
              <a:t>estables o con complicaciones agudas</a:t>
            </a:r>
          </a:p>
          <a:p>
            <a:pPr>
              <a:lnSpc>
                <a:spcPts val="1200"/>
              </a:lnSpc>
            </a:pPr>
            <a:r>
              <a:rPr lang="es-MX" sz="1500" b="1" i="1" dirty="0" smtClean="0"/>
              <a:t>Dr. Rafael </a:t>
            </a:r>
            <a:r>
              <a:rPr lang="es-MX" sz="1500" b="1" i="1" dirty="0" err="1" smtClean="0"/>
              <a:t>Bojalil</a:t>
            </a:r>
            <a:r>
              <a:rPr lang="es-MX" sz="1500" b="1" i="1" dirty="0" smtClean="0"/>
              <a:t> </a:t>
            </a:r>
            <a:r>
              <a:rPr lang="es-MX" sz="1500" b="1" i="1" dirty="0" smtClean="0"/>
              <a:t>Parra</a:t>
            </a:r>
            <a:endParaRPr lang="es-MX" sz="1500" b="1" i="1" dirty="0" smtClean="0"/>
          </a:p>
          <a:p>
            <a:pPr>
              <a:lnSpc>
                <a:spcPts val="1200"/>
              </a:lnSpc>
            </a:pPr>
            <a:endParaRPr lang="es-MX" sz="1500" dirty="0" smtClean="0"/>
          </a:p>
          <a:p>
            <a:pPr>
              <a:lnSpc>
                <a:spcPts val="1200"/>
              </a:lnSpc>
            </a:pPr>
            <a:r>
              <a:rPr lang="es-MX" sz="1500" dirty="0" smtClean="0"/>
              <a:t>Comentarista: </a:t>
            </a:r>
            <a:r>
              <a:rPr lang="es-MX" sz="1500" b="1" i="1" dirty="0" smtClean="0"/>
              <a:t>Dr. Marco Antonio Peña Duque</a:t>
            </a:r>
            <a:r>
              <a:rPr lang="es-MX" sz="1500" dirty="0" smtClean="0"/>
              <a:t>	</a:t>
            </a:r>
            <a:endParaRPr lang="es-MX" sz="1500" b="1" i="1" dirty="0" smtClean="0"/>
          </a:p>
        </p:txBody>
      </p:sp>
      <p:sp>
        <p:nvSpPr>
          <p:cNvPr id="12" name="11 Elipse"/>
          <p:cNvSpPr/>
          <p:nvPr/>
        </p:nvSpPr>
        <p:spPr>
          <a:xfrm>
            <a:off x="5138016" y="119508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12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93610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ACADEMIA NACIONAL DE MEDICINA DE MÉXICO, A.C.</a:t>
            </a:r>
          </a:p>
          <a:p>
            <a:pPr algn="ctr"/>
            <a:r>
              <a:rPr lang="es-MX" sz="2600" dirty="0" smtClean="0"/>
              <a:t>PREMIOS. 2019</a:t>
            </a:r>
            <a:endParaRPr lang="es-MX" sz="2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2420888"/>
            <a:ext cx="2023503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Premio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"Dr.  Eduardo </a:t>
            </a:r>
            <a:r>
              <a:rPr lang="es-MX" sz="1600" dirty="0" err="1" smtClean="0">
                <a:solidFill>
                  <a:srgbClr val="C00000"/>
                </a:solidFill>
              </a:rPr>
              <a:t>Liceaga</a:t>
            </a:r>
            <a:r>
              <a:rPr lang="es-MX" sz="1600" dirty="0" smtClean="0">
                <a:solidFill>
                  <a:srgbClr val="C00000"/>
                </a:solidFill>
              </a:rPr>
              <a:t>"</a:t>
            </a:r>
            <a:endParaRPr lang="es-MX" sz="1600" dirty="0">
              <a:solidFill>
                <a:srgbClr val="C00000"/>
              </a:solidFill>
            </a:endParaRPr>
          </a:p>
        </p:txBody>
      </p:sp>
      <p:pic>
        <p:nvPicPr>
          <p:cNvPr id="8" name="7 Imagen" descr="Eduardo Licea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1080120" cy="132622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059832" y="2420888"/>
            <a:ext cx="2951321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Premio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"Dr. Maximiliano Ruiz Castañeda"</a:t>
            </a:r>
            <a:endParaRPr lang="es-MX" sz="1600" dirty="0">
              <a:solidFill>
                <a:srgbClr val="C00000"/>
              </a:solidFill>
            </a:endParaRPr>
          </a:p>
        </p:txBody>
      </p:sp>
      <p:pic>
        <p:nvPicPr>
          <p:cNvPr id="10" name="9 Imagen" descr="maximiliano ruiz castañe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929" y="1152267"/>
            <a:ext cx="936104" cy="129390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427848" y="2420888"/>
            <a:ext cx="1908664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Premio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"Dr. Everardo Landa"</a:t>
            </a:r>
            <a:endParaRPr lang="es-MX" sz="1600" dirty="0">
              <a:solidFill>
                <a:srgbClr val="C00000"/>
              </a:solidFill>
            </a:endParaRPr>
          </a:p>
        </p:txBody>
      </p:sp>
      <p:pic>
        <p:nvPicPr>
          <p:cNvPr id="13" name="12 Imagen" descr="everardo lan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114696"/>
            <a:ext cx="1080120" cy="137937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46081" y="4509120"/>
            <a:ext cx="2954463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Premio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"Dr. Roberto </a:t>
            </a:r>
            <a:r>
              <a:rPr lang="es-MX" sz="1600" dirty="0" err="1" smtClean="0">
                <a:solidFill>
                  <a:srgbClr val="C00000"/>
                </a:solidFill>
              </a:rPr>
              <a:t>Kretschmer</a:t>
            </a:r>
            <a:r>
              <a:rPr lang="es-MX" sz="1600" dirty="0" smtClean="0">
                <a:solidFill>
                  <a:srgbClr val="C00000"/>
                </a:solidFill>
              </a:rPr>
              <a:t> </a:t>
            </a:r>
            <a:r>
              <a:rPr lang="es-MX" sz="1600" dirty="0" err="1" smtClean="0">
                <a:solidFill>
                  <a:srgbClr val="C00000"/>
                </a:solidFill>
              </a:rPr>
              <a:t>Schmid</a:t>
            </a:r>
            <a:r>
              <a:rPr lang="es-MX" sz="1600" dirty="0" smtClean="0">
                <a:solidFill>
                  <a:srgbClr val="C00000"/>
                </a:solidFill>
              </a:rPr>
              <a:t>"</a:t>
            </a:r>
            <a:endParaRPr lang="es-MX" sz="1600" dirty="0">
              <a:solidFill>
                <a:srgbClr val="C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10760" y="4509120"/>
            <a:ext cx="292939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Premio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"Dr. Germán </a:t>
            </a:r>
            <a:r>
              <a:rPr lang="es-MX" sz="1600" dirty="0" err="1" smtClean="0">
                <a:solidFill>
                  <a:srgbClr val="C00000"/>
                </a:solidFill>
              </a:rPr>
              <a:t>Somolinos</a:t>
            </a:r>
            <a:r>
              <a:rPr lang="es-MX" sz="1600" dirty="0" smtClean="0">
                <a:solidFill>
                  <a:srgbClr val="C00000"/>
                </a:solidFill>
              </a:rPr>
              <a:t> </a:t>
            </a:r>
            <a:r>
              <a:rPr lang="es-MX" sz="1600" dirty="0" err="1" smtClean="0">
                <a:solidFill>
                  <a:srgbClr val="C00000"/>
                </a:solidFill>
              </a:rPr>
              <a:t>D’ardois</a:t>
            </a:r>
            <a:r>
              <a:rPr lang="es-MX" sz="1600" dirty="0" smtClean="0">
                <a:solidFill>
                  <a:srgbClr val="C00000"/>
                </a:solidFill>
              </a:rPr>
              <a:t>"</a:t>
            </a:r>
            <a:endParaRPr lang="es-MX" sz="1600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937180" y="4509120"/>
            <a:ext cx="2739276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Premio</a:t>
            </a:r>
          </a:p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"Dra. Rosario Barroso </a:t>
            </a:r>
            <a:r>
              <a:rPr lang="es-MX" sz="1600" dirty="0" err="1" smtClean="0">
                <a:solidFill>
                  <a:srgbClr val="C00000"/>
                </a:solidFill>
              </a:rPr>
              <a:t>Moguel</a:t>
            </a:r>
            <a:r>
              <a:rPr lang="es-MX" sz="1600" dirty="0" smtClean="0">
                <a:solidFill>
                  <a:srgbClr val="C00000"/>
                </a:solidFill>
              </a:rPr>
              <a:t>"</a:t>
            </a:r>
            <a:endParaRPr lang="es-MX" sz="1600" dirty="0">
              <a:solidFill>
                <a:srgbClr val="C00000"/>
              </a:solidFill>
            </a:endParaRPr>
          </a:p>
        </p:txBody>
      </p:sp>
      <p:pic>
        <p:nvPicPr>
          <p:cNvPr id="17" name="16 Imagen" descr="roberto Kretsch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1498" y="3068960"/>
            <a:ext cx="1034094" cy="1427828"/>
          </a:xfrm>
          <a:prstGeom prst="rect">
            <a:avLst/>
          </a:prstGeom>
        </p:spPr>
      </p:pic>
      <p:pic>
        <p:nvPicPr>
          <p:cNvPr id="18" name="17 Imagen" descr="germán somolin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4894" y="3066021"/>
            <a:ext cx="1152128" cy="1502776"/>
          </a:xfrm>
          <a:prstGeom prst="rect">
            <a:avLst/>
          </a:prstGeom>
        </p:spPr>
      </p:pic>
      <p:pic>
        <p:nvPicPr>
          <p:cNvPr id="20" name="19 Imagen" descr="rosario barro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3068960"/>
            <a:ext cx="1091418" cy="1518889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3129437" y="5802575"/>
            <a:ext cx="2667845" cy="290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600" dirty="0" smtClean="0">
                <a:solidFill>
                  <a:srgbClr val="C00000"/>
                </a:solidFill>
              </a:rPr>
              <a:t>“Concurso de Obras Médicas”</a:t>
            </a:r>
            <a:endParaRPr lang="es-MX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2" y="1700808"/>
            <a:ext cx="8459728" cy="389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123728" y="548680"/>
            <a:ext cx="46227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solidFill>
                  <a:srgbClr val="0070C0"/>
                </a:solidFill>
              </a:rPr>
              <a:t>https://www.anmm.org.mx</a:t>
            </a:r>
            <a:endParaRPr lang="es-MX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188</Words>
  <Application>Microsoft Office PowerPoint</Application>
  <PresentationFormat>Presentación en pantalla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ANM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13 de febrero 19:00 horas Sede: Auditorio de la Academia Nacional de Medicina  Programa  Sesión Conjunta con la Secretaría de Salud  “La Salud en la Cuarta Transformación de México”  Coordinador: Dr. Jorge Carlos Alcocer Varela  </dc:title>
  <dc:creator>GerHP</dc:creator>
  <cp:lastModifiedBy>GerHP</cp:lastModifiedBy>
  <cp:revision>34</cp:revision>
  <dcterms:created xsi:type="dcterms:W3CDTF">2019-02-06T15:48:20Z</dcterms:created>
  <dcterms:modified xsi:type="dcterms:W3CDTF">2019-10-23T18:52:45Z</dcterms:modified>
</cp:coreProperties>
</file>