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777" r:id="rId1"/>
    <p:sldMasterId id="2147484781" r:id="rId2"/>
  </p:sldMasterIdLst>
  <p:notesMasterIdLst>
    <p:notesMasterId r:id="rId33"/>
  </p:notesMasterIdLst>
  <p:sldIdLst>
    <p:sldId id="268" r:id="rId3"/>
    <p:sldId id="444" r:id="rId4"/>
    <p:sldId id="445" r:id="rId5"/>
    <p:sldId id="446" r:id="rId6"/>
    <p:sldId id="447" r:id="rId7"/>
    <p:sldId id="448" r:id="rId8"/>
    <p:sldId id="456" r:id="rId9"/>
    <p:sldId id="449" r:id="rId10"/>
    <p:sldId id="293" r:id="rId11"/>
    <p:sldId id="451" r:id="rId12"/>
    <p:sldId id="460" r:id="rId13"/>
    <p:sldId id="461" r:id="rId14"/>
    <p:sldId id="452" r:id="rId15"/>
    <p:sldId id="450" r:id="rId16"/>
    <p:sldId id="453" r:id="rId17"/>
    <p:sldId id="457" r:id="rId18"/>
    <p:sldId id="454" r:id="rId19"/>
    <p:sldId id="283" r:id="rId20"/>
    <p:sldId id="276" r:id="rId21"/>
    <p:sldId id="277" r:id="rId22"/>
    <p:sldId id="458" r:id="rId23"/>
    <p:sldId id="459" r:id="rId24"/>
    <p:sldId id="264" r:id="rId25"/>
    <p:sldId id="256" r:id="rId26"/>
    <p:sldId id="258" r:id="rId27"/>
    <p:sldId id="259" r:id="rId28"/>
    <p:sldId id="260" r:id="rId29"/>
    <p:sldId id="261" r:id="rId30"/>
    <p:sldId id="262" r:id="rId31"/>
    <p:sldId id="263" r:id="rId3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pitchFamily="-84" charset="0"/>
        <a:ea typeface="MS PGothic" pitchFamily="34" charset="-128"/>
        <a:cs typeface="+mn-cs"/>
        <a:sym typeface="Gill Sans" pitchFamily="-84" charset="0"/>
      </a:defRPr>
    </a:lvl1pPr>
    <a:lvl2pPr marL="455613" indent="1588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pitchFamily="-84" charset="0"/>
        <a:ea typeface="MS PGothic" pitchFamily="34" charset="-128"/>
        <a:cs typeface="+mn-cs"/>
        <a:sym typeface="Gill Sans" pitchFamily="-84" charset="0"/>
      </a:defRPr>
    </a:lvl2pPr>
    <a:lvl3pPr marL="912813" indent="1588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pitchFamily="-84" charset="0"/>
        <a:ea typeface="MS PGothic" pitchFamily="34" charset="-128"/>
        <a:cs typeface="+mn-cs"/>
        <a:sym typeface="Gill Sans" pitchFamily="-84" charset="0"/>
      </a:defRPr>
    </a:lvl3pPr>
    <a:lvl4pPr marL="1370013" indent="1588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pitchFamily="-84" charset="0"/>
        <a:ea typeface="MS PGothic" pitchFamily="34" charset="-128"/>
        <a:cs typeface="+mn-cs"/>
        <a:sym typeface="Gill Sans" pitchFamily="-84" charset="0"/>
      </a:defRPr>
    </a:lvl4pPr>
    <a:lvl5pPr marL="1827213" indent="1588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pitchFamily="-84" charset="0"/>
        <a:ea typeface="MS PGothic" pitchFamily="34" charset="-128"/>
        <a:cs typeface="+mn-cs"/>
        <a:sym typeface="Gill Sans" pitchFamily="-84" charset="0"/>
      </a:defRPr>
    </a:lvl5pPr>
    <a:lvl6pPr marL="2286000" algn="l" defTabSz="914400" rtl="0" eaLnBrk="1" latinLnBrk="0" hangingPunct="1">
      <a:defRPr sz="4300" kern="1200">
        <a:solidFill>
          <a:srgbClr val="FFFFFF"/>
        </a:solidFill>
        <a:latin typeface="Gill Sans" pitchFamily="-84" charset="0"/>
        <a:ea typeface="MS PGothic" pitchFamily="34" charset="-128"/>
        <a:cs typeface="+mn-cs"/>
        <a:sym typeface="Gill Sans" pitchFamily="-84" charset="0"/>
      </a:defRPr>
    </a:lvl6pPr>
    <a:lvl7pPr marL="2743200" algn="l" defTabSz="914400" rtl="0" eaLnBrk="1" latinLnBrk="0" hangingPunct="1">
      <a:defRPr sz="4300" kern="1200">
        <a:solidFill>
          <a:srgbClr val="FFFFFF"/>
        </a:solidFill>
        <a:latin typeface="Gill Sans" pitchFamily="-84" charset="0"/>
        <a:ea typeface="MS PGothic" pitchFamily="34" charset="-128"/>
        <a:cs typeface="+mn-cs"/>
        <a:sym typeface="Gill Sans" pitchFamily="-84" charset="0"/>
      </a:defRPr>
    </a:lvl7pPr>
    <a:lvl8pPr marL="3200400" algn="l" defTabSz="914400" rtl="0" eaLnBrk="1" latinLnBrk="0" hangingPunct="1">
      <a:defRPr sz="4300" kern="1200">
        <a:solidFill>
          <a:srgbClr val="FFFFFF"/>
        </a:solidFill>
        <a:latin typeface="Gill Sans" pitchFamily="-84" charset="0"/>
        <a:ea typeface="MS PGothic" pitchFamily="34" charset="-128"/>
        <a:cs typeface="+mn-cs"/>
        <a:sym typeface="Gill Sans" pitchFamily="-84" charset="0"/>
      </a:defRPr>
    </a:lvl8pPr>
    <a:lvl9pPr marL="3657600" algn="l" defTabSz="914400" rtl="0" eaLnBrk="1" latinLnBrk="0" hangingPunct="1">
      <a:defRPr sz="4300" kern="1200">
        <a:solidFill>
          <a:srgbClr val="FFFFFF"/>
        </a:solidFill>
        <a:latin typeface="Gill Sans" pitchFamily="-84" charset="0"/>
        <a:ea typeface="MS PGothic" pitchFamily="34" charset="-128"/>
        <a:cs typeface="+mn-cs"/>
        <a:sym typeface="Gill Sans" pitchFamily="-84" charset="0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0DBA68C-6E61-4ED0-9AA6-D3569BA2F959}">
          <p14:sldIdLst>
            <p14:sldId id="268"/>
            <p14:sldId id="444"/>
            <p14:sldId id="445"/>
            <p14:sldId id="446"/>
            <p14:sldId id="447"/>
            <p14:sldId id="448"/>
            <p14:sldId id="456"/>
            <p14:sldId id="449"/>
            <p14:sldId id="293"/>
            <p14:sldId id="451"/>
            <p14:sldId id="460"/>
            <p14:sldId id="461"/>
            <p14:sldId id="452"/>
            <p14:sldId id="450"/>
            <p14:sldId id="453"/>
            <p14:sldId id="457"/>
            <p14:sldId id="454"/>
            <p14:sldId id="283"/>
            <p14:sldId id="276"/>
            <p14:sldId id="277"/>
            <p14:sldId id="458"/>
            <p14:sldId id="459"/>
            <p14:sldId id="264"/>
            <p14:sldId id="256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Sección sin título" id="{041F77D2-F3FC-4F75-8BDE-9CA89F42C041}">
          <p14:sldIdLst/>
        </p14:section>
        <p14:section name="Sección sin título" id="{816E2588-870C-492D-83DC-A552774FBD5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  <a:srgbClr val="9129AD"/>
    <a:srgbClr val="FFCC00"/>
    <a:srgbClr val="FFFF5D"/>
    <a:srgbClr val="FFFF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434" autoAdjust="0"/>
  </p:normalViewPr>
  <p:slideViewPr>
    <p:cSldViewPr>
      <p:cViewPr varScale="1">
        <p:scale>
          <a:sx n="81" d="100"/>
          <a:sy n="81" d="100"/>
        </p:scale>
        <p:origin x="804" y="9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4" d="100"/>
        <a:sy n="104" d="100"/>
      </p:scale>
      <p:origin x="0" y="-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0T03:18:05.3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0T03:18:20.24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0T03:18:23.76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0T03:18:24.9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0T03:18:34.3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0T03:18:35.08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  <inkml:trace contextRef="#ctx0" brushRef="#br0" timeOffset="345.584">0 1,'0'0</inkml:trace>
  <inkml:trace contextRef="#ctx0" brushRef="#br0" timeOffset="689.181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0T03:18:46.3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0T03:18:49.06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0T03:18:53.19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D3FDA86-AAB9-4796-A92D-DE63C1A4C448}" type="datetimeFigureOut">
              <a:rPr lang="en-US"/>
              <a:pPr>
                <a:defRPr/>
              </a:pPr>
              <a:t>5/21/2019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7987811-4456-438A-8EA2-4AB68FA83EB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24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>
            <a:extLst>
              <a:ext uri="{FF2B5EF4-FFF2-40B4-BE49-F238E27FC236}">
                <a16:creationId xmlns:a16="http://schemas.microsoft.com/office/drawing/2014/main" id="{DABA84FD-F0A3-46DE-8685-06ECFC4C09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>
            <a:extLst>
              <a:ext uri="{FF2B5EF4-FFF2-40B4-BE49-F238E27FC236}">
                <a16:creationId xmlns:a16="http://schemas.microsoft.com/office/drawing/2014/main" id="{859CDBB1-2F9F-4532-809A-3798D8974C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419" altLang="es-MX"/>
          </a:p>
        </p:txBody>
      </p:sp>
      <p:sp>
        <p:nvSpPr>
          <p:cNvPr id="8196" name="Marcador de número de diapositiva 3">
            <a:extLst>
              <a:ext uri="{FF2B5EF4-FFF2-40B4-BE49-F238E27FC236}">
                <a16:creationId xmlns:a16="http://schemas.microsoft.com/office/drawing/2014/main" id="{2DC1E1E1-A3E9-4ABF-B8A8-9CAF2EBB33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349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9BDFC-21C0-4EA6-B246-E07A13047D31}" type="slidenum">
              <a:rPr kumimoji="0" lang="es-CO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349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O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147787-D022-4789-826B-AB95809286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2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4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76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6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0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52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4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37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0495" y="9040250"/>
            <a:ext cx="3033944" cy="519289"/>
          </a:xfrm>
          <a:prstGeom prst="rect">
            <a:avLst/>
          </a:prstGeom>
        </p:spPr>
        <p:txBody>
          <a:bodyPr/>
          <a:lstStyle>
            <a:lvl1pPr defTabSz="118428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8A60EF5-2EF0-4425-934B-5E4B1AFC2A13}" type="datetimeFigureOut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443243" y="9040250"/>
            <a:ext cx="4118314" cy="519289"/>
          </a:xfrm>
          <a:prstGeom prst="rect">
            <a:avLst/>
          </a:prstGeom>
        </p:spPr>
        <p:txBody>
          <a:bodyPr/>
          <a:lstStyle>
            <a:lvl1pPr defTabSz="118428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320362" y="9040250"/>
            <a:ext cx="3033944" cy="51928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7C0E7BE-AF91-46B8-9EDC-4D05E4BC388F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2134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2DAA-2426-485E-BAFA-1C029D7DD63D}" type="datetimeFigureOut">
              <a:rPr lang="es-MX" smtClean="0"/>
              <a:t>21/05/2019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ECD5-CE67-4678-8C7D-3A27E31D9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591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50240" y="2275842"/>
            <a:ext cx="5743787" cy="6436925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610774" y="2275842"/>
            <a:ext cx="5743787" cy="6436925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91764FF7-8925-4DD2-B1D2-81E7BDA2B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BAEC5-34F2-4E4A-82C4-0F3829027E43}" type="datetimeFigureOut">
              <a:rPr lang="en-US"/>
              <a:pPr>
                <a:defRPr/>
              </a:pPr>
              <a:t>5/21/2019</a:t>
            </a:fld>
            <a:endParaRPr lang="en-U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4C77CBCA-358A-4327-BEE8-B7B18A4E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1C167758-C0DA-4221-9AF4-3C6645772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A750B-8F42-4F3F-94CB-A731C85D7F2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2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2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4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76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6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0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52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4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37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A25BF3D-DD27-4970-9143-1FF06E07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0495" y="9040250"/>
            <a:ext cx="3033944" cy="519289"/>
          </a:xfrm>
          <a:prstGeom prst="rect">
            <a:avLst/>
          </a:prstGeom>
        </p:spPr>
        <p:txBody>
          <a:bodyPr/>
          <a:lstStyle>
            <a:lvl1pPr defTabSz="118428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4BE0957-50F2-4E42-87A8-4BAFA1224C2D}" type="datetimeFigureOut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9A1F92E-D9A4-4298-942D-BD613305B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3243" y="9040250"/>
            <a:ext cx="4118314" cy="519289"/>
          </a:xfrm>
          <a:prstGeom prst="rect">
            <a:avLst/>
          </a:prstGeom>
        </p:spPr>
        <p:txBody>
          <a:bodyPr/>
          <a:lstStyle>
            <a:lvl1pPr defTabSz="118428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11F5AD1-EAB0-4A74-B829-961B48A7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362" y="9040250"/>
            <a:ext cx="3033944" cy="51928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FDE7FC3-0480-425A-9045-900918412C17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4631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47633-43E8-4053-8219-D2B04526D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B39A8-59E8-4006-9CA1-7124B80AAC7C}" type="datetimeFigureOut">
              <a:rPr lang="es-ES_tradnl"/>
              <a:pPr>
                <a:defRPr/>
              </a:pPr>
              <a:t>21/05/2019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517CB-BBC4-497F-9E54-18B77C38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C56ED-17A0-4985-93F4-64074B290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C6F3B-9C7F-488B-875D-9CA206B4DBA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358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2904E635-E564-4EA1-A680-9E69083B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FA0D9-5185-4740-9220-40BD65B03D97}" type="datetimeFigureOut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60E40E92-DA96-488E-83F3-376557C8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B1041CBD-9ADF-4711-BAD4-1B41C0958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4E3DF-0E9F-42FE-AB76-A01B09545DD7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044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-3823" y="0"/>
            <a:ext cx="13004800" cy="13412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8428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456"/>
          </a:p>
        </p:txBody>
      </p:sp>
      <p:pic>
        <p:nvPicPr>
          <p:cNvPr id="102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845" y="116652"/>
            <a:ext cx="1314369" cy="110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1" y="1075"/>
            <a:ext cx="1227084" cy="134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9 CuadroTexto"/>
          <p:cNvSpPr txBox="1">
            <a:spLocks noChangeArrowheads="1"/>
          </p:cNvSpPr>
          <p:nvPr/>
        </p:nvSpPr>
        <p:spPr bwMode="auto">
          <a:xfrm>
            <a:off x="1844900" y="295124"/>
            <a:ext cx="9307356" cy="84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97263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97263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97263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97263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es-MX" sz="3251">
                <a:solidFill>
                  <a:schemeClr val="bg1"/>
                </a:solidFill>
                <a:latin typeface="Adobe Caslon Pro Bold" panose="0205070206050A020403" pitchFamily="18" charset="0"/>
              </a:rPr>
              <a:t>Instituto Nacional de Neurología y Neurocirugía </a:t>
            </a:r>
          </a:p>
          <a:p>
            <a:pPr algn="ctr" eaLnBrk="1" hangingPunct="1">
              <a:defRPr/>
            </a:pPr>
            <a:r>
              <a:rPr lang="es-ES" altLang="es-MX" sz="1625">
                <a:solidFill>
                  <a:schemeClr val="bg1"/>
                </a:solidFill>
                <a:latin typeface="Adobe Caslon Pro Bold" panose="0205070206050A020403" pitchFamily="18" charset="0"/>
              </a:rPr>
              <a:t>Manuel Velasco Suárez</a:t>
            </a:r>
            <a:endParaRPr lang="es-MX" altLang="es-MX" sz="1625">
              <a:solidFill>
                <a:schemeClr val="bg1"/>
              </a:solidFill>
              <a:latin typeface="Adobe Caslon Pro Bold" panose="0205070206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6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</p:sldLayoutIdLst>
  <p:txStyles>
    <p:titleStyle>
      <a:lvl1pPr algn="ctr" defTabSz="1184173" rtl="0" eaLnBrk="0" fontAlgn="base" hangingPunct="0">
        <a:spcBef>
          <a:spcPct val="0"/>
        </a:spcBef>
        <a:spcAft>
          <a:spcPct val="0"/>
        </a:spcAft>
        <a:defRPr sz="568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184173" rtl="0" eaLnBrk="0" fontAlgn="base" hangingPunct="0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2pPr>
      <a:lvl3pPr algn="ctr" defTabSz="1184173" rtl="0" eaLnBrk="0" fontAlgn="base" hangingPunct="0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3pPr>
      <a:lvl4pPr algn="ctr" defTabSz="1184173" rtl="0" eaLnBrk="0" fontAlgn="base" hangingPunct="0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4pPr>
      <a:lvl5pPr algn="ctr" defTabSz="1184173" rtl="0" eaLnBrk="0" fontAlgn="base" hangingPunct="0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5pPr>
      <a:lvl6pPr marL="154808" algn="ctr" defTabSz="1184173" rtl="0" fontAlgn="base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6pPr>
      <a:lvl7pPr marL="309616" algn="ctr" defTabSz="1184173" rtl="0" fontAlgn="base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7pPr>
      <a:lvl8pPr marL="464424" algn="ctr" defTabSz="1184173" rtl="0" fontAlgn="base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8pPr>
      <a:lvl9pPr marL="619232" algn="ctr" defTabSz="1184173" rtl="0" fontAlgn="base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43998" indent="-443998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31" kern="1200">
          <a:solidFill>
            <a:schemeClr val="tx1"/>
          </a:solidFill>
          <a:latin typeface="+mn-lt"/>
          <a:ea typeface="+mn-ea"/>
          <a:cs typeface="+mn-cs"/>
        </a:defRPr>
      </a:lvl1pPr>
      <a:lvl2pPr marL="962174" indent="-369819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23" kern="1200">
          <a:solidFill>
            <a:schemeClr val="tx1"/>
          </a:solidFill>
          <a:latin typeface="+mn-lt"/>
          <a:ea typeface="+mn-ea"/>
          <a:cs typeface="+mn-cs"/>
        </a:defRPr>
      </a:lvl2pPr>
      <a:lvl3pPr marL="1480351" indent="-295640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3pPr>
      <a:lvl4pPr marL="2072169" indent="-295640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7" kern="1200">
          <a:solidFill>
            <a:schemeClr val="tx1"/>
          </a:solidFill>
          <a:latin typeface="+mn-lt"/>
          <a:ea typeface="+mn-ea"/>
          <a:cs typeface="+mn-cs"/>
        </a:defRPr>
      </a:lvl4pPr>
      <a:lvl5pPr marL="2664524" indent="-295640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7" kern="1200">
          <a:solidFill>
            <a:schemeClr val="tx1"/>
          </a:solidFill>
          <a:latin typeface="+mn-lt"/>
          <a:ea typeface="+mn-ea"/>
          <a:cs typeface="+mn-cs"/>
        </a:defRPr>
      </a:lvl5pPr>
      <a:lvl6pPr marL="3256772" indent="-296070" algn="l" defTabSz="1184281" rtl="0" eaLnBrk="1" latinLnBrk="0" hangingPunct="1">
        <a:spcBef>
          <a:spcPct val="20000"/>
        </a:spcBef>
        <a:buFont typeface="Arial" pitchFamily="34" charset="0"/>
        <a:buChar char="•"/>
        <a:defRPr sz="2607" kern="1200">
          <a:solidFill>
            <a:schemeClr val="tx1"/>
          </a:solidFill>
          <a:latin typeface="+mn-lt"/>
          <a:ea typeface="+mn-ea"/>
          <a:cs typeface="+mn-cs"/>
        </a:defRPr>
      </a:lvl6pPr>
      <a:lvl7pPr marL="3848912" indent="-296070" algn="l" defTabSz="1184281" rtl="0" eaLnBrk="1" latinLnBrk="0" hangingPunct="1">
        <a:spcBef>
          <a:spcPct val="20000"/>
        </a:spcBef>
        <a:buFont typeface="Arial" pitchFamily="34" charset="0"/>
        <a:buChar char="•"/>
        <a:defRPr sz="2607" kern="1200">
          <a:solidFill>
            <a:schemeClr val="tx1"/>
          </a:solidFill>
          <a:latin typeface="+mn-lt"/>
          <a:ea typeface="+mn-ea"/>
          <a:cs typeface="+mn-cs"/>
        </a:defRPr>
      </a:lvl7pPr>
      <a:lvl8pPr marL="4441052" indent="-296070" algn="l" defTabSz="1184281" rtl="0" eaLnBrk="1" latinLnBrk="0" hangingPunct="1">
        <a:spcBef>
          <a:spcPct val="20000"/>
        </a:spcBef>
        <a:buFont typeface="Arial" pitchFamily="34" charset="0"/>
        <a:buChar char="•"/>
        <a:defRPr sz="2607" kern="1200">
          <a:solidFill>
            <a:schemeClr val="tx1"/>
          </a:solidFill>
          <a:latin typeface="+mn-lt"/>
          <a:ea typeface="+mn-ea"/>
          <a:cs typeface="+mn-cs"/>
        </a:defRPr>
      </a:lvl8pPr>
      <a:lvl9pPr marL="5033192" indent="-296070" algn="l" defTabSz="1184281" rtl="0" eaLnBrk="1" latinLnBrk="0" hangingPunct="1">
        <a:spcBef>
          <a:spcPct val="20000"/>
        </a:spcBef>
        <a:buFont typeface="Arial" pitchFamily="34" charset="0"/>
        <a:buChar char="•"/>
        <a:defRPr sz="26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1pPr>
      <a:lvl2pPr marL="592140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2pPr>
      <a:lvl3pPr marL="1184281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3pPr>
      <a:lvl4pPr marL="1776421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4pPr>
      <a:lvl5pPr marL="2368561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5pPr>
      <a:lvl6pPr marL="2960701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6pPr>
      <a:lvl7pPr marL="3552842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7pPr>
      <a:lvl8pPr marL="4144982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8pPr>
      <a:lvl9pPr marL="4737122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>
            <a:extLst>
              <a:ext uri="{FF2B5EF4-FFF2-40B4-BE49-F238E27FC236}">
                <a16:creationId xmlns:a16="http://schemas.microsoft.com/office/drawing/2014/main" id="{959A6D82-B336-4418-B5CE-B60AC062029C}"/>
              </a:ext>
            </a:extLst>
          </p:cNvPr>
          <p:cNvSpPr/>
          <p:nvPr/>
        </p:nvSpPr>
        <p:spPr>
          <a:xfrm>
            <a:off x="-3823" y="0"/>
            <a:ext cx="13004800" cy="13412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8428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456"/>
          </a:p>
        </p:txBody>
      </p:sp>
      <p:pic>
        <p:nvPicPr>
          <p:cNvPr id="1027" name="6 Imagen">
            <a:extLst>
              <a:ext uri="{FF2B5EF4-FFF2-40B4-BE49-F238E27FC236}">
                <a16:creationId xmlns:a16="http://schemas.microsoft.com/office/drawing/2014/main" id="{95F137A3-5653-468A-BBCB-194FC9B436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845" y="116652"/>
            <a:ext cx="1314369" cy="110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8 Imagen">
            <a:extLst>
              <a:ext uri="{FF2B5EF4-FFF2-40B4-BE49-F238E27FC236}">
                <a16:creationId xmlns:a16="http://schemas.microsoft.com/office/drawing/2014/main" id="{9B107796-31C2-4F4E-880C-75B63A4BF4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1" y="1075"/>
            <a:ext cx="1227084" cy="134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9 CuadroTexto">
            <a:extLst>
              <a:ext uri="{FF2B5EF4-FFF2-40B4-BE49-F238E27FC236}">
                <a16:creationId xmlns:a16="http://schemas.microsoft.com/office/drawing/2014/main" id="{3650CE9B-53D8-4A83-9704-90B8EBA7F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900" y="295124"/>
            <a:ext cx="9307356" cy="84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97263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97263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97263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97263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es-MX" sz="3251">
                <a:solidFill>
                  <a:schemeClr val="bg1"/>
                </a:solidFill>
                <a:latin typeface="Adobe Caslon Pro Bold" panose="0205070206050A020403" pitchFamily="18" charset="0"/>
              </a:rPr>
              <a:t>Instituto Nacional de Neurología y Neurocirugía </a:t>
            </a:r>
          </a:p>
          <a:p>
            <a:pPr algn="ctr" eaLnBrk="1" hangingPunct="1">
              <a:defRPr/>
            </a:pPr>
            <a:r>
              <a:rPr lang="es-ES" altLang="es-MX" sz="1625">
                <a:solidFill>
                  <a:schemeClr val="bg1"/>
                </a:solidFill>
                <a:latin typeface="Adobe Caslon Pro Bold" panose="0205070206050A020403" pitchFamily="18" charset="0"/>
              </a:rPr>
              <a:t>Manuel Velasco Suárez</a:t>
            </a:r>
            <a:endParaRPr lang="es-MX" altLang="es-MX" sz="1625">
              <a:solidFill>
                <a:schemeClr val="bg1"/>
              </a:solidFill>
              <a:latin typeface="Adobe Caslon Pro Bold" panose="0205070206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2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</p:sldLayoutIdLst>
  <p:txStyles>
    <p:titleStyle>
      <a:lvl1pPr algn="ctr" defTabSz="1184173" rtl="0" eaLnBrk="0" fontAlgn="base" hangingPunct="0">
        <a:spcBef>
          <a:spcPct val="0"/>
        </a:spcBef>
        <a:spcAft>
          <a:spcPct val="0"/>
        </a:spcAft>
        <a:defRPr sz="568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184173" rtl="0" eaLnBrk="0" fontAlgn="base" hangingPunct="0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2pPr>
      <a:lvl3pPr algn="ctr" defTabSz="1184173" rtl="0" eaLnBrk="0" fontAlgn="base" hangingPunct="0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3pPr>
      <a:lvl4pPr algn="ctr" defTabSz="1184173" rtl="0" eaLnBrk="0" fontAlgn="base" hangingPunct="0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4pPr>
      <a:lvl5pPr algn="ctr" defTabSz="1184173" rtl="0" eaLnBrk="0" fontAlgn="base" hangingPunct="0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5pPr>
      <a:lvl6pPr marL="154808" algn="ctr" defTabSz="1184173" rtl="0" fontAlgn="base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6pPr>
      <a:lvl7pPr marL="309616" algn="ctr" defTabSz="1184173" rtl="0" fontAlgn="base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7pPr>
      <a:lvl8pPr marL="464424" algn="ctr" defTabSz="1184173" rtl="0" fontAlgn="base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8pPr>
      <a:lvl9pPr marL="619232" algn="ctr" defTabSz="1184173" rtl="0" fontAlgn="base">
        <a:spcBef>
          <a:spcPct val="0"/>
        </a:spcBef>
        <a:spcAft>
          <a:spcPct val="0"/>
        </a:spcAft>
        <a:defRPr sz="5688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43998" indent="-443998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31" kern="1200">
          <a:solidFill>
            <a:schemeClr val="tx1"/>
          </a:solidFill>
          <a:latin typeface="+mn-lt"/>
          <a:ea typeface="+mn-ea"/>
          <a:cs typeface="+mn-cs"/>
        </a:defRPr>
      </a:lvl1pPr>
      <a:lvl2pPr marL="962174" indent="-369819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23" kern="1200">
          <a:solidFill>
            <a:schemeClr val="tx1"/>
          </a:solidFill>
          <a:latin typeface="+mn-lt"/>
          <a:ea typeface="+mn-ea"/>
          <a:cs typeface="+mn-cs"/>
        </a:defRPr>
      </a:lvl2pPr>
      <a:lvl3pPr marL="1480351" indent="-295640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3pPr>
      <a:lvl4pPr marL="2072169" indent="-295640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7" kern="1200">
          <a:solidFill>
            <a:schemeClr val="tx1"/>
          </a:solidFill>
          <a:latin typeface="+mn-lt"/>
          <a:ea typeface="+mn-ea"/>
          <a:cs typeface="+mn-cs"/>
        </a:defRPr>
      </a:lvl4pPr>
      <a:lvl5pPr marL="2664524" indent="-295640" algn="l" defTabSz="11841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7" kern="1200">
          <a:solidFill>
            <a:schemeClr val="tx1"/>
          </a:solidFill>
          <a:latin typeface="+mn-lt"/>
          <a:ea typeface="+mn-ea"/>
          <a:cs typeface="+mn-cs"/>
        </a:defRPr>
      </a:lvl5pPr>
      <a:lvl6pPr marL="3256772" indent="-296070" algn="l" defTabSz="1184281" rtl="0" eaLnBrk="1" latinLnBrk="0" hangingPunct="1">
        <a:spcBef>
          <a:spcPct val="20000"/>
        </a:spcBef>
        <a:buFont typeface="Arial" pitchFamily="34" charset="0"/>
        <a:buChar char="•"/>
        <a:defRPr sz="2607" kern="1200">
          <a:solidFill>
            <a:schemeClr val="tx1"/>
          </a:solidFill>
          <a:latin typeface="+mn-lt"/>
          <a:ea typeface="+mn-ea"/>
          <a:cs typeface="+mn-cs"/>
        </a:defRPr>
      </a:lvl6pPr>
      <a:lvl7pPr marL="3848912" indent="-296070" algn="l" defTabSz="1184281" rtl="0" eaLnBrk="1" latinLnBrk="0" hangingPunct="1">
        <a:spcBef>
          <a:spcPct val="20000"/>
        </a:spcBef>
        <a:buFont typeface="Arial" pitchFamily="34" charset="0"/>
        <a:buChar char="•"/>
        <a:defRPr sz="2607" kern="1200">
          <a:solidFill>
            <a:schemeClr val="tx1"/>
          </a:solidFill>
          <a:latin typeface="+mn-lt"/>
          <a:ea typeface="+mn-ea"/>
          <a:cs typeface="+mn-cs"/>
        </a:defRPr>
      </a:lvl7pPr>
      <a:lvl8pPr marL="4441052" indent="-296070" algn="l" defTabSz="1184281" rtl="0" eaLnBrk="1" latinLnBrk="0" hangingPunct="1">
        <a:spcBef>
          <a:spcPct val="20000"/>
        </a:spcBef>
        <a:buFont typeface="Arial" pitchFamily="34" charset="0"/>
        <a:buChar char="•"/>
        <a:defRPr sz="2607" kern="1200">
          <a:solidFill>
            <a:schemeClr val="tx1"/>
          </a:solidFill>
          <a:latin typeface="+mn-lt"/>
          <a:ea typeface="+mn-ea"/>
          <a:cs typeface="+mn-cs"/>
        </a:defRPr>
      </a:lvl8pPr>
      <a:lvl9pPr marL="5033192" indent="-296070" algn="l" defTabSz="1184281" rtl="0" eaLnBrk="1" latinLnBrk="0" hangingPunct="1">
        <a:spcBef>
          <a:spcPct val="20000"/>
        </a:spcBef>
        <a:buFont typeface="Arial" pitchFamily="34" charset="0"/>
        <a:buChar char="•"/>
        <a:defRPr sz="26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1pPr>
      <a:lvl2pPr marL="592140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2pPr>
      <a:lvl3pPr marL="1184281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3pPr>
      <a:lvl4pPr marL="1776421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4pPr>
      <a:lvl5pPr marL="2368561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5pPr>
      <a:lvl6pPr marL="2960701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6pPr>
      <a:lvl7pPr marL="3552842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7pPr>
      <a:lvl8pPr marL="4144982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8pPr>
      <a:lvl9pPr marL="4737122" algn="l" defTabSz="1184281" rtl="0" eaLnBrk="1" latinLnBrk="0" hangingPunct="1">
        <a:defRPr sz="23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com.mx/url?sa=i&amp;rct=j&amp;q=&amp;esrc=s&amp;source=images&amp;cd=&amp;ved=2ahUKEwjT-cKM7KviAhUhmuAKHZe_AkgQjRx6BAgBEAU&amp;url=https%3A%2F%2Fpulmonarychronicles.com%2Findex.php%2Fpulmonarychronicles%2Farticle%2Fview%2F410%2F906&amp;psig=AOvVaw1snbkAZEa2RcQbTxPsMMLu&amp;ust=155850131663576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7.png"/><Relationship Id="rId7" Type="http://schemas.openxmlformats.org/officeDocument/2006/relationships/customXml" Target="../ink/ink5.xml"/><Relationship Id="rId12" Type="http://schemas.openxmlformats.org/officeDocument/2006/relationships/customXml" Target="../ink/ink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.xml"/><Relationship Id="rId11" Type="http://schemas.openxmlformats.org/officeDocument/2006/relationships/customXml" Target="../ink/ink8.xml"/><Relationship Id="rId5" Type="http://schemas.openxmlformats.org/officeDocument/2006/relationships/image" Target="../media/image12.png"/><Relationship Id="rId10" Type="http://schemas.openxmlformats.org/officeDocument/2006/relationships/customXml" Target="../ink/ink7.xml"/><Relationship Id="rId4" Type="http://schemas.openxmlformats.org/officeDocument/2006/relationships/customXml" Target="../ink/ink3.xml"/><Relationship Id="rId9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2">
            <a:extLst>
              <a:ext uri="{FF2B5EF4-FFF2-40B4-BE49-F238E27FC236}">
                <a16:creationId xmlns:a16="http://schemas.microsoft.com/office/drawing/2014/main" id="{BD472BBD-7C1B-43C4-B366-44650E09E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036"/>
            <a:ext cx="12839104" cy="566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ítulo 1">
            <a:extLst>
              <a:ext uri="{FF2B5EF4-FFF2-40B4-BE49-F238E27FC236}">
                <a16:creationId xmlns:a16="http://schemas.microsoft.com/office/drawing/2014/main" id="{322C0878-B0D3-4329-82FB-DEE2CFB0DBA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389832" y="2068488"/>
            <a:ext cx="10747661" cy="206187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s-MX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 estudio de Estimulación Magnética Pulsada del nervio facial para el tratamiento del vasoespasmo de las arterias cerebrales en pacientes con hemorragia subaracnoidea. </a:t>
            </a:r>
          </a:p>
        </p:txBody>
      </p:sp>
      <p:sp>
        <p:nvSpPr>
          <p:cNvPr id="7172" name="Subtítulo 2">
            <a:extLst>
              <a:ext uri="{FF2B5EF4-FFF2-40B4-BE49-F238E27FC236}">
                <a16:creationId xmlns:a16="http://schemas.microsoft.com/office/drawing/2014/main" id="{9A1305C6-2A23-4BAB-AE36-1F852C19C19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5480293" y="6983020"/>
            <a:ext cx="7364118" cy="7826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ES" altLang="en-US" sz="3894" b="1" dirty="0">
                <a:solidFill>
                  <a:schemeClr val="tx2"/>
                </a:solidFill>
              </a:rPr>
              <a:t>M. en C. Daniel San juan Orta</a:t>
            </a:r>
            <a:endParaRPr lang="es-MX" altLang="en-US" sz="6738" b="1" dirty="0">
              <a:solidFill>
                <a:schemeClr val="tx2"/>
              </a:solidFill>
            </a:endParaRPr>
          </a:p>
        </p:txBody>
      </p:sp>
      <p:sp>
        <p:nvSpPr>
          <p:cNvPr id="7173" name="CuadroTexto 1">
            <a:extLst>
              <a:ext uri="{FF2B5EF4-FFF2-40B4-BE49-F238E27FC236}">
                <a16:creationId xmlns:a16="http://schemas.microsoft.com/office/drawing/2014/main" id="{70AB81E4-C65E-4EC9-B7E8-16E17E5EF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121" y="7642300"/>
            <a:ext cx="73651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altLang="es-MX" sz="2400" i="1" dirty="0">
                <a:solidFill>
                  <a:schemeClr val="tx1"/>
                </a:solidFill>
              </a:rPr>
              <a:t>Neurología, Neurofisiología Clínica,  y Epileptología</a:t>
            </a:r>
          </a:p>
          <a:p>
            <a:pPr algn="r"/>
            <a:r>
              <a:rPr lang="es-ES" altLang="es-MX" sz="2400" i="1" dirty="0">
                <a:solidFill>
                  <a:schemeClr val="tx1"/>
                </a:solidFill>
              </a:rPr>
              <a:t>Presidente de la Soc. Méx. Neurofisiología Clínica</a:t>
            </a:r>
          </a:p>
          <a:p>
            <a:pPr algn="r"/>
            <a:r>
              <a:rPr lang="es-ES" altLang="es-MX" sz="2400" i="1" dirty="0">
                <a:solidFill>
                  <a:schemeClr val="tx1"/>
                </a:solidFill>
              </a:rPr>
              <a:t>Vicepresidente del Capitulo Mexicano de la ILAE.</a:t>
            </a:r>
          </a:p>
          <a:p>
            <a:pPr algn="r"/>
            <a:r>
              <a:rPr lang="es-ES" altLang="es-MX" sz="2400" i="1" dirty="0" err="1">
                <a:solidFill>
                  <a:schemeClr val="tx1"/>
                </a:solidFill>
              </a:rPr>
              <a:t>Fellow</a:t>
            </a:r>
            <a:r>
              <a:rPr lang="es-ES" altLang="es-MX" sz="2400" i="1" dirty="0">
                <a:solidFill>
                  <a:schemeClr val="tx1"/>
                </a:solidFill>
              </a:rPr>
              <a:t> of American </a:t>
            </a:r>
            <a:r>
              <a:rPr lang="es-ES" altLang="es-MX" sz="2400" i="1" dirty="0" err="1">
                <a:solidFill>
                  <a:schemeClr val="tx1"/>
                </a:solidFill>
              </a:rPr>
              <a:t>Clinical</a:t>
            </a:r>
            <a:r>
              <a:rPr lang="es-ES" altLang="es-MX" sz="2400" i="1" dirty="0">
                <a:solidFill>
                  <a:schemeClr val="tx1"/>
                </a:solidFill>
              </a:rPr>
              <a:t>  </a:t>
            </a:r>
            <a:r>
              <a:rPr lang="es-ES" altLang="es-MX" sz="2400" i="1" dirty="0" err="1">
                <a:solidFill>
                  <a:schemeClr val="tx1"/>
                </a:solidFill>
              </a:rPr>
              <a:t>Neurophsyiology</a:t>
            </a:r>
            <a:r>
              <a:rPr lang="es-ES" altLang="es-MX" sz="2400" i="1" dirty="0">
                <a:solidFill>
                  <a:schemeClr val="tx1"/>
                </a:solidFill>
              </a:rPr>
              <a:t> </a:t>
            </a:r>
            <a:r>
              <a:rPr lang="es-ES" altLang="es-MX" sz="2400" i="1" dirty="0" err="1">
                <a:solidFill>
                  <a:schemeClr val="tx1"/>
                </a:solidFill>
              </a:rPr>
              <a:t>Society</a:t>
            </a:r>
            <a:endParaRPr lang="es-ES" altLang="es-MX" sz="2400" i="1" dirty="0">
              <a:solidFill>
                <a:schemeClr val="tx1"/>
              </a:solidFill>
            </a:endParaRPr>
          </a:p>
          <a:p>
            <a:pPr algn="r"/>
            <a:r>
              <a:rPr lang="es-ES" altLang="es-MX" sz="2400" i="1" dirty="0">
                <a:solidFill>
                  <a:schemeClr val="tx1"/>
                </a:solidFill>
              </a:rPr>
              <a:t>Jefe del Depto. de Investigación Clínica, INNN</a:t>
            </a:r>
            <a:endParaRPr lang="en-US" altLang="es-MX" sz="2400" i="1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B7C945-D5A9-4B44-84A4-48ECF3120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4" y="7943945"/>
            <a:ext cx="2792379" cy="8736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EA3D67-9039-4F0C-BA8F-00DFDD0F2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7" y="8807656"/>
            <a:ext cx="5663953" cy="7736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D72EC-EE26-408C-8CCA-184A8EE7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C807B039-E252-4169-B050-EE6311DB9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E7E47B-E75E-444A-9982-32869C38F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832" y="1420416"/>
            <a:ext cx="11023022" cy="763284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7AFCEB-7466-49FE-95E2-16C8A1E86E95}"/>
              </a:ext>
            </a:extLst>
          </p:cNvPr>
          <p:cNvSpPr/>
          <p:nvPr/>
        </p:nvSpPr>
        <p:spPr>
          <a:xfrm>
            <a:off x="4990232" y="9197280"/>
            <a:ext cx="8878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Borsody</a:t>
            </a:r>
            <a:r>
              <a:rPr lang="en-US" sz="1800" dirty="0">
                <a:solidFill>
                  <a:schemeClr val="tx1"/>
                </a:solidFill>
              </a:rPr>
              <a:t> M &amp; Sacristan E. Brain Circ. 2016 Oct-Dec; 2(4): 164–177</a:t>
            </a:r>
            <a:endParaRPr lang="es-MX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8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D72EC-EE26-408C-8CCA-184A8EE7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C807B039-E252-4169-B050-EE6311DB9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5591E5DA-CD1A-46C7-9336-B25E616023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9712" y="1386698"/>
            <a:ext cx="5884639" cy="8179914"/>
            <a:chOff x="1886" y="0"/>
            <a:chExt cx="4420" cy="614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21C79640-C3CE-48C7-804E-BE8BB3D29A3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86" y="0"/>
              <a:ext cx="4420" cy="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2CD4B4FE-382D-4238-A59A-B5DE977E4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" y="0"/>
              <a:ext cx="4424" cy="6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0D7AFCEB-7466-49FE-95E2-16C8A1E86E95}"/>
              </a:ext>
            </a:extLst>
          </p:cNvPr>
          <p:cNvSpPr/>
          <p:nvPr/>
        </p:nvSpPr>
        <p:spPr>
          <a:xfrm>
            <a:off x="5566296" y="9023221"/>
            <a:ext cx="5884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Borsody</a:t>
            </a:r>
            <a:r>
              <a:rPr lang="en-US" sz="1800" dirty="0">
                <a:solidFill>
                  <a:schemeClr val="tx1"/>
                </a:solidFill>
              </a:rPr>
              <a:t> MK et al., Brain Res 2013;1528:58‑67</a:t>
            </a:r>
            <a:endParaRPr lang="es-MX" sz="1800" dirty="0">
              <a:solidFill>
                <a:schemeClr val="tx1"/>
              </a:solidFill>
            </a:endParaRPr>
          </a:p>
        </p:txBody>
      </p:sp>
      <p:pic>
        <p:nvPicPr>
          <p:cNvPr id="15" name="Imagen 14" descr="Imagen que contiene objeto, antena&#10;&#10;Descripción generada automáticamente">
            <a:extLst>
              <a:ext uri="{FF2B5EF4-FFF2-40B4-BE49-F238E27FC236}">
                <a16:creationId xmlns:a16="http://schemas.microsoft.com/office/drawing/2014/main" id="{7E6CFCBB-B7A0-41E7-B84A-271EB6D5E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45" y="1996480"/>
            <a:ext cx="6656963" cy="288032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1E79EB0-76A7-45EE-A531-362F470555EF}"/>
              </a:ext>
            </a:extLst>
          </p:cNvPr>
          <p:cNvSpPr/>
          <p:nvPr/>
        </p:nvSpPr>
        <p:spPr>
          <a:xfrm>
            <a:off x="8519341" y="4876800"/>
            <a:ext cx="4485459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dirty="0" err="1">
                <a:solidFill>
                  <a:schemeClr val="tx1"/>
                </a:solidFill>
              </a:rPr>
              <a:t>Sanchez</a:t>
            </a:r>
            <a:r>
              <a:rPr lang="es-MX" sz="1800" dirty="0">
                <a:solidFill>
                  <a:schemeClr val="tx1"/>
                </a:solidFill>
              </a:rPr>
              <a:t> O et al., J </a:t>
            </a:r>
            <a:r>
              <a:rPr lang="es-MX" sz="1800" dirty="0" err="1">
                <a:solidFill>
                  <a:schemeClr val="tx1"/>
                </a:solidFill>
              </a:rPr>
              <a:t>Transl</a:t>
            </a:r>
            <a:r>
              <a:rPr lang="es-MX" sz="1800" dirty="0">
                <a:solidFill>
                  <a:schemeClr val="tx1"/>
                </a:solidFill>
              </a:rPr>
              <a:t> </a:t>
            </a:r>
            <a:r>
              <a:rPr lang="es-MX" sz="1800" dirty="0" err="1">
                <a:solidFill>
                  <a:schemeClr val="tx1"/>
                </a:solidFill>
              </a:rPr>
              <a:t>Med</a:t>
            </a:r>
            <a:r>
              <a:rPr lang="es-MX" sz="1800" dirty="0">
                <a:solidFill>
                  <a:schemeClr val="tx1"/>
                </a:solidFill>
              </a:rPr>
              <a:t>. 2018; 16: 27</a:t>
            </a:r>
            <a:r>
              <a:rPr lang="es-MX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7B3107D-A903-4E92-9584-2B3AE4A9A5C1}"/>
              </a:ext>
            </a:extLst>
          </p:cNvPr>
          <p:cNvSpPr txBox="1"/>
          <p:nvPr/>
        </p:nvSpPr>
        <p:spPr>
          <a:xfrm>
            <a:off x="10678864" y="1386698"/>
            <a:ext cx="201622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2"/>
                </a:solidFill>
              </a:rPr>
              <a:t>Cerdos</a:t>
            </a:r>
            <a:endParaRPr lang="es-MX" b="1" dirty="0">
              <a:solidFill>
                <a:schemeClr val="tx2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5E1978A-35E1-4D9C-AEFC-652C002BE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126" y="7757120"/>
            <a:ext cx="566367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3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D72EC-EE26-408C-8CCA-184A8EE7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C807B039-E252-4169-B050-EE6311DB9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grpSp>
        <p:nvGrpSpPr>
          <p:cNvPr id="10" name="Group 8">
            <a:extLst>
              <a:ext uri="{FF2B5EF4-FFF2-40B4-BE49-F238E27FC236}">
                <a16:creationId xmlns:a16="http://schemas.microsoft.com/office/drawing/2014/main" id="{FAD9C50A-929E-4F02-A61A-054B67A27CF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1539" y="1492424"/>
            <a:ext cx="12261721" cy="7444904"/>
            <a:chOff x="1054" y="1225"/>
            <a:chExt cx="6084" cy="3694"/>
          </a:xfrm>
        </p:grpSpPr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C931D30B-8E80-4EDD-B2A0-6C81F21D3AB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54" y="1225"/>
              <a:ext cx="6084" cy="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F6BC074A-3B32-40C4-8919-30CF75F0C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" y="1225"/>
              <a:ext cx="6090" cy="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792BCA1-F1FD-439E-AD1C-81D8115D4B4A}"/>
              </a:ext>
            </a:extLst>
          </p:cNvPr>
          <p:cNvSpPr/>
          <p:nvPr/>
        </p:nvSpPr>
        <p:spPr>
          <a:xfrm>
            <a:off x="7590197" y="9053264"/>
            <a:ext cx="5884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Borsody</a:t>
            </a:r>
            <a:r>
              <a:rPr lang="en-US" sz="1800" dirty="0">
                <a:solidFill>
                  <a:schemeClr val="tx1"/>
                </a:solidFill>
              </a:rPr>
              <a:t> MK et al., Stroke 2014;45:1102‑7</a:t>
            </a:r>
            <a:endParaRPr lang="es-MX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28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7DA55F0-6049-40CC-9A01-31F10FBC1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8" t="21392" r="16951" b="29284"/>
          <a:stretch/>
        </p:blipFill>
        <p:spPr bwMode="auto">
          <a:xfrm>
            <a:off x="358647" y="1492424"/>
            <a:ext cx="417358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C74667-40A2-413A-BA48-D3D175FD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CEE712-FCEB-49C4-8DA7-3E3ADCBE8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67A64E1-4473-495A-9C3B-E3DB35BFF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808" y="3724672"/>
            <a:ext cx="11412446" cy="515162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5E425DF-5527-45D8-9CFC-CFDB74C50C24}"/>
              </a:ext>
            </a:extLst>
          </p:cNvPr>
          <p:cNvSpPr/>
          <p:nvPr/>
        </p:nvSpPr>
        <p:spPr>
          <a:xfrm>
            <a:off x="5350272" y="1492424"/>
            <a:ext cx="72359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dirty="0">
                <a:solidFill>
                  <a:srgbClr val="5F95C9"/>
                </a:solidFill>
              </a:rPr>
              <a:t>Diseño de la Antena específica para la aplicación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3856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826B004-E059-4DFA-94A1-C5E9F0DC8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96" y="1348408"/>
            <a:ext cx="12223784" cy="2090702"/>
          </a:xfrm>
        </p:spPr>
        <p:txBody>
          <a:bodyPr/>
          <a:lstStyle/>
          <a:p>
            <a:r>
              <a:rPr lang="en-US" sz="4400" dirty="0" err="1">
                <a:solidFill>
                  <a:schemeClr val="accent1"/>
                </a:solidFill>
              </a:rPr>
              <a:t>Antecedentes</a:t>
            </a:r>
            <a:r>
              <a:rPr lang="en-US" sz="4400" dirty="0">
                <a:solidFill>
                  <a:schemeClr val="accent1"/>
                </a:solidFill>
              </a:rPr>
              <a:t>: Estudio </a:t>
            </a:r>
            <a:r>
              <a:rPr lang="en-US" sz="4400" dirty="0" err="1">
                <a:solidFill>
                  <a:schemeClr val="accent1"/>
                </a:solidFill>
              </a:rPr>
              <a:t>en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sujetos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sanos</a:t>
            </a:r>
            <a:endParaRPr lang="es-MX" sz="44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9B519853-ED6C-4C97-B253-365B749A5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5690" y="8907435"/>
            <a:ext cx="12817424" cy="648072"/>
          </a:xfrm>
        </p:spPr>
        <p:txBody>
          <a:bodyPr/>
          <a:lstStyle/>
          <a:p>
            <a:pPr algn="r"/>
            <a:r>
              <a:rPr lang="es-MX" sz="2200" dirty="0" err="1">
                <a:solidFill>
                  <a:schemeClr val="tx1"/>
                </a:solidFill>
              </a:rPr>
              <a:t>Sanchez</a:t>
            </a:r>
            <a:r>
              <a:rPr lang="es-MX" sz="2200" dirty="0">
                <a:solidFill>
                  <a:schemeClr val="tx1"/>
                </a:solidFill>
              </a:rPr>
              <a:t> O, et al. J </a:t>
            </a:r>
            <a:r>
              <a:rPr lang="es-MX" sz="2200" dirty="0" err="1">
                <a:solidFill>
                  <a:schemeClr val="tx1"/>
                </a:solidFill>
              </a:rPr>
              <a:t>Transl</a:t>
            </a:r>
            <a:r>
              <a:rPr lang="es-MX" sz="2200" dirty="0">
                <a:solidFill>
                  <a:schemeClr val="tx1"/>
                </a:solidFill>
              </a:rPr>
              <a:t> </a:t>
            </a:r>
            <a:r>
              <a:rPr lang="es-MX" sz="2200" dirty="0" err="1">
                <a:solidFill>
                  <a:schemeClr val="tx1"/>
                </a:solidFill>
              </a:rPr>
              <a:t>Med</a:t>
            </a:r>
            <a:r>
              <a:rPr lang="es-MX" sz="2200" dirty="0">
                <a:solidFill>
                  <a:schemeClr val="tx1"/>
                </a:solidFill>
              </a:rPr>
              <a:t>. 2018 Feb 15;16(1):27</a:t>
            </a:r>
          </a:p>
          <a:p>
            <a:pPr algn="r"/>
            <a:endParaRPr lang="es-MX" sz="2200" dirty="0">
              <a:solidFill>
                <a:schemeClr val="tx1"/>
              </a:solidFill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73AF6E75-F672-497E-A312-63DEA583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2" y="2140207"/>
            <a:ext cx="12015328" cy="62994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4BBA74-E0D6-4D96-9D32-AB058F87A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74" y="8621216"/>
            <a:ext cx="566367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89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E4CBA17-3AF7-4D0E-BB50-B1B5E10BB64A" descr="F48C7999-8BC7-450B-87C7-8FCF878CBA76">
            <a:extLst>
              <a:ext uri="{FF2B5EF4-FFF2-40B4-BE49-F238E27FC236}">
                <a16:creationId xmlns:a16="http://schemas.microsoft.com/office/drawing/2014/main" id="{4BE8D4F5-6B16-4428-920C-685874CC1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" t="2469" r="1918" b="1976"/>
          <a:stretch/>
        </p:blipFill>
        <p:spPr bwMode="auto">
          <a:xfrm>
            <a:off x="1677864" y="1780456"/>
            <a:ext cx="9292832" cy="69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0185DE32-3974-4414-806A-0CB2FF484A9E}"/>
              </a:ext>
            </a:extLst>
          </p:cNvPr>
          <p:cNvSpPr txBox="1"/>
          <p:nvPr/>
        </p:nvSpPr>
        <p:spPr>
          <a:xfrm>
            <a:off x="8446616" y="199648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Calibri"/>
                <a:ea typeface="+mn-ea"/>
              </a:rPr>
              <a:t>Sujeto</a:t>
            </a:r>
            <a:r>
              <a:rPr lang="en-US" sz="3600" dirty="0">
                <a:solidFill>
                  <a:prstClr val="black"/>
                </a:solidFill>
                <a:latin typeface="Calibri"/>
                <a:ea typeface="+mn-ea"/>
              </a:rPr>
              <a:t> Sano #10  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  <a:latin typeface="Calibri"/>
                <a:ea typeface="+mn-ea"/>
              </a:rPr>
              <a:t>90% </a:t>
            </a:r>
            <a:r>
              <a:rPr lang="en-US" sz="3600" dirty="0" err="1">
                <a:solidFill>
                  <a:prstClr val="black"/>
                </a:solidFill>
                <a:latin typeface="Calibri"/>
                <a:ea typeface="+mn-ea"/>
              </a:rPr>
              <a:t>poder</a:t>
            </a:r>
            <a:r>
              <a:rPr lang="en-US" sz="3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  <a:ea typeface="+mn-ea"/>
              </a:rPr>
              <a:t>por</a:t>
            </a:r>
            <a:r>
              <a:rPr lang="en-US" sz="3600" dirty="0">
                <a:solidFill>
                  <a:prstClr val="black"/>
                </a:solidFill>
                <a:latin typeface="Calibri"/>
                <a:ea typeface="+mn-ea"/>
              </a:rPr>
              <a:t> 3 min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0D4FFD-164D-43C8-BFDE-913442290CBD}"/>
              </a:ext>
            </a:extLst>
          </p:cNvPr>
          <p:cNvSpPr txBox="1"/>
          <p:nvPr/>
        </p:nvSpPr>
        <p:spPr>
          <a:xfrm>
            <a:off x="1677864" y="8726221"/>
            <a:ext cx="496855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err="1">
                <a:solidFill>
                  <a:schemeClr val="tx1"/>
                </a:solidFill>
              </a:rPr>
              <a:t>Pre-estimulación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8499DA2-1061-49DF-AFF5-62FCD04226EA}"/>
              </a:ext>
            </a:extLst>
          </p:cNvPr>
          <p:cNvSpPr txBox="1"/>
          <p:nvPr/>
        </p:nvSpPr>
        <p:spPr>
          <a:xfrm>
            <a:off x="6307560" y="8719833"/>
            <a:ext cx="496855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err="1">
                <a:solidFill>
                  <a:schemeClr val="tx1"/>
                </a:solidFill>
              </a:rPr>
              <a:t>Post-estimulación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54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>
            <a:extLst>
              <a:ext uri="{FF2B5EF4-FFF2-40B4-BE49-F238E27FC236}">
                <a16:creationId xmlns:a16="http://schemas.microsoft.com/office/drawing/2014/main" id="{269F3B33-4237-4583-9E50-8B6BCE8D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8408"/>
            <a:ext cx="3622403" cy="840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2931E34-59AB-43C8-BABF-7C78FE6BCF92}"/>
              </a:ext>
            </a:extLst>
          </p:cNvPr>
          <p:cNvSpPr txBox="1">
            <a:spLocks/>
          </p:cNvSpPr>
          <p:nvPr/>
        </p:nvSpPr>
        <p:spPr bwMode="auto">
          <a:xfrm>
            <a:off x="3251752" y="4228728"/>
            <a:ext cx="9770986" cy="61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54808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9616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64424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619232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MX" altLang="es-MX" sz="8800" b="1" dirty="0">
                <a:solidFill>
                  <a:schemeClr val="tx2"/>
                </a:solidFill>
              </a:rPr>
              <a:t>Metodología</a:t>
            </a:r>
            <a:endParaRPr lang="es-MX" altLang="es-MX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4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A0C86-81BB-4C5E-A532-07980E712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96" y="1733973"/>
            <a:ext cx="11054080" cy="2090702"/>
          </a:xfrm>
        </p:spPr>
        <p:txBody>
          <a:bodyPr/>
          <a:lstStyle/>
          <a:p>
            <a:pPr algn="l"/>
            <a:r>
              <a:rPr lang="es-419" b="1" dirty="0">
                <a:solidFill>
                  <a:schemeClr val="tx2"/>
                </a:solidFill>
              </a:rPr>
              <a:t>Hipótesis</a:t>
            </a:r>
            <a:endParaRPr lang="es-MX" b="1" dirty="0">
              <a:solidFill>
                <a:schemeClr val="tx2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DB2FDA-1932-4371-AA68-EC840673B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712" y="2776203"/>
            <a:ext cx="12119024" cy="2492587"/>
          </a:xfrm>
        </p:spPr>
        <p:txBody>
          <a:bodyPr/>
          <a:lstStyle/>
          <a:p>
            <a:pPr algn="just"/>
            <a:r>
              <a:rPr lang="es-ES_tradnl" sz="3200" dirty="0">
                <a:solidFill>
                  <a:schemeClr val="tx1"/>
                </a:solidFill>
              </a:rPr>
              <a:t>Una estimulación por 2min usando el EMGG revertirá las medidas angiográficas de vasoespasmo cuando se mide inmediatamente y 30 min después de la estimulación en al menos 4/6 pacientes. </a:t>
            </a:r>
            <a:endParaRPr lang="es-MX" sz="3200" dirty="0">
              <a:solidFill>
                <a:schemeClr val="tx1"/>
              </a:solidFill>
            </a:endParaRPr>
          </a:p>
          <a:p>
            <a:pPr algn="just"/>
            <a:endParaRPr lang="es-MX" sz="32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5F0F91D-2335-425F-BA52-5BC53FF8EFC7}"/>
              </a:ext>
            </a:extLst>
          </p:cNvPr>
          <p:cNvSpPr txBox="1">
            <a:spLocks/>
          </p:cNvSpPr>
          <p:nvPr/>
        </p:nvSpPr>
        <p:spPr>
          <a:xfrm>
            <a:off x="165696" y="4841572"/>
            <a:ext cx="11054080" cy="2090702"/>
          </a:xfrm>
          <a:prstGeom prst="rect">
            <a:avLst/>
          </a:prstGeom>
        </p:spPr>
        <p:txBody>
          <a:bodyPr/>
          <a:lstStyle>
            <a:lvl1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54808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9616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64424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619232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s-419" b="1" dirty="0">
                <a:solidFill>
                  <a:schemeClr val="tx2"/>
                </a:solidFill>
              </a:rPr>
              <a:t>Objetivo general</a:t>
            </a:r>
            <a:endParaRPr lang="es-MX" b="1" dirty="0">
              <a:solidFill>
                <a:schemeClr val="tx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F7E99BE6-B6F3-4E04-9898-BAA7FF987C92}"/>
              </a:ext>
            </a:extLst>
          </p:cNvPr>
          <p:cNvSpPr txBox="1">
            <a:spLocks/>
          </p:cNvSpPr>
          <p:nvPr/>
        </p:nvSpPr>
        <p:spPr>
          <a:xfrm>
            <a:off x="309712" y="5883802"/>
            <a:ext cx="12119024" cy="2492587"/>
          </a:xfrm>
          <a:prstGeom prst="rect">
            <a:avLst/>
          </a:prstGeom>
        </p:spPr>
        <p:txBody>
          <a:bodyPr/>
          <a:lstStyle>
            <a:lvl1pPr marL="0" indent="0" algn="ctr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13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2140" indent="0" algn="ctr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84281" indent="0" algn="ctr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11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76421" indent="0" algn="ctr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0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68561" indent="0" algn="ctr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0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60701" indent="0" algn="ctr" defTabSz="1184281" rtl="0" eaLnBrk="1" latinLnBrk="0" hangingPunct="1">
              <a:spcBef>
                <a:spcPct val="20000"/>
              </a:spcBef>
              <a:buFont typeface="Arial" pitchFamily="34" charset="0"/>
              <a:buNone/>
              <a:defRPr sz="260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52842" indent="0" algn="ctr" defTabSz="1184281" rtl="0" eaLnBrk="1" latinLnBrk="0" hangingPunct="1">
              <a:spcBef>
                <a:spcPct val="20000"/>
              </a:spcBef>
              <a:buFont typeface="Arial" pitchFamily="34" charset="0"/>
              <a:buNone/>
              <a:defRPr sz="260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144982" indent="0" algn="ctr" defTabSz="1184281" rtl="0" eaLnBrk="1" latinLnBrk="0" hangingPunct="1">
              <a:spcBef>
                <a:spcPct val="20000"/>
              </a:spcBef>
              <a:buFont typeface="Arial" pitchFamily="34" charset="0"/>
              <a:buNone/>
              <a:defRPr sz="260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737122" indent="0" algn="ctr" defTabSz="1184281" rtl="0" eaLnBrk="1" latinLnBrk="0" hangingPunct="1">
              <a:spcBef>
                <a:spcPct val="20000"/>
              </a:spcBef>
              <a:buFont typeface="Arial" pitchFamily="34" charset="0"/>
              <a:buNone/>
              <a:defRPr sz="260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_tradnl" sz="3200" dirty="0">
                <a:solidFill>
                  <a:schemeClr val="tx1"/>
                </a:solidFill>
              </a:rPr>
              <a:t>Demostrar que la aplicación única de una estimulación con el dispositivo EMGG incrementa el Flujo Sanguíneo Cerebral (FSC) en pacientes con vasoespasmo.</a:t>
            </a:r>
          </a:p>
          <a:p>
            <a:pPr algn="just"/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520493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240" y="2206074"/>
            <a:ext cx="11704320" cy="66965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3413" dirty="0"/>
              <a:t>Estudio piloto, prospectivo, experimental.</a:t>
            </a:r>
            <a:endParaRPr lang="es-MX" sz="3413" dirty="0"/>
          </a:p>
          <a:p>
            <a:pPr lvl="1"/>
            <a:r>
              <a:rPr lang="es-ES_tradnl" sz="3413" dirty="0"/>
              <a:t>Total de 6 pacientes con vasoespasmo por HSA</a:t>
            </a:r>
          </a:p>
          <a:p>
            <a:pPr lvl="1"/>
            <a:endParaRPr lang="es-ES_tradnl" sz="3413" dirty="0"/>
          </a:p>
          <a:p>
            <a:pPr marL="0" indent="0">
              <a:buNone/>
            </a:pPr>
            <a:r>
              <a:rPr lang="es-ES_tradnl" sz="3413" dirty="0"/>
              <a:t>El vasoespasmo causado por HSA se diagnostica de acuerdo con los criterios siguientes</a:t>
            </a:r>
            <a:r>
              <a:rPr lang="es-ES_tradnl" sz="3413" baseline="30000" dirty="0"/>
              <a:t>1</a:t>
            </a:r>
            <a:r>
              <a:rPr lang="es-ES_tradnl" sz="3413" dirty="0"/>
              <a:t>:</a:t>
            </a:r>
            <a:endParaRPr lang="es-MX" sz="3413" dirty="0"/>
          </a:p>
          <a:p>
            <a:pPr marL="0" indent="0">
              <a:buNone/>
            </a:pPr>
            <a:r>
              <a:rPr lang="es-ES_tradnl" sz="3413" dirty="0"/>
              <a:t> </a:t>
            </a:r>
            <a:endParaRPr lang="es-MX" sz="3413" dirty="0"/>
          </a:p>
          <a:p>
            <a:pPr lvl="1" hangingPunct="0"/>
            <a:r>
              <a:rPr lang="es-ES_tradnl" sz="2276" dirty="0"/>
              <a:t>Evidencia de posible vasoespasmo por Ultrasonido Doppler transcraneal con sospecha clínica de vasoespasmo a discreción del médico y </a:t>
            </a:r>
            <a:endParaRPr lang="es-MX" sz="2276" dirty="0"/>
          </a:p>
          <a:p>
            <a:pPr lvl="1" hangingPunct="0"/>
            <a:r>
              <a:rPr lang="es-ES_tradnl" sz="2276" dirty="0"/>
              <a:t>Neuro-imagenología para descartar hemorragia intracraneal nueva o recurrente o hidrocefalia y </a:t>
            </a:r>
            <a:endParaRPr lang="es-MX" sz="2276" dirty="0"/>
          </a:p>
          <a:p>
            <a:pPr lvl="1" hangingPunct="0"/>
            <a:r>
              <a:rPr lang="es-ES_tradnl" sz="2276" dirty="0"/>
              <a:t>Angiografía consistente con constricción cerebral o retraso en la </a:t>
            </a:r>
            <a:r>
              <a:rPr lang="es-ES_tradnl" sz="2276" dirty="0" err="1"/>
              <a:t>opacificación</a:t>
            </a:r>
            <a:r>
              <a:rPr lang="es-ES_tradnl" sz="2276" dirty="0"/>
              <a:t> del lecho capilar visualizado en </a:t>
            </a:r>
            <a:r>
              <a:rPr lang="es-ES_tradnl" sz="2276" dirty="0" err="1"/>
              <a:t>parenquimografía</a:t>
            </a:r>
            <a:endParaRPr lang="es-MX" sz="2276" dirty="0"/>
          </a:p>
          <a:p>
            <a:pPr marL="0" indent="0">
              <a:buNone/>
            </a:pPr>
            <a:r>
              <a:rPr lang="es-ES_tradnl" sz="2560" b="1" dirty="0"/>
              <a:t> </a:t>
            </a:r>
            <a:endParaRPr lang="es-MX" sz="2560" b="1" dirty="0"/>
          </a:p>
          <a:p>
            <a:pPr lvl="1"/>
            <a:endParaRPr lang="es-MX" sz="3413" dirty="0"/>
          </a:p>
        </p:txBody>
      </p:sp>
      <p:sp>
        <p:nvSpPr>
          <p:cNvPr id="4" name="CuadroTexto 3"/>
          <p:cNvSpPr txBox="1"/>
          <p:nvPr/>
        </p:nvSpPr>
        <p:spPr>
          <a:xfrm>
            <a:off x="5364480" y="8725126"/>
            <a:ext cx="6990080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x-none" sz="1707" baseline="30000" dirty="0">
                <a:solidFill>
                  <a:schemeClr val="tx2"/>
                </a:solidFill>
              </a:rPr>
              <a:t>1</a:t>
            </a:r>
            <a:r>
              <a:rPr lang="x-none" sz="1707" dirty="0">
                <a:solidFill>
                  <a:schemeClr val="tx2"/>
                </a:solidFill>
              </a:rPr>
              <a:t>Baggott CD&amp; </a:t>
            </a:r>
            <a:r>
              <a:rPr lang="x-none" sz="1707" dirty="0" err="1">
                <a:solidFill>
                  <a:schemeClr val="tx2"/>
                </a:solidFill>
              </a:rPr>
              <a:t>Aagaard-Kienitz</a:t>
            </a:r>
            <a:r>
              <a:rPr lang="x-none" sz="1707" dirty="0">
                <a:solidFill>
                  <a:schemeClr val="tx2"/>
                </a:solidFill>
              </a:rPr>
              <a:t> B. </a:t>
            </a:r>
            <a:r>
              <a:rPr lang="x-none" sz="1707" dirty="0" err="1">
                <a:solidFill>
                  <a:schemeClr val="tx2"/>
                </a:solidFill>
              </a:rPr>
              <a:t>Neurosurg</a:t>
            </a:r>
            <a:r>
              <a:rPr lang="x-none" sz="1707" dirty="0">
                <a:solidFill>
                  <a:schemeClr val="tx2"/>
                </a:solidFill>
              </a:rPr>
              <a:t> </a:t>
            </a:r>
            <a:r>
              <a:rPr lang="x-none" sz="1707" dirty="0" err="1">
                <a:solidFill>
                  <a:schemeClr val="tx2"/>
                </a:solidFill>
              </a:rPr>
              <a:t>Clin</a:t>
            </a:r>
            <a:r>
              <a:rPr lang="x-none" sz="1707" dirty="0">
                <a:solidFill>
                  <a:schemeClr val="tx2"/>
                </a:solidFill>
              </a:rPr>
              <a:t> N Am 2014.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BF8C3D3-F1F6-4716-B475-02E85F387851}"/>
              </a:ext>
            </a:extLst>
          </p:cNvPr>
          <p:cNvSpPr txBox="1"/>
          <p:nvPr/>
        </p:nvSpPr>
        <p:spPr>
          <a:xfrm>
            <a:off x="2181920" y="1294736"/>
            <a:ext cx="957706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2"/>
                </a:solidFill>
              </a:rPr>
              <a:t>Metodología: Diseño de estudio</a:t>
            </a:r>
            <a:endParaRPr lang="es-MX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89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65696" y="1603133"/>
            <a:ext cx="11703050" cy="1625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1279" hangingPunct="0">
              <a:spcBef>
                <a:spcPct val="20000"/>
              </a:spcBef>
            </a:pPr>
            <a:r>
              <a:rPr lang="es-ES_tradnl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Criterios de inclusión</a:t>
            </a:r>
            <a:endParaRPr lang="es-MX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4230670" y="2884651"/>
            <a:ext cx="8320402" cy="6435725"/>
          </a:xfrm>
          <a:prstGeom prst="rect">
            <a:avLst/>
          </a:prstGeom>
        </p:spPr>
        <p:txBody>
          <a:bodyPr/>
          <a:lstStyle/>
          <a:p>
            <a:pPr lvl="0" hangingPunct="0">
              <a:buFont typeface="Wingdings" panose="05000000000000000000" pitchFamily="2" charset="2"/>
              <a:buChar char="ü"/>
            </a:pPr>
            <a:r>
              <a:rPr lang="es-ES_tradnl" dirty="0"/>
              <a:t>Vasoespasmo causado por HSA</a:t>
            </a:r>
            <a:endParaRPr lang="es-MX" dirty="0"/>
          </a:p>
          <a:p>
            <a:pPr lvl="0" hangingPunct="0">
              <a:buFont typeface="Wingdings" panose="05000000000000000000" pitchFamily="2" charset="2"/>
              <a:buChar char="ü"/>
            </a:pPr>
            <a:r>
              <a:rPr lang="es-ES_tradnl" dirty="0"/>
              <a:t>Vasoespasmo dentro de 8 h a la firma del consentimiento informado</a:t>
            </a:r>
            <a:endParaRPr lang="es-MX" dirty="0"/>
          </a:p>
          <a:p>
            <a:pPr lvl="0" hangingPunct="0">
              <a:buFont typeface="Wingdings" panose="05000000000000000000" pitchFamily="2" charset="2"/>
              <a:buChar char="ü"/>
            </a:pPr>
            <a:r>
              <a:rPr lang="es-ES_tradnl" dirty="0"/>
              <a:t>Edad ≥ 18 años</a:t>
            </a:r>
            <a:endParaRPr lang="es-MX" dirty="0"/>
          </a:p>
          <a:p>
            <a:pPr lvl="0" hangingPunct="0">
              <a:buFont typeface="Wingdings" panose="05000000000000000000" pitchFamily="2" charset="2"/>
              <a:buChar char="ü"/>
            </a:pPr>
            <a:r>
              <a:rPr lang="es-ES_tradnl" dirty="0"/>
              <a:t>Cualquier sexo</a:t>
            </a:r>
            <a:endParaRPr lang="es-MX" dirty="0"/>
          </a:p>
          <a:p>
            <a:pPr>
              <a:buFont typeface="Wingdings" panose="05000000000000000000" pitchFamily="2" charset="2"/>
              <a:buChar char="ü"/>
            </a:pPr>
            <a:endParaRPr lang="es-MX" dirty="0"/>
          </a:p>
        </p:txBody>
      </p:sp>
      <p:pic>
        <p:nvPicPr>
          <p:cNvPr id="2050" name="Picture 2" descr="Resultado de imagen para severe cerebral vasospasm">
            <a:hlinkClick r:id="rId2"/>
            <a:extLst>
              <a:ext uri="{FF2B5EF4-FFF2-40B4-BE49-F238E27FC236}">
                <a16:creationId xmlns:a16="http://schemas.microsoft.com/office/drawing/2014/main" id="{1F74ADDA-0D86-4D6C-B267-FF1FBF162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" y="3228733"/>
            <a:ext cx="3992966" cy="3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3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2277" y="4341585"/>
            <a:ext cx="8332107" cy="1070429"/>
          </a:xfrm>
        </p:spPr>
        <p:txBody>
          <a:bodyPr/>
          <a:lstStyle/>
          <a:p>
            <a:pPr algn="l"/>
            <a:r>
              <a:rPr lang="es-MX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Declaraciones: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7784" y="3292624"/>
            <a:ext cx="9954682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462935" fontAlgn="auto">
              <a:spcBef>
                <a:spcPts val="0"/>
              </a:spcBef>
              <a:spcAft>
                <a:spcPts val="0"/>
              </a:spcAft>
            </a:pPr>
            <a:r>
              <a:rPr lang="es-419" sz="2835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Ninguno</a:t>
            </a:r>
            <a:endParaRPr lang="es-MX" sz="2835" kern="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8860FB-1B3A-4E9B-B951-166673864190}"/>
              </a:ext>
            </a:extLst>
          </p:cNvPr>
          <p:cNvSpPr txBox="1">
            <a:spLocks/>
          </p:cNvSpPr>
          <p:nvPr/>
        </p:nvSpPr>
        <p:spPr>
          <a:xfrm>
            <a:off x="861029" y="1860848"/>
            <a:ext cx="8332107" cy="1070429"/>
          </a:xfrm>
        </p:spPr>
        <p:txBody>
          <a:bodyPr/>
          <a:lstStyle>
            <a:lvl1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54808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9616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64424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619232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s-MX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Conflictos de Interés</a:t>
            </a:r>
            <a:endParaRPr lang="es-MX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F8A667-CD76-4890-8539-476D6FA45D23}"/>
              </a:ext>
            </a:extLst>
          </p:cNvPr>
          <p:cNvSpPr txBox="1"/>
          <p:nvPr/>
        </p:nvSpPr>
        <p:spPr>
          <a:xfrm>
            <a:off x="597744" y="5509345"/>
            <a:ext cx="12169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chemeClr val="tx1"/>
                </a:solidFill>
              </a:rPr>
              <a:t>Protocolo No. 03/18 aprobado por Comités de Investigación y Ética en Investigación del INNN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chemeClr val="tx1"/>
                </a:solidFill>
              </a:rPr>
              <a:t>Se cuenta con un consentimiento informado y un procedimiento para su obtención.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chemeClr val="tx1"/>
                </a:solidFill>
              </a:rPr>
              <a:t>Se disponen de un procedimiento y formatos para el reporte de eventos adversos.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chemeClr val="tx1"/>
                </a:solidFill>
              </a:rPr>
              <a:t>Se disponen de medidas de bioseguridad del dispositivo.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chemeClr val="tx1"/>
                </a:solidFill>
              </a:rPr>
              <a:t>El Investigador Principal esta certificado en Buenas Prácticas Clínica de la Conferencia   </a:t>
            </a:r>
          </a:p>
          <a:p>
            <a:pPr algn="just"/>
            <a:r>
              <a:rPr lang="es-MX" sz="2400" dirty="0">
                <a:solidFill>
                  <a:schemeClr val="tx1"/>
                </a:solidFill>
              </a:rPr>
              <a:t>    Internacional de Armonización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chemeClr val="tx1"/>
                </a:solidFill>
              </a:rPr>
              <a:t>Se apega a las disposiciones legales y éticas vigentes nacionales e internacionales.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chemeClr val="tx1"/>
                </a:solidFill>
              </a:rPr>
              <a:t>Existen criterios de eliminación de pacientes por seguridad</a:t>
            </a:r>
            <a:endParaRPr lang="es-MX" sz="2400" kern="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93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994544" y="1348408"/>
            <a:ext cx="11054080" cy="2090702"/>
          </a:xfrm>
        </p:spPr>
        <p:txBody>
          <a:bodyPr>
            <a:normAutofit/>
          </a:bodyPr>
          <a:lstStyle/>
          <a:p>
            <a:pPr marL="81279" hangingPunct="0">
              <a:spcBef>
                <a:spcPct val="20000"/>
              </a:spcBef>
            </a:pPr>
            <a:r>
              <a:rPr lang="es-ES_tradnl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Criterios de exclusión</a:t>
            </a:r>
            <a:endParaRPr lang="es-MX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type="subTitle" idx="1"/>
          </p:nvPr>
        </p:nvSpPr>
        <p:spPr>
          <a:xfrm>
            <a:off x="417724" y="2716560"/>
            <a:ext cx="5508612" cy="5929408"/>
          </a:xfrm>
        </p:spPr>
        <p:txBody>
          <a:bodyPr>
            <a:normAutofit fontScale="70000" lnSpcReduction="20000"/>
          </a:bodyPr>
          <a:lstStyle/>
          <a:p>
            <a:pPr marL="457200" lvl="0" indent="-457200" algn="l" hangingPunct="0"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Aneurisma, </a:t>
            </a:r>
            <a:r>
              <a:rPr lang="es-ES_tradnl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pseudoaneurisma</a:t>
            </a: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alguna otra lesión o anormalidad vascular que no se haya tratado por clips quirúrgicos o por antenas o </a:t>
            </a:r>
            <a:r>
              <a:rPr lang="es-ES_tradnl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stents</a:t>
            </a: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que tengan un riesgo residual de causar una hemorragia intracraneal, a discreción del médico tratante.</a:t>
            </a:r>
            <a:endParaRPr lang="es-MX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l" hangingPunct="0"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Hiperemia al momento de la estimulación.</a:t>
            </a:r>
            <a:endParaRPr lang="es-MX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l" hangingPunct="0"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Terapias </a:t>
            </a:r>
            <a:r>
              <a:rPr lang="es-ES_tradnl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intra</a:t>
            </a: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-arteriales administradas antes de la estimulación EMGG</a:t>
            </a:r>
            <a:endParaRPr lang="es-MX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l" hangingPunct="0"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NIHSS total ≥ 20 incluyendo cualquier déficit neurológico focalizado atribuible a vasoespasmo, medido cuando el paciente no está sedado.</a:t>
            </a:r>
            <a:endParaRPr lang="es-MX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l" hangingPunct="0"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Anormalidades </a:t>
            </a:r>
            <a:r>
              <a:rPr lang="es-ES_tradnl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parenquimográficas</a:t>
            </a: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angiográficas limitadas a la circulación vertebro-basilar.</a:t>
            </a:r>
            <a:endParaRPr lang="es-MX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l" hangingPunct="0"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Embarazo</a:t>
            </a:r>
            <a:endParaRPr lang="es-MX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l" hangingPunct="0"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Crisis epiléptica previa al empleo del estimulador EMGG que no haya sido atendida adecuadamente con medicación antiepiléptica</a:t>
            </a:r>
            <a:endParaRPr lang="es-MX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082597E-CDCF-4834-BC5A-25EFC8DE2A8E}"/>
              </a:ext>
            </a:extLst>
          </p:cNvPr>
          <p:cNvSpPr/>
          <p:nvPr/>
        </p:nvSpPr>
        <p:spPr>
          <a:xfrm>
            <a:off x="5961227" y="2738046"/>
            <a:ext cx="65024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l" hangingPunct="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Cuerpos extraños metálicos o dispositivos implantados en la cabeza y cuello (los clips para aneurisma y antenas endovasculares que sean compatibles con resonancia magnética son  permitidos)</a:t>
            </a:r>
            <a:endParaRPr lang="es-MX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l" hangingPunct="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Dispositivos de estimulación del nervio vago, marcapasos cardiacos o de estimulación neural.</a:t>
            </a:r>
          </a:p>
          <a:p>
            <a:pPr marL="285750" lvl="0" indent="-285750" algn="l" hangingPunct="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Implante coclear o ayuda auditiva implantada</a:t>
            </a:r>
            <a:endParaRPr lang="es-MX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l" hangingPunct="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Condiciones médicas severas o incontrolables, de acuerdo al médico</a:t>
            </a:r>
            <a:endParaRPr lang="es-MX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l" hangingPunct="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Condición mórbida, de acuerdo al médico</a:t>
            </a:r>
            <a:endParaRPr lang="es-MX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l" hangingPunct="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Historia de glaucoma o presión intraocular mayor a 22 </a:t>
            </a:r>
            <a:r>
              <a:rPr lang="es-ES_tradnl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mmHg</a:t>
            </a: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después de examen físico</a:t>
            </a:r>
            <a:endParaRPr lang="es-MX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l" hangingPunct="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Historia de neuropatía incluyendo parálisis de los nervios craneales.</a:t>
            </a:r>
            <a:endParaRPr lang="es-MX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l" hangingPunct="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Fractura del hueso temporal</a:t>
            </a:r>
            <a:endParaRPr lang="es-MX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Hemorragia intracraneal en neuroimagen o sangre el LCR sin una fuente identificada de hemorragia</a:t>
            </a:r>
            <a:endParaRPr lang="es-MX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32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>
            <a:extLst>
              <a:ext uri="{FF2B5EF4-FFF2-40B4-BE49-F238E27FC236}">
                <a16:creationId xmlns:a16="http://schemas.microsoft.com/office/drawing/2014/main" id="{269F3B33-4237-4583-9E50-8B6BCE8D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400"/>
            <a:ext cx="3622403" cy="84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2931E34-59AB-43C8-BABF-7C78FE6BCF92}"/>
              </a:ext>
            </a:extLst>
          </p:cNvPr>
          <p:cNvSpPr txBox="1">
            <a:spLocks/>
          </p:cNvSpPr>
          <p:nvPr/>
        </p:nvSpPr>
        <p:spPr bwMode="auto">
          <a:xfrm>
            <a:off x="3251752" y="4228728"/>
            <a:ext cx="9770986" cy="61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184173" rtl="0" eaLnBrk="0" fontAlgn="base" hangingPunct="0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54808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9616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64424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619232" algn="ctr" defTabSz="1184173" rtl="0" fontAlgn="base">
              <a:spcBef>
                <a:spcPct val="0"/>
              </a:spcBef>
              <a:spcAft>
                <a:spcPct val="0"/>
              </a:spcAft>
              <a:defRPr sz="5688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MX" altLang="es-MX" sz="8800" b="1" dirty="0">
                <a:solidFill>
                  <a:schemeClr val="tx2"/>
                </a:solidFill>
              </a:rPr>
              <a:t>Resultados</a:t>
            </a:r>
            <a:endParaRPr lang="es-MX" altLang="es-MX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06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60316_173318">
            <a:hlinkClick r:id="" action="ppaction://media"/>
            <a:extLst>
              <a:ext uri="{FF2B5EF4-FFF2-40B4-BE49-F238E27FC236}">
                <a16:creationId xmlns:a16="http://schemas.microsoft.com/office/drawing/2014/main" id="{94A6E536-2F61-42D7-8860-FE9BD6716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792" y="1483279"/>
            <a:ext cx="4399384" cy="7821127"/>
          </a:xfrm>
          <a:prstGeom prst="rect">
            <a:avLst/>
          </a:prstGeom>
        </p:spPr>
      </p:pic>
      <p:pic>
        <p:nvPicPr>
          <p:cNvPr id="3" name="20160316_204956">
            <a:hlinkClick r:id="" action="ppaction://media"/>
            <a:extLst>
              <a:ext uri="{FF2B5EF4-FFF2-40B4-BE49-F238E27FC236}">
                <a16:creationId xmlns:a16="http://schemas.microsoft.com/office/drawing/2014/main" id="{943B985D-7A92-4952-83D8-D67F20D873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7713" y="1483278"/>
            <a:ext cx="4399385" cy="78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7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05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D1EEBC70-38FC-457B-AFD2-00F2AB162C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839014" y="3029723"/>
            <a:ext cx="9326772" cy="2091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endParaRPr lang="es-419" altLang="es-MX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0073A22-200A-4241-9E83-50304EE48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499664"/>
              </p:ext>
            </p:extLst>
          </p:nvPr>
        </p:nvGraphicFramePr>
        <p:xfrm>
          <a:off x="525416" y="1632306"/>
          <a:ext cx="11881639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346">
                  <a:extLst>
                    <a:ext uri="{9D8B030D-6E8A-4147-A177-3AD203B41FA5}">
                      <a16:colId xmlns:a16="http://schemas.microsoft.com/office/drawing/2014/main" val="1716113541"/>
                    </a:ext>
                  </a:extLst>
                </a:gridCol>
                <a:gridCol w="672321">
                  <a:extLst>
                    <a:ext uri="{9D8B030D-6E8A-4147-A177-3AD203B41FA5}">
                      <a16:colId xmlns:a16="http://schemas.microsoft.com/office/drawing/2014/main" val="2706249185"/>
                    </a:ext>
                  </a:extLst>
                </a:gridCol>
                <a:gridCol w="717683">
                  <a:extLst>
                    <a:ext uri="{9D8B030D-6E8A-4147-A177-3AD203B41FA5}">
                      <a16:colId xmlns:a16="http://schemas.microsoft.com/office/drawing/2014/main" val="1408351048"/>
                    </a:ext>
                  </a:extLst>
                </a:gridCol>
                <a:gridCol w="1275881">
                  <a:extLst>
                    <a:ext uri="{9D8B030D-6E8A-4147-A177-3AD203B41FA5}">
                      <a16:colId xmlns:a16="http://schemas.microsoft.com/office/drawing/2014/main" val="1023688797"/>
                    </a:ext>
                  </a:extLst>
                </a:gridCol>
                <a:gridCol w="1657633">
                  <a:extLst>
                    <a:ext uri="{9D8B030D-6E8A-4147-A177-3AD203B41FA5}">
                      <a16:colId xmlns:a16="http://schemas.microsoft.com/office/drawing/2014/main" val="60792929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984327574"/>
                    </a:ext>
                  </a:extLst>
                </a:gridCol>
                <a:gridCol w="1496337">
                  <a:extLst>
                    <a:ext uri="{9D8B030D-6E8A-4147-A177-3AD203B41FA5}">
                      <a16:colId xmlns:a16="http://schemas.microsoft.com/office/drawing/2014/main" val="4202393489"/>
                    </a:ext>
                  </a:extLst>
                </a:gridCol>
                <a:gridCol w="1383983">
                  <a:extLst>
                    <a:ext uri="{9D8B030D-6E8A-4147-A177-3AD203B41FA5}">
                      <a16:colId xmlns:a16="http://schemas.microsoft.com/office/drawing/2014/main" val="84881197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947548718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1978155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Edad (a)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Sexo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Aneurisma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Vasoespasmo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Rankin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Hunt &amp;Hess </a:t>
                      </a:r>
                      <a:r>
                        <a:rPr lang="es-419" sz="1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Pre-estímulo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Hunt &amp;Hess </a:t>
                      </a:r>
                      <a:r>
                        <a:rPr lang="es-419" sz="1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Post-estímulo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Seguimiento 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Nimodipino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894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ACCI </a:t>
                      </a:r>
                      <a:r>
                        <a:rPr lang="es-419" sz="1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CoP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ACMI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9m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6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08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ACII </a:t>
                      </a:r>
                      <a:r>
                        <a:rPr lang="es-419" sz="1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Of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ACAD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6m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6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422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ACII </a:t>
                      </a:r>
                      <a:r>
                        <a:rPr lang="es-419" sz="1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CoP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ACMI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20d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*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955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44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ACMD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ACMD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17d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*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63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ACII </a:t>
                      </a:r>
                      <a:r>
                        <a:rPr lang="es-419" sz="1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Of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ACAI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45d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6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775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53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ACII </a:t>
                      </a:r>
                      <a:r>
                        <a:rPr lang="es-419" sz="1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CoP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ACMI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16d</a:t>
                      </a:r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065612"/>
                  </a:ext>
                </a:extLst>
              </a:tr>
            </a:tbl>
          </a:graphicData>
        </a:graphic>
      </p:graphicFrame>
      <p:sp>
        <p:nvSpPr>
          <p:cNvPr id="5" name="Subtítulo 4">
            <a:extLst>
              <a:ext uri="{FF2B5EF4-FFF2-40B4-BE49-F238E27FC236}">
                <a16:creationId xmlns:a16="http://schemas.microsoft.com/office/drawing/2014/main" id="{D6920BAF-F741-4CC5-9139-06999334E0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F7A023F-A88E-4995-B877-58B9132857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b="1100"/>
          <a:stretch>
            <a:fillRect/>
          </a:stretch>
        </p:blipFill>
        <p:spPr bwMode="auto">
          <a:xfrm>
            <a:off x="525416" y="5611808"/>
            <a:ext cx="2923264" cy="285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BD6CE9CC-9DAB-47EA-BDF9-51D1CA41F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>
            <a:fillRect/>
          </a:stretch>
        </p:blipFill>
        <p:spPr bwMode="auto">
          <a:xfrm>
            <a:off x="3646290" y="5609772"/>
            <a:ext cx="2914911" cy="28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6" descr="Captura de pantalla 2017-08-15 a la(s) 18.43.14.png">
            <a:extLst>
              <a:ext uri="{FF2B5EF4-FFF2-40B4-BE49-F238E27FC236}">
                <a16:creationId xmlns:a16="http://schemas.microsoft.com/office/drawing/2014/main" id="{90E52E7A-4543-4BA2-90C1-EB954D79A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r="18047"/>
          <a:stretch>
            <a:fillRect/>
          </a:stretch>
        </p:blipFill>
        <p:spPr bwMode="auto">
          <a:xfrm>
            <a:off x="6622053" y="5536784"/>
            <a:ext cx="3036615" cy="296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7" descr="Captura de pantalla 2017-08-15 a la(s) 18.50.47.png">
            <a:extLst>
              <a:ext uri="{FF2B5EF4-FFF2-40B4-BE49-F238E27FC236}">
                <a16:creationId xmlns:a16="http://schemas.microsoft.com/office/drawing/2014/main" id="{309657D8-2962-4780-9712-60F9F4CB2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3619" r="25668" b="4561"/>
          <a:stretch>
            <a:fillRect/>
          </a:stretch>
        </p:blipFill>
        <p:spPr bwMode="auto">
          <a:xfrm>
            <a:off x="9746218" y="5556325"/>
            <a:ext cx="2913719" cy="296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0BD80F9-93B5-4028-B073-2B7800EB4B9D}"/>
              </a:ext>
            </a:extLst>
          </p:cNvPr>
          <p:cNvSpPr txBox="1"/>
          <p:nvPr/>
        </p:nvSpPr>
        <p:spPr>
          <a:xfrm>
            <a:off x="-85980" y="5033105"/>
            <a:ext cx="291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>
                <a:solidFill>
                  <a:schemeClr val="tx1"/>
                </a:solidFill>
              </a:rPr>
              <a:t>Paciente 2</a:t>
            </a:r>
            <a:endParaRPr lang="es-MX" sz="2800" dirty="0">
              <a:solidFill>
                <a:schemeClr val="tx1"/>
              </a:solidFill>
            </a:endParaRPr>
          </a:p>
        </p:txBody>
      </p:sp>
      <p:pic>
        <p:nvPicPr>
          <p:cNvPr id="4" name="Imagen 3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D6B33462-02CA-4964-AE55-75BBC1DF43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2" y="8517758"/>
            <a:ext cx="1221086" cy="1121363"/>
          </a:xfrm>
          <a:prstGeom prst="rect">
            <a:avLst/>
          </a:prstGeom>
        </p:spPr>
      </p:pic>
      <p:pic>
        <p:nvPicPr>
          <p:cNvPr id="7" name="Imagen 6" descr="Imagen que contiene captura de pantalla, texto&#10;&#10;Descripción generada automáticamente">
            <a:extLst>
              <a:ext uri="{FF2B5EF4-FFF2-40B4-BE49-F238E27FC236}">
                <a16:creationId xmlns:a16="http://schemas.microsoft.com/office/drawing/2014/main" id="{750F1115-2F0C-49D2-A231-100C995CB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55" b="45927"/>
          <a:stretch/>
        </p:blipFill>
        <p:spPr>
          <a:xfrm>
            <a:off x="2919981" y="8506582"/>
            <a:ext cx="3930438" cy="1213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>
            <a:extLst>
              <a:ext uri="{FF2B5EF4-FFF2-40B4-BE49-F238E27FC236}">
                <a16:creationId xmlns:a16="http://schemas.microsoft.com/office/drawing/2014/main" id="{217E0C3E-2895-4F02-A338-98C78A66E0B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-2068554" y="1258443"/>
            <a:ext cx="9326772" cy="951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s-419" sz="4740" b="1">
                <a:solidFill>
                  <a:schemeClr val="tx2"/>
                </a:solidFill>
              </a:rPr>
              <a:t>Resultados</a:t>
            </a:r>
          </a:p>
        </p:txBody>
      </p:sp>
      <p:sp>
        <p:nvSpPr>
          <p:cNvPr id="4099" name="Subtítulo 2">
            <a:extLst>
              <a:ext uri="{FF2B5EF4-FFF2-40B4-BE49-F238E27FC236}">
                <a16:creationId xmlns:a16="http://schemas.microsoft.com/office/drawing/2014/main" id="{9D045BEC-5C4E-484F-A6D1-88488F838DC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211010" y="5527255"/>
            <a:ext cx="8131763" cy="24921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419" sz="3251" b="1">
              <a:solidFill>
                <a:schemeClr val="tx1"/>
              </a:solidFill>
            </a:endParaRPr>
          </a:p>
        </p:txBody>
      </p:sp>
      <p:sp>
        <p:nvSpPr>
          <p:cNvPr id="4100" name="CuadroTexto 4">
            <a:extLst>
              <a:ext uri="{FF2B5EF4-FFF2-40B4-BE49-F238E27FC236}">
                <a16:creationId xmlns:a16="http://schemas.microsoft.com/office/drawing/2014/main" id="{4B3CD333-3587-4D32-8F68-965965E9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46" y="2998544"/>
            <a:ext cx="463382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1</a:t>
            </a:r>
            <a:endParaRPr lang="es-419" altLang="es-419" sz="1456"/>
          </a:p>
        </p:txBody>
      </p:sp>
      <p:sp>
        <p:nvSpPr>
          <p:cNvPr id="4101" name="CuadroTexto 9">
            <a:extLst>
              <a:ext uri="{FF2B5EF4-FFF2-40B4-BE49-F238E27FC236}">
                <a16:creationId xmlns:a16="http://schemas.microsoft.com/office/drawing/2014/main" id="{C446DABD-356A-450B-8ABC-BF87EAEE5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182" y="2025549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Pre-estimulación</a:t>
            </a:r>
            <a:endParaRPr lang="es-419" altLang="es-419" sz="1456"/>
          </a:p>
        </p:txBody>
      </p:sp>
      <p:sp>
        <p:nvSpPr>
          <p:cNvPr id="4102" name="CuadroTexto 12">
            <a:extLst>
              <a:ext uri="{FF2B5EF4-FFF2-40B4-BE49-F238E27FC236}">
                <a16:creationId xmlns:a16="http://schemas.microsoft.com/office/drawing/2014/main" id="{D9761E73-7AF9-4F62-9DA8-7E6D805E5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791" y="1969643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Post-estimulación</a:t>
            </a:r>
            <a:endParaRPr lang="es-419" altLang="es-419" sz="1456"/>
          </a:p>
        </p:txBody>
      </p:sp>
      <p:pic>
        <p:nvPicPr>
          <p:cNvPr id="4103" name="Content Placeholder 7" descr="Captura de pantalla 2017-08-27 a la(s) 22.03.57.png">
            <a:extLst>
              <a:ext uri="{FF2B5EF4-FFF2-40B4-BE49-F238E27FC236}">
                <a16:creationId xmlns:a16="http://schemas.microsoft.com/office/drawing/2014/main" id="{9F90CA6A-25BB-4E7C-9C90-FDF4BF545720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9087" r="22115" b="25038"/>
          <a:stretch>
            <a:fillRect/>
          </a:stretch>
        </p:blipFill>
        <p:spPr bwMode="auto">
          <a:xfrm>
            <a:off x="1655895" y="2918956"/>
            <a:ext cx="4652635" cy="3435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Content Placeholder 6" descr="Captura de pantalla 2017-08-27 a la(s) 22.03.52.png">
            <a:extLst>
              <a:ext uri="{FF2B5EF4-FFF2-40B4-BE49-F238E27FC236}">
                <a16:creationId xmlns:a16="http://schemas.microsoft.com/office/drawing/2014/main" id="{2868CDC0-D12B-48FC-8A39-9E0B1DB3203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9087" r="22115" b="25038"/>
          <a:stretch>
            <a:fillRect/>
          </a:stretch>
        </p:blipFill>
        <p:spPr bwMode="auto">
          <a:xfrm>
            <a:off x="6780859" y="2933499"/>
            <a:ext cx="4679513" cy="3454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D7BCDCD-9EB3-4307-8F4A-41B3B4E48DE7}"/>
              </a:ext>
            </a:extLst>
          </p:cNvPr>
          <p:cNvSpPr txBox="1"/>
          <p:nvPr/>
        </p:nvSpPr>
        <p:spPr>
          <a:xfrm>
            <a:off x="597744" y="2644552"/>
            <a:ext cx="36004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/>
                </a:solidFill>
              </a:rPr>
              <a:t>1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4AA889-A6CA-4469-B26F-B97C1E6E593A}"/>
              </a:ext>
            </a:extLst>
          </p:cNvPr>
          <p:cNvSpPr txBox="1"/>
          <p:nvPr/>
        </p:nvSpPr>
        <p:spPr>
          <a:xfrm>
            <a:off x="1351350" y="2025549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Pre-estimulación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07ACF8F-0D91-4263-830C-E92C10BF394A}"/>
              </a:ext>
            </a:extLst>
          </p:cNvPr>
          <p:cNvSpPr txBox="1"/>
          <p:nvPr/>
        </p:nvSpPr>
        <p:spPr>
          <a:xfrm>
            <a:off x="6355026" y="2055926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Post-estimulación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5F212418-337E-4EA6-AFF7-1CD55D6996B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-2068554" y="1258443"/>
            <a:ext cx="9326772" cy="951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s-419" sz="4740" b="1">
                <a:solidFill>
                  <a:schemeClr val="tx2"/>
                </a:solidFill>
              </a:rPr>
              <a:t>Resultados</a:t>
            </a:r>
          </a:p>
        </p:txBody>
      </p:sp>
      <p:sp>
        <p:nvSpPr>
          <p:cNvPr id="5123" name="Subtítulo 2">
            <a:extLst>
              <a:ext uri="{FF2B5EF4-FFF2-40B4-BE49-F238E27FC236}">
                <a16:creationId xmlns:a16="http://schemas.microsoft.com/office/drawing/2014/main" id="{84E35927-2895-41F9-A1E7-0EDBCB0EF5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211010" y="5527255"/>
            <a:ext cx="8131763" cy="24921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419" sz="3251" b="1">
              <a:solidFill>
                <a:schemeClr val="tx1"/>
              </a:solidFill>
            </a:endParaRPr>
          </a:p>
        </p:txBody>
      </p:sp>
      <p:sp>
        <p:nvSpPr>
          <p:cNvPr id="5124" name="CuadroTexto 4">
            <a:extLst>
              <a:ext uri="{FF2B5EF4-FFF2-40B4-BE49-F238E27FC236}">
                <a16:creationId xmlns:a16="http://schemas.microsoft.com/office/drawing/2014/main" id="{CAE9E2C4-6A12-45FE-BA8D-0CAC4C57B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46" y="2998544"/>
            <a:ext cx="463382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2</a:t>
            </a:r>
            <a:endParaRPr lang="es-419" altLang="es-419" sz="1456"/>
          </a:p>
        </p:txBody>
      </p:sp>
      <p:sp>
        <p:nvSpPr>
          <p:cNvPr id="5125" name="CuadroTexto 9">
            <a:extLst>
              <a:ext uri="{FF2B5EF4-FFF2-40B4-BE49-F238E27FC236}">
                <a16:creationId xmlns:a16="http://schemas.microsoft.com/office/drawing/2014/main" id="{C56D425A-7045-4DB9-801D-BF2BCE029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992" y="2005660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Pre-estimulación</a:t>
            </a:r>
            <a:endParaRPr lang="es-419" altLang="es-419" sz="1456"/>
          </a:p>
        </p:txBody>
      </p:sp>
      <p:sp>
        <p:nvSpPr>
          <p:cNvPr id="5126" name="CuadroTexto 12">
            <a:extLst>
              <a:ext uri="{FF2B5EF4-FFF2-40B4-BE49-F238E27FC236}">
                <a16:creationId xmlns:a16="http://schemas.microsoft.com/office/drawing/2014/main" id="{B2CF9A81-ADFB-4910-9838-3760CD91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3619" y="2021249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Post-estimulación</a:t>
            </a:r>
            <a:endParaRPr lang="es-419" altLang="es-419" sz="1456"/>
          </a:p>
        </p:txBody>
      </p:sp>
      <p:pic>
        <p:nvPicPr>
          <p:cNvPr id="5127" name="Content Placeholder 6" descr="pre 18 lat.jpg">
            <a:extLst>
              <a:ext uri="{FF2B5EF4-FFF2-40B4-BE49-F238E27FC236}">
                <a16:creationId xmlns:a16="http://schemas.microsoft.com/office/drawing/2014/main" id="{FB590D58-C611-4F88-8A5A-EF5935B69AF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6631" r="6895" b="25174"/>
          <a:stretch>
            <a:fillRect/>
          </a:stretch>
        </p:blipFill>
        <p:spPr bwMode="auto">
          <a:xfrm>
            <a:off x="2594832" y="2463666"/>
            <a:ext cx="3426447" cy="2624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Content Placeholder 7" descr="pos lat parenquimograma.jpg">
            <a:extLst>
              <a:ext uri="{FF2B5EF4-FFF2-40B4-BE49-F238E27FC236}">
                <a16:creationId xmlns:a16="http://schemas.microsoft.com/office/drawing/2014/main" id="{A62C4F37-EB46-449A-887C-44F5417F9424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7175" r="7198" b="24657"/>
          <a:stretch>
            <a:fillRect/>
          </a:stretch>
        </p:blipFill>
        <p:spPr bwMode="auto">
          <a:xfrm>
            <a:off x="6545943" y="2519035"/>
            <a:ext cx="3426447" cy="2625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Content Placeholder 8" descr="pre 16.jpg">
            <a:extLst>
              <a:ext uri="{FF2B5EF4-FFF2-40B4-BE49-F238E27FC236}">
                <a16:creationId xmlns:a16="http://schemas.microsoft.com/office/drawing/2014/main" id="{58DCB517-6442-4E63-9038-D2ABDF11DCF3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5125" b="13351"/>
          <a:stretch>
            <a:fillRect/>
          </a:stretch>
        </p:blipFill>
        <p:spPr bwMode="auto">
          <a:xfrm>
            <a:off x="2662027" y="5333731"/>
            <a:ext cx="3426447" cy="2835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Content Placeholder 9" descr="pos 16.jpg">
            <a:extLst>
              <a:ext uri="{FF2B5EF4-FFF2-40B4-BE49-F238E27FC236}">
                <a16:creationId xmlns:a16="http://schemas.microsoft.com/office/drawing/2014/main" id="{3F6CD535-443C-4FCE-A517-B1BD3F874624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144" r="2892" b="13367"/>
          <a:stretch>
            <a:fillRect/>
          </a:stretch>
        </p:blipFill>
        <p:spPr bwMode="auto">
          <a:xfrm>
            <a:off x="6569596" y="5338032"/>
            <a:ext cx="3426447" cy="2835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287E879-DACC-4B28-9689-C27FAF38691D}"/>
              </a:ext>
            </a:extLst>
          </p:cNvPr>
          <p:cNvSpPr txBox="1"/>
          <p:nvPr/>
        </p:nvSpPr>
        <p:spPr>
          <a:xfrm>
            <a:off x="1565920" y="1811779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Pre-estimulación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AA021B8-07AD-4EC4-8C54-330856E9A807}"/>
              </a:ext>
            </a:extLst>
          </p:cNvPr>
          <p:cNvSpPr txBox="1"/>
          <p:nvPr/>
        </p:nvSpPr>
        <p:spPr>
          <a:xfrm>
            <a:off x="5722392" y="1833821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Post-estimulación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83D97DF-9727-43D7-9393-8C701404C831}"/>
              </a:ext>
            </a:extLst>
          </p:cNvPr>
          <p:cNvSpPr txBox="1"/>
          <p:nvPr/>
        </p:nvSpPr>
        <p:spPr>
          <a:xfrm>
            <a:off x="597744" y="2644552"/>
            <a:ext cx="36004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/>
                </a:solidFill>
              </a:rPr>
              <a:t>2</a:t>
            </a:r>
            <a:endParaRPr lang="es-MX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>
            <a:extLst>
              <a:ext uri="{FF2B5EF4-FFF2-40B4-BE49-F238E27FC236}">
                <a16:creationId xmlns:a16="http://schemas.microsoft.com/office/drawing/2014/main" id="{1A635362-D81C-4ECD-87B6-6FBBC37B67A2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-2068554" y="1258443"/>
            <a:ext cx="9326772" cy="951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s-419" sz="4740" b="1">
                <a:solidFill>
                  <a:schemeClr val="tx2"/>
                </a:solidFill>
              </a:rPr>
              <a:t>Resultados</a:t>
            </a:r>
          </a:p>
        </p:txBody>
      </p:sp>
      <p:sp>
        <p:nvSpPr>
          <p:cNvPr id="6147" name="Subtítulo 2">
            <a:extLst>
              <a:ext uri="{FF2B5EF4-FFF2-40B4-BE49-F238E27FC236}">
                <a16:creationId xmlns:a16="http://schemas.microsoft.com/office/drawing/2014/main" id="{8119A820-4B59-46D9-B9D5-19F68709C86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778269" y="5528868"/>
            <a:ext cx="8131763" cy="24921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419" sz="3251" b="1">
              <a:solidFill>
                <a:schemeClr val="tx1"/>
              </a:solidFill>
            </a:endParaRPr>
          </a:p>
        </p:txBody>
      </p:sp>
      <p:sp>
        <p:nvSpPr>
          <p:cNvPr id="6148" name="CuadroTexto 4">
            <a:extLst>
              <a:ext uri="{FF2B5EF4-FFF2-40B4-BE49-F238E27FC236}">
                <a16:creationId xmlns:a16="http://schemas.microsoft.com/office/drawing/2014/main" id="{CDFE5D86-FF83-43E6-8D49-5963CBFBE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446" y="2098121"/>
            <a:ext cx="462845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3</a:t>
            </a:r>
            <a:endParaRPr lang="es-419" altLang="es-419" sz="1456"/>
          </a:p>
        </p:txBody>
      </p:sp>
      <p:sp>
        <p:nvSpPr>
          <p:cNvPr id="6149" name="CuadroTexto 9">
            <a:extLst>
              <a:ext uri="{FF2B5EF4-FFF2-40B4-BE49-F238E27FC236}">
                <a16:creationId xmlns:a16="http://schemas.microsoft.com/office/drawing/2014/main" id="{6E98A96D-1181-4D78-B3CD-AF1D45891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182" y="2025549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Pre-estimulación</a:t>
            </a:r>
            <a:endParaRPr lang="es-419" altLang="es-419" sz="1456"/>
          </a:p>
        </p:txBody>
      </p:sp>
      <p:sp>
        <p:nvSpPr>
          <p:cNvPr id="6150" name="CuadroTexto 12">
            <a:extLst>
              <a:ext uri="{FF2B5EF4-FFF2-40B4-BE49-F238E27FC236}">
                <a16:creationId xmlns:a16="http://schemas.microsoft.com/office/drawing/2014/main" id="{8AA1A522-FD35-4BEB-BC03-A1231BD44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791" y="1969643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Post-estimulación</a:t>
            </a:r>
            <a:endParaRPr lang="es-419" altLang="es-419" sz="1456"/>
          </a:p>
        </p:txBody>
      </p:sp>
      <p:pic>
        <p:nvPicPr>
          <p:cNvPr id="6151" name="Content Placeholder 5" descr="Captura de pantalla 2017-09-06 a la(s) 14.35.06.png">
            <a:extLst>
              <a:ext uri="{FF2B5EF4-FFF2-40B4-BE49-F238E27FC236}">
                <a16:creationId xmlns:a16="http://schemas.microsoft.com/office/drawing/2014/main" id="{80C19E28-CACC-42B2-8AA1-3A3609D63AEC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7687" r="22115" b="18314"/>
          <a:stretch>
            <a:fillRect/>
          </a:stretch>
        </p:blipFill>
        <p:spPr bwMode="auto">
          <a:xfrm>
            <a:off x="1424550" y="2563116"/>
            <a:ext cx="2901245" cy="2257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Content Placeholder 7">
            <a:extLst>
              <a:ext uri="{FF2B5EF4-FFF2-40B4-BE49-F238E27FC236}">
                <a16:creationId xmlns:a16="http://schemas.microsoft.com/office/drawing/2014/main" id="{76D01DC4-8BBF-4E03-9359-8C43501B356E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4340" r="22115" b="12802"/>
          <a:stretch>
            <a:fillRect/>
          </a:stretch>
        </p:blipFill>
        <p:spPr bwMode="auto">
          <a:xfrm>
            <a:off x="1518625" y="4925718"/>
            <a:ext cx="2378730" cy="2158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Content Placeholder 4">
            <a:extLst>
              <a:ext uri="{FF2B5EF4-FFF2-40B4-BE49-F238E27FC236}">
                <a16:creationId xmlns:a16="http://schemas.microsoft.com/office/drawing/2014/main" id="{372276F6-DBCD-4B69-9474-E56611E1C5B4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25352" r="46127" b="11075"/>
          <a:stretch>
            <a:fillRect/>
          </a:stretch>
        </p:blipFill>
        <p:spPr bwMode="auto">
          <a:xfrm>
            <a:off x="4367725" y="3485042"/>
            <a:ext cx="2126074" cy="278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0">
            <a:extLst>
              <a:ext uri="{FF2B5EF4-FFF2-40B4-BE49-F238E27FC236}">
                <a16:creationId xmlns:a16="http://schemas.microsoft.com/office/drawing/2014/main" id="{86761177-5CD3-486A-B482-CDB61037F13F}"/>
              </a:ext>
            </a:extLst>
          </p:cNvPr>
          <p:cNvCxnSpPr>
            <a:cxnSpLocks/>
          </p:cNvCxnSpPr>
          <p:nvPr/>
        </p:nvCxnSpPr>
        <p:spPr>
          <a:xfrm>
            <a:off x="2978117" y="4618769"/>
            <a:ext cx="76334" cy="2225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5" name="Content Placeholder 4" descr="Captura de pantalla 2017-09-06 a la(s) 14.35.15.png">
            <a:extLst>
              <a:ext uri="{FF2B5EF4-FFF2-40B4-BE49-F238E27FC236}">
                <a16:creationId xmlns:a16="http://schemas.microsoft.com/office/drawing/2014/main" id="{DA6E90B6-C3D6-47F1-AF84-DC46BBD58B83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7687" r="22115" b="18314"/>
          <a:stretch>
            <a:fillRect/>
          </a:stretch>
        </p:blipFill>
        <p:spPr bwMode="auto">
          <a:xfrm>
            <a:off x="6584110" y="2518498"/>
            <a:ext cx="2879204" cy="2257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Content Placeholder 6">
            <a:extLst>
              <a:ext uri="{FF2B5EF4-FFF2-40B4-BE49-F238E27FC236}">
                <a16:creationId xmlns:a16="http://schemas.microsoft.com/office/drawing/2014/main" id="{F0F29E6B-39C7-45D8-80DF-65861870225E}"/>
              </a:ext>
            </a:extLst>
          </p:cNvPr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4340" r="22115" b="12802"/>
          <a:stretch>
            <a:fillRect/>
          </a:stretch>
        </p:blipFill>
        <p:spPr bwMode="auto">
          <a:xfrm>
            <a:off x="6825478" y="4948834"/>
            <a:ext cx="2326586" cy="2112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Content Placeholder 5">
            <a:extLst>
              <a:ext uri="{FF2B5EF4-FFF2-40B4-BE49-F238E27FC236}">
                <a16:creationId xmlns:a16="http://schemas.microsoft.com/office/drawing/2014/main" id="{AC26016A-049A-48FC-B316-9D0A8C156BE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29189" r="46397" b="7237"/>
          <a:stretch>
            <a:fillRect/>
          </a:stretch>
        </p:blipFill>
        <p:spPr bwMode="auto">
          <a:xfrm>
            <a:off x="9595556" y="3372690"/>
            <a:ext cx="1984694" cy="249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821857A-9F6D-4BDC-BC0E-332AAA288563}"/>
              </a:ext>
            </a:extLst>
          </p:cNvPr>
          <p:cNvSpPr txBox="1"/>
          <p:nvPr/>
        </p:nvSpPr>
        <p:spPr>
          <a:xfrm>
            <a:off x="484859" y="1895820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Pre-estimulación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8ED2C5B-67ED-494C-9CB0-4B441622F059}"/>
              </a:ext>
            </a:extLst>
          </p:cNvPr>
          <p:cNvSpPr txBox="1"/>
          <p:nvPr/>
        </p:nvSpPr>
        <p:spPr>
          <a:xfrm>
            <a:off x="5488535" y="1926197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Post-estimulación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EA3B5B6-1364-4ECC-BDCB-4E792115FCC7}"/>
              </a:ext>
            </a:extLst>
          </p:cNvPr>
          <p:cNvSpPr txBox="1"/>
          <p:nvPr/>
        </p:nvSpPr>
        <p:spPr>
          <a:xfrm>
            <a:off x="597744" y="2644552"/>
            <a:ext cx="36004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3</a:t>
            </a:r>
            <a:endParaRPr lang="es-MX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2A556F81-7B27-4A6E-9345-293D2B4A1AF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-2068554" y="1258443"/>
            <a:ext cx="9326772" cy="951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s-419" sz="4740" b="1">
                <a:solidFill>
                  <a:schemeClr val="tx2"/>
                </a:solidFill>
              </a:rPr>
              <a:t>Resultados</a:t>
            </a:r>
          </a:p>
        </p:txBody>
      </p:sp>
      <p:sp>
        <p:nvSpPr>
          <p:cNvPr id="7171" name="Subtítulo 2">
            <a:extLst>
              <a:ext uri="{FF2B5EF4-FFF2-40B4-BE49-F238E27FC236}">
                <a16:creationId xmlns:a16="http://schemas.microsoft.com/office/drawing/2014/main" id="{D42E7591-EE3D-4814-A34F-A3106401107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211010" y="5527255"/>
            <a:ext cx="8131763" cy="24921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419" sz="3251" b="1">
              <a:solidFill>
                <a:schemeClr val="tx1"/>
              </a:solidFill>
            </a:endParaRPr>
          </a:p>
        </p:txBody>
      </p:sp>
      <p:sp>
        <p:nvSpPr>
          <p:cNvPr id="7172" name="CuadroTexto 4">
            <a:extLst>
              <a:ext uri="{FF2B5EF4-FFF2-40B4-BE49-F238E27FC236}">
                <a16:creationId xmlns:a16="http://schemas.microsoft.com/office/drawing/2014/main" id="{DE1E8D6F-DF02-4E58-BDB1-65543514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46" y="2998544"/>
            <a:ext cx="463382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4</a:t>
            </a:r>
            <a:endParaRPr lang="es-419" altLang="es-419" sz="1456"/>
          </a:p>
        </p:txBody>
      </p:sp>
      <p:sp>
        <p:nvSpPr>
          <p:cNvPr id="7173" name="CuadroTexto 9">
            <a:extLst>
              <a:ext uri="{FF2B5EF4-FFF2-40B4-BE49-F238E27FC236}">
                <a16:creationId xmlns:a16="http://schemas.microsoft.com/office/drawing/2014/main" id="{624FF279-FE4E-44BC-B6BC-13486530E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182" y="2025549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Pre-estimulación</a:t>
            </a:r>
            <a:endParaRPr lang="es-419" altLang="es-419" sz="1456"/>
          </a:p>
        </p:txBody>
      </p:sp>
      <p:sp>
        <p:nvSpPr>
          <p:cNvPr id="7174" name="CuadroTexto 12">
            <a:extLst>
              <a:ext uri="{FF2B5EF4-FFF2-40B4-BE49-F238E27FC236}">
                <a16:creationId xmlns:a16="http://schemas.microsoft.com/office/drawing/2014/main" id="{CE0929B6-2293-4E52-B666-8D317F6CF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791" y="1969643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Post-estimulación</a:t>
            </a:r>
            <a:endParaRPr lang="es-419" altLang="es-419" sz="1456"/>
          </a:p>
        </p:txBody>
      </p:sp>
      <p:cxnSp>
        <p:nvCxnSpPr>
          <p:cNvPr id="16" name="Straight Arrow Connector 10">
            <a:extLst>
              <a:ext uri="{FF2B5EF4-FFF2-40B4-BE49-F238E27FC236}">
                <a16:creationId xmlns:a16="http://schemas.microsoft.com/office/drawing/2014/main" id="{86761177-5CD3-486A-B482-CDB61037F13F}"/>
              </a:ext>
            </a:extLst>
          </p:cNvPr>
          <p:cNvCxnSpPr>
            <a:cxnSpLocks/>
          </p:cNvCxnSpPr>
          <p:nvPr/>
        </p:nvCxnSpPr>
        <p:spPr>
          <a:xfrm>
            <a:off x="3410858" y="4616618"/>
            <a:ext cx="76334" cy="223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Content Placeholder 7" descr="ramirez lateral pre.jpg">
            <a:extLst>
              <a:ext uri="{FF2B5EF4-FFF2-40B4-BE49-F238E27FC236}">
                <a16:creationId xmlns:a16="http://schemas.microsoft.com/office/drawing/2014/main" id="{58900F2C-7ED8-4391-85B0-340FBF17754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1100" b="33788"/>
          <a:stretch>
            <a:fillRect/>
          </a:stretch>
        </p:blipFill>
        <p:spPr bwMode="auto">
          <a:xfrm>
            <a:off x="2165854" y="2525486"/>
            <a:ext cx="4230108" cy="305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Content Placeholder 6" descr="ramirez flores laterla pos.jpg">
            <a:extLst>
              <a:ext uri="{FF2B5EF4-FFF2-40B4-BE49-F238E27FC236}">
                <a16:creationId xmlns:a16="http://schemas.microsoft.com/office/drawing/2014/main" id="{A27BBC9A-59A5-40EC-B442-2216AC439352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1118" r="4910" b="33795"/>
          <a:stretch>
            <a:fillRect/>
          </a:stretch>
        </p:blipFill>
        <p:spPr bwMode="auto">
          <a:xfrm>
            <a:off x="6671196" y="2521723"/>
            <a:ext cx="4229570" cy="305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Content Placeholder 7" descr="ramirez victor parenquimograma pre.jpg">
            <a:extLst>
              <a:ext uri="{FF2B5EF4-FFF2-40B4-BE49-F238E27FC236}">
                <a16:creationId xmlns:a16="http://schemas.microsoft.com/office/drawing/2014/main" id="{4DEE73CA-3554-4843-BC85-F1BD24FC249F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5923" r="5429" b="19292"/>
          <a:stretch>
            <a:fillRect/>
          </a:stretch>
        </p:blipFill>
        <p:spPr bwMode="auto">
          <a:xfrm>
            <a:off x="2210472" y="5650358"/>
            <a:ext cx="4230108" cy="3497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Content Placeholder 6" descr="ramirez victor parenquimograma pos.jpg">
            <a:extLst>
              <a:ext uri="{FF2B5EF4-FFF2-40B4-BE49-F238E27FC236}">
                <a16:creationId xmlns:a16="http://schemas.microsoft.com/office/drawing/2014/main" id="{0618CDC1-38D7-47FE-A226-6CE88613E714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5940" r="5426" b="19302"/>
          <a:stretch>
            <a:fillRect/>
          </a:stretch>
        </p:blipFill>
        <p:spPr bwMode="auto">
          <a:xfrm>
            <a:off x="6671196" y="5697664"/>
            <a:ext cx="4229570" cy="34979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93FF004-8012-4520-8ED5-1786C1DD5271}"/>
              </a:ext>
            </a:extLst>
          </p:cNvPr>
          <p:cNvSpPr txBox="1"/>
          <p:nvPr/>
        </p:nvSpPr>
        <p:spPr>
          <a:xfrm>
            <a:off x="1347117" y="1886769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Pre-estimulación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623EFE4-DD35-4537-9FAD-E0EA3878E0E2}"/>
              </a:ext>
            </a:extLst>
          </p:cNvPr>
          <p:cNvSpPr txBox="1"/>
          <p:nvPr/>
        </p:nvSpPr>
        <p:spPr>
          <a:xfrm>
            <a:off x="6350793" y="1917146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Post-estimulación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F5F998C-878F-4C38-96E9-B0323FED8F20}"/>
              </a:ext>
            </a:extLst>
          </p:cNvPr>
          <p:cNvSpPr txBox="1"/>
          <p:nvPr/>
        </p:nvSpPr>
        <p:spPr>
          <a:xfrm>
            <a:off x="597744" y="2644552"/>
            <a:ext cx="36004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4</a:t>
            </a:r>
            <a:endParaRPr lang="es-MX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BEAB7936-41AD-43D0-BDAD-13AB172415A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-2068554" y="1258443"/>
            <a:ext cx="9326772" cy="951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s-419" sz="4740" b="1">
                <a:solidFill>
                  <a:schemeClr val="tx2"/>
                </a:solidFill>
              </a:rPr>
              <a:t>Resultados</a:t>
            </a:r>
          </a:p>
        </p:txBody>
      </p:sp>
      <p:sp>
        <p:nvSpPr>
          <p:cNvPr id="8195" name="CuadroTexto 4">
            <a:extLst>
              <a:ext uri="{FF2B5EF4-FFF2-40B4-BE49-F238E27FC236}">
                <a16:creationId xmlns:a16="http://schemas.microsoft.com/office/drawing/2014/main" id="{BE01D17C-2677-49F8-AA27-0A5460136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887" y="3013059"/>
            <a:ext cx="463382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5</a:t>
            </a:r>
            <a:endParaRPr lang="es-419" altLang="es-419" sz="1456"/>
          </a:p>
        </p:txBody>
      </p:sp>
      <p:sp>
        <p:nvSpPr>
          <p:cNvPr id="8196" name="CuadroTexto 9">
            <a:extLst>
              <a:ext uri="{FF2B5EF4-FFF2-40B4-BE49-F238E27FC236}">
                <a16:creationId xmlns:a16="http://schemas.microsoft.com/office/drawing/2014/main" id="{94AFABF6-810B-4682-8B9B-D9F79B133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182" y="2025549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Pre-estimulación</a:t>
            </a:r>
            <a:endParaRPr lang="es-419" altLang="es-419" sz="1456"/>
          </a:p>
        </p:txBody>
      </p:sp>
      <p:sp>
        <p:nvSpPr>
          <p:cNvPr id="8197" name="CuadroTexto 12">
            <a:extLst>
              <a:ext uri="{FF2B5EF4-FFF2-40B4-BE49-F238E27FC236}">
                <a16:creationId xmlns:a16="http://schemas.microsoft.com/office/drawing/2014/main" id="{D0694223-6197-4D69-98A4-BCE9368F7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436" y="1992220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Post-estimulación</a:t>
            </a:r>
            <a:endParaRPr lang="es-419" altLang="es-419" sz="1456"/>
          </a:p>
        </p:txBody>
      </p:sp>
      <p:pic>
        <p:nvPicPr>
          <p:cNvPr id="8198" name="Content Placeholder 6" descr="Captura de pantalla 2017-08-15 a la(s) 18.43.14.png">
            <a:extLst>
              <a:ext uri="{FF2B5EF4-FFF2-40B4-BE49-F238E27FC236}">
                <a16:creationId xmlns:a16="http://schemas.microsoft.com/office/drawing/2014/main" id="{A4859175-298E-4755-8A9A-E1E8C13BB809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t="4008" r="20053" b="15977"/>
          <a:stretch>
            <a:fillRect/>
          </a:stretch>
        </p:blipFill>
        <p:spPr bwMode="auto">
          <a:xfrm>
            <a:off x="1622913" y="2483018"/>
            <a:ext cx="2778679" cy="238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Content Placeholder 7" descr="Captura de pantalla 2017-08-15 a la(s) 18.50.47.png">
            <a:extLst>
              <a:ext uri="{FF2B5EF4-FFF2-40B4-BE49-F238E27FC236}">
                <a16:creationId xmlns:a16="http://schemas.microsoft.com/office/drawing/2014/main" id="{F24F4B1B-2B6C-4BA4-B625-B24D5D75599D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7300" r="28392" b="19231"/>
          <a:stretch>
            <a:fillRect/>
          </a:stretch>
        </p:blipFill>
        <p:spPr bwMode="auto">
          <a:xfrm>
            <a:off x="6667971" y="2494845"/>
            <a:ext cx="2779217" cy="238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Content Placeholder 8" descr="Captura de pantalla 2017-08-15 a la(s) 18.30.17.png">
            <a:extLst>
              <a:ext uri="{FF2B5EF4-FFF2-40B4-BE49-F238E27FC236}">
                <a16:creationId xmlns:a16="http://schemas.microsoft.com/office/drawing/2014/main" id="{3A957F7F-9FF7-46DE-A4FA-3311B0E794B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2930" r="18034"/>
          <a:stretch>
            <a:fillRect/>
          </a:stretch>
        </p:blipFill>
        <p:spPr bwMode="auto">
          <a:xfrm>
            <a:off x="6646468" y="4989152"/>
            <a:ext cx="2800720" cy="279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Content Placeholder 13" descr="Captura de pantalla 2017-08-15 a la(s) 18.36.29.png">
            <a:extLst>
              <a:ext uri="{FF2B5EF4-FFF2-40B4-BE49-F238E27FC236}">
                <a16:creationId xmlns:a16="http://schemas.microsoft.com/office/drawing/2014/main" id="{88B4489C-DFC4-4D97-A126-C31F6605D34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9039" r="32281" b="15002"/>
          <a:stretch>
            <a:fillRect/>
          </a:stretch>
        </p:blipFill>
        <p:spPr bwMode="auto">
          <a:xfrm>
            <a:off x="1622913" y="4931632"/>
            <a:ext cx="2778679" cy="255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Content Placeholder 6">
            <a:extLst>
              <a:ext uri="{FF2B5EF4-FFF2-40B4-BE49-F238E27FC236}">
                <a16:creationId xmlns:a16="http://schemas.microsoft.com/office/drawing/2014/main" id="{17618BDE-0E23-4305-AD55-0F5331693DD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t="22169" r="45940" b="11804"/>
          <a:stretch>
            <a:fillRect/>
          </a:stretch>
        </p:blipFill>
        <p:spPr bwMode="auto">
          <a:xfrm>
            <a:off x="4465562" y="3403869"/>
            <a:ext cx="2108872" cy="276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Content Placeholder 7" descr="AP POS ORTIZ.0014.jpg">
            <a:extLst>
              <a:ext uri="{FF2B5EF4-FFF2-40B4-BE49-F238E27FC236}">
                <a16:creationId xmlns:a16="http://schemas.microsoft.com/office/drawing/2014/main" id="{FC8E253B-553F-416C-869D-FAF9A36B24DD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27834" r="45924" b="7619"/>
          <a:stretch>
            <a:fillRect/>
          </a:stretch>
        </p:blipFill>
        <p:spPr bwMode="auto">
          <a:xfrm>
            <a:off x="9540724" y="3364089"/>
            <a:ext cx="2160478" cy="283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24EEBC6-5A34-4F2A-BF32-37E9921B87CC}"/>
              </a:ext>
            </a:extLst>
          </p:cNvPr>
          <p:cNvSpPr txBox="1"/>
          <p:nvPr/>
        </p:nvSpPr>
        <p:spPr>
          <a:xfrm>
            <a:off x="677320" y="1822217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Pre-estimulación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D676DBD-D525-4267-BFDB-D3DD1DC8BB29}"/>
              </a:ext>
            </a:extLst>
          </p:cNvPr>
          <p:cNvSpPr txBox="1"/>
          <p:nvPr/>
        </p:nvSpPr>
        <p:spPr>
          <a:xfrm>
            <a:off x="5680996" y="1852594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Post-estimulación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FA08062-4499-40DA-88AA-A314CAA3FE16}"/>
              </a:ext>
            </a:extLst>
          </p:cNvPr>
          <p:cNvSpPr txBox="1"/>
          <p:nvPr/>
        </p:nvSpPr>
        <p:spPr>
          <a:xfrm>
            <a:off x="597744" y="2644552"/>
            <a:ext cx="36004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/>
                </a:solidFill>
              </a:rPr>
              <a:t>5</a:t>
            </a:r>
            <a:endParaRPr lang="es-MX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FF3778E1-D379-4391-9428-8BEE4B5389A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-2068554" y="1258443"/>
            <a:ext cx="9326772" cy="951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s-419" sz="4740" b="1">
                <a:solidFill>
                  <a:schemeClr val="tx2"/>
                </a:solidFill>
              </a:rPr>
              <a:t>Resultados</a:t>
            </a:r>
          </a:p>
        </p:txBody>
      </p:sp>
      <p:sp>
        <p:nvSpPr>
          <p:cNvPr id="9219" name="CuadroTexto 4">
            <a:extLst>
              <a:ext uri="{FF2B5EF4-FFF2-40B4-BE49-F238E27FC236}">
                <a16:creationId xmlns:a16="http://schemas.microsoft.com/office/drawing/2014/main" id="{C571E8ED-916F-41C2-894A-60FF00206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637" y="2560428"/>
            <a:ext cx="463382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6</a:t>
            </a:r>
            <a:endParaRPr lang="es-419" altLang="es-419" sz="1456"/>
          </a:p>
        </p:txBody>
      </p:sp>
      <p:sp>
        <p:nvSpPr>
          <p:cNvPr id="9220" name="CuadroTexto 9">
            <a:extLst>
              <a:ext uri="{FF2B5EF4-FFF2-40B4-BE49-F238E27FC236}">
                <a16:creationId xmlns:a16="http://schemas.microsoft.com/office/drawing/2014/main" id="{290B1232-B4E2-4C5C-A8C7-EE70E1285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182" y="2025549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Pre-estimulación</a:t>
            </a:r>
            <a:endParaRPr lang="es-419" altLang="es-419" sz="1456"/>
          </a:p>
        </p:txBody>
      </p:sp>
      <p:sp>
        <p:nvSpPr>
          <p:cNvPr id="9221" name="CuadroTexto 12">
            <a:extLst>
              <a:ext uri="{FF2B5EF4-FFF2-40B4-BE49-F238E27FC236}">
                <a16:creationId xmlns:a16="http://schemas.microsoft.com/office/drawing/2014/main" id="{631FA7A6-B8BD-4735-B630-CF7D485E2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436" y="1992220"/>
            <a:ext cx="2438400" cy="3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419" sz="1456"/>
              <a:t>Post-estimulación</a:t>
            </a:r>
            <a:endParaRPr lang="es-419" altLang="es-419" sz="1456"/>
          </a:p>
        </p:txBody>
      </p:sp>
      <p:pic>
        <p:nvPicPr>
          <p:cNvPr id="9222" name="Content Placeholder 6">
            <a:extLst>
              <a:ext uri="{FF2B5EF4-FFF2-40B4-BE49-F238E27FC236}">
                <a16:creationId xmlns:a16="http://schemas.microsoft.com/office/drawing/2014/main" id="{8E83C645-B1FF-47AD-B4C8-2919106D12B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5138" r="4086" b="13040"/>
          <a:stretch>
            <a:fillRect/>
          </a:stretch>
        </p:blipFill>
        <p:spPr bwMode="auto">
          <a:xfrm>
            <a:off x="2585156" y="5671323"/>
            <a:ext cx="3320546" cy="303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Content Placeholder 7">
            <a:extLst>
              <a:ext uri="{FF2B5EF4-FFF2-40B4-BE49-F238E27FC236}">
                <a16:creationId xmlns:a16="http://schemas.microsoft.com/office/drawing/2014/main" id="{E7D5356C-5FCB-4B5F-973A-29D7BD6322F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5360" r="5475" b="13223"/>
          <a:stretch>
            <a:fillRect/>
          </a:stretch>
        </p:blipFill>
        <p:spPr bwMode="auto">
          <a:xfrm>
            <a:off x="6715276" y="5671323"/>
            <a:ext cx="3320546" cy="303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Content Placeholder 6">
            <a:extLst>
              <a:ext uri="{FF2B5EF4-FFF2-40B4-BE49-F238E27FC236}">
                <a16:creationId xmlns:a16="http://schemas.microsoft.com/office/drawing/2014/main" id="{A5D24F22-5383-4ACF-A87E-DB1C378C834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t="7295" b="14607"/>
          <a:stretch>
            <a:fillRect/>
          </a:stretch>
        </p:blipFill>
        <p:spPr bwMode="auto">
          <a:xfrm>
            <a:off x="6843755" y="2560428"/>
            <a:ext cx="3317320" cy="279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Content Placeholder 7">
            <a:extLst>
              <a:ext uri="{FF2B5EF4-FFF2-40B4-BE49-F238E27FC236}">
                <a16:creationId xmlns:a16="http://schemas.microsoft.com/office/drawing/2014/main" id="{66D3D0BE-8B05-4238-BAF4-290A030F588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r="9273" b="13795"/>
          <a:stretch>
            <a:fillRect/>
          </a:stretch>
        </p:blipFill>
        <p:spPr bwMode="auto">
          <a:xfrm>
            <a:off x="2588381" y="2560428"/>
            <a:ext cx="3317320" cy="279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7E322E5-1D06-48A8-91ED-DAC363820BD9}"/>
              </a:ext>
            </a:extLst>
          </p:cNvPr>
          <p:cNvSpPr txBox="1"/>
          <p:nvPr/>
        </p:nvSpPr>
        <p:spPr>
          <a:xfrm>
            <a:off x="1552344" y="1922786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Pre-estimulación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C771A31-5239-4745-82E6-F8DFC7241B8B}"/>
              </a:ext>
            </a:extLst>
          </p:cNvPr>
          <p:cNvSpPr txBox="1"/>
          <p:nvPr/>
        </p:nvSpPr>
        <p:spPr>
          <a:xfrm>
            <a:off x="5871553" y="1886769"/>
            <a:ext cx="52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 err="1">
                <a:solidFill>
                  <a:schemeClr val="tx1"/>
                </a:solidFill>
              </a:rPr>
              <a:t>Post-estimulación</a:t>
            </a:r>
            <a:endParaRPr lang="es-MX" sz="3600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E9788DD-5509-4BD0-B979-095B19256E2B}"/>
              </a:ext>
            </a:extLst>
          </p:cNvPr>
          <p:cNvSpPr txBox="1"/>
          <p:nvPr/>
        </p:nvSpPr>
        <p:spPr>
          <a:xfrm>
            <a:off x="597744" y="2644552"/>
            <a:ext cx="36004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/>
                </a:solidFill>
              </a:rPr>
              <a:t>6</a:t>
            </a:r>
            <a:endParaRPr lang="es-MX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11F16C9-DBBE-4E7D-8405-A7798DC4E514}"/>
              </a:ext>
            </a:extLst>
          </p:cNvPr>
          <p:cNvSpPr/>
          <p:nvPr/>
        </p:nvSpPr>
        <p:spPr>
          <a:xfrm>
            <a:off x="2109912" y="8636161"/>
            <a:ext cx="11935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>
                <a:solidFill>
                  <a:schemeClr val="tx1"/>
                </a:solidFill>
              </a:rPr>
              <a:t>La incidencia de HSA en EUA va de 21,000 a 33,000 </a:t>
            </a:r>
            <a:r>
              <a:rPr lang="es-MX" sz="2800" dirty="0" err="1">
                <a:solidFill>
                  <a:schemeClr val="tx1"/>
                </a:solidFill>
              </a:rPr>
              <a:t>ptes</a:t>
            </a:r>
            <a:r>
              <a:rPr lang="es-MX" sz="2800" dirty="0">
                <a:solidFill>
                  <a:schemeClr val="tx1"/>
                </a:solidFill>
              </a:rPr>
              <a:t>/año.</a:t>
            </a:r>
            <a:r>
              <a:rPr lang="es-MX" sz="2800" baseline="30000" dirty="0">
                <a:solidFill>
                  <a:schemeClr val="tx1"/>
                </a:solidFill>
              </a:rPr>
              <a:t>1</a:t>
            </a:r>
          </a:p>
          <a:p>
            <a:pPr algn="just"/>
            <a:endParaRPr lang="es-MX" sz="2800" dirty="0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E9B9718-55F7-4838-B2C6-F1DA4A4F4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1204392"/>
            <a:ext cx="11054080" cy="2090702"/>
          </a:xfrm>
        </p:spPr>
        <p:txBody>
          <a:bodyPr/>
          <a:lstStyle/>
          <a:p>
            <a:r>
              <a:rPr lang="es-419" b="1" dirty="0">
                <a:solidFill>
                  <a:srgbClr val="FF0000"/>
                </a:solidFill>
              </a:rPr>
              <a:t>Hemorragia subaracnoidea</a:t>
            </a:r>
            <a:endParaRPr lang="es-MX" b="1" dirty="0">
              <a:solidFill>
                <a:srgbClr val="FF0000"/>
              </a:solidFill>
            </a:endParaRPr>
          </a:p>
        </p:txBody>
      </p:sp>
      <p:pic>
        <p:nvPicPr>
          <p:cNvPr id="6" name="Subarachnoid Hemorrhage [360p]">
            <a:hlinkClick r:id="" action="ppaction://media"/>
            <a:extLst>
              <a:ext uri="{FF2B5EF4-FFF2-40B4-BE49-F238E27FC236}">
                <a16:creationId xmlns:a16="http://schemas.microsoft.com/office/drawing/2014/main" id="{71B825B7-AED9-4AE8-8DA7-5D4418CA9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3848" y="2087433"/>
            <a:ext cx="9656300" cy="643753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E5553F6-1137-4E58-9D96-9C10B46FB2F9}"/>
              </a:ext>
            </a:extLst>
          </p:cNvPr>
          <p:cNvSpPr/>
          <p:nvPr/>
        </p:nvSpPr>
        <p:spPr>
          <a:xfrm>
            <a:off x="8878664" y="9155468"/>
            <a:ext cx="3593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aseline="30000" dirty="0">
                <a:solidFill>
                  <a:schemeClr val="tx1"/>
                </a:solidFill>
              </a:rPr>
              <a:t>1</a:t>
            </a:r>
            <a:r>
              <a:rPr lang="es-MX" sz="2400" dirty="0">
                <a:solidFill>
                  <a:schemeClr val="tx1"/>
                </a:solidFill>
              </a:rPr>
              <a:t>Suarez JI et al., NEJM 2006</a:t>
            </a:r>
          </a:p>
        </p:txBody>
      </p:sp>
    </p:spTree>
    <p:extLst>
      <p:ext uri="{BB962C8B-B14F-4D97-AF65-F5344CB8AC3E}">
        <p14:creationId xmlns:p14="http://schemas.microsoft.com/office/powerpoint/2010/main" val="399318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630269FC-8D0C-4D4D-ACD6-800B487CB2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4088379" y="1271878"/>
            <a:ext cx="9326773" cy="20905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r>
              <a:rPr lang="es-MX" altLang="es-419" b="1" dirty="0">
                <a:solidFill>
                  <a:schemeClr val="tx2"/>
                </a:solidFill>
              </a:rPr>
              <a:t>Conclusiones </a:t>
            </a:r>
            <a:endParaRPr lang="es-419" altLang="es-419" b="1" dirty="0">
              <a:solidFill>
                <a:schemeClr val="tx2"/>
              </a:solidFill>
            </a:endParaRPr>
          </a:p>
        </p:txBody>
      </p:sp>
      <p:sp>
        <p:nvSpPr>
          <p:cNvPr id="10243" name="Subtítulo 2">
            <a:extLst>
              <a:ext uri="{FF2B5EF4-FFF2-40B4-BE49-F238E27FC236}">
                <a16:creationId xmlns:a16="http://schemas.microsoft.com/office/drawing/2014/main" id="{7F287854-944C-4EF9-A0AE-3A5DD11671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916523" y="2410002"/>
            <a:ext cx="6388974" cy="44623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964" tIns="15482" rIns="30964" bIns="15482" numCol="1" anchor="t" anchorCtr="0" compatLnSpc="1">
            <a:prstTxWarp prst="textNoShape">
              <a:avLst/>
            </a:prstTxWarp>
          </a:bodyPr>
          <a:lstStyle/>
          <a:p>
            <a:r>
              <a:rPr lang="es-419" altLang="es-419" sz="3454" dirty="0">
                <a:solidFill>
                  <a:schemeClr val="tx1"/>
                </a:solidFill>
              </a:rPr>
              <a:t>La estimulación magnética no invasiva con el estimulador Vitaflow parece ser segura y efectiva para revertir el vasoespasmo angiográfico en pacientes con </a:t>
            </a:r>
            <a:r>
              <a:rPr lang="es-419" altLang="es-419" sz="3454" dirty="0" err="1">
                <a:solidFill>
                  <a:schemeClr val="tx1"/>
                </a:solidFill>
              </a:rPr>
              <a:t>aHSA</a:t>
            </a:r>
            <a:r>
              <a:rPr lang="es-419" altLang="es-419" sz="3454" dirty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10245" name="Group 4">
            <a:extLst>
              <a:ext uri="{FF2B5EF4-FFF2-40B4-BE49-F238E27FC236}">
                <a16:creationId xmlns:a16="http://schemas.microsoft.com/office/drawing/2014/main" id="{25495AB5-5B1E-4481-8D5B-30F62BE14F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3523" y="6644317"/>
            <a:ext cx="6496487" cy="2213160"/>
            <a:chOff x="7580" y="8234"/>
            <a:chExt cx="5252" cy="1789"/>
          </a:xfrm>
        </p:grpSpPr>
        <p:sp>
          <p:nvSpPr>
            <p:cNvPr id="10246" name="AutoShape 3">
              <a:extLst>
                <a:ext uri="{FF2B5EF4-FFF2-40B4-BE49-F238E27FC236}">
                  <a16:creationId xmlns:a16="http://schemas.microsoft.com/office/drawing/2014/main" id="{E9060115-6FD4-4B8D-B497-0FFA2332AA0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580" y="8234"/>
              <a:ext cx="5252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 sz="1456"/>
            </a:p>
          </p:txBody>
        </p:sp>
        <p:pic>
          <p:nvPicPr>
            <p:cNvPr id="10247" name="Picture 5">
              <a:extLst>
                <a:ext uri="{FF2B5EF4-FFF2-40B4-BE49-F238E27FC236}">
                  <a16:creationId xmlns:a16="http://schemas.microsoft.com/office/drawing/2014/main" id="{29F384FD-4275-4743-B2E9-08B008436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4" r="5725"/>
            <a:stretch>
              <a:fillRect/>
            </a:stretch>
          </p:blipFill>
          <p:spPr bwMode="auto">
            <a:xfrm>
              <a:off x="7674" y="8234"/>
              <a:ext cx="4863" cy="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82C50660-4887-47D6-987B-A33EDD4E8B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9466" y="1865989"/>
            <a:ext cx="5587057" cy="5824537"/>
            <a:chOff x="123" y="1439"/>
            <a:chExt cx="3991" cy="3669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C45D8261-C3D8-4E31-BEC6-875A22F4E3A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3" y="1439"/>
              <a:ext cx="3991" cy="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76531F71-857A-4A27-9920-6A3265E67D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1" r="3835"/>
            <a:stretch/>
          </p:blipFill>
          <p:spPr bwMode="auto">
            <a:xfrm>
              <a:off x="212" y="1439"/>
              <a:ext cx="3755" cy="3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11F16C9-DBBE-4E7D-8405-A7798DC4E514}"/>
              </a:ext>
            </a:extLst>
          </p:cNvPr>
          <p:cNvSpPr/>
          <p:nvPr/>
        </p:nvSpPr>
        <p:spPr>
          <a:xfrm>
            <a:off x="299376" y="7262300"/>
            <a:ext cx="1231336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</a:rPr>
              <a:t>Ocurren en el 67% de los pacientes, es sintomático: 30-40%, y resulta en infarto: 10-45% </a:t>
            </a:r>
            <a:r>
              <a:rPr lang="es-MX" sz="2400" baseline="30000" dirty="0">
                <a:solidFill>
                  <a:schemeClr val="tx1"/>
                </a:solidFill>
              </a:rPr>
              <a:t>2-6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s-MX" sz="2400" baseline="30000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</a:rPr>
              <a:t>Provoca discapacidad en 25 al 50% de los sobrevivientes</a:t>
            </a:r>
            <a:r>
              <a:rPr lang="es-MX" sz="2400" baseline="30000" dirty="0">
                <a:solidFill>
                  <a:schemeClr val="tx1"/>
                </a:solidFill>
              </a:rPr>
              <a:t>7</a:t>
            </a:r>
            <a:r>
              <a:rPr lang="es-MX" sz="2400" dirty="0">
                <a:solidFill>
                  <a:schemeClr val="tx1"/>
                </a:solidFill>
              </a:rPr>
              <a:t> y muerte: 10-23% </a:t>
            </a:r>
            <a:r>
              <a:rPr lang="es-MX" sz="2400" baseline="30000" dirty="0">
                <a:solidFill>
                  <a:schemeClr val="tx1"/>
                </a:solidFill>
              </a:rPr>
              <a:t>7-8</a:t>
            </a:r>
            <a:r>
              <a:rPr lang="es-MX" sz="2400" dirty="0">
                <a:solidFill>
                  <a:schemeClr val="tx1"/>
                </a:solidFill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s-MX" sz="2400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</a:rPr>
              <a:t>Aumenta los costos hospitalarios &gt;20% </a:t>
            </a:r>
            <a:r>
              <a:rPr lang="es-MX" sz="2400" dirty="0" err="1">
                <a:solidFill>
                  <a:schemeClr val="tx1"/>
                </a:solidFill>
              </a:rPr>
              <a:t>ó</a:t>
            </a:r>
            <a:r>
              <a:rPr lang="es-MX" sz="2400" dirty="0">
                <a:solidFill>
                  <a:schemeClr val="tx1"/>
                </a:solidFill>
              </a:rPr>
              <a:t> 2,010.0 USD e incrementa los días (&gt;5d) en UTI4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E9B9718-55F7-4838-B2C6-F1DA4A4F4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2042" y="2356520"/>
            <a:ext cx="2928674" cy="2090702"/>
          </a:xfrm>
        </p:spPr>
        <p:txBody>
          <a:bodyPr/>
          <a:lstStyle/>
          <a:p>
            <a:r>
              <a:rPr lang="es-419" b="1" dirty="0">
                <a:solidFill>
                  <a:srgbClr val="FF0000"/>
                </a:solidFill>
              </a:rPr>
              <a:t>HSA: </a:t>
            </a:r>
            <a:r>
              <a:rPr lang="es-419" sz="3600" b="1" dirty="0">
                <a:solidFill>
                  <a:schemeClr val="tx2"/>
                </a:solidFill>
              </a:rPr>
              <a:t>Vasoespasmo</a:t>
            </a:r>
            <a:endParaRPr lang="es-MX" b="1" dirty="0">
              <a:solidFill>
                <a:schemeClr val="tx2"/>
              </a:solidFill>
            </a:endParaRPr>
          </a:p>
        </p:txBody>
      </p:sp>
      <p:pic>
        <p:nvPicPr>
          <p:cNvPr id="5" name="Vasospasm [720p]">
            <a:hlinkClick r:id="" action="ppaction://media"/>
            <a:extLst>
              <a:ext uri="{FF2B5EF4-FFF2-40B4-BE49-F238E27FC236}">
                <a16:creationId xmlns:a16="http://schemas.microsoft.com/office/drawing/2014/main" id="{DF88BB81-3FD2-40A3-9599-2C3618A13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55" y="1536912"/>
            <a:ext cx="9541060" cy="561022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5FAA086-46B9-4D12-9C64-58A8644AD0D5}"/>
              </a:ext>
            </a:extLst>
          </p:cNvPr>
          <p:cNvSpPr/>
          <p:nvPr/>
        </p:nvSpPr>
        <p:spPr>
          <a:xfrm>
            <a:off x="392055" y="9216682"/>
            <a:ext cx="12220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aseline="30000" dirty="0">
                <a:solidFill>
                  <a:schemeClr val="tx1"/>
                </a:solidFill>
              </a:rPr>
              <a:t>2</a:t>
            </a:r>
            <a:r>
              <a:rPr lang="es-MX" sz="1200" dirty="0">
                <a:solidFill>
                  <a:schemeClr val="tx1"/>
                </a:solidFill>
              </a:rPr>
              <a:t>Kassell NF et al., </a:t>
            </a:r>
            <a:r>
              <a:rPr lang="es-MX" sz="1200" dirty="0" err="1">
                <a:solidFill>
                  <a:schemeClr val="tx1"/>
                </a:solidFill>
              </a:rPr>
              <a:t>Stroke</a:t>
            </a:r>
            <a:r>
              <a:rPr lang="es-MX" sz="1200" dirty="0">
                <a:solidFill>
                  <a:schemeClr val="tx1"/>
                </a:solidFill>
              </a:rPr>
              <a:t> 1985; </a:t>
            </a:r>
            <a:r>
              <a:rPr lang="es-MX" sz="1200" baseline="30000" dirty="0">
                <a:solidFill>
                  <a:schemeClr val="tx1"/>
                </a:solidFill>
              </a:rPr>
              <a:t>3</a:t>
            </a:r>
            <a:r>
              <a:rPr lang="es-MX" sz="1200" dirty="0">
                <a:solidFill>
                  <a:schemeClr val="tx1"/>
                </a:solidFill>
              </a:rPr>
              <a:t>Lanzino G et al., J </a:t>
            </a:r>
            <a:r>
              <a:rPr lang="es-MX" sz="1200" dirty="0" err="1">
                <a:solidFill>
                  <a:schemeClr val="tx1"/>
                </a:solidFill>
              </a:rPr>
              <a:t>Neurosurg</a:t>
            </a:r>
            <a:r>
              <a:rPr lang="es-MX" sz="1200" dirty="0">
                <a:solidFill>
                  <a:schemeClr val="tx1"/>
                </a:solidFill>
              </a:rPr>
              <a:t> 1999;</a:t>
            </a:r>
            <a:r>
              <a:rPr lang="es-MX" sz="1200" baseline="30000" dirty="0">
                <a:solidFill>
                  <a:schemeClr val="tx1"/>
                </a:solidFill>
              </a:rPr>
              <a:t>4</a:t>
            </a:r>
            <a:r>
              <a:rPr lang="es-MX" sz="1200" dirty="0">
                <a:solidFill>
                  <a:schemeClr val="tx1"/>
                </a:solidFill>
              </a:rPr>
              <a:t>Song MK et al., J </a:t>
            </a:r>
            <a:r>
              <a:rPr lang="es-MX" sz="1200" dirty="0" err="1">
                <a:solidFill>
                  <a:schemeClr val="tx1"/>
                </a:solidFill>
              </a:rPr>
              <a:t>Korean</a:t>
            </a:r>
            <a:r>
              <a:rPr lang="es-MX" sz="1200" dirty="0">
                <a:solidFill>
                  <a:schemeClr val="tx1"/>
                </a:solidFill>
              </a:rPr>
              <a:t> </a:t>
            </a:r>
            <a:r>
              <a:rPr lang="es-MX" sz="1200" dirty="0" err="1">
                <a:solidFill>
                  <a:schemeClr val="tx1"/>
                </a:solidFill>
              </a:rPr>
              <a:t>Med</a:t>
            </a:r>
            <a:r>
              <a:rPr lang="es-MX" sz="1200" dirty="0">
                <a:solidFill>
                  <a:schemeClr val="tx1"/>
                </a:solidFill>
              </a:rPr>
              <a:t> </a:t>
            </a:r>
            <a:r>
              <a:rPr lang="es-MX" sz="1200" dirty="0" err="1">
                <a:solidFill>
                  <a:schemeClr val="tx1"/>
                </a:solidFill>
              </a:rPr>
              <a:t>Sci</a:t>
            </a:r>
            <a:r>
              <a:rPr lang="es-MX" sz="1200" dirty="0">
                <a:solidFill>
                  <a:schemeClr val="tx1"/>
                </a:solidFill>
              </a:rPr>
              <a:t> 2006; </a:t>
            </a:r>
            <a:r>
              <a:rPr lang="es-MX" sz="1200" baseline="30000" dirty="0">
                <a:solidFill>
                  <a:schemeClr val="tx1"/>
                </a:solidFill>
              </a:rPr>
              <a:t>5</a:t>
            </a:r>
            <a:r>
              <a:rPr lang="es-MX" sz="1200" dirty="0">
                <a:solidFill>
                  <a:schemeClr val="tx1"/>
                </a:solidFill>
              </a:rPr>
              <a:t>Vajkoczy P et al., J </a:t>
            </a:r>
            <a:r>
              <a:rPr lang="es-MX" sz="1200" dirty="0" err="1">
                <a:solidFill>
                  <a:schemeClr val="tx1"/>
                </a:solidFill>
              </a:rPr>
              <a:t>Neurosurg</a:t>
            </a:r>
            <a:r>
              <a:rPr lang="es-MX" sz="1200" dirty="0">
                <a:solidFill>
                  <a:schemeClr val="tx1"/>
                </a:solidFill>
              </a:rPr>
              <a:t> 2005; </a:t>
            </a:r>
            <a:r>
              <a:rPr lang="es-MX" sz="1200" baseline="30000" dirty="0">
                <a:solidFill>
                  <a:schemeClr val="tx1"/>
                </a:solidFill>
              </a:rPr>
              <a:t>6</a:t>
            </a:r>
            <a:r>
              <a:rPr lang="es-MX" sz="1200" dirty="0">
                <a:solidFill>
                  <a:schemeClr val="tx1"/>
                </a:solidFill>
              </a:rPr>
              <a:t>Wurm et al., Clin Neurol </a:t>
            </a:r>
            <a:r>
              <a:rPr lang="es-MX" sz="1200" dirty="0" err="1">
                <a:solidFill>
                  <a:schemeClr val="tx1"/>
                </a:solidFill>
              </a:rPr>
              <a:t>Neurosurg</a:t>
            </a:r>
            <a:r>
              <a:rPr lang="es-MX" sz="1200" dirty="0">
                <a:solidFill>
                  <a:schemeClr val="tx1"/>
                </a:solidFill>
              </a:rPr>
              <a:t> 2004, </a:t>
            </a:r>
            <a:r>
              <a:rPr lang="es-MX" sz="1200" baseline="30000" dirty="0">
                <a:solidFill>
                  <a:schemeClr val="tx1"/>
                </a:solidFill>
              </a:rPr>
              <a:t>7</a:t>
            </a:r>
            <a:r>
              <a:rPr lang="es-MX" sz="1200" dirty="0">
                <a:solidFill>
                  <a:schemeClr val="tx1"/>
                </a:solidFill>
              </a:rPr>
              <a:t>Ropper AH et al., J </a:t>
            </a:r>
            <a:r>
              <a:rPr lang="es-MX" sz="1200" dirty="0" err="1">
                <a:solidFill>
                  <a:schemeClr val="tx1"/>
                </a:solidFill>
              </a:rPr>
              <a:t>Neurosrug</a:t>
            </a:r>
            <a:r>
              <a:rPr lang="es-MX" sz="1200" dirty="0">
                <a:solidFill>
                  <a:schemeClr val="tx1"/>
                </a:solidFill>
              </a:rPr>
              <a:t> 1984. </a:t>
            </a:r>
            <a:r>
              <a:rPr lang="es-MX" sz="1200" baseline="30000" dirty="0">
                <a:solidFill>
                  <a:schemeClr val="tx1"/>
                </a:solidFill>
              </a:rPr>
              <a:t>8</a:t>
            </a:r>
            <a:r>
              <a:rPr lang="es-MX" sz="1200" dirty="0">
                <a:solidFill>
                  <a:schemeClr val="tx1"/>
                </a:solidFill>
              </a:rPr>
              <a:t>Solensky NJ et al., </a:t>
            </a:r>
            <a:r>
              <a:rPr lang="es-MX" sz="1200" dirty="0" err="1">
                <a:solidFill>
                  <a:schemeClr val="tx1"/>
                </a:solidFill>
              </a:rPr>
              <a:t>Crit</a:t>
            </a:r>
            <a:r>
              <a:rPr lang="es-MX" sz="1200" dirty="0">
                <a:solidFill>
                  <a:schemeClr val="tx1"/>
                </a:solidFill>
              </a:rPr>
              <a:t> </a:t>
            </a:r>
            <a:r>
              <a:rPr lang="es-MX" sz="1200" dirty="0" err="1">
                <a:solidFill>
                  <a:schemeClr val="tx1"/>
                </a:solidFill>
              </a:rPr>
              <a:t>Care</a:t>
            </a:r>
            <a:r>
              <a:rPr lang="es-MX" sz="1200" dirty="0">
                <a:solidFill>
                  <a:schemeClr val="tx1"/>
                </a:solidFill>
              </a:rPr>
              <a:t> </a:t>
            </a:r>
            <a:r>
              <a:rPr lang="es-MX" sz="1200" dirty="0" err="1">
                <a:solidFill>
                  <a:schemeClr val="tx1"/>
                </a:solidFill>
              </a:rPr>
              <a:t>Med</a:t>
            </a:r>
            <a:r>
              <a:rPr lang="es-MX" sz="1200" dirty="0">
                <a:solidFill>
                  <a:schemeClr val="tx1"/>
                </a:solidFill>
              </a:rPr>
              <a:t> 1995</a:t>
            </a:r>
          </a:p>
        </p:txBody>
      </p:sp>
    </p:spTree>
    <p:extLst>
      <p:ext uri="{BB962C8B-B14F-4D97-AF65-F5344CB8AC3E}">
        <p14:creationId xmlns:p14="http://schemas.microsoft.com/office/powerpoint/2010/main" val="21399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617DD-0FD2-46EC-8C62-5A68BD7C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" name="Marcador de contenido 7" descr="Imagen que contiene tijeras, conector&#10;&#10;Descripción generada automáticamente">
            <a:extLst>
              <a:ext uri="{FF2B5EF4-FFF2-40B4-BE49-F238E27FC236}">
                <a16:creationId xmlns:a16="http://schemas.microsoft.com/office/drawing/2014/main" id="{1152800B-DD32-4A1E-8DFB-3E7A977A8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5FCDAAE-93E2-4C66-8297-89D4C79B2491}"/>
              </a:ext>
            </a:extLst>
          </p:cNvPr>
          <p:cNvSpPr txBox="1">
            <a:spLocks/>
          </p:cNvSpPr>
          <p:nvPr/>
        </p:nvSpPr>
        <p:spPr>
          <a:xfrm>
            <a:off x="741760" y="1673578"/>
            <a:ext cx="11611644" cy="7058299"/>
          </a:xfrm>
        </p:spPr>
        <p:txBody>
          <a:bodyPr>
            <a:normAutofit lnSpcReduction="10000"/>
          </a:bodyPr>
          <a:lstStyle>
            <a:lvl1pPr marL="443998" indent="-443998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2174" indent="-369819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6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0351" indent="-295640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2169" indent="-295640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4524" indent="-295640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6772" indent="-296070" algn="l" defTabSz="118428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8912" indent="-296070" algn="l" defTabSz="118428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41052" indent="-296070" algn="l" defTabSz="118428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33192" indent="-296070" algn="l" defTabSz="118428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4000" dirty="0"/>
              <a:t>El </a:t>
            </a:r>
            <a:r>
              <a:rPr lang="es-MX" sz="4000" dirty="0" err="1"/>
              <a:t>tto</a:t>
            </a:r>
            <a:r>
              <a:rPr lang="es-MX" sz="4000" dirty="0"/>
              <a:t> del vasoespasmo cerebral es: </a:t>
            </a:r>
          </a:p>
          <a:p>
            <a:pPr lvl="1" algn="just"/>
            <a:r>
              <a:rPr lang="es-MX" sz="3600" dirty="0">
                <a:solidFill>
                  <a:schemeClr val="accent1"/>
                </a:solidFill>
              </a:rPr>
              <a:t>Médico: </a:t>
            </a:r>
            <a:r>
              <a:rPr lang="es-MX" sz="3600" dirty="0"/>
              <a:t>Terapia 3H </a:t>
            </a:r>
            <a:r>
              <a:rPr lang="es-MX" sz="2400" dirty="0"/>
              <a:t>(Hipervolemia, Hipertensión y Hemodilución) [Sin  evidencia que funcione]</a:t>
            </a:r>
            <a:r>
              <a:rPr lang="es-MX" sz="3200" dirty="0"/>
              <a:t>, </a:t>
            </a:r>
            <a:r>
              <a:rPr lang="es-MX" sz="3600" dirty="0"/>
              <a:t>nimodipino oral </a:t>
            </a:r>
            <a:r>
              <a:rPr lang="es-MX" sz="2400" dirty="0"/>
              <a:t>(Evidencia A, Clase I), </a:t>
            </a:r>
            <a:r>
              <a:rPr lang="es-MX" sz="3600" dirty="0"/>
              <a:t>dobutamina, agentes </a:t>
            </a:r>
            <a:r>
              <a:rPr lang="es-MX" sz="3600" dirty="0" err="1"/>
              <a:t>intracisternales</a:t>
            </a:r>
            <a:r>
              <a:rPr lang="es-MX" sz="3600" dirty="0"/>
              <a:t> </a:t>
            </a:r>
            <a:r>
              <a:rPr lang="es-MX" sz="2400" dirty="0"/>
              <a:t>(papaverina, </a:t>
            </a:r>
            <a:r>
              <a:rPr lang="es-MX" sz="2400" dirty="0" err="1"/>
              <a:t>milrinona</a:t>
            </a:r>
            <a:r>
              <a:rPr lang="es-MX" sz="2400" dirty="0"/>
              <a:t>, </a:t>
            </a:r>
            <a:r>
              <a:rPr lang="es-MX" sz="2400" dirty="0" err="1"/>
              <a:t>nicardipina</a:t>
            </a:r>
            <a:r>
              <a:rPr lang="es-MX" sz="2400" dirty="0"/>
              <a:t>, </a:t>
            </a:r>
            <a:r>
              <a:rPr lang="es-MX" sz="2400" dirty="0" err="1"/>
              <a:t>uroquinasa</a:t>
            </a:r>
            <a:r>
              <a:rPr lang="es-MX" sz="2400" dirty="0"/>
              <a:t> y </a:t>
            </a:r>
            <a:r>
              <a:rPr lang="es-MX" sz="2400" dirty="0" err="1"/>
              <a:t>rtPA</a:t>
            </a:r>
            <a:r>
              <a:rPr lang="es-MX" sz="2400" dirty="0"/>
              <a:t> [No existe evidencia]).</a:t>
            </a:r>
          </a:p>
          <a:p>
            <a:pPr lvl="1" algn="just"/>
            <a:endParaRPr lang="es-MX" sz="3600" dirty="0"/>
          </a:p>
          <a:p>
            <a:pPr lvl="1" algn="just"/>
            <a:r>
              <a:rPr lang="es-MX" sz="3600" dirty="0">
                <a:solidFill>
                  <a:schemeClr val="accent1"/>
                </a:solidFill>
              </a:rPr>
              <a:t>Endovascular. </a:t>
            </a:r>
            <a:r>
              <a:rPr lang="es-MX" sz="3600" dirty="0" err="1"/>
              <a:t>Angioplastía</a:t>
            </a:r>
            <a:r>
              <a:rPr lang="es-MX" sz="3600" dirty="0"/>
              <a:t> con balón, selectivos o </a:t>
            </a:r>
            <a:r>
              <a:rPr lang="es-MX" sz="3600" dirty="0" err="1"/>
              <a:t>superselectivos</a:t>
            </a:r>
            <a:r>
              <a:rPr lang="es-MX" sz="3600" dirty="0"/>
              <a:t> con infusión de un agente intraarterial (</a:t>
            </a:r>
            <a:r>
              <a:rPr lang="es-MX" sz="2800" dirty="0"/>
              <a:t>papaverina, calcio antagonistas, </a:t>
            </a:r>
            <a:r>
              <a:rPr lang="es-MX" sz="2800" dirty="0" err="1"/>
              <a:t>nicardipina</a:t>
            </a:r>
            <a:r>
              <a:rPr lang="es-MX" sz="2800" dirty="0"/>
              <a:t>, </a:t>
            </a:r>
            <a:r>
              <a:rPr lang="es-MX" sz="2800" dirty="0" err="1"/>
              <a:t>verapamil</a:t>
            </a:r>
            <a:r>
              <a:rPr lang="es-MX" sz="2800" dirty="0"/>
              <a:t>, </a:t>
            </a:r>
            <a:r>
              <a:rPr lang="es-MX" sz="2800" dirty="0" err="1"/>
              <a:t>fasudil</a:t>
            </a:r>
            <a:r>
              <a:rPr lang="es-MX" sz="2800" dirty="0"/>
              <a:t>, o </a:t>
            </a:r>
            <a:r>
              <a:rPr lang="es-MX" sz="2800" dirty="0" err="1"/>
              <a:t>milrinona</a:t>
            </a:r>
            <a:r>
              <a:rPr lang="es-MX" sz="3600" dirty="0"/>
              <a:t>)</a:t>
            </a:r>
          </a:p>
          <a:p>
            <a:pPr lvl="2" algn="just"/>
            <a:r>
              <a:rPr lang="es-MX" sz="3200" i="1" dirty="0"/>
              <a:t>Clase </a:t>
            </a:r>
            <a:r>
              <a:rPr lang="es-MX" sz="3200" i="1" dirty="0" err="1"/>
              <a:t>IIa</a:t>
            </a:r>
            <a:r>
              <a:rPr lang="es-MX" sz="3200" i="1" dirty="0"/>
              <a:t>, Nivel B, indicada en </a:t>
            </a:r>
            <a:r>
              <a:rPr lang="es-MX" sz="3200" i="1" dirty="0" err="1"/>
              <a:t>ptes</a:t>
            </a:r>
            <a:r>
              <a:rPr lang="es-MX" sz="3200" i="1" dirty="0"/>
              <a:t> con vasoespasmo cerebral sintomático, particularmente aquellos que no responden rápidamente a la terapia hipertensiva.</a:t>
            </a:r>
          </a:p>
          <a:p>
            <a:pPr algn="just"/>
            <a:endParaRPr lang="es-MX" sz="4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53AE29-CF81-4713-97A2-93B308AF5505}"/>
              </a:ext>
            </a:extLst>
          </p:cNvPr>
          <p:cNvSpPr txBox="1"/>
          <p:nvPr/>
        </p:nvSpPr>
        <p:spPr>
          <a:xfrm>
            <a:off x="5998344" y="8910763"/>
            <a:ext cx="635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x-none" sz="1800" baseline="30000" dirty="0">
                <a:solidFill>
                  <a:prstClr val="black"/>
                </a:solidFill>
                <a:latin typeface="Calibri"/>
                <a:ea typeface="+mn-ea"/>
              </a:rPr>
              <a:t>1</a:t>
            </a:r>
            <a:r>
              <a:rPr lang="x-none" sz="1800" dirty="0">
                <a:solidFill>
                  <a:prstClr val="black"/>
                </a:solidFill>
                <a:latin typeface="Calibri"/>
                <a:ea typeface="+mn-ea"/>
              </a:rPr>
              <a:t>Baggott CD&amp; </a:t>
            </a:r>
            <a:r>
              <a:rPr lang="x-none" sz="1800" dirty="0" err="1">
                <a:solidFill>
                  <a:prstClr val="black"/>
                </a:solidFill>
                <a:latin typeface="Calibri"/>
                <a:ea typeface="+mn-ea"/>
              </a:rPr>
              <a:t>Aagaard-Kienitz</a:t>
            </a:r>
            <a:r>
              <a:rPr lang="x-none" sz="1800" dirty="0">
                <a:solidFill>
                  <a:prstClr val="black"/>
                </a:solidFill>
                <a:latin typeface="Calibri"/>
                <a:ea typeface="+mn-ea"/>
              </a:rPr>
              <a:t> B. </a:t>
            </a:r>
            <a:r>
              <a:rPr lang="x-none" sz="1800" dirty="0" err="1">
                <a:solidFill>
                  <a:prstClr val="black"/>
                </a:solidFill>
                <a:latin typeface="Calibri"/>
                <a:ea typeface="+mn-ea"/>
              </a:rPr>
              <a:t>Neurosurg</a:t>
            </a:r>
            <a:r>
              <a:rPr lang="x-none" sz="18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x-none" sz="1800" dirty="0" err="1">
                <a:solidFill>
                  <a:prstClr val="black"/>
                </a:solidFill>
                <a:latin typeface="Calibri"/>
                <a:ea typeface="+mn-ea"/>
              </a:rPr>
              <a:t>Clin</a:t>
            </a:r>
            <a:r>
              <a:rPr lang="x-none" sz="1800" dirty="0">
                <a:solidFill>
                  <a:prstClr val="black"/>
                </a:solidFill>
                <a:latin typeface="Calibri"/>
                <a:ea typeface="+mn-ea"/>
              </a:rPr>
              <a:t> N Am 2014.</a:t>
            </a:r>
          </a:p>
        </p:txBody>
      </p:sp>
      <p:pic>
        <p:nvPicPr>
          <p:cNvPr id="10" name="Imagen 9" descr="Imagen que contiene tijeras, conector&#10;&#10;Descripción generada automáticamente">
            <a:extLst>
              <a:ext uri="{FF2B5EF4-FFF2-40B4-BE49-F238E27FC236}">
                <a16:creationId xmlns:a16="http://schemas.microsoft.com/office/drawing/2014/main" id="{ADA1776B-1BD8-4033-8F61-B5A2067D0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/>
          <a:stretch/>
        </p:blipFill>
        <p:spPr>
          <a:xfrm>
            <a:off x="525736" y="6979463"/>
            <a:ext cx="1208791" cy="22011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7217ACB-31D1-47D5-9E3E-E392D10E9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652" y="1483132"/>
            <a:ext cx="1643784" cy="8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8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4EB727DA-03B4-41CE-8976-288A1442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8711"/>
            <a:ext cx="13004800" cy="76343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E211F21-E006-40EC-BC0E-DE6E601A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" name="Marcador de contenido 7" descr="Imagen que contiene persona, interior, hombre&#10;&#10;Descripción generada automáticamente">
            <a:extLst>
              <a:ext uri="{FF2B5EF4-FFF2-40B4-BE49-F238E27FC236}">
                <a16:creationId xmlns:a16="http://schemas.microsoft.com/office/drawing/2014/main" id="{4F3C3507-6CBE-4CDC-BADF-1C653387F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D0E8FC8-5D8A-43E9-BD7A-5A4AFBECE0CA}"/>
              </a:ext>
            </a:extLst>
          </p:cNvPr>
          <p:cNvSpPr txBox="1">
            <a:spLocks/>
          </p:cNvSpPr>
          <p:nvPr/>
        </p:nvSpPr>
        <p:spPr>
          <a:xfrm>
            <a:off x="6718424" y="1278711"/>
            <a:ext cx="5965451" cy="6550417"/>
          </a:xfrm>
        </p:spPr>
        <p:txBody>
          <a:bodyPr>
            <a:noAutofit/>
          </a:bodyPr>
          <a:lstStyle>
            <a:lvl1pPr marL="443998" indent="-443998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2174" indent="-369819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6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0351" indent="-295640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2169" indent="-295640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4524" indent="-295640" algn="l" defTabSz="11841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6772" indent="-296070" algn="l" defTabSz="118428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8912" indent="-296070" algn="l" defTabSz="118428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41052" indent="-296070" algn="l" defTabSz="118428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33192" indent="-296070" algn="l" defTabSz="118428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_tradnl" sz="4000" dirty="0"/>
              <a:t>A pesar de los avances mayores en las últimas 3 décadas en el </a:t>
            </a:r>
            <a:r>
              <a:rPr lang="es-ES_tradnl" sz="4000" dirty="0" err="1"/>
              <a:t>tto</a:t>
            </a:r>
            <a:r>
              <a:rPr lang="es-ES_tradnl" sz="4000" dirty="0"/>
              <a:t> quirúrgico y endovascular de los aneurismas y mejoría en el cuidado neuro-intensivo,</a:t>
            </a:r>
            <a:r>
              <a:rPr lang="es-ES_tradnl" sz="4000" dirty="0">
                <a:solidFill>
                  <a:schemeClr val="bg1"/>
                </a:solidFill>
              </a:rPr>
              <a:t> </a:t>
            </a:r>
            <a:r>
              <a:rPr lang="es-ES_tradnl" sz="4000" i="1" dirty="0">
                <a:solidFill>
                  <a:srgbClr val="FF0000"/>
                </a:solidFill>
              </a:rPr>
              <a:t>el vasoespasmo permanece como una principal causa de muerte y discapacidad en </a:t>
            </a:r>
            <a:r>
              <a:rPr lang="es-ES_tradnl" sz="4000" i="1" dirty="0" err="1">
                <a:solidFill>
                  <a:srgbClr val="FF0000"/>
                </a:solidFill>
              </a:rPr>
              <a:t>ptes</a:t>
            </a:r>
            <a:r>
              <a:rPr lang="es-ES_tradnl" sz="4000" i="1" dirty="0">
                <a:solidFill>
                  <a:srgbClr val="FF0000"/>
                </a:solidFill>
              </a:rPr>
              <a:t> después de una hemorragia cerebral</a:t>
            </a:r>
            <a:r>
              <a:rPr lang="es-ES_tradnl" sz="4000" i="1" dirty="0">
                <a:solidFill>
                  <a:schemeClr val="bg1"/>
                </a:solidFill>
              </a:rPr>
              <a:t>.</a:t>
            </a:r>
            <a:r>
              <a:rPr lang="es-ES_tradnl" sz="4000" i="1" baseline="30000" dirty="0">
                <a:solidFill>
                  <a:schemeClr val="bg1"/>
                </a:solidFill>
              </a:rPr>
              <a:t>1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C5C837-00F0-42D5-80FA-92F3EE1F5767}"/>
              </a:ext>
            </a:extLst>
          </p:cNvPr>
          <p:cNvSpPr txBox="1"/>
          <p:nvPr/>
        </p:nvSpPr>
        <p:spPr>
          <a:xfrm>
            <a:off x="6502400" y="9042622"/>
            <a:ext cx="635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x-none" sz="1800" baseline="30000" dirty="0">
                <a:solidFill>
                  <a:prstClr val="black"/>
                </a:solidFill>
                <a:latin typeface="Calibri"/>
                <a:ea typeface="+mn-ea"/>
              </a:rPr>
              <a:t>1</a:t>
            </a:r>
            <a:r>
              <a:rPr lang="x-none" sz="1800" dirty="0">
                <a:solidFill>
                  <a:prstClr val="black"/>
                </a:solidFill>
                <a:latin typeface="Calibri"/>
                <a:ea typeface="+mn-ea"/>
              </a:rPr>
              <a:t>Baggott CD&amp; </a:t>
            </a:r>
            <a:r>
              <a:rPr lang="x-none" sz="1800" dirty="0" err="1">
                <a:solidFill>
                  <a:prstClr val="black"/>
                </a:solidFill>
                <a:latin typeface="Calibri"/>
                <a:ea typeface="+mn-ea"/>
              </a:rPr>
              <a:t>Aagaard-Kienitz</a:t>
            </a:r>
            <a:r>
              <a:rPr lang="x-none" sz="1800" dirty="0">
                <a:solidFill>
                  <a:prstClr val="black"/>
                </a:solidFill>
                <a:latin typeface="Calibri"/>
                <a:ea typeface="+mn-ea"/>
              </a:rPr>
              <a:t> B. </a:t>
            </a:r>
            <a:r>
              <a:rPr lang="x-none" sz="1800" dirty="0" err="1">
                <a:solidFill>
                  <a:prstClr val="black"/>
                </a:solidFill>
                <a:latin typeface="Calibri"/>
                <a:ea typeface="+mn-ea"/>
              </a:rPr>
              <a:t>Neurosurg</a:t>
            </a:r>
            <a:r>
              <a:rPr lang="x-none" sz="18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x-none" sz="1800" dirty="0" err="1">
                <a:solidFill>
                  <a:prstClr val="black"/>
                </a:solidFill>
                <a:latin typeface="Calibri"/>
                <a:ea typeface="+mn-ea"/>
              </a:rPr>
              <a:t>Clin</a:t>
            </a:r>
            <a:r>
              <a:rPr lang="x-none" sz="1800" dirty="0">
                <a:solidFill>
                  <a:prstClr val="black"/>
                </a:solidFill>
                <a:latin typeface="Calibri"/>
                <a:ea typeface="+mn-ea"/>
              </a:rPr>
              <a:t> N Am 2014.</a:t>
            </a:r>
          </a:p>
        </p:txBody>
      </p:sp>
    </p:spTree>
    <p:extLst>
      <p:ext uri="{BB962C8B-B14F-4D97-AF65-F5344CB8AC3E}">
        <p14:creationId xmlns:p14="http://schemas.microsoft.com/office/powerpoint/2010/main" val="91858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6DD798F-D4E3-4612-8789-66D30B094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375" y="1424528"/>
            <a:ext cx="13343160" cy="2090702"/>
          </a:xfrm>
        </p:spPr>
        <p:txBody>
          <a:bodyPr/>
          <a:lstStyle/>
          <a:p>
            <a:r>
              <a:rPr lang="es-419" sz="3400" b="1" dirty="0">
                <a:solidFill>
                  <a:srgbClr val="FF0000"/>
                </a:solidFill>
              </a:rPr>
              <a:t>Estimulación eléctrica del SPG en vasoespasmo cerebral en animales</a:t>
            </a:r>
            <a:endParaRPr lang="es-MX" sz="3400" b="1" dirty="0">
              <a:solidFill>
                <a:srgbClr val="FF000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0CD32B4-AA87-46BE-9E88-81221F5A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97" y="2807175"/>
            <a:ext cx="3733786" cy="559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5980A50-2C16-4AD1-9865-916457FA1B47}"/>
              </a:ext>
            </a:extLst>
          </p:cNvPr>
          <p:cNvSpPr txBox="1"/>
          <p:nvPr/>
        </p:nvSpPr>
        <p:spPr>
          <a:xfrm>
            <a:off x="986519" y="2092853"/>
            <a:ext cx="350795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2"/>
                </a:solidFill>
              </a:rPr>
              <a:t>Perros</a:t>
            </a:r>
            <a:r>
              <a:rPr lang="es-419" dirty="0">
                <a:solidFill>
                  <a:schemeClr val="tx1"/>
                </a:solidFill>
              </a:rPr>
              <a:t> </a:t>
            </a:r>
            <a:r>
              <a:rPr lang="es-419" sz="1600" dirty="0">
                <a:solidFill>
                  <a:schemeClr val="tx1"/>
                </a:solidFill>
              </a:rPr>
              <a:t>(</a:t>
            </a:r>
            <a:r>
              <a:rPr lang="es-419" sz="1600" dirty="0" err="1">
                <a:solidFill>
                  <a:schemeClr val="tx1"/>
                </a:solidFill>
              </a:rPr>
              <a:t>Yarnitsky</a:t>
            </a:r>
            <a:r>
              <a:rPr lang="es-419" sz="1600" dirty="0">
                <a:solidFill>
                  <a:schemeClr val="tx1"/>
                </a:solidFill>
              </a:rPr>
              <a:t> 2005)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1DBF65-69E4-4BF0-8C07-D6B80748BB13}"/>
              </a:ext>
            </a:extLst>
          </p:cNvPr>
          <p:cNvSpPr txBox="1"/>
          <p:nvPr/>
        </p:nvSpPr>
        <p:spPr>
          <a:xfrm>
            <a:off x="907062" y="8420000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dirty="0">
                <a:solidFill>
                  <a:schemeClr val="tx1"/>
                </a:solidFill>
              </a:rPr>
              <a:t>Modelo de inyección de sangre cisternal; angiografía en el día 7, estimulación del ganglio esfenopalatino; 3x90sec, intervalo 60s, 10Hz, 0.8 a 1.4mA </a:t>
            </a:r>
            <a:endParaRPr lang="es-MX" sz="1600" dirty="0">
              <a:solidFill>
                <a:schemeClr val="tx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93C77F3-42D8-4FEF-93AA-CD7C9B70E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0"/>
          <a:stretch/>
        </p:blipFill>
        <p:spPr bwMode="auto">
          <a:xfrm>
            <a:off x="6577491" y="2807175"/>
            <a:ext cx="5376042" cy="509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0850C3A-B473-48C5-A529-13F5975578E0}"/>
              </a:ext>
            </a:extLst>
          </p:cNvPr>
          <p:cNvSpPr txBox="1"/>
          <p:nvPr/>
        </p:nvSpPr>
        <p:spPr>
          <a:xfrm>
            <a:off x="6424642" y="2092852"/>
            <a:ext cx="350795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2"/>
                </a:solidFill>
              </a:rPr>
              <a:t>Monos</a:t>
            </a:r>
            <a:r>
              <a:rPr lang="es-419" dirty="0">
                <a:solidFill>
                  <a:schemeClr val="tx1"/>
                </a:solidFill>
              </a:rPr>
              <a:t> </a:t>
            </a:r>
            <a:r>
              <a:rPr lang="es-419" sz="1600" dirty="0">
                <a:solidFill>
                  <a:schemeClr val="tx1"/>
                </a:solidFill>
              </a:rPr>
              <a:t>(Takahashi 2011)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E86670-0762-4CDE-8114-9C0A55592FB8}"/>
              </a:ext>
            </a:extLst>
          </p:cNvPr>
          <p:cNvSpPr txBox="1"/>
          <p:nvPr/>
        </p:nvSpPr>
        <p:spPr>
          <a:xfrm>
            <a:off x="6536362" y="7913573"/>
            <a:ext cx="5376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dirty="0">
                <a:solidFill>
                  <a:schemeClr val="tx1"/>
                </a:solidFill>
              </a:rPr>
              <a:t>Modelo de inyección de sangre cisternal; angiografía en el día 7, estimulación del ganglio </a:t>
            </a:r>
            <a:r>
              <a:rPr lang="es-419" sz="1600" dirty="0" err="1">
                <a:solidFill>
                  <a:schemeClr val="tx1"/>
                </a:solidFill>
              </a:rPr>
              <a:t>esfenopatatino</a:t>
            </a:r>
            <a:r>
              <a:rPr lang="es-419" sz="1600" dirty="0">
                <a:solidFill>
                  <a:schemeClr val="tx1"/>
                </a:solidFill>
              </a:rPr>
              <a:t>; 3x90sec, intervalo 60s, 10Hz, 1-5mA 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1726D61-9E86-4382-9A47-36CD3B20EEE4}"/>
              </a:ext>
            </a:extLst>
          </p:cNvPr>
          <p:cNvSpPr txBox="1"/>
          <p:nvPr/>
        </p:nvSpPr>
        <p:spPr>
          <a:xfrm>
            <a:off x="150967" y="7460692"/>
            <a:ext cx="941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dirty="0">
                <a:solidFill>
                  <a:schemeClr val="tx1"/>
                </a:solidFill>
              </a:rPr>
              <a:t>30min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AB54DA4-476B-44F2-AECE-CD53B6F95044}"/>
              </a:ext>
            </a:extLst>
          </p:cNvPr>
          <p:cNvSpPr txBox="1"/>
          <p:nvPr/>
        </p:nvSpPr>
        <p:spPr>
          <a:xfrm>
            <a:off x="98028" y="3662663"/>
            <a:ext cx="941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dirty="0">
                <a:solidFill>
                  <a:schemeClr val="tx1"/>
                </a:solidFill>
              </a:rPr>
              <a:t>Basal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A50CB27-6433-4C64-8035-32E9C9FE77D4}"/>
              </a:ext>
            </a:extLst>
          </p:cNvPr>
          <p:cNvSpPr txBox="1"/>
          <p:nvPr/>
        </p:nvSpPr>
        <p:spPr>
          <a:xfrm>
            <a:off x="66796" y="5161567"/>
            <a:ext cx="941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dirty="0">
                <a:solidFill>
                  <a:schemeClr val="tx1"/>
                </a:solidFill>
              </a:rPr>
              <a:t>90s</a:t>
            </a:r>
            <a:endParaRPr lang="es-MX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4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F0072-EF52-488B-8692-771EF87A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" name="Marcador de contenido 1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15440F3-742F-44EF-9320-C38F62A99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D57F875F-91E2-4E0F-A047-7D041DAEC2C4}"/>
                  </a:ext>
                </a:extLst>
              </p14:cNvPr>
              <p14:cNvContentPartPr/>
              <p14:nvPr/>
            </p14:nvContentPartPr>
            <p14:xfrm>
              <a:off x="3319964" y="5053143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57F875F-91E2-4E0F-A047-7D041DAEC2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1324" y="50441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FC8CB094-2518-432E-BBAF-C56D02F51C42}"/>
                  </a:ext>
                </a:extLst>
              </p14:cNvPr>
              <p14:cNvContentPartPr/>
              <p14:nvPr/>
            </p14:nvContentPartPr>
            <p14:xfrm>
              <a:off x="3496364" y="4603863"/>
              <a:ext cx="360" cy="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FC8CB094-2518-432E-BBAF-C56D02F51C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87724" y="459486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Imagen 15">
            <a:extLst>
              <a:ext uri="{FF2B5EF4-FFF2-40B4-BE49-F238E27FC236}">
                <a16:creationId xmlns:a16="http://schemas.microsoft.com/office/drawing/2014/main" id="{FA77CD41-BAC8-4CB2-A376-77BA201D4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935" y="2356520"/>
            <a:ext cx="6944705" cy="403861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9B9F33C-3DE2-4FAF-BDC4-836684C3B9C6}"/>
              </a:ext>
            </a:extLst>
          </p:cNvPr>
          <p:cNvSpPr txBox="1"/>
          <p:nvPr/>
        </p:nvSpPr>
        <p:spPr>
          <a:xfrm>
            <a:off x="1326349" y="1325319"/>
            <a:ext cx="1086418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err="1">
                <a:solidFill>
                  <a:schemeClr val="tx2"/>
                </a:solidFill>
              </a:rPr>
              <a:t>BrainGate</a:t>
            </a:r>
            <a:r>
              <a:rPr lang="es-419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</a:t>
            </a:r>
            <a:r>
              <a:rPr lang="es-419" dirty="0">
                <a:solidFill>
                  <a:schemeClr val="tx2"/>
                </a:solidFill>
              </a:rPr>
              <a:t>, </a:t>
            </a:r>
            <a:r>
              <a:rPr lang="es-419" dirty="0" err="1">
                <a:solidFill>
                  <a:schemeClr val="tx2"/>
                </a:solidFill>
              </a:rPr>
              <a:t>Caesarea</a:t>
            </a:r>
            <a:r>
              <a:rPr lang="es-419" dirty="0">
                <a:solidFill>
                  <a:schemeClr val="tx2"/>
                </a:solidFill>
              </a:rPr>
              <a:t>, Israel (Fundada 2000)</a:t>
            </a:r>
            <a:endParaRPr lang="es-MX" dirty="0">
              <a:solidFill>
                <a:schemeClr val="tx2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E34A98-01E4-46FA-8A92-C8BB65C1DD25}"/>
              </a:ext>
            </a:extLst>
          </p:cNvPr>
          <p:cNvSpPr txBox="1"/>
          <p:nvPr/>
        </p:nvSpPr>
        <p:spPr>
          <a:xfrm>
            <a:off x="7726536" y="2186399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 err="1">
                <a:solidFill>
                  <a:schemeClr val="tx2"/>
                </a:solidFill>
              </a:rPr>
              <a:t>NeuroPath</a:t>
            </a:r>
            <a:r>
              <a:rPr lang="es-419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</a:t>
            </a:r>
            <a:r>
              <a:rPr lang="es-419" sz="2400" dirty="0">
                <a:solidFill>
                  <a:schemeClr val="tx2"/>
                </a:solidFill>
              </a:rPr>
              <a:t> IS </a:t>
            </a:r>
            <a:r>
              <a:rPr lang="es-419" sz="2400" dirty="0" err="1">
                <a:solidFill>
                  <a:schemeClr val="tx2"/>
                </a:solidFill>
              </a:rPr>
              <a:t>System</a:t>
            </a:r>
            <a:endParaRPr lang="es-MX" sz="2400" dirty="0">
              <a:solidFill>
                <a:schemeClr val="tx2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9A43955-A031-4CBA-824B-5F643ACE25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122"/>
          <a:stretch/>
        </p:blipFill>
        <p:spPr>
          <a:xfrm>
            <a:off x="6019860" y="2648064"/>
            <a:ext cx="6675589" cy="350687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59C334C-526C-4289-8AD5-D22815B32B3A}"/>
              </a:ext>
            </a:extLst>
          </p:cNvPr>
          <p:cNvSpPr txBox="1"/>
          <p:nvPr/>
        </p:nvSpPr>
        <p:spPr>
          <a:xfrm>
            <a:off x="7944097" y="2509629"/>
            <a:ext cx="3982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chemeClr val="tx1"/>
                </a:solidFill>
              </a:rPr>
              <a:t>10Hz, 3h, 4-7d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6ABE750-5C98-4F5E-A78F-B86A2D17BC19}"/>
              </a:ext>
            </a:extLst>
          </p:cNvPr>
          <p:cNvSpPr/>
          <p:nvPr/>
        </p:nvSpPr>
        <p:spPr>
          <a:xfrm>
            <a:off x="242714" y="6584138"/>
            <a:ext cx="4680520" cy="2529717"/>
          </a:xfrm>
          <a:prstGeom prst="rect">
            <a:avLst/>
          </a:prstGeom>
        </p:spPr>
        <p:txBody>
          <a:bodyPr/>
          <a:lstStyle/>
          <a:p>
            <a:pPr lvl="0" algn="just"/>
            <a:r>
              <a:rPr lang="es-419" sz="3200" dirty="0">
                <a:solidFill>
                  <a:schemeClr val="tx2"/>
                </a:solidFill>
              </a:rPr>
              <a:t>2008 ImPACT-1</a:t>
            </a:r>
            <a:endParaRPr lang="es-MX" sz="3200" dirty="0">
              <a:solidFill>
                <a:schemeClr val="tx2"/>
              </a:solidFill>
            </a:endParaRPr>
          </a:p>
          <a:p>
            <a:pPr lvl="1" indent="0" algn="just"/>
            <a:r>
              <a:rPr lang="es-419" sz="1800" dirty="0">
                <a:solidFill>
                  <a:schemeClr val="tx1"/>
                </a:solidFill>
              </a:rPr>
              <a:t>23 pacientes. Seguridad</a:t>
            </a:r>
            <a:endParaRPr lang="es-MX" sz="1800" dirty="0">
              <a:solidFill>
                <a:schemeClr val="tx1"/>
              </a:solidFill>
            </a:endParaRPr>
          </a:p>
          <a:p>
            <a:pPr marL="1198563" lvl="2" indent="-285750" algn="just">
              <a:buFont typeface="Wingdings" panose="05000000000000000000" pitchFamily="2" charset="2"/>
              <a:buChar char="v"/>
            </a:pPr>
            <a:r>
              <a:rPr lang="es-419" sz="1800" dirty="0">
                <a:solidFill>
                  <a:schemeClr val="tx1"/>
                </a:solidFill>
              </a:rPr>
              <a:t>Infarto con hemorragia (1)</a:t>
            </a:r>
            <a:endParaRPr lang="es-MX" sz="1800" dirty="0">
              <a:solidFill>
                <a:schemeClr val="tx1"/>
              </a:solidFill>
            </a:endParaRPr>
          </a:p>
          <a:p>
            <a:pPr marL="1198563" lvl="2" indent="-285750" algn="just">
              <a:buFont typeface="Wingdings" panose="05000000000000000000" pitchFamily="2" charset="2"/>
              <a:buChar char="v"/>
            </a:pPr>
            <a:r>
              <a:rPr lang="es-419" sz="1800" dirty="0">
                <a:solidFill>
                  <a:schemeClr val="tx1"/>
                </a:solidFill>
              </a:rPr>
              <a:t>Edema cerebral sintomático (1)</a:t>
            </a:r>
            <a:endParaRPr lang="es-MX" sz="1800" dirty="0">
              <a:solidFill>
                <a:schemeClr val="tx1"/>
              </a:solidFill>
            </a:endParaRPr>
          </a:p>
          <a:p>
            <a:pPr marL="1198563" lvl="2" indent="-285750" algn="just">
              <a:buFont typeface="Wingdings" panose="05000000000000000000" pitchFamily="2" charset="2"/>
              <a:buChar char="v"/>
            </a:pPr>
            <a:r>
              <a:rPr lang="es-419" sz="1800" dirty="0">
                <a:solidFill>
                  <a:schemeClr val="tx1"/>
                </a:solidFill>
              </a:rPr>
              <a:t>Dehiscencia de la herida en la implantación del electrodo (2)</a:t>
            </a:r>
            <a:endParaRPr lang="es-MX" sz="1800" dirty="0">
              <a:solidFill>
                <a:schemeClr val="tx1"/>
              </a:solidFill>
            </a:endParaRPr>
          </a:p>
          <a:p>
            <a:pPr marL="1198563" lvl="2" indent="-285750" algn="just">
              <a:buFont typeface="Wingdings" panose="05000000000000000000" pitchFamily="2" charset="2"/>
              <a:buChar char="v"/>
            </a:pPr>
            <a:r>
              <a:rPr lang="es-419" sz="1800" dirty="0" err="1">
                <a:solidFill>
                  <a:schemeClr val="tx1"/>
                </a:solidFill>
              </a:rPr>
              <a:t>Malposicionamiento</a:t>
            </a:r>
            <a:r>
              <a:rPr lang="es-419" sz="1800" dirty="0">
                <a:solidFill>
                  <a:schemeClr val="tx1"/>
                </a:solidFill>
              </a:rPr>
              <a:t> electrodo (2)</a:t>
            </a:r>
            <a:endParaRPr lang="es-MX" sz="1800" dirty="0">
              <a:solidFill>
                <a:schemeClr val="tx1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71709A6-4812-48C8-8410-CC5A3F2F3B89}"/>
              </a:ext>
            </a:extLst>
          </p:cNvPr>
          <p:cNvSpPr/>
          <p:nvPr/>
        </p:nvSpPr>
        <p:spPr>
          <a:xfrm>
            <a:off x="4726526" y="6571185"/>
            <a:ext cx="43924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419" sz="3200" dirty="0">
                <a:solidFill>
                  <a:schemeClr val="tx2"/>
                </a:solidFill>
              </a:rPr>
              <a:t>2009-11 ImpACT-24A</a:t>
            </a:r>
          </a:p>
          <a:p>
            <a:pPr lvl="1" indent="0" algn="just"/>
            <a:r>
              <a:rPr lang="es-MX" sz="1800" dirty="0">
                <a:solidFill>
                  <a:schemeClr val="tx1"/>
                </a:solidFill>
              </a:rPr>
              <a:t>300 pacientes</a:t>
            </a:r>
            <a:r>
              <a:rPr lang="es-MX" sz="3200" dirty="0">
                <a:solidFill>
                  <a:schemeClr val="tx2"/>
                </a:solidFill>
              </a:rPr>
              <a:t> </a:t>
            </a:r>
          </a:p>
          <a:p>
            <a:pPr lvl="1" indent="0" algn="just"/>
            <a:r>
              <a:rPr lang="es-419" sz="1800" dirty="0">
                <a:solidFill>
                  <a:schemeClr val="tx1"/>
                </a:solidFill>
              </a:rPr>
              <a:t>Potencial beneficio. </a:t>
            </a:r>
          </a:p>
          <a:p>
            <a:pPr lvl="1" indent="0" algn="just"/>
            <a:r>
              <a:rPr lang="es-419" sz="1800" dirty="0">
                <a:solidFill>
                  <a:schemeClr val="tx1"/>
                </a:solidFill>
              </a:rPr>
              <a:t>Eventos Adversos serios: 5.1%</a:t>
            </a:r>
            <a:endParaRPr lang="es-MX" sz="1800" dirty="0">
              <a:solidFill>
                <a:schemeClr val="tx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C09B13E-DCCC-4A0F-AA4D-D9BBF876A839}"/>
              </a:ext>
            </a:extLst>
          </p:cNvPr>
          <p:cNvSpPr/>
          <p:nvPr/>
        </p:nvSpPr>
        <p:spPr>
          <a:xfrm>
            <a:off x="8806656" y="6571185"/>
            <a:ext cx="439248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419" sz="3200" dirty="0">
                <a:solidFill>
                  <a:schemeClr val="tx2"/>
                </a:solidFill>
              </a:rPr>
              <a:t>2012-18 ImpACT-24B</a:t>
            </a:r>
            <a:endParaRPr lang="es-MX" sz="3200" dirty="0">
              <a:solidFill>
                <a:schemeClr val="tx2"/>
              </a:solidFill>
            </a:endParaRPr>
          </a:p>
          <a:p>
            <a:pPr lvl="1" indent="0" algn="just"/>
            <a:r>
              <a:rPr lang="es-419" sz="1800" dirty="0">
                <a:solidFill>
                  <a:schemeClr val="tx1"/>
                </a:solidFill>
              </a:rPr>
              <a:t>1077 pacientes</a:t>
            </a:r>
          </a:p>
          <a:p>
            <a:pPr lvl="1" algn="just">
              <a:buChar char="•"/>
            </a:pPr>
            <a:r>
              <a:rPr lang="es-419" sz="1800" dirty="0">
                <a:solidFill>
                  <a:schemeClr val="tx1"/>
                </a:solidFill>
              </a:rPr>
              <a:t>Placebo controlado</a:t>
            </a:r>
          </a:p>
          <a:p>
            <a:pPr lvl="1" algn="just">
              <a:buChar char="•"/>
            </a:pPr>
            <a:r>
              <a:rPr lang="es-419" sz="1800" dirty="0">
                <a:solidFill>
                  <a:schemeClr val="tx1"/>
                </a:solidFill>
              </a:rPr>
              <a:t>Rankin a los 30 días</a:t>
            </a:r>
          </a:p>
          <a:p>
            <a:pPr lvl="1" algn="just">
              <a:buChar char="•"/>
            </a:pPr>
            <a:r>
              <a:rPr lang="es-419" sz="1800" dirty="0">
                <a:solidFill>
                  <a:schemeClr val="tx1"/>
                </a:solidFill>
              </a:rPr>
              <a:t>Intención a Tratar:  N.S.</a:t>
            </a:r>
          </a:p>
          <a:p>
            <a:pPr lvl="1" algn="just">
              <a:buChar char="•"/>
            </a:pPr>
            <a:r>
              <a:rPr lang="es-419" sz="1800" b="1" dirty="0">
                <a:solidFill>
                  <a:srgbClr val="C00000"/>
                </a:solidFill>
              </a:rPr>
              <a:t>Sólo con infarto cortical:  0.025</a:t>
            </a:r>
            <a:endParaRPr lang="es-MX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4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960" y="880533"/>
            <a:ext cx="11704320" cy="86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17"/>
          <p:cNvSpPr txBox="1">
            <a:spLocks noChangeArrowheads="1"/>
          </p:cNvSpPr>
          <p:nvPr/>
        </p:nvSpPr>
        <p:spPr bwMode="auto">
          <a:xfrm rot="-328866">
            <a:off x="5109352" y="4538118"/>
            <a:ext cx="1625600" cy="44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76" dirty="0">
                <a:latin typeface="Arial" pitchFamily="34" charset="0"/>
                <a:cs typeface="Arial" pitchFamily="34" charset="0"/>
              </a:rPr>
              <a:t>ear canal</a:t>
            </a:r>
          </a:p>
        </p:txBody>
      </p:sp>
      <p:sp>
        <p:nvSpPr>
          <p:cNvPr id="19459" name="TextBox 18"/>
          <p:cNvSpPr txBox="1">
            <a:spLocks noChangeArrowheads="1"/>
          </p:cNvSpPr>
          <p:nvPr/>
        </p:nvSpPr>
        <p:spPr bwMode="auto">
          <a:xfrm>
            <a:off x="5635413" y="3034454"/>
            <a:ext cx="1225973" cy="3986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991" dirty="0">
                <a:latin typeface="Arial" pitchFamily="34" charset="0"/>
                <a:cs typeface="Arial" pitchFamily="34" charset="0"/>
              </a:rPr>
              <a:t>ear drum</a:t>
            </a:r>
          </a:p>
        </p:txBody>
      </p:sp>
      <p:sp>
        <p:nvSpPr>
          <p:cNvPr id="19460" name="TextBox 19"/>
          <p:cNvSpPr txBox="1">
            <a:spLocks noChangeArrowheads="1"/>
          </p:cNvSpPr>
          <p:nvPr/>
        </p:nvSpPr>
        <p:spPr bwMode="auto">
          <a:xfrm>
            <a:off x="5635413" y="1552534"/>
            <a:ext cx="2293902" cy="7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76" dirty="0">
                <a:latin typeface="Arial" pitchFamily="34" charset="0"/>
                <a:cs typeface="Arial" pitchFamily="34" charset="0"/>
              </a:rPr>
              <a:t>middle ear space (purple)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008143" y="2438400"/>
            <a:ext cx="503485" cy="1492392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2" name="TextBox 64"/>
          <p:cNvSpPr txBox="1">
            <a:spLocks noChangeArrowheads="1"/>
          </p:cNvSpPr>
          <p:nvPr/>
        </p:nvSpPr>
        <p:spPr bwMode="auto">
          <a:xfrm>
            <a:off x="10532535" y="6746241"/>
            <a:ext cx="1738489" cy="7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76">
                <a:latin typeface="Arial" pitchFamily="34" charset="0"/>
                <a:cs typeface="Arial" pitchFamily="34" charset="0"/>
              </a:rPr>
              <a:t>auditory canal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10031308" y="6423379"/>
            <a:ext cx="733777" cy="5350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 flipH="1">
            <a:off x="9602330" y="4012072"/>
            <a:ext cx="1625600" cy="5229013"/>
          </a:xfrm>
          <a:prstGeom prst="arc">
            <a:avLst/>
          </a:prstGeom>
          <a:ln w="101600">
            <a:solidFill>
              <a:srgbClr val="FFFF00">
                <a:alpha val="8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115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 rot="21313102" flipH="1" flipV="1">
            <a:off x="10469316" y="2483556"/>
            <a:ext cx="1390791" cy="758613"/>
          </a:xfrm>
          <a:custGeom>
            <a:avLst/>
            <a:gdLst>
              <a:gd name="connsiteX0" fmla="*/ 0 w 891822"/>
              <a:gd name="connsiteY0" fmla="*/ 566326 h 566326"/>
              <a:gd name="connsiteX1" fmla="*/ 237066 w 891822"/>
              <a:gd name="connsiteY1" fmla="*/ 306682 h 566326"/>
              <a:gd name="connsiteX2" fmla="*/ 688622 w 891822"/>
              <a:gd name="connsiteY2" fmla="*/ 47037 h 566326"/>
              <a:gd name="connsiteX3" fmla="*/ 891822 w 891822"/>
              <a:gd name="connsiteY3" fmla="*/ 24460 h 56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822" h="566326">
                <a:moveTo>
                  <a:pt x="0" y="566326"/>
                </a:moveTo>
                <a:cubicBezTo>
                  <a:pt x="61148" y="479778"/>
                  <a:pt x="122296" y="393230"/>
                  <a:pt x="237066" y="306682"/>
                </a:cubicBezTo>
                <a:cubicBezTo>
                  <a:pt x="351836" y="220134"/>
                  <a:pt x="579496" y="94074"/>
                  <a:pt x="688622" y="47037"/>
                </a:cubicBezTo>
                <a:cubicBezTo>
                  <a:pt x="797748" y="0"/>
                  <a:pt x="844785" y="12230"/>
                  <a:pt x="891822" y="24460"/>
                </a:cubicBezTo>
              </a:path>
            </a:pathLst>
          </a:cu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115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261210" y="4858739"/>
            <a:ext cx="749582" cy="3160889"/>
          </a:xfrm>
          <a:custGeom>
            <a:avLst/>
            <a:gdLst>
              <a:gd name="connsiteX0" fmla="*/ 346193 w 346193"/>
              <a:gd name="connsiteY0" fmla="*/ 31985 h 1917230"/>
              <a:gd name="connsiteX1" fmla="*/ 199437 w 346193"/>
              <a:gd name="connsiteY1" fmla="*/ 54563 h 1917230"/>
              <a:gd name="connsiteX2" fmla="*/ 30104 w 346193"/>
              <a:gd name="connsiteY2" fmla="*/ 359363 h 1917230"/>
              <a:gd name="connsiteX3" fmla="*/ 18815 w 346193"/>
              <a:gd name="connsiteY3" fmla="*/ 1917230 h 191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193" h="1917230">
                <a:moveTo>
                  <a:pt x="346193" y="31985"/>
                </a:moveTo>
                <a:cubicBezTo>
                  <a:pt x="299155" y="15992"/>
                  <a:pt x="252118" y="0"/>
                  <a:pt x="199437" y="54563"/>
                </a:cubicBezTo>
                <a:cubicBezTo>
                  <a:pt x="146756" y="109126"/>
                  <a:pt x="60208" y="48919"/>
                  <a:pt x="30104" y="359363"/>
                </a:cubicBezTo>
                <a:cubicBezTo>
                  <a:pt x="0" y="669807"/>
                  <a:pt x="18815" y="1917230"/>
                  <a:pt x="18815" y="1917230"/>
                </a:cubicBezTo>
              </a:path>
            </a:pathLst>
          </a:cu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115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087557" y="4962596"/>
            <a:ext cx="582507" cy="377050"/>
          </a:xfrm>
          <a:custGeom>
            <a:avLst/>
            <a:gdLst>
              <a:gd name="connsiteX0" fmla="*/ 338666 w 338666"/>
              <a:gd name="connsiteY0" fmla="*/ 22578 h 137348"/>
              <a:gd name="connsiteX1" fmla="*/ 124177 w 338666"/>
              <a:gd name="connsiteY1" fmla="*/ 135467 h 137348"/>
              <a:gd name="connsiteX2" fmla="*/ 33866 w 338666"/>
              <a:gd name="connsiteY2" fmla="*/ 33867 h 137348"/>
              <a:gd name="connsiteX3" fmla="*/ 0 w 338666"/>
              <a:gd name="connsiteY3" fmla="*/ 0 h 137348"/>
              <a:gd name="connsiteX4" fmla="*/ 11288 w 338666"/>
              <a:gd name="connsiteY4" fmla="*/ 11289 h 13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666" h="137348">
                <a:moveTo>
                  <a:pt x="338666" y="22578"/>
                </a:moveTo>
                <a:cubicBezTo>
                  <a:pt x="256821" y="78082"/>
                  <a:pt x="174977" y="133586"/>
                  <a:pt x="124177" y="135467"/>
                </a:cubicBezTo>
                <a:cubicBezTo>
                  <a:pt x="73377" y="137348"/>
                  <a:pt x="54562" y="56445"/>
                  <a:pt x="33866" y="33867"/>
                </a:cubicBezTo>
                <a:cubicBezTo>
                  <a:pt x="13170" y="11289"/>
                  <a:pt x="0" y="0"/>
                  <a:pt x="0" y="0"/>
                </a:cubicBezTo>
                <a:lnTo>
                  <a:pt x="11288" y="11289"/>
                </a:lnTo>
              </a:path>
            </a:pathLst>
          </a:custGeom>
          <a:ln w="50800">
            <a:solidFill>
              <a:srgbClr val="FFFF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115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 rot="1332340">
            <a:off x="10196124" y="3145085"/>
            <a:ext cx="541867" cy="9753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115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rot="338409" flipV="1">
            <a:off x="9514276" y="6597227"/>
            <a:ext cx="602827" cy="1709138"/>
          </a:xfrm>
          <a:custGeom>
            <a:avLst/>
            <a:gdLst>
              <a:gd name="connsiteX0" fmla="*/ 0 w 891822"/>
              <a:gd name="connsiteY0" fmla="*/ 566326 h 566326"/>
              <a:gd name="connsiteX1" fmla="*/ 237066 w 891822"/>
              <a:gd name="connsiteY1" fmla="*/ 306682 h 566326"/>
              <a:gd name="connsiteX2" fmla="*/ 688622 w 891822"/>
              <a:gd name="connsiteY2" fmla="*/ 47037 h 566326"/>
              <a:gd name="connsiteX3" fmla="*/ 891822 w 891822"/>
              <a:gd name="connsiteY3" fmla="*/ 24460 h 56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822" h="566326">
                <a:moveTo>
                  <a:pt x="0" y="566326"/>
                </a:moveTo>
                <a:cubicBezTo>
                  <a:pt x="61148" y="479778"/>
                  <a:pt x="122296" y="393230"/>
                  <a:pt x="237066" y="306682"/>
                </a:cubicBezTo>
                <a:cubicBezTo>
                  <a:pt x="351836" y="220134"/>
                  <a:pt x="579496" y="94074"/>
                  <a:pt x="688622" y="47037"/>
                </a:cubicBezTo>
                <a:cubicBezTo>
                  <a:pt x="797748" y="0"/>
                  <a:pt x="844785" y="12230"/>
                  <a:pt x="891822" y="24460"/>
                </a:cubicBezTo>
              </a:path>
            </a:pathLst>
          </a:cu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115">
              <a:latin typeface="Arial" pitchFamily="34" charset="0"/>
              <a:cs typeface="Arial" pitchFamily="34" charset="0"/>
            </a:endParaRPr>
          </a:p>
        </p:txBody>
      </p:sp>
      <p:sp>
        <p:nvSpPr>
          <p:cNvPr id="19471" name="TextBox 25"/>
          <p:cNvSpPr txBox="1">
            <a:spLocks noChangeArrowheads="1"/>
          </p:cNvSpPr>
          <p:nvPr/>
        </p:nvSpPr>
        <p:spPr bwMode="auto">
          <a:xfrm>
            <a:off x="7089422" y="7911254"/>
            <a:ext cx="2447431" cy="114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76" dirty="0">
                <a:latin typeface="Arial" pitchFamily="34" charset="0"/>
                <a:cs typeface="Arial" pitchFamily="34" charset="0"/>
              </a:rPr>
              <a:t>to the carotid artery &amp; cerebral arteries</a:t>
            </a:r>
          </a:p>
        </p:txBody>
      </p:sp>
      <p:sp>
        <p:nvSpPr>
          <p:cNvPr id="19472" name="TextBox 3"/>
          <p:cNvSpPr txBox="1">
            <a:spLocks noChangeArrowheads="1"/>
          </p:cNvSpPr>
          <p:nvPr/>
        </p:nvSpPr>
        <p:spPr bwMode="auto">
          <a:xfrm>
            <a:off x="10390294" y="4115930"/>
            <a:ext cx="1964267" cy="7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76" i="1">
                <a:latin typeface="Arial" pitchFamily="34" charset="0"/>
                <a:cs typeface="Arial" pitchFamily="34" charset="0"/>
              </a:rPr>
              <a:t>geniculate ganglion</a:t>
            </a:r>
          </a:p>
        </p:txBody>
      </p:sp>
      <p:sp>
        <p:nvSpPr>
          <p:cNvPr id="19473" name="TextBox 27"/>
          <p:cNvSpPr txBox="1">
            <a:spLocks noChangeArrowheads="1"/>
          </p:cNvSpPr>
          <p:nvPr/>
        </p:nvSpPr>
        <p:spPr bwMode="auto">
          <a:xfrm>
            <a:off x="7899965" y="2120055"/>
            <a:ext cx="1478844" cy="7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76" i="1" dirty="0">
                <a:latin typeface="Arial" pitchFamily="34" charset="0"/>
                <a:cs typeface="Arial" pitchFamily="34" charset="0"/>
              </a:rPr>
              <a:t>tympanic plexus</a:t>
            </a:r>
          </a:p>
        </p:txBody>
      </p:sp>
      <p:sp>
        <p:nvSpPr>
          <p:cNvPr id="19474" name="TextBox 28"/>
          <p:cNvSpPr txBox="1">
            <a:spLocks noChangeArrowheads="1"/>
          </p:cNvSpPr>
          <p:nvPr/>
        </p:nvSpPr>
        <p:spPr bwMode="auto">
          <a:xfrm>
            <a:off x="9701672" y="1365957"/>
            <a:ext cx="1964267" cy="44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76" i="1">
                <a:latin typeface="Arial" pitchFamily="34" charset="0"/>
                <a:cs typeface="Arial" pitchFamily="34" charset="0"/>
              </a:rPr>
              <a:t>facial nerve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8563752" y="2885440"/>
            <a:ext cx="0" cy="2061352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683805" y="1846863"/>
            <a:ext cx="503485" cy="101600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0532534" y="3822419"/>
            <a:ext cx="232550" cy="347698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18864" y="3616960"/>
            <a:ext cx="1058897" cy="105664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21281" y="2050062"/>
            <a:ext cx="1388533" cy="6186311"/>
            <a:chOff x="1842606" y="1441219"/>
            <a:chExt cx="976794" cy="4349981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1864752" y="1441219"/>
              <a:ext cx="847268" cy="2995124"/>
              <a:chOff x="2351267" y="1690378"/>
              <a:chExt cx="850691" cy="2571553"/>
            </a:xfrm>
          </p:grpSpPr>
          <p:sp>
            <p:nvSpPr>
              <p:cNvPr id="31" name="Flowchart: Direct Access Storage 30"/>
              <p:cNvSpPr/>
              <p:nvPr/>
            </p:nvSpPr>
            <p:spPr>
              <a:xfrm rot="10228683">
                <a:off x="2351357" y="2662246"/>
                <a:ext cx="700073" cy="1600242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6115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2818604" y="1690378"/>
                <a:ext cx="382728" cy="1236303"/>
              </a:xfrm>
              <a:custGeom>
                <a:avLst/>
                <a:gdLst>
                  <a:gd name="connsiteX0" fmla="*/ 0 w 371139"/>
                  <a:gd name="connsiteY0" fmla="*/ 1097280 h 1097280"/>
                  <a:gd name="connsiteX1" fmla="*/ 268941 w 371139"/>
                  <a:gd name="connsiteY1" fmla="*/ 623944 h 1097280"/>
                  <a:gd name="connsiteX2" fmla="*/ 355003 w 371139"/>
                  <a:gd name="connsiteY2" fmla="*/ 333487 h 1097280"/>
                  <a:gd name="connsiteX3" fmla="*/ 365760 w 371139"/>
                  <a:gd name="connsiteY3" fmla="*/ 0 h 109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139" h="1097280">
                    <a:moveTo>
                      <a:pt x="0" y="1097280"/>
                    </a:moveTo>
                    <a:cubicBezTo>
                      <a:pt x="104887" y="924261"/>
                      <a:pt x="209774" y="751243"/>
                      <a:pt x="268941" y="623944"/>
                    </a:cubicBezTo>
                    <a:cubicBezTo>
                      <a:pt x="328108" y="496645"/>
                      <a:pt x="338867" y="437478"/>
                      <a:pt x="355003" y="333487"/>
                    </a:cubicBezTo>
                    <a:cubicBezTo>
                      <a:pt x="371139" y="229496"/>
                      <a:pt x="368449" y="114748"/>
                      <a:pt x="365760" y="0"/>
                    </a:cubicBezTo>
                  </a:path>
                </a:pathLst>
              </a:custGeom>
              <a:noFill/>
              <a:ln w="168275" cap="rnd" cmpd="sng">
                <a:solidFill>
                  <a:schemeClr val="tx2">
                    <a:lumMod val="50000"/>
                  </a:schemeClr>
                </a:solidFill>
                <a:headEnd type="oval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6115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4" name="Freeform 33"/>
            <p:cNvSpPr/>
            <p:nvPr/>
          </p:nvSpPr>
          <p:spPr>
            <a:xfrm flipV="1">
              <a:off x="1842606" y="4992646"/>
              <a:ext cx="976794" cy="798554"/>
            </a:xfrm>
            <a:custGeom>
              <a:avLst/>
              <a:gdLst>
                <a:gd name="connsiteX0" fmla="*/ 0 w 371139"/>
                <a:gd name="connsiteY0" fmla="*/ 1097280 h 1097280"/>
                <a:gd name="connsiteX1" fmla="*/ 268941 w 371139"/>
                <a:gd name="connsiteY1" fmla="*/ 623944 h 1097280"/>
                <a:gd name="connsiteX2" fmla="*/ 355003 w 371139"/>
                <a:gd name="connsiteY2" fmla="*/ 333487 h 1097280"/>
                <a:gd name="connsiteX3" fmla="*/ 365760 w 371139"/>
                <a:gd name="connsiteY3" fmla="*/ 0 h 109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139" h="1097280">
                  <a:moveTo>
                    <a:pt x="0" y="1097280"/>
                  </a:moveTo>
                  <a:cubicBezTo>
                    <a:pt x="104887" y="924261"/>
                    <a:pt x="209774" y="751243"/>
                    <a:pt x="268941" y="623944"/>
                  </a:cubicBezTo>
                  <a:cubicBezTo>
                    <a:pt x="328108" y="496645"/>
                    <a:pt x="338867" y="437478"/>
                    <a:pt x="355003" y="333487"/>
                  </a:cubicBezTo>
                  <a:cubicBezTo>
                    <a:pt x="371139" y="229496"/>
                    <a:pt x="368449" y="114748"/>
                    <a:pt x="365760" y="0"/>
                  </a:cubicBezTo>
                </a:path>
              </a:pathLst>
            </a:custGeom>
            <a:noFill/>
            <a:ln w="168275" cap="rnd" cmpd="sng">
              <a:solidFill>
                <a:schemeClr val="tx2">
                  <a:lumMod val="50000"/>
                </a:schemeClr>
              </a:solidFill>
              <a:headEnd type="none" w="lg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115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 rot="-437888">
            <a:off x="1408853" y="1889762"/>
            <a:ext cx="11315982" cy="5131928"/>
            <a:chOff x="2590800" y="2971800"/>
            <a:chExt cx="3962400" cy="2362200"/>
          </a:xfrm>
        </p:grpSpPr>
        <p:sp>
          <p:nvSpPr>
            <p:cNvPr id="38" name="Oval 37"/>
            <p:cNvSpPr/>
            <p:nvPr/>
          </p:nvSpPr>
          <p:spPr>
            <a:xfrm>
              <a:off x="2590800" y="2971800"/>
              <a:ext cx="3962400" cy="23622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115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666503" y="3123723"/>
              <a:ext cx="3352861" cy="205666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115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742890" y="3275770"/>
              <a:ext cx="2743322" cy="175320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115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819277" y="3428857"/>
              <a:ext cx="2133783" cy="144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115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895767" y="3580846"/>
              <a:ext cx="1523452" cy="114212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115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971367" y="3732827"/>
              <a:ext cx="914704" cy="83866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115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ítulo 22">
            <a:extLst>
              <a:ext uri="{FF2B5EF4-FFF2-40B4-BE49-F238E27FC236}">
                <a16:creationId xmlns:a16="http://schemas.microsoft.com/office/drawing/2014/main" id="{29636198-ADFD-4FCC-B56F-31CE170C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44FD637A-D676-4C71-BA32-E092694E7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2DB46-DF83-45BB-B52F-06BB475150B1}" type="slidenum">
              <a:rPr lang="en-US"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5"/>
          <p:cNvSpPr txBox="1">
            <a:spLocks noChangeArrowheads="1"/>
          </p:cNvSpPr>
          <p:nvPr/>
        </p:nvSpPr>
        <p:spPr bwMode="auto">
          <a:xfrm rot="4869591">
            <a:off x="1943568" y="4628394"/>
            <a:ext cx="2757485" cy="103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115" dirty="0">
                <a:latin typeface="Arial" pitchFamily="34" charset="0"/>
                <a:cs typeface="Arial" pitchFamily="34" charset="0"/>
              </a:rPr>
              <a:t>EM coil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8B06B239-9065-4CEE-8E7F-C3B8A20DBE52}"/>
                  </a:ext>
                </a:extLst>
              </p14:cNvPr>
              <p14:cNvContentPartPr/>
              <p14:nvPr/>
            </p14:nvContentPartPr>
            <p14:xfrm>
              <a:off x="12624524" y="10009794"/>
              <a:ext cx="360" cy="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8B06B239-9065-4CEE-8E7F-C3B8A20DBE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15524" y="100007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C4EB931-5347-48E4-97E0-0070E493C811}"/>
                  </a:ext>
                </a:extLst>
              </p14:cNvPr>
              <p14:cNvContentPartPr/>
              <p14:nvPr/>
            </p14:nvContentPartPr>
            <p14:xfrm>
              <a:off x="12736844" y="9785514"/>
              <a:ext cx="36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C4EB931-5347-48E4-97E0-0070E493C8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27844" y="97765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8FA2E3C3-E25B-48E8-A32B-394A3BF62E08}"/>
                  </a:ext>
                </a:extLst>
              </p14:cNvPr>
              <p14:cNvContentPartPr/>
              <p14:nvPr/>
            </p14:nvContentPartPr>
            <p14:xfrm>
              <a:off x="5325524" y="10506954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8FA2E3C3-E25B-48E8-A32B-394A3BF62E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16884" y="104979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260B434B-57F7-40A5-9EDF-0142FC1F0055}"/>
                  </a:ext>
                </a:extLst>
              </p14:cNvPr>
              <p14:cNvContentPartPr/>
              <p14:nvPr/>
            </p14:nvContentPartPr>
            <p14:xfrm>
              <a:off x="5453684" y="10202394"/>
              <a:ext cx="36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260B434B-57F7-40A5-9EDF-0142FC1F00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44684" y="101937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51E5D97A-EDCB-4589-A6F5-98908E88FBE4}"/>
                  </a:ext>
                </a:extLst>
              </p14:cNvPr>
              <p14:cNvContentPartPr/>
              <p14:nvPr/>
            </p14:nvContentPartPr>
            <p14:xfrm>
              <a:off x="5181524" y="9400314"/>
              <a:ext cx="36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51E5D97A-EDCB-4589-A6F5-98908E88FB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2524" y="93916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538E5CBC-5BD4-49B6-9AB3-5EF7FE33AC03}"/>
                  </a:ext>
                </a:extLst>
              </p14:cNvPr>
              <p14:cNvContentPartPr/>
              <p14:nvPr/>
            </p14:nvContentPartPr>
            <p14:xfrm>
              <a:off x="4475204" y="6352554"/>
              <a:ext cx="360" cy="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538E5CBC-5BD4-49B6-9AB3-5EF7FE33AC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6204" y="63435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A8EC7B58-070A-4EB5-8F3D-9551038AD5C1}"/>
                  </a:ext>
                </a:extLst>
              </p14:cNvPr>
              <p14:cNvContentPartPr/>
              <p14:nvPr/>
            </p14:nvContentPartPr>
            <p14:xfrm>
              <a:off x="3962204" y="6207474"/>
              <a:ext cx="360" cy="36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A8EC7B58-070A-4EB5-8F3D-9551038AD5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3204" y="619883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319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1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31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1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1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1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1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31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71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animBg="1"/>
      <p:bldP spid="19460" grpId="0"/>
      <p:bldP spid="19462" grpId="0"/>
      <p:bldP spid="19472" grpId="0"/>
      <p:bldP spid="19473" grpId="0"/>
      <p:bldP spid="46" grpId="0"/>
    </p:bldLst>
  </p:timing>
</p:sld>
</file>

<file path=ppt/theme/theme1.xml><?xml version="1.0" encoding="utf-8"?>
<a:theme xmlns:a="http://schemas.openxmlformats.org/drawingml/2006/main" name="5_plantilla cartel Sal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plantilla cartel Sal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12129</TotalTime>
  <Pages>0</Pages>
  <Words>1269</Words>
  <Characters>0</Characters>
  <Application>Microsoft Office PowerPoint</Application>
  <PresentationFormat>Personalizado</PresentationFormat>
  <Lines>0</Lines>
  <Paragraphs>237</Paragraphs>
  <Slides>30</Slides>
  <Notes>2</Notes>
  <HiddenSlides>0</HiddenSlides>
  <MMClips>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Adobe Caslon Pro Bold</vt:lpstr>
      <vt:lpstr>Arial</vt:lpstr>
      <vt:lpstr>Calibri</vt:lpstr>
      <vt:lpstr>Cambria</vt:lpstr>
      <vt:lpstr>Gill Sans</vt:lpstr>
      <vt:lpstr>Wingdings</vt:lpstr>
      <vt:lpstr>5_plantilla cartel Salud</vt:lpstr>
      <vt:lpstr>6_plantilla cartel Salud</vt:lpstr>
      <vt:lpstr>Un estudio de Estimulación Magnética Pulsada del nervio facial para el tratamiento del vasoespasmo de las arterias cerebrales en pacientes con hemorragia subaracnoidea. </vt:lpstr>
      <vt:lpstr>Declaraciones:</vt:lpstr>
      <vt:lpstr>Hemorragia subaracnoidea</vt:lpstr>
      <vt:lpstr>HSA: Vasoespasmo</vt:lpstr>
      <vt:lpstr>Presentación de PowerPoint</vt:lpstr>
      <vt:lpstr>Presentación de PowerPoint</vt:lpstr>
      <vt:lpstr>Estimulación eléctrica del SPG en vasoespasmo cerebral en animales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Antecedentes: Estudio en sujetos sanos</vt:lpstr>
      <vt:lpstr>Presentación de PowerPoint</vt:lpstr>
      <vt:lpstr>Presentación de PowerPoint</vt:lpstr>
      <vt:lpstr>Hipótesis</vt:lpstr>
      <vt:lpstr>Presentación de PowerPoint</vt:lpstr>
      <vt:lpstr>Criterios de inclusión</vt:lpstr>
      <vt:lpstr>Criterios de exclusión</vt:lpstr>
      <vt:lpstr>Presentación de PowerPoint</vt:lpstr>
      <vt:lpstr>Presentación de PowerPoint</vt:lpstr>
      <vt:lpstr>Presentación de PowerPoint</vt:lpstr>
      <vt:lpstr>Resultados</vt:lpstr>
      <vt:lpstr>Resultados</vt:lpstr>
      <vt:lpstr>Resultados</vt:lpstr>
      <vt:lpstr>Resultados</vt:lpstr>
      <vt:lpstr>Resultados</vt:lpstr>
      <vt:lpstr>Resultados</vt:lpstr>
      <vt:lpstr>Conclusiones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estudio clínico controlado de estimulación eléctrica catodal transcraneal (EECTC) con corriente directa en pacientes con epilepsia multifocal refractaria a tratamiento farmacológico</dc:title>
  <dc:creator>Daniel</dc:creator>
  <cp:lastModifiedBy>Daniel San juan Orta</cp:lastModifiedBy>
  <cp:revision>650</cp:revision>
  <dcterms:modified xsi:type="dcterms:W3CDTF">2019-05-22T05:56:23Z</dcterms:modified>
</cp:coreProperties>
</file>