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452" r:id="rId3"/>
    <p:sldId id="521" r:id="rId4"/>
    <p:sldId id="483" r:id="rId5"/>
    <p:sldId id="449" r:id="rId6"/>
    <p:sldId id="519" r:id="rId7"/>
    <p:sldId id="496" r:id="rId8"/>
    <p:sldId id="298" r:id="rId9"/>
    <p:sldId id="309" r:id="rId10"/>
    <p:sldId id="489" r:id="rId11"/>
    <p:sldId id="500" r:id="rId12"/>
    <p:sldId id="523" r:id="rId13"/>
    <p:sldId id="315" r:id="rId14"/>
    <p:sldId id="518" r:id="rId15"/>
    <p:sldId id="505" r:id="rId16"/>
    <p:sldId id="506" r:id="rId17"/>
    <p:sldId id="508" r:id="rId18"/>
    <p:sldId id="507" r:id="rId19"/>
    <p:sldId id="368" r:id="rId20"/>
    <p:sldId id="475" r:id="rId21"/>
    <p:sldId id="510" r:id="rId22"/>
    <p:sldId id="476" r:id="rId23"/>
    <p:sldId id="511" r:id="rId24"/>
    <p:sldId id="522" r:id="rId25"/>
    <p:sldId id="256" r:id="rId26"/>
    <p:sldId id="528" r:id="rId27"/>
    <p:sldId id="295" r:id="rId28"/>
    <p:sldId id="293" r:id="rId29"/>
    <p:sldId id="485" r:id="rId30"/>
    <p:sldId id="520" r:id="rId31"/>
    <p:sldId id="525" r:id="rId32"/>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0197BE-4D2E-4EBE-90A5-FE9913653601}" v="267" dt="2019-08-19T17:44:28.99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83676" autoAdjust="0"/>
  </p:normalViewPr>
  <p:slideViewPr>
    <p:cSldViewPr>
      <p:cViewPr varScale="1">
        <p:scale>
          <a:sx n="95" d="100"/>
          <a:sy n="95" d="100"/>
        </p:scale>
        <p:origin x="2292" y="90"/>
      </p:cViewPr>
      <p:guideLst>
        <p:guide orient="horz" pos="2160"/>
        <p:guide pos="2880"/>
      </p:guideLst>
    </p:cSldViewPr>
  </p:slideViewPr>
  <p:notesTextViewPr>
    <p:cViewPr>
      <p:scale>
        <a:sx n="3" d="2"/>
        <a:sy n="3" d="2"/>
      </p:scale>
      <p:origin x="0" y="0"/>
    </p:cViewPr>
  </p:notesTextViewPr>
  <p:sorterViewPr>
    <p:cViewPr>
      <p:scale>
        <a:sx n="108" d="100"/>
        <a:sy n="108" d="100"/>
      </p:scale>
      <p:origin x="0" y="-23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EAEAEE-48E2-6545-9166-80789522ECF3}" type="doc">
      <dgm:prSet loTypeId="urn:microsoft.com/office/officeart/2005/8/layout/hProcess9" loCatId="" qsTypeId="urn:microsoft.com/office/officeart/2005/8/quickstyle/simple4" qsCatId="simple" csTypeId="urn:microsoft.com/office/officeart/2005/8/colors/accent2_2" csCatId="accent2" phldr="1"/>
      <dgm:spPr/>
    </dgm:pt>
    <dgm:pt modelId="{7FCBDE82-D67F-194F-B56D-B7DE7DEEF47A}">
      <dgm:prSet phldrT="[Texto]" custT="1"/>
      <dgm:spPr/>
      <dgm:t>
        <a:bodyPr/>
        <a:lstStyle/>
        <a:p>
          <a:r>
            <a:rPr lang="es-ES" sz="1800" dirty="0"/>
            <a:t>Tamiz</a:t>
          </a:r>
        </a:p>
      </dgm:t>
    </dgm:pt>
    <dgm:pt modelId="{A7A82759-10E8-674D-BE4E-B62B36DCBF91}" type="parTrans" cxnId="{69B2783A-7B5B-0144-8A99-31DF43550465}">
      <dgm:prSet/>
      <dgm:spPr/>
      <dgm:t>
        <a:bodyPr/>
        <a:lstStyle/>
        <a:p>
          <a:endParaRPr lang="es-ES" sz="2800"/>
        </a:p>
      </dgm:t>
    </dgm:pt>
    <dgm:pt modelId="{1848BA85-E760-6B4D-B5D4-5FE5305AA3A1}" type="sibTrans" cxnId="{69B2783A-7B5B-0144-8A99-31DF43550465}">
      <dgm:prSet/>
      <dgm:spPr/>
      <dgm:t>
        <a:bodyPr/>
        <a:lstStyle/>
        <a:p>
          <a:endParaRPr lang="es-ES" sz="2800"/>
        </a:p>
      </dgm:t>
    </dgm:pt>
    <dgm:pt modelId="{0F0EE0C8-3EFA-2943-B904-8E9831823345}">
      <dgm:prSet phldrT="[Texto]" custT="1"/>
      <dgm:spPr/>
      <dgm:t>
        <a:bodyPr/>
        <a:lstStyle/>
        <a:p>
          <a:r>
            <a:rPr lang="es-ES" sz="1800" dirty="0" err="1"/>
            <a:t>Detec-ción</a:t>
          </a:r>
          <a:endParaRPr lang="es-ES" sz="1800" dirty="0"/>
        </a:p>
      </dgm:t>
    </dgm:pt>
    <dgm:pt modelId="{758C62DC-FF13-154D-8BB1-58B2C1740B25}" type="parTrans" cxnId="{61BC2CDA-4DEE-9A42-8578-64EE8F120B2E}">
      <dgm:prSet/>
      <dgm:spPr/>
      <dgm:t>
        <a:bodyPr/>
        <a:lstStyle/>
        <a:p>
          <a:endParaRPr lang="es-ES" sz="2800"/>
        </a:p>
      </dgm:t>
    </dgm:pt>
    <dgm:pt modelId="{4CAC9F72-F635-2540-A314-CD5433547D60}" type="sibTrans" cxnId="{61BC2CDA-4DEE-9A42-8578-64EE8F120B2E}">
      <dgm:prSet/>
      <dgm:spPr/>
      <dgm:t>
        <a:bodyPr/>
        <a:lstStyle/>
        <a:p>
          <a:endParaRPr lang="es-ES" sz="2800"/>
        </a:p>
      </dgm:t>
    </dgm:pt>
    <dgm:pt modelId="{48E4EA83-631A-9D44-86BA-711A1C59D928}">
      <dgm:prSet phldrT="[Texto]" custT="1"/>
      <dgm:spPr/>
      <dgm:t>
        <a:bodyPr/>
        <a:lstStyle/>
        <a:p>
          <a:r>
            <a:rPr lang="es-ES" sz="1800" dirty="0"/>
            <a:t>Interve</a:t>
          </a:r>
          <a:r>
            <a:rPr lang="es-ES" sz="1800" u="sng" dirty="0"/>
            <a:t>n</a:t>
          </a:r>
          <a:r>
            <a:rPr lang="es-ES" sz="1800" dirty="0"/>
            <a:t>ción en ICOPE pasos</a:t>
          </a:r>
        </a:p>
      </dgm:t>
    </dgm:pt>
    <dgm:pt modelId="{4CCB3BE0-7A48-8F4A-A1C9-293A6BCCBF09}" type="parTrans" cxnId="{44091363-44B2-314E-91CC-C27308974167}">
      <dgm:prSet/>
      <dgm:spPr/>
      <dgm:t>
        <a:bodyPr/>
        <a:lstStyle/>
        <a:p>
          <a:endParaRPr lang="es-ES" sz="2800"/>
        </a:p>
      </dgm:t>
    </dgm:pt>
    <dgm:pt modelId="{BE683474-2CC4-C741-8E97-6689DAD32504}" type="sibTrans" cxnId="{44091363-44B2-314E-91CC-C27308974167}">
      <dgm:prSet/>
      <dgm:spPr/>
      <dgm:t>
        <a:bodyPr/>
        <a:lstStyle/>
        <a:p>
          <a:endParaRPr lang="es-ES" sz="2800"/>
        </a:p>
      </dgm:t>
    </dgm:pt>
    <dgm:pt modelId="{C6045810-F353-5A47-961C-E27045C12DE9}">
      <dgm:prSet phldrT="[Texto]" custT="1"/>
      <dgm:spPr/>
      <dgm:t>
        <a:bodyPr/>
        <a:lstStyle/>
        <a:p>
          <a:r>
            <a:rPr lang="es-ES" sz="1800" dirty="0"/>
            <a:t>Capacit</a:t>
          </a:r>
          <a:r>
            <a:rPr lang="es-ES" sz="1800" u="sng" dirty="0"/>
            <a:t>a</a:t>
          </a:r>
          <a:r>
            <a:rPr lang="es-ES" sz="1800" dirty="0"/>
            <a:t>ción al equipo de salud</a:t>
          </a:r>
        </a:p>
      </dgm:t>
    </dgm:pt>
    <dgm:pt modelId="{05E05D4D-DA5E-274C-83F8-784E02609DCA}" type="parTrans" cxnId="{186FF456-1953-4941-AA24-C1DF9135088C}">
      <dgm:prSet/>
      <dgm:spPr/>
      <dgm:t>
        <a:bodyPr/>
        <a:lstStyle/>
        <a:p>
          <a:endParaRPr lang="es-MX" sz="2800"/>
        </a:p>
      </dgm:t>
    </dgm:pt>
    <dgm:pt modelId="{DDEAB382-A41B-6A44-AD87-A09C4AB899CC}" type="sibTrans" cxnId="{186FF456-1953-4941-AA24-C1DF9135088C}">
      <dgm:prSet/>
      <dgm:spPr/>
      <dgm:t>
        <a:bodyPr/>
        <a:lstStyle/>
        <a:p>
          <a:endParaRPr lang="es-MX" sz="2800"/>
        </a:p>
      </dgm:t>
    </dgm:pt>
    <dgm:pt modelId="{D7DB72EB-0FFC-054A-88D7-B003A376FEE9}">
      <dgm:prSet phldrT="[Texto]" custT="1"/>
      <dgm:spPr/>
      <dgm:t>
        <a:bodyPr/>
        <a:lstStyle/>
        <a:p>
          <a:r>
            <a:rPr lang="es-ES" sz="1800" dirty="0"/>
            <a:t>Grupos de apoyo</a:t>
          </a:r>
        </a:p>
      </dgm:t>
    </dgm:pt>
    <dgm:pt modelId="{F6EE6CEB-2ED2-0946-850A-22D41DB93BC3}" type="parTrans" cxnId="{5B0E72F8-933F-FF45-A558-FDD3FF3A5455}">
      <dgm:prSet/>
      <dgm:spPr/>
      <dgm:t>
        <a:bodyPr/>
        <a:lstStyle/>
        <a:p>
          <a:endParaRPr lang="es-MX" sz="2800"/>
        </a:p>
      </dgm:t>
    </dgm:pt>
    <dgm:pt modelId="{C4D8D79E-0544-3A43-B549-D4D254D834EA}" type="sibTrans" cxnId="{5B0E72F8-933F-FF45-A558-FDD3FF3A5455}">
      <dgm:prSet/>
      <dgm:spPr/>
      <dgm:t>
        <a:bodyPr/>
        <a:lstStyle/>
        <a:p>
          <a:endParaRPr lang="es-MX" sz="2800"/>
        </a:p>
      </dgm:t>
    </dgm:pt>
    <dgm:pt modelId="{02EAC7D6-2B83-2A4B-BD89-36ECA46EFEDF}">
      <dgm:prSet phldrT="[Texto]" custT="1"/>
      <dgm:spPr/>
      <dgm:t>
        <a:bodyPr/>
        <a:lstStyle/>
        <a:p>
          <a:r>
            <a:rPr lang="es-ES" sz="1800" dirty="0"/>
            <a:t>Interve</a:t>
          </a:r>
          <a:r>
            <a:rPr lang="es-ES" sz="1800" u="sng" dirty="0"/>
            <a:t>n</a:t>
          </a:r>
          <a:r>
            <a:rPr lang="es-ES" sz="1800" dirty="0"/>
            <a:t>ción en crisis </a:t>
          </a:r>
        </a:p>
      </dgm:t>
    </dgm:pt>
    <dgm:pt modelId="{67D100C4-66B6-7E4A-A85E-F3D8705C6D8E}" type="parTrans" cxnId="{4EEF4A75-10A8-114B-9849-1A889A013A19}">
      <dgm:prSet/>
      <dgm:spPr/>
      <dgm:t>
        <a:bodyPr/>
        <a:lstStyle/>
        <a:p>
          <a:endParaRPr lang="es-MX" sz="2800"/>
        </a:p>
      </dgm:t>
    </dgm:pt>
    <dgm:pt modelId="{7E6C8A23-471D-8141-BB86-E3B8860BC672}" type="sibTrans" cxnId="{4EEF4A75-10A8-114B-9849-1A889A013A19}">
      <dgm:prSet/>
      <dgm:spPr/>
      <dgm:t>
        <a:bodyPr/>
        <a:lstStyle/>
        <a:p>
          <a:endParaRPr lang="es-MX" sz="2800"/>
        </a:p>
      </dgm:t>
    </dgm:pt>
    <dgm:pt modelId="{14629969-82AA-4ED6-8862-696B231BF0DA}">
      <dgm:prSet phldrT="[Texto]" custT="1"/>
      <dgm:spPr/>
      <dgm:t>
        <a:bodyPr/>
        <a:lstStyle/>
        <a:p>
          <a:r>
            <a:rPr lang="es-ES" sz="1800" dirty="0"/>
            <a:t>Centros de día</a:t>
          </a:r>
        </a:p>
      </dgm:t>
    </dgm:pt>
    <dgm:pt modelId="{32A054CE-28FA-4090-B69A-89F9B05D5F5F}" type="parTrans" cxnId="{09998D80-50C8-4D88-AA4C-B5EF568C229D}">
      <dgm:prSet/>
      <dgm:spPr/>
      <dgm:t>
        <a:bodyPr/>
        <a:lstStyle/>
        <a:p>
          <a:endParaRPr lang="es-MX" sz="2800"/>
        </a:p>
      </dgm:t>
    </dgm:pt>
    <dgm:pt modelId="{CF1C365A-8D41-4E4C-BA10-994DBD12963C}" type="sibTrans" cxnId="{09998D80-50C8-4D88-AA4C-B5EF568C229D}">
      <dgm:prSet/>
      <dgm:spPr/>
      <dgm:t>
        <a:bodyPr/>
        <a:lstStyle/>
        <a:p>
          <a:endParaRPr lang="es-MX" sz="2800"/>
        </a:p>
      </dgm:t>
    </dgm:pt>
    <dgm:pt modelId="{146A70EF-718A-2B43-BB6F-13BB545E8E8A}" type="pres">
      <dgm:prSet presAssocID="{96EAEAEE-48E2-6545-9166-80789522ECF3}" presName="CompostProcess" presStyleCnt="0">
        <dgm:presLayoutVars>
          <dgm:dir/>
          <dgm:resizeHandles val="exact"/>
        </dgm:presLayoutVars>
      </dgm:prSet>
      <dgm:spPr/>
    </dgm:pt>
    <dgm:pt modelId="{C27FD4D6-1E7D-EB44-B256-7FB7A883EFB4}" type="pres">
      <dgm:prSet presAssocID="{96EAEAEE-48E2-6545-9166-80789522ECF3}" presName="arrow" presStyleLbl="bgShp" presStyleIdx="0" presStyleCnt="1" custScaleX="117351"/>
      <dgm:spPr/>
    </dgm:pt>
    <dgm:pt modelId="{BEB55724-CDA9-6342-8AE7-85A37F3B8136}" type="pres">
      <dgm:prSet presAssocID="{96EAEAEE-48E2-6545-9166-80789522ECF3}" presName="linearProcess" presStyleCnt="0"/>
      <dgm:spPr/>
    </dgm:pt>
    <dgm:pt modelId="{1182B268-EB84-F24E-8D1F-D9B97A5177C3}" type="pres">
      <dgm:prSet presAssocID="{7FCBDE82-D67F-194F-B56D-B7DE7DEEF47A}" presName="textNode" presStyleLbl="node1" presStyleIdx="0" presStyleCnt="7">
        <dgm:presLayoutVars>
          <dgm:bulletEnabled val="1"/>
        </dgm:presLayoutVars>
      </dgm:prSet>
      <dgm:spPr/>
    </dgm:pt>
    <dgm:pt modelId="{154563CF-1CAE-A247-8FB4-0F454ED8A689}" type="pres">
      <dgm:prSet presAssocID="{1848BA85-E760-6B4D-B5D4-5FE5305AA3A1}" presName="sibTrans" presStyleCnt="0"/>
      <dgm:spPr/>
    </dgm:pt>
    <dgm:pt modelId="{996CBC0D-3FBE-C743-BE7D-314DED5BF95F}" type="pres">
      <dgm:prSet presAssocID="{0F0EE0C8-3EFA-2943-B904-8E9831823345}" presName="textNode" presStyleLbl="node1" presStyleIdx="1" presStyleCnt="7" custScaleX="105981" custLinFactX="94161" custLinFactNeighborX="100000" custLinFactNeighborY="1087">
        <dgm:presLayoutVars>
          <dgm:bulletEnabled val="1"/>
        </dgm:presLayoutVars>
      </dgm:prSet>
      <dgm:spPr/>
    </dgm:pt>
    <dgm:pt modelId="{3238FB49-701E-C043-98EC-83A9930A9F1A}" type="pres">
      <dgm:prSet presAssocID="{4CAC9F72-F635-2540-A314-CD5433547D60}" presName="sibTrans" presStyleCnt="0"/>
      <dgm:spPr/>
    </dgm:pt>
    <dgm:pt modelId="{94E9BBC8-7D29-1446-8865-B075584A42E9}" type="pres">
      <dgm:prSet presAssocID="{48E4EA83-631A-9D44-86BA-711A1C59D928}" presName="textNode" presStyleLbl="node1" presStyleIdx="2" presStyleCnt="7" custLinFactX="97010" custLinFactNeighborX="100000" custLinFactNeighborY="1087">
        <dgm:presLayoutVars>
          <dgm:bulletEnabled val="1"/>
        </dgm:presLayoutVars>
      </dgm:prSet>
      <dgm:spPr/>
    </dgm:pt>
    <dgm:pt modelId="{FEF68520-9CF4-F44B-90CD-D71AAF5F79FD}" type="pres">
      <dgm:prSet presAssocID="{BE683474-2CC4-C741-8E97-6689DAD32504}" presName="sibTrans" presStyleCnt="0"/>
      <dgm:spPr/>
    </dgm:pt>
    <dgm:pt modelId="{2C9D6A63-DAC2-F24E-855A-167BB201E4AF}" type="pres">
      <dgm:prSet presAssocID="{C6045810-F353-5A47-961C-E27045C12DE9}" presName="textNode" presStyleLbl="node1" presStyleIdx="3" presStyleCnt="7" custLinFactX="-200000" custLinFactNeighborX="-248661" custLinFactNeighborY="1087">
        <dgm:presLayoutVars>
          <dgm:bulletEnabled val="1"/>
        </dgm:presLayoutVars>
      </dgm:prSet>
      <dgm:spPr/>
    </dgm:pt>
    <dgm:pt modelId="{AA1A2CFF-AC57-0448-BBFF-CCCDE68395EF}" type="pres">
      <dgm:prSet presAssocID="{DDEAB382-A41B-6A44-AD87-A09C4AB899CC}" presName="sibTrans" presStyleCnt="0"/>
      <dgm:spPr/>
    </dgm:pt>
    <dgm:pt modelId="{21F56ED2-28F7-CE4E-8D15-02F012A32006}" type="pres">
      <dgm:prSet presAssocID="{D7DB72EB-0FFC-054A-88D7-B003A376FEE9}" presName="textNode" presStyleLbl="node1" presStyleIdx="4" presStyleCnt="7">
        <dgm:presLayoutVars>
          <dgm:bulletEnabled val="1"/>
        </dgm:presLayoutVars>
      </dgm:prSet>
      <dgm:spPr/>
    </dgm:pt>
    <dgm:pt modelId="{73C1C166-D1E7-2F46-A1B2-63815A367003}" type="pres">
      <dgm:prSet presAssocID="{C4D8D79E-0544-3A43-B549-D4D254D834EA}" presName="sibTrans" presStyleCnt="0"/>
      <dgm:spPr/>
    </dgm:pt>
    <dgm:pt modelId="{29EDAA6F-E53C-B64D-96E0-55AEC65AD81E}" type="pres">
      <dgm:prSet presAssocID="{02EAC7D6-2B83-2A4B-BD89-36ECA46EFEDF}" presName="textNode" presStyleLbl="node1" presStyleIdx="5" presStyleCnt="7">
        <dgm:presLayoutVars>
          <dgm:bulletEnabled val="1"/>
        </dgm:presLayoutVars>
      </dgm:prSet>
      <dgm:spPr/>
    </dgm:pt>
    <dgm:pt modelId="{A483A9EC-DAFB-498C-A9B8-BE607A95D862}" type="pres">
      <dgm:prSet presAssocID="{7E6C8A23-471D-8141-BB86-E3B8860BC672}" presName="sibTrans" presStyleCnt="0"/>
      <dgm:spPr/>
    </dgm:pt>
    <dgm:pt modelId="{9D79EB7A-82D9-40E6-9A57-8C6C289ABA8C}" type="pres">
      <dgm:prSet presAssocID="{14629969-82AA-4ED6-8862-696B231BF0DA}" presName="textNode" presStyleLbl="node1" presStyleIdx="6" presStyleCnt="7">
        <dgm:presLayoutVars>
          <dgm:bulletEnabled val="1"/>
        </dgm:presLayoutVars>
      </dgm:prSet>
      <dgm:spPr/>
    </dgm:pt>
  </dgm:ptLst>
  <dgm:cxnLst>
    <dgm:cxn modelId="{45379C11-6612-40E4-A5A5-568381216B0A}" type="presOf" srcId="{D7DB72EB-0FFC-054A-88D7-B003A376FEE9}" destId="{21F56ED2-28F7-CE4E-8D15-02F012A32006}" srcOrd="0" destOrd="0" presId="urn:microsoft.com/office/officeart/2005/8/layout/hProcess9"/>
    <dgm:cxn modelId="{69B2783A-7B5B-0144-8A99-31DF43550465}" srcId="{96EAEAEE-48E2-6545-9166-80789522ECF3}" destId="{7FCBDE82-D67F-194F-B56D-B7DE7DEEF47A}" srcOrd="0" destOrd="0" parTransId="{A7A82759-10E8-674D-BE4E-B62B36DCBF91}" sibTransId="{1848BA85-E760-6B4D-B5D4-5FE5305AA3A1}"/>
    <dgm:cxn modelId="{44091363-44B2-314E-91CC-C27308974167}" srcId="{96EAEAEE-48E2-6545-9166-80789522ECF3}" destId="{48E4EA83-631A-9D44-86BA-711A1C59D928}" srcOrd="2" destOrd="0" parTransId="{4CCB3BE0-7A48-8F4A-A1C9-293A6BCCBF09}" sibTransId="{BE683474-2CC4-C741-8E97-6689DAD32504}"/>
    <dgm:cxn modelId="{D91D4155-2069-4862-8B8F-8B5CEC21B44A}" type="presOf" srcId="{48E4EA83-631A-9D44-86BA-711A1C59D928}" destId="{94E9BBC8-7D29-1446-8865-B075584A42E9}" srcOrd="0" destOrd="0" presId="urn:microsoft.com/office/officeart/2005/8/layout/hProcess9"/>
    <dgm:cxn modelId="{4EEF4A75-10A8-114B-9849-1A889A013A19}" srcId="{96EAEAEE-48E2-6545-9166-80789522ECF3}" destId="{02EAC7D6-2B83-2A4B-BD89-36ECA46EFEDF}" srcOrd="5" destOrd="0" parTransId="{67D100C4-66B6-7E4A-A85E-F3D8705C6D8E}" sibTransId="{7E6C8A23-471D-8141-BB86-E3B8860BC672}"/>
    <dgm:cxn modelId="{186FF456-1953-4941-AA24-C1DF9135088C}" srcId="{96EAEAEE-48E2-6545-9166-80789522ECF3}" destId="{C6045810-F353-5A47-961C-E27045C12DE9}" srcOrd="3" destOrd="0" parTransId="{05E05D4D-DA5E-274C-83F8-784E02609DCA}" sibTransId="{DDEAB382-A41B-6A44-AD87-A09C4AB899CC}"/>
    <dgm:cxn modelId="{72D10777-F181-49A1-8EBB-F28086AC56BF}" type="presOf" srcId="{02EAC7D6-2B83-2A4B-BD89-36ECA46EFEDF}" destId="{29EDAA6F-E53C-B64D-96E0-55AEC65AD81E}" srcOrd="0" destOrd="0" presId="urn:microsoft.com/office/officeart/2005/8/layout/hProcess9"/>
    <dgm:cxn modelId="{7EBD847A-4EDF-4A79-8EB3-F5CE9E787E42}" type="presOf" srcId="{14629969-82AA-4ED6-8862-696B231BF0DA}" destId="{9D79EB7A-82D9-40E6-9A57-8C6C289ABA8C}" srcOrd="0" destOrd="0" presId="urn:microsoft.com/office/officeart/2005/8/layout/hProcess9"/>
    <dgm:cxn modelId="{09998D80-50C8-4D88-AA4C-B5EF568C229D}" srcId="{96EAEAEE-48E2-6545-9166-80789522ECF3}" destId="{14629969-82AA-4ED6-8862-696B231BF0DA}" srcOrd="6" destOrd="0" parTransId="{32A054CE-28FA-4090-B69A-89F9B05D5F5F}" sibTransId="{CF1C365A-8D41-4E4C-BA10-994DBD12963C}"/>
    <dgm:cxn modelId="{9746598B-F462-4741-B99A-736A7FC944E1}" type="presOf" srcId="{7FCBDE82-D67F-194F-B56D-B7DE7DEEF47A}" destId="{1182B268-EB84-F24E-8D1F-D9B97A5177C3}" srcOrd="0" destOrd="0" presId="urn:microsoft.com/office/officeart/2005/8/layout/hProcess9"/>
    <dgm:cxn modelId="{44D72AB2-336E-40E4-AE6F-19D3AE25457D}" type="presOf" srcId="{C6045810-F353-5A47-961C-E27045C12DE9}" destId="{2C9D6A63-DAC2-F24E-855A-167BB201E4AF}" srcOrd="0" destOrd="0" presId="urn:microsoft.com/office/officeart/2005/8/layout/hProcess9"/>
    <dgm:cxn modelId="{7B85FCD7-0C9E-4EAC-B581-0A2E2CE64729}" type="presOf" srcId="{96EAEAEE-48E2-6545-9166-80789522ECF3}" destId="{146A70EF-718A-2B43-BB6F-13BB545E8E8A}" srcOrd="0" destOrd="0" presId="urn:microsoft.com/office/officeart/2005/8/layout/hProcess9"/>
    <dgm:cxn modelId="{61BC2CDA-4DEE-9A42-8578-64EE8F120B2E}" srcId="{96EAEAEE-48E2-6545-9166-80789522ECF3}" destId="{0F0EE0C8-3EFA-2943-B904-8E9831823345}" srcOrd="1" destOrd="0" parTransId="{758C62DC-FF13-154D-8BB1-58B2C1740B25}" sibTransId="{4CAC9F72-F635-2540-A314-CD5433547D60}"/>
    <dgm:cxn modelId="{BD7304F3-0EE2-46F2-A518-9BAD83A6A8CC}" type="presOf" srcId="{0F0EE0C8-3EFA-2943-B904-8E9831823345}" destId="{996CBC0D-3FBE-C743-BE7D-314DED5BF95F}" srcOrd="0" destOrd="0" presId="urn:microsoft.com/office/officeart/2005/8/layout/hProcess9"/>
    <dgm:cxn modelId="{5B0E72F8-933F-FF45-A558-FDD3FF3A5455}" srcId="{96EAEAEE-48E2-6545-9166-80789522ECF3}" destId="{D7DB72EB-0FFC-054A-88D7-B003A376FEE9}" srcOrd="4" destOrd="0" parTransId="{F6EE6CEB-2ED2-0946-850A-22D41DB93BC3}" sibTransId="{C4D8D79E-0544-3A43-B549-D4D254D834EA}"/>
    <dgm:cxn modelId="{CB7F2AE1-FE1B-47DB-85B5-C730137C0F2E}" type="presParOf" srcId="{146A70EF-718A-2B43-BB6F-13BB545E8E8A}" destId="{C27FD4D6-1E7D-EB44-B256-7FB7A883EFB4}" srcOrd="0" destOrd="0" presId="urn:microsoft.com/office/officeart/2005/8/layout/hProcess9"/>
    <dgm:cxn modelId="{CFD3BDB0-0BD8-4B3F-B40F-A1292D79E7F7}" type="presParOf" srcId="{146A70EF-718A-2B43-BB6F-13BB545E8E8A}" destId="{BEB55724-CDA9-6342-8AE7-85A37F3B8136}" srcOrd="1" destOrd="0" presId="urn:microsoft.com/office/officeart/2005/8/layout/hProcess9"/>
    <dgm:cxn modelId="{7199972E-B84C-490C-861D-281720208E9F}" type="presParOf" srcId="{BEB55724-CDA9-6342-8AE7-85A37F3B8136}" destId="{1182B268-EB84-F24E-8D1F-D9B97A5177C3}" srcOrd="0" destOrd="0" presId="urn:microsoft.com/office/officeart/2005/8/layout/hProcess9"/>
    <dgm:cxn modelId="{C0D77384-0DE4-48F2-8A0F-18561D63D98B}" type="presParOf" srcId="{BEB55724-CDA9-6342-8AE7-85A37F3B8136}" destId="{154563CF-1CAE-A247-8FB4-0F454ED8A689}" srcOrd="1" destOrd="0" presId="urn:microsoft.com/office/officeart/2005/8/layout/hProcess9"/>
    <dgm:cxn modelId="{2B5DD779-B4F7-4E13-81CB-78882810830C}" type="presParOf" srcId="{BEB55724-CDA9-6342-8AE7-85A37F3B8136}" destId="{996CBC0D-3FBE-C743-BE7D-314DED5BF95F}" srcOrd="2" destOrd="0" presId="urn:microsoft.com/office/officeart/2005/8/layout/hProcess9"/>
    <dgm:cxn modelId="{5429239E-9D0C-423E-B5DD-0B044D0834B7}" type="presParOf" srcId="{BEB55724-CDA9-6342-8AE7-85A37F3B8136}" destId="{3238FB49-701E-C043-98EC-83A9930A9F1A}" srcOrd="3" destOrd="0" presId="urn:microsoft.com/office/officeart/2005/8/layout/hProcess9"/>
    <dgm:cxn modelId="{61B78A06-DBF6-48B7-8D1B-F3F069767DA9}" type="presParOf" srcId="{BEB55724-CDA9-6342-8AE7-85A37F3B8136}" destId="{94E9BBC8-7D29-1446-8865-B075584A42E9}" srcOrd="4" destOrd="0" presId="urn:microsoft.com/office/officeart/2005/8/layout/hProcess9"/>
    <dgm:cxn modelId="{03D12DC7-B459-422F-8003-C4EA8A787CBA}" type="presParOf" srcId="{BEB55724-CDA9-6342-8AE7-85A37F3B8136}" destId="{FEF68520-9CF4-F44B-90CD-D71AAF5F79FD}" srcOrd="5" destOrd="0" presId="urn:microsoft.com/office/officeart/2005/8/layout/hProcess9"/>
    <dgm:cxn modelId="{DF0E13A3-518A-4E88-96F0-8F5FE98D6233}" type="presParOf" srcId="{BEB55724-CDA9-6342-8AE7-85A37F3B8136}" destId="{2C9D6A63-DAC2-F24E-855A-167BB201E4AF}" srcOrd="6" destOrd="0" presId="urn:microsoft.com/office/officeart/2005/8/layout/hProcess9"/>
    <dgm:cxn modelId="{E7716B43-F08D-476F-A5DB-351205BE8E16}" type="presParOf" srcId="{BEB55724-CDA9-6342-8AE7-85A37F3B8136}" destId="{AA1A2CFF-AC57-0448-BBFF-CCCDE68395EF}" srcOrd="7" destOrd="0" presId="urn:microsoft.com/office/officeart/2005/8/layout/hProcess9"/>
    <dgm:cxn modelId="{DD5E603B-37F4-4D60-951A-15DC6B540632}" type="presParOf" srcId="{BEB55724-CDA9-6342-8AE7-85A37F3B8136}" destId="{21F56ED2-28F7-CE4E-8D15-02F012A32006}" srcOrd="8" destOrd="0" presId="urn:microsoft.com/office/officeart/2005/8/layout/hProcess9"/>
    <dgm:cxn modelId="{9AA8B945-C3F3-42B3-9690-4A05DC88609F}" type="presParOf" srcId="{BEB55724-CDA9-6342-8AE7-85A37F3B8136}" destId="{73C1C166-D1E7-2F46-A1B2-63815A367003}" srcOrd="9" destOrd="0" presId="urn:microsoft.com/office/officeart/2005/8/layout/hProcess9"/>
    <dgm:cxn modelId="{3044B6EC-8294-413F-9D73-F4A5EAD5AD99}" type="presParOf" srcId="{BEB55724-CDA9-6342-8AE7-85A37F3B8136}" destId="{29EDAA6F-E53C-B64D-96E0-55AEC65AD81E}" srcOrd="10" destOrd="0" presId="urn:microsoft.com/office/officeart/2005/8/layout/hProcess9"/>
    <dgm:cxn modelId="{B481C70A-9320-4574-85F1-31DBCC8E78F5}" type="presParOf" srcId="{BEB55724-CDA9-6342-8AE7-85A37F3B8136}" destId="{A483A9EC-DAFB-498C-A9B8-BE607A95D862}" srcOrd="11" destOrd="0" presId="urn:microsoft.com/office/officeart/2005/8/layout/hProcess9"/>
    <dgm:cxn modelId="{8437A7FD-F5CC-422A-B723-7FCE5339DCED}" type="presParOf" srcId="{BEB55724-CDA9-6342-8AE7-85A37F3B8136}" destId="{9D79EB7A-82D9-40E6-9A57-8C6C289ABA8C}" srcOrd="1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FD4D6-1E7D-EB44-B256-7FB7A883EFB4}">
      <dsp:nvSpPr>
        <dsp:cNvPr id="0" name=""/>
        <dsp:cNvSpPr/>
      </dsp:nvSpPr>
      <dsp:spPr>
        <a:xfrm>
          <a:off x="11234" y="0"/>
          <a:ext cx="8906522" cy="4968552"/>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82B268-EB84-F24E-8D1F-D9B97A5177C3}">
      <dsp:nvSpPr>
        <dsp:cNvPr id="0" name=""/>
        <dsp:cNvSpPr/>
      </dsp:nvSpPr>
      <dsp:spPr>
        <a:xfrm>
          <a:off x="4" y="1490565"/>
          <a:ext cx="1107840" cy="19874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Tamiz</a:t>
          </a:r>
        </a:p>
      </dsp:txBody>
      <dsp:txXfrm>
        <a:off x="54084" y="1544645"/>
        <a:ext cx="999680" cy="1879260"/>
      </dsp:txXfrm>
    </dsp:sp>
    <dsp:sp modelId="{996CBC0D-3FBE-C743-BE7D-314DED5BF95F}">
      <dsp:nvSpPr>
        <dsp:cNvPr id="0" name=""/>
        <dsp:cNvSpPr/>
      </dsp:nvSpPr>
      <dsp:spPr>
        <a:xfrm>
          <a:off x="2520278" y="1512168"/>
          <a:ext cx="1174100" cy="19874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t>Detec-ción</a:t>
          </a:r>
          <a:endParaRPr lang="es-ES" sz="1800" kern="1200" dirty="0"/>
        </a:p>
      </dsp:txBody>
      <dsp:txXfrm>
        <a:off x="2577593" y="1569483"/>
        <a:ext cx="1059470" cy="1872790"/>
      </dsp:txXfrm>
    </dsp:sp>
    <dsp:sp modelId="{94E9BBC8-7D29-1446-8865-B075584A42E9}">
      <dsp:nvSpPr>
        <dsp:cNvPr id="0" name=""/>
        <dsp:cNvSpPr/>
      </dsp:nvSpPr>
      <dsp:spPr>
        <a:xfrm>
          <a:off x="3910581" y="1512168"/>
          <a:ext cx="1107840" cy="19874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Interve</a:t>
          </a:r>
          <a:r>
            <a:rPr lang="es-ES" sz="1800" u="sng" kern="1200" dirty="0"/>
            <a:t>n</a:t>
          </a:r>
          <a:r>
            <a:rPr lang="es-ES" sz="1800" kern="1200" dirty="0"/>
            <a:t>ción en ICOPE pasos</a:t>
          </a:r>
        </a:p>
      </dsp:txBody>
      <dsp:txXfrm>
        <a:off x="3964661" y="1566248"/>
        <a:ext cx="999680" cy="1879260"/>
      </dsp:txXfrm>
    </dsp:sp>
    <dsp:sp modelId="{2C9D6A63-DAC2-F24E-855A-167BB201E4AF}">
      <dsp:nvSpPr>
        <dsp:cNvPr id="0" name=""/>
        <dsp:cNvSpPr/>
      </dsp:nvSpPr>
      <dsp:spPr>
        <a:xfrm>
          <a:off x="1268897" y="1512168"/>
          <a:ext cx="1107840" cy="19874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t>
          </a:r>
          <a:r>
            <a:rPr lang="es-ES" sz="1800" u="sng" kern="1200" dirty="0"/>
            <a:t>a</a:t>
          </a:r>
          <a:r>
            <a:rPr lang="es-ES" sz="1800" kern="1200" dirty="0"/>
            <a:t>ción al equipo de salud</a:t>
          </a:r>
        </a:p>
      </dsp:txBody>
      <dsp:txXfrm>
        <a:off x="1322977" y="1566248"/>
        <a:ext cx="999680" cy="1879260"/>
      </dsp:txXfrm>
    </dsp:sp>
    <dsp:sp modelId="{21F56ED2-28F7-CE4E-8D15-02F012A32006}">
      <dsp:nvSpPr>
        <dsp:cNvPr id="0" name=""/>
        <dsp:cNvSpPr/>
      </dsp:nvSpPr>
      <dsp:spPr>
        <a:xfrm>
          <a:off x="5236186" y="1490565"/>
          <a:ext cx="1107840" cy="19874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Grupos de apoyo</a:t>
          </a:r>
        </a:p>
      </dsp:txBody>
      <dsp:txXfrm>
        <a:off x="5290266" y="1544645"/>
        <a:ext cx="999680" cy="1879260"/>
      </dsp:txXfrm>
    </dsp:sp>
    <dsp:sp modelId="{29EDAA6F-E53C-B64D-96E0-55AEC65AD81E}">
      <dsp:nvSpPr>
        <dsp:cNvPr id="0" name=""/>
        <dsp:cNvSpPr/>
      </dsp:nvSpPr>
      <dsp:spPr>
        <a:xfrm>
          <a:off x="6528666" y="1490565"/>
          <a:ext cx="1107840" cy="19874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Interve</a:t>
          </a:r>
          <a:r>
            <a:rPr lang="es-ES" sz="1800" u="sng" kern="1200" dirty="0"/>
            <a:t>n</a:t>
          </a:r>
          <a:r>
            <a:rPr lang="es-ES" sz="1800" kern="1200" dirty="0"/>
            <a:t>ción en crisis </a:t>
          </a:r>
        </a:p>
      </dsp:txBody>
      <dsp:txXfrm>
        <a:off x="6582746" y="1544645"/>
        <a:ext cx="999680" cy="1879260"/>
      </dsp:txXfrm>
    </dsp:sp>
    <dsp:sp modelId="{9D79EB7A-82D9-40E6-9A57-8C6C289ABA8C}">
      <dsp:nvSpPr>
        <dsp:cNvPr id="0" name=""/>
        <dsp:cNvSpPr/>
      </dsp:nvSpPr>
      <dsp:spPr>
        <a:xfrm>
          <a:off x="7821146" y="1490565"/>
          <a:ext cx="1107840" cy="19874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Centros de día</a:t>
          </a:r>
        </a:p>
      </dsp:txBody>
      <dsp:txXfrm>
        <a:off x="7875226" y="1544645"/>
        <a:ext cx="999680" cy="18792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65ACF8D-6A49-4ACA-B141-DFCF4FD23D4E}" type="datetimeFigureOut">
              <a:rPr lang="es-MX"/>
              <a:pPr>
                <a:defRPr/>
              </a:pPr>
              <a:t>21/08/2019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CBF5723-8697-48A5-9D81-35E93E6AECA6}" type="slidenum">
              <a:rPr lang="es-MX"/>
              <a:pPr>
                <a:defRPr/>
              </a:pPr>
              <a:t>‹Nº›</a:t>
            </a:fld>
            <a:endParaRPr lang="es-MX"/>
          </a:p>
        </p:txBody>
      </p:sp>
    </p:spTree>
    <p:extLst>
      <p:ext uri="{BB962C8B-B14F-4D97-AF65-F5344CB8AC3E}">
        <p14:creationId xmlns:p14="http://schemas.microsoft.com/office/powerpoint/2010/main" val="541757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7CEB796-D68D-48F4-B5A3-E089BF633CED}" type="slidenum">
              <a:rPr lang="es-MX" smtClean="0"/>
              <a:t>1</a:t>
            </a:fld>
            <a:endParaRPr lang="es-MX" dirty="0"/>
          </a:p>
        </p:txBody>
      </p:sp>
    </p:spTree>
    <p:extLst>
      <p:ext uri="{BB962C8B-B14F-4D97-AF65-F5344CB8AC3E}">
        <p14:creationId xmlns:p14="http://schemas.microsoft.com/office/powerpoint/2010/main" val="3047327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MX"/>
          </a:p>
        </p:txBody>
      </p:sp>
      <p:sp>
        <p:nvSpPr>
          <p:cNvPr id="419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77ACCB-96BB-47C8-A3EC-2C9763D8AFAC}" type="slidenum">
              <a:rPr lang="es-MX" smtClean="0"/>
              <a:pPr fontAlgn="base">
                <a:spcBef>
                  <a:spcPct val="0"/>
                </a:spcBef>
                <a:spcAft>
                  <a:spcPct val="0"/>
                </a:spcAft>
                <a:defRPr/>
              </a:pPr>
              <a:t>11</a:t>
            </a:fld>
            <a:endParaRPr lang="es-MX"/>
          </a:p>
        </p:txBody>
      </p:sp>
    </p:spTree>
    <p:extLst>
      <p:ext uri="{BB962C8B-B14F-4D97-AF65-F5344CB8AC3E}">
        <p14:creationId xmlns:p14="http://schemas.microsoft.com/office/powerpoint/2010/main" val="1599427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MX"/>
          </a:p>
        </p:txBody>
      </p:sp>
      <p:sp>
        <p:nvSpPr>
          <p:cNvPr id="32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A09BE8-0FBA-43A6-B65B-80BED74410F5}" type="slidenum">
              <a:rPr lang="es-MX" smtClean="0"/>
              <a:pPr fontAlgn="base">
                <a:spcBef>
                  <a:spcPct val="0"/>
                </a:spcBef>
                <a:spcAft>
                  <a:spcPct val="0"/>
                </a:spcAft>
                <a:defRPr/>
              </a:pPr>
              <a:t>12</a:t>
            </a:fld>
            <a:endParaRPr lang="es-MX"/>
          </a:p>
        </p:txBody>
      </p:sp>
    </p:spTree>
    <p:extLst>
      <p:ext uri="{BB962C8B-B14F-4D97-AF65-F5344CB8AC3E}">
        <p14:creationId xmlns:p14="http://schemas.microsoft.com/office/powerpoint/2010/main" val="44704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D09D65C-6EBC-4FD6-9E20-512A2BE170F1}" type="slidenum">
              <a:rPr lang="es-MX" smtClean="0"/>
              <a:t>19</a:t>
            </a:fld>
            <a:endParaRPr lang="es-MX"/>
          </a:p>
        </p:txBody>
      </p:sp>
    </p:spTree>
    <p:extLst>
      <p:ext uri="{BB962C8B-B14F-4D97-AF65-F5344CB8AC3E}">
        <p14:creationId xmlns:p14="http://schemas.microsoft.com/office/powerpoint/2010/main" val="427084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3" name="1 Marcador de imagen de diapositiva"/>
          <p:cNvSpPr>
            <a:spLocks noGrp="1" noRot="1" noChangeAspect="1"/>
          </p:cNvSpPr>
          <p:nvPr>
            <p:ph type="sldImg"/>
          </p:nvPr>
        </p:nvSpPr>
        <p:spPr bwMode="auto">
          <a:noFill/>
          <a:ln>
            <a:solidFill>
              <a:srgbClr val="000000"/>
            </a:solidFill>
            <a:miter lim="800000"/>
            <a:headEnd/>
            <a:tailEnd/>
          </a:ln>
        </p:spPr>
      </p:sp>
      <p:sp>
        <p:nvSpPr>
          <p:cNvPr id="144691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8192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5C8BB9-F964-4465-BE65-7ADB8E0A9023}" type="slidenum">
              <a:rPr lang="es-MX">
                <a:cs typeface="Arial" charset="0"/>
              </a:rPr>
              <a:pPr fontAlgn="base">
                <a:spcBef>
                  <a:spcPct val="0"/>
                </a:spcBef>
                <a:spcAft>
                  <a:spcPct val="0"/>
                </a:spcAft>
                <a:defRPr/>
              </a:pPr>
              <a:t>20</a:t>
            </a:fld>
            <a:endParaRPr lang="es-MX">
              <a:cs typeface="Arial" charset="0"/>
            </a:endParaRPr>
          </a:p>
        </p:txBody>
      </p:sp>
    </p:spTree>
    <p:extLst>
      <p:ext uri="{BB962C8B-B14F-4D97-AF65-F5344CB8AC3E}">
        <p14:creationId xmlns:p14="http://schemas.microsoft.com/office/powerpoint/2010/main" val="2067789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3" name="1 Marcador de imagen de diapositiva"/>
          <p:cNvSpPr>
            <a:spLocks noGrp="1" noRot="1" noChangeAspect="1"/>
          </p:cNvSpPr>
          <p:nvPr>
            <p:ph type="sldImg"/>
          </p:nvPr>
        </p:nvSpPr>
        <p:spPr bwMode="auto">
          <a:noFill/>
          <a:ln>
            <a:solidFill>
              <a:srgbClr val="000000"/>
            </a:solidFill>
            <a:miter lim="800000"/>
            <a:headEnd/>
            <a:tailEnd/>
          </a:ln>
        </p:spPr>
      </p:sp>
      <p:sp>
        <p:nvSpPr>
          <p:cNvPr id="144691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8192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5C8BB9-F964-4465-BE65-7ADB8E0A9023}" type="slidenum">
              <a:rPr lang="es-MX">
                <a:cs typeface="Arial" charset="0"/>
              </a:rPr>
              <a:pPr fontAlgn="base">
                <a:spcBef>
                  <a:spcPct val="0"/>
                </a:spcBef>
                <a:spcAft>
                  <a:spcPct val="0"/>
                </a:spcAft>
                <a:defRPr/>
              </a:pPr>
              <a:t>21</a:t>
            </a:fld>
            <a:endParaRPr lang="es-MX">
              <a:cs typeface="Arial" charset="0"/>
            </a:endParaRPr>
          </a:p>
        </p:txBody>
      </p:sp>
    </p:spTree>
    <p:extLst>
      <p:ext uri="{BB962C8B-B14F-4D97-AF65-F5344CB8AC3E}">
        <p14:creationId xmlns:p14="http://schemas.microsoft.com/office/powerpoint/2010/main" val="129634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MX"/>
          </a:p>
        </p:txBody>
      </p:sp>
      <p:sp>
        <p:nvSpPr>
          <p:cNvPr id="32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A09BE8-0FBA-43A6-B65B-80BED74410F5}" type="slidenum">
              <a:rPr lang="es-MX" smtClean="0"/>
              <a:pPr fontAlgn="base">
                <a:spcBef>
                  <a:spcPct val="0"/>
                </a:spcBef>
                <a:spcAft>
                  <a:spcPct val="0"/>
                </a:spcAft>
                <a:defRPr/>
              </a:pPr>
              <a:t>25</a:t>
            </a:fld>
            <a:endParaRPr lang="es-MX"/>
          </a:p>
        </p:txBody>
      </p:sp>
    </p:spTree>
    <p:extLst>
      <p:ext uri="{BB962C8B-B14F-4D97-AF65-F5344CB8AC3E}">
        <p14:creationId xmlns:p14="http://schemas.microsoft.com/office/powerpoint/2010/main" val="190630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MX"/>
          </a:p>
        </p:txBody>
      </p:sp>
      <p:sp>
        <p:nvSpPr>
          <p:cNvPr id="358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797DC-FF29-4ED0-B44F-3CAF2D8469B9}" type="slidenum">
              <a:rPr lang="es-MX" smtClean="0"/>
              <a:pPr fontAlgn="base">
                <a:spcBef>
                  <a:spcPct val="0"/>
                </a:spcBef>
                <a:spcAft>
                  <a:spcPct val="0"/>
                </a:spcAft>
                <a:defRPr/>
              </a:pPr>
              <a:t>26</a:t>
            </a:fld>
            <a:endParaRPr lang="es-MX"/>
          </a:p>
        </p:txBody>
      </p:sp>
    </p:spTree>
    <p:extLst>
      <p:ext uri="{BB962C8B-B14F-4D97-AF65-F5344CB8AC3E}">
        <p14:creationId xmlns:p14="http://schemas.microsoft.com/office/powerpoint/2010/main" val="3251098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MX"/>
          </a:p>
        </p:txBody>
      </p:sp>
      <p:sp>
        <p:nvSpPr>
          <p:cNvPr id="409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EC8779-7DB0-4964-B2CA-32A90162F685}" type="slidenum">
              <a:rPr lang="es-MX" smtClean="0"/>
              <a:pPr fontAlgn="base">
                <a:spcBef>
                  <a:spcPct val="0"/>
                </a:spcBef>
                <a:spcAft>
                  <a:spcPct val="0"/>
                </a:spcAft>
                <a:defRPr/>
              </a:pPr>
              <a:t>27</a:t>
            </a:fld>
            <a:endParaRPr lang="es-MX"/>
          </a:p>
        </p:txBody>
      </p:sp>
    </p:spTree>
    <p:extLst>
      <p:ext uri="{BB962C8B-B14F-4D97-AF65-F5344CB8AC3E}">
        <p14:creationId xmlns:p14="http://schemas.microsoft.com/office/powerpoint/2010/main" val="291923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ECF834A-17F0-45EF-950A-F5D9DE4EA60C}" type="slidenum">
              <a:rPr lang="es-ES" smtClean="0"/>
              <a:pPr/>
              <a:t>28</a:t>
            </a:fld>
            <a:endParaRPr lang="es-ES"/>
          </a:p>
        </p:txBody>
      </p:sp>
    </p:spTree>
    <p:extLst>
      <p:ext uri="{BB962C8B-B14F-4D97-AF65-F5344CB8AC3E}">
        <p14:creationId xmlns:p14="http://schemas.microsoft.com/office/powerpoint/2010/main" val="375760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FCBF5723-8697-48A5-9D81-35E93E6AECA6}" type="slidenum">
              <a:rPr lang="es-MX" smtClean="0"/>
              <a:pPr>
                <a:defRPr/>
              </a:pPr>
              <a:t>3</a:t>
            </a:fld>
            <a:endParaRPr lang="es-MX"/>
          </a:p>
        </p:txBody>
      </p:sp>
    </p:spTree>
    <p:extLst>
      <p:ext uri="{BB962C8B-B14F-4D97-AF65-F5344CB8AC3E}">
        <p14:creationId xmlns:p14="http://schemas.microsoft.com/office/powerpoint/2010/main" val="1317416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MX"/>
          </a:p>
        </p:txBody>
      </p:sp>
      <p:sp>
        <p:nvSpPr>
          <p:cNvPr id="266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5FD605-61A2-45CB-9A48-F5D1D2540787}" type="slidenum">
              <a:rPr lang="es-MX" smtClean="0"/>
              <a:pPr fontAlgn="base">
                <a:spcBef>
                  <a:spcPct val="0"/>
                </a:spcBef>
                <a:spcAft>
                  <a:spcPct val="0"/>
                </a:spcAft>
                <a:defRPr/>
              </a:pPr>
              <a:t>4</a:t>
            </a:fld>
            <a:endParaRPr lang="es-MX"/>
          </a:p>
        </p:txBody>
      </p:sp>
    </p:spTree>
    <p:extLst>
      <p:ext uri="{BB962C8B-B14F-4D97-AF65-F5344CB8AC3E}">
        <p14:creationId xmlns:p14="http://schemas.microsoft.com/office/powerpoint/2010/main" val="102794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MX"/>
          </a:p>
        </p:txBody>
      </p:sp>
      <p:sp>
        <p:nvSpPr>
          <p:cNvPr id="266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5FD605-61A2-45CB-9A48-F5D1D2540787}" type="slidenum">
              <a:rPr lang="es-MX" smtClean="0"/>
              <a:pPr fontAlgn="base">
                <a:spcBef>
                  <a:spcPct val="0"/>
                </a:spcBef>
                <a:spcAft>
                  <a:spcPct val="0"/>
                </a:spcAft>
                <a:defRPr/>
              </a:pPr>
              <a:t>5</a:t>
            </a:fld>
            <a:endParaRPr lang="es-MX"/>
          </a:p>
        </p:txBody>
      </p:sp>
    </p:spTree>
    <p:extLst>
      <p:ext uri="{BB962C8B-B14F-4D97-AF65-F5344CB8AC3E}">
        <p14:creationId xmlns:p14="http://schemas.microsoft.com/office/powerpoint/2010/main" val="227432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MX"/>
          </a:p>
        </p:txBody>
      </p:sp>
      <p:sp>
        <p:nvSpPr>
          <p:cNvPr id="32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3C939-ABB3-471D-ADFB-049CF1591FFA}" type="slidenum">
              <a:rPr lang="es-MX" smtClean="0"/>
              <a:pPr fontAlgn="base">
                <a:spcBef>
                  <a:spcPct val="0"/>
                </a:spcBef>
                <a:spcAft>
                  <a:spcPct val="0"/>
                </a:spcAft>
                <a:defRPr/>
              </a:pPr>
              <a:t>6</a:t>
            </a:fld>
            <a:endParaRPr lang="es-MX"/>
          </a:p>
        </p:txBody>
      </p:sp>
    </p:spTree>
    <p:extLst>
      <p:ext uri="{BB962C8B-B14F-4D97-AF65-F5344CB8AC3E}">
        <p14:creationId xmlns:p14="http://schemas.microsoft.com/office/powerpoint/2010/main" val="141360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MX"/>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EA086-6EE9-42DA-B31E-0C8C51F305B0}" type="slidenum">
              <a:rPr lang="es-MX" smtClean="0"/>
              <a:pPr fontAlgn="base">
                <a:spcBef>
                  <a:spcPct val="0"/>
                </a:spcBef>
                <a:spcAft>
                  <a:spcPct val="0"/>
                </a:spcAft>
                <a:defRPr/>
              </a:pPr>
              <a:t>7</a:t>
            </a:fld>
            <a:endParaRPr lang="es-MX"/>
          </a:p>
        </p:txBody>
      </p:sp>
    </p:spTree>
    <p:extLst>
      <p:ext uri="{BB962C8B-B14F-4D97-AF65-F5344CB8AC3E}">
        <p14:creationId xmlns:p14="http://schemas.microsoft.com/office/powerpoint/2010/main" val="3317050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MX"/>
          </a:p>
        </p:txBody>
      </p:sp>
      <p:sp>
        <p:nvSpPr>
          <p:cNvPr id="32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A0AEC1-4CDD-41AD-A56D-5CEC6FA08A38}" type="slidenum">
              <a:rPr lang="es-MX" smtClean="0"/>
              <a:pPr fontAlgn="base">
                <a:spcBef>
                  <a:spcPct val="0"/>
                </a:spcBef>
                <a:spcAft>
                  <a:spcPct val="0"/>
                </a:spcAft>
                <a:defRPr/>
              </a:pPr>
              <a:t>8</a:t>
            </a:fld>
            <a:endParaRPr lang="es-MX"/>
          </a:p>
        </p:txBody>
      </p:sp>
    </p:spTree>
    <p:extLst>
      <p:ext uri="{BB962C8B-B14F-4D97-AF65-F5344CB8AC3E}">
        <p14:creationId xmlns:p14="http://schemas.microsoft.com/office/powerpoint/2010/main" val="173707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40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442316-0A20-4B9E-A0F0-7B160CD43B35}" type="slidenum">
              <a:rPr lang="es-MX" smtClean="0"/>
              <a:pPr fontAlgn="base">
                <a:spcBef>
                  <a:spcPct val="0"/>
                </a:spcBef>
                <a:spcAft>
                  <a:spcPct val="0"/>
                </a:spcAft>
                <a:defRPr/>
              </a:pPr>
              <a:t>9</a:t>
            </a:fld>
            <a:endParaRPr lang="es-MX"/>
          </a:p>
        </p:txBody>
      </p:sp>
    </p:spTree>
    <p:extLst>
      <p:ext uri="{BB962C8B-B14F-4D97-AF65-F5344CB8AC3E}">
        <p14:creationId xmlns:p14="http://schemas.microsoft.com/office/powerpoint/2010/main" val="359215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MX"/>
          </a:p>
        </p:txBody>
      </p:sp>
      <p:sp>
        <p:nvSpPr>
          <p:cNvPr id="419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77ACCB-96BB-47C8-A3EC-2C9763D8AFAC}" type="slidenum">
              <a:rPr lang="es-MX" smtClean="0"/>
              <a:pPr fontAlgn="base">
                <a:spcBef>
                  <a:spcPct val="0"/>
                </a:spcBef>
                <a:spcAft>
                  <a:spcPct val="0"/>
                </a:spcAft>
                <a:defRPr/>
              </a:pPr>
              <a:t>10</a:t>
            </a:fld>
            <a:endParaRPr lang="es-MX"/>
          </a:p>
        </p:txBody>
      </p:sp>
    </p:spTree>
    <p:extLst>
      <p:ext uri="{BB962C8B-B14F-4D97-AF65-F5344CB8AC3E}">
        <p14:creationId xmlns:p14="http://schemas.microsoft.com/office/powerpoint/2010/main" val="263765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CF8C5AE7-1B89-405D-A645-46066AB1555D}" type="datetimeFigureOut">
              <a:rPr lang="es-MX"/>
              <a:pPr>
                <a:defRPr/>
              </a:pPr>
              <a:t>21/08/2019</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554FF996-FD37-4A76-9C90-9689F34B637E}" type="slidenum">
              <a:rPr lang="es-MX"/>
              <a:pPr>
                <a:defRPr/>
              </a:pPr>
              <a:t>‹Nº›</a:t>
            </a:fld>
            <a:endParaRPr lang="es-MX"/>
          </a:p>
        </p:txBody>
      </p:sp>
    </p:spTree>
    <p:extLst>
      <p:ext uri="{BB962C8B-B14F-4D97-AF65-F5344CB8AC3E}">
        <p14:creationId xmlns:p14="http://schemas.microsoft.com/office/powerpoint/2010/main" val="164787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1E04E120-7CA0-48CE-827A-8F3CFA9BE2D5}" type="datetimeFigureOut">
              <a:rPr lang="es-MX"/>
              <a:pPr>
                <a:defRPr/>
              </a:pPr>
              <a:t>21/08/2019</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98302FA0-F77D-4554-91D3-353E12C9A16B}" type="slidenum">
              <a:rPr lang="es-MX"/>
              <a:pPr>
                <a:defRPr/>
              </a:pPr>
              <a:t>‹Nº›</a:t>
            </a:fld>
            <a:endParaRPr lang="es-MX"/>
          </a:p>
        </p:txBody>
      </p:sp>
    </p:spTree>
    <p:extLst>
      <p:ext uri="{BB962C8B-B14F-4D97-AF65-F5344CB8AC3E}">
        <p14:creationId xmlns:p14="http://schemas.microsoft.com/office/powerpoint/2010/main" val="344921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170E9A6F-AA41-4B27-A5A5-5C1E12DDC7BF}" type="datetimeFigureOut">
              <a:rPr lang="es-MX"/>
              <a:pPr>
                <a:defRPr/>
              </a:pPr>
              <a:t>21/08/2019</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176498C-B935-4401-AF7B-1A5CF5166CCC}" type="slidenum">
              <a:rPr lang="es-MX"/>
              <a:pPr>
                <a:defRPr/>
              </a:pPr>
              <a:t>‹Nº›</a:t>
            </a:fld>
            <a:endParaRPr lang="es-MX"/>
          </a:p>
        </p:txBody>
      </p:sp>
    </p:spTree>
    <p:extLst>
      <p:ext uri="{BB962C8B-B14F-4D97-AF65-F5344CB8AC3E}">
        <p14:creationId xmlns:p14="http://schemas.microsoft.com/office/powerpoint/2010/main" val="49716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8044" indent="0" algn="ctr">
              <a:buNone/>
              <a:defRPr>
                <a:solidFill>
                  <a:schemeClr val="tx1">
                    <a:tint val="75000"/>
                  </a:schemeClr>
                </a:solidFill>
              </a:defRPr>
            </a:lvl2pPr>
            <a:lvl3pPr marL="516087" indent="0" algn="ctr">
              <a:buNone/>
              <a:defRPr>
                <a:solidFill>
                  <a:schemeClr val="tx1">
                    <a:tint val="75000"/>
                  </a:schemeClr>
                </a:solidFill>
              </a:defRPr>
            </a:lvl3pPr>
            <a:lvl4pPr marL="774131" indent="0" algn="ctr">
              <a:buNone/>
              <a:defRPr>
                <a:solidFill>
                  <a:schemeClr val="tx1">
                    <a:tint val="75000"/>
                  </a:schemeClr>
                </a:solidFill>
              </a:defRPr>
            </a:lvl4pPr>
            <a:lvl5pPr marL="1032175" indent="0" algn="ctr">
              <a:buNone/>
              <a:defRPr>
                <a:solidFill>
                  <a:schemeClr val="tx1">
                    <a:tint val="75000"/>
                  </a:schemeClr>
                </a:solidFill>
              </a:defRPr>
            </a:lvl5pPr>
            <a:lvl6pPr marL="1290218" indent="0" algn="ctr">
              <a:buNone/>
              <a:defRPr>
                <a:solidFill>
                  <a:schemeClr val="tx1">
                    <a:tint val="75000"/>
                  </a:schemeClr>
                </a:solidFill>
              </a:defRPr>
            </a:lvl6pPr>
            <a:lvl7pPr marL="1548262" indent="0" algn="ctr">
              <a:buNone/>
              <a:defRPr>
                <a:solidFill>
                  <a:schemeClr val="tx1">
                    <a:tint val="75000"/>
                  </a:schemeClr>
                </a:solidFill>
              </a:defRPr>
            </a:lvl7pPr>
            <a:lvl8pPr marL="1806306" indent="0" algn="ctr">
              <a:buNone/>
              <a:defRPr>
                <a:solidFill>
                  <a:schemeClr val="tx1">
                    <a:tint val="75000"/>
                  </a:schemeClr>
                </a:solidFill>
              </a:defRPr>
            </a:lvl8pPr>
            <a:lvl9pPr marL="2064349"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AEA69EEC-525C-4647-9450-ADB6BB00FBE5}" type="datetimeFigureOut">
              <a:rPr lang="es-MX" smtClean="0"/>
              <a:t>21/08/2019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F845F5-A7AB-4B01-9B73-DF96D53F9A9F}" type="slidenum">
              <a:rPr lang="es-MX" smtClean="0"/>
              <a:t>‹Nº›</a:t>
            </a:fld>
            <a:endParaRPr lang="es-MX"/>
          </a:p>
        </p:txBody>
      </p:sp>
    </p:spTree>
    <p:extLst>
      <p:ext uri="{BB962C8B-B14F-4D97-AF65-F5344CB8AC3E}">
        <p14:creationId xmlns:p14="http://schemas.microsoft.com/office/powerpoint/2010/main" val="118245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AEA69EEC-525C-4647-9450-ADB6BB00FBE5}" type="datetimeFigureOut">
              <a:rPr lang="es-MX" smtClean="0"/>
              <a:t>21/08/2019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F845F5-A7AB-4B01-9B73-DF96D53F9A9F}" type="slidenum">
              <a:rPr lang="es-MX" smtClean="0"/>
              <a:t>‹Nº›</a:t>
            </a:fld>
            <a:endParaRPr lang="es-MX"/>
          </a:p>
        </p:txBody>
      </p:sp>
    </p:spTree>
    <p:extLst>
      <p:ext uri="{BB962C8B-B14F-4D97-AF65-F5344CB8AC3E}">
        <p14:creationId xmlns:p14="http://schemas.microsoft.com/office/powerpoint/2010/main" val="282005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2258"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129">
                <a:solidFill>
                  <a:schemeClr val="tx1">
                    <a:tint val="75000"/>
                  </a:schemeClr>
                </a:solidFill>
              </a:defRPr>
            </a:lvl1pPr>
            <a:lvl2pPr marL="258044" indent="0">
              <a:buNone/>
              <a:defRPr sz="1016">
                <a:solidFill>
                  <a:schemeClr val="tx1">
                    <a:tint val="75000"/>
                  </a:schemeClr>
                </a:solidFill>
              </a:defRPr>
            </a:lvl2pPr>
            <a:lvl3pPr marL="516087" indent="0">
              <a:buNone/>
              <a:defRPr sz="903">
                <a:solidFill>
                  <a:schemeClr val="tx1">
                    <a:tint val="75000"/>
                  </a:schemeClr>
                </a:solidFill>
              </a:defRPr>
            </a:lvl3pPr>
            <a:lvl4pPr marL="774131" indent="0">
              <a:buNone/>
              <a:defRPr sz="790">
                <a:solidFill>
                  <a:schemeClr val="tx1">
                    <a:tint val="75000"/>
                  </a:schemeClr>
                </a:solidFill>
              </a:defRPr>
            </a:lvl4pPr>
            <a:lvl5pPr marL="1032175" indent="0">
              <a:buNone/>
              <a:defRPr sz="790">
                <a:solidFill>
                  <a:schemeClr val="tx1">
                    <a:tint val="75000"/>
                  </a:schemeClr>
                </a:solidFill>
              </a:defRPr>
            </a:lvl5pPr>
            <a:lvl6pPr marL="1290218" indent="0">
              <a:buNone/>
              <a:defRPr sz="790">
                <a:solidFill>
                  <a:schemeClr val="tx1">
                    <a:tint val="75000"/>
                  </a:schemeClr>
                </a:solidFill>
              </a:defRPr>
            </a:lvl6pPr>
            <a:lvl7pPr marL="1548262" indent="0">
              <a:buNone/>
              <a:defRPr sz="790">
                <a:solidFill>
                  <a:schemeClr val="tx1">
                    <a:tint val="75000"/>
                  </a:schemeClr>
                </a:solidFill>
              </a:defRPr>
            </a:lvl7pPr>
            <a:lvl8pPr marL="1806306" indent="0">
              <a:buNone/>
              <a:defRPr sz="790">
                <a:solidFill>
                  <a:schemeClr val="tx1">
                    <a:tint val="75000"/>
                  </a:schemeClr>
                </a:solidFill>
              </a:defRPr>
            </a:lvl8pPr>
            <a:lvl9pPr marL="2064349" indent="0">
              <a:buNone/>
              <a:defRPr sz="79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EA69EEC-525C-4647-9450-ADB6BB00FBE5}" type="datetimeFigureOut">
              <a:rPr lang="es-MX" smtClean="0"/>
              <a:t>21/08/2019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F845F5-A7AB-4B01-9B73-DF96D53F9A9F}" type="slidenum">
              <a:rPr lang="es-MX" smtClean="0"/>
              <a:t>‹Nº›</a:t>
            </a:fld>
            <a:endParaRPr lang="es-MX"/>
          </a:p>
        </p:txBody>
      </p:sp>
    </p:spTree>
    <p:extLst>
      <p:ext uri="{BB962C8B-B14F-4D97-AF65-F5344CB8AC3E}">
        <p14:creationId xmlns:p14="http://schemas.microsoft.com/office/powerpoint/2010/main" val="2988356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4"/>
            <a:ext cx="4038600" cy="4525963"/>
          </a:xfrm>
        </p:spPr>
        <p:txBody>
          <a:bodyPr/>
          <a:lstStyle>
            <a:lvl1pPr>
              <a:defRPr sz="1580"/>
            </a:lvl1pPr>
            <a:lvl2pPr>
              <a:defRPr sz="1355"/>
            </a:lvl2pPr>
            <a:lvl3pPr>
              <a:defRPr sz="1129"/>
            </a:lvl3pPr>
            <a:lvl4pPr>
              <a:defRPr sz="1016"/>
            </a:lvl4pPr>
            <a:lvl5pPr>
              <a:defRPr sz="1016"/>
            </a:lvl5pPr>
            <a:lvl6pPr>
              <a:defRPr sz="1016"/>
            </a:lvl6pPr>
            <a:lvl7pPr>
              <a:defRPr sz="1016"/>
            </a:lvl7pPr>
            <a:lvl8pPr>
              <a:defRPr sz="1016"/>
            </a:lvl8pPr>
            <a:lvl9pPr>
              <a:defRPr sz="101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1580"/>
            </a:lvl1pPr>
            <a:lvl2pPr>
              <a:defRPr sz="1355"/>
            </a:lvl2pPr>
            <a:lvl3pPr>
              <a:defRPr sz="1129"/>
            </a:lvl3pPr>
            <a:lvl4pPr>
              <a:defRPr sz="1016"/>
            </a:lvl4pPr>
            <a:lvl5pPr>
              <a:defRPr sz="1016"/>
            </a:lvl5pPr>
            <a:lvl6pPr>
              <a:defRPr sz="1016"/>
            </a:lvl6pPr>
            <a:lvl7pPr>
              <a:defRPr sz="1016"/>
            </a:lvl7pPr>
            <a:lvl8pPr>
              <a:defRPr sz="1016"/>
            </a:lvl8pPr>
            <a:lvl9pPr>
              <a:defRPr sz="101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AEA69EEC-525C-4647-9450-ADB6BB00FBE5}" type="datetimeFigureOut">
              <a:rPr lang="es-MX" smtClean="0"/>
              <a:t>21/08/2019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9F845F5-A7AB-4B01-9B73-DF96D53F9A9F}" type="slidenum">
              <a:rPr lang="es-MX" smtClean="0"/>
              <a:t>‹Nº›</a:t>
            </a:fld>
            <a:endParaRPr lang="es-MX"/>
          </a:p>
        </p:txBody>
      </p:sp>
    </p:spTree>
    <p:extLst>
      <p:ext uri="{BB962C8B-B14F-4D97-AF65-F5344CB8AC3E}">
        <p14:creationId xmlns:p14="http://schemas.microsoft.com/office/powerpoint/2010/main" val="174835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1355" b="1"/>
            </a:lvl1pPr>
            <a:lvl2pPr marL="258044" indent="0">
              <a:buNone/>
              <a:defRPr sz="1129" b="1"/>
            </a:lvl2pPr>
            <a:lvl3pPr marL="516087" indent="0">
              <a:buNone/>
              <a:defRPr sz="1016" b="1"/>
            </a:lvl3pPr>
            <a:lvl4pPr marL="774131" indent="0">
              <a:buNone/>
              <a:defRPr sz="903" b="1"/>
            </a:lvl4pPr>
            <a:lvl5pPr marL="1032175" indent="0">
              <a:buNone/>
              <a:defRPr sz="903" b="1"/>
            </a:lvl5pPr>
            <a:lvl6pPr marL="1290218" indent="0">
              <a:buNone/>
              <a:defRPr sz="903" b="1"/>
            </a:lvl6pPr>
            <a:lvl7pPr marL="1548262" indent="0">
              <a:buNone/>
              <a:defRPr sz="903" b="1"/>
            </a:lvl7pPr>
            <a:lvl8pPr marL="1806306" indent="0">
              <a:buNone/>
              <a:defRPr sz="903" b="1"/>
            </a:lvl8pPr>
            <a:lvl9pPr marL="2064349" indent="0">
              <a:buNone/>
              <a:defRPr sz="903"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1355"/>
            </a:lvl1pPr>
            <a:lvl2pPr>
              <a:defRPr sz="1129"/>
            </a:lvl2pPr>
            <a:lvl3pPr>
              <a:defRPr sz="1016"/>
            </a:lvl3pPr>
            <a:lvl4pPr>
              <a:defRPr sz="903"/>
            </a:lvl4pPr>
            <a:lvl5pPr>
              <a:defRPr sz="903"/>
            </a:lvl5pPr>
            <a:lvl6pPr>
              <a:defRPr sz="903"/>
            </a:lvl6pPr>
            <a:lvl7pPr>
              <a:defRPr sz="903"/>
            </a:lvl7pPr>
            <a:lvl8pPr>
              <a:defRPr sz="903"/>
            </a:lvl8pPr>
            <a:lvl9pPr>
              <a:defRPr sz="90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1355" b="1"/>
            </a:lvl1pPr>
            <a:lvl2pPr marL="258044" indent="0">
              <a:buNone/>
              <a:defRPr sz="1129" b="1"/>
            </a:lvl2pPr>
            <a:lvl3pPr marL="516087" indent="0">
              <a:buNone/>
              <a:defRPr sz="1016" b="1"/>
            </a:lvl3pPr>
            <a:lvl4pPr marL="774131" indent="0">
              <a:buNone/>
              <a:defRPr sz="903" b="1"/>
            </a:lvl4pPr>
            <a:lvl5pPr marL="1032175" indent="0">
              <a:buNone/>
              <a:defRPr sz="903" b="1"/>
            </a:lvl5pPr>
            <a:lvl6pPr marL="1290218" indent="0">
              <a:buNone/>
              <a:defRPr sz="903" b="1"/>
            </a:lvl6pPr>
            <a:lvl7pPr marL="1548262" indent="0">
              <a:buNone/>
              <a:defRPr sz="903" b="1"/>
            </a:lvl7pPr>
            <a:lvl8pPr marL="1806306" indent="0">
              <a:buNone/>
              <a:defRPr sz="903" b="1"/>
            </a:lvl8pPr>
            <a:lvl9pPr marL="2064349" indent="0">
              <a:buNone/>
              <a:defRPr sz="903"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1355"/>
            </a:lvl1pPr>
            <a:lvl2pPr>
              <a:defRPr sz="1129"/>
            </a:lvl2pPr>
            <a:lvl3pPr>
              <a:defRPr sz="1016"/>
            </a:lvl3pPr>
            <a:lvl4pPr>
              <a:defRPr sz="903"/>
            </a:lvl4pPr>
            <a:lvl5pPr>
              <a:defRPr sz="903"/>
            </a:lvl5pPr>
            <a:lvl6pPr>
              <a:defRPr sz="903"/>
            </a:lvl6pPr>
            <a:lvl7pPr>
              <a:defRPr sz="903"/>
            </a:lvl7pPr>
            <a:lvl8pPr>
              <a:defRPr sz="903"/>
            </a:lvl8pPr>
            <a:lvl9pPr>
              <a:defRPr sz="90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AEA69EEC-525C-4647-9450-ADB6BB00FBE5}" type="datetimeFigureOut">
              <a:rPr lang="es-MX" smtClean="0"/>
              <a:t>21/08/2019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9F845F5-A7AB-4B01-9B73-DF96D53F9A9F}" type="slidenum">
              <a:rPr lang="es-MX" smtClean="0"/>
              <a:t>‹Nº›</a:t>
            </a:fld>
            <a:endParaRPr lang="es-MX"/>
          </a:p>
        </p:txBody>
      </p:sp>
    </p:spTree>
    <p:extLst>
      <p:ext uri="{BB962C8B-B14F-4D97-AF65-F5344CB8AC3E}">
        <p14:creationId xmlns:p14="http://schemas.microsoft.com/office/powerpoint/2010/main" val="1043259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AEA69EEC-525C-4647-9450-ADB6BB00FBE5}" type="datetimeFigureOut">
              <a:rPr lang="es-MX" smtClean="0"/>
              <a:t>21/08/2019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9F845F5-A7AB-4B01-9B73-DF96D53F9A9F}" type="slidenum">
              <a:rPr lang="es-MX" smtClean="0"/>
              <a:t>‹Nº›</a:t>
            </a:fld>
            <a:endParaRPr lang="es-MX"/>
          </a:p>
        </p:txBody>
      </p:sp>
    </p:spTree>
    <p:extLst>
      <p:ext uri="{BB962C8B-B14F-4D97-AF65-F5344CB8AC3E}">
        <p14:creationId xmlns:p14="http://schemas.microsoft.com/office/powerpoint/2010/main" val="2611255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A69EEC-525C-4647-9450-ADB6BB00FBE5}" type="datetimeFigureOut">
              <a:rPr lang="es-MX" smtClean="0"/>
              <a:t>21/08/2019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9F845F5-A7AB-4B01-9B73-DF96D53F9A9F}" type="slidenum">
              <a:rPr lang="es-MX" smtClean="0"/>
              <a:t>‹Nº›</a:t>
            </a:fld>
            <a:endParaRPr lang="es-MX"/>
          </a:p>
        </p:txBody>
      </p:sp>
    </p:spTree>
    <p:extLst>
      <p:ext uri="{BB962C8B-B14F-4D97-AF65-F5344CB8AC3E}">
        <p14:creationId xmlns:p14="http://schemas.microsoft.com/office/powerpoint/2010/main" val="4171876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1129"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4"/>
            <a:ext cx="5111750" cy="5853113"/>
          </a:xfrm>
        </p:spPr>
        <p:txBody>
          <a:bodyPr/>
          <a:lstStyle>
            <a:lvl1pPr>
              <a:defRPr sz="1806"/>
            </a:lvl1pPr>
            <a:lvl2pPr>
              <a:defRPr sz="1580"/>
            </a:lvl2pPr>
            <a:lvl3pPr>
              <a:defRPr sz="1355"/>
            </a:lvl3pPr>
            <a:lvl4pPr>
              <a:defRPr sz="1129"/>
            </a:lvl4pPr>
            <a:lvl5pPr>
              <a:defRPr sz="1129"/>
            </a:lvl5pPr>
            <a:lvl6pPr>
              <a:defRPr sz="1129"/>
            </a:lvl6pPr>
            <a:lvl7pPr>
              <a:defRPr sz="1129"/>
            </a:lvl7pPr>
            <a:lvl8pPr>
              <a:defRPr sz="1129"/>
            </a:lvl8pPr>
            <a:lvl9pPr>
              <a:defRPr sz="112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790"/>
            </a:lvl1pPr>
            <a:lvl2pPr marL="258044" indent="0">
              <a:buNone/>
              <a:defRPr sz="677"/>
            </a:lvl2pPr>
            <a:lvl3pPr marL="516087" indent="0">
              <a:buNone/>
              <a:defRPr sz="564"/>
            </a:lvl3pPr>
            <a:lvl4pPr marL="774131" indent="0">
              <a:buNone/>
              <a:defRPr sz="508"/>
            </a:lvl4pPr>
            <a:lvl5pPr marL="1032175" indent="0">
              <a:buNone/>
              <a:defRPr sz="508"/>
            </a:lvl5pPr>
            <a:lvl6pPr marL="1290218" indent="0">
              <a:buNone/>
              <a:defRPr sz="508"/>
            </a:lvl6pPr>
            <a:lvl7pPr marL="1548262" indent="0">
              <a:buNone/>
              <a:defRPr sz="508"/>
            </a:lvl7pPr>
            <a:lvl8pPr marL="1806306" indent="0">
              <a:buNone/>
              <a:defRPr sz="508"/>
            </a:lvl8pPr>
            <a:lvl9pPr marL="2064349" indent="0">
              <a:buNone/>
              <a:defRPr sz="508"/>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EA69EEC-525C-4647-9450-ADB6BB00FBE5}" type="datetimeFigureOut">
              <a:rPr lang="es-MX" smtClean="0"/>
              <a:t>21/08/2019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9F845F5-A7AB-4B01-9B73-DF96D53F9A9F}" type="slidenum">
              <a:rPr lang="es-MX" smtClean="0"/>
              <a:t>‹Nº›</a:t>
            </a:fld>
            <a:endParaRPr lang="es-MX"/>
          </a:p>
        </p:txBody>
      </p:sp>
    </p:spTree>
    <p:extLst>
      <p:ext uri="{BB962C8B-B14F-4D97-AF65-F5344CB8AC3E}">
        <p14:creationId xmlns:p14="http://schemas.microsoft.com/office/powerpoint/2010/main" val="355747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1CCD116D-F714-453E-B64E-91274CAD2076}" type="datetimeFigureOut">
              <a:rPr lang="es-MX"/>
              <a:pPr>
                <a:defRPr/>
              </a:pPr>
              <a:t>21/08/2019</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BE004022-1374-44B5-B6B6-F0A6CBB1E70E}" type="slidenum">
              <a:rPr lang="es-MX"/>
              <a:pPr>
                <a:defRPr/>
              </a:pPr>
              <a:t>‹Nº›</a:t>
            </a:fld>
            <a:endParaRPr lang="es-MX"/>
          </a:p>
        </p:txBody>
      </p:sp>
    </p:spTree>
    <p:extLst>
      <p:ext uri="{BB962C8B-B14F-4D97-AF65-F5344CB8AC3E}">
        <p14:creationId xmlns:p14="http://schemas.microsoft.com/office/powerpoint/2010/main" val="3404130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1129"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1806"/>
            </a:lvl1pPr>
            <a:lvl2pPr marL="258044" indent="0">
              <a:buNone/>
              <a:defRPr sz="1580"/>
            </a:lvl2pPr>
            <a:lvl3pPr marL="516087" indent="0">
              <a:buNone/>
              <a:defRPr sz="1355"/>
            </a:lvl3pPr>
            <a:lvl4pPr marL="774131" indent="0">
              <a:buNone/>
              <a:defRPr sz="1129"/>
            </a:lvl4pPr>
            <a:lvl5pPr marL="1032175" indent="0">
              <a:buNone/>
              <a:defRPr sz="1129"/>
            </a:lvl5pPr>
            <a:lvl6pPr marL="1290218" indent="0">
              <a:buNone/>
              <a:defRPr sz="1129"/>
            </a:lvl6pPr>
            <a:lvl7pPr marL="1548262" indent="0">
              <a:buNone/>
              <a:defRPr sz="1129"/>
            </a:lvl7pPr>
            <a:lvl8pPr marL="1806306" indent="0">
              <a:buNone/>
              <a:defRPr sz="1129"/>
            </a:lvl8pPr>
            <a:lvl9pPr marL="2064349" indent="0">
              <a:buNone/>
              <a:defRPr sz="1129"/>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790"/>
            </a:lvl1pPr>
            <a:lvl2pPr marL="258044" indent="0">
              <a:buNone/>
              <a:defRPr sz="677"/>
            </a:lvl2pPr>
            <a:lvl3pPr marL="516087" indent="0">
              <a:buNone/>
              <a:defRPr sz="564"/>
            </a:lvl3pPr>
            <a:lvl4pPr marL="774131" indent="0">
              <a:buNone/>
              <a:defRPr sz="508"/>
            </a:lvl4pPr>
            <a:lvl5pPr marL="1032175" indent="0">
              <a:buNone/>
              <a:defRPr sz="508"/>
            </a:lvl5pPr>
            <a:lvl6pPr marL="1290218" indent="0">
              <a:buNone/>
              <a:defRPr sz="508"/>
            </a:lvl6pPr>
            <a:lvl7pPr marL="1548262" indent="0">
              <a:buNone/>
              <a:defRPr sz="508"/>
            </a:lvl7pPr>
            <a:lvl8pPr marL="1806306" indent="0">
              <a:buNone/>
              <a:defRPr sz="508"/>
            </a:lvl8pPr>
            <a:lvl9pPr marL="2064349" indent="0">
              <a:buNone/>
              <a:defRPr sz="508"/>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EA69EEC-525C-4647-9450-ADB6BB00FBE5}" type="datetimeFigureOut">
              <a:rPr lang="es-MX" smtClean="0"/>
              <a:t>21/08/2019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9F845F5-A7AB-4B01-9B73-DF96D53F9A9F}" type="slidenum">
              <a:rPr lang="es-MX" smtClean="0"/>
              <a:t>‹Nº›</a:t>
            </a:fld>
            <a:endParaRPr lang="es-MX"/>
          </a:p>
        </p:txBody>
      </p:sp>
    </p:spTree>
    <p:extLst>
      <p:ext uri="{BB962C8B-B14F-4D97-AF65-F5344CB8AC3E}">
        <p14:creationId xmlns:p14="http://schemas.microsoft.com/office/powerpoint/2010/main" val="1402409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AEA69EEC-525C-4647-9450-ADB6BB00FBE5}" type="datetimeFigureOut">
              <a:rPr lang="es-MX" smtClean="0"/>
              <a:t>21/08/2019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F845F5-A7AB-4B01-9B73-DF96D53F9A9F}" type="slidenum">
              <a:rPr lang="es-MX" smtClean="0"/>
              <a:t>‹Nº›</a:t>
            </a:fld>
            <a:endParaRPr lang="es-MX"/>
          </a:p>
        </p:txBody>
      </p:sp>
    </p:spTree>
    <p:extLst>
      <p:ext uri="{BB962C8B-B14F-4D97-AF65-F5344CB8AC3E}">
        <p14:creationId xmlns:p14="http://schemas.microsoft.com/office/powerpoint/2010/main" val="2535509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AEA69EEC-525C-4647-9450-ADB6BB00FBE5}" type="datetimeFigureOut">
              <a:rPr lang="es-MX" smtClean="0"/>
              <a:t>21/08/2019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F845F5-A7AB-4B01-9B73-DF96D53F9A9F}" type="slidenum">
              <a:rPr lang="es-MX" smtClean="0"/>
              <a:t>‹Nº›</a:t>
            </a:fld>
            <a:endParaRPr lang="es-MX"/>
          </a:p>
        </p:txBody>
      </p:sp>
    </p:spTree>
    <p:extLst>
      <p:ext uri="{BB962C8B-B14F-4D97-AF65-F5344CB8AC3E}">
        <p14:creationId xmlns:p14="http://schemas.microsoft.com/office/powerpoint/2010/main" val="317812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1E0DEE5-DE8A-4288-BDCE-30F703108418}" type="datetimeFigureOut">
              <a:rPr lang="es-MX"/>
              <a:pPr>
                <a:defRPr/>
              </a:pPr>
              <a:t>21/08/2019</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640ED05-54FF-441E-83A0-23A254902BD2}" type="slidenum">
              <a:rPr lang="es-MX"/>
              <a:pPr>
                <a:defRPr/>
              </a:pPr>
              <a:t>‹Nº›</a:t>
            </a:fld>
            <a:endParaRPr lang="es-MX"/>
          </a:p>
        </p:txBody>
      </p:sp>
    </p:spTree>
    <p:extLst>
      <p:ext uri="{BB962C8B-B14F-4D97-AF65-F5344CB8AC3E}">
        <p14:creationId xmlns:p14="http://schemas.microsoft.com/office/powerpoint/2010/main" val="167983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3 Marcador de fecha"/>
          <p:cNvSpPr>
            <a:spLocks noGrp="1"/>
          </p:cNvSpPr>
          <p:nvPr>
            <p:ph type="dt" sz="half" idx="10"/>
          </p:nvPr>
        </p:nvSpPr>
        <p:spPr/>
        <p:txBody>
          <a:bodyPr/>
          <a:lstStyle>
            <a:lvl1pPr>
              <a:defRPr/>
            </a:lvl1pPr>
          </a:lstStyle>
          <a:p>
            <a:pPr>
              <a:defRPr/>
            </a:pPr>
            <a:fld id="{A37CC512-642D-4AE0-B2A3-BA930A9881AC}" type="datetimeFigureOut">
              <a:rPr lang="es-MX"/>
              <a:pPr>
                <a:defRPr/>
              </a:pPr>
              <a:t>21/08/2019</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DA09026E-1A14-4398-AA7B-35FDDB5EECC6}" type="slidenum">
              <a:rPr lang="es-MX"/>
              <a:pPr>
                <a:defRPr/>
              </a:pPr>
              <a:t>‹Nº›</a:t>
            </a:fld>
            <a:endParaRPr lang="es-MX"/>
          </a:p>
        </p:txBody>
      </p:sp>
    </p:spTree>
    <p:extLst>
      <p:ext uri="{BB962C8B-B14F-4D97-AF65-F5344CB8AC3E}">
        <p14:creationId xmlns:p14="http://schemas.microsoft.com/office/powerpoint/2010/main" val="336103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fecha"/>
          <p:cNvSpPr>
            <a:spLocks noGrp="1"/>
          </p:cNvSpPr>
          <p:nvPr>
            <p:ph type="dt" sz="half" idx="10"/>
          </p:nvPr>
        </p:nvSpPr>
        <p:spPr/>
        <p:txBody>
          <a:bodyPr/>
          <a:lstStyle>
            <a:lvl1pPr>
              <a:defRPr/>
            </a:lvl1pPr>
          </a:lstStyle>
          <a:p>
            <a:pPr>
              <a:defRPr/>
            </a:pPr>
            <a:fld id="{63AAD6DF-4234-49FB-9F13-9B2DF3073929}" type="datetimeFigureOut">
              <a:rPr lang="es-MX"/>
              <a:pPr>
                <a:defRPr/>
              </a:pPr>
              <a:t>21/08/2019</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F3DB52F0-1240-40DA-9F6C-7BE360358955}" type="slidenum">
              <a:rPr lang="es-MX"/>
              <a:pPr>
                <a:defRPr/>
              </a:pPr>
              <a:t>‹Nº›</a:t>
            </a:fld>
            <a:endParaRPr lang="es-MX"/>
          </a:p>
        </p:txBody>
      </p:sp>
    </p:spTree>
    <p:extLst>
      <p:ext uri="{BB962C8B-B14F-4D97-AF65-F5344CB8AC3E}">
        <p14:creationId xmlns:p14="http://schemas.microsoft.com/office/powerpoint/2010/main" val="23125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C24FBD2D-AA36-4E13-9678-14CF5A4A0C7F}" type="datetimeFigureOut">
              <a:rPr lang="es-MX"/>
              <a:pPr>
                <a:defRPr/>
              </a:pPr>
              <a:t>21/08/2019</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2B7EE39E-8259-4A85-B6E4-7D367F0177C0}" type="slidenum">
              <a:rPr lang="es-MX"/>
              <a:pPr>
                <a:defRPr/>
              </a:pPr>
              <a:t>‹Nº›</a:t>
            </a:fld>
            <a:endParaRPr lang="es-MX"/>
          </a:p>
        </p:txBody>
      </p:sp>
    </p:spTree>
    <p:extLst>
      <p:ext uri="{BB962C8B-B14F-4D97-AF65-F5344CB8AC3E}">
        <p14:creationId xmlns:p14="http://schemas.microsoft.com/office/powerpoint/2010/main" val="165671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34815AD-1FAB-403F-BBB1-92523E4B4077}" type="datetimeFigureOut">
              <a:rPr lang="es-MX"/>
              <a:pPr>
                <a:defRPr/>
              </a:pPr>
              <a:t>21/08/2019</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0D750583-ED87-4F9F-9FC1-BE0AE0665962}" type="slidenum">
              <a:rPr lang="es-MX"/>
              <a:pPr>
                <a:defRPr/>
              </a:pPr>
              <a:t>‹Nº›</a:t>
            </a:fld>
            <a:endParaRPr lang="es-MX"/>
          </a:p>
        </p:txBody>
      </p:sp>
    </p:spTree>
    <p:extLst>
      <p:ext uri="{BB962C8B-B14F-4D97-AF65-F5344CB8AC3E}">
        <p14:creationId xmlns:p14="http://schemas.microsoft.com/office/powerpoint/2010/main" val="231945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25A5E6-B06A-4931-B349-1C817EA5A065}" type="datetimeFigureOut">
              <a:rPr lang="es-MX"/>
              <a:pPr>
                <a:defRPr/>
              </a:pPr>
              <a:t>21/08/2019</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5BFB04B-2D66-4333-90D9-6FE484C18E78}" type="slidenum">
              <a:rPr lang="es-MX"/>
              <a:pPr>
                <a:defRPr/>
              </a:pPr>
              <a:t>‹Nº›</a:t>
            </a:fld>
            <a:endParaRPr lang="es-MX"/>
          </a:p>
        </p:txBody>
      </p:sp>
    </p:spTree>
    <p:extLst>
      <p:ext uri="{BB962C8B-B14F-4D97-AF65-F5344CB8AC3E}">
        <p14:creationId xmlns:p14="http://schemas.microsoft.com/office/powerpoint/2010/main" val="1621640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56412EB-15BE-476C-BACD-6A81E624CDC5}" type="datetimeFigureOut">
              <a:rPr lang="es-MX"/>
              <a:pPr>
                <a:defRPr/>
              </a:pPr>
              <a:t>21/08/2019</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5C523D6E-EE13-4411-8DA2-16067E7097ED}" type="slidenum">
              <a:rPr lang="es-MX"/>
              <a:pPr>
                <a:defRPr/>
              </a:pPr>
              <a:t>‹Nº›</a:t>
            </a:fld>
            <a:endParaRPr lang="es-MX"/>
          </a:p>
        </p:txBody>
      </p:sp>
    </p:spTree>
    <p:extLst>
      <p:ext uri="{BB962C8B-B14F-4D97-AF65-F5344CB8AC3E}">
        <p14:creationId xmlns:p14="http://schemas.microsoft.com/office/powerpoint/2010/main" val="328989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s-MX" altLang="es-MX"/>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s-MX" alt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D96DCA-6ED2-4493-9831-307DCFFABFA8}" type="datetimeFigureOut">
              <a:rPr lang="es-MX"/>
              <a:pPr>
                <a:defRPr/>
              </a:pPr>
              <a:t>21/08/2019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C4E1ACA-C4B1-46E1-924B-D2517F45F0B0}"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7">
                <a:solidFill>
                  <a:schemeClr val="tx1">
                    <a:tint val="75000"/>
                  </a:schemeClr>
                </a:solidFill>
              </a:defRPr>
            </a:lvl1pPr>
          </a:lstStyle>
          <a:p>
            <a:fld id="{AEA69EEC-525C-4647-9450-ADB6BB00FBE5}" type="datetimeFigureOut">
              <a:rPr lang="es-MX" smtClean="0"/>
              <a:t>21/08/2019</a:t>
            </a:fld>
            <a:endParaRPr lang="es-MX"/>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7">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677">
                <a:solidFill>
                  <a:schemeClr val="tx1">
                    <a:tint val="75000"/>
                  </a:schemeClr>
                </a:solidFill>
              </a:defRPr>
            </a:lvl1pPr>
          </a:lstStyle>
          <a:p>
            <a:fld id="{C9F845F5-A7AB-4B01-9B73-DF96D53F9A9F}" type="slidenum">
              <a:rPr lang="es-MX" smtClean="0"/>
              <a:t>‹Nº›</a:t>
            </a:fld>
            <a:endParaRPr lang="es-MX"/>
          </a:p>
        </p:txBody>
      </p:sp>
    </p:spTree>
    <p:extLst>
      <p:ext uri="{BB962C8B-B14F-4D97-AF65-F5344CB8AC3E}">
        <p14:creationId xmlns:p14="http://schemas.microsoft.com/office/powerpoint/2010/main" val="1908162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16087" rtl="0" eaLnBrk="1" latinLnBrk="0" hangingPunct="1">
        <a:spcBef>
          <a:spcPct val="0"/>
        </a:spcBef>
        <a:buNone/>
        <a:defRPr sz="2483" kern="1200">
          <a:solidFill>
            <a:schemeClr val="tx1"/>
          </a:solidFill>
          <a:latin typeface="+mj-lt"/>
          <a:ea typeface="+mj-ea"/>
          <a:cs typeface="+mj-cs"/>
        </a:defRPr>
      </a:lvl1pPr>
    </p:titleStyle>
    <p:bodyStyle>
      <a:lvl1pPr marL="193533" indent="-193533" algn="l" defTabSz="516087" rtl="0" eaLnBrk="1" latinLnBrk="0" hangingPunct="1">
        <a:spcBef>
          <a:spcPct val="20000"/>
        </a:spcBef>
        <a:buFont typeface="Arial" pitchFamily="34" charset="0"/>
        <a:buChar char="•"/>
        <a:defRPr sz="1806" kern="1200">
          <a:solidFill>
            <a:schemeClr val="tx1"/>
          </a:solidFill>
          <a:latin typeface="+mn-lt"/>
          <a:ea typeface="+mn-ea"/>
          <a:cs typeface="+mn-cs"/>
        </a:defRPr>
      </a:lvl1pPr>
      <a:lvl2pPr marL="419321" indent="-161277" algn="l" defTabSz="516087" rtl="0" eaLnBrk="1" latinLnBrk="0" hangingPunct="1">
        <a:spcBef>
          <a:spcPct val="20000"/>
        </a:spcBef>
        <a:buFont typeface="Arial" pitchFamily="34" charset="0"/>
        <a:buChar char="–"/>
        <a:defRPr sz="1580" kern="1200">
          <a:solidFill>
            <a:schemeClr val="tx1"/>
          </a:solidFill>
          <a:latin typeface="+mn-lt"/>
          <a:ea typeface="+mn-ea"/>
          <a:cs typeface="+mn-cs"/>
        </a:defRPr>
      </a:lvl2pPr>
      <a:lvl3pPr marL="645109" indent="-129022" algn="l" defTabSz="516087" rtl="0" eaLnBrk="1" latinLnBrk="0" hangingPunct="1">
        <a:spcBef>
          <a:spcPct val="20000"/>
        </a:spcBef>
        <a:buFont typeface="Arial" pitchFamily="34" charset="0"/>
        <a:buChar char="•"/>
        <a:defRPr sz="1355" kern="1200">
          <a:solidFill>
            <a:schemeClr val="tx1"/>
          </a:solidFill>
          <a:latin typeface="+mn-lt"/>
          <a:ea typeface="+mn-ea"/>
          <a:cs typeface="+mn-cs"/>
        </a:defRPr>
      </a:lvl3pPr>
      <a:lvl4pPr marL="903153" indent="-129022" algn="l" defTabSz="516087" rtl="0" eaLnBrk="1" latinLnBrk="0" hangingPunct="1">
        <a:spcBef>
          <a:spcPct val="20000"/>
        </a:spcBef>
        <a:buFont typeface="Arial" pitchFamily="34" charset="0"/>
        <a:buChar char="–"/>
        <a:defRPr sz="1129" kern="1200">
          <a:solidFill>
            <a:schemeClr val="tx1"/>
          </a:solidFill>
          <a:latin typeface="+mn-lt"/>
          <a:ea typeface="+mn-ea"/>
          <a:cs typeface="+mn-cs"/>
        </a:defRPr>
      </a:lvl4pPr>
      <a:lvl5pPr marL="1161197" indent="-129022" algn="l" defTabSz="516087" rtl="0" eaLnBrk="1" latinLnBrk="0" hangingPunct="1">
        <a:spcBef>
          <a:spcPct val="20000"/>
        </a:spcBef>
        <a:buFont typeface="Arial" pitchFamily="34" charset="0"/>
        <a:buChar char="»"/>
        <a:defRPr sz="1129" kern="1200">
          <a:solidFill>
            <a:schemeClr val="tx1"/>
          </a:solidFill>
          <a:latin typeface="+mn-lt"/>
          <a:ea typeface="+mn-ea"/>
          <a:cs typeface="+mn-cs"/>
        </a:defRPr>
      </a:lvl5pPr>
      <a:lvl6pPr marL="1419240" indent="-129022" algn="l" defTabSz="516087" rtl="0" eaLnBrk="1" latinLnBrk="0" hangingPunct="1">
        <a:spcBef>
          <a:spcPct val="20000"/>
        </a:spcBef>
        <a:buFont typeface="Arial" pitchFamily="34" charset="0"/>
        <a:buChar char="•"/>
        <a:defRPr sz="1129" kern="1200">
          <a:solidFill>
            <a:schemeClr val="tx1"/>
          </a:solidFill>
          <a:latin typeface="+mn-lt"/>
          <a:ea typeface="+mn-ea"/>
          <a:cs typeface="+mn-cs"/>
        </a:defRPr>
      </a:lvl6pPr>
      <a:lvl7pPr marL="1677284" indent="-129022" algn="l" defTabSz="516087" rtl="0" eaLnBrk="1" latinLnBrk="0" hangingPunct="1">
        <a:spcBef>
          <a:spcPct val="20000"/>
        </a:spcBef>
        <a:buFont typeface="Arial" pitchFamily="34" charset="0"/>
        <a:buChar char="•"/>
        <a:defRPr sz="1129" kern="1200">
          <a:solidFill>
            <a:schemeClr val="tx1"/>
          </a:solidFill>
          <a:latin typeface="+mn-lt"/>
          <a:ea typeface="+mn-ea"/>
          <a:cs typeface="+mn-cs"/>
        </a:defRPr>
      </a:lvl7pPr>
      <a:lvl8pPr marL="1935328" indent="-129022" algn="l" defTabSz="516087" rtl="0" eaLnBrk="1" latinLnBrk="0" hangingPunct="1">
        <a:spcBef>
          <a:spcPct val="20000"/>
        </a:spcBef>
        <a:buFont typeface="Arial" pitchFamily="34" charset="0"/>
        <a:buChar char="•"/>
        <a:defRPr sz="1129" kern="1200">
          <a:solidFill>
            <a:schemeClr val="tx1"/>
          </a:solidFill>
          <a:latin typeface="+mn-lt"/>
          <a:ea typeface="+mn-ea"/>
          <a:cs typeface="+mn-cs"/>
        </a:defRPr>
      </a:lvl8pPr>
      <a:lvl9pPr marL="2193371" indent="-129022" algn="l" defTabSz="516087" rtl="0" eaLnBrk="1" latinLnBrk="0" hangingPunct="1">
        <a:spcBef>
          <a:spcPct val="20000"/>
        </a:spcBef>
        <a:buFont typeface="Arial" pitchFamily="34" charset="0"/>
        <a:buChar char="•"/>
        <a:defRPr sz="1129" kern="1200">
          <a:solidFill>
            <a:schemeClr val="tx1"/>
          </a:solidFill>
          <a:latin typeface="+mn-lt"/>
          <a:ea typeface="+mn-ea"/>
          <a:cs typeface="+mn-cs"/>
        </a:defRPr>
      </a:lvl9pPr>
    </p:bodyStyle>
    <p:otherStyle>
      <a:defPPr>
        <a:defRPr lang="es-MX"/>
      </a:defPPr>
      <a:lvl1pPr marL="0" algn="l" defTabSz="516087" rtl="0" eaLnBrk="1" latinLnBrk="0" hangingPunct="1">
        <a:defRPr sz="1016" kern="1200">
          <a:solidFill>
            <a:schemeClr val="tx1"/>
          </a:solidFill>
          <a:latin typeface="+mn-lt"/>
          <a:ea typeface="+mn-ea"/>
          <a:cs typeface="+mn-cs"/>
        </a:defRPr>
      </a:lvl1pPr>
      <a:lvl2pPr marL="258044" algn="l" defTabSz="516087" rtl="0" eaLnBrk="1" latinLnBrk="0" hangingPunct="1">
        <a:defRPr sz="1016" kern="1200">
          <a:solidFill>
            <a:schemeClr val="tx1"/>
          </a:solidFill>
          <a:latin typeface="+mn-lt"/>
          <a:ea typeface="+mn-ea"/>
          <a:cs typeface="+mn-cs"/>
        </a:defRPr>
      </a:lvl2pPr>
      <a:lvl3pPr marL="516087" algn="l" defTabSz="516087" rtl="0" eaLnBrk="1" latinLnBrk="0" hangingPunct="1">
        <a:defRPr sz="1016" kern="1200">
          <a:solidFill>
            <a:schemeClr val="tx1"/>
          </a:solidFill>
          <a:latin typeface="+mn-lt"/>
          <a:ea typeface="+mn-ea"/>
          <a:cs typeface="+mn-cs"/>
        </a:defRPr>
      </a:lvl3pPr>
      <a:lvl4pPr marL="774131" algn="l" defTabSz="516087" rtl="0" eaLnBrk="1" latinLnBrk="0" hangingPunct="1">
        <a:defRPr sz="1016" kern="1200">
          <a:solidFill>
            <a:schemeClr val="tx1"/>
          </a:solidFill>
          <a:latin typeface="+mn-lt"/>
          <a:ea typeface="+mn-ea"/>
          <a:cs typeface="+mn-cs"/>
        </a:defRPr>
      </a:lvl4pPr>
      <a:lvl5pPr marL="1032175" algn="l" defTabSz="516087" rtl="0" eaLnBrk="1" latinLnBrk="0" hangingPunct="1">
        <a:defRPr sz="1016" kern="1200">
          <a:solidFill>
            <a:schemeClr val="tx1"/>
          </a:solidFill>
          <a:latin typeface="+mn-lt"/>
          <a:ea typeface="+mn-ea"/>
          <a:cs typeface="+mn-cs"/>
        </a:defRPr>
      </a:lvl5pPr>
      <a:lvl6pPr marL="1290218" algn="l" defTabSz="516087" rtl="0" eaLnBrk="1" latinLnBrk="0" hangingPunct="1">
        <a:defRPr sz="1016" kern="1200">
          <a:solidFill>
            <a:schemeClr val="tx1"/>
          </a:solidFill>
          <a:latin typeface="+mn-lt"/>
          <a:ea typeface="+mn-ea"/>
          <a:cs typeface="+mn-cs"/>
        </a:defRPr>
      </a:lvl6pPr>
      <a:lvl7pPr marL="1548262" algn="l" defTabSz="516087" rtl="0" eaLnBrk="1" latinLnBrk="0" hangingPunct="1">
        <a:defRPr sz="1016" kern="1200">
          <a:solidFill>
            <a:schemeClr val="tx1"/>
          </a:solidFill>
          <a:latin typeface="+mn-lt"/>
          <a:ea typeface="+mn-ea"/>
          <a:cs typeface="+mn-cs"/>
        </a:defRPr>
      </a:lvl7pPr>
      <a:lvl8pPr marL="1806306" algn="l" defTabSz="516087" rtl="0" eaLnBrk="1" latinLnBrk="0" hangingPunct="1">
        <a:defRPr sz="1016" kern="1200">
          <a:solidFill>
            <a:schemeClr val="tx1"/>
          </a:solidFill>
          <a:latin typeface="+mn-lt"/>
          <a:ea typeface="+mn-ea"/>
          <a:cs typeface="+mn-cs"/>
        </a:defRPr>
      </a:lvl8pPr>
      <a:lvl9pPr marL="2064349" algn="l" defTabSz="516087" rtl="0" eaLnBrk="1" latinLnBrk="0" hangingPunct="1">
        <a:defRPr sz="10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852936"/>
            <a:ext cx="8640960" cy="1470025"/>
          </a:xfrm>
        </p:spPr>
        <p:txBody>
          <a:bodyPr>
            <a:noAutofit/>
          </a:bodyPr>
          <a:lstStyle/>
          <a:p>
            <a:br>
              <a:rPr lang="es-MX" sz="2800" b="1" dirty="0"/>
            </a:br>
            <a:r>
              <a:rPr lang="en-US" sz="3600" b="1" dirty="0"/>
              <a:t>Las Demencias en México, </a:t>
            </a:r>
            <a:r>
              <a:rPr lang="en-US" sz="3600" b="1" dirty="0" err="1"/>
              <a:t>avances</a:t>
            </a:r>
            <a:r>
              <a:rPr lang="en-US" sz="3600" b="1" dirty="0"/>
              <a:t>, </a:t>
            </a:r>
            <a:r>
              <a:rPr lang="en-US" sz="3600" b="1" dirty="0" err="1"/>
              <a:t>rezagos</a:t>
            </a:r>
            <a:r>
              <a:rPr lang="en-US" sz="3600" b="1" dirty="0"/>
              <a:t> y </a:t>
            </a:r>
            <a:r>
              <a:rPr lang="en-US" sz="3600" b="1" dirty="0" err="1"/>
              <a:t>retos</a:t>
            </a:r>
            <a:r>
              <a:rPr lang="en-US" sz="3600" b="1" dirty="0"/>
              <a:t>.</a:t>
            </a:r>
            <a:br>
              <a:rPr lang="en-US" sz="3600" b="1" dirty="0"/>
            </a:br>
            <a:br>
              <a:rPr lang="en-US" sz="3200" b="1" dirty="0"/>
            </a:br>
            <a:r>
              <a:rPr lang="es-MX" b="1" dirty="0"/>
              <a:t>El Plan Nacional de Demencias</a:t>
            </a:r>
            <a:br>
              <a:rPr lang="es-MX" sz="4800" b="1" dirty="0"/>
            </a:br>
            <a:br>
              <a:rPr lang="es-MX" sz="3600" b="1" dirty="0"/>
            </a:br>
            <a:r>
              <a:rPr lang="es-MX" sz="2800" b="1" dirty="0"/>
              <a:t>Luis Miguel Gutiérrez Robledo</a:t>
            </a:r>
            <a:br>
              <a:rPr lang="es-MX" sz="2800" b="1" dirty="0"/>
            </a:br>
            <a:endParaRPr lang="es-MX" sz="2800" b="1" dirty="0"/>
          </a:p>
        </p:txBody>
      </p:sp>
      <p:sp>
        <p:nvSpPr>
          <p:cNvPr id="6" name="5 Rectángulo"/>
          <p:cNvSpPr/>
          <p:nvPr/>
        </p:nvSpPr>
        <p:spPr>
          <a:xfrm>
            <a:off x="6876256" y="5805264"/>
            <a:ext cx="93610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id="{81C4C6D4-7827-4856-ACA5-520760FEFE0C}"/>
              </a:ext>
            </a:extLst>
          </p:cNvPr>
          <p:cNvPicPr>
            <a:picLocks noChangeAspect="1"/>
          </p:cNvPicPr>
          <p:nvPr/>
        </p:nvPicPr>
        <p:blipFill>
          <a:blip r:embed="rId3"/>
          <a:stretch>
            <a:fillRect/>
          </a:stretch>
        </p:blipFill>
        <p:spPr>
          <a:xfrm>
            <a:off x="0" y="5749483"/>
            <a:ext cx="9144000" cy="1135901"/>
          </a:xfrm>
          <a:prstGeom prst="rect">
            <a:avLst/>
          </a:prstGeom>
        </p:spPr>
      </p:pic>
      <p:pic>
        <p:nvPicPr>
          <p:cNvPr id="7" name="Picture 2" descr="Resultado de imagen para academia nacional de medicina de mÃ©xico">
            <a:extLst>
              <a:ext uri="{FF2B5EF4-FFF2-40B4-BE49-F238E27FC236}">
                <a16:creationId xmlns:a16="http://schemas.microsoft.com/office/drawing/2014/main" id="{6770381E-2BC5-44C4-9080-DA3703E3F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489" y="187088"/>
            <a:ext cx="1533022" cy="153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1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27655" name="4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436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2627784" y="6237312"/>
            <a:ext cx="6516216" cy="625082"/>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9" name="1 Título"/>
          <p:cNvSpPr txBox="1">
            <a:spLocks/>
          </p:cNvSpPr>
          <p:nvPr/>
        </p:nvSpPr>
        <p:spPr>
          <a:xfrm>
            <a:off x="-180528" y="-148377"/>
            <a:ext cx="6732240" cy="697057"/>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Punto de acuerdo Senado de la Republica</a:t>
            </a:r>
          </a:p>
        </p:txBody>
      </p:sp>
      <p:sp>
        <p:nvSpPr>
          <p:cNvPr id="16" name="Rectángulo 15"/>
          <p:cNvSpPr/>
          <p:nvPr/>
        </p:nvSpPr>
        <p:spPr>
          <a:xfrm>
            <a:off x="107504" y="552737"/>
            <a:ext cx="8856984" cy="5632311"/>
          </a:xfrm>
          <a:prstGeom prst="rect">
            <a:avLst/>
          </a:prstGeom>
        </p:spPr>
        <p:txBody>
          <a:bodyPr wrap="square">
            <a:spAutoFit/>
          </a:bodyPr>
          <a:lstStyle/>
          <a:p>
            <a:pPr algn="ctr"/>
            <a:r>
              <a:rPr lang="es-MX" sz="2000" b="1" dirty="0"/>
              <a:t>I. ANTECEDENTES </a:t>
            </a:r>
          </a:p>
          <a:p>
            <a:pPr marL="457200" indent="-457200" algn="ctr">
              <a:buAutoNum type="arabicPeriod"/>
            </a:pPr>
            <a:r>
              <a:rPr lang="es-MX" sz="2000" b="1" dirty="0"/>
              <a:t>Con fecha 19 de Marzo de 2014, la senadora Cristina Díaz Salazar, del Grupo Parlamentario del PRI, presento punto de acuerdo que exhorta al Ejecutivo Federal a través de la Secretaría de Salud, a desarrollar estrategias para un diagnóstico temprano, prestación de servicios, apoyo al paciente y a los familiares de quienes padecen Alzheimer. </a:t>
            </a:r>
          </a:p>
          <a:p>
            <a:pPr marL="457200" indent="-457200" algn="ctr">
              <a:buAutoNum type="arabicPeriod"/>
            </a:pPr>
            <a:r>
              <a:rPr lang="es-MX" sz="2000" b="1" dirty="0"/>
              <a:t>Con la misma fecha, la Mesa Directiva dispuso que dicho Punto de Acuerdo, se turnara a la Comisión de Salud del Senado de la República. </a:t>
            </a:r>
          </a:p>
          <a:p>
            <a:pPr marL="457200" indent="-457200" algn="ctr">
              <a:buAutoNum type="arabicPeriod"/>
            </a:pPr>
            <a:r>
              <a:rPr lang="es-MX" sz="2000" b="1" dirty="0"/>
              <a:t>Con fecha 07 de Octubre de 2014, las Senadoras Lisbeth Hernández </a:t>
            </a:r>
            <a:r>
              <a:rPr lang="es-MX" sz="2000" b="1" dirty="0" err="1"/>
              <a:t>Lecona</a:t>
            </a:r>
            <a:r>
              <a:rPr lang="es-MX" sz="2000" b="1" dirty="0"/>
              <a:t>, Ivonne Liliana Álvarez García, Angélica del Rosario Araujo Lara, Margarita Flores Sánchez, Ma. del Rocío Pineda </a:t>
            </a:r>
            <a:r>
              <a:rPr lang="es-MX" sz="2000" b="1" dirty="0" err="1"/>
              <a:t>Gochi</a:t>
            </a:r>
            <a:r>
              <a:rPr lang="es-MX" sz="2000" b="1" dirty="0"/>
              <a:t> y </a:t>
            </a:r>
            <a:r>
              <a:rPr lang="es-MX" sz="2000" b="1" dirty="0" err="1"/>
              <a:t>Mely</a:t>
            </a:r>
            <a:r>
              <a:rPr lang="es-MX" sz="2000" b="1" dirty="0"/>
              <a:t> Romero Celis, integrantes del Grupo Parlamentario del PRI, presentaron punto de acuerdo que exhorta al titular del Poder Ejecutivo Federal a través de la Secretaría de Salud, a fortalecer y consolidar en los programas de salud, los rubros de prevención, detección oportuna y tratamiento de la enfermedad de Alzheimer. </a:t>
            </a:r>
          </a:p>
        </p:txBody>
      </p:sp>
    </p:spTree>
    <p:extLst>
      <p:ext uri="{BB962C8B-B14F-4D97-AF65-F5344CB8AC3E}">
        <p14:creationId xmlns:p14="http://schemas.microsoft.com/office/powerpoint/2010/main" val="407269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27655" name="4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436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2627784" y="6237312"/>
            <a:ext cx="6516216" cy="625082"/>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9" name="1 Título"/>
          <p:cNvSpPr txBox="1">
            <a:spLocks/>
          </p:cNvSpPr>
          <p:nvPr/>
        </p:nvSpPr>
        <p:spPr>
          <a:xfrm>
            <a:off x="0" y="283671"/>
            <a:ext cx="7740352" cy="697057"/>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Plan de Acción Mundial sobre la demencia 2017-25</a:t>
            </a:r>
          </a:p>
        </p:txBody>
      </p:sp>
      <p:sp>
        <p:nvSpPr>
          <p:cNvPr id="16" name="Rectángulo 15"/>
          <p:cNvSpPr/>
          <p:nvPr/>
        </p:nvSpPr>
        <p:spPr>
          <a:xfrm>
            <a:off x="120084" y="1124744"/>
            <a:ext cx="8856984" cy="4832092"/>
          </a:xfrm>
          <a:prstGeom prst="rect">
            <a:avLst/>
          </a:prstGeom>
        </p:spPr>
        <p:txBody>
          <a:bodyPr wrap="square">
            <a:spAutoFit/>
          </a:bodyPr>
          <a:lstStyle/>
          <a:p>
            <a:pPr algn="ctr"/>
            <a:r>
              <a:rPr lang="es-MX" sz="2800" b="1" dirty="0"/>
              <a:t>Visión</a:t>
            </a:r>
          </a:p>
          <a:p>
            <a:pPr algn="ctr"/>
            <a:r>
              <a:rPr lang="es-MX" sz="2800" b="1" dirty="0"/>
              <a:t>Lograr un mundo en el que se pueda prevenir la demencia y las personas con demencia y sus</a:t>
            </a:r>
          </a:p>
          <a:p>
            <a:pPr algn="ctr"/>
            <a:r>
              <a:rPr lang="es-MX" sz="2800" b="1" dirty="0"/>
              <a:t>cuidadores vivan bien y reciban la atención y el apoyo que necesitan para realizar su potencial con</a:t>
            </a:r>
          </a:p>
          <a:p>
            <a:pPr algn="ctr"/>
            <a:r>
              <a:rPr lang="es-MX" sz="2800" b="1" dirty="0"/>
              <a:t>dignidad, respeto, autonomía e igualdad.</a:t>
            </a:r>
          </a:p>
          <a:p>
            <a:pPr algn="ctr"/>
            <a:r>
              <a:rPr lang="es-MX" sz="2800" b="1" dirty="0"/>
              <a:t>Objetivo</a:t>
            </a:r>
          </a:p>
          <a:p>
            <a:pPr algn="ctr"/>
            <a:r>
              <a:rPr lang="es-MX" sz="2800" b="1" dirty="0"/>
              <a:t>Mejorar la vida de las personas con demencia, sus cuidadores y sus familiares, y reducir el impacto</a:t>
            </a:r>
          </a:p>
          <a:p>
            <a:pPr algn="ctr"/>
            <a:r>
              <a:rPr lang="es-MX" sz="2800" b="1" dirty="0"/>
              <a:t>de la demencia sobre ellos y sobre las comunidades y los países.</a:t>
            </a:r>
          </a:p>
        </p:txBody>
      </p:sp>
    </p:spTree>
    <p:extLst>
      <p:ext uri="{BB962C8B-B14F-4D97-AF65-F5344CB8AC3E}">
        <p14:creationId xmlns:p14="http://schemas.microsoft.com/office/powerpoint/2010/main" val="106627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19461"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436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627784" y="6237312"/>
            <a:ext cx="6516216" cy="625082"/>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9465" name="Title 12"/>
          <p:cNvSpPr>
            <a:spLocks noGrp="1"/>
          </p:cNvSpPr>
          <p:nvPr>
            <p:ph type="title"/>
          </p:nvPr>
        </p:nvSpPr>
        <p:spPr>
          <a:xfrm>
            <a:off x="179388" y="1700213"/>
            <a:ext cx="8229600" cy="1143000"/>
          </a:xfrm>
        </p:spPr>
        <p:txBody>
          <a:bodyPr/>
          <a:lstStyle/>
          <a:p>
            <a:r>
              <a:rPr lang="es-MX" altLang="es-MX" sz="4800" b="1">
                <a:solidFill>
                  <a:srgbClr val="FF0000"/>
                </a:solidFill>
              </a:rPr>
              <a:t>Avances</a:t>
            </a:r>
            <a:endParaRPr lang="en-US" altLang="es-MX" sz="4800" b="1">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DDEF676-129A-4F24-A2ED-41050063E334}"/>
              </a:ext>
            </a:extLst>
          </p:cNvPr>
          <p:cNvGraphicFramePr>
            <a:graphicFrameLocks noGrp="1"/>
          </p:cNvGraphicFramePr>
          <p:nvPr>
            <p:extLst>
              <p:ext uri="{D42A27DB-BD31-4B8C-83A1-F6EECF244321}">
                <p14:modId xmlns:p14="http://schemas.microsoft.com/office/powerpoint/2010/main" val="1953633065"/>
              </p:ext>
            </p:extLst>
          </p:nvPr>
        </p:nvGraphicFramePr>
        <p:xfrm>
          <a:off x="-36512" y="0"/>
          <a:ext cx="8784976" cy="6857999"/>
        </p:xfrm>
        <a:graphic>
          <a:graphicData uri="http://schemas.openxmlformats.org/drawingml/2006/table">
            <a:tbl>
              <a:tblPr firstRow="1" firstCol="1" bandRow="1">
                <a:tableStyleId>{85BE263C-DBD7-4A20-BB59-AAB30ACAA65A}</a:tableStyleId>
              </a:tblPr>
              <a:tblGrid>
                <a:gridCol w="2605714">
                  <a:extLst>
                    <a:ext uri="{9D8B030D-6E8A-4147-A177-3AD203B41FA5}">
                      <a16:colId xmlns:a16="http://schemas.microsoft.com/office/drawing/2014/main" val="2962987049"/>
                    </a:ext>
                  </a:extLst>
                </a:gridCol>
                <a:gridCol w="6179262">
                  <a:extLst>
                    <a:ext uri="{9D8B030D-6E8A-4147-A177-3AD203B41FA5}">
                      <a16:colId xmlns:a16="http://schemas.microsoft.com/office/drawing/2014/main" val="2388370826"/>
                    </a:ext>
                  </a:extLst>
                </a:gridCol>
              </a:tblGrid>
              <a:tr h="223979">
                <a:tc>
                  <a:txBody>
                    <a:bodyPr/>
                    <a:lstStyle/>
                    <a:p>
                      <a:pPr algn="ctr">
                        <a:spcAft>
                          <a:spcPts val="0"/>
                        </a:spcAft>
                      </a:pPr>
                      <a:r>
                        <a:rPr lang="es-ES" sz="1400" dirty="0"/>
                        <a:t>Zona de acción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tc>
                  <a:txBody>
                    <a:bodyPr/>
                    <a:lstStyle/>
                    <a:p>
                      <a:pPr algn="ctr">
                        <a:spcAft>
                          <a:spcPts val="0"/>
                        </a:spcAft>
                      </a:pPr>
                      <a:r>
                        <a:rPr lang="es-ES" sz="1400" dirty="0"/>
                        <a:t>Objetivo global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extLst>
                  <a:ext uri="{0D108BD9-81ED-4DB2-BD59-A6C34878D82A}">
                    <a16:rowId xmlns:a16="http://schemas.microsoft.com/office/drawing/2014/main" val="3053601607"/>
                  </a:ext>
                </a:extLst>
              </a:tr>
              <a:tr h="767582">
                <a:tc>
                  <a:txBody>
                    <a:bodyPr/>
                    <a:lstStyle/>
                    <a:p>
                      <a:pPr>
                        <a:spcAft>
                          <a:spcPts val="0"/>
                        </a:spcAft>
                      </a:pPr>
                      <a:r>
                        <a:rPr lang="es-ES" sz="1400" dirty="0"/>
                        <a:t>La demencia como prioridad de salud pública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tc>
                  <a:txBody>
                    <a:bodyPr/>
                    <a:lstStyle/>
                    <a:p>
                      <a:pPr>
                        <a:spcAft>
                          <a:spcPts val="0"/>
                        </a:spcAft>
                      </a:pPr>
                      <a:r>
                        <a:rPr lang="es-ES" sz="1400" dirty="0"/>
                        <a:t>El 75% de los países habrán elaborado o actualizado políticas, estrategias, planes o marcos nacionales para la demencia, ya sea independientes o integrados en otras políticas/planes, para 2025.</a:t>
                      </a:r>
                      <a:r>
                        <a:rPr lang="en-CA" sz="1400" dirty="0">
                          <a:effectLst/>
                        </a:rPr>
                        <a:t>.</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extLst>
                  <a:ext uri="{0D108BD9-81ED-4DB2-BD59-A6C34878D82A}">
                    <a16:rowId xmlns:a16="http://schemas.microsoft.com/office/drawing/2014/main" val="134749282"/>
                  </a:ext>
                </a:extLst>
              </a:tr>
              <a:tr h="516089">
                <a:tc rowSpan="2">
                  <a:txBody>
                    <a:bodyPr/>
                    <a:lstStyle/>
                    <a:p>
                      <a:pPr>
                        <a:spcAft>
                          <a:spcPts val="0"/>
                        </a:spcAft>
                      </a:pPr>
                      <a:r>
                        <a:rPr lang="es-ES" sz="1400" dirty="0"/>
                        <a:t>Conciencia de la demencia y amabilidad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tc>
                  <a:txBody>
                    <a:bodyPr/>
                    <a:lstStyle/>
                    <a:p>
                      <a:pPr>
                        <a:spcAft>
                          <a:spcPts val="0"/>
                        </a:spcAft>
                      </a:pPr>
                      <a:r>
                        <a:rPr lang="es-ES" sz="1400" dirty="0"/>
                        <a:t>El 100% de los países tendrán al menos una campaña de concienciación pública sobre la demencia para fomentar una sociedad que incluya la demencia para 2025.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extLst>
                  <a:ext uri="{0D108BD9-81ED-4DB2-BD59-A6C34878D82A}">
                    <a16:rowId xmlns:a16="http://schemas.microsoft.com/office/drawing/2014/main" val="2529156993"/>
                  </a:ext>
                </a:extLst>
              </a:tr>
              <a:tr h="676581">
                <a:tc vMerge="1">
                  <a:txBody>
                    <a:bodyPr/>
                    <a:lstStyle/>
                    <a:p>
                      <a:endParaRPr lang="es-MX"/>
                    </a:p>
                  </a:txBody>
                  <a:tcPr/>
                </a:tc>
                <a:tc>
                  <a:txBody>
                    <a:bodyPr/>
                    <a:lstStyle/>
                    <a:p>
                      <a:pPr>
                        <a:spcAft>
                          <a:spcPts val="0"/>
                        </a:spcAft>
                      </a:pPr>
                      <a:r>
                        <a:rPr lang="es-ES" sz="1400" dirty="0"/>
                        <a:t>El 50% de los países tendrá al menos una iniciativa favorable a la demencia para fomentar una sociedad que incluya la demencia para 2025.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extLst>
                  <a:ext uri="{0D108BD9-81ED-4DB2-BD59-A6C34878D82A}">
                    <a16:rowId xmlns:a16="http://schemas.microsoft.com/office/drawing/2014/main" val="2663157515"/>
                  </a:ext>
                </a:extLst>
              </a:tr>
              <a:tr h="681479">
                <a:tc>
                  <a:txBody>
                    <a:bodyPr/>
                    <a:lstStyle/>
                    <a:p>
                      <a:pPr>
                        <a:spcAft>
                          <a:spcPts val="0"/>
                        </a:spcAft>
                      </a:pPr>
                      <a:r>
                        <a:rPr lang="es-ES" sz="1400" dirty="0"/>
                        <a:t>Reducción del riesgo de demencia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tc>
                  <a:txBody>
                    <a:bodyPr/>
                    <a:lstStyle/>
                    <a:p>
                      <a:pPr>
                        <a:spcAft>
                          <a:spcPts val="0"/>
                        </a:spcAft>
                      </a:pPr>
                      <a:r>
                        <a:rPr lang="es-ES" sz="1400" dirty="0"/>
                        <a:t>Se alcanzan las metas mundiales pertinentes definidas en el Plan de Acción Mundial para la prevención y el control de las enfermedades no transmisibles 2013-2020 y en cualquier revisión futura para la reducción del riesgo.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extLst>
                  <a:ext uri="{0D108BD9-81ED-4DB2-BD59-A6C34878D82A}">
                    <a16:rowId xmlns:a16="http://schemas.microsoft.com/office/drawing/2014/main" val="646841800"/>
                  </a:ext>
                </a:extLst>
              </a:tr>
              <a:tr h="559091">
                <a:tc>
                  <a:txBody>
                    <a:bodyPr/>
                    <a:lstStyle/>
                    <a:p>
                      <a:pPr>
                        <a:spcAft>
                          <a:spcPts val="0"/>
                        </a:spcAft>
                      </a:pPr>
                      <a:r>
                        <a:rPr lang="es-ES" sz="1400" dirty="0"/>
                        <a:t>Diagnóstico, tratamiento, atención y apoyo de la demencia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tc>
                  <a:txBody>
                    <a:bodyPr/>
                    <a:lstStyle/>
                    <a:p>
                      <a:pPr>
                        <a:spcAft>
                          <a:spcPts val="0"/>
                        </a:spcAft>
                      </a:pPr>
                      <a:r>
                        <a:rPr lang="es-ES" sz="1400" dirty="0"/>
                        <a:t>En al menos el 50% de los países, como mínimo, el 50% del número estimado de personas con demencia se diagnostica para 2025.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extLst>
                  <a:ext uri="{0D108BD9-81ED-4DB2-BD59-A6C34878D82A}">
                    <a16:rowId xmlns:a16="http://schemas.microsoft.com/office/drawing/2014/main" val="840982870"/>
                  </a:ext>
                </a:extLst>
              </a:tr>
              <a:tr h="447957">
                <a:tc>
                  <a:txBody>
                    <a:bodyPr/>
                    <a:lstStyle/>
                    <a:p>
                      <a:pPr>
                        <a:spcAft>
                          <a:spcPts val="0"/>
                        </a:spcAft>
                      </a:pPr>
                      <a:r>
                        <a:rPr lang="es-ES" sz="1400" dirty="0"/>
                        <a:t>Apoyo a los cuidadores de la demencia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tc>
                  <a:txBody>
                    <a:bodyPr/>
                    <a:lstStyle/>
                    <a:p>
                      <a:pPr>
                        <a:spcAft>
                          <a:spcPts val="0"/>
                        </a:spcAft>
                      </a:pPr>
                      <a:r>
                        <a:rPr lang="es-ES" sz="1400" dirty="0"/>
                        <a:t>El 75% de los países ofrece programas de apoyo y capacitación para los cuidadores y las familias de personas con demencia para 2025.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extLst>
                  <a:ext uri="{0D108BD9-81ED-4DB2-BD59-A6C34878D82A}">
                    <a16:rowId xmlns:a16="http://schemas.microsoft.com/office/drawing/2014/main" val="2779499882"/>
                  </a:ext>
                </a:extLst>
              </a:tr>
              <a:tr h="745455">
                <a:tc>
                  <a:txBody>
                    <a:bodyPr/>
                    <a:lstStyle/>
                    <a:p>
                      <a:pPr>
                        <a:spcAft>
                          <a:spcPts val="0"/>
                        </a:spcAft>
                      </a:pPr>
                      <a:r>
                        <a:rPr lang="es-ES" sz="1400" dirty="0"/>
                        <a:t>Sistemas de información para la demencia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tc>
                  <a:txBody>
                    <a:bodyPr/>
                    <a:lstStyle/>
                    <a:p>
                      <a:pPr>
                        <a:spcAft>
                          <a:spcPts val="0"/>
                        </a:spcAft>
                      </a:pPr>
                      <a:r>
                        <a:rPr lang="es-ES" sz="1400" dirty="0"/>
                        <a:t>El 50% de los países recopilan rutinariamente un conjunto básico de indicadores de demencia a través de sus sistemas nacionales de salud e información social cada dos años para 2025.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extLst>
                  <a:ext uri="{0D108BD9-81ED-4DB2-BD59-A6C34878D82A}">
                    <a16:rowId xmlns:a16="http://schemas.microsoft.com/office/drawing/2014/main" val="4096132181"/>
                  </a:ext>
                </a:extLst>
              </a:tr>
              <a:tr h="447957">
                <a:tc>
                  <a:txBody>
                    <a:bodyPr/>
                    <a:lstStyle/>
                    <a:p>
                      <a:pPr>
                        <a:spcAft>
                          <a:spcPts val="0"/>
                        </a:spcAft>
                      </a:pPr>
                      <a:r>
                        <a:rPr lang="es-ES" sz="1400" dirty="0"/>
                        <a:t>Investigación e innovación de la demencia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tc>
                  <a:txBody>
                    <a:bodyPr/>
                    <a:lstStyle/>
                    <a:p>
                      <a:pPr>
                        <a:spcAft>
                          <a:spcPts val="0"/>
                        </a:spcAft>
                      </a:pPr>
                      <a:r>
                        <a:rPr lang="es-ES" sz="1400" dirty="0"/>
                        <a:t>La producción de la investigación mundial sobre la demencia se duplica entre 2017 y 2025.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extLst>
                  <a:ext uri="{0D108BD9-81ED-4DB2-BD59-A6C34878D82A}">
                    <a16:rowId xmlns:a16="http://schemas.microsoft.com/office/drawing/2014/main" val="3560593776"/>
                  </a:ext>
                </a:extLst>
              </a:tr>
              <a:tr h="223979">
                <a:tc gridSpan="2">
                  <a:txBody>
                    <a:bodyPr/>
                    <a:lstStyle/>
                    <a:p>
                      <a:pPr algn="ctr">
                        <a:spcAft>
                          <a:spcPts val="0"/>
                        </a:spcAft>
                      </a:pPr>
                      <a:r>
                        <a:rPr lang="es-ES" sz="1400" dirty="0"/>
                        <a:t>Principios transversales </a:t>
                      </a:r>
                      <a:endParaRPr lang="es-MX" sz="1400" dirty="0">
                        <a:effectLst/>
                        <a:latin typeface="Cambria" panose="02040503050406030204" pitchFamily="18" charset="0"/>
                        <a:ea typeface="MS Mincho" panose="02020609040205080304" pitchFamily="49" charset="-128"/>
                        <a:cs typeface="Arial" panose="020B0604020202020204" pitchFamily="34" charset="0"/>
                      </a:endParaRPr>
                    </a:p>
                  </a:txBody>
                  <a:tcPr marL="44664" marR="44664" marT="0" marB="0"/>
                </a:tc>
                <a:tc hMerge="1">
                  <a:txBody>
                    <a:bodyPr/>
                    <a:lstStyle/>
                    <a:p>
                      <a:endParaRPr lang="es-MX"/>
                    </a:p>
                  </a:txBody>
                  <a:tcPr/>
                </a:tc>
                <a:extLst>
                  <a:ext uri="{0D108BD9-81ED-4DB2-BD59-A6C34878D82A}">
                    <a16:rowId xmlns:a16="http://schemas.microsoft.com/office/drawing/2014/main" val="634547005"/>
                  </a:ext>
                </a:extLst>
              </a:tr>
              <a:tr h="1567850">
                <a:tc gridSpan="2">
                  <a:txBody>
                    <a:bodyPr/>
                    <a:lstStyle/>
                    <a:p>
                      <a:pPr marL="228600" indent="-228600">
                        <a:buFont typeface="+mj-lt"/>
                        <a:buAutoNum type="arabicPeriod"/>
                      </a:pPr>
                      <a:r>
                        <a:rPr lang="es-ES" sz="1400" dirty="0"/>
                        <a:t>Derechos humanos de las personas con demencia. </a:t>
                      </a:r>
                    </a:p>
                    <a:p>
                      <a:pPr marL="228600" indent="-228600">
                        <a:buFont typeface="+mj-lt"/>
                        <a:buAutoNum type="arabicPeriod"/>
                      </a:pPr>
                      <a:r>
                        <a:rPr lang="es-ES" sz="1400" dirty="0"/>
                        <a:t>Empoderamiento y compromiso de las personas con demencia y sus cuidadores. Práctica basada en la evidencia para la reducción del riesgo de demencia y la atención. </a:t>
                      </a:r>
                    </a:p>
                    <a:p>
                      <a:pPr marL="228600" indent="-228600">
                        <a:buFont typeface="+mj-lt"/>
                        <a:buAutoNum type="arabicPeriod"/>
                      </a:pPr>
                      <a:r>
                        <a:rPr lang="es-ES" sz="1400" dirty="0"/>
                        <a:t>Colaboración multisectorial en la respuesta de salud pública a la demencia. </a:t>
                      </a:r>
                    </a:p>
                    <a:p>
                      <a:pPr marL="228600" indent="-228600">
                        <a:buFont typeface="+mj-lt"/>
                        <a:buAutoNum type="arabicPeriod"/>
                      </a:pPr>
                      <a:r>
                        <a:rPr lang="es-ES" sz="1400" dirty="0"/>
                        <a:t>Salud universal y cobertura social para la demencia. </a:t>
                      </a:r>
                    </a:p>
                    <a:p>
                      <a:pPr marL="228600" indent="-228600">
                        <a:buFont typeface="+mj-lt"/>
                        <a:buAutoNum type="arabicPeriod"/>
                      </a:pPr>
                      <a:r>
                        <a:rPr lang="es-ES" sz="1400" dirty="0"/>
                        <a:t>Equidad. </a:t>
                      </a:r>
                    </a:p>
                    <a:p>
                      <a:pPr marL="228600" indent="-228600">
                        <a:buFont typeface="+mj-lt"/>
                        <a:buAutoNum type="arabicPeriod"/>
                      </a:pPr>
                      <a:r>
                        <a:rPr lang="es-ES" sz="1400" dirty="0"/>
                        <a:t>Atención adecuada a la prevención, curación y cuidado de la demencia. </a:t>
                      </a:r>
                      <a:endParaRPr lang="es-MX" sz="1400" dirty="0"/>
                    </a:p>
                  </a:txBody>
                  <a:tcPr marL="44664" marR="44664" marT="0" marB="0"/>
                </a:tc>
                <a:tc hMerge="1">
                  <a:txBody>
                    <a:bodyPr/>
                    <a:lstStyle/>
                    <a:p>
                      <a:endParaRPr lang="es-MX"/>
                    </a:p>
                  </a:txBody>
                  <a:tcPr/>
                </a:tc>
                <a:extLst>
                  <a:ext uri="{0D108BD9-81ED-4DB2-BD59-A6C34878D82A}">
                    <a16:rowId xmlns:a16="http://schemas.microsoft.com/office/drawing/2014/main" val="4249804102"/>
                  </a:ext>
                </a:extLst>
              </a:tr>
            </a:tbl>
          </a:graphicData>
        </a:graphic>
      </p:graphicFrame>
      <p:sp>
        <p:nvSpPr>
          <p:cNvPr id="4" name="Signo de multiplicación 3">
            <a:extLst>
              <a:ext uri="{FF2B5EF4-FFF2-40B4-BE49-F238E27FC236}">
                <a16:creationId xmlns:a16="http://schemas.microsoft.com/office/drawing/2014/main" id="{6C5A9277-4391-4A27-9388-6CDA3E062E83}"/>
              </a:ext>
            </a:extLst>
          </p:cNvPr>
          <p:cNvSpPr/>
          <p:nvPr/>
        </p:nvSpPr>
        <p:spPr>
          <a:xfrm>
            <a:off x="8748464" y="4077072"/>
            <a:ext cx="360040" cy="360040"/>
          </a:xfrm>
          <a:prstGeom prst="mathMultiply">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Signo de multiplicación 4">
            <a:extLst>
              <a:ext uri="{FF2B5EF4-FFF2-40B4-BE49-F238E27FC236}">
                <a16:creationId xmlns:a16="http://schemas.microsoft.com/office/drawing/2014/main" id="{12FAE272-293A-4605-A4B2-90168CB5CF8D}"/>
              </a:ext>
            </a:extLst>
          </p:cNvPr>
          <p:cNvSpPr/>
          <p:nvPr/>
        </p:nvSpPr>
        <p:spPr>
          <a:xfrm>
            <a:off x="8748464" y="2996952"/>
            <a:ext cx="360040" cy="360040"/>
          </a:xfrm>
          <a:prstGeom prst="mathMultiply">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08062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Acciones de capacitación</a:t>
            </a:r>
          </a:p>
        </p:txBody>
      </p:sp>
      <p:sp>
        <p:nvSpPr>
          <p:cNvPr id="3" name="Marcador de contenido 2"/>
          <p:cNvSpPr>
            <a:spLocks noGrp="1"/>
          </p:cNvSpPr>
          <p:nvPr>
            <p:ph idx="1"/>
          </p:nvPr>
        </p:nvSpPr>
        <p:spPr/>
        <p:txBody>
          <a:bodyPr/>
          <a:lstStyle/>
          <a:p>
            <a:r>
              <a:rPr lang="es-MX" b="1" dirty="0">
                <a:solidFill>
                  <a:srgbClr val="FF0000"/>
                </a:solidFill>
              </a:rPr>
              <a:t>Diplomado en línea</a:t>
            </a:r>
            <a:r>
              <a:rPr lang="es-MX" dirty="0"/>
              <a:t> Alzheimer y otras demencias</a:t>
            </a:r>
          </a:p>
          <a:p>
            <a:r>
              <a:rPr lang="es-MX" b="1" dirty="0">
                <a:solidFill>
                  <a:srgbClr val="FF0000"/>
                </a:solidFill>
              </a:rPr>
              <a:t>Curso en línea </a:t>
            </a:r>
            <a:r>
              <a:rPr lang="es-MX" dirty="0"/>
              <a:t>Principios del modelo de atención centrado en la persona con demencia</a:t>
            </a:r>
          </a:p>
          <a:p>
            <a:r>
              <a:rPr lang="es-MX" b="1" dirty="0">
                <a:solidFill>
                  <a:srgbClr val="FF0000"/>
                </a:solidFill>
              </a:rPr>
              <a:t>Curso masivo en línea </a:t>
            </a:r>
            <a:r>
              <a:rPr lang="es-MX" dirty="0"/>
              <a:t>Alzheimer: Lo que debes de saber</a:t>
            </a:r>
          </a:p>
          <a:p>
            <a:pPr marL="0" indent="0">
              <a:buNone/>
            </a:pPr>
            <a:endParaRPr lang="es-MX" dirty="0"/>
          </a:p>
        </p:txBody>
      </p:sp>
    </p:spTree>
    <p:extLst>
      <p:ext uri="{BB962C8B-B14F-4D97-AF65-F5344CB8AC3E}">
        <p14:creationId xmlns:p14="http://schemas.microsoft.com/office/powerpoint/2010/main" val="2014601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68957"/>
            <a:ext cx="8229600" cy="1143000"/>
          </a:xfrm>
        </p:spPr>
        <p:txBody>
          <a:bodyPr/>
          <a:lstStyle/>
          <a:p>
            <a:r>
              <a:rPr lang="es-MX" b="1" dirty="0"/>
              <a:t>Diplomado en línea </a:t>
            </a:r>
            <a:br>
              <a:rPr lang="es-MX" b="1" dirty="0"/>
            </a:br>
            <a:r>
              <a:rPr lang="es-MX" b="1" dirty="0">
                <a:solidFill>
                  <a:srgbClr val="FF0000"/>
                </a:solidFill>
              </a:rPr>
              <a:t>Alzheimer y otras demencias</a:t>
            </a:r>
            <a:br>
              <a:rPr lang="es-MX" b="1" dirty="0"/>
            </a:br>
            <a:endParaRPr lang="es-MX" b="1" dirty="0"/>
          </a:p>
        </p:txBody>
      </p:sp>
      <p:sp>
        <p:nvSpPr>
          <p:cNvPr id="3" name="Marcador de contenido 2"/>
          <p:cNvSpPr>
            <a:spLocks noGrp="1"/>
          </p:cNvSpPr>
          <p:nvPr>
            <p:ph idx="1"/>
          </p:nvPr>
        </p:nvSpPr>
        <p:spPr>
          <a:xfrm>
            <a:off x="457200" y="1855365"/>
            <a:ext cx="8229600" cy="4525963"/>
          </a:xfrm>
        </p:spPr>
        <p:txBody>
          <a:bodyPr/>
          <a:lstStyle/>
          <a:p>
            <a:r>
              <a:rPr lang="es-MX" dirty="0"/>
              <a:t>Seis ediciones en 2014-2019</a:t>
            </a:r>
          </a:p>
          <a:p>
            <a:r>
              <a:rPr lang="es-MX" dirty="0"/>
              <a:t>Próxima edición: marzo 2020</a:t>
            </a:r>
          </a:p>
          <a:p>
            <a:r>
              <a:rPr lang="es-MX" dirty="0"/>
              <a:t>500 alumnos en todos los estados del país</a:t>
            </a:r>
          </a:p>
          <a:p>
            <a:r>
              <a:rPr lang="es-MX" dirty="0"/>
              <a:t>Psicólogos, enfermeras, trabajadores sociales, geriatras, gerontólogos, médicos generales y especialistas, y psicólogos. </a:t>
            </a:r>
          </a:p>
          <a:p>
            <a:r>
              <a:rPr lang="es-MX" dirty="0"/>
              <a:t>Tutoría de especialistas destacados</a:t>
            </a:r>
          </a:p>
        </p:txBody>
      </p:sp>
    </p:spTree>
    <p:extLst>
      <p:ext uri="{BB962C8B-B14F-4D97-AF65-F5344CB8AC3E}">
        <p14:creationId xmlns:p14="http://schemas.microsoft.com/office/powerpoint/2010/main" val="87556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023318"/>
            <a:ext cx="8568952" cy="1325562"/>
          </a:xfrm>
        </p:spPr>
        <p:txBody>
          <a:bodyPr/>
          <a:lstStyle/>
          <a:p>
            <a:r>
              <a:rPr lang="es-MX" b="1" dirty="0"/>
              <a:t>Curso en línea </a:t>
            </a:r>
            <a:r>
              <a:rPr lang="es-MX" b="1" dirty="0" err="1"/>
              <a:t>autogestivo</a:t>
            </a:r>
            <a:r>
              <a:rPr lang="es-MX" b="1" dirty="0"/>
              <a:t> </a:t>
            </a:r>
            <a:br>
              <a:rPr lang="es-MX" b="1" dirty="0"/>
            </a:br>
            <a:r>
              <a:rPr lang="es-MX" sz="4200" b="1" dirty="0">
                <a:solidFill>
                  <a:srgbClr val="FF0000"/>
                </a:solidFill>
              </a:rPr>
              <a:t>Principios del modelo de atención centrada en la persona con demencia</a:t>
            </a:r>
            <a:br>
              <a:rPr lang="es-MX" b="1" dirty="0"/>
            </a:br>
            <a:endParaRPr lang="es-MX" b="1" dirty="0"/>
          </a:p>
        </p:txBody>
      </p:sp>
      <p:sp>
        <p:nvSpPr>
          <p:cNvPr id="3" name="Marcador de contenido 2"/>
          <p:cNvSpPr>
            <a:spLocks noGrp="1"/>
          </p:cNvSpPr>
          <p:nvPr>
            <p:ph idx="1"/>
          </p:nvPr>
        </p:nvSpPr>
        <p:spPr>
          <a:xfrm>
            <a:off x="457200" y="2647453"/>
            <a:ext cx="8229600" cy="4525963"/>
          </a:xfrm>
        </p:spPr>
        <p:txBody>
          <a:bodyPr/>
          <a:lstStyle/>
          <a:p>
            <a:r>
              <a:rPr lang="es-MX" dirty="0"/>
              <a:t>Aplicación de estrategias de intervención basadas en el modelo de atención centrado en la persona</a:t>
            </a:r>
          </a:p>
          <a:p>
            <a:r>
              <a:rPr lang="es-MX" dirty="0"/>
              <a:t>Diez generaciones, 2500 egresados</a:t>
            </a:r>
          </a:p>
          <a:p>
            <a:r>
              <a:rPr lang="es-MX" dirty="0"/>
              <a:t>Sin costo para el estudiante</a:t>
            </a:r>
          </a:p>
          <a:p>
            <a:r>
              <a:rPr lang="es-MX" dirty="0"/>
              <a:t>Próxima edición mayo 2020</a:t>
            </a:r>
          </a:p>
          <a:p>
            <a:endParaRPr lang="es-MX" dirty="0"/>
          </a:p>
          <a:p>
            <a:pPr marL="0" indent="0">
              <a:buNone/>
            </a:pPr>
            <a:endParaRPr lang="es-MX" dirty="0"/>
          </a:p>
        </p:txBody>
      </p:sp>
    </p:spTree>
    <p:extLst>
      <p:ext uri="{BB962C8B-B14F-4D97-AF65-F5344CB8AC3E}">
        <p14:creationId xmlns:p14="http://schemas.microsoft.com/office/powerpoint/2010/main" val="314382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73819"/>
            <a:ext cx="8229600" cy="1143000"/>
          </a:xfrm>
        </p:spPr>
        <p:txBody>
          <a:bodyPr/>
          <a:lstStyle/>
          <a:p>
            <a:r>
              <a:rPr lang="es-MX" b="1" dirty="0"/>
              <a:t>Curso en línea </a:t>
            </a:r>
            <a:br>
              <a:rPr lang="es-MX" b="1" dirty="0"/>
            </a:br>
            <a:r>
              <a:rPr lang="es-MX" b="1" dirty="0">
                <a:solidFill>
                  <a:srgbClr val="FF0000"/>
                </a:solidFill>
              </a:rPr>
              <a:t>Alzheimer: Lo que debemos saber</a:t>
            </a:r>
            <a:br>
              <a:rPr lang="es-MX" b="1" dirty="0"/>
            </a:br>
            <a:endParaRPr lang="es-MX" b="1" dirty="0"/>
          </a:p>
        </p:txBody>
      </p:sp>
      <p:sp>
        <p:nvSpPr>
          <p:cNvPr id="3" name="Marcador de contenido 2"/>
          <p:cNvSpPr>
            <a:spLocks noGrp="1"/>
          </p:cNvSpPr>
          <p:nvPr>
            <p:ph idx="1"/>
          </p:nvPr>
        </p:nvSpPr>
        <p:spPr>
          <a:xfrm>
            <a:off x="323528" y="2636912"/>
            <a:ext cx="8640960" cy="2869779"/>
          </a:xfrm>
        </p:spPr>
        <p:txBody>
          <a:bodyPr/>
          <a:lstStyle/>
          <a:p>
            <a:r>
              <a:rPr lang="es-MX" sz="2400" dirty="0"/>
              <a:t> 5 107 alumnos inscritos        </a:t>
            </a:r>
          </a:p>
          <a:p>
            <a:r>
              <a:rPr lang="es-MX" sz="2400" dirty="0"/>
              <a:t>Impartido través de la plataforma México X, de Televisión Educativa (SEP)</a:t>
            </a:r>
          </a:p>
          <a:p>
            <a:r>
              <a:rPr lang="es-MX" sz="2400" dirty="0"/>
              <a:t>Reconocer las demencias como trastorno neurodegenerativo, a fin de generar estrategias de atención</a:t>
            </a:r>
          </a:p>
          <a:p>
            <a:r>
              <a:rPr lang="es-MX" sz="2400" dirty="0"/>
              <a:t>Sin costo para el estudiante</a:t>
            </a:r>
          </a:p>
          <a:p>
            <a:r>
              <a:rPr lang="es-MX" sz="2400" dirty="0"/>
              <a:t>Nueva edición septiembre 2019</a:t>
            </a:r>
          </a:p>
          <a:p>
            <a:endParaRPr lang="es-MX" sz="2400" dirty="0"/>
          </a:p>
        </p:txBody>
      </p:sp>
    </p:spTree>
    <p:extLst>
      <p:ext uri="{BB962C8B-B14F-4D97-AF65-F5344CB8AC3E}">
        <p14:creationId xmlns:p14="http://schemas.microsoft.com/office/powerpoint/2010/main" val="189582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70" y="297488"/>
            <a:ext cx="9107934" cy="5507775"/>
          </a:xfrm>
          <a:prstGeom prst="rect">
            <a:avLst/>
          </a:prstGeom>
        </p:spPr>
      </p:pic>
      <p:sp>
        <p:nvSpPr>
          <p:cNvPr id="6" name="Rectángulo 5"/>
          <p:cNvSpPr/>
          <p:nvPr/>
        </p:nvSpPr>
        <p:spPr>
          <a:xfrm>
            <a:off x="1761409" y="5805264"/>
            <a:ext cx="5621182" cy="490584"/>
          </a:xfrm>
          <a:prstGeom prst="rect">
            <a:avLst/>
          </a:prstGeom>
        </p:spPr>
        <p:txBody>
          <a:bodyPr wrap="square">
            <a:spAutoFit/>
          </a:bodyPr>
          <a:lstStyle/>
          <a:p>
            <a:pPr lvl="0" algn="ctr"/>
            <a:r>
              <a:rPr lang="en-GB" sz="2588" dirty="0">
                <a:solidFill>
                  <a:srgbClr val="FF0000"/>
                </a:solidFill>
                <a:latin typeface="Arial"/>
                <a:ea typeface="Arial"/>
                <a:cs typeface="Arial"/>
                <a:sym typeface="Arial"/>
              </a:rPr>
              <a:t>12.5  </a:t>
            </a:r>
            <a:r>
              <a:rPr lang="en-GB" sz="2588" dirty="0" err="1">
                <a:solidFill>
                  <a:srgbClr val="FF0000"/>
                </a:solidFill>
                <a:latin typeface="Arial"/>
                <a:ea typeface="Arial"/>
                <a:cs typeface="Arial"/>
                <a:sym typeface="Arial"/>
              </a:rPr>
              <a:t>Millones</a:t>
            </a:r>
            <a:r>
              <a:rPr lang="en-GB" sz="2588" dirty="0">
                <a:solidFill>
                  <a:srgbClr val="FF0000"/>
                </a:solidFill>
                <a:latin typeface="Arial"/>
                <a:ea typeface="Arial"/>
                <a:cs typeface="Arial"/>
                <a:sym typeface="Arial"/>
              </a:rPr>
              <a:t> de Dementia Friends</a:t>
            </a:r>
          </a:p>
        </p:txBody>
      </p:sp>
      <p:sp>
        <p:nvSpPr>
          <p:cNvPr id="7" name="Elipse 6"/>
          <p:cNvSpPr/>
          <p:nvPr/>
        </p:nvSpPr>
        <p:spPr>
          <a:xfrm>
            <a:off x="3716295" y="321890"/>
            <a:ext cx="838978" cy="459773"/>
          </a:xfrm>
          <a:prstGeom prst="ellipse">
            <a:avLst/>
          </a:prstGeom>
          <a:noFill/>
          <a:ln>
            <a:solidFill>
              <a:srgbClr val="FF0000">
                <a:alpha val="9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010506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Investigación:</a:t>
            </a:r>
            <a:br>
              <a:rPr lang="es-MX" b="1" dirty="0">
                <a:solidFill>
                  <a:srgbClr val="FF0000"/>
                </a:solidFill>
              </a:rPr>
            </a:br>
            <a:r>
              <a:rPr lang="es-MX" b="1" dirty="0">
                <a:solidFill>
                  <a:srgbClr val="FF0000"/>
                </a:solidFill>
              </a:rPr>
              <a:t>Todos tenemos Alzheimer</a:t>
            </a:r>
          </a:p>
        </p:txBody>
      </p:sp>
      <p:sp>
        <p:nvSpPr>
          <p:cNvPr id="3" name="2 Marcador de contenido"/>
          <p:cNvSpPr>
            <a:spLocks noGrp="1"/>
          </p:cNvSpPr>
          <p:nvPr>
            <p:ph idx="1"/>
          </p:nvPr>
        </p:nvSpPr>
        <p:spPr>
          <a:xfrm>
            <a:off x="457200" y="1600200"/>
            <a:ext cx="8229600" cy="4925144"/>
          </a:xfrm>
        </p:spPr>
        <p:txBody>
          <a:bodyPr>
            <a:normAutofit fontScale="92500" lnSpcReduction="20000"/>
          </a:bodyPr>
          <a:lstStyle/>
          <a:p>
            <a:r>
              <a:rPr lang="es-MX" dirty="0"/>
              <a:t>Ver al Alzheimer un proceso continuo de deterioro cognitivo, nos lleva a reconocer que todos tenemos probabilidades de tenerlo. </a:t>
            </a:r>
          </a:p>
          <a:p>
            <a:r>
              <a:rPr lang="es-MX" dirty="0"/>
              <a:t>A falta de una cura, la prevención retrasará pero no eliminará el deterioro cognitivo. </a:t>
            </a:r>
          </a:p>
          <a:p>
            <a:r>
              <a:rPr lang="es-MX" dirty="0"/>
              <a:t>El paulatino deterioro de la autonomía del paciente implica que otros, como los cuidadores, también sufrirán las consecuencias. </a:t>
            </a:r>
          </a:p>
          <a:p>
            <a:r>
              <a:rPr lang="es-MX" dirty="0"/>
              <a:t>Es decir, como pacientes o como cuidadores, todos tenemos la enfermedad de Alzheimer. </a:t>
            </a:r>
          </a:p>
          <a:p>
            <a:r>
              <a:rPr lang="es-MX" dirty="0"/>
              <a:t>¿Cómo vamos a vivir con eso?</a:t>
            </a:r>
          </a:p>
        </p:txBody>
      </p:sp>
    </p:spTree>
    <p:extLst>
      <p:ext uri="{BB962C8B-B14F-4D97-AF65-F5344CB8AC3E}">
        <p14:creationId xmlns:p14="http://schemas.microsoft.com/office/powerpoint/2010/main" val="78761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0190BF2-5DED-4C6C-B404-8D78CD91B8C9}"/>
              </a:ext>
            </a:extLst>
          </p:cNvPr>
          <p:cNvPicPr>
            <a:picLocks noChangeAspect="1"/>
          </p:cNvPicPr>
          <p:nvPr/>
        </p:nvPicPr>
        <p:blipFill>
          <a:blip r:embed="rId2"/>
          <a:stretch>
            <a:fillRect/>
          </a:stretch>
        </p:blipFill>
        <p:spPr>
          <a:xfrm>
            <a:off x="2379164" y="0"/>
            <a:ext cx="4785124" cy="6858000"/>
          </a:xfrm>
          <a:prstGeom prst="rect">
            <a:avLst/>
          </a:prstGeom>
        </p:spPr>
      </p:pic>
    </p:spTree>
    <p:extLst>
      <p:ext uri="{BB962C8B-B14F-4D97-AF65-F5344CB8AC3E}">
        <p14:creationId xmlns:p14="http://schemas.microsoft.com/office/powerpoint/2010/main" val="394066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89" name="1 Título"/>
          <p:cNvSpPr>
            <a:spLocks noGrp="1"/>
          </p:cNvSpPr>
          <p:nvPr>
            <p:ph type="title"/>
          </p:nvPr>
        </p:nvSpPr>
        <p:spPr>
          <a:xfrm>
            <a:off x="457200" y="53752"/>
            <a:ext cx="8229600" cy="1143000"/>
          </a:xfrm>
        </p:spPr>
        <p:txBody>
          <a:bodyPr/>
          <a:lstStyle/>
          <a:p>
            <a:pPr eaLnBrk="1" hangingPunct="1"/>
            <a:r>
              <a:rPr lang="es-MX" b="1" dirty="0">
                <a:solidFill>
                  <a:srgbClr val="FF0000"/>
                </a:solidFill>
              </a:rPr>
              <a:t>Investigaciones</a:t>
            </a:r>
            <a:endParaRPr lang="es-MX" dirty="0">
              <a:solidFill>
                <a:srgbClr val="FF0000"/>
              </a:solidFill>
            </a:endParaRPr>
          </a:p>
        </p:txBody>
      </p:sp>
      <p:sp>
        <p:nvSpPr>
          <p:cNvPr id="1445890" name="2 Marcador de contenido"/>
          <p:cNvSpPr>
            <a:spLocks noGrp="1"/>
          </p:cNvSpPr>
          <p:nvPr>
            <p:ph idx="1"/>
          </p:nvPr>
        </p:nvSpPr>
        <p:spPr>
          <a:xfrm>
            <a:off x="457200" y="1124744"/>
            <a:ext cx="8229600" cy="4525963"/>
          </a:xfrm>
        </p:spPr>
        <p:txBody>
          <a:bodyPr/>
          <a:lstStyle/>
          <a:p>
            <a:pPr eaLnBrk="1" hangingPunct="1"/>
            <a:r>
              <a:rPr lang="es-MX" sz="2400" b="1" dirty="0"/>
              <a:t>Biología de los padecimientos demenciales</a:t>
            </a:r>
          </a:p>
          <a:p>
            <a:pPr lvl="1" eaLnBrk="1" hangingPunct="1"/>
            <a:r>
              <a:rPr lang="es-MX" sz="2000" b="1" dirty="0"/>
              <a:t>Neurobiología de la enfermedad de Alzheimer </a:t>
            </a:r>
            <a:r>
              <a:rPr lang="es-MX" sz="2000" dirty="0"/>
              <a:t>Ricardo Quiroz Baez</a:t>
            </a:r>
          </a:p>
          <a:p>
            <a:pPr lvl="1" eaLnBrk="1" hangingPunct="1"/>
            <a:r>
              <a:rPr lang="es-MX" sz="2000" b="1" dirty="0"/>
              <a:t>Relación entre los padecimientos demenciales y el síndrome metabólico </a:t>
            </a:r>
            <a:r>
              <a:rPr lang="es-MX" sz="2000" dirty="0"/>
              <a:t>Isabel Arrieta Cruz</a:t>
            </a:r>
          </a:p>
          <a:p>
            <a:pPr eaLnBrk="1" hangingPunct="1"/>
            <a:r>
              <a:rPr lang="es-MX" sz="2400" b="1" dirty="0"/>
              <a:t>Epidemiología de los padecimientos demenciales </a:t>
            </a:r>
            <a:r>
              <a:rPr lang="es-MX" sz="2400" dirty="0"/>
              <a:t>Adrián Martinez Ruiz</a:t>
            </a:r>
          </a:p>
          <a:p>
            <a:pPr eaLnBrk="1" hangingPunct="1"/>
            <a:r>
              <a:rPr lang="es-MX" sz="2400" b="1" dirty="0"/>
              <a:t>Evaluación y aspectos medico sociales de las demencias </a:t>
            </a:r>
          </a:p>
          <a:p>
            <a:pPr lvl="1" eaLnBrk="1" hangingPunct="1"/>
            <a:r>
              <a:rPr lang="es-MX" sz="2000" b="1" dirty="0"/>
              <a:t>Sobrecarga del cuidador de pacientes con demencia </a:t>
            </a:r>
            <a:r>
              <a:rPr lang="es-MX" sz="2000" dirty="0"/>
              <a:t>Oscar Rosas Carrasco</a:t>
            </a:r>
          </a:p>
          <a:p>
            <a:pPr lvl="1" eaLnBrk="1" hangingPunct="1"/>
            <a:r>
              <a:rPr lang="es-MX" sz="2000" b="1" dirty="0"/>
              <a:t>Maltrato y negligencia en adultos mayores con demencia</a:t>
            </a:r>
            <a:r>
              <a:rPr lang="es-MX" sz="2000" dirty="0"/>
              <a:t> Martha Liliana Giraldo</a:t>
            </a:r>
          </a:p>
          <a:p>
            <a:pPr lvl="1" eaLnBrk="1" hangingPunct="1"/>
            <a:r>
              <a:rPr lang="es-MX" sz="2000" b="1" dirty="0"/>
              <a:t>Intervención psicosocial en demencia en cuidados de largo plazo.</a:t>
            </a:r>
            <a:r>
              <a:rPr lang="es-MX" sz="2000" dirty="0"/>
              <a:t> Maestra Sara Torres Castro</a:t>
            </a:r>
          </a:p>
          <a:p>
            <a:pPr eaLnBrk="1" hangingPunct="1"/>
            <a:r>
              <a:rPr lang="es-MX" sz="2400" b="1" dirty="0"/>
              <a:t>Neuropsicología de los padecimientos demenciales </a:t>
            </a:r>
            <a:r>
              <a:rPr lang="es-MX" sz="2400" dirty="0"/>
              <a:t>Paloma Roa Rojas</a:t>
            </a:r>
          </a:p>
          <a:p>
            <a:pPr eaLnBrk="1" hangingPunct="1"/>
            <a:endParaRPr lang="es-MX" sz="2400" dirty="0"/>
          </a:p>
          <a:p>
            <a:pPr eaLnBrk="1" hangingPunct="1"/>
            <a:endParaRPr lang="es-MX" sz="2400" dirty="0"/>
          </a:p>
        </p:txBody>
      </p:sp>
    </p:spTree>
    <p:extLst>
      <p:ext uri="{BB962C8B-B14F-4D97-AF65-F5344CB8AC3E}">
        <p14:creationId xmlns:p14="http://schemas.microsoft.com/office/powerpoint/2010/main" val="4218253111"/>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89" name="1 Título"/>
          <p:cNvSpPr>
            <a:spLocks noGrp="1"/>
          </p:cNvSpPr>
          <p:nvPr>
            <p:ph type="title"/>
          </p:nvPr>
        </p:nvSpPr>
        <p:spPr/>
        <p:txBody>
          <a:bodyPr/>
          <a:lstStyle/>
          <a:p>
            <a:pPr eaLnBrk="1" hangingPunct="1"/>
            <a:r>
              <a:rPr lang="es-MX" b="1" dirty="0"/>
              <a:t>Objetivo central: </a:t>
            </a:r>
            <a:br>
              <a:rPr lang="es-MX" b="1" dirty="0"/>
            </a:br>
            <a:r>
              <a:rPr lang="es-MX" b="1" dirty="0">
                <a:solidFill>
                  <a:srgbClr val="FF0000"/>
                </a:solidFill>
              </a:rPr>
              <a:t>Calidad de vida</a:t>
            </a:r>
            <a:r>
              <a:rPr lang="es-MX" dirty="0">
                <a:solidFill>
                  <a:srgbClr val="FF0000"/>
                </a:solidFill>
              </a:rPr>
              <a:t> </a:t>
            </a:r>
          </a:p>
        </p:txBody>
      </p:sp>
      <p:sp>
        <p:nvSpPr>
          <p:cNvPr id="1445890" name="2 Marcador de contenido"/>
          <p:cNvSpPr>
            <a:spLocks noGrp="1"/>
          </p:cNvSpPr>
          <p:nvPr>
            <p:ph idx="1"/>
          </p:nvPr>
        </p:nvSpPr>
        <p:spPr/>
        <p:txBody>
          <a:bodyPr/>
          <a:lstStyle/>
          <a:p>
            <a:pPr eaLnBrk="1" hangingPunct="1"/>
            <a:r>
              <a:rPr lang="es-MX" dirty="0"/>
              <a:t>En última instancia, el abordaje terapéutico del enfermo con un padecimiento demencial ha de perseguir la conservación prioritaria de la calidad de vida. </a:t>
            </a:r>
          </a:p>
          <a:p>
            <a:pPr eaLnBrk="1" hangingPunct="1"/>
            <a:r>
              <a:rPr lang="es-MX" dirty="0"/>
              <a:t>Este objetivo será alcanzado con mayor facilidad a través de la aplicación de los principios básicos de la valoración y el  manejo geriátrico globales.</a:t>
            </a:r>
          </a:p>
          <a:p>
            <a:pPr eaLnBrk="1" hangingPunct="1"/>
            <a:endParaRPr lang="es-MX" dirty="0"/>
          </a:p>
          <a:p>
            <a:pPr eaLnBrk="1" hangingPunct="1"/>
            <a:endParaRPr lang="es-MX" dirty="0"/>
          </a:p>
          <a:p>
            <a:pPr eaLnBrk="1" hangingPunct="1"/>
            <a:endParaRPr lang="es-MX" dirty="0"/>
          </a:p>
        </p:txBody>
      </p:sp>
    </p:spTree>
    <p:extLst>
      <p:ext uri="{BB962C8B-B14F-4D97-AF65-F5344CB8AC3E}">
        <p14:creationId xmlns:p14="http://schemas.microsoft.com/office/powerpoint/2010/main" val="3276197914"/>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5F5DF8-9A9B-4516-AA7B-3051A04656A1}"/>
              </a:ext>
            </a:extLst>
          </p:cNvPr>
          <p:cNvPicPr>
            <a:picLocks noChangeAspect="1"/>
          </p:cNvPicPr>
          <p:nvPr/>
        </p:nvPicPr>
        <p:blipFill>
          <a:blip r:embed="rId2"/>
          <a:stretch>
            <a:fillRect/>
          </a:stretch>
        </p:blipFill>
        <p:spPr>
          <a:xfrm>
            <a:off x="676469" y="0"/>
            <a:ext cx="7791061" cy="6858000"/>
          </a:xfrm>
          <a:prstGeom prst="rect">
            <a:avLst/>
          </a:prstGeom>
        </p:spPr>
      </p:pic>
    </p:spTree>
    <p:extLst>
      <p:ext uri="{BB962C8B-B14F-4D97-AF65-F5344CB8AC3E}">
        <p14:creationId xmlns:p14="http://schemas.microsoft.com/office/powerpoint/2010/main" val="9602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099C932-71E3-403F-9A38-7530A91F1928}"/>
              </a:ext>
            </a:extLst>
          </p:cNvPr>
          <p:cNvPicPr>
            <a:picLocks noChangeAspect="1"/>
          </p:cNvPicPr>
          <p:nvPr/>
        </p:nvPicPr>
        <p:blipFill>
          <a:blip r:embed="rId2"/>
          <a:stretch>
            <a:fillRect/>
          </a:stretch>
        </p:blipFill>
        <p:spPr>
          <a:xfrm>
            <a:off x="127488" y="0"/>
            <a:ext cx="8889023" cy="6858000"/>
          </a:xfrm>
          <a:prstGeom prst="rect">
            <a:avLst/>
          </a:prstGeom>
        </p:spPr>
      </p:pic>
    </p:spTree>
    <p:extLst>
      <p:ext uri="{BB962C8B-B14F-4D97-AF65-F5344CB8AC3E}">
        <p14:creationId xmlns:p14="http://schemas.microsoft.com/office/powerpoint/2010/main" val="10755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633" y="1884701"/>
            <a:ext cx="8764994" cy="2600924"/>
            <a:chOff x="188940" y="692696"/>
            <a:chExt cx="15530474" cy="4608512"/>
          </a:xfrm>
        </p:grpSpPr>
        <p:cxnSp>
          <p:nvCxnSpPr>
            <p:cNvPr id="104" name="Conector recto de flecha 103"/>
            <p:cNvCxnSpPr/>
            <p:nvPr/>
          </p:nvCxnSpPr>
          <p:spPr>
            <a:xfrm>
              <a:off x="1738766" y="3535643"/>
              <a:ext cx="1465702" cy="0"/>
            </a:xfrm>
            <a:prstGeom prst="straightConnector1">
              <a:avLst/>
            </a:prstGeom>
            <a:ln w="38100">
              <a:prstDash val="dash"/>
              <a:tailEnd type="triangle"/>
            </a:ln>
          </p:spPr>
          <p:style>
            <a:lnRef idx="2">
              <a:schemeClr val="accent2"/>
            </a:lnRef>
            <a:fillRef idx="0">
              <a:schemeClr val="accent2"/>
            </a:fillRef>
            <a:effectRef idx="1">
              <a:schemeClr val="accent2"/>
            </a:effectRef>
            <a:fontRef idx="minor">
              <a:schemeClr val="tx1"/>
            </a:fontRef>
          </p:style>
        </p:cxnSp>
        <p:cxnSp>
          <p:nvCxnSpPr>
            <p:cNvPr id="103" name="Conector recto de flecha 102"/>
            <p:cNvCxnSpPr/>
            <p:nvPr/>
          </p:nvCxnSpPr>
          <p:spPr>
            <a:xfrm>
              <a:off x="1773684" y="2781461"/>
              <a:ext cx="1465702" cy="0"/>
            </a:xfrm>
            <a:prstGeom prst="straightConnector1">
              <a:avLst/>
            </a:prstGeom>
            <a:ln w="38100">
              <a:prstDash val="dash"/>
              <a:tailEnd type="triangle"/>
            </a:ln>
          </p:spPr>
          <p:style>
            <a:lnRef idx="2">
              <a:schemeClr val="accent2"/>
            </a:lnRef>
            <a:fillRef idx="0">
              <a:schemeClr val="accent2"/>
            </a:fillRef>
            <a:effectRef idx="1">
              <a:schemeClr val="accent2"/>
            </a:effectRef>
            <a:fontRef idx="minor">
              <a:schemeClr val="tx1"/>
            </a:fontRef>
          </p:style>
        </p:cxnSp>
        <p:sp>
          <p:nvSpPr>
            <p:cNvPr id="118" name="Rounded Rectangle 4"/>
            <p:cNvSpPr/>
            <p:nvPr/>
          </p:nvSpPr>
          <p:spPr>
            <a:xfrm>
              <a:off x="14159147" y="1271972"/>
              <a:ext cx="1560265" cy="1262417"/>
            </a:xfrm>
            <a:prstGeom prst="roundRect">
              <a:avLst/>
            </a:prstGeom>
            <a:solidFill>
              <a:schemeClr val="accent6">
                <a:lumMod val="40000"/>
                <a:lumOff val="60000"/>
              </a:schemeClr>
            </a:solidFill>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564" b="1" dirty="0">
                  <a:solidFill>
                    <a:prstClr val="black"/>
                  </a:solidFill>
                  <a:latin typeface="Calibri"/>
                </a:rPr>
                <a:t>People with dementia and their carers live well</a:t>
              </a:r>
            </a:p>
          </p:txBody>
        </p:sp>
        <p:sp>
          <p:nvSpPr>
            <p:cNvPr id="119" name="Rounded Rectangle 6"/>
            <p:cNvSpPr/>
            <p:nvPr/>
          </p:nvSpPr>
          <p:spPr>
            <a:xfrm>
              <a:off x="14159148" y="3095903"/>
              <a:ext cx="1560266" cy="1380652"/>
            </a:xfrm>
            <a:prstGeom prst="roundRect">
              <a:avLst/>
            </a:prstGeom>
            <a:solidFill>
              <a:schemeClr val="accent6">
                <a:lumMod val="40000"/>
                <a:lumOff val="60000"/>
              </a:schemeClr>
            </a:solidFill>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endParaRPr lang="en-US" sz="564" b="1" dirty="0">
                <a:solidFill>
                  <a:prstClr val="black"/>
                </a:solidFill>
                <a:latin typeface="Calibri"/>
              </a:endParaRPr>
            </a:p>
            <a:p>
              <a:pPr algn="ctr" defTabSz="516087" fontAlgn="auto">
                <a:spcBef>
                  <a:spcPts val="0"/>
                </a:spcBef>
                <a:spcAft>
                  <a:spcPts val="0"/>
                </a:spcAft>
              </a:pPr>
              <a:r>
                <a:rPr lang="en-US" sz="564" b="1" dirty="0">
                  <a:solidFill>
                    <a:prstClr val="black"/>
                  </a:solidFill>
                  <a:latin typeface="Calibri"/>
                </a:rPr>
                <a:t>People with dementia and families do not shoulder excessive costs, risk impoverishment or health problems</a:t>
              </a:r>
            </a:p>
            <a:p>
              <a:pPr algn="ctr" defTabSz="516087" fontAlgn="auto">
                <a:spcBef>
                  <a:spcPts val="0"/>
                </a:spcBef>
                <a:spcAft>
                  <a:spcPts val="0"/>
                </a:spcAft>
              </a:pPr>
              <a:endParaRPr lang="en-ZA" sz="564" b="1" dirty="0">
                <a:solidFill>
                  <a:prstClr val="black"/>
                </a:solidFill>
                <a:latin typeface="Calibri"/>
              </a:endParaRPr>
            </a:p>
          </p:txBody>
        </p:sp>
        <p:sp>
          <p:nvSpPr>
            <p:cNvPr id="120" name="Rounded Rectangle 7"/>
            <p:cNvSpPr/>
            <p:nvPr/>
          </p:nvSpPr>
          <p:spPr>
            <a:xfrm>
              <a:off x="188940" y="1431691"/>
              <a:ext cx="1512168" cy="2811254"/>
            </a:xfrm>
            <a:prstGeom prst="roundRect">
              <a:avLst/>
            </a:prstGeom>
            <a:solidFill>
              <a:schemeClr val="accent6">
                <a:lumMod val="20000"/>
                <a:lumOff val="80000"/>
              </a:schemeClr>
            </a:solidFill>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marL="96766" indent="-96766" defTabSz="516087" fontAlgn="auto">
                <a:spcBef>
                  <a:spcPts val="0"/>
                </a:spcBef>
                <a:spcAft>
                  <a:spcPts val="0"/>
                </a:spcAft>
                <a:buFont typeface="Arial" panose="020B0604020202020204" pitchFamily="34" charset="0"/>
                <a:buChar char="•"/>
              </a:pPr>
              <a:r>
                <a:rPr lang="en-ZA" sz="564" b="1" dirty="0">
                  <a:solidFill>
                    <a:prstClr val="black"/>
                  </a:solidFill>
                  <a:latin typeface="Calibri"/>
                </a:rPr>
                <a:t>Society is well informed of the risks and symptoms of dementia.</a:t>
              </a:r>
            </a:p>
            <a:p>
              <a:pPr marL="96766" indent="-96766" defTabSz="516087" fontAlgn="auto">
                <a:spcBef>
                  <a:spcPts val="0"/>
                </a:spcBef>
                <a:spcAft>
                  <a:spcPts val="0"/>
                </a:spcAft>
                <a:buFont typeface="Arial" panose="020B0604020202020204" pitchFamily="34" charset="0"/>
                <a:buChar char="•"/>
              </a:pPr>
              <a:endParaRPr lang="en-ZA" sz="564" b="1" dirty="0">
                <a:solidFill>
                  <a:prstClr val="black"/>
                </a:solidFill>
                <a:latin typeface="Calibri"/>
              </a:endParaRPr>
            </a:p>
            <a:p>
              <a:pPr marL="96766" indent="-96766" defTabSz="516087" fontAlgn="auto">
                <a:spcBef>
                  <a:spcPts val="0"/>
                </a:spcBef>
                <a:spcAft>
                  <a:spcPts val="0"/>
                </a:spcAft>
                <a:buFont typeface="Arial" panose="020B0604020202020204" pitchFamily="34" charset="0"/>
                <a:buChar char="•"/>
              </a:pPr>
              <a:r>
                <a:rPr lang="en-ZA" sz="564" b="1" dirty="0">
                  <a:solidFill>
                    <a:prstClr val="black"/>
                  </a:solidFill>
                  <a:latin typeface="Calibri"/>
                </a:rPr>
                <a:t>Civil society is well organized and active.</a:t>
              </a:r>
            </a:p>
            <a:p>
              <a:pPr marL="96766" indent="-96766" defTabSz="516087" fontAlgn="auto">
                <a:spcBef>
                  <a:spcPts val="0"/>
                </a:spcBef>
                <a:spcAft>
                  <a:spcPts val="0"/>
                </a:spcAft>
                <a:buFont typeface="Arial" panose="020B0604020202020204" pitchFamily="34" charset="0"/>
                <a:buChar char="•"/>
              </a:pPr>
              <a:endParaRPr lang="en-ZA" sz="564" b="1" dirty="0">
                <a:solidFill>
                  <a:prstClr val="black"/>
                </a:solidFill>
                <a:latin typeface="Calibri"/>
              </a:endParaRPr>
            </a:p>
            <a:p>
              <a:pPr marL="96766" indent="-96766" defTabSz="516087" fontAlgn="auto">
                <a:spcBef>
                  <a:spcPts val="0"/>
                </a:spcBef>
                <a:spcAft>
                  <a:spcPts val="0"/>
                </a:spcAft>
                <a:buFont typeface="Arial" panose="020B0604020202020204" pitchFamily="34" charset="0"/>
                <a:buChar char="•"/>
              </a:pPr>
              <a:r>
                <a:rPr lang="en-ZA" sz="564" b="1" dirty="0">
                  <a:solidFill>
                    <a:prstClr val="black"/>
                  </a:solidFill>
                  <a:latin typeface="Calibri"/>
                </a:rPr>
                <a:t>It works as a strong pressure group.</a:t>
              </a:r>
            </a:p>
          </p:txBody>
        </p:sp>
        <p:sp>
          <p:nvSpPr>
            <p:cNvPr id="121" name="Rounded Rectangle 15"/>
            <p:cNvSpPr/>
            <p:nvPr/>
          </p:nvSpPr>
          <p:spPr>
            <a:xfrm>
              <a:off x="4770681" y="1222634"/>
              <a:ext cx="1399071" cy="847770"/>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508" b="1" dirty="0">
                  <a:solidFill>
                    <a:prstClr val="black"/>
                  </a:solidFill>
                  <a:latin typeface="Calibri"/>
                </a:rPr>
                <a:t>Knowledge and scientific evidence are continuously generated and current (up-to-date)</a:t>
              </a:r>
            </a:p>
          </p:txBody>
        </p:sp>
        <p:sp>
          <p:nvSpPr>
            <p:cNvPr id="122" name="Rounded Rectangle 17"/>
            <p:cNvSpPr/>
            <p:nvPr/>
          </p:nvSpPr>
          <p:spPr>
            <a:xfrm>
              <a:off x="8473462" y="692696"/>
              <a:ext cx="1422674" cy="756000"/>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508" b="1" dirty="0">
                  <a:solidFill>
                    <a:prstClr val="black"/>
                  </a:solidFill>
                  <a:latin typeface="Calibri"/>
                </a:rPr>
                <a:t>A National Dementia Care Programme with a human rights and gender perspective is in place</a:t>
              </a:r>
            </a:p>
          </p:txBody>
        </p:sp>
        <p:sp>
          <p:nvSpPr>
            <p:cNvPr id="123" name="Rounded Rectangle 18"/>
            <p:cNvSpPr/>
            <p:nvPr/>
          </p:nvSpPr>
          <p:spPr>
            <a:xfrm>
              <a:off x="4741428" y="3796636"/>
              <a:ext cx="1450761" cy="858436"/>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endParaRPr lang="en-ZA" sz="508" b="1" dirty="0">
                <a:solidFill>
                  <a:prstClr val="black"/>
                </a:solidFill>
                <a:latin typeface="Calibri"/>
              </a:endParaRPr>
            </a:p>
            <a:p>
              <a:pPr algn="ctr" defTabSz="516087" fontAlgn="auto">
                <a:spcBef>
                  <a:spcPts val="0"/>
                </a:spcBef>
                <a:spcAft>
                  <a:spcPts val="0"/>
                </a:spcAft>
              </a:pPr>
              <a:r>
                <a:rPr lang="en-ZA" sz="508" b="1" dirty="0">
                  <a:solidFill>
                    <a:prstClr val="black"/>
                  </a:solidFill>
                  <a:latin typeface="Calibri"/>
                </a:rPr>
                <a:t>There is a full revision of current legislation and enacted agreements are implemented.</a:t>
              </a:r>
            </a:p>
            <a:p>
              <a:pPr algn="ctr" defTabSz="516087" fontAlgn="auto">
                <a:spcBef>
                  <a:spcPts val="0"/>
                </a:spcBef>
                <a:spcAft>
                  <a:spcPts val="0"/>
                </a:spcAft>
              </a:pPr>
              <a:endParaRPr lang="en-ZA" sz="508" b="1" dirty="0">
                <a:solidFill>
                  <a:prstClr val="black"/>
                </a:solidFill>
                <a:latin typeface="Calibri"/>
              </a:endParaRPr>
            </a:p>
          </p:txBody>
        </p:sp>
        <p:sp>
          <p:nvSpPr>
            <p:cNvPr id="124" name="Rounded Rectangle 22"/>
            <p:cNvSpPr/>
            <p:nvPr/>
          </p:nvSpPr>
          <p:spPr>
            <a:xfrm>
              <a:off x="4777494" y="2188306"/>
              <a:ext cx="1392257" cy="746598"/>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508" b="1" dirty="0">
                  <a:solidFill>
                    <a:prstClr val="black"/>
                  </a:solidFill>
                  <a:latin typeface="Calibri"/>
                </a:rPr>
                <a:t>Public Policies are based on generated evidence/knowledge</a:t>
              </a:r>
            </a:p>
          </p:txBody>
        </p:sp>
        <p:sp>
          <p:nvSpPr>
            <p:cNvPr id="125" name="Rounded Rectangle 23"/>
            <p:cNvSpPr/>
            <p:nvPr/>
          </p:nvSpPr>
          <p:spPr>
            <a:xfrm>
              <a:off x="4770681" y="3042627"/>
              <a:ext cx="1392257" cy="654088"/>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508" b="1" dirty="0">
                  <a:solidFill>
                    <a:prstClr val="black"/>
                  </a:solidFill>
                  <a:latin typeface="Calibri"/>
                </a:rPr>
                <a:t>Public funds for long-term care are allocated</a:t>
              </a:r>
            </a:p>
          </p:txBody>
        </p:sp>
        <p:sp>
          <p:nvSpPr>
            <p:cNvPr id="127" name="Rounded Rectangle 19"/>
            <p:cNvSpPr/>
            <p:nvPr/>
          </p:nvSpPr>
          <p:spPr>
            <a:xfrm>
              <a:off x="8461052" y="1551423"/>
              <a:ext cx="1435083" cy="844979"/>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508" b="1" dirty="0">
                  <a:solidFill>
                    <a:prstClr val="black"/>
                  </a:solidFill>
                  <a:latin typeface="Calibri"/>
                </a:rPr>
                <a:t>Long-term care policies for people with dementia and their carers are designed and implemented. Their needs are supported.</a:t>
              </a:r>
            </a:p>
          </p:txBody>
        </p:sp>
        <p:sp>
          <p:nvSpPr>
            <p:cNvPr id="128" name="Rounded Rectangle 18"/>
            <p:cNvSpPr/>
            <p:nvPr/>
          </p:nvSpPr>
          <p:spPr>
            <a:xfrm>
              <a:off x="8475724" y="2508403"/>
              <a:ext cx="1422674" cy="894045"/>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508" b="1" dirty="0">
                  <a:solidFill>
                    <a:prstClr val="black"/>
                  </a:solidFill>
                  <a:latin typeface="Calibri"/>
                </a:rPr>
                <a:t>Healthcare professionals and others in contact with persons with dementia and their carers are well trained.</a:t>
              </a:r>
            </a:p>
          </p:txBody>
        </p:sp>
        <p:sp>
          <p:nvSpPr>
            <p:cNvPr id="129" name="Rounded Rectangle 18"/>
            <p:cNvSpPr/>
            <p:nvPr/>
          </p:nvSpPr>
          <p:spPr>
            <a:xfrm>
              <a:off x="8492735" y="3504175"/>
              <a:ext cx="1405663" cy="799052"/>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GB" sz="508" b="1" dirty="0">
                  <a:solidFill>
                    <a:prstClr val="black"/>
                  </a:solidFill>
                  <a:latin typeface="Calibri"/>
                </a:rPr>
                <a:t>Resources for dementia care are allocated, used efficiently and adequate monitoring and evaluation strategies are in place.</a:t>
              </a:r>
            </a:p>
          </p:txBody>
        </p:sp>
        <p:sp>
          <p:nvSpPr>
            <p:cNvPr id="130" name="Rounded Rectangle 23"/>
            <p:cNvSpPr/>
            <p:nvPr/>
          </p:nvSpPr>
          <p:spPr>
            <a:xfrm>
              <a:off x="10701640" y="1851208"/>
              <a:ext cx="1287565" cy="1065363"/>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564" b="1" dirty="0">
                  <a:solidFill>
                    <a:prstClr val="black"/>
                  </a:solidFill>
                  <a:latin typeface="Calibri"/>
                </a:rPr>
                <a:t>There is political will and the Government  is committed to implement the National Dementia  Plan </a:t>
              </a:r>
            </a:p>
          </p:txBody>
        </p:sp>
        <p:sp>
          <p:nvSpPr>
            <p:cNvPr id="133" name="Rounded Rectangle 23"/>
            <p:cNvSpPr/>
            <p:nvPr/>
          </p:nvSpPr>
          <p:spPr>
            <a:xfrm>
              <a:off x="10688026" y="2988579"/>
              <a:ext cx="1314791" cy="837432"/>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564" b="1" dirty="0">
                  <a:solidFill>
                    <a:prstClr val="black"/>
                  </a:solidFill>
                  <a:latin typeface="Calibri"/>
                </a:rPr>
                <a:t>There is no stigma, society and policies are inclusive.  </a:t>
              </a:r>
            </a:p>
          </p:txBody>
        </p:sp>
        <p:sp>
          <p:nvSpPr>
            <p:cNvPr id="134" name="Rounded Rectangle 19"/>
            <p:cNvSpPr/>
            <p:nvPr/>
          </p:nvSpPr>
          <p:spPr>
            <a:xfrm>
              <a:off x="6914379" y="1890062"/>
              <a:ext cx="1042617" cy="1965957"/>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621" b="1" dirty="0">
                  <a:solidFill>
                    <a:prstClr val="black"/>
                  </a:solidFill>
                  <a:latin typeface="Calibri"/>
                </a:rPr>
                <a:t>A universal social security system (health and social care) is in place</a:t>
              </a:r>
            </a:p>
          </p:txBody>
        </p:sp>
        <p:sp>
          <p:nvSpPr>
            <p:cNvPr id="135" name="Rounded Rectangle 19"/>
            <p:cNvSpPr/>
            <p:nvPr/>
          </p:nvSpPr>
          <p:spPr>
            <a:xfrm>
              <a:off x="12493501" y="2175265"/>
              <a:ext cx="1026290" cy="1231414"/>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508" b="1" dirty="0">
                  <a:solidFill>
                    <a:prstClr val="black"/>
                  </a:solidFill>
                  <a:latin typeface="Calibri"/>
                </a:rPr>
                <a:t>Human Rights of people with dementia and their carers are ensured.</a:t>
              </a:r>
            </a:p>
          </p:txBody>
        </p:sp>
        <p:sp>
          <p:nvSpPr>
            <p:cNvPr id="136" name="Rounded Rectangle 19"/>
            <p:cNvSpPr/>
            <p:nvPr/>
          </p:nvSpPr>
          <p:spPr>
            <a:xfrm>
              <a:off x="8502785" y="4488153"/>
              <a:ext cx="1393349" cy="813055"/>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ZA" sz="508" b="1" dirty="0">
                  <a:solidFill>
                    <a:prstClr val="black"/>
                  </a:solidFill>
                  <a:latin typeface="Calibri"/>
                </a:rPr>
                <a:t>Dementia polices are linked and articulated with related socio-medical programmes</a:t>
              </a:r>
            </a:p>
          </p:txBody>
        </p:sp>
        <p:cxnSp>
          <p:nvCxnSpPr>
            <p:cNvPr id="13" name="Conector recto de flecha 12"/>
            <p:cNvCxnSpPr/>
            <p:nvPr/>
          </p:nvCxnSpPr>
          <p:spPr>
            <a:xfrm>
              <a:off x="1764308" y="2098572"/>
              <a:ext cx="1465702" cy="0"/>
            </a:xfrm>
            <a:prstGeom prst="straightConnector1">
              <a:avLst/>
            </a:prstGeom>
            <a:ln w="38100">
              <a:prstDash val="dash"/>
              <a:tailEnd type="triangle"/>
            </a:ln>
          </p:spPr>
          <p:style>
            <a:lnRef idx="2">
              <a:schemeClr val="accent2"/>
            </a:lnRef>
            <a:fillRef idx="0">
              <a:schemeClr val="accent2"/>
            </a:fillRef>
            <a:effectRef idx="1">
              <a:schemeClr val="accent2"/>
            </a:effectRef>
            <a:fontRef idx="minor">
              <a:schemeClr val="tx1"/>
            </a:fontRef>
          </p:style>
        </p:cxnSp>
        <p:sp>
          <p:nvSpPr>
            <p:cNvPr id="5" name="CuadroTexto 4"/>
            <p:cNvSpPr txBox="1"/>
            <p:nvPr/>
          </p:nvSpPr>
          <p:spPr>
            <a:xfrm>
              <a:off x="2268365" y="1136505"/>
              <a:ext cx="729167" cy="3499669"/>
            </a:xfrm>
            <a:prstGeom prst="rect">
              <a:avLst/>
            </a:prstGeom>
            <a:solidFill>
              <a:schemeClr val="accent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vert="wordArtVert" wrap="square" rtlCol="0">
              <a:spAutoFit/>
            </a:bodyPr>
            <a:lstStyle/>
            <a:p>
              <a:pPr algn="ctr" defTabSz="516087" fontAlgn="auto">
                <a:spcBef>
                  <a:spcPts val="0"/>
                </a:spcBef>
                <a:spcAft>
                  <a:spcPts val="0"/>
                </a:spcAft>
              </a:pPr>
              <a:r>
                <a:rPr lang="en-GB" sz="621" b="1" dirty="0">
                  <a:solidFill>
                    <a:prstClr val="white"/>
                  </a:solidFill>
                  <a:latin typeface="Calibri"/>
                </a:rPr>
                <a:t>Lobby</a:t>
              </a:r>
            </a:p>
            <a:p>
              <a:pPr algn="ctr" defTabSz="516087" fontAlgn="auto">
                <a:spcBef>
                  <a:spcPts val="0"/>
                </a:spcBef>
                <a:spcAft>
                  <a:spcPts val="0"/>
                </a:spcAft>
              </a:pPr>
              <a:r>
                <a:rPr lang="en-GB" sz="621" b="1" dirty="0">
                  <a:solidFill>
                    <a:prstClr val="white"/>
                  </a:solidFill>
                  <a:latin typeface="Calibri"/>
                </a:rPr>
                <a:t>Campaigning</a:t>
              </a:r>
            </a:p>
          </p:txBody>
        </p:sp>
        <p:sp>
          <p:nvSpPr>
            <p:cNvPr id="77" name="Rounded Rectangle 19"/>
            <p:cNvSpPr/>
            <p:nvPr/>
          </p:nvSpPr>
          <p:spPr>
            <a:xfrm>
              <a:off x="3276476" y="1844824"/>
              <a:ext cx="923763" cy="1965957"/>
            </a:xfrm>
            <a:prstGeom prst="round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29029" tIns="14514" rIns="29029" bIns="14514" numCol="1" spcCol="0" rtlCol="0" fromWordArt="0" anchor="ctr" anchorCtr="0" forceAA="0" compatLnSpc="1">
              <a:prstTxWarp prst="textNoShape">
                <a:avLst/>
              </a:prstTxWarp>
              <a:noAutofit/>
            </a:bodyPr>
            <a:lstStyle/>
            <a:p>
              <a:pPr algn="ctr" defTabSz="516087" fontAlgn="auto">
                <a:spcBef>
                  <a:spcPts val="0"/>
                </a:spcBef>
                <a:spcAft>
                  <a:spcPts val="0"/>
                </a:spcAft>
              </a:pPr>
              <a:r>
                <a:rPr lang="en-US" sz="621" b="1" dirty="0">
                  <a:solidFill>
                    <a:prstClr val="black"/>
                  </a:solidFill>
                  <a:latin typeface="Calibri"/>
                </a:rPr>
                <a:t>Dementia is </a:t>
              </a:r>
              <a:r>
                <a:rPr lang="en-GB" sz="621" b="1" dirty="0">
                  <a:solidFill>
                    <a:prstClr val="black"/>
                  </a:solidFill>
                  <a:latin typeface="Calibri"/>
                </a:rPr>
                <a:t>recognised</a:t>
              </a:r>
              <a:r>
                <a:rPr lang="en-US" sz="621" b="1" dirty="0">
                  <a:solidFill>
                    <a:prstClr val="black"/>
                  </a:solidFill>
                  <a:latin typeface="Calibri"/>
                </a:rPr>
                <a:t> as a public health priority</a:t>
              </a:r>
            </a:p>
          </p:txBody>
        </p:sp>
        <p:cxnSp>
          <p:nvCxnSpPr>
            <p:cNvPr id="78" name="143 Conector recto de flecha"/>
            <p:cNvCxnSpPr/>
            <p:nvPr/>
          </p:nvCxnSpPr>
          <p:spPr>
            <a:xfrm flipV="1">
              <a:off x="4270822" y="2920998"/>
              <a:ext cx="376066" cy="1390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143 Conector recto de flecha"/>
            <p:cNvCxnSpPr/>
            <p:nvPr/>
          </p:nvCxnSpPr>
          <p:spPr>
            <a:xfrm>
              <a:off x="7992389" y="2905267"/>
              <a:ext cx="468663" cy="1130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10045228" y="828339"/>
              <a:ext cx="648072" cy="4145490"/>
            </a:xfrm>
            <a:prstGeom prst="rightBrace">
              <a:avLst>
                <a:gd name="adj1" fmla="val 8333"/>
                <a:gd name="adj2" fmla="val 50572"/>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087" fontAlgn="auto">
                <a:spcBef>
                  <a:spcPts val="0"/>
                </a:spcBef>
                <a:spcAft>
                  <a:spcPts val="0"/>
                </a:spcAft>
              </a:pPr>
              <a:endParaRPr lang="en-GB" sz="1016">
                <a:solidFill>
                  <a:prstClr val="black"/>
                </a:solidFill>
                <a:latin typeface="Calibri"/>
              </a:endParaRPr>
            </a:p>
          </p:txBody>
        </p:sp>
        <p:cxnSp>
          <p:nvCxnSpPr>
            <p:cNvPr id="33" name="Straight Arrow Connector 32"/>
            <p:cNvCxnSpPr/>
            <p:nvPr/>
          </p:nvCxnSpPr>
          <p:spPr>
            <a:xfrm flipV="1">
              <a:off x="12061452" y="3042065"/>
              <a:ext cx="360040" cy="16380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2133460" y="2396402"/>
              <a:ext cx="288032" cy="16520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3605538" y="1973912"/>
              <a:ext cx="443722" cy="56047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13605538" y="3123967"/>
              <a:ext cx="443722" cy="57274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8" name="Right Brace 107"/>
            <p:cNvSpPr/>
            <p:nvPr/>
          </p:nvSpPr>
          <p:spPr>
            <a:xfrm>
              <a:off x="6194299" y="1255327"/>
              <a:ext cx="648072" cy="3322488"/>
            </a:xfrm>
            <a:prstGeom prst="rightBrace">
              <a:avLst>
                <a:gd name="adj1" fmla="val 8333"/>
                <a:gd name="adj2" fmla="val 50572"/>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087" fontAlgn="auto">
                <a:spcBef>
                  <a:spcPts val="0"/>
                </a:spcBef>
                <a:spcAft>
                  <a:spcPts val="0"/>
                </a:spcAft>
              </a:pPr>
              <a:endParaRPr lang="en-GB" sz="1016">
                <a:solidFill>
                  <a:prstClr val="black"/>
                </a:solidFill>
                <a:latin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19461"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436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627784" y="6237312"/>
            <a:ext cx="6516216" cy="625082"/>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9465" name="Title 12"/>
          <p:cNvSpPr>
            <a:spLocks noGrp="1"/>
          </p:cNvSpPr>
          <p:nvPr>
            <p:ph type="title"/>
          </p:nvPr>
        </p:nvSpPr>
        <p:spPr>
          <a:xfrm>
            <a:off x="179388" y="1700213"/>
            <a:ext cx="8229600" cy="1143000"/>
          </a:xfrm>
        </p:spPr>
        <p:txBody>
          <a:bodyPr/>
          <a:lstStyle/>
          <a:p>
            <a:r>
              <a:rPr lang="es-MX" altLang="es-MX" sz="4800" b="1" dirty="0">
                <a:solidFill>
                  <a:srgbClr val="FF0000"/>
                </a:solidFill>
              </a:rPr>
              <a:t>Rezagos</a:t>
            </a:r>
            <a:endParaRPr lang="en-US" altLang="es-MX" sz="4800" b="1" dirty="0">
              <a:solidFill>
                <a:srgbClr val="FF0000"/>
              </a:solidFill>
            </a:endParaRPr>
          </a:p>
        </p:txBody>
      </p:sp>
    </p:spTree>
    <p:extLst>
      <p:ext uri="{BB962C8B-B14F-4D97-AF65-F5344CB8AC3E}">
        <p14:creationId xmlns:p14="http://schemas.microsoft.com/office/powerpoint/2010/main" val="152889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21509"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436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627784" y="6237312"/>
            <a:ext cx="6516216" cy="625082"/>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9" name="4 Título"/>
          <p:cNvSpPr txBox="1">
            <a:spLocks/>
          </p:cNvSpPr>
          <p:nvPr/>
        </p:nvSpPr>
        <p:spPr>
          <a:xfrm>
            <a:off x="34925" y="1349375"/>
            <a:ext cx="6337300" cy="1143000"/>
          </a:xfrm>
          <a:prstGeom prst="rect">
            <a:avLst/>
          </a:prstGeom>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b="1" dirty="0"/>
              <a:t>Desarrollo de la intervención</a:t>
            </a:r>
          </a:p>
        </p:txBody>
      </p:sp>
      <p:graphicFrame>
        <p:nvGraphicFramePr>
          <p:cNvPr id="10" name="3 Marcador de contenido"/>
          <p:cNvGraphicFramePr>
            <a:graphicFrameLocks/>
          </p:cNvGraphicFramePr>
          <p:nvPr>
            <p:extLst>
              <p:ext uri="{D42A27DB-BD31-4B8C-83A1-F6EECF244321}">
                <p14:modId xmlns:p14="http://schemas.microsoft.com/office/powerpoint/2010/main" val="4055184867"/>
              </p:ext>
            </p:extLst>
          </p:nvPr>
        </p:nvGraphicFramePr>
        <p:xfrm>
          <a:off x="107504" y="1340768"/>
          <a:ext cx="8928992"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 Título"/>
          <p:cNvSpPr txBox="1">
            <a:spLocks/>
          </p:cNvSpPr>
          <p:nvPr/>
        </p:nvSpPr>
        <p:spPr>
          <a:xfrm>
            <a:off x="4572000" y="355679"/>
            <a:ext cx="4548576" cy="697057"/>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Fortalecer la atención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26629"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436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627784" y="6237312"/>
            <a:ext cx="6516216" cy="625082"/>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26633" name="1 Título"/>
          <p:cNvSpPr txBox="1">
            <a:spLocks/>
          </p:cNvSpPr>
          <p:nvPr/>
        </p:nvSpPr>
        <p:spPr bwMode="auto">
          <a:xfrm>
            <a:off x="457200" y="414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MX" altLang="es-MX" sz="4400" b="1">
                <a:latin typeface="Calibri" pitchFamily="34" charset="0"/>
              </a:rPr>
              <a:t>Entregables</a:t>
            </a:r>
          </a:p>
        </p:txBody>
      </p:sp>
      <p:sp>
        <p:nvSpPr>
          <p:cNvPr id="26634" name="2 Marcador de contenido"/>
          <p:cNvSpPr txBox="1">
            <a:spLocks/>
          </p:cNvSpPr>
          <p:nvPr/>
        </p:nvSpPr>
        <p:spPr bwMode="auto">
          <a:xfrm>
            <a:off x="250825" y="1412875"/>
            <a:ext cx="878522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Wingdings" pitchFamily="2" charset="2"/>
              <a:buChar char="ü"/>
            </a:pPr>
            <a:r>
              <a:rPr lang="es-MX" altLang="es-MX" sz="2400" b="1">
                <a:latin typeface="Calibri" pitchFamily="34" charset="0"/>
              </a:rPr>
              <a:t>Estándares de tamizaje y atención en los servicios de salud de primer nivel y comunidades para pacientes y sus cuidadores</a:t>
            </a:r>
          </a:p>
          <a:p>
            <a:pPr eaLnBrk="1" hangingPunct="1">
              <a:spcBef>
                <a:spcPct val="20000"/>
              </a:spcBef>
              <a:buFont typeface="Wingdings" pitchFamily="2" charset="2"/>
              <a:buChar char="ü"/>
            </a:pPr>
            <a:r>
              <a:rPr lang="es-MX" altLang="es-MX" sz="2400" b="1">
                <a:latin typeface="Calibri" pitchFamily="34" charset="0"/>
              </a:rPr>
              <a:t>Modelo de atención en los servicios de salud de primer nivel y comunidad complementario con el Centro de día (proyecto piloto).</a:t>
            </a:r>
          </a:p>
          <a:p>
            <a:pPr eaLnBrk="1" hangingPunct="1">
              <a:spcBef>
                <a:spcPct val="20000"/>
              </a:spcBef>
              <a:buFont typeface="Arial" charset="0"/>
              <a:buNone/>
            </a:pPr>
            <a:r>
              <a:rPr lang="es-MX" altLang="es-MX" sz="2400" b="1">
                <a:latin typeface="Calibri" pitchFamily="34" charset="0"/>
              </a:rPr>
              <a:t>    </a:t>
            </a:r>
            <a:r>
              <a:rPr lang="es-MX" altLang="es-MX" sz="2400">
                <a:latin typeface="Calibri" pitchFamily="34" charset="0"/>
              </a:rPr>
              <a:t>Campaña de comunicación y educación en salud</a:t>
            </a:r>
          </a:p>
          <a:p>
            <a:pPr eaLnBrk="1" hangingPunct="1">
              <a:spcBef>
                <a:spcPct val="20000"/>
              </a:spcBef>
              <a:buFont typeface="Wingdings" pitchFamily="2" charset="2"/>
              <a:buChar char="ü"/>
            </a:pPr>
            <a:r>
              <a:rPr lang="es-MX" altLang="es-MX" sz="2400" b="1">
                <a:latin typeface="Calibri" pitchFamily="34" charset="0"/>
              </a:rPr>
              <a:t>Programas de capacitación para los diferentes grupos</a:t>
            </a:r>
          </a:p>
          <a:p>
            <a:pPr eaLnBrk="1" hangingPunct="1">
              <a:spcBef>
                <a:spcPct val="20000"/>
              </a:spcBef>
              <a:buFont typeface="Arial" charset="0"/>
              <a:buNone/>
            </a:pPr>
            <a:r>
              <a:rPr lang="es-MX" altLang="es-MX" sz="2400">
                <a:latin typeface="Calibri" pitchFamily="34" charset="0"/>
              </a:rPr>
              <a:t>    Material didáctico específico (instrumentos, manuales, etc.)</a:t>
            </a:r>
          </a:p>
          <a:p>
            <a:pPr eaLnBrk="1" hangingPunct="1">
              <a:spcBef>
                <a:spcPct val="20000"/>
              </a:spcBef>
              <a:buFont typeface="Wingdings" pitchFamily="2" charset="2"/>
              <a:buChar char="ü"/>
            </a:pPr>
            <a:r>
              <a:rPr lang="es-MX" altLang="es-MX" sz="2400" b="1">
                <a:latin typeface="Calibri" pitchFamily="34" charset="0"/>
              </a:rPr>
              <a:t>Proceso para la implementación de grupos de apoyo específicos</a:t>
            </a:r>
          </a:p>
          <a:p>
            <a:pPr eaLnBrk="1" hangingPunct="1">
              <a:spcBef>
                <a:spcPct val="20000"/>
              </a:spcBef>
              <a:buFont typeface="Arial" charset="0"/>
              <a:buNone/>
            </a:pPr>
            <a:r>
              <a:rPr lang="es-MX" altLang="es-MX" sz="2400">
                <a:latin typeface="Calibri" pitchFamily="34" charset="0"/>
              </a:rPr>
              <a:t>    Grupos locales de trabajo capacitados</a:t>
            </a:r>
          </a:p>
          <a:p>
            <a:pPr eaLnBrk="1" hangingPunct="1">
              <a:spcBef>
                <a:spcPct val="20000"/>
              </a:spcBef>
              <a:buFont typeface="Arial" charset="0"/>
              <a:buNone/>
            </a:pPr>
            <a:r>
              <a:rPr lang="es-MX" altLang="es-MX" sz="2400">
                <a:latin typeface="Calibri" pitchFamily="34" charset="0"/>
              </a:rPr>
              <a:t>    Diagnósticos de las entidades participantes</a:t>
            </a:r>
          </a:p>
          <a:p>
            <a:pPr eaLnBrk="1" hangingPunct="1">
              <a:spcBef>
                <a:spcPct val="20000"/>
              </a:spcBef>
              <a:buFont typeface="Arial" charset="0"/>
              <a:buNone/>
            </a:pPr>
            <a:r>
              <a:rPr lang="es-MX" altLang="es-MX" sz="2400">
                <a:latin typeface="Calibri" pitchFamily="34" charset="0"/>
              </a:rPr>
              <a:t>    Evaluación y reporte final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88913"/>
            <a:ext cx="8229600" cy="1143000"/>
          </a:xfrm>
        </p:spPr>
        <p:txBody>
          <a:bodyPr/>
          <a:lstStyle/>
          <a:p>
            <a:r>
              <a:rPr lang="es-MX" sz="3200" b="1" dirty="0"/>
              <a:t>Demencias en México</a:t>
            </a:r>
            <a:endParaRPr lang="es-ES" sz="3200" b="1" dirty="0"/>
          </a:p>
        </p:txBody>
      </p:sp>
      <p:sp>
        <p:nvSpPr>
          <p:cNvPr id="15363" name="Rectangle 3"/>
          <p:cNvSpPr>
            <a:spLocks noGrp="1" noChangeArrowheads="1"/>
          </p:cNvSpPr>
          <p:nvPr>
            <p:ph type="body" idx="1"/>
          </p:nvPr>
        </p:nvSpPr>
        <p:spPr>
          <a:xfrm>
            <a:off x="457200" y="1412875"/>
            <a:ext cx="8229600" cy="5068888"/>
          </a:xfrm>
        </p:spPr>
        <p:txBody>
          <a:bodyPr>
            <a:normAutofit lnSpcReduction="10000"/>
          </a:bodyPr>
          <a:lstStyle/>
          <a:p>
            <a:pPr>
              <a:lnSpc>
                <a:spcPct val="80000"/>
              </a:lnSpc>
            </a:pPr>
            <a:r>
              <a:rPr lang="es-MX" sz="2000" dirty="0"/>
              <a:t>Necesidad de obtener información nacional que incremente el conocimiento sobre las demencias y las particularidades de las mismas en nuestra población</a:t>
            </a:r>
          </a:p>
          <a:p>
            <a:pPr>
              <a:lnSpc>
                <a:spcPct val="80000"/>
              </a:lnSpc>
            </a:pPr>
            <a:endParaRPr lang="es-MX" sz="2000" dirty="0"/>
          </a:p>
          <a:p>
            <a:pPr>
              <a:lnSpc>
                <a:spcPct val="80000"/>
              </a:lnSpc>
            </a:pPr>
            <a:r>
              <a:rPr lang="es-ES" sz="2000" dirty="0"/>
              <a:t>Desde hace 13 años los distintos individuos e instituciones interesadas en el estudio de las demencias en México se reúnen para discutir sobre el tema</a:t>
            </a:r>
          </a:p>
          <a:p>
            <a:pPr>
              <a:lnSpc>
                <a:spcPct val="80000"/>
              </a:lnSpc>
            </a:pPr>
            <a:endParaRPr lang="es-MX" sz="2000" dirty="0"/>
          </a:p>
          <a:p>
            <a:pPr>
              <a:lnSpc>
                <a:spcPct val="80000"/>
              </a:lnSpc>
            </a:pPr>
            <a:r>
              <a:rPr lang="es-ES" sz="2000" dirty="0"/>
              <a:t>Oportunidad: formalizar una red nacional de estudio de demencias </a:t>
            </a:r>
          </a:p>
          <a:p>
            <a:pPr>
              <a:lnSpc>
                <a:spcPct val="40000"/>
              </a:lnSpc>
              <a:buFontTx/>
              <a:buNone/>
            </a:pPr>
            <a:r>
              <a:rPr lang="es-ES" sz="2000" dirty="0"/>
              <a:t>	</a:t>
            </a:r>
          </a:p>
          <a:p>
            <a:pPr>
              <a:lnSpc>
                <a:spcPct val="80000"/>
              </a:lnSpc>
              <a:buFontTx/>
              <a:buNone/>
            </a:pPr>
            <a:r>
              <a:rPr lang="es-ES" sz="2000" dirty="0"/>
              <a:t>		- </a:t>
            </a:r>
            <a:r>
              <a:rPr lang="es-MX" sz="2000" dirty="0"/>
              <a:t>favorecer la comunicación</a:t>
            </a:r>
          </a:p>
          <a:p>
            <a:pPr>
              <a:lnSpc>
                <a:spcPct val="80000"/>
              </a:lnSpc>
              <a:buFontTx/>
              <a:buNone/>
            </a:pPr>
            <a:r>
              <a:rPr lang="es-MX" sz="2000" dirty="0"/>
              <a:t>		- fomentar la colaboración</a:t>
            </a:r>
          </a:p>
          <a:p>
            <a:pPr>
              <a:lnSpc>
                <a:spcPct val="80000"/>
              </a:lnSpc>
              <a:buFontTx/>
              <a:buNone/>
            </a:pPr>
            <a:r>
              <a:rPr lang="es-MX" sz="2000" dirty="0"/>
              <a:t>		- permitir la investigación conjunta</a:t>
            </a:r>
          </a:p>
          <a:p>
            <a:pPr>
              <a:lnSpc>
                <a:spcPct val="80000"/>
              </a:lnSpc>
              <a:buFontTx/>
              <a:buNone/>
            </a:pPr>
            <a:r>
              <a:rPr lang="es-ES" sz="2000" dirty="0"/>
              <a:t>		- beneficio de destrezas e intereses de centros particulares</a:t>
            </a:r>
          </a:p>
          <a:p>
            <a:pPr>
              <a:lnSpc>
                <a:spcPct val="80000"/>
              </a:lnSpc>
              <a:buFontTx/>
              <a:buNone/>
            </a:pPr>
            <a:r>
              <a:rPr lang="es-MX" sz="2000" dirty="0"/>
              <a:t>		- </a:t>
            </a:r>
            <a:r>
              <a:rPr lang="es-ES" sz="2000" dirty="0"/>
              <a:t>unificar criterios</a:t>
            </a:r>
          </a:p>
          <a:p>
            <a:pPr>
              <a:lnSpc>
                <a:spcPct val="80000"/>
              </a:lnSpc>
              <a:buFontTx/>
              <a:buNone/>
            </a:pPr>
            <a:r>
              <a:rPr lang="es-MX" sz="2000" dirty="0"/>
              <a:t>	</a:t>
            </a:r>
          </a:p>
          <a:p>
            <a:pPr>
              <a:lnSpc>
                <a:spcPct val="80000"/>
              </a:lnSpc>
            </a:pPr>
            <a:r>
              <a:rPr lang="es-ES" sz="2000" dirty="0"/>
              <a:t>Mejorar la calidad de la atención de los pacientes, incrementar el conocimiento y asistir en la planeación de estrategias de salud</a:t>
            </a:r>
          </a:p>
        </p:txBody>
      </p:sp>
      <p:sp>
        <p:nvSpPr>
          <p:cNvPr id="4" name="3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5"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436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2627784" y="6237312"/>
            <a:ext cx="6516216" cy="625082"/>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Tree>
    <p:extLst>
      <p:ext uri="{BB962C8B-B14F-4D97-AF65-F5344CB8AC3E}">
        <p14:creationId xmlns:p14="http://schemas.microsoft.com/office/powerpoint/2010/main" val="2007290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F786DDC-D4CC-4FCD-A147-6094E9A64251}"/>
              </a:ext>
            </a:extLst>
          </p:cNvPr>
          <p:cNvPicPr>
            <a:picLocks noChangeAspect="1"/>
          </p:cNvPicPr>
          <p:nvPr/>
        </p:nvPicPr>
        <p:blipFill>
          <a:blip r:embed="rId2"/>
          <a:stretch>
            <a:fillRect/>
          </a:stretch>
        </p:blipFill>
        <p:spPr>
          <a:xfrm>
            <a:off x="4319464" y="63413"/>
            <a:ext cx="4824536" cy="6817102"/>
          </a:xfrm>
          <a:prstGeom prst="rect">
            <a:avLst/>
          </a:prstGeom>
        </p:spPr>
      </p:pic>
      <p:pic>
        <p:nvPicPr>
          <p:cNvPr id="4" name="Imagen 3">
            <a:extLst>
              <a:ext uri="{FF2B5EF4-FFF2-40B4-BE49-F238E27FC236}">
                <a16:creationId xmlns:a16="http://schemas.microsoft.com/office/drawing/2014/main" id="{10C59673-FECB-4BC5-BC57-E03769841981}"/>
              </a:ext>
            </a:extLst>
          </p:cNvPr>
          <p:cNvPicPr>
            <a:picLocks noChangeAspect="1"/>
          </p:cNvPicPr>
          <p:nvPr/>
        </p:nvPicPr>
        <p:blipFill>
          <a:blip r:embed="rId3"/>
          <a:stretch>
            <a:fillRect/>
          </a:stretch>
        </p:blipFill>
        <p:spPr>
          <a:xfrm>
            <a:off x="21258" y="548680"/>
            <a:ext cx="4554143" cy="5589240"/>
          </a:xfrm>
          <a:prstGeom prst="rect">
            <a:avLst/>
          </a:prstGeom>
        </p:spPr>
      </p:pic>
    </p:spTree>
    <p:extLst>
      <p:ext uri="{BB962C8B-B14F-4D97-AF65-F5344CB8AC3E}">
        <p14:creationId xmlns:p14="http://schemas.microsoft.com/office/powerpoint/2010/main" val="234793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 y="116632"/>
            <a:ext cx="8363272" cy="490066"/>
          </a:xfrm>
        </p:spPr>
        <p:txBody>
          <a:bodyPr/>
          <a:lstStyle/>
          <a:p>
            <a:r>
              <a:rPr lang="es-MX" sz="2800" b="1" dirty="0"/>
              <a:t>Etapas de la enfermedad y objetivos de política pública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05346244"/>
              </p:ext>
            </p:extLst>
          </p:nvPr>
        </p:nvGraphicFramePr>
        <p:xfrm>
          <a:off x="457200" y="798656"/>
          <a:ext cx="8229600" cy="6014720"/>
        </p:xfrm>
        <a:graphic>
          <a:graphicData uri="http://schemas.openxmlformats.org/drawingml/2006/table">
            <a:tbl>
              <a:tblPr firstRow="1" bandRow="1">
                <a:tableStyleId>{2A488322-F2BA-4B5B-9748-0D474271808F}</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40568">
                  <a:extLst>
                    <a:ext uri="{9D8B030D-6E8A-4147-A177-3AD203B41FA5}">
                      <a16:colId xmlns:a16="http://schemas.microsoft.com/office/drawing/2014/main" val="20004"/>
                    </a:ext>
                  </a:extLst>
                </a:gridCol>
                <a:gridCol w="1231032">
                  <a:extLst>
                    <a:ext uri="{9D8B030D-6E8A-4147-A177-3AD203B41FA5}">
                      <a16:colId xmlns:a16="http://schemas.microsoft.com/office/drawing/2014/main" val="20005"/>
                    </a:ext>
                  </a:extLst>
                </a:gridCol>
                <a:gridCol w="137120">
                  <a:extLst>
                    <a:ext uri="{9D8B030D-6E8A-4147-A177-3AD203B41FA5}">
                      <a16:colId xmlns:a16="http://schemas.microsoft.com/office/drawing/2014/main" val="20006"/>
                    </a:ext>
                  </a:extLst>
                </a:gridCol>
                <a:gridCol w="1234480">
                  <a:extLst>
                    <a:ext uri="{9D8B030D-6E8A-4147-A177-3AD203B41FA5}">
                      <a16:colId xmlns:a16="http://schemas.microsoft.com/office/drawing/2014/main" val="20007"/>
                    </a:ext>
                  </a:extLst>
                </a:gridCol>
              </a:tblGrid>
              <a:tr h="370840">
                <a:tc>
                  <a:txBody>
                    <a:bodyPr/>
                    <a:lstStyle/>
                    <a:p>
                      <a:pPr algn="r"/>
                      <a:r>
                        <a:rPr lang="es-MX" sz="1600" dirty="0"/>
                        <a:t>Objetivos clínicos</a:t>
                      </a:r>
                    </a:p>
                  </a:txBody>
                  <a:tcPr/>
                </a:tc>
                <a:tc>
                  <a:txBody>
                    <a:bodyPr/>
                    <a:lstStyle/>
                    <a:p>
                      <a:r>
                        <a:rPr lang="es-MX" sz="1600" dirty="0"/>
                        <a:t>Población sana</a:t>
                      </a:r>
                    </a:p>
                  </a:txBody>
                  <a:tcPr/>
                </a:tc>
                <a:tc>
                  <a:txBody>
                    <a:bodyPr/>
                    <a:lstStyle/>
                    <a:p>
                      <a:r>
                        <a:rPr lang="es-MX" sz="1600" dirty="0"/>
                        <a:t>En riesgo</a:t>
                      </a:r>
                    </a:p>
                  </a:txBody>
                  <a:tcPr/>
                </a:tc>
                <a:tc gridSpan="2">
                  <a:txBody>
                    <a:bodyPr/>
                    <a:lstStyle/>
                    <a:p>
                      <a:r>
                        <a:rPr lang="es-MX" sz="1600" dirty="0"/>
                        <a:t>Enfermedad temprana</a:t>
                      </a:r>
                    </a:p>
                  </a:txBody>
                  <a:tcPr/>
                </a:tc>
                <a:tc hMerge="1">
                  <a:txBody>
                    <a:bodyPr/>
                    <a:lstStyle/>
                    <a:p>
                      <a:endParaRPr lang="es-MX" sz="1600" dirty="0"/>
                    </a:p>
                  </a:txBody>
                  <a:tcPr/>
                </a:tc>
                <a:tc gridSpan="2">
                  <a:txBody>
                    <a:bodyPr/>
                    <a:lstStyle/>
                    <a:p>
                      <a:r>
                        <a:rPr lang="es-MX" sz="1600" dirty="0"/>
                        <a:t>Enfermedad moderada</a:t>
                      </a:r>
                    </a:p>
                  </a:txBody>
                  <a:tcPr/>
                </a:tc>
                <a:tc hMerge="1">
                  <a:txBody>
                    <a:bodyPr/>
                    <a:lstStyle/>
                    <a:p>
                      <a:endParaRPr lang="es-MX" sz="1600" dirty="0"/>
                    </a:p>
                  </a:txBody>
                  <a:tcPr/>
                </a:tc>
                <a:tc>
                  <a:txBody>
                    <a:bodyPr/>
                    <a:lstStyle/>
                    <a:p>
                      <a:r>
                        <a:rPr lang="es-MX" sz="1600" dirty="0"/>
                        <a:t>Enfermedad avanzada</a:t>
                      </a:r>
                    </a:p>
                  </a:txBody>
                  <a:tcPr/>
                </a:tc>
                <a:extLst>
                  <a:ext uri="{0D108BD9-81ED-4DB2-BD59-A6C34878D82A}">
                    <a16:rowId xmlns:a16="http://schemas.microsoft.com/office/drawing/2014/main" val="10000"/>
                  </a:ext>
                </a:extLst>
              </a:tr>
              <a:tr h="370840">
                <a:tc>
                  <a:txBody>
                    <a:bodyPr/>
                    <a:lstStyle/>
                    <a:p>
                      <a:r>
                        <a:rPr lang="es-MX" sz="1600" dirty="0"/>
                        <a:t>Específicos de la etapa</a:t>
                      </a:r>
                    </a:p>
                  </a:txBody>
                  <a:tcPr/>
                </a:tc>
                <a:tc>
                  <a:txBody>
                    <a:bodyPr/>
                    <a:lstStyle/>
                    <a:p>
                      <a:r>
                        <a:rPr lang="es-MX" sz="1600" dirty="0"/>
                        <a:t>Evitar</a:t>
                      </a:r>
                      <a:r>
                        <a:rPr lang="es-MX" sz="1600" baseline="0" dirty="0"/>
                        <a:t> el estado de riesgo</a:t>
                      </a:r>
                      <a:endParaRPr lang="es-MX" sz="1600" dirty="0"/>
                    </a:p>
                  </a:txBody>
                  <a:tcPr/>
                </a:tc>
                <a:tc>
                  <a:txBody>
                    <a:bodyPr/>
                    <a:lstStyle/>
                    <a:p>
                      <a:r>
                        <a:rPr lang="es-MX" sz="1600" dirty="0"/>
                        <a:t>Evitar el desarrollo de la enfermedad</a:t>
                      </a:r>
                    </a:p>
                  </a:txBody>
                  <a:tcPr/>
                </a:tc>
                <a:tc gridSpan="2">
                  <a:txBody>
                    <a:bodyPr/>
                    <a:lstStyle/>
                    <a:p>
                      <a:r>
                        <a:rPr lang="es-MX" sz="1600" dirty="0"/>
                        <a:t>Prevenir hospitalización y eventos adversos</a:t>
                      </a:r>
                    </a:p>
                  </a:txBody>
                  <a:tcPr/>
                </a:tc>
                <a:tc hMerge="1">
                  <a:txBody>
                    <a:bodyPr/>
                    <a:lstStyle/>
                    <a:p>
                      <a:endParaRPr lang="es-MX" sz="1600" dirty="0"/>
                    </a:p>
                  </a:txBody>
                  <a:tcPr/>
                </a:tc>
                <a:tc gridSpan="2">
                  <a:txBody>
                    <a:bodyPr/>
                    <a:lstStyle/>
                    <a:p>
                      <a:r>
                        <a:rPr lang="es-MX" sz="1600" dirty="0"/>
                        <a:t>Transición a cuidados al final de la vida</a:t>
                      </a:r>
                    </a:p>
                  </a:txBody>
                  <a:tcPr/>
                </a:tc>
                <a:tc hMerge="1">
                  <a:txBody>
                    <a:bodyPr/>
                    <a:lstStyle/>
                    <a:p>
                      <a:endParaRPr lang="es-MX" sz="1600" dirty="0"/>
                    </a:p>
                  </a:txBody>
                  <a:tcPr/>
                </a:tc>
                <a:tc>
                  <a:txBody>
                    <a:bodyPr/>
                    <a:lstStyle/>
                    <a:p>
                      <a:r>
                        <a:rPr lang="es-MX" sz="1600" dirty="0"/>
                        <a:t>Cuidados paliativos</a:t>
                      </a:r>
                    </a:p>
                  </a:txBody>
                  <a:tcPr/>
                </a:tc>
                <a:extLst>
                  <a:ext uri="{0D108BD9-81ED-4DB2-BD59-A6C34878D82A}">
                    <a16:rowId xmlns:a16="http://schemas.microsoft.com/office/drawing/2014/main" val="10001"/>
                  </a:ext>
                </a:extLst>
              </a:tr>
              <a:tr h="370840">
                <a:tc>
                  <a:txBody>
                    <a:bodyPr/>
                    <a:lstStyle/>
                    <a:p>
                      <a:r>
                        <a:rPr lang="es-MX" sz="1600" dirty="0" err="1"/>
                        <a:t>Interven-ciones</a:t>
                      </a:r>
                      <a:r>
                        <a:rPr lang="es-MX" sz="1600" dirty="0"/>
                        <a:t> clínicas clave</a:t>
                      </a:r>
                    </a:p>
                  </a:txBody>
                  <a:tcPr/>
                </a:tc>
                <a:tc>
                  <a:txBody>
                    <a:bodyPr/>
                    <a:lstStyle/>
                    <a:p>
                      <a:r>
                        <a:rPr lang="es-MX" sz="1600" dirty="0"/>
                        <a:t>Atención a las exposiciones</a:t>
                      </a:r>
                    </a:p>
                  </a:txBody>
                  <a:tcPr/>
                </a:tc>
                <a:tc>
                  <a:txBody>
                    <a:bodyPr/>
                    <a:lstStyle/>
                    <a:p>
                      <a:r>
                        <a:rPr lang="es-MX" sz="1600" dirty="0"/>
                        <a:t>Abordaje de los factores de riesgo</a:t>
                      </a:r>
                    </a:p>
                  </a:txBody>
                  <a:tcPr/>
                </a:tc>
                <a:tc gridSpan="2">
                  <a:txBody>
                    <a:bodyPr/>
                    <a:lstStyle/>
                    <a:p>
                      <a:r>
                        <a:rPr lang="es-MX" sz="1600" dirty="0"/>
                        <a:t>Detectar y tratar la enfermedad </a:t>
                      </a:r>
                    </a:p>
                  </a:txBody>
                  <a:tcPr/>
                </a:tc>
                <a:tc hMerge="1">
                  <a:txBody>
                    <a:bodyPr/>
                    <a:lstStyle/>
                    <a:p>
                      <a:endParaRPr lang="es-MX" sz="1600" dirty="0"/>
                    </a:p>
                  </a:txBody>
                  <a:tcPr/>
                </a:tc>
                <a:tc gridSpan="2">
                  <a:txBody>
                    <a:bodyPr/>
                    <a:lstStyle/>
                    <a:p>
                      <a:r>
                        <a:rPr lang="es-MX" sz="1600" dirty="0"/>
                        <a:t>Tratamiento,</a:t>
                      </a:r>
                      <a:r>
                        <a:rPr lang="es-MX" sz="1600" baseline="0" dirty="0"/>
                        <a:t> preservación funcional y apoyo al cuidador</a:t>
                      </a:r>
                      <a:endParaRPr lang="es-MX" sz="1600" dirty="0"/>
                    </a:p>
                  </a:txBody>
                  <a:tcPr/>
                </a:tc>
                <a:tc hMerge="1">
                  <a:txBody>
                    <a:bodyPr/>
                    <a:lstStyle/>
                    <a:p>
                      <a:endParaRPr lang="es-MX" sz="1600" dirty="0"/>
                    </a:p>
                  </a:txBody>
                  <a:tcPr/>
                </a:tc>
                <a:tc>
                  <a:txBody>
                    <a:bodyPr/>
                    <a:lstStyle/>
                    <a:p>
                      <a:r>
                        <a:rPr lang="es-MX" sz="1600" dirty="0"/>
                        <a:t>Cuidados paliativos y apoyo al cuidador</a:t>
                      </a:r>
                    </a:p>
                  </a:txBody>
                  <a:tcPr/>
                </a:tc>
                <a:extLst>
                  <a:ext uri="{0D108BD9-81ED-4DB2-BD59-A6C34878D82A}">
                    <a16:rowId xmlns:a16="http://schemas.microsoft.com/office/drawing/2014/main" val="10002"/>
                  </a:ext>
                </a:extLst>
              </a:tr>
              <a:tr h="370840">
                <a:tc gridSpan="8">
                  <a:txBody>
                    <a:bodyPr/>
                    <a:lstStyle/>
                    <a:p>
                      <a:pPr algn="ctr"/>
                      <a:r>
                        <a:rPr lang="es-MX" sz="1600" b="1" dirty="0">
                          <a:solidFill>
                            <a:schemeClr val="bg1"/>
                          </a:solidFill>
                        </a:rPr>
                        <a:t>Dominios de política pública</a:t>
                      </a:r>
                      <a:r>
                        <a:rPr lang="es-MX" sz="1600" b="1" baseline="0" dirty="0">
                          <a:solidFill>
                            <a:schemeClr val="bg1"/>
                          </a:solidFill>
                        </a:rPr>
                        <a:t> </a:t>
                      </a:r>
                      <a:r>
                        <a:rPr lang="es-MX" sz="1600" b="1" dirty="0">
                          <a:solidFill>
                            <a:schemeClr val="bg1"/>
                          </a:solidFill>
                        </a:rPr>
                        <a:t>y</a:t>
                      </a:r>
                      <a:r>
                        <a:rPr lang="es-MX" sz="1600" b="1" baseline="0" dirty="0">
                          <a:solidFill>
                            <a:schemeClr val="bg1"/>
                          </a:solidFill>
                        </a:rPr>
                        <a:t> su impacto potencial</a:t>
                      </a:r>
                      <a:endParaRPr lang="es-MX" sz="1600" b="1" dirty="0">
                        <a:solidFill>
                          <a:schemeClr val="bg1"/>
                        </a:solidFill>
                      </a:endParaRPr>
                    </a:p>
                  </a:txBody>
                  <a:tcPr>
                    <a:solidFill>
                      <a:schemeClr val="accent6"/>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ES"/>
                    </a:p>
                  </a:txBody>
                  <a:tcPr/>
                </a:tc>
                <a:tc hMerge="1">
                  <a:txBody>
                    <a:bodyPr/>
                    <a:lstStyle/>
                    <a:p>
                      <a:endParaRPr lang="es-MX" dirty="0"/>
                    </a:p>
                  </a:txBody>
                  <a:tcPr/>
                </a:tc>
                <a:tc hMerge="1">
                  <a:txBody>
                    <a:bodyPr/>
                    <a:lstStyle/>
                    <a:p>
                      <a:endParaRPr lang="es-ES"/>
                    </a:p>
                  </a:txBody>
                  <a:tcPr/>
                </a:tc>
                <a:extLst>
                  <a:ext uri="{0D108BD9-81ED-4DB2-BD59-A6C34878D82A}">
                    <a16:rowId xmlns:a16="http://schemas.microsoft.com/office/drawing/2014/main" val="10003"/>
                  </a:ext>
                </a:extLst>
              </a:tr>
              <a:tr h="370840">
                <a:tc>
                  <a:txBody>
                    <a:bodyPr/>
                    <a:lstStyle/>
                    <a:p>
                      <a:r>
                        <a:rPr lang="es-MX" sz="1600" dirty="0"/>
                        <a:t>Ciencia y</a:t>
                      </a:r>
                      <a:r>
                        <a:rPr lang="es-MX" sz="1600" baseline="0" dirty="0"/>
                        <a:t> tecnología</a:t>
                      </a:r>
                      <a:endParaRPr lang="es-MX" sz="1600" dirty="0"/>
                    </a:p>
                  </a:txBody>
                  <a:tcPr/>
                </a:tc>
                <a:tc>
                  <a:txBody>
                    <a:bodyPr/>
                    <a:lstStyle/>
                    <a:p>
                      <a:r>
                        <a:rPr lang="es-MX" sz="1600" dirty="0"/>
                        <a:t>Alto</a:t>
                      </a:r>
                    </a:p>
                  </a:txBody>
                  <a:tcPr/>
                </a:tc>
                <a:tc>
                  <a:txBody>
                    <a:bodyPr/>
                    <a:lstStyle/>
                    <a:p>
                      <a:r>
                        <a:rPr lang="es-MX" sz="1600" dirty="0"/>
                        <a:t>Alto</a:t>
                      </a:r>
                    </a:p>
                  </a:txBody>
                  <a:tcPr/>
                </a:tc>
                <a:tc>
                  <a:txBody>
                    <a:bodyPr/>
                    <a:lstStyle/>
                    <a:p>
                      <a:r>
                        <a:rPr lang="es-MX" sz="1600" dirty="0"/>
                        <a:t>Alto</a:t>
                      </a:r>
                    </a:p>
                  </a:txBody>
                  <a:tcPr/>
                </a:tc>
                <a:tc gridSpan="2">
                  <a:txBody>
                    <a:bodyPr/>
                    <a:lstStyle/>
                    <a:p>
                      <a:r>
                        <a:rPr lang="es-MX" sz="1600" dirty="0"/>
                        <a:t>Alto</a:t>
                      </a:r>
                    </a:p>
                  </a:txBody>
                  <a:tcPr/>
                </a:tc>
                <a:tc hMerge="1">
                  <a:txBody>
                    <a:bodyPr/>
                    <a:lstStyle/>
                    <a:p>
                      <a:endParaRPr lang="es-ES"/>
                    </a:p>
                  </a:txBody>
                  <a:tcPr/>
                </a:tc>
                <a:tc gridSpan="2">
                  <a:txBody>
                    <a:bodyPr/>
                    <a:lstStyle/>
                    <a:p>
                      <a:r>
                        <a:rPr lang="es-MX" sz="1600" dirty="0"/>
                        <a:t>Alto</a:t>
                      </a:r>
                    </a:p>
                  </a:txBody>
                  <a:tcPr/>
                </a:tc>
                <a:tc hMerge="1">
                  <a:txBody>
                    <a:bodyPr/>
                    <a:lstStyle/>
                    <a:p>
                      <a:endParaRPr lang="es-ES"/>
                    </a:p>
                  </a:txBody>
                  <a:tcPr/>
                </a:tc>
                <a:extLst>
                  <a:ext uri="{0D108BD9-81ED-4DB2-BD59-A6C34878D82A}">
                    <a16:rowId xmlns:a16="http://schemas.microsoft.com/office/drawing/2014/main" val="10004"/>
                  </a:ext>
                </a:extLst>
              </a:tr>
              <a:tr h="370840">
                <a:tc>
                  <a:txBody>
                    <a:bodyPr/>
                    <a:lstStyle/>
                    <a:p>
                      <a:r>
                        <a:rPr lang="es-MX" sz="1600" dirty="0"/>
                        <a:t>Atención a la salud</a:t>
                      </a:r>
                    </a:p>
                  </a:txBody>
                  <a:tcPr/>
                </a:tc>
                <a:tc>
                  <a:txBody>
                    <a:bodyPr/>
                    <a:lstStyle/>
                    <a:p>
                      <a:r>
                        <a:rPr lang="es-MX" sz="1600" dirty="0"/>
                        <a:t>Mínimo</a:t>
                      </a:r>
                    </a:p>
                  </a:txBody>
                  <a:tcPr/>
                </a:tc>
                <a:tc>
                  <a:txBody>
                    <a:bodyPr/>
                    <a:lstStyle/>
                    <a:p>
                      <a:r>
                        <a:rPr lang="es-MX" sz="1600" dirty="0"/>
                        <a:t>Bajo</a:t>
                      </a:r>
                    </a:p>
                  </a:txBody>
                  <a:tcPr/>
                </a:tc>
                <a:tc>
                  <a:txBody>
                    <a:bodyPr/>
                    <a:lstStyle/>
                    <a:p>
                      <a:r>
                        <a:rPr lang="es-MX" sz="1600" dirty="0"/>
                        <a:t>Bajo</a:t>
                      </a:r>
                    </a:p>
                  </a:txBody>
                  <a:tcPr/>
                </a:tc>
                <a:tc gridSpan="2">
                  <a:txBody>
                    <a:bodyPr/>
                    <a:lstStyle/>
                    <a:p>
                      <a:r>
                        <a:rPr lang="es-MX" sz="1600" dirty="0"/>
                        <a:t>Moderado</a:t>
                      </a:r>
                    </a:p>
                  </a:txBody>
                  <a:tcPr/>
                </a:tc>
                <a:tc hMerge="1">
                  <a:txBody>
                    <a:bodyPr/>
                    <a:lstStyle/>
                    <a:p>
                      <a:endParaRPr lang="es-ES"/>
                    </a:p>
                  </a:txBody>
                  <a:tcPr/>
                </a:tc>
                <a:tc gridSpan="2">
                  <a:txBody>
                    <a:bodyPr/>
                    <a:lstStyle/>
                    <a:p>
                      <a:r>
                        <a:rPr lang="es-MX" sz="1600" dirty="0"/>
                        <a:t>Alto</a:t>
                      </a:r>
                    </a:p>
                  </a:txBody>
                  <a:tcPr/>
                </a:tc>
                <a:tc hMerge="1">
                  <a:txBody>
                    <a:bodyPr/>
                    <a:lstStyle/>
                    <a:p>
                      <a:endParaRPr lang="es-ES"/>
                    </a:p>
                  </a:txBody>
                  <a:tcPr/>
                </a:tc>
                <a:extLst>
                  <a:ext uri="{0D108BD9-81ED-4DB2-BD59-A6C34878D82A}">
                    <a16:rowId xmlns:a16="http://schemas.microsoft.com/office/drawing/2014/main" val="10005"/>
                  </a:ext>
                </a:extLst>
              </a:tr>
              <a:tr h="370840">
                <a:tc>
                  <a:txBody>
                    <a:bodyPr/>
                    <a:lstStyle/>
                    <a:p>
                      <a:r>
                        <a:rPr lang="es-MX" sz="1600" dirty="0"/>
                        <a:t>Cuidado a largo plazo</a:t>
                      </a:r>
                    </a:p>
                  </a:txBody>
                  <a:tcPr/>
                </a:tc>
                <a:tc>
                  <a:txBody>
                    <a:bodyPr/>
                    <a:lstStyle/>
                    <a:p>
                      <a:endParaRPr lang="es-MX" sz="1600" dirty="0"/>
                    </a:p>
                  </a:txBody>
                  <a:tcPr/>
                </a:tc>
                <a:tc>
                  <a:txBody>
                    <a:bodyPr/>
                    <a:lstStyle/>
                    <a:p>
                      <a:endParaRPr lang="es-MX" sz="1600" dirty="0"/>
                    </a:p>
                  </a:txBody>
                  <a:tcPr/>
                </a:tc>
                <a:tc>
                  <a:txBody>
                    <a:bodyPr/>
                    <a:lstStyle/>
                    <a:p>
                      <a:endParaRPr lang="es-MX" sz="1600" dirty="0"/>
                    </a:p>
                  </a:txBody>
                  <a:tcPr/>
                </a:tc>
                <a:tc gridSpan="2">
                  <a:txBody>
                    <a:bodyPr/>
                    <a:lstStyle/>
                    <a:p>
                      <a:r>
                        <a:rPr lang="es-MX" sz="1600" dirty="0"/>
                        <a:t>Moderado</a:t>
                      </a:r>
                    </a:p>
                  </a:txBody>
                  <a:tcPr/>
                </a:tc>
                <a:tc hMerge="1">
                  <a:txBody>
                    <a:bodyPr/>
                    <a:lstStyle/>
                    <a:p>
                      <a:endParaRPr lang="es-ES"/>
                    </a:p>
                  </a:txBody>
                  <a:tcPr/>
                </a:tc>
                <a:tc gridSpan="2">
                  <a:txBody>
                    <a:bodyPr/>
                    <a:lstStyle/>
                    <a:p>
                      <a:r>
                        <a:rPr lang="es-MX" sz="1600" dirty="0"/>
                        <a:t>Alto</a:t>
                      </a:r>
                    </a:p>
                  </a:txBody>
                  <a:tcPr/>
                </a:tc>
                <a:tc hMerge="1">
                  <a:txBody>
                    <a:bodyPr/>
                    <a:lstStyle/>
                    <a:p>
                      <a:endParaRPr lang="es-ES"/>
                    </a:p>
                  </a:txBody>
                  <a:tcPr/>
                </a:tc>
                <a:extLst>
                  <a:ext uri="{0D108BD9-81ED-4DB2-BD59-A6C34878D82A}">
                    <a16:rowId xmlns:a16="http://schemas.microsoft.com/office/drawing/2014/main" val="10006"/>
                  </a:ext>
                </a:extLst>
              </a:tr>
              <a:tr h="370840">
                <a:tc>
                  <a:txBody>
                    <a:bodyPr/>
                    <a:lstStyle/>
                    <a:p>
                      <a:r>
                        <a:rPr lang="es-MX" sz="1600" dirty="0"/>
                        <a:t>Salud pública</a:t>
                      </a:r>
                    </a:p>
                  </a:txBody>
                  <a:tcPr/>
                </a:tc>
                <a:tc>
                  <a:txBody>
                    <a:bodyPr/>
                    <a:lstStyle/>
                    <a:p>
                      <a:r>
                        <a:rPr lang="es-MX" sz="1600" dirty="0"/>
                        <a:t>Alto</a:t>
                      </a:r>
                    </a:p>
                  </a:txBody>
                  <a:tcPr/>
                </a:tc>
                <a:tc>
                  <a:txBody>
                    <a:bodyPr/>
                    <a:lstStyle/>
                    <a:p>
                      <a:r>
                        <a:rPr lang="es-MX" sz="1600" dirty="0"/>
                        <a:t>Moderado</a:t>
                      </a:r>
                    </a:p>
                  </a:txBody>
                  <a:tcPr/>
                </a:tc>
                <a:tc>
                  <a:txBody>
                    <a:bodyPr/>
                    <a:lstStyle/>
                    <a:p>
                      <a:r>
                        <a:rPr lang="es-MX" sz="1600" dirty="0"/>
                        <a:t>Bajo</a:t>
                      </a:r>
                    </a:p>
                  </a:txBody>
                  <a:tcPr/>
                </a:tc>
                <a:tc gridSpan="2">
                  <a:txBody>
                    <a:bodyPr/>
                    <a:lstStyle/>
                    <a:p>
                      <a:r>
                        <a:rPr lang="es-MX" sz="1600" dirty="0"/>
                        <a:t>Bajo</a:t>
                      </a:r>
                    </a:p>
                  </a:txBody>
                  <a:tcPr/>
                </a:tc>
                <a:tc hMerge="1">
                  <a:txBody>
                    <a:bodyPr/>
                    <a:lstStyle/>
                    <a:p>
                      <a:endParaRPr lang="es-ES"/>
                    </a:p>
                  </a:txBody>
                  <a:tcPr/>
                </a:tc>
                <a:tc gridSpan="2">
                  <a:txBody>
                    <a:bodyPr/>
                    <a:lstStyle/>
                    <a:p>
                      <a:r>
                        <a:rPr lang="es-MX" sz="1600" dirty="0"/>
                        <a:t>Mínimo</a:t>
                      </a:r>
                    </a:p>
                  </a:txBody>
                  <a:tcPr/>
                </a:tc>
                <a:tc hMerge="1">
                  <a:txBody>
                    <a:bodyPr/>
                    <a:lstStyle/>
                    <a:p>
                      <a:endParaRPr lang="es-ES"/>
                    </a:p>
                  </a:txBody>
                  <a:tcPr/>
                </a:tc>
                <a:extLst>
                  <a:ext uri="{0D108BD9-81ED-4DB2-BD59-A6C34878D82A}">
                    <a16:rowId xmlns:a16="http://schemas.microsoft.com/office/drawing/2014/main" val="10007"/>
                  </a:ext>
                </a:extLst>
              </a:tr>
              <a:tr h="370840">
                <a:tc>
                  <a:txBody>
                    <a:bodyPr/>
                    <a:lstStyle/>
                    <a:p>
                      <a:r>
                        <a:rPr lang="es-MX" sz="1600" dirty="0"/>
                        <a:t>Aspectos</a:t>
                      </a:r>
                      <a:r>
                        <a:rPr lang="es-MX" sz="1600" baseline="0" dirty="0"/>
                        <a:t> legales</a:t>
                      </a:r>
                      <a:endParaRPr lang="es-MX" sz="1600" dirty="0"/>
                    </a:p>
                  </a:txBody>
                  <a:tcPr/>
                </a:tc>
                <a:tc>
                  <a:txBody>
                    <a:bodyPr/>
                    <a:lstStyle/>
                    <a:p>
                      <a:r>
                        <a:rPr lang="es-MX" sz="1600" dirty="0"/>
                        <a:t>Mínimo</a:t>
                      </a:r>
                    </a:p>
                  </a:txBody>
                  <a:tcPr/>
                </a:tc>
                <a:tc>
                  <a:txBody>
                    <a:bodyPr/>
                    <a:lstStyle/>
                    <a:p>
                      <a:r>
                        <a:rPr lang="es-MX" sz="1600" dirty="0"/>
                        <a:t>Bajo</a:t>
                      </a:r>
                    </a:p>
                  </a:txBody>
                  <a:tcPr/>
                </a:tc>
                <a:tc>
                  <a:txBody>
                    <a:bodyPr/>
                    <a:lstStyle/>
                    <a:p>
                      <a:r>
                        <a:rPr lang="es-MX" sz="1600" dirty="0"/>
                        <a:t>Moderado</a:t>
                      </a:r>
                    </a:p>
                  </a:txBody>
                  <a:tcPr/>
                </a:tc>
                <a:tc gridSpan="2">
                  <a:txBody>
                    <a:bodyPr/>
                    <a:lstStyle/>
                    <a:p>
                      <a:r>
                        <a:rPr lang="es-MX" sz="1600" dirty="0"/>
                        <a:t>Alto</a:t>
                      </a:r>
                    </a:p>
                  </a:txBody>
                  <a:tcPr/>
                </a:tc>
                <a:tc hMerge="1">
                  <a:txBody>
                    <a:bodyPr/>
                    <a:lstStyle/>
                    <a:p>
                      <a:endParaRPr lang="es-ES"/>
                    </a:p>
                  </a:txBody>
                  <a:tcPr/>
                </a:tc>
                <a:tc gridSpan="2">
                  <a:txBody>
                    <a:bodyPr/>
                    <a:lstStyle/>
                    <a:p>
                      <a:r>
                        <a:rPr lang="es-MX" sz="1600" dirty="0"/>
                        <a:t>Moderado </a:t>
                      </a:r>
                    </a:p>
                  </a:txBody>
                  <a:tcPr/>
                </a:tc>
                <a:tc hMerge="1">
                  <a:txBody>
                    <a:bodyPr/>
                    <a:lstStyle/>
                    <a:p>
                      <a:endParaRPr lang="es-ES"/>
                    </a:p>
                  </a:txBody>
                  <a:tcPr/>
                </a:tc>
                <a:extLst>
                  <a:ext uri="{0D108BD9-81ED-4DB2-BD59-A6C34878D82A}">
                    <a16:rowId xmlns:a16="http://schemas.microsoft.com/office/drawing/2014/main" val="10008"/>
                  </a:ext>
                </a:extLst>
              </a:tr>
            </a:tbl>
          </a:graphicData>
        </a:graphic>
      </p:graphicFrame>
      <p:pic>
        <p:nvPicPr>
          <p:cNvPr id="3" name="Imagen 2">
            <a:extLst>
              <a:ext uri="{FF2B5EF4-FFF2-40B4-BE49-F238E27FC236}">
                <a16:creationId xmlns:a16="http://schemas.microsoft.com/office/drawing/2014/main" id="{D6B8BB96-5558-46C0-B7EB-FF81F4C61120}"/>
              </a:ext>
            </a:extLst>
          </p:cNvPr>
          <p:cNvPicPr>
            <a:picLocks noChangeAspect="1"/>
          </p:cNvPicPr>
          <p:nvPr/>
        </p:nvPicPr>
        <p:blipFill>
          <a:blip r:embed="rId3"/>
          <a:stretch>
            <a:fillRect/>
          </a:stretch>
        </p:blipFill>
        <p:spPr>
          <a:xfrm>
            <a:off x="2147174" y="0"/>
            <a:ext cx="4849652" cy="6858000"/>
          </a:xfrm>
          <a:prstGeom prst="rect">
            <a:avLst/>
          </a:prstGeom>
        </p:spPr>
      </p:pic>
    </p:spTree>
    <p:extLst>
      <p:ext uri="{BB962C8B-B14F-4D97-AF65-F5344CB8AC3E}">
        <p14:creationId xmlns:p14="http://schemas.microsoft.com/office/powerpoint/2010/main" val="154912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05F38E0E-3545-48AB-AE83-97878EF775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2" y="980728"/>
            <a:ext cx="4117927" cy="5877271"/>
          </a:xfrm>
          <a:prstGeom prst="rect">
            <a:avLst/>
          </a:prstGeom>
        </p:spPr>
      </p:pic>
      <p:pic>
        <p:nvPicPr>
          <p:cNvPr id="4" name="Imagen 3">
            <a:extLst>
              <a:ext uri="{FF2B5EF4-FFF2-40B4-BE49-F238E27FC236}">
                <a16:creationId xmlns:a16="http://schemas.microsoft.com/office/drawing/2014/main" id="{6A0923DD-1665-4501-95C7-95F2E58D86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922" y="0"/>
            <a:ext cx="4185590" cy="5517232"/>
          </a:xfrm>
          <a:prstGeom prst="rect">
            <a:avLst/>
          </a:prstGeom>
        </p:spPr>
      </p:pic>
    </p:spTree>
    <p:extLst>
      <p:ext uri="{BB962C8B-B14F-4D97-AF65-F5344CB8AC3E}">
        <p14:creationId xmlns:p14="http://schemas.microsoft.com/office/powerpoint/2010/main" val="419601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55679"/>
            <a:ext cx="8076968" cy="697057"/>
          </a:xfrm>
          <a:ln>
            <a:miter lim="800000"/>
            <a:headEnd/>
            <a:tailEnd/>
          </a:ln>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s-MX"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El camino a la creación de un Plan de Acción</a:t>
            </a:r>
          </a:p>
        </p:txBody>
      </p:sp>
      <p:sp>
        <p:nvSpPr>
          <p:cNvPr id="4" name="3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8" name="7 Flecha abajo"/>
          <p:cNvSpPr/>
          <p:nvPr/>
        </p:nvSpPr>
        <p:spPr>
          <a:xfrm rot="16200000" flipH="1">
            <a:off x="4382159" y="-3365935"/>
            <a:ext cx="360041" cy="9053367"/>
          </a:xfrm>
          <a:prstGeom prst="downArrow">
            <a:avLst/>
          </a:prstGeom>
          <a:solidFill>
            <a:srgbClr val="FF000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MX" sz="2000"/>
          </a:p>
        </p:txBody>
      </p:sp>
      <p:pic>
        <p:nvPicPr>
          <p:cNvPr id="92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773238"/>
            <a:ext cx="9906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73238"/>
            <a:ext cx="23050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2" descr="C:\Users\W00-LUIS MIGUELGR\Desktop\grupos de trabajo\Plan alzheimer 2011\dia alz 2011\220911ALZHEIMER01.jpg"/>
          <p:cNvPicPr>
            <a:picLocks noChangeAspect="1" noChangeArrowheads="1"/>
          </p:cNvPicPr>
          <p:nvPr/>
        </p:nvPicPr>
        <p:blipFill>
          <a:blip r:embed="rId5">
            <a:extLst>
              <a:ext uri="{28A0092B-C50C-407E-A947-70E740481C1C}">
                <a14:useLocalDpi xmlns:a14="http://schemas.microsoft.com/office/drawing/2010/main" val="0"/>
              </a:ext>
            </a:extLst>
          </a:blip>
          <a:srcRect t="23849"/>
          <a:stretch>
            <a:fillRect/>
          </a:stretch>
        </p:blipFill>
        <p:spPr bwMode="auto">
          <a:xfrm>
            <a:off x="6588125" y="1447800"/>
            <a:ext cx="24479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2" name="10 Grupo"/>
          <p:cNvGrpSpPr>
            <a:grpSpLocks/>
          </p:cNvGrpSpPr>
          <p:nvPr/>
        </p:nvGrpSpPr>
        <p:grpSpPr bwMode="auto">
          <a:xfrm>
            <a:off x="34925" y="2827338"/>
            <a:ext cx="1204913" cy="3140075"/>
            <a:chOff x="35495" y="2971660"/>
            <a:chExt cx="1204770" cy="3140442"/>
          </a:xfrm>
        </p:grpSpPr>
        <p:sp>
          <p:nvSpPr>
            <p:cNvPr id="10" name="9 Rectángulo"/>
            <p:cNvSpPr/>
            <p:nvPr/>
          </p:nvSpPr>
          <p:spPr>
            <a:xfrm>
              <a:off x="35495"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3" name="2 Marcador de contenido"/>
            <p:cNvSpPr txBox="1">
              <a:spLocks/>
            </p:cNvSpPr>
            <p:nvPr/>
          </p:nvSpPr>
          <p:spPr>
            <a:xfrm>
              <a:off x="35495" y="2987537"/>
              <a:ext cx="1204770" cy="1378111"/>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1986 </a:t>
              </a:r>
              <a:endParaRPr lang="es-MX" sz="900" b="1" dirty="0">
                <a:latin typeface="Arial" pitchFamily="34" charset="0"/>
                <a:cs typeface="Arial" pitchFamily="34" charset="0"/>
              </a:endParaRPr>
            </a:p>
            <a:p>
              <a:pPr marL="0" indent="0" fontAlgn="auto">
                <a:spcAft>
                  <a:spcPts val="0"/>
                </a:spcAft>
                <a:buFont typeface="Arial" pitchFamily="34" charset="0"/>
                <a:buNone/>
                <a:defRPr/>
              </a:pPr>
              <a:r>
                <a:rPr lang="es-MX" sz="900" dirty="0">
                  <a:latin typeface="Arial" pitchFamily="34" charset="0"/>
                  <a:cs typeface="Arial" pitchFamily="34" charset="0"/>
                </a:rPr>
                <a:t>FORMACIÓN PRIMER GRUPO DE APOYO PARA FAMILIARES DE PACIENTES CON ALZHEIMER EN LA CIUDAD DE MEXICO</a:t>
              </a:r>
            </a:p>
          </p:txBody>
        </p:sp>
      </p:grpSp>
      <p:grpSp>
        <p:nvGrpSpPr>
          <p:cNvPr id="9233" name="19 Grupo"/>
          <p:cNvGrpSpPr>
            <a:grpSpLocks/>
          </p:cNvGrpSpPr>
          <p:nvPr/>
        </p:nvGrpSpPr>
        <p:grpSpPr bwMode="auto">
          <a:xfrm>
            <a:off x="1341438" y="2827338"/>
            <a:ext cx="1206500" cy="3140075"/>
            <a:chOff x="1341781" y="2971660"/>
            <a:chExt cx="1206629" cy="3140442"/>
          </a:xfrm>
        </p:grpSpPr>
        <p:sp>
          <p:nvSpPr>
            <p:cNvPr id="23" name="22 Rectángulo"/>
            <p:cNvSpPr/>
            <p:nvPr/>
          </p:nvSpPr>
          <p:spPr>
            <a:xfrm>
              <a:off x="1341781"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4" name="2 Marcador de contenido"/>
            <p:cNvSpPr txBox="1">
              <a:spLocks/>
            </p:cNvSpPr>
            <p:nvPr/>
          </p:nvSpPr>
          <p:spPr>
            <a:xfrm>
              <a:off x="1343368" y="2987537"/>
              <a:ext cx="1205042" cy="1378111"/>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1988 </a:t>
              </a:r>
              <a:r>
                <a:rPr lang="es-MX" sz="900" dirty="0">
                  <a:latin typeface="Arial" pitchFamily="34" charset="0"/>
                  <a:cs typeface="Arial" pitchFamily="34" charset="0"/>
                </a:rPr>
                <a:t>CONSTITUCIÓN LEGAL DE LA ASOCIACION MEXICANA DE ALZHEIMER Y ENFERMEDADES SIMILARES A.C. (AMAES) </a:t>
              </a:r>
            </a:p>
          </p:txBody>
        </p:sp>
      </p:grpSp>
      <p:grpSp>
        <p:nvGrpSpPr>
          <p:cNvPr id="9234" name="21 Grupo"/>
          <p:cNvGrpSpPr>
            <a:grpSpLocks/>
          </p:cNvGrpSpPr>
          <p:nvPr/>
        </p:nvGrpSpPr>
        <p:grpSpPr bwMode="auto">
          <a:xfrm>
            <a:off x="2651125" y="2827338"/>
            <a:ext cx="1212850" cy="3140075"/>
            <a:chOff x="2651786" y="2971660"/>
            <a:chExt cx="1211935" cy="3140442"/>
          </a:xfrm>
        </p:grpSpPr>
        <p:sp>
          <p:nvSpPr>
            <p:cNvPr id="24" name="23 Rectángulo"/>
            <p:cNvSpPr/>
            <p:nvPr/>
          </p:nvSpPr>
          <p:spPr>
            <a:xfrm>
              <a:off x="2658952"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5" name="2 Marcador de contenido"/>
            <p:cNvSpPr txBox="1">
              <a:spLocks/>
            </p:cNvSpPr>
            <p:nvPr/>
          </p:nvSpPr>
          <p:spPr>
            <a:xfrm>
              <a:off x="2651786" y="2987537"/>
              <a:ext cx="1204004" cy="1378111"/>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1988</a:t>
              </a:r>
            </a:p>
            <a:p>
              <a:pPr marL="0" indent="0" fontAlgn="auto">
                <a:spcAft>
                  <a:spcPts val="0"/>
                </a:spcAft>
                <a:buFont typeface="Arial" pitchFamily="34" charset="0"/>
                <a:buNone/>
                <a:defRPr/>
              </a:pPr>
              <a:r>
                <a:rPr lang="es-MX" sz="900" dirty="0">
                  <a:latin typeface="Arial" pitchFamily="34" charset="0"/>
                  <a:cs typeface="Arial" pitchFamily="34" charset="0"/>
                </a:rPr>
                <a:t> AMAES INGRESA OFICIALMENTE A LA ALZHEIMER´S DISEASE INTERNATIONAL (ADI), </a:t>
              </a:r>
            </a:p>
          </p:txBody>
        </p:sp>
      </p:grpSp>
      <p:grpSp>
        <p:nvGrpSpPr>
          <p:cNvPr id="9235" name="27 Grupo"/>
          <p:cNvGrpSpPr>
            <a:grpSpLocks/>
          </p:cNvGrpSpPr>
          <p:nvPr/>
        </p:nvGrpSpPr>
        <p:grpSpPr bwMode="auto">
          <a:xfrm>
            <a:off x="3959225" y="2827338"/>
            <a:ext cx="1211263" cy="3140075"/>
            <a:chOff x="3959931" y="2971660"/>
            <a:chExt cx="1210076" cy="3140442"/>
          </a:xfrm>
        </p:grpSpPr>
        <p:sp>
          <p:nvSpPr>
            <p:cNvPr id="25" name="24 Rectángulo"/>
            <p:cNvSpPr/>
            <p:nvPr/>
          </p:nvSpPr>
          <p:spPr>
            <a:xfrm>
              <a:off x="3965238"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6" name="2 Marcador de contenido"/>
            <p:cNvSpPr txBox="1">
              <a:spLocks/>
            </p:cNvSpPr>
            <p:nvPr/>
          </p:nvSpPr>
          <p:spPr>
            <a:xfrm>
              <a:off x="3959931" y="2987537"/>
              <a:ext cx="1205318" cy="1594036"/>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2002</a:t>
              </a:r>
              <a:r>
                <a:rPr lang="es-MX" sz="1200" dirty="0">
                  <a:latin typeface="Arial" pitchFamily="34" charset="0"/>
                  <a:cs typeface="Arial" pitchFamily="34" charset="0"/>
                </a:rPr>
                <a:t> </a:t>
              </a:r>
              <a:endParaRPr lang="es-MX" sz="900" dirty="0">
                <a:latin typeface="Arial" pitchFamily="34" charset="0"/>
                <a:cs typeface="Arial" pitchFamily="34" charset="0"/>
              </a:endParaRPr>
            </a:p>
            <a:p>
              <a:pPr marL="0" indent="0" fontAlgn="auto">
                <a:spcAft>
                  <a:spcPts val="0"/>
                </a:spcAft>
                <a:buFont typeface="Arial" pitchFamily="34" charset="0"/>
                <a:buNone/>
                <a:defRPr/>
              </a:pPr>
              <a:r>
                <a:rPr lang="es-MX" sz="900" dirty="0">
                  <a:latin typeface="Arial" pitchFamily="34" charset="0"/>
                  <a:cs typeface="Arial" pitchFamily="34" charset="0"/>
                </a:rPr>
                <a:t>PRIMERA REUNION NACIONAL DE ASOCIACIONES Y SE CONSTITUYE LA FEDERACION MEXICANA DE ALZHEIMER (FEDMA)</a:t>
              </a:r>
            </a:p>
          </p:txBody>
        </p:sp>
      </p:grpSp>
      <p:grpSp>
        <p:nvGrpSpPr>
          <p:cNvPr id="9236" name="28 Grupo"/>
          <p:cNvGrpSpPr>
            <a:grpSpLocks/>
          </p:cNvGrpSpPr>
          <p:nvPr/>
        </p:nvGrpSpPr>
        <p:grpSpPr bwMode="auto">
          <a:xfrm>
            <a:off x="5267325" y="2827338"/>
            <a:ext cx="1209675" cy="3140075"/>
            <a:chOff x="5268076" y="2971660"/>
            <a:chExt cx="1208216" cy="3140442"/>
          </a:xfrm>
        </p:grpSpPr>
        <p:sp>
          <p:nvSpPr>
            <p:cNvPr id="26" name="25 Rectángulo"/>
            <p:cNvSpPr/>
            <p:nvPr/>
          </p:nvSpPr>
          <p:spPr>
            <a:xfrm>
              <a:off x="5271523"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7" name="2 Marcador de contenido"/>
            <p:cNvSpPr txBox="1">
              <a:spLocks/>
            </p:cNvSpPr>
            <p:nvPr/>
          </p:nvSpPr>
          <p:spPr>
            <a:xfrm>
              <a:off x="5268076" y="2987537"/>
              <a:ext cx="1205045" cy="2673662"/>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2003</a:t>
              </a:r>
              <a:r>
                <a:rPr lang="es-MX" sz="1200" dirty="0">
                  <a:latin typeface="Arial" pitchFamily="34" charset="0"/>
                  <a:cs typeface="Arial" pitchFamily="34" charset="0"/>
                </a:rPr>
                <a:t> </a:t>
              </a:r>
              <a:endParaRPr lang="es-MX" sz="500" dirty="0">
                <a:latin typeface="Arial" pitchFamily="34" charset="0"/>
                <a:cs typeface="Arial" pitchFamily="34" charset="0"/>
              </a:endParaRPr>
            </a:p>
            <a:p>
              <a:pPr marL="0" indent="0" fontAlgn="auto">
                <a:spcAft>
                  <a:spcPts val="0"/>
                </a:spcAft>
                <a:buFont typeface="Arial" pitchFamily="34" charset="0"/>
                <a:buNone/>
                <a:defRPr/>
              </a:pPr>
              <a:r>
                <a:rPr lang="es-MX" sz="900" dirty="0">
                  <a:latin typeface="Arial" pitchFamily="34" charset="0"/>
                  <a:cs typeface="Arial" pitchFamily="34" charset="0"/>
                </a:rPr>
                <a:t>MEXICO ES MIEMBRO FUNDADOR DE ALZHEIMER IBEROAMERICA  (LATINOAMERICA, EL CARIBE Y  ESPAÑA)</a:t>
              </a:r>
            </a:p>
            <a:p>
              <a:pPr marL="0" indent="0" fontAlgn="auto">
                <a:spcAft>
                  <a:spcPts val="0"/>
                </a:spcAft>
                <a:buFont typeface="Arial" pitchFamily="34" charset="0"/>
                <a:buNone/>
                <a:defRPr/>
              </a:pPr>
              <a:r>
                <a:rPr lang="es-MX" sz="1200" b="1" dirty="0">
                  <a:latin typeface="Arial" pitchFamily="34" charset="0"/>
                  <a:cs typeface="Arial" pitchFamily="34" charset="0"/>
                </a:rPr>
                <a:t>2006</a:t>
              </a:r>
              <a:endParaRPr lang="es-MX" sz="1000" b="1" dirty="0">
                <a:latin typeface="Arial" pitchFamily="34" charset="0"/>
                <a:cs typeface="Arial" pitchFamily="34" charset="0"/>
              </a:endParaRPr>
            </a:p>
            <a:p>
              <a:pPr marL="0" indent="0" fontAlgn="auto">
                <a:spcAft>
                  <a:spcPts val="0"/>
                </a:spcAft>
                <a:buFont typeface="Arial" pitchFamily="34" charset="0"/>
                <a:buNone/>
                <a:defRPr/>
              </a:pPr>
              <a:r>
                <a:rPr lang="es-MX" sz="900">
                  <a:latin typeface="Arial" pitchFamily="34" charset="0"/>
                  <a:cs typeface="Arial" pitchFamily="34" charset="0"/>
                </a:rPr>
                <a:t>INICIAN </a:t>
              </a:r>
              <a:r>
                <a:rPr lang="es-MX" sz="900" dirty="0">
                  <a:latin typeface="Arial" pitchFamily="34" charset="0"/>
                  <a:cs typeface="Arial" pitchFamily="34" charset="0"/>
                </a:rPr>
                <a:t>LAS REUNIONES DEL GRUPO DE EXPERTOS EN DEMENCIA</a:t>
              </a:r>
            </a:p>
          </p:txBody>
        </p:sp>
      </p:grpSp>
      <p:sp>
        <p:nvSpPr>
          <p:cNvPr id="18" name="2 Marcador de contenido"/>
          <p:cNvSpPr txBox="1">
            <a:spLocks/>
          </p:cNvSpPr>
          <p:nvPr/>
        </p:nvSpPr>
        <p:spPr>
          <a:xfrm>
            <a:off x="6577013" y="2844800"/>
            <a:ext cx="1203325" cy="3176588"/>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2011</a:t>
            </a:r>
            <a:r>
              <a:rPr lang="es-MX" sz="1200" dirty="0">
                <a:latin typeface="Arial" pitchFamily="34" charset="0"/>
                <a:cs typeface="Arial" pitchFamily="34" charset="0"/>
              </a:rPr>
              <a:t>  </a:t>
            </a:r>
            <a:endParaRPr lang="es-MX" sz="900" dirty="0">
              <a:latin typeface="Arial" pitchFamily="34" charset="0"/>
              <a:cs typeface="Arial" pitchFamily="34" charset="0"/>
            </a:endParaRPr>
          </a:p>
          <a:p>
            <a:pPr marL="0" indent="0" fontAlgn="auto">
              <a:spcAft>
                <a:spcPts val="0"/>
              </a:spcAft>
              <a:buFont typeface="Arial" pitchFamily="34" charset="0"/>
              <a:buNone/>
              <a:defRPr/>
            </a:pPr>
            <a:r>
              <a:rPr lang="es-MX" sz="900" dirty="0">
                <a:latin typeface="Arial" pitchFamily="34" charset="0"/>
                <a:cs typeface="Arial" pitchFamily="34" charset="0"/>
              </a:rPr>
              <a:t>REUNIÓN DEL DÍA MUNDIAL DEL ALZHEIMER EN LA SECRETARIA DE SALUD,  INSTRUYE EL SECRETARIO DE SALUD AL DIRECTOR DEL INSTITUTO NACIONAL DE GERIATRÍA INICIAR LA ELABORACIÓN DEL PLAN DE ACCIÓN DE ALZHEIMER EN CONJUNTO CON LAS ASOCIACIONES CIVILES. </a:t>
            </a:r>
          </a:p>
        </p:txBody>
      </p:sp>
      <p:grpSp>
        <p:nvGrpSpPr>
          <p:cNvPr id="9238" name="29 Grupo"/>
          <p:cNvGrpSpPr>
            <a:grpSpLocks/>
          </p:cNvGrpSpPr>
          <p:nvPr/>
        </p:nvGrpSpPr>
        <p:grpSpPr bwMode="auto">
          <a:xfrm>
            <a:off x="7883525" y="2827338"/>
            <a:ext cx="1204913" cy="3140075"/>
            <a:chOff x="7884094" y="2971660"/>
            <a:chExt cx="1205043" cy="3140442"/>
          </a:xfrm>
        </p:grpSpPr>
        <p:sp>
          <p:nvSpPr>
            <p:cNvPr id="27" name="26 Rectángulo"/>
            <p:cNvSpPr/>
            <p:nvPr/>
          </p:nvSpPr>
          <p:spPr>
            <a:xfrm>
              <a:off x="7884094"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9" name="2 Marcador de contenido"/>
            <p:cNvSpPr txBox="1">
              <a:spLocks/>
            </p:cNvSpPr>
            <p:nvPr/>
          </p:nvSpPr>
          <p:spPr>
            <a:xfrm>
              <a:off x="7884094" y="2987537"/>
              <a:ext cx="1205043" cy="1378111"/>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r>
                <a:rPr lang="es-MX" sz="1200" b="1" dirty="0">
                  <a:latin typeface="Arial" pitchFamily="34" charset="0"/>
                  <a:cs typeface="Arial" pitchFamily="34" charset="0"/>
                </a:rPr>
                <a:t>2012</a:t>
              </a:r>
              <a:r>
                <a:rPr lang="es-MX" sz="1200" dirty="0">
                  <a:latin typeface="Arial" pitchFamily="34" charset="0"/>
                  <a:cs typeface="Arial" pitchFamily="34" charset="0"/>
                </a:rPr>
                <a:t>  La </a:t>
              </a:r>
              <a:r>
                <a:rPr lang="es-MX" sz="1200" b="1" dirty="0">
                  <a:latin typeface="Arial" pitchFamily="34" charset="0"/>
                  <a:cs typeface="Arial" pitchFamily="34" charset="0"/>
                </a:rPr>
                <a:t>OMS </a:t>
              </a:r>
              <a:r>
                <a:rPr lang="es-MX" sz="900" b="1" dirty="0">
                  <a:latin typeface="Arial" pitchFamily="34" charset="0"/>
                  <a:cs typeface="Arial" pitchFamily="34" charset="0"/>
                </a:rPr>
                <a:t>DECLARA A LA DEMENCIA COMO PRIORIDAD DE SALUD PUBLICA</a:t>
              </a:r>
              <a:r>
                <a:rPr lang="es-MX" sz="900" dirty="0">
                  <a:latin typeface="Arial" pitchFamily="34" charset="0"/>
                  <a:cs typeface="Arial" pitchFamily="34" charset="0"/>
                </a:rPr>
                <a:t> </a:t>
              </a:r>
            </a:p>
          </p:txBody>
        </p:sp>
      </p:grpSp>
      <p:pic>
        <p:nvPicPr>
          <p:cNvPr id="923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8913" y="1874838"/>
            <a:ext cx="249078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0838" y="4292600"/>
            <a:ext cx="1065212"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descr="Imagen que contiene persona, grupo, pose, foto&#10;&#10;Descripción generada automáticamente">
            <a:extLst>
              <a:ext uri="{FF2B5EF4-FFF2-40B4-BE49-F238E27FC236}">
                <a16:creationId xmlns:a16="http://schemas.microsoft.com/office/drawing/2014/main" id="{C9056C4A-67B3-4E7A-B00C-E2581DEAE3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4631" y="5277496"/>
            <a:ext cx="4426188" cy="1580504"/>
          </a:xfrm>
          <a:prstGeom prst="rect">
            <a:avLst/>
          </a:prstGeom>
        </p:spPr>
      </p:pic>
    </p:spTree>
    <p:extLst>
      <p:ext uri="{BB962C8B-B14F-4D97-AF65-F5344CB8AC3E}">
        <p14:creationId xmlns:p14="http://schemas.microsoft.com/office/powerpoint/2010/main" val="127178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55679"/>
            <a:ext cx="8076968" cy="697057"/>
          </a:xfrm>
          <a:ln>
            <a:miter lim="800000"/>
            <a:headEnd/>
            <a:tailEnd/>
          </a:ln>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s-MX"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El camino a la creación de un Plan de Acción</a:t>
            </a:r>
          </a:p>
        </p:txBody>
      </p:sp>
      <p:sp>
        <p:nvSpPr>
          <p:cNvPr id="4" name="3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8" name="7 Flecha abajo"/>
          <p:cNvSpPr/>
          <p:nvPr/>
        </p:nvSpPr>
        <p:spPr>
          <a:xfrm rot="16200000" flipH="1">
            <a:off x="4382159" y="-3365935"/>
            <a:ext cx="360041" cy="9053367"/>
          </a:xfrm>
          <a:prstGeom prst="downArrow">
            <a:avLst/>
          </a:prstGeom>
          <a:solidFill>
            <a:srgbClr val="FF0000"/>
          </a:solidFill>
          <a:ln>
            <a:no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MX" sz="2000"/>
          </a:p>
        </p:txBody>
      </p:sp>
      <p:pic>
        <p:nvPicPr>
          <p:cNvPr id="92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23050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2" name="10 Grupo"/>
          <p:cNvGrpSpPr>
            <a:grpSpLocks/>
          </p:cNvGrpSpPr>
          <p:nvPr/>
        </p:nvGrpSpPr>
        <p:grpSpPr bwMode="auto">
          <a:xfrm>
            <a:off x="34925" y="2827338"/>
            <a:ext cx="1204913" cy="3140075"/>
            <a:chOff x="35495" y="2971660"/>
            <a:chExt cx="1204770" cy="3140442"/>
          </a:xfrm>
        </p:grpSpPr>
        <p:sp>
          <p:nvSpPr>
            <p:cNvPr id="10" name="9 Rectángulo"/>
            <p:cNvSpPr/>
            <p:nvPr/>
          </p:nvSpPr>
          <p:spPr>
            <a:xfrm>
              <a:off x="35495"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3" name="2 Marcador de contenido"/>
            <p:cNvSpPr txBox="1">
              <a:spLocks/>
            </p:cNvSpPr>
            <p:nvPr/>
          </p:nvSpPr>
          <p:spPr>
            <a:xfrm>
              <a:off x="35495" y="2987536"/>
              <a:ext cx="1204770" cy="1882151"/>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2015</a:t>
              </a:r>
              <a:endParaRPr lang="es-MX" sz="900" b="1" dirty="0">
                <a:latin typeface="Arial" pitchFamily="34" charset="0"/>
                <a:cs typeface="Arial" pitchFamily="34" charset="0"/>
              </a:endParaRPr>
            </a:p>
            <a:p>
              <a:pPr marL="0" indent="0" fontAlgn="auto">
                <a:spcAft>
                  <a:spcPts val="0"/>
                </a:spcAft>
                <a:buFont typeface="Arial" pitchFamily="34" charset="0"/>
                <a:buNone/>
                <a:defRPr/>
              </a:pPr>
              <a:r>
                <a:rPr lang="es-MX" sz="900" dirty="0">
                  <a:latin typeface="Arial" pitchFamily="34" charset="0"/>
                  <a:cs typeface="Arial" pitchFamily="34" charset="0"/>
                </a:rPr>
                <a:t>PARTICIPACIÓN DE MEXICO EN EL DESARROLLO DEL PLAN DE ACCION REGIONAL DE LA OPS-OMS</a:t>
              </a:r>
            </a:p>
          </p:txBody>
        </p:sp>
      </p:grpSp>
      <p:grpSp>
        <p:nvGrpSpPr>
          <p:cNvPr id="9233" name="19 Grupo"/>
          <p:cNvGrpSpPr>
            <a:grpSpLocks/>
          </p:cNvGrpSpPr>
          <p:nvPr/>
        </p:nvGrpSpPr>
        <p:grpSpPr bwMode="auto">
          <a:xfrm>
            <a:off x="1341438" y="2827338"/>
            <a:ext cx="1206500" cy="3140075"/>
            <a:chOff x="1341781" y="2971660"/>
            <a:chExt cx="1206629" cy="3140442"/>
          </a:xfrm>
        </p:grpSpPr>
        <p:sp>
          <p:nvSpPr>
            <p:cNvPr id="23" name="22 Rectángulo"/>
            <p:cNvSpPr/>
            <p:nvPr/>
          </p:nvSpPr>
          <p:spPr>
            <a:xfrm>
              <a:off x="1341781"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4" name="2 Marcador de contenido"/>
            <p:cNvSpPr txBox="1">
              <a:spLocks/>
            </p:cNvSpPr>
            <p:nvPr/>
          </p:nvSpPr>
          <p:spPr>
            <a:xfrm>
              <a:off x="1343368" y="2987537"/>
              <a:ext cx="1205042" cy="1378111"/>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2017 </a:t>
              </a:r>
              <a:r>
                <a:rPr lang="es-MX" sz="900" dirty="0">
                  <a:latin typeface="Arial" pitchFamily="34" charset="0"/>
                  <a:cs typeface="Arial" pitchFamily="34" charset="0"/>
                </a:rPr>
                <a:t>PUBLICACIÓN DE LA ESTRATEGIA  MUNDIAL 2017-2023 DE LA OMS</a:t>
              </a:r>
            </a:p>
          </p:txBody>
        </p:sp>
      </p:grpSp>
      <p:grpSp>
        <p:nvGrpSpPr>
          <p:cNvPr id="9234" name="21 Grupo"/>
          <p:cNvGrpSpPr>
            <a:grpSpLocks/>
          </p:cNvGrpSpPr>
          <p:nvPr/>
        </p:nvGrpSpPr>
        <p:grpSpPr bwMode="auto">
          <a:xfrm>
            <a:off x="2651125" y="2827338"/>
            <a:ext cx="1212850" cy="3140075"/>
            <a:chOff x="2651786" y="2971660"/>
            <a:chExt cx="1211935" cy="3140442"/>
          </a:xfrm>
        </p:grpSpPr>
        <p:sp>
          <p:nvSpPr>
            <p:cNvPr id="24" name="23 Rectángulo"/>
            <p:cNvSpPr/>
            <p:nvPr/>
          </p:nvSpPr>
          <p:spPr>
            <a:xfrm>
              <a:off x="2658952"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5" name="2 Marcador de contenido"/>
            <p:cNvSpPr txBox="1">
              <a:spLocks/>
            </p:cNvSpPr>
            <p:nvPr/>
          </p:nvSpPr>
          <p:spPr>
            <a:xfrm>
              <a:off x="2651786" y="2987537"/>
              <a:ext cx="1204004" cy="1378111"/>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2017</a:t>
              </a:r>
            </a:p>
            <a:p>
              <a:pPr marL="0" indent="0" fontAlgn="auto">
                <a:spcAft>
                  <a:spcPts val="0"/>
                </a:spcAft>
                <a:buFont typeface="Arial" pitchFamily="34" charset="0"/>
                <a:buNone/>
                <a:defRPr/>
              </a:pPr>
              <a:r>
                <a:rPr lang="es-MX" sz="900" dirty="0">
                  <a:latin typeface="Arial" pitchFamily="34" charset="0"/>
                  <a:cs typeface="Arial" pitchFamily="34" charset="0"/>
                </a:rPr>
                <a:t>INCORPORACIÓN AL PROYECTO STRIDE DE LA LSE</a:t>
              </a:r>
            </a:p>
            <a:p>
              <a:pPr marL="0" indent="0" fontAlgn="auto">
                <a:spcAft>
                  <a:spcPts val="0"/>
                </a:spcAft>
                <a:buFont typeface="Arial" pitchFamily="34" charset="0"/>
                <a:buNone/>
                <a:defRPr/>
              </a:pPr>
              <a:endParaRPr lang="es-MX" sz="900" dirty="0">
                <a:latin typeface="Arial" pitchFamily="34" charset="0"/>
                <a:cs typeface="Arial" pitchFamily="34" charset="0"/>
              </a:endParaRPr>
            </a:p>
          </p:txBody>
        </p:sp>
      </p:grpSp>
      <p:grpSp>
        <p:nvGrpSpPr>
          <p:cNvPr id="9235" name="27 Grupo"/>
          <p:cNvGrpSpPr>
            <a:grpSpLocks/>
          </p:cNvGrpSpPr>
          <p:nvPr/>
        </p:nvGrpSpPr>
        <p:grpSpPr bwMode="auto">
          <a:xfrm>
            <a:off x="3959225" y="2827338"/>
            <a:ext cx="1211263" cy="3140075"/>
            <a:chOff x="3959931" y="2971660"/>
            <a:chExt cx="1210076" cy="3140442"/>
          </a:xfrm>
        </p:grpSpPr>
        <p:sp>
          <p:nvSpPr>
            <p:cNvPr id="25" name="24 Rectángulo"/>
            <p:cNvSpPr/>
            <p:nvPr/>
          </p:nvSpPr>
          <p:spPr>
            <a:xfrm>
              <a:off x="3965238"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6" name="2 Marcador de contenido"/>
            <p:cNvSpPr txBox="1">
              <a:spLocks/>
            </p:cNvSpPr>
            <p:nvPr/>
          </p:nvSpPr>
          <p:spPr>
            <a:xfrm>
              <a:off x="3959931" y="2987537"/>
              <a:ext cx="1205318" cy="1594036"/>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2018</a:t>
              </a:r>
              <a:r>
                <a:rPr lang="es-MX" sz="1200" dirty="0">
                  <a:latin typeface="Arial" pitchFamily="34" charset="0"/>
                  <a:cs typeface="Arial" pitchFamily="34" charset="0"/>
                </a:rPr>
                <a:t> </a:t>
              </a:r>
              <a:endParaRPr lang="es-MX" sz="900" dirty="0">
                <a:latin typeface="Arial" pitchFamily="34" charset="0"/>
                <a:cs typeface="Arial" pitchFamily="34" charset="0"/>
              </a:endParaRPr>
            </a:p>
            <a:p>
              <a:pPr marL="0" indent="0" fontAlgn="auto">
                <a:spcAft>
                  <a:spcPts val="0"/>
                </a:spcAft>
                <a:buFont typeface="Arial" pitchFamily="34" charset="0"/>
                <a:buNone/>
                <a:defRPr/>
              </a:pPr>
              <a:r>
                <a:rPr lang="es-MX" sz="900" dirty="0">
                  <a:latin typeface="Arial" pitchFamily="34" charset="0"/>
                  <a:cs typeface="Arial" pitchFamily="34" charset="0"/>
                </a:rPr>
                <a:t>PRIMERA REUNION NACIONAL PARA DESARROLLAR EL MAPA DE RUTA A TRAVESDE LA METODOLOGIA DE TEORIA DEL CAMBIO</a:t>
              </a:r>
            </a:p>
          </p:txBody>
        </p:sp>
      </p:grpSp>
      <p:grpSp>
        <p:nvGrpSpPr>
          <p:cNvPr id="9236" name="28 Grupo"/>
          <p:cNvGrpSpPr>
            <a:grpSpLocks/>
          </p:cNvGrpSpPr>
          <p:nvPr/>
        </p:nvGrpSpPr>
        <p:grpSpPr bwMode="auto">
          <a:xfrm>
            <a:off x="5267325" y="2827338"/>
            <a:ext cx="1209675" cy="3140075"/>
            <a:chOff x="5268076" y="2971660"/>
            <a:chExt cx="1208216" cy="3140442"/>
          </a:xfrm>
        </p:grpSpPr>
        <p:sp>
          <p:nvSpPr>
            <p:cNvPr id="26" name="25 Rectángulo"/>
            <p:cNvSpPr/>
            <p:nvPr/>
          </p:nvSpPr>
          <p:spPr>
            <a:xfrm>
              <a:off x="5271523"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7" name="2 Marcador de contenido"/>
            <p:cNvSpPr txBox="1">
              <a:spLocks/>
            </p:cNvSpPr>
            <p:nvPr/>
          </p:nvSpPr>
          <p:spPr>
            <a:xfrm>
              <a:off x="5268076" y="2987537"/>
              <a:ext cx="1205045" cy="1906598"/>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2019</a:t>
              </a:r>
              <a:endParaRPr lang="es-MX" sz="500" dirty="0">
                <a:latin typeface="Arial" pitchFamily="34" charset="0"/>
                <a:cs typeface="Arial" pitchFamily="34" charset="0"/>
              </a:endParaRPr>
            </a:p>
            <a:p>
              <a:pPr marL="0" indent="0" fontAlgn="auto">
                <a:spcAft>
                  <a:spcPts val="0"/>
                </a:spcAft>
                <a:buNone/>
                <a:defRPr/>
              </a:pPr>
              <a:r>
                <a:rPr lang="es-MX" sz="900" dirty="0">
                  <a:latin typeface="Arial" pitchFamily="34" charset="0"/>
                  <a:cs typeface="Arial" pitchFamily="34" charset="0"/>
                </a:rPr>
                <a:t>PUBLICACION DE LA ESTRATEGIA PARA REDUCCION DE RIESGO DE DETERIORO COGNITIVO DE LA OMS DONDE MEXICO PARTICIPA COMO REVISOR </a:t>
              </a:r>
            </a:p>
          </p:txBody>
        </p:sp>
      </p:grpSp>
      <p:sp>
        <p:nvSpPr>
          <p:cNvPr id="18" name="2 Marcador de contenido"/>
          <p:cNvSpPr txBox="1">
            <a:spLocks/>
          </p:cNvSpPr>
          <p:nvPr/>
        </p:nvSpPr>
        <p:spPr>
          <a:xfrm>
            <a:off x="6577013" y="2844800"/>
            <a:ext cx="1203325" cy="3176588"/>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200" b="1" dirty="0">
                <a:latin typeface="Arial" pitchFamily="34" charset="0"/>
                <a:cs typeface="Arial" pitchFamily="34" charset="0"/>
              </a:rPr>
              <a:t>2019</a:t>
            </a:r>
            <a:r>
              <a:rPr lang="es-MX" sz="1200" dirty="0">
                <a:latin typeface="Arial" pitchFamily="34" charset="0"/>
                <a:cs typeface="Arial" pitchFamily="34" charset="0"/>
              </a:rPr>
              <a:t>  </a:t>
            </a:r>
            <a:endParaRPr lang="es-MX" sz="900" dirty="0">
              <a:latin typeface="Arial" pitchFamily="34" charset="0"/>
              <a:cs typeface="Arial" pitchFamily="34" charset="0"/>
            </a:endParaRPr>
          </a:p>
          <a:p>
            <a:pPr marL="0" indent="0" fontAlgn="auto">
              <a:spcAft>
                <a:spcPts val="0"/>
              </a:spcAft>
              <a:buFont typeface="Arial" pitchFamily="34" charset="0"/>
              <a:buNone/>
              <a:defRPr/>
            </a:pPr>
            <a:r>
              <a:rPr lang="es-MX" sz="900" dirty="0">
                <a:latin typeface="Arial" pitchFamily="34" charset="0"/>
                <a:cs typeface="Arial" pitchFamily="34" charset="0"/>
              </a:rPr>
              <a:t>JUNIO, COMIENZA LA´PREPARACION DEL PROGRAMA DE ACCION ESPECIFICO ENVEJECIMIENTO</a:t>
            </a:r>
          </a:p>
        </p:txBody>
      </p:sp>
      <p:grpSp>
        <p:nvGrpSpPr>
          <p:cNvPr id="9238" name="29 Grupo"/>
          <p:cNvGrpSpPr>
            <a:grpSpLocks/>
          </p:cNvGrpSpPr>
          <p:nvPr/>
        </p:nvGrpSpPr>
        <p:grpSpPr bwMode="auto">
          <a:xfrm>
            <a:off x="7883525" y="2827338"/>
            <a:ext cx="1204913" cy="3140075"/>
            <a:chOff x="7884094" y="2971660"/>
            <a:chExt cx="1205043" cy="3140442"/>
          </a:xfrm>
        </p:grpSpPr>
        <p:sp>
          <p:nvSpPr>
            <p:cNvPr id="27" name="26 Rectángulo"/>
            <p:cNvSpPr/>
            <p:nvPr/>
          </p:nvSpPr>
          <p:spPr>
            <a:xfrm>
              <a:off x="7884094" y="2971660"/>
              <a:ext cx="1204769" cy="3140442"/>
            </a:xfrm>
            <a:prstGeom prst="rect">
              <a:avLst/>
            </a:prstGeom>
            <a:gradFill>
              <a:gsLst>
                <a:gs pos="0">
                  <a:srgbClr val="FFC000"/>
                </a:gs>
                <a:gs pos="50000">
                  <a:srgbClr val="FFC000"/>
                </a:gs>
                <a:gs pos="100000">
                  <a:srgbClr val="FFC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9" name="2 Marcador de contenido"/>
            <p:cNvSpPr txBox="1">
              <a:spLocks/>
            </p:cNvSpPr>
            <p:nvPr/>
          </p:nvSpPr>
          <p:spPr>
            <a:xfrm>
              <a:off x="7884094" y="2987536"/>
              <a:ext cx="1205043" cy="1738118"/>
            </a:xfrm>
            <a:prstGeom prst="rect">
              <a:avLst/>
            </a:prstGeom>
            <a:solidFill>
              <a:srgbClr val="FFC000"/>
            </a:solidFill>
            <a:ln>
              <a:noFill/>
            </a:ln>
          </p:spPr>
          <p:style>
            <a:lnRef idx="1">
              <a:schemeClr val="dk1"/>
            </a:lnRef>
            <a:fillRef idx="3">
              <a:schemeClr val="dk1"/>
            </a:fillRef>
            <a:effectRef idx="2">
              <a:schemeClr val="dk1"/>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MX" sz="1100" b="1" dirty="0">
                  <a:latin typeface="Arial" pitchFamily="34" charset="0"/>
                  <a:cs typeface="Arial" pitchFamily="34" charset="0"/>
                </a:rPr>
                <a:t>2019</a:t>
              </a:r>
            </a:p>
            <a:p>
              <a:pPr marL="0" indent="0" fontAlgn="auto">
                <a:spcAft>
                  <a:spcPts val="0"/>
                </a:spcAft>
                <a:buFont typeface="Arial" pitchFamily="34" charset="0"/>
                <a:buNone/>
                <a:defRPr/>
              </a:pPr>
              <a:r>
                <a:rPr lang="es-MX" sz="900" dirty="0">
                  <a:latin typeface="Arial" pitchFamily="34" charset="0"/>
                  <a:cs typeface="Arial" pitchFamily="34" charset="0"/>
                </a:rPr>
                <a:t>JULIO, MEXICO FIRMA LA DECLARATORIA DEL G 20 DONDE SE RECONOCE A LA ENFERMEDAD DE ALZHEIMER COMO UNA PRIORIDAD DE SALUD PUBLICA</a:t>
              </a:r>
              <a:endParaRPr lang="es-MX" sz="700" dirty="0">
                <a:latin typeface="Arial" pitchFamily="34" charset="0"/>
                <a:cs typeface="Arial" pitchFamily="34" charset="0"/>
              </a:endParaRPr>
            </a:p>
          </p:txBody>
        </p:sp>
      </p:grpSp>
      <p:pic>
        <p:nvPicPr>
          <p:cNvPr id="92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913" y="1874838"/>
            <a:ext cx="249078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7">
            <a:extLst>
              <a:ext uri="{FF2B5EF4-FFF2-40B4-BE49-F238E27FC236}">
                <a16:creationId xmlns:a16="http://schemas.microsoft.com/office/drawing/2014/main" id="{5E4A4597-2731-4B79-8FB0-078EB2887C05}"/>
              </a:ext>
            </a:extLst>
          </p:cNvPr>
          <p:cNvPicPr>
            <a:picLocks noChangeAspect="1"/>
          </p:cNvPicPr>
          <p:nvPr/>
        </p:nvPicPr>
        <p:blipFill>
          <a:blip r:embed="rId5"/>
          <a:stretch>
            <a:fillRect/>
          </a:stretch>
        </p:blipFill>
        <p:spPr>
          <a:xfrm>
            <a:off x="5851621" y="4704095"/>
            <a:ext cx="1476229" cy="2085921"/>
          </a:xfrm>
          <a:prstGeom prst="rect">
            <a:avLst/>
          </a:prstGeom>
        </p:spPr>
      </p:pic>
      <p:pic>
        <p:nvPicPr>
          <p:cNvPr id="29" name="Imagen 28">
            <a:extLst>
              <a:ext uri="{FF2B5EF4-FFF2-40B4-BE49-F238E27FC236}">
                <a16:creationId xmlns:a16="http://schemas.microsoft.com/office/drawing/2014/main" id="{4C568F54-5DBD-47A1-8340-0303F2DF4EBB}"/>
              </a:ext>
            </a:extLst>
          </p:cNvPr>
          <p:cNvPicPr>
            <a:picLocks noChangeAspect="1"/>
          </p:cNvPicPr>
          <p:nvPr/>
        </p:nvPicPr>
        <p:blipFill>
          <a:blip r:embed="rId6"/>
          <a:stretch>
            <a:fillRect/>
          </a:stretch>
        </p:blipFill>
        <p:spPr>
          <a:xfrm>
            <a:off x="2728913" y="4749588"/>
            <a:ext cx="2330422" cy="1797952"/>
          </a:xfrm>
          <a:prstGeom prst="rect">
            <a:avLst/>
          </a:prstGeom>
        </p:spPr>
      </p:pic>
      <p:pic>
        <p:nvPicPr>
          <p:cNvPr id="1026" name="Picture 2" descr="Resultado de imagen para g20 osaka 2019">
            <a:extLst>
              <a:ext uri="{FF2B5EF4-FFF2-40B4-BE49-F238E27FC236}">
                <a16:creationId xmlns:a16="http://schemas.microsoft.com/office/drawing/2014/main" id="{572BE9D6-0B02-42D2-8BC2-984FC21A39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5731" y="4852952"/>
            <a:ext cx="1204913" cy="808296"/>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9">
            <a:extLst>
              <a:ext uri="{FF2B5EF4-FFF2-40B4-BE49-F238E27FC236}">
                <a16:creationId xmlns:a16="http://schemas.microsoft.com/office/drawing/2014/main" id="{D4269488-7252-4FC4-A26F-4ADF4ED56736}"/>
              </a:ext>
            </a:extLst>
          </p:cNvPr>
          <p:cNvPicPr>
            <a:picLocks noChangeAspect="1"/>
          </p:cNvPicPr>
          <p:nvPr/>
        </p:nvPicPr>
        <p:blipFill>
          <a:blip r:embed="rId8"/>
          <a:stretch>
            <a:fillRect/>
          </a:stretch>
        </p:blipFill>
        <p:spPr>
          <a:xfrm>
            <a:off x="460688" y="4681811"/>
            <a:ext cx="1923967" cy="1933505"/>
          </a:xfrm>
          <a:prstGeom prst="rect">
            <a:avLst/>
          </a:prstGeom>
        </p:spPr>
      </p:pic>
    </p:spTree>
    <p:extLst>
      <p:ext uri="{BB962C8B-B14F-4D97-AF65-F5344CB8AC3E}">
        <p14:creationId xmlns:p14="http://schemas.microsoft.com/office/powerpoint/2010/main" val="13151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20485"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436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627784" y="6237312"/>
            <a:ext cx="6516216" cy="625082"/>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9" name="3 Imagen"/>
          <p:cNvPicPr>
            <a:picLocks noChangeAspect="1"/>
          </p:cNvPicPr>
          <p:nvPr/>
        </p:nvPicPr>
        <p:blipFill>
          <a:blip r:embed="rId4"/>
          <a:stretch>
            <a:fillRect/>
          </a:stretch>
        </p:blipFill>
        <p:spPr>
          <a:xfrm>
            <a:off x="596900" y="998538"/>
            <a:ext cx="3757613" cy="4860925"/>
          </a:xfrm>
          <a:prstGeom prst="rect">
            <a:avLst/>
          </a:prstGeom>
          <a:ln>
            <a:noFill/>
          </a:ln>
          <a:effectLst>
            <a:outerShdw blurRad="152400" dist="139700" dir="2700000" algn="tl" rotWithShape="0">
              <a:schemeClr val="tx1">
                <a:alpha val="49000"/>
              </a:schemeClr>
            </a:outerShdw>
          </a:effectLst>
        </p:spPr>
      </p:pic>
      <p:pic>
        <p:nvPicPr>
          <p:cNvPr id="10" name="4 Imagen"/>
          <p:cNvPicPr>
            <a:picLocks noChangeAspect="1"/>
          </p:cNvPicPr>
          <p:nvPr/>
        </p:nvPicPr>
        <p:blipFill>
          <a:blip r:embed="rId5"/>
          <a:stretch>
            <a:fillRect/>
          </a:stretch>
        </p:blipFill>
        <p:spPr>
          <a:xfrm>
            <a:off x="4700588" y="998538"/>
            <a:ext cx="3757612" cy="4860925"/>
          </a:xfrm>
          <a:prstGeom prst="rect">
            <a:avLst/>
          </a:prstGeom>
          <a:ln>
            <a:noFill/>
          </a:ln>
          <a:effectLst>
            <a:outerShdw blurRad="152400" dist="139700" dir="2700000" algn="tl" rotWithShape="0">
              <a:schemeClr val="tx1">
                <a:alpha val="49000"/>
              </a:schemeClr>
            </a:outerShdw>
          </a:effectLst>
        </p:spPr>
      </p:pic>
    </p:spTree>
    <p:extLst>
      <p:ext uri="{BB962C8B-B14F-4D97-AF65-F5344CB8AC3E}">
        <p14:creationId xmlns:p14="http://schemas.microsoft.com/office/powerpoint/2010/main" val="192954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539750" y="1133475"/>
            <a:ext cx="1439863" cy="5589588"/>
          </a:xfrm>
          <a:prstGeom prst="rect">
            <a:avLst/>
          </a:prstGeom>
          <a:gradFill flip="none" rotWithShape="1">
            <a:gsLst>
              <a:gs pos="11000">
                <a:srgbClr val="FFC000"/>
              </a:gs>
              <a:gs pos="49000">
                <a:srgbClr val="FFFF0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2" name="21 Rectángulo"/>
          <p:cNvSpPr/>
          <p:nvPr/>
        </p:nvSpPr>
        <p:spPr>
          <a:xfrm>
            <a:off x="2049463" y="1133475"/>
            <a:ext cx="1439862" cy="5589588"/>
          </a:xfrm>
          <a:prstGeom prst="rect">
            <a:avLst/>
          </a:prstGeom>
          <a:gradFill flip="none" rotWithShape="1">
            <a:gsLst>
              <a:gs pos="11000">
                <a:srgbClr val="FFC000"/>
              </a:gs>
              <a:gs pos="49000">
                <a:srgbClr val="FFFF0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3" name="22 Rectángulo"/>
          <p:cNvSpPr/>
          <p:nvPr/>
        </p:nvSpPr>
        <p:spPr>
          <a:xfrm>
            <a:off x="3559175" y="1133475"/>
            <a:ext cx="1439863" cy="5589588"/>
          </a:xfrm>
          <a:prstGeom prst="rect">
            <a:avLst/>
          </a:prstGeom>
          <a:gradFill flip="none" rotWithShape="1">
            <a:gsLst>
              <a:gs pos="11000">
                <a:srgbClr val="FFC000"/>
              </a:gs>
              <a:gs pos="49000">
                <a:srgbClr val="FFFF0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4" name="23 Rectángulo"/>
          <p:cNvSpPr/>
          <p:nvPr/>
        </p:nvSpPr>
        <p:spPr>
          <a:xfrm>
            <a:off x="5068888" y="1133475"/>
            <a:ext cx="1439862" cy="5589588"/>
          </a:xfrm>
          <a:prstGeom prst="rect">
            <a:avLst/>
          </a:prstGeom>
          <a:gradFill flip="none" rotWithShape="1">
            <a:gsLst>
              <a:gs pos="11000">
                <a:srgbClr val="FFC000"/>
              </a:gs>
              <a:gs pos="49000">
                <a:srgbClr val="FFFF0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5" name="24 Rectángulo"/>
          <p:cNvSpPr/>
          <p:nvPr/>
        </p:nvSpPr>
        <p:spPr>
          <a:xfrm>
            <a:off x="6578600" y="1133475"/>
            <a:ext cx="1439863" cy="5589588"/>
          </a:xfrm>
          <a:prstGeom prst="rect">
            <a:avLst/>
          </a:prstGeom>
          <a:gradFill flip="none" rotWithShape="1">
            <a:gsLst>
              <a:gs pos="11000">
                <a:srgbClr val="FFC000"/>
              </a:gs>
              <a:gs pos="49000">
                <a:srgbClr val="FFFF0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1" name="10 CuadroTexto"/>
          <p:cNvSpPr txBox="1">
            <a:spLocks noChangeArrowheads="1"/>
          </p:cNvSpPr>
          <p:nvPr/>
        </p:nvSpPr>
        <p:spPr bwMode="auto">
          <a:xfrm>
            <a:off x="550863" y="1439863"/>
            <a:ext cx="14287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altLang="es-MX" sz="1300" b="1" dirty="0">
                <a:latin typeface="Trebuchet MS" pitchFamily="34" charset="0"/>
              </a:rPr>
              <a:t>1,000,000 de personas afectadas</a:t>
            </a:r>
            <a:r>
              <a:rPr lang="es-MX" altLang="es-MX" sz="1300" dirty="0">
                <a:latin typeface="Trebuchet MS" pitchFamily="34" charset="0"/>
              </a:rPr>
              <a:t>, sub-diagnóstico y poco acceso a servicios adecuados, cuidadores sin orientación y con efectos adversos en su salud</a:t>
            </a:r>
          </a:p>
        </p:txBody>
      </p:sp>
      <p:sp>
        <p:nvSpPr>
          <p:cNvPr id="12" name="11 CuadroTexto"/>
          <p:cNvSpPr txBox="1">
            <a:spLocks noChangeArrowheads="1"/>
          </p:cNvSpPr>
          <p:nvPr/>
        </p:nvSpPr>
        <p:spPr bwMode="auto">
          <a:xfrm>
            <a:off x="2051050" y="1439863"/>
            <a:ext cx="14382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altLang="es-MX" sz="1300" b="1">
                <a:latin typeface="Trebuchet MS" pitchFamily="34" charset="0"/>
              </a:rPr>
              <a:t>Plan de acción</a:t>
            </a:r>
          </a:p>
          <a:p>
            <a:pPr eaLnBrk="1" hangingPunct="1"/>
            <a:r>
              <a:rPr lang="es-MX" altLang="es-MX" sz="1300">
                <a:latin typeface="Trebuchet MS" pitchFamily="34" charset="0"/>
              </a:rPr>
              <a:t>Toma de conciencia, información, capacitación, modelo de atención adecuado, investigación</a:t>
            </a:r>
          </a:p>
        </p:txBody>
      </p:sp>
      <p:sp>
        <p:nvSpPr>
          <p:cNvPr id="13" name="12 CuadroTexto"/>
          <p:cNvSpPr txBox="1">
            <a:spLocks noChangeArrowheads="1"/>
          </p:cNvSpPr>
          <p:nvPr/>
        </p:nvSpPr>
        <p:spPr bwMode="auto">
          <a:xfrm>
            <a:off x="3563938" y="1439863"/>
            <a:ext cx="14351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altLang="es-MX" sz="1300" b="1" dirty="0" err="1">
                <a:latin typeface="Trebuchet MS" pitchFamily="34" charset="0"/>
              </a:rPr>
              <a:t>Desestigmatizar</a:t>
            </a:r>
            <a:r>
              <a:rPr lang="es-MX" altLang="es-MX" sz="1300" dirty="0">
                <a:latin typeface="Trebuchet MS" pitchFamily="34" charset="0"/>
              </a:rPr>
              <a:t> a los pacientes y sus familias, respuesta eficiente de los servicios de salud, evidencia científica en población mexicana</a:t>
            </a:r>
          </a:p>
        </p:txBody>
      </p:sp>
      <p:sp>
        <p:nvSpPr>
          <p:cNvPr id="14" name="13 CuadroTexto"/>
          <p:cNvSpPr txBox="1">
            <a:spLocks noChangeArrowheads="1"/>
          </p:cNvSpPr>
          <p:nvPr/>
        </p:nvSpPr>
        <p:spPr bwMode="auto">
          <a:xfrm>
            <a:off x="5076825" y="1439863"/>
            <a:ext cx="14319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altLang="es-MX" sz="1300" b="1" dirty="0">
                <a:latin typeface="Trebuchet MS" pitchFamily="34" charset="0"/>
              </a:rPr>
              <a:t>Bienestar de las personas con enfermedad de Alzheimer y sus familias</a:t>
            </a:r>
            <a:r>
              <a:rPr lang="es-MX" altLang="es-MX" sz="1300" dirty="0">
                <a:latin typeface="Trebuchet MS" pitchFamily="34" charset="0"/>
              </a:rPr>
              <a:t>, mayor </a:t>
            </a:r>
            <a:r>
              <a:rPr lang="es-MX" altLang="es-MX" sz="1300" dirty="0" err="1">
                <a:latin typeface="Trebuchet MS" pitchFamily="34" charset="0"/>
              </a:rPr>
              <a:t>corresponsabili</a:t>
            </a:r>
            <a:r>
              <a:rPr lang="es-MX" altLang="es-MX" sz="1300" dirty="0">
                <a:latin typeface="Trebuchet MS" pitchFamily="34" charset="0"/>
              </a:rPr>
              <a:t>-dad en salud, menor costo de atención</a:t>
            </a:r>
          </a:p>
        </p:txBody>
      </p:sp>
      <p:sp>
        <p:nvSpPr>
          <p:cNvPr id="18" name="17 CuadroTexto"/>
          <p:cNvSpPr txBox="1">
            <a:spLocks noChangeArrowheads="1"/>
          </p:cNvSpPr>
          <p:nvPr/>
        </p:nvSpPr>
        <p:spPr bwMode="auto">
          <a:xfrm>
            <a:off x="6588125" y="1439863"/>
            <a:ext cx="143033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altLang="es-MX" sz="1300" b="1" dirty="0">
                <a:latin typeface="Trebuchet MS" pitchFamily="34" charset="0"/>
              </a:rPr>
              <a:t>Prioridad a la promoción y la prevención</a:t>
            </a:r>
            <a:r>
              <a:rPr lang="es-MX" altLang="es-MX" sz="1300" dirty="0">
                <a:latin typeface="Trebuchet MS" pitchFamily="34" charset="0"/>
              </a:rPr>
              <a:t>, disminución de la prevalencia, modelo de atención acorde a necesidades y características de México</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73463"/>
            <a:ext cx="8555037"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rcRect l="13586" t="57664" r="80476" b="21169"/>
          <a:stretch>
            <a:fillRect/>
          </a:stretch>
        </p:blipFill>
        <p:spPr bwMode="auto">
          <a:xfrm>
            <a:off x="1557338" y="5472113"/>
            <a:ext cx="5080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rcRect l="29156" t="37102" r="62926" b="36508"/>
          <a:stretch>
            <a:fillRect/>
          </a:stretch>
        </p:blipFill>
        <p:spPr bwMode="auto">
          <a:xfrm>
            <a:off x="2889250" y="4794250"/>
            <a:ext cx="67786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p:cNvPicPr>
          <p:nvPr/>
        </p:nvPicPr>
        <p:blipFill>
          <a:blip r:embed="rId6">
            <a:extLst>
              <a:ext uri="{28A0092B-C50C-407E-A947-70E740481C1C}">
                <a14:useLocalDpi xmlns:a14="http://schemas.microsoft.com/office/drawing/2010/main" val="0"/>
              </a:ext>
            </a:extLst>
          </a:blip>
          <a:srcRect l="42221" t="19965" r="46132" b="45763"/>
          <a:stretch>
            <a:fillRect/>
          </a:stretch>
        </p:blipFill>
        <p:spPr bwMode="auto">
          <a:xfrm>
            <a:off x="4006850" y="4230688"/>
            <a:ext cx="99695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Imagen"/>
          <p:cNvPicPr>
            <a:picLocks noChangeAspect="1"/>
          </p:cNvPicPr>
          <p:nvPr/>
        </p:nvPicPr>
        <p:blipFill>
          <a:blip r:embed="rId7">
            <a:extLst>
              <a:ext uri="{28A0092B-C50C-407E-A947-70E740481C1C}">
                <a14:useLocalDpi xmlns:a14="http://schemas.microsoft.com/office/drawing/2010/main" val="0"/>
              </a:ext>
            </a:extLst>
          </a:blip>
          <a:srcRect l="56725" t="8997" r="30202" b="53987"/>
          <a:stretch>
            <a:fillRect/>
          </a:stretch>
        </p:blipFill>
        <p:spPr bwMode="auto">
          <a:xfrm>
            <a:off x="5248275" y="3868738"/>
            <a:ext cx="11191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p:cNvPicPr>
            <a:picLocks noChangeAspect="1"/>
          </p:cNvPicPr>
          <p:nvPr/>
        </p:nvPicPr>
        <p:blipFill>
          <a:blip r:embed="rId8">
            <a:extLst>
              <a:ext uri="{28A0092B-C50C-407E-A947-70E740481C1C}">
                <a14:useLocalDpi xmlns:a14="http://schemas.microsoft.com/office/drawing/2010/main" val="0"/>
              </a:ext>
            </a:extLst>
          </a:blip>
          <a:srcRect l="74286" r="12915" b="53987"/>
          <a:stretch>
            <a:fillRect/>
          </a:stretch>
        </p:blipFill>
        <p:spPr bwMode="auto">
          <a:xfrm>
            <a:off x="6750050" y="3573463"/>
            <a:ext cx="10953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18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13333" name="20 Imagen"/>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9388" y="61436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25 Rectángulo"/>
          <p:cNvSpPr/>
          <p:nvPr/>
        </p:nvSpPr>
        <p:spPr>
          <a:xfrm>
            <a:off x="2627784" y="6237312"/>
            <a:ext cx="6516216" cy="625082"/>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28" name="27 Rectángulo"/>
          <p:cNvSpPr/>
          <p:nvPr/>
        </p:nvSpPr>
        <p:spPr>
          <a:xfrm>
            <a:off x="-36513" y="0"/>
            <a:ext cx="1008063" cy="71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9" name="28 Rectángulo"/>
          <p:cNvSpPr>
            <a:spLocks noChangeArrowheads="1"/>
          </p:cNvSpPr>
          <p:nvPr/>
        </p:nvSpPr>
        <p:spPr bwMode="auto">
          <a:xfrm>
            <a:off x="4103688" y="5138738"/>
            <a:ext cx="457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MX" altLang="es-MX" sz="2800">
                <a:latin typeface="Calibri" pitchFamily="34" charset="0"/>
              </a:rPr>
              <a:t>El </a:t>
            </a:r>
            <a:r>
              <a:rPr lang="es-MX" altLang="es-MX" sz="2800" b="1" i="1">
                <a:latin typeface="Calibri" pitchFamily="34" charset="0"/>
              </a:rPr>
              <a:t>plan de acción es factible con los recursos disponibles</a:t>
            </a:r>
          </a:p>
        </p:txBody>
      </p:sp>
      <p:sp>
        <p:nvSpPr>
          <p:cNvPr id="30" name="29 Rectángulo"/>
          <p:cNvSpPr/>
          <p:nvPr/>
        </p:nvSpPr>
        <p:spPr>
          <a:xfrm>
            <a:off x="115888" y="152400"/>
            <a:ext cx="1008062" cy="71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2" name="1 Título"/>
          <p:cNvSpPr txBox="1">
            <a:spLocks/>
          </p:cNvSpPr>
          <p:nvPr/>
        </p:nvSpPr>
        <p:spPr>
          <a:xfrm>
            <a:off x="4703944" y="332656"/>
            <a:ext cx="4548576" cy="697057"/>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Ideas fuerza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nodeType="afterGroup">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nodeType="afterGroup">
                            <p:stCondLst>
                              <p:cond delay="4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childTnLst>
                          </p:cTn>
                        </p:par>
                        <p:par>
                          <p:cTn id="24" fill="hold" nodeType="afterGroup">
                            <p:stCondLst>
                              <p:cond delay="7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nodeType="afterGroup">
                            <p:stCondLst>
                              <p:cond delay="7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nodeType="afterGroup">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000"/>
                                        <p:tgtEl>
                                          <p:spTgt spid="23"/>
                                        </p:tgtEl>
                                      </p:cBhvr>
                                    </p:animEffect>
                                  </p:childTnLst>
                                </p:cTn>
                              </p:par>
                            </p:childTnLst>
                          </p:cTn>
                        </p:par>
                        <p:par>
                          <p:cTn id="36" fill="hold" nodeType="afterGroup">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nodeType="afterGroup">
                            <p:stCondLst>
                              <p:cond delay="10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nodeType="afterGroup">
                            <p:stCondLst>
                              <p:cond delay="110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000"/>
                                        <p:tgtEl>
                                          <p:spTgt spid="24"/>
                                        </p:tgtEl>
                                      </p:cBhvr>
                                    </p:animEffect>
                                  </p:childTnLst>
                                </p:cTn>
                              </p:par>
                            </p:childTnLst>
                          </p:cTn>
                        </p:par>
                        <p:par>
                          <p:cTn id="48" fill="hold" nodeType="afterGroup">
                            <p:stCondLst>
                              <p:cond delay="13000"/>
                            </p:stCondLst>
                            <p:childTnLst>
                              <p:par>
                                <p:cTn id="49" presetID="22" presetClass="entr" presetSubtype="1"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par>
                          <p:cTn id="52" fill="hold" nodeType="afterGroup">
                            <p:stCondLst>
                              <p:cond delay="13500"/>
                            </p:stCondLst>
                            <p:childTnLst>
                              <p:par>
                                <p:cTn id="53" presetID="10"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nodeType="afterGroup">
                            <p:stCondLst>
                              <p:cond delay="140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2000"/>
                                        <p:tgtEl>
                                          <p:spTgt spid="25"/>
                                        </p:tgtEl>
                                      </p:cBhvr>
                                    </p:animEffect>
                                  </p:childTnLst>
                                </p:cTn>
                              </p:par>
                            </p:childTnLst>
                          </p:cTn>
                        </p:par>
                        <p:par>
                          <p:cTn id="60" fill="hold" nodeType="afterGroup">
                            <p:stCondLst>
                              <p:cond delay="16000"/>
                            </p:stCondLst>
                            <p:childTnLst>
                              <p:par>
                                <p:cTn id="61" presetID="22"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200"/>
                                        <p:tgtEl>
                                          <p:spTgt spid="18"/>
                                        </p:tgtEl>
                                      </p:cBhvr>
                                    </p:animEffect>
                                  </p:childTnLst>
                                </p:cTn>
                              </p:par>
                            </p:childTnLst>
                          </p:cTn>
                        </p:par>
                        <p:par>
                          <p:cTn id="64" fill="hold" nodeType="afterGroup">
                            <p:stCondLst>
                              <p:cond delay="16200"/>
                            </p:stCondLst>
                            <p:childTnLst>
                              <p:par>
                                <p:cTn id="65" presetID="10"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
                                        <p:tgtEl>
                                          <p:spTgt spid="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P spid="11" grpId="0"/>
      <p:bldP spid="12" grpId="0"/>
      <p:bldP spid="13" grpId="0"/>
      <p:bldP spid="14" grpId="0"/>
      <p:bldP spid="1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12293"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436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627784" y="6237312"/>
            <a:ext cx="6516216" cy="625082"/>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2297" name="Title 9"/>
          <p:cNvSpPr txBox="1">
            <a:spLocks/>
          </p:cNvSpPr>
          <p:nvPr/>
        </p:nvSpPr>
        <p:spPr bwMode="auto">
          <a:xfrm>
            <a:off x="395288"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MX" altLang="es-MX" sz="4400" b="1">
                <a:latin typeface="Calibri" pitchFamily="34" charset="0"/>
              </a:rPr>
              <a:t>Objetivo General</a:t>
            </a:r>
            <a:endParaRPr lang="en-US" altLang="es-MX" sz="4400" b="1">
              <a:latin typeface="Calibri" pitchFamily="34" charset="0"/>
            </a:endParaRPr>
          </a:p>
        </p:txBody>
      </p:sp>
      <p:sp>
        <p:nvSpPr>
          <p:cNvPr id="10" name="Content Placeholder 10"/>
          <p:cNvSpPr txBox="1">
            <a:spLocks/>
          </p:cNvSpPr>
          <p:nvPr/>
        </p:nvSpPr>
        <p:spPr bwMode="auto">
          <a:xfrm>
            <a:off x="395288" y="1196975"/>
            <a:ext cx="8229600" cy="4525963"/>
          </a:xfrm>
          <a:prstGeom prst="rect">
            <a:avLst/>
          </a:prstGeom>
          <a:noFill/>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1" indent="-342900" fontAlgn="auto">
              <a:spcAft>
                <a:spcPts val="0"/>
              </a:spcAft>
              <a:buFont typeface="Arial" charset="0"/>
              <a:buNone/>
              <a:defRPr/>
            </a:pPr>
            <a:endParaRPr lang="es-MX" sz="3200" dirty="0">
              <a:solidFill>
                <a:schemeClr val="tx1"/>
              </a:solidFill>
              <a:latin typeface="+mj-lt"/>
            </a:endParaRPr>
          </a:p>
          <a:p>
            <a:pPr marL="342900" lvl="1" indent="-342900" fontAlgn="auto">
              <a:spcAft>
                <a:spcPts val="0"/>
              </a:spcAft>
              <a:buFont typeface="Arial" charset="0"/>
              <a:buNone/>
              <a:defRPr/>
            </a:pPr>
            <a:r>
              <a:rPr lang="es-MX" sz="3200" dirty="0">
                <a:solidFill>
                  <a:schemeClr val="tx1"/>
                </a:solidFill>
                <a:latin typeface="+mj-lt"/>
              </a:rPr>
              <a:t>    Promover el bienestar de las personas con Enfermedad de Alzheimer y enfermedades afines y sus familiares, mediante el fortalecimiento de la respuesta del Sistema de Salud Mexicano en sinergia con todas las instituciones responsables</a:t>
            </a:r>
            <a:endParaRPr lang="en-US" sz="3200" dirty="0">
              <a:solidFill>
                <a:schemeClr val="tx1"/>
              </a:solidFill>
              <a:latin typeface="+mj-lt"/>
            </a:endParaRPr>
          </a:p>
          <a:p>
            <a:pPr fontAlgn="auto">
              <a:spcAft>
                <a:spcPts val="0"/>
              </a:spcAft>
              <a:defRPr/>
            </a:pPr>
            <a:endParaRPr lang="en-US" dirty="0">
              <a:solidFill>
                <a:schemeClr val="tx1"/>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572000" y="0"/>
            <a:ext cx="4572000" cy="358808"/>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24581"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43625"/>
            <a:ext cx="24479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627784" y="6237312"/>
            <a:ext cx="6516216" cy="625082"/>
          </a:xfrm>
          <a:prstGeom prst="rect">
            <a:avLst/>
          </a:prstGeom>
          <a:gradFill>
            <a:gsLst>
              <a:gs pos="0">
                <a:srgbClr val="FF0000">
                  <a:alpha val="0"/>
                </a:srgbClr>
              </a:gs>
              <a:gs pos="72000">
                <a:srgbClr val="FF0000">
                  <a:alpha val="34000"/>
                </a:srgbClr>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9 Rectángulo"/>
          <p:cNvSpPr/>
          <p:nvPr/>
        </p:nvSpPr>
        <p:spPr>
          <a:xfrm>
            <a:off x="0" y="0"/>
            <a:ext cx="971550" cy="71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 name="1 Marcador de contenido"/>
          <p:cNvSpPr>
            <a:spLocks noGrp="1"/>
          </p:cNvSpPr>
          <p:nvPr>
            <p:ph idx="1"/>
          </p:nvPr>
        </p:nvSpPr>
        <p:spPr>
          <a:xfrm>
            <a:off x="611560" y="1014279"/>
            <a:ext cx="8229600" cy="4525963"/>
          </a:xfrm>
        </p:spPr>
        <p:txBody>
          <a:bodyPr/>
          <a:lstStyle/>
          <a:p>
            <a:pPr>
              <a:buFont typeface="+mj-lt"/>
              <a:buAutoNum type="arabicPeriod"/>
            </a:pPr>
            <a:r>
              <a:rPr lang="es-MX" sz="1600" b="1" dirty="0"/>
              <a:t>Prevenir y promocionar la salud mental </a:t>
            </a:r>
            <a:r>
              <a:rPr lang="es-MX" sz="1600" dirty="0"/>
              <a:t>a través de una política pública que tome en cuenta la salud mental con una perspectiva de curso de vida, para así fomentar el envejecimiento saludable</a:t>
            </a:r>
          </a:p>
          <a:p>
            <a:pPr>
              <a:buFont typeface="+mj-lt"/>
              <a:buAutoNum type="arabicPeriod"/>
            </a:pPr>
            <a:r>
              <a:rPr lang="es-MX" sz="1600" b="1" dirty="0"/>
              <a:t>Mejorar el acceso a servicios de salud </a:t>
            </a:r>
            <a:r>
              <a:rPr lang="es-MX" sz="1600" dirty="0"/>
              <a:t>de todos los niveles de atención con un enfoque multidisciplinario, que abarque no sólo el ámbito hospitalario, sino también el comunitario; a través de una perspectiva de cuidado a largo plazo</a:t>
            </a:r>
          </a:p>
          <a:p>
            <a:pPr>
              <a:buFont typeface="+mj-lt"/>
              <a:buAutoNum type="arabicPeriod"/>
            </a:pPr>
            <a:r>
              <a:rPr lang="es-MX" sz="1600" b="1" dirty="0"/>
              <a:t>Identificar y diagnosticar a los adultos mayores con demencia de manera oportuna </a:t>
            </a:r>
            <a:r>
              <a:rPr lang="es-MX" sz="1600" dirty="0"/>
              <a:t>por medio de una evaluación integral y multidisciplinaria, que permita disminuir el impacto de la discapacidad y la dependencia, mediante la capacitación de los profesionales de salud en el primer nivel de atención</a:t>
            </a:r>
          </a:p>
          <a:p>
            <a:pPr>
              <a:buFont typeface="+mj-lt"/>
              <a:buAutoNum type="arabicPeriod"/>
            </a:pPr>
            <a:r>
              <a:rPr lang="es-MX" sz="1600" b="1" dirty="0"/>
              <a:t>Incrementar el número de personal capacitado </a:t>
            </a:r>
            <a:r>
              <a:rPr lang="es-MX" sz="1600" dirty="0"/>
              <a:t>para tratar a personas con demencia a través de programas de formación permanentes para el equipo multidisciplinario </a:t>
            </a:r>
          </a:p>
          <a:p>
            <a:pPr>
              <a:buFont typeface="+mj-lt"/>
              <a:buAutoNum type="arabicPeriod"/>
            </a:pPr>
            <a:r>
              <a:rPr lang="es-MX" sz="1600" b="1" dirty="0"/>
              <a:t>Concientizar a la sociedad </a:t>
            </a:r>
            <a:r>
              <a:rPr lang="es-MX" sz="1600" dirty="0"/>
              <a:t>sobre la importancia de la demencia como un problema de salud pública, para prevenir el maltrato y la discriminación de los adultos mayores con demencia y reconocer la importancia de los cuidadores formales e informales </a:t>
            </a:r>
          </a:p>
          <a:p>
            <a:pPr>
              <a:buFont typeface="+mj-lt"/>
              <a:buAutoNum type="arabicPeriod"/>
            </a:pPr>
            <a:r>
              <a:rPr lang="es-MX" sz="1600" b="1" dirty="0"/>
              <a:t>Generar más investigación</a:t>
            </a:r>
            <a:r>
              <a:rPr lang="es-MX" sz="1600" dirty="0"/>
              <a:t>, desde todas las áreas del conocimiento involucradas en el fenómeno, haciendo énfasis en estudios de investigación aplicada, favoreciendo el vínculo entre distintas instituciones y grupos científicos</a:t>
            </a:r>
          </a:p>
          <a:p>
            <a:pPr>
              <a:buFont typeface="+mj-lt"/>
              <a:buAutoNum type="arabicPeriod"/>
            </a:pPr>
            <a:r>
              <a:rPr lang="es-MX" sz="1600" b="1" dirty="0"/>
              <a:t>Evaluar de manera continua</a:t>
            </a:r>
            <a:r>
              <a:rPr lang="es-MX" sz="1600" dirty="0"/>
              <a:t> el impacto de cada una de las acciones propuestas por medio del desarrollo de indicadores</a:t>
            </a:r>
          </a:p>
        </p:txBody>
      </p:sp>
      <p:sp>
        <p:nvSpPr>
          <p:cNvPr id="3" name="2 Título"/>
          <p:cNvSpPr>
            <a:spLocks noGrp="1"/>
          </p:cNvSpPr>
          <p:nvPr>
            <p:ph type="title"/>
          </p:nvPr>
        </p:nvSpPr>
        <p:spPr>
          <a:xfrm>
            <a:off x="755576" y="358775"/>
            <a:ext cx="7434882" cy="576064"/>
          </a:xfrm>
        </p:spPr>
        <p:txBody>
          <a:bodyPr/>
          <a:lstStyle/>
          <a:p>
            <a:pPr algn="l"/>
            <a:br>
              <a:rPr lang="es-MX" sz="2000" b="1" dirty="0">
                <a:latin typeface="Cambria" pitchFamily="18" charset="0"/>
              </a:rPr>
            </a:br>
            <a:r>
              <a:rPr lang="es-MX" sz="2000" b="1" dirty="0">
                <a:latin typeface="Cambria" pitchFamily="18" charset="0"/>
              </a:rPr>
              <a:t>Estrategias del Plan de Acción Alzheimer y otras demencias</a:t>
            </a:r>
            <a:br>
              <a:rPr lang="es-MX" sz="2000" b="1" dirty="0">
                <a:latin typeface="Cambria" pitchFamily="18" charset="0"/>
              </a:rPr>
            </a:br>
            <a:endParaRPr lang="es-MX" sz="2000" dirty="0">
              <a:latin typeface="Cambria" pitchFamily="18" charset="0"/>
            </a:endParaRPr>
          </a:p>
        </p:txBody>
      </p:sp>
    </p:spTree>
    <p:extLst>
      <p:ext uri="{BB962C8B-B14F-4D97-AF65-F5344CB8AC3E}">
        <p14:creationId xmlns:p14="http://schemas.microsoft.com/office/powerpoint/2010/main" val="12965603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4955</TotalTime>
  <Words>2204</Words>
  <Application>Microsoft Office PowerPoint</Application>
  <PresentationFormat>Presentación en pantalla (4:3)</PresentationFormat>
  <Paragraphs>253</Paragraphs>
  <Slides>30</Slides>
  <Notes>18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30</vt:i4>
      </vt:variant>
    </vt:vector>
  </HeadingPairs>
  <TitlesOfParts>
    <vt:vector size="37" baseType="lpstr">
      <vt:lpstr>Arial</vt:lpstr>
      <vt:lpstr>Calibri</vt:lpstr>
      <vt:lpstr>Cambria</vt:lpstr>
      <vt:lpstr>Trebuchet MS</vt:lpstr>
      <vt:lpstr>Wingdings</vt:lpstr>
      <vt:lpstr>Tema de Office</vt:lpstr>
      <vt:lpstr>1_Tema de Office</vt:lpstr>
      <vt:lpstr> Las Demencias en México, avances, rezagos y retos.  El Plan Nacional de Demencias  Luis Miguel Gutiérrez Robledo </vt:lpstr>
      <vt:lpstr>Presentación de PowerPoint</vt:lpstr>
      <vt:lpstr>Etapas de la enfermedad y objetivos de política pública</vt:lpstr>
      <vt:lpstr>El camino a la creación de un Plan de Acción</vt:lpstr>
      <vt:lpstr>El camino a la creación de un Plan de Acción</vt:lpstr>
      <vt:lpstr>Presentación de PowerPoint</vt:lpstr>
      <vt:lpstr>Presentación de PowerPoint</vt:lpstr>
      <vt:lpstr>Presentación de PowerPoint</vt:lpstr>
      <vt:lpstr> Estrategias del Plan de Acción Alzheimer y otras demencias </vt:lpstr>
      <vt:lpstr>Presentación de PowerPoint</vt:lpstr>
      <vt:lpstr>Presentación de PowerPoint</vt:lpstr>
      <vt:lpstr>Avances</vt:lpstr>
      <vt:lpstr>Presentación de PowerPoint</vt:lpstr>
      <vt:lpstr>Acciones de capacitación</vt:lpstr>
      <vt:lpstr>Diplomado en línea  Alzheimer y otras demencias </vt:lpstr>
      <vt:lpstr>Curso en línea autogestivo  Principios del modelo de atención centrada en la persona con demencia </vt:lpstr>
      <vt:lpstr>Curso en línea  Alzheimer: Lo que debemos saber </vt:lpstr>
      <vt:lpstr>Presentación de PowerPoint</vt:lpstr>
      <vt:lpstr>Investigación: Todos tenemos Alzheimer</vt:lpstr>
      <vt:lpstr>Investigaciones</vt:lpstr>
      <vt:lpstr>Objetivo central:  Calidad de vida </vt:lpstr>
      <vt:lpstr>Presentación de PowerPoint</vt:lpstr>
      <vt:lpstr>Presentación de PowerPoint</vt:lpstr>
      <vt:lpstr>Presentación de PowerPoint</vt:lpstr>
      <vt:lpstr>Rezagos</vt:lpstr>
      <vt:lpstr>Presentación de PowerPoint</vt:lpstr>
      <vt:lpstr>Presentación de PowerPoint</vt:lpstr>
      <vt:lpstr>Demencias en México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Hector Lara Davila</dc:creator>
  <cp:lastModifiedBy>Luis Miguel Gutierrez Robledo</cp:lastModifiedBy>
  <cp:revision>179</cp:revision>
  <dcterms:created xsi:type="dcterms:W3CDTF">2012-11-07T20:14:20Z</dcterms:created>
  <dcterms:modified xsi:type="dcterms:W3CDTF">2019-08-21T14:51:10Z</dcterms:modified>
</cp:coreProperties>
</file>