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869" r:id="rId2"/>
  </p:sldMasterIdLst>
  <p:notesMasterIdLst>
    <p:notesMasterId r:id="rId34"/>
  </p:notesMasterIdLst>
  <p:handoutMasterIdLst>
    <p:handoutMasterId r:id="rId35"/>
  </p:handoutMasterIdLst>
  <p:sldIdLst>
    <p:sldId id="257" r:id="rId3"/>
    <p:sldId id="258" r:id="rId4"/>
    <p:sldId id="261" r:id="rId5"/>
    <p:sldId id="262" r:id="rId6"/>
    <p:sldId id="263" r:id="rId7"/>
    <p:sldId id="295" r:id="rId8"/>
    <p:sldId id="264" r:id="rId9"/>
    <p:sldId id="315" r:id="rId10"/>
    <p:sldId id="267" r:id="rId11"/>
    <p:sldId id="268" r:id="rId12"/>
    <p:sldId id="270" r:id="rId13"/>
    <p:sldId id="320" r:id="rId14"/>
    <p:sldId id="273" r:id="rId15"/>
    <p:sldId id="274" r:id="rId16"/>
    <p:sldId id="305" r:id="rId17"/>
    <p:sldId id="293" r:id="rId18"/>
    <p:sldId id="311" r:id="rId19"/>
    <p:sldId id="317" r:id="rId20"/>
    <p:sldId id="318" r:id="rId21"/>
    <p:sldId id="316" r:id="rId22"/>
    <p:sldId id="309" r:id="rId23"/>
    <p:sldId id="314" r:id="rId24"/>
    <p:sldId id="321" r:id="rId25"/>
    <p:sldId id="279" r:id="rId26"/>
    <p:sldId id="283" r:id="rId27"/>
    <p:sldId id="284" r:id="rId28"/>
    <p:sldId id="285" r:id="rId29"/>
    <p:sldId id="286" r:id="rId30"/>
    <p:sldId id="325" r:id="rId31"/>
    <p:sldId id="326" r:id="rId32"/>
    <p:sldId id="289" r:id="rId33"/>
  </p:sldIdLst>
  <p:sldSz cx="12192000" cy="6858000"/>
  <p:notesSz cx="6881813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3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EAB20"/>
    <a:srgbClr val="FEAE5F"/>
    <a:srgbClr val="FEC471"/>
    <a:srgbClr val="800000"/>
    <a:srgbClr val="396233"/>
    <a:srgbClr val="0000FF"/>
    <a:srgbClr val="EAEAEA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/>
    <p:restoredTop sz="87152" autoAdjust="0"/>
  </p:normalViewPr>
  <p:slideViewPr>
    <p:cSldViewPr showGuides="1">
      <p:cViewPr varScale="1">
        <p:scale>
          <a:sx n="70" d="100"/>
          <a:sy n="70" d="100"/>
        </p:scale>
        <p:origin x="-96" y="-152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38" y="-96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411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Hoja1!$D$2:$D$4</c:f>
              <c:strCache>
                <c:ptCount val="3"/>
                <c:pt idx="0">
                  <c:v>10/66 (2008)</c:v>
                </c:pt>
                <c:pt idx="1">
                  <c:v>ENSANUT (2012)</c:v>
                </c:pt>
                <c:pt idx="2">
                  <c:v>ENASEM (2015)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7.4</c:v>
                </c:pt>
                <c:pt idx="1">
                  <c:v>7.9</c:v>
                </c:pt>
                <c:pt idx="2" formatCode="0.0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26719336"/>
        <c:axId val="-2126716184"/>
      </c:barChart>
      <c:catAx>
        <c:axId val="-212671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6716184"/>
        <c:crosses val="autoZero"/>
        <c:auto val="1"/>
        <c:lblAlgn val="ctr"/>
        <c:lblOffset val="100"/>
        <c:noMultiLvlLbl val="0"/>
      </c:catAx>
      <c:valAx>
        <c:axId val="-212671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671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cs typeface="Arial" charset="0"/>
              </a:defRPr>
            </a:lvl1pPr>
          </a:lstStyle>
          <a:p>
            <a:fld id="{34B3E922-015D-1148-ABDE-11BC13C09D8C}" type="datetimeFigureOut">
              <a:rPr lang="es-ES"/>
              <a:pPr/>
              <a:t>21/08/19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defTabSz="896938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cs typeface="Arial" charset="0"/>
              </a:defRPr>
            </a:lvl1pPr>
          </a:lstStyle>
          <a:p>
            <a:fld id="{85725F62-68CA-444A-B2FB-CE8156677B0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197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t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cs typeface="Arial" charset="0"/>
              </a:defRPr>
            </a:lvl1pPr>
          </a:lstStyle>
          <a:p>
            <a:fld id="{80D057B8-F987-5944-ABE4-55623175FF43}" type="datetimeFigureOut">
              <a:rPr lang="es-ES"/>
              <a:pPr/>
              <a:t>21/08/19</a:t>
            </a:fld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414838"/>
            <a:ext cx="550703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b" anchorCtr="0" compatLnSpc="1">
            <a:prstTxWarp prst="textNoShape">
              <a:avLst/>
            </a:prstTxWarp>
          </a:bodyPr>
          <a:lstStyle>
            <a:lvl1pPr defTabSz="896938"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9" tIns="44685" rIns="89369" bIns="446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cs typeface="Arial" charset="0"/>
              </a:defRPr>
            </a:lvl1pPr>
          </a:lstStyle>
          <a:p>
            <a:fld id="{8BE35B26-EE11-1740-9D2E-D82BD7223A0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848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FAVOR DE PONER A DOS COLUMNAS</a:t>
            </a:r>
            <a:r>
              <a:rPr lang="es-ES" baseline="0" dirty="0" smtClean="0"/>
              <a:t> PARA QUE NO SE MUEVAN   ----listo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74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LAS FLECHAS ESTAN MOVIDAS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AJUSTAR</a:t>
            </a:r>
            <a:r>
              <a:rPr lang="es-ES_tradnl" baseline="0" dirty="0" smtClean="0"/>
              <a:t> FIGURA Y TITULO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925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AJUSTRA</a:t>
            </a:r>
            <a:r>
              <a:rPr lang="es-ES_tradnl" baseline="0" dirty="0" smtClean="0"/>
              <a:t> FIGURA Y TITULO </a:t>
            </a:r>
            <a:endParaRPr lang="es-ES_tradnl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40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AJUSTRA</a:t>
            </a:r>
            <a:r>
              <a:rPr lang="es-ES_tradnl" baseline="0" dirty="0" smtClean="0"/>
              <a:t> FIGURA Y TITULO </a:t>
            </a:r>
            <a:endParaRPr lang="es-ES_tradnl" dirty="0" smtClean="0"/>
          </a:p>
          <a:p>
            <a:pPr lvl="0" rtl="0">
              <a:spcBef>
                <a:spcPts val="0"/>
              </a:spcBef>
              <a:buNone/>
            </a:pPr>
            <a:endParaRPr lang="es-ES_tradnl" dirty="0" smtClean="0"/>
          </a:p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SON LOS </a:t>
            </a:r>
            <a:r>
              <a:rPr lang="es-ES_tradnl" b="1" dirty="0" smtClean="0"/>
              <a:t>FACTORES DE RIESGO PARA MEXICO DE LA TESIS DE ROSITA ???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32866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COPIAR LA CARATULA DEL ARTICULO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95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AJUSTRA</a:t>
            </a:r>
            <a:r>
              <a:rPr lang="es-ES_tradnl" baseline="0" dirty="0" smtClean="0"/>
              <a:t> FIGURA Y TITULO </a:t>
            </a:r>
            <a:endParaRPr lang="es-ES_tradnl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82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SE puede remarcar la de AL y el </a:t>
            </a:r>
            <a:r>
              <a:rPr lang="es-ES_tradnl" dirty="0" err="1" smtClean="0"/>
              <a:t>caribe’OK</a:t>
            </a:r>
            <a:r>
              <a:rPr lang="es-ES_tradnl" baseline="0" dirty="0" smtClean="0"/>
              <a:t> 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4707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81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EDITAR ESTA IMAGEN ESTA MUUY FEA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3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821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3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UNIFICAR</a:t>
            </a:r>
            <a:r>
              <a:rPr lang="es-ES" baseline="0" dirty="0" smtClean="0"/>
              <a:t> referencia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35B26-EE11-1740-9D2E-D82BD7223A0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386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EDITAR FIGURA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77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CREO QUE ESTA FORMA DE PRESENTAR LA INFORMACION ESTA BIEN, PARA TODOS LOS CASOS QUE SE PUEDA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CON CARATULA</a:t>
            </a:r>
            <a:r>
              <a:rPr lang="es-ES_tradnl" baseline="0" dirty="0" smtClean="0"/>
              <a:t> DE ARTICULO Y LA IMAGEN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baseline="0" dirty="0" smtClean="0"/>
              <a:t>PERO EDITANDO LA FIGUTA PUES ESTA MUY BORROSA LE FALTA NITIDEZ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717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61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23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941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_tradnl" dirty="0" smtClean="0"/>
              <a:t>FOTO DEL GRUPO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47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UNA</a:t>
            </a:r>
            <a:r>
              <a:rPr lang="es-ES_tradnl" baseline="0" dirty="0" smtClean="0"/>
              <a:t> MAS RECIENTE QUE LLEGUE HASTA EL 2020 0 MAS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baseline="0" dirty="0" smtClean="0"/>
              <a:t>ESTA YA ES MUY VIEJA  ----no son proyecciones, es la imagen mas clara que conseguí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89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77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60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57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Falta el año de ENASEM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SE</a:t>
            </a:r>
            <a:r>
              <a:rPr lang="es-ES_tradnl" baseline="0" dirty="0" smtClean="0"/>
              <a:t> VE MUY BORROSA LA IMAGEN , PUEDE TENER MÀS NITIDEZ??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baseline="0" dirty="0" smtClean="0"/>
              <a:t>ELIMINAR LA BARRA ROSA EN LA SECCIÓN DE LAS REFERENCIAS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baseline="0" dirty="0" smtClean="0"/>
              <a:t>XFA PONER EN BLANCO LOS NUMEROS EN LAS BARRAS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76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Remarcar Jalisco </a:t>
            </a:r>
            <a:r>
              <a:rPr lang="es-ES_tradnl" dirty="0" err="1" smtClean="0"/>
              <a:t>xfa</a:t>
            </a:r>
            <a:r>
              <a:rPr lang="es-ES_tradnl" dirty="0" smtClean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Tenemos la cifra de </a:t>
            </a:r>
            <a:r>
              <a:rPr lang="es-ES_tradnl" dirty="0" err="1" smtClean="0"/>
              <a:t>jalisco</a:t>
            </a:r>
            <a:r>
              <a:rPr lang="es-ES_tradnl" dirty="0" smtClean="0"/>
              <a:t> vs la del DF y la más baja?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Eliminar puntos naranjas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97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LAS FLECHAS ESTAN MOVIDAS </a:t>
            </a:r>
          </a:p>
          <a:p>
            <a:pPr lvl="0" rtl="0">
              <a:spcBef>
                <a:spcPts val="0"/>
              </a:spcBef>
              <a:buNone/>
            </a:pPr>
            <a:r>
              <a:rPr lang="es-ES_tradnl" dirty="0" smtClean="0"/>
              <a:t>AJUSTAR</a:t>
            </a:r>
            <a:r>
              <a:rPr lang="es-ES_tradnl" baseline="0" dirty="0" smtClean="0"/>
              <a:t> FIGURA Y TITULO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53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1138" y="1117322"/>
            <a:ext cx="10959008" cy="1296144"/>
          </a:xfrm>
          <a:prstGeom prst="rect">
            <a:avLst/>
          </a:prstGeom>
        </p:spPr>
        <p:txBody>
          <a:bodyPr vert="horz" anchor="ctr" anchorCtr="0"/>
          <a:lstStyle>
            <a:lvl1pPr>
              <a:defRPr sz="3200" b="0" i="0">
                <a:solidFill>
                  <a:schemeClr val="tx1"/>
                </a:solidFill>
                <a:effectLst/>
                <a:latin typeface="Montserrat SemiBold"/>
                <a:cs typeface="Montserrat SemiBold"/>
              </a:defRPr>
            </a:lvl1pPr>
          </a:lstStyle>
          <a:p>
            <a:pPr eaLnBrk="1" hangingPunct="1"/>
            <a:r>
              <a:rPr lang="es-MX" sz="3200" b="1" dirty="0" smtClean="0">
                <a:latin typeface="Soberana Sans" charset="0"/>
              </a:rPr>
              <a:t>Título de la presentación</a:t>
            </a:r>
            <a:endParaRPr lang="es-MX" sz="3200" b="1" dirty="0">
              <a:latin typeface="Soberana Sans" charset="0"/>
            </a:endParaRPr>
          </a:p>
        </p:txBody>
      </p:sp>
      <p:sp>
        <p:nvSpPr>
          <p:cNvPr id="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 userDrawn="1"/>
        </p:nvSpPr>
        <p:spPr bwMode="auto">
          <a:xfrm>
            <a:off x="76200" y="-155575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/>
            <a:endParaRPr lang="es-ES" sz="1600"/>
          </a:p>
        </p:txBody>
      </p:sp>
      <p:cxnSp>
        <p:nvCxnSpPr>
          <p:cNvPr id="5" name="9 Conector recto"/>
          <p:cNvCxnSpPr/>
          <p:nvPr userDrawn="1"/>
        </p:nvCxnSpPr>
        <p:spPr>
          <a:xfrm flipV="1">
            <a:off x="383413" y="2564904"/>
            <a:ext cx="11233151" cy="0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1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69" y="2715202"/>
            <a:ext cx="11137237" cy="122413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 b="0" i="0" baseline="0">
                <a:solidFill>
                  <a:srgbClr val="A6A6A6"/>
                </a:solidFill>
                <a:latin typeface="Montserrat SemiBold"/>
                <a:cs typeface="Montserrat SemiBold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Nombre del laboratorio</a:t>
            </a:r>
            <a:endParaRPr lang="es-ES" dirty="0"/>
          </a:p>
        </p:txBody>
      </p:sp>
      <p:sp>
        <p:nvSpPr>
          <p:cNvPr id="21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6199003"/>
            <a:ext cx="11137237" cy="36004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000" b="0" i="0" baseline="0">
                <a:solidFill>
                  <a:srgbClr val="A6A6A6"/>
                </a:solidFill>
                <a:latin typeface="Montserrat Bold Italic"/>
                <a:cs typeface="Montserrat Bold Italic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Ingrese Fecha:  día de mes de año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9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5E0-AA4C-49A5-8ED0-AD80FD15E09A}" type="datetimeFigureOut">
              <a:rPr lang="es-MX" smtClean="0"/>
              <a:t>21/08/19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0326-FA27-4A0F-B940-8A62F2795AD1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3" hasCustomPrompt="1"/>
          </p:nvPr>
        </p:nvSpPr>
        <p:spPr>
          <a:xfrm>
            <a:off x="334433" y="1412776"/>
            <a:ext cx="11523135" cy="4968552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+mj-lt"/>
              <a:buAutoNum type="arabicPeriod"/>
              <a:defRPr sz="2000" b="0" i="0" baseline="0">
                <a:latin typeface="Montserrat Regular"/>
                <a:cs typeface="Montserrat Regular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Haga clic para listar el contenido de la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19871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21/08/19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quarter" idx="13" hasCustomPrompt="1"/>
          </p:nvPr>
        </p:nvSpPr>
        <p:spPr>
          <a:xfrm>
            <a:off x="334433" y="1412776"/>
            <a:ext cx="11523135" cy="4968552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+mj-lt"/>
              <a:buAutoNum type="arabicPeriod"/>
              <a:defRPr sz="2000" b="0" i="0" baseline="0">
                <a:latin typeface="Montserrat Regular"/>
                <a:cs typeface="Montserrat Regular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Haga clic para listar el contenido de la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5851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s" smtClean="0"/>
              <a:pPr>
                <a:spcBef>
                  <a:spcPts val="0"/>
                </a:spcBef>
              </a:pPr>
              <a:t>‹Nr.›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3254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477266"/>
            <a:ext cx="5393600" cy="2244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s" smtClean="0">
                <a:solidFill>
                  <a:schemeClr val="lt1"/>
                </a:solidFill>
              </a:rPr>
              <a:pPr>
                <a:spcBef>
                  <a:spcPts val="0"/>
                </a:spcBef>
              </a:pPr>
              <a:t>‹Nr.›</a:t>
            </a:fld>
            <a:endParaRPr lang="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6"/>
          <p:cNvSpPr>
            <a:spLocks noGrp="1"/>
          </p:cNvSpPr>
          <p:nvPr>
            <p:ph sz="quarter" idx="13" hasCustomPrompt="1"/>
          </p:nvPr>
        </p:nvSpPr>
        <p:spPr>
          <a:xfrm>
            <a:off x="334433" y="1772816"/>
            <a:ext cx="11523135" cy="4536504"/>
          </a:xfrm>
          <a:prstGeom prst="rect">
            <a:avLst/>
          </a:prstGeom>
        </p:spPr>
        <p:txBody>
          <a:bodyPr vert="horz"/>
          <a:lstStyle>
            <a:lvl1pPr marL="0" indent="0" algn="just">
              <a:buFont typeface="Arial"/>
              <a:buNone/>
              <a:defRPr sz="1800" b="0" i="0" baseline="0">
                <a:latin typeface="Montserrat Regular"/>
                <a:cs typeface="Montserrat Regular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Haga clic para listar el contenido de la presentación.</a:t>
            </a:r>
          </a:p>
        </p:txBody>
      </p:sp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335361" y="980728"/>
            <a:ext cx="11522207" cy="594072"/>
          </a:xfrm>
          <a:prstGeom prst="rect">
            <a:avLst/>
          </a:prstGeom>
          <a:effectLst/>
        </p:spPr>
        <p:txBody>
          <a:bodyPr vert="horz"/>
          <a:lstStyle>
            <a:lvl1pPr marL="457200" indent="-457200" algn="ctr">
              <a:buFont typeface="+mj-lt"/>
              <a:buAutoNum type="arabicPeriod"/>
              <a:defRPr sz="3200" b="0" i="0">
                <a:effectLst/>
                <a:latin typeface="Montserrat SemiBold"/>
                <a:cs typeface="Montserrat SemiBold"/>
              </a:defRPr>
            </a:lvl1pPr>
          </a:lstStyle>
          <a:p>
            <a:r>
              <a:rPr lang="es-ES_tradnl" smtClean="0"/>
              <a:t>Título</a:t>
            </a: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99872" y="64482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800000"/>
                </a:solidFill>
                <a:latin typeface="Soberana Sans"/>
                <a:cs typeface="Soberana Sans"/>
              </a:defRPr>
            </a:lvl1pPr>
          </a:lstStyle>
          <a:p>
            <a:r>
              <a:rPr lang="es-MX" dirty="0" smtClean="0"/>
              <a:t>Referencia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47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6"/>
          <p:cNvSpPr>
            <a:spLocks noGrp="1"/>
          </p:cNvSpPr>
          <p:nvPr>
            <p:ph sz="quarter" idx="13" hasCustomPrompt="1"/>
          </p:nvPr>
        </p:nvSpPr>
        <p:spPr>
          <a:xfrm>
            <a:off x="334433" y="1772816"/>
            <a:ext cx="11523135" cy="4536504"/>
          </a:xfrm>
          <a:prstGeom prst="rect">
            <a:avLst/>
          </a:prstGeom>
        </p:spPr>
        <p:txBody>
          <a:bodyPr vert="horz"/>
          <a:lstStyle>
            <a:lvl1pPr marL="0" indent="0" algn="just">
              <a:buFont typeface="Arial"/>
              <a:buNone/>
              <a:defRPr sz="1800" b="0" i="0" baseline="0">
                <a:latin typeface="Montserrat Regular"/>
                <a:cs typeface="Montserrat Regular"/>
              </a:defRPr>
            </a:lvl1pPr>
            <a:lvl2pPr marL="455613" indent="0">
              <a:buNone/>
              <a:defRPr/>
            </a:lvl2pPr>
            <a:lvl3pPr marL="912813" indent="0">
              <a:buNone/>
              <a:defRPr/>
            </a:lvl3pPr>
            <a:lvl4pPr marL="1370013" indent="0">
              <a:buNone/>
              <a:defRPr/>
            </a:lvl4pPr>
            <a:lvl5pPr marL="1827213" indent="0">
              <a:buNone/>
              <a:defRPr/>
            </a:lvl5pPr>
          </a:lstStyle>
          <a:p>
            <a:pPr lvl="0"/>
            <a:r>
              <a:rPr lang="es-ES_tradnl" dirty="0" smtClean="0"/>
              <a:t>Haga clic para listar el contenido de la presentación.</a:t>
            </a:r>
          </a:p>
        </p:txBody>
      </p:sp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335361" y="980728"/>
            <a:ext cx="11522207" cy="594072"/>
          </a:xfrm>
          <a:prstGeom prst="rect">
            <a:avLst/>
          </a:prstGeom>
          <a:effectLst/>
        </p:spPr>
        <p:txBody>
          <a:bodyPr vert="horz"/>
          <a:lstStyle>
            <a:lvl1pPr marL="457200" indent="-457200" algn="ctr">
              <a:buFont typeface="+mj-lt"/>
              <a:buAutoNum type="arabicPeriod"/>
              <a:defRPr sz="3200" b="0" i="0">
                <a:effectLst/>
                <a:latin typeface="Montserrat SemiBold"/>
                <a:cs typeface="Montserrat SemiBold"/>
              </a:defRPr>
            </a:lvl1pPr>
          </a:lstStyle>
          <a:p>
            <a:r>
              <a:rPr lang="es-ES_tradnl" smtClean="0"/>
              <a:t>Título</a:t>
            </a: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99872" y="64482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800000"/>
                </a:solidFill>
                <a:latin typeface="Soberana Sans"/>
                <a:cs typeface="Soberana Sans"/>
              </a:defRPr>
            </a:lvl1pPr>
          </a:lstStyle>
          <a:p>
            <a:r>
              <a:rPr lang="es-MX" dirty="0" smtClean="0"/>
              <a:t>Referencia</a:t>
            </a:r>
            <a:endParaRPr lang="es-MX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08017" y="6519864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fld id="{D630CBCC-7DE4-403C-949B-6BB02D94A107}" type="slidenum">
              <a:rPr lang="es-MX" smtClean="0"/>
              <a:pPr/>
              <a:t>‹Nr.›</a:t>
            </a:fld>
            <a:endParaRPr lang="es-MX" dirty="0"/>
          </a:p>
        </p:txBody>
      </p:sp>
      <p:sp>
        <p:nvSpPr>
          <p:cNvPr id="8" name="Título 12"/>
          <p:cNvSpPr>
            <a:spLocks noGrp="1"/>
          </p:cNvSpPr>
          <p:nvPr>
            <p:ph type="title"/>
          </p:nvPr>
        </p:nvSpPr>
        <p:spPr>
          <a:xfrm>
            <a:off x="335359" y="836712"/>
            <a:ext cx="11522207" cy="432048"/>
          </a:xfrm>
          <a:prstGeom prst="rect">
            <a:avLst/>
          </a:prstGeom>
        </p:spPr>
        <p:txBody>
          <a:bodyPr vert="horz"/>
          <a:lstStyle>
            <a:lvl1pPr marL="457200" indent="-457200" algn="l">
              <a:buFont typeface="+mj-lt"/>
              <a:buAutoNum type="arabicPeriod"/>
              <a:defRPr sz="2400" b="0" i="0">
                <a:effectLst/>
                <a:latin typeface="Montserrat SemiBold"/>
                <a:cs typeface="Montserrat SemiBold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4" hasCustomPrompt="1"/>
          </p:nvPr>
        </p:nvSpPr>
        <p:spPr>
          <a:xfrm>
            <a:off x="334434" y="1598614"/>
            <a:ext cx="11523133" cy="4897436"/>
          </a:xfrm>
          <a:prstGeom prst="rect">
            <a:avLst/>
          </a:prstGeom>
        </p:spPr>
        <p:txBody>
          <a:bodyPr vert="horz"/>
          <a:lstStyle>
            <a:lvl1pPr>
              <a:defRPr sz="2000" b="0" i="0" baseline="0">
                <a:effectLst/>
                <a:latin typeface="Montserrat Regular"/>
                <a:cs typeface="Montserrat Regular"/>
              </a:defRPr>
            </a:lvl1pPr>
            <a:lvl2pPr marL="741363" indent="-285750">
              <a:buFont typeface="Wingdings" charset="2"/>
              <a:buChar char="ü"/>
              <a:defRPr sz="2000" b="0" i="0">
                <a:effectLst/>
                <a:latin typeface="Montserrat Regular"/>
                <a:cs typeface="Montserrat Regular"/>
              </a:defRPr>
            </a:lvl2pPr>
            <a:lvl3pPr>
              <a:defRPr sz="2000" b="1">
                <a:latin typeface="Soberana Sans"/>
                <a:cs typeface="Soberana Sans"/>
              </a:defRPr>
            </a:lvl3pPr>
            <a:lvl4pPr>
              <a:defRPr sz="2000" b="1">
                <a:latin typeface="Soberana Sans"/>
                <a:cs typeface="Soberana Sans"/>
              </a:defRPr>
            </a:lvl4pPr>
            <a:lvl5pPr>
              <a:defRPr sz="2000" b="1">
                <a:latin typeface="Soberana Sans"/>
                <a:cs typeface="Soberana Sans"/>
              </a:defRPr>
            </a:lvl5pPr>
          </a:lstStyle>
          <a:p>
            <a:pPr lvl="0"/>
            <a:r>
              <a:rPr lang="es-ES_tradnl" dirty="0" smtClean="0"/>
              <a:t>Haga clic para modificar texto con </a:t>
            </a:r>
            <a:r>
              <a:rPr lang="es-ES_tradnl" dirty="0" err="1" smtClean="0"/>
              <a:t>bullet</a:t>
            </a:r>
            <a:r>
              <a:rPr lang="es-ES_tradnl" dirty="0" smtClean="0"/>
              <a:t> disco.</a:t>
            </a:r>
          </a:p>
          <a:p>
            <a:pPr lvl="1"/>
            <a:r>
              <a:rPr lang="es-ES_tradnl" dirty="0" smtClean="0"/>
              <a:t>Segundo nivel con palomita</a:t>
            </a:r>
          </a:p>
        </p:txBody>
      </p:sp>
    </p:spTree>
    <p:extLst>
      <p:ext uri="{BB962C8B-B14F-4D97-AF65-F5344CB8AC3E}">
        <p14:creationId xmlns:p14="http://schemas.microsoft.com/office/powerpoint/2010/main" val="98395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s" smtClean="0"/>
              <a:pPr>
                <a:spcBef>
                  <a:spcPts val="0"/>
                </a:spcBef>
              </a:pPr>
              <a:t>‹Nr.›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75759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s" smtClean="0"/>
              <a:pPr>
                <a:spcBef>
                  <a:spcPts val="0"/>
                </a:spcBef>
              </a:pPr>
              <a:t>‹Nr.›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73879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/>
          </a:p>
        </p:txBody>
      </p:sp>
      <p:cxnSp>
        <p:nvCxnSpPr>
          <p:cNvPr id="40" name="Shape 40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477266"/>
            <a:ext cx="5393600" cy="2244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s" smtClean="0">
                <a:solidFill>
                  <a:schemeClr val="lt1"/>
                </a:solidFill>
              </a:rPr>
              <a:pPr>
                <a:spcBef>
                  <a:spcPts val="0"/>
                </a:spcBef>
              </a:pPr>
              <a:t>‹Nr.›</a:t>
            </a:fld>
            <a:endParaRPr lang="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6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00" y="521800"/>
            <a:ext cx="11360800" cy="8349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5E0-AA4C-49A5-8ED0-AD80FD15E09A}" type="datetimeFigureOut">
              <a:rPr lang="es-MX" smtClean="0"/>
              <a:t>21/08/19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20333" y="6241345"/>
            <a:ext cx="731600" cy="524700"/>
          </a:xfrm>
          <a:prstGeom prst="rect">
            <a:avLst/>
          </a:prstGeom>
        </p:spPr>
        <p:txBody>
          <a:bodyPr/>
          <a:lstStyle/>
          <a:p>
            <a:fld id="{D6720326-FA27-4A0F-B940-8A62F2795A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03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wmf"/><Relationship Id="rId1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6" Type="http://schemas.openxmlformats.org/officeDocument/2006/relationships/image" Target="../media/image1.wmf"/><Relationship Id="rId17" Type="http://schemas.openxmlformats.org/officeDocument/2006/relationships/image" Target="../media/image2.tiff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2019_fondo.wmf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51"/>
          <a:stretch/>
        </p:blipFill>
        <p:spPr>
          <a:xfrm>
            <a:off x="0" y="1196752"/>
            <a:ext cx="12192000" cy="56612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6320" y="6620"/>
            <a:ext cx="3192355" cy="902100"/>
          </a:xfrm>
          <a:prstGeom prst="rect">
            <a:avLst/>
          </a:prstGeom>
        </p:spPr>
      </p:pic>
      <p:pic>
        <p:nvPicPr>
          <p:cNvPr id="4" name="Imagen 3" descr="2019_fondo.wmf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" t="2751" r="73034" b="86749"/>
          <a:stretch/>
        </p:blipFill>
        <p:spPr>
          <a:xfrm>
            <a:off x="0" y="0"/>
            <a:ext cx="2495600" cy="764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0" r:id="rId4"/>
    <p:sldLayoutId id="2147483714" r:id="rId5"/>
    <p:sldLayoutId id="2147483721" r:id="rId6"/>
    <p:sldLayoutId id="2147483722" r:id="rId7"/>
    <p:sldLayoutId id="2147483723" r:id="rId8"/>
    <p:sldLayoutId id="2147483724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14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21/08/19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2019_fondo.wmf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51"/>
          <a:stretch/>
        </p:blipFill>
        <p:spPr>
          <a:xfrm>
            <a:off x="0" y="1196752"/>
            <a:ext cx="12192000" cy="56612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76320" y="6620"/>
            <a:ext cx="3192355" cy="902100"/>
          </a:xfrm>
          <a:prstGeom prst="rect">
            <a:avLst/>
          </a:prstGeom>
        </p:spPr>
      </p:pic>
      <p:pic>
        <p:nvPicPr>
          <p:cNvPr id="13" name="Imagen 12" descr="2019_fondo.wmf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" t="2751" r="73034" b="86749"/>
          <a:stretch/>
        </p:blipFill>
        <p:spPr>
          <a:xfrm>
            <a:off x="0" y="0"/>
            <a:ext cx="24956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2" r:id="rId12"/>
    <p:sldLayoutId id="2147483883" r:id="rId13"/>
    <p:sldLayoutId id="2147483884" r:id="rId1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openxmlformats.org/officeDocument/2006/relationships/image" Target="../media/image13.jpeg"/><Relationship Id="rId6" Type="http://schemas.microsoft.com/office/2007/relationships/hdphoto" Target="../media/hdphoto2.wdp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tif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jpeg"/><Relationship Id="rId5" Type="http://schemas.microsoft.com/office/2007/relationships/hdphoto" Target="../media/hdphoto3.wdp"/><Relationship Id="rId6" Type="http://schemas.openxmlformats.org/officeDocument/2006/relationships/image" Target="../media/image19.jpeg"/><Relationship Id="rId7" Type="http://schemas.microsoft.com/office/2007/relationships/hdphoto" Target="../media/hdphoto4.wdp"/><Relationship Id="rId8" Type="http://schemas.openxmlformats.org/officeDocument/2006/relationships/image" Target="../media/image20.tif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tiff"/><Relationship Id="rId5" Type="http://schemas.openxmlformats.org/officeDocument/2006/relationships/image" Target="../media/image35.tiff"/><Relationship Id="rId6" Type="http://schemas.openxmlformats.org/officeDocument/2006/relationships/image" Target="../media/image36.tif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hyperlink" Target="http://cuentame.inegi.org.mx/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SIMPOSIO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27648" y="2484258"/>
            <a:ext cx="6984776" cy="1736830"/>
          </a:xfrm>
        </p:spPr>
        <p:txBody>
          <a:bodyPr>
            <a:noAutofit/>
          </a:bodyPr>
          <a:lstStyle/>
          <a:p>
            <a:pPr algn="ctr"/>
            <a:r>
              <a:rPr lang="es-MX" sz="4400" dirty="0" smtClean="0">
                <a:solidFill>
                  <a:srgbClr val="FEAB20"/>
                </a:solidFill>
                <a:cs typeface="Avenir Heavy"/>
              </a:rPr>
              <a:t>Las demencias en México, </a:t>
            </a:r>
          </a:p>
          <a:p>
            <a:pPr algn="ctr"/>
            <a:r>
              <a:rPr lang="es-MX" sz="4400" dirty="0" smtClean="0">
                <a:solidFill>
                  <a:srgbClr val="FEAB20"/>
                </a:solidFill>
                <a:cs typeface="Avenir Heavy"/>
              </a:rPr>
              <a:t>avances, rezagos y retos</a:t>
            </a:r>
            <a:endParaRPr lang="es-MX" sz="4400" dirty="0">
              <a:solidFill>
                <a:srgbClr val="FEAB20"/>
              </a:solidFill>
              <a:cs typeface="Avenir Heavy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7464152" y="5949280"/>
            <a:ext cx="4727848" cy="360362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Agosto, 2019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80" y="3429000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82854" y="1111347"/>
            <a:ext cx="11377264" cy="12961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s-ES" sz="4000" dirty="0" smtClean="0">
                <a:solidFill>
                  <a:srgbClr val="800000"/>
                </a:solidFill>
                <a:latin typeface="+mj-lt"/>
              </a:rPr>
              <a:t>P</a:t>
            </a:r>
            <a:r>
              <a:rPr lang="es" sz="4000" dirty="0" smtClean="0">
                <a:solidFill>
                  <a:srgbClr val="800000"/>
                </a:solidFill>
                <a:latin typeface="+mj-lt"/>
              </a:rPr>
              <a:t>revalencia</a:t>
            </a:r>
            <a:r>
              <a:rPr lang="es-ES" sz="4000" dirty="0" smtClean="0">
                <a:solidFill>
                  <a:srgbClr val="800000"/>
                </a:solidFill>
                <a:latin typeface="+mj-lt"/>
              </a:rPr>
              <a:t> de </a:t>
            </a:r>
            <a:r>
              <a:rPr lang="es" sz="4000" dirty="0" smtClean="0">
                <a:solidFill>
                  <a:srgbClr val="800000"/>
                </a:solidFill>
                <a:latin typeface="+mj-lt"/>
              </a:rPr>
              <a:t>demencias por estado</a:t>
            </a:r>
            <a:r>
              <a:rPr lang="es-ES" sz="4000" dirty="0">
                <a:solidFill>
                  <a:srgbClr val="800000"/>
                </a:solidFill>
              </a:rPr>
              <a:t> </a:t>
            </a:r>
            <a:r>
              <a:rPr lang="es" sz="4000" dirty="0" smtClean="0">
                <a:solidFill>
                  <a:srgbClr val="800000"/>
                </a:solidFill>
                <a:latin typeface="+mj-lt"/>
              </a:rPr>
              <a:t>México</a:t>
            </a:r>
            <a:r>
              <a:rPr lang="es-ES_tradnl" sz="4000" dirty="0" smtClean="0">
                <a:solidFill>
                  <a:srgbClr val="800000"/>
                </a:solidFill>
              </a:rPr>
              <a:t> </a:t>
            </a:r>
            <a:br>
              <a:rPr lang="es-ES_tradnl" sz="4000" dirty="0" smtClean="0">
                <a:solidFill>
                  <a:srgbClr val="800000"/>
                </a:solidFill>
              </a:rPr>
            </a:br>
            <a:r>
              <a:rPr lang="es-ES_tradnl" sz="4000" dirty="0" smtClean="0">
                <a:solidFill>
                  <a:srgbClr val="800000"/>
                </a:solidFill>
                <a:latin typeface="+mj-lt"/>
              </a:rPr>
              <a:t>ENSANUT 2012</a:t>
            </a:r>
            <a:endParaRPr lang="es" sz="4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6960096" y="5994390"/>
            <a:ext cx="5184576" cy="3149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800000"/>
                </a:solidFill>
                <a:ea typeface="Arial" charset="0"/>
                <a:cs typeface="Arial" charset="0"/>
                <a:sym typeface="Verdana"/>
              </a:rPr>
              <a:t>Estimaciones con los datos de ENSANUT 2012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91544" y="2780961"/>
            <a:ext cx="1106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800000"/>
                </a:solidFill>
              </a:rPr>
              <a:t>Jalisco</a:t>
            </a:r>
          </a:p>
          <a:p>
            <a:r>
              <a:rPr lang="es-ES_tradnl" dirty="0">
                <a:solidFill>
                  <a:srgbClr val="800000"/>
                </a:solidFill>
              </a:rPr>
              <a:t>Tabasco</a:t>
            </a:r>
          </a:p>
          <a:p>
            <a:r>
              <a:rPr lang="es-ES_tradnl" dirty="0">
                <a:solidFill>
                  <a:srgbClr val="800000"/>
                </a:solidFill>
              </a:rPr>
              <a:t>Chiapas</a:t>
            </a:r>
          </a:p>
          <a:p>
            <a:r>
              <a:rPr lang="es-ES_tradnl" dirty="0" err="1">
                <a:solidFill>
                  <a:srgbClr val="800000"/>
                </a:solidFill>
              </a:rPr>
              <a:t>Tamalipas</a:t>
            </a:r>
            <a:endParaRPr lang="es-ES_tradnl" dirty="0">
              <a:solidFill>
                <a:srgbClr val="800000"/>
              </a:solidFill>
            </a:endParaRPr>
          </a:p>
          <a:p>
            <a:r>
              <a:rPr lang="es-ES_tradnl" dirty="0">
                <a:solidFill>
                  <a:srgbClr val="800000"/>
                </a:solidFill>
              </a:rPr>
              <a:t>Durango </a:t>
            </a:r>
          </a:p>
          <a:p>
            <a:r>
              <a:rPr lang="es-ES_tradnl" dirty="0">
                <a:solidFill>
                  <a:srgbClr val="800000"/>
                </a:solidFill>
              </a:rPr>
              <a:t>Colima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07859" y="4118799"/>
            <a:ext cx="1412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800000"/>
                </a:solidFill>
              </a:rPr>
              <a:t>Querétaro</a:t>
            </a:r>
          </a:p>
          <a:p>
            <a:r>
              <a:rPr lang="es-ES_tradnl" dirty="0" smtClean="0">
                <a:solidFill>
                  <a:srgbClr val="800000"/>
                </a:solidFill>
              </a:rPr>
              <a:t>BCN</a:t>
            </a:r>
          </a:p>
          <a:p>
            <a:r>
              <a:rPr lang="es-ES_tradnl" dirty="0" smtClean="0">
                <a:solidFill>
                  <a:srgbClr val="800000"/>
                </a:solidFill>
              </a:rPr>
              <a:t>Campeche</a:t>
            </a:r>
          </a:p>
          <a:p>
            <a:r>
              <a:rPr lang="es-ES_tradnl" dirty="0" smtClean="0">
                <a:solidFill>
                  <a:srgbClr val="800000"/>
                </a:solidFill>
              </a:rPr>
              <a:t>BCS</a:t>
            </a:r>
          </a:p>
          <a:p>
            <a:r>
              <a:rPr lang="es-ES_tradnl" dirty="0" smtClean="0">
                <a:solidFill>
                  <a:srgbClr val="800000"/>
                </a:solidFill>
              </a:rPr>
              <a:t>Puebla</a:t>
            </a:r>
          </a:p>
          <a:p>
            <a:r>
              <a:rPr lang="es-ES_tradnl" dirty="0" smtClean="0">
                <a:solidFill>
                  <a:srgbClr val="800000"/>
                </a:solidFill>
              </a:rPr>
              <a:t>NL</a:t>
            </a:r>
            <a:endParaRPr lang="es-ES_tradnl" dirty="0">
              <a:solidFill>
                <a:srgbClr val="8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464" r="62556"/>
          <a:stretch/>
        </p:blipFill>
        <p:spPr>
          <a:xfrm>
            <a:off x="2207568" y="5823041"/>
            <a:ext cx="3935468" cy="4862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36" y="1865605"/>
            <a:ext cx="69342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8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7494194" y="5951508"/>
            <a:ext cx="4626375" cy="277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  <a:ea typeface="Arial" charset="0"/>
                <a:cs typeface="Arial" charset="0"/>
                <a:sym typeface="Verdana"/>
              </a:rPr>
              <a:t>Estimaciones con los datos de ENSANUT 2012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691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80" t="14562" r="6042" b="14562"/>
          <a:stretch/>
        </p:blipFill>
        <p:spPr>
          <a:xfrm>
            <a:off x="335360" y="2528724"/>
            <a:ext cx="1944216" cy="187220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sp>
        <p:nvSpPr>
          <p:cNvPr id="5" name="CuadroTexto 4"/>
          <p:cNvSpPr txBox="1"/>
          <p:nvPr/>
        </p:nvSpPr>
        <p:spPr>
          <a:xfrm>
            <a:off x="335360" y="1916832"/>
            <a:ext cx="982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smtClean="0"/>
              <a:t>De las personas con demencia en México en 2012, aproximadamente:</a:t>
            </a:r>
            <a:endParaRPr lang="es-ES_tradnl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20296" y="836712"/>
            <a:ext cx="11324376" cy="900648"/>
          </a:xfrm>
        </p:spPr>
        <p:txBody>
          <a:bodyPr/>
          <a:lstStyle/>
          <a:p>
            <a:r>
              <a:rPr lang="es-ES_tradnl" smtClean="0">
                <a:solidFill>
                  <a:srgbClr val="990000"/>
                </a:solidFill>
              </a:rPr>
              <a:t>Perfil epidemiológico </a:t>
            </a:r>
            <a:r>
              <a:rPr lang="es-ES_tradnl" dirty="0" smtClean="0">
                <a:solidFill>
                  <a:srgbClr val="990000"/>
                </a:solidFill>
              </a:rPr>
              <a:t>de las demencias 2012</a:t>
            </a:r>
            <a:endParaRPr lang="es-ES_tradnl" dirty="0">
              <a:solidFill>
                <a:srgbClr val="99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2375" y="4551159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60% </a:t>
            </a:r>
            <a:r>
              <a:rPr lang="es-ES_tradnl" smtClean="0"/>
              <a:t>eran mujeres</a:t>
            </a:r>
            <a:endParaRPr lang="es-ES_tradnl"/>
          </a:p>
        </p:txBody>
      </p:sp>
      <p:sp>
        <p:nvSpPr>
          <p:cNvPr id="17" name="CuadroTexto 16"/>
          <p:cNvSpPr txBox="1"/>
          <p:nvPr/>
        </p:nvSpPr>
        <p:spPr>
          <a:xfrm>
            <a:off x="1991544" y="5373216"/>
            <a:ext cx="2627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31% tenían 80 años </a:t>
            </a:r>
            <a:r>
              <a:rPr lang="es-ES_tradnl" smtClean="0"/>
              <a:t>o más</a:t>
            </a:r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512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593" y="3448818"/>
            <a:ext cx="1093544" cy="19042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alphaModFix amt="68000"/>
          </a:blip>
          <a:stretch>
            <a:fillRect/>
          </a:stretch>
        </p:blipFill>
        <p:spPr>
          <a:xfrm>
            <a:off x="4840681" y="2565922"/>
            <a:ext cx="2653513" cy="1765792"/>
          </a:xfrm>
          <a:prstGeom prst="rect">
            <a:avLst/>
          </a:prstGeom>
        </p:spPr>
      </p:pic>
      <p:sp>
        <p:nvSpPr>
          <p:cNvPr id="11" name="Señal de prohibido 10"/>
          <p:cNvSpPr/>
          <p:nvPr/>
        </p:nvSpPr>
        <p:spPr>
          <a:xfrm>
            <a:off x="5051314" y="2439054"/>
            <a:ext cx="2232248" cy="1979891"/>
          </a:xfrm>
          <a:prstGeom prst="noSmoking">
            <a:avLst>
              <a:gd name="adj" fmla="val 6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956279" y="4720436"/>
            <a:ext cx="232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40% </a:t>
            </a:r>
            <a:r>
              <a:rPr lang="es-ES_tradnl" smtClean="0"/>
              <a:t>nunca acudieron a la escuela</a:t>
            </a:r>
            <a:endParaRPr lang="es-ES_tradn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392144" y="5466710"/>
            <a:ext cx="232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37% son viudos</a:t>
            </a:r>
            <a:endParaRPr lang="es-ES_tradn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alphaModFix amt="81000"/>
          </a:blip>
          <a:stretch>
            <a:fillRect/>
          </a:stretch>
        </p:blipFill>
        <p:spPr>
          <a:xfrm>
            <a:off x="7594564" y="3558886"/>
            <a:ext cx="1772519" cy="17725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3" t="14949" r="9563" b="17791"/>
          <a:stretch/>
        </p:blipFill>
        <p:spPr>
          <a:xfrm>
            <a:off x="9748851" y="2524741"/>
            <a:ext cx="2137213" cy="169588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9467453" y="4275868"/>
            <a:ext cx="260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16% no estaban afiliados </a:t>
            </a:r>
            <a:r>
              <a:rPr lang="es-ES_tradnl" smtClean="0"/>
              <a:t>a algún servicio médico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30942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  <p:bldP spid="20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5360" y="1916832"/>
            <a:ext cx="982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smtClean="0"/>
              <a:t>De las personas con demencia en México en 2012, aproximadamente:</a:t>
            </a:r>
            <a:endParaRPr lang="es-ES_tradnl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20296" y="836712"/>
            <a:ext cx="11324376" cy="900648"/>
          </a:xfrm>
        </p:spPr>
        <p:txBody>
          <a:bodyPr/>
          <a:lstStyle/>
          <a:p>
            <a:r>
              <a:rPr lang="es-ES_tradnl" smtClean="0">
                <a:solidFill>
                  <a:srgbClr val="990000"/>
                </a:solidFill>
              </a:rPr>
              <a:t>Perfil epidemiológico </a:t>
            </a:r>
            <a:r>
              <a:rPr lang="es-ES_tradnl" dirty="0" smtClean="0">
                <a:solidFill>
                  <a:srgbClr val="990000"/>
                </a:solidFill>
              </a:rPr>
              <a:t>de las demencias 2012</a:t>
            </a:r>
            <a:endParaRPr lang="es-ES_tradnl" dirty="0">
              <a:solidFill>
                <a:srgbClr val="99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0803" y="414036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10% hablaban </a:t>
            </a:r>
            <a:r>
              <a:rPr lang="es-ES_tradnl" smtClean="0"/>
              <a:t>lengua indígena</a:t>
            </a: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1" r="-2539"/>
          <a:stretch/>
        </p:blipFill>
        <p:spPr>
          <a:xfrm>
            <a:off x="739765" y="2825723"/>
            <a:ext cx="1827843" cy="115906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3712" y="535987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10% trabajaban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8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0167" y="3231212"/>
            <a:ext cx="1463706" cy="204148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774618" y="4743795"/>
            <a:ext cx="240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38% vivían en condiciones de alta o muy alta marginalidad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5661" b="1274"/>
          <a:stretch/>
        </p:blipFill>
        <p:spPr>
          <a:xfrm>
            <a:off x="5992001" y="2825724"/>
            <a:ext cx="2441324" cy="14483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6639" y="3189964"/>
            <a:ext cx="1503840" cy="153518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167438" y="436495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28% residían en área rural</a:t>
            </a:r>
            <a:endParaRPr lang="es-ES_tradnl" dirty="0"/>
          </a:p>
        </p:txBody>
      </p:sp>
      <p:sp>
        <p:nvSpPr>
          <p:cNvPr id="14" name="Shape 252"/>
          <p:cNvSpPr txBox="1"/>
          <p:nvPr/>
        </p:nvSpPr>
        <p:spPr>
          <a:xfrm>
            <a:off x="7494194" y="5951508"/>
            <a:ext cx="4626375" cy="277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  <a:ea typeface="Arial" charset="0"/>
                <a:cs typeface="Arial" charset="0"/>
                <a:sym typeface="Verdana"/>
              </a:rPr>
              <a:t>Estimaciones con los datos de ENSANUT 2012</a:t>
            </a:r>
          </a:p>
        </p:txBody>
      </p:sp>
    </p:spTree>
    <p:extLst>
      <p:ext uri="{BB962C8B-B14F-4D97-AF65-F5344CB8AC3E}">
        <p14:creationId xmlns:p14="http://schemas.microsoft.com/office/powerpoint/2010/main" val="4742410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6 Rectángulo"/>
          <p:cNvSpPr>
            <a:spLocks noChangeArrowheads="1"/>
          </p:cNvSpPr>
          <p:nvPr/>
        </p:nvSpPr>
        <p:spPr bwMode="auto">
          <a:xfrm>
            <a:off x="8710555" y="5976231"/>
            <a:ext cx="3481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rgbClr val="990000"/>
                </a:solidFill>
                <a:ea typeface="Arial" charset="0"/>
                <a:cs typeface="Arial" charset="0"/>
              </a:rPr>
              <a:t>Lancet Neurol </a:t>
            </a:r>
            <a:r>
              <a:rPr lang="fr-FR" sz="1400" dirty="0">
                <a:solidFill>
                  <a:srgbClr val="990000"/>
                </a:solidFill>
                <a:ea typeface="Arial" charset="0"/>
                <a:cs typeface="Arial" charset="0"/>
              </a:rPr>
              <a:t>2008; 7: 812–26</a:t>
            </a:r>
            <a:endParaRPr lang="en-GB" sz="1400" dirty="0">
              <a:solidFill>
                <a:srgbClr val="990000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84725"/>
              </p:ext>
            </p:extLst>
          </p:nvPr>
        </p:nvGraphicFramePr>
        <p:xfrm>
          <a:off x="2135562" y="1975369"/>
          <a:ext cx="8208911" cy="3975142"/>
        </p:xfrm>
        <a:graphic>
          <a:graphicData uri="http://schemas.openxmlformats.org/drawingml/2006/table">
            <a:tbl>
              <a:tblPr/>
              <a:tblGrid>
                <a:gridCol w="1858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7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7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7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75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756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Países desarrollados (Norteamérica, Europa, Japón)</a:t>
                      </a:r>
                      <a:endParaRPr lang="es-MX" sz="1100" b="0" i="0" u="none" strike="noStrike" noProof="0" dirty="0">
                        <a:solidFill>
                          <a:srgbClr val="080808"/>
                        </a:solidFill>
                        <a:latin typeface="Calibri"/>
                      </a:endParaRPr>
                    </a:p>
                  </a:txBody>
                  <a:tcPr marL="6681" marR="6681" marT="6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Asia </a:t>
                      </a:r>
                      <a:endParaRPr lang="es-MX" sz="1100" b="0" i="0" u="none" strike="noStrike" noProof="0" dirty="0" smtClean="0">
                        <a:solidFill>
                          <a:srgbClr val="080808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(</a:t>
                      </a:r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China, Guam,</a:t>
                      </a:r>
                      <a:b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</a:br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India, </a:t>
                      </a:r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corea del sur, Taiwán)</a:t>
                      </a:r>
                      <a:endParaRPr lang="es-MX" sz="1100" b="0" i="0" u="none" strike="noStrike" noProof="0" dirty="0">
                        <a:solidFill>
                          <a:srgbClr val="080808"/>
                        </a:solidFill>
                        <a:latin typeface="Calibri"/>
                      </a:endParaRPr>
                    </a:p>
                  </a:txBody>
                  <a:tcPr marL="6681" marR="6681" marT="6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África (Egipto,</a:t>
                      </a:r>
                      <a:b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</a:br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Nigeria, Kenia,</a:t>
                      </a:r>
                      <a:b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</a:br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Sudáfrica)</a:t>
                      </a:r>
                      <a:endParaRPr lang="es-MX" sz="1100" b="0" i="0" u="none" strike="noStrike" noProof="0" dirty="0">
                        <a:solidFill>
                          <a:srgbClr val="080808"/>
                        </a:solidFill>
                        <a:latin typeface="Calibri"/>
                      </a:endParaRPr>
                    </a:p>
                  </a:txBody>
                  <a:tcPr marL="6681" marR="6681" marT="6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Latinoamérica</a:t>
                      </a:r>
                      <a:br>
                        <a:rPr lang="es-MX" sz="1100" b="1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</a:br>
                      <a:r>
                        <a:rPr lang="es-MX" sz="1100" b="1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(Argentina,</a:t>
                      </a:r>
                      <a:br>
                        <a:rPr lang="es-MX" sz="1100" b="1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</a:br>
                      <a:r>
                        <a:rPr lang="es-MX" sz="1100" b="1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Brasil, Venezuela</a:t>
                      </a:r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)</a:t>
                      </a:r>
                      <a:endParaRPr lang="es-MX" sz="1100" b="0" i="0" u="none" strike="noStrike" noProof="0" dirty="0">
                        <a:solidFill>
                          <a:srgbClr val="080808"/>
                        </a:solidFill>
                        <a:latin typeface="Calibri"/>
                      </a:endParaRPr>
                    </a:p>
                  </a:txBody>
                  <a:tcPr marL="6681" marR="6681" marT="6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Edad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Sexo femenino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Historia familiar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TCE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 smtClean="0">
                          <a:solidFill>
                            <a:srgbClr val="080808"/>
                          </a:solidFill>
                          <a:latin typeface="Calibri"/>
                        </a:rPr>
                        <a:t>APOE ε4 </a:t>
                      </a:r>
                      <a:endParaRPr lang="es-MX" sz="1100" b="0" i="0" u="none" strike="noStrike" noProof="0" dirty="0">
                        <a:solidFill>
                          <a:srgbClr val="080808"/>
                        </a:solidFill>
                        <a:latin typeface="Calibri"/>
                      </a:endParaRP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No riesgo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13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Analfabetismo/baja escolaridad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Deterioro cognitivo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Residir en área urbana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Negativo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Pobreza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Actividades del hogar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Negativo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Depresión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Enfermedad vascular†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Dieta baja en fibra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Tabaquismo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Positivo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noProof="0" dirty="0">
                          <a:solidFill>
                            <a:srgbClr val="080808"/>
                          </a:solidFill>
                          <a:latin typeface="Calibri"/>
                        </a:rPr>
                        <a:t>Incierto</a:t>
                      </a:r>
                    </a:p>
                  </a:txBody>
                  <a:tcPr marL="6681" marR="6681" marT="66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198886" y="692696"/>
            <a:ext cx="9937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MX" sz="3200" dirty="0">
                <a:solidFill>
                  <a:srgbClr val="990000"/>
                </a:solidFill>
                <a:latin typeface="+mn-lt"/>
              </a:rPr>
              <a:t>Comparación de factores de riesgo para demencia en países desarrollados </a:t>
            </a:r>
            <a:r>
              <a:rPr lang="es-MX" sz="3200">
                <a:solidFill>
                  <a:srgbClr val="990000"/>
                </a:solidFill>
                <a:latin typeface="+mn-lt"/>
              </a:rPr>
              <a:t>y </a:t>
            </a:r>
            <a:r>
              <a:rPr lang="es-MX" sz="3200" smtClean="0">
                <a:solidFill>
                  <a:srgbClr val="990000"/>
                </a:solidFill>
                <a:latin typeface="+mn-lt"/>
              </a:rPr>
              <a:t>en </a:t>
            </a:r>
            <a:r>
              <a:rPr lang="es-MX" sz="3200" dirty="0">
                <a:solidFill>
                  <a:srgbClr val="990000"/>
                </a:solidFill>
                <a:latin typeface="+mn-lt"/>
              </a:rPr>
              <a:t>vías de desarrollo</a:t>
            </a:r>
          </a:p>
        </p:txBody>
      </p:sp>
    </p:spTree>
    <p:extLst>
      <p:ext uri="{BB962C8B-B14F-4D97-AF65-F5344CB8AC3E}">
        <p14:creationId xmlns:p14="http://schemas.microsoft.com/office/powerpoint/2010/main" val="189123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-96688" y="836712"/>
            <a:ext cx="12432704" cy="720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s-ES" sz="4000" dirty="0" smtClean="0">
                <a:solidFill>
                  <a:srgbClr val="800000"/>
                </a:solidFill>
                <a:latin typeface="+mn-lt"/>
                <a:ea typeface="Arial" charset="0"/>
                <a:cs typeface="Arial" charset="0"/>
              </a:rPr>
              <a:t>Factores de </a:t>
            </a:r>
            <a:r>
              <a:rPr lang="es-ES" sz="4000" smtClean="0">
                <a:solidFill>
                  <a:srgbClr val="800000"/>
                </a:solidFill>
                <a:latin typeface="+mn-lt"/>
                <a:ea typeface="Arial" charset="0"/>
                <a:cs typeface="Arial" charset="0"/>
              </a:rPr>
              <a:t>riesgo cardiovascular en </a:t>
            </a:r>
            <a:r>
              <a:rPr lang="es-ES" sz="4000" dirty="0" smtClean="0">
                <a:solidFill>
                  <a:srgbClr val="800000"/>
                </a:solidFill>
                <a:latin typeface="+mn-lt"/>
                <a:ea typeface="Arial" charset="0"/>
                <a:cs typeface="Arial" charset="0"/>
              </a:rPr>
              <a:t>México GID 10/66</a:t>
            </a:r>
            <a:endParaRPr lang="es" sz="4000" dirty="0">
              <a:solidFill>
                <a:srgbClr val="800000"/>
              </a:solidFill>
              <a:latin typeface="+mn-lt"/>
              <a:ea typeface="Arial" charset="0"/>
              <a:cs typeface="Arial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89879"/>
              </p:ext>
            </p:extLst>
          </p:nvPr>
        </p:nvGraphicFramePr>
        <p:xfrm>
          <a:off x="347131" y="1467618"/>
          <a:ext cx="11640614" cy="480212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829053"/>
                <a:gridCol w="2297845"/>
                <a:gridCol w="1723387"/>
                <a:gridCol w="574459"/>
                <a:gridCol w="2108610"/>
                <a:gridCol w="2107260"/>
              </a:tblGrid>
              <a:tr h="1905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effectLst/>
                        </a:rPr>
                        <a:t>Relative </a:t>
                      </a: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risk (RR) from Poisson regression model to explore the effect of type 2 diabetes mellitus on dementia incidence 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effectLst/>
                        </a:rPr>
                        <a:t>Unadjusted</a:t>
                      </a:r>
                      <a:endParaRPr lang="es-ES_tradnl" sz="1400" b="1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effectLst/>
                        </a:rPr>
                        <a:t>RR (CI 95%)</a:t>
                      </a:r>
                      <a:endParaRPr lang="es-ES_tradnl" sz="1400" b="1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effectLst/>
                        </a:rPr>
                        <a:t>Model 1</a:t>
                      </a:r>
                      <a:endParaRPr lang="es-ES_tradnl" sz="1400" b="1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effectLst/>
                        </a:rPr>
                        <a:t>RR (CI 95%)</a:t>
                      </a:r>
                      <a:endParaRPr lang="es-ES_tradnl" sz="1400" b="1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effectLst/>
                        </a:rPr>
                        <a:t>Model 2</a:t>
                      </a:r>
                      <a:endParaRPr lang="es-ES_tradnl" sz="1400" b="1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effectLst/>
                        </a:rPr>
                        <a:t>RR (CI 95%)</a:t>
                      </a:r>
                      <a:endParaRPr lang="es-ES_tradnl" sz="1400" b="1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Type 2 diabetes mellitus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Non case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Case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1.7 (1.1-2.4)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2.4 (1.4-2.9)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1.9 (1.3-2.6)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Dyslipidemia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Non case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Case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1.0(0.6-1.5)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 (0.6-1.5)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Hypertension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Non case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Case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0.9 (0.6-1.3)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0.9 (0.7-1.3)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Central obesity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Non case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Case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0.9 (0.7-1.3)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0.9 (0.6-1.3)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History of heart disease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Negative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Positive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1.1 (0.6-1.7)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09575" algn="l"/>
                          <a:tab pos="506095" algn="ctr"/>
                        </a:tabLst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1.0(0.6-1.7)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History of stroke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Negative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Positive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0.8 (0.4-1.4)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0.7 (0.4-1.2)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Smoking (</a:t>
                      </a:r>
                      <a:r>
                        <a:rPr lang="en-US" sz="1400" u="sng" dirty="0">
                          <a:solidFill>
                            <a:srgbClr val="800000"/>
                          </a:solidFill>
                          <a:effectLst/>
                        </a:rPr>
                        <a:t>&gt;</a:t>
                      </a: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 20 pack/year)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Non case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574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Case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800000"/>
                          </a:solidFill>
                          <a:effectLst/>
                        </a:rPr>
                        <a:t>1.2 (0.5-2.3)</a:t>
                      </a:r>
                      <a:endParaRPr lang="es-ES_tradnl" sz="140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1.0 (0.5-2.3)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800000"/>
                          </a:solidFill>
                          <a:effectLst/>
                        </a:rPr>
                        <a:t> 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800000"/>
                          </a:solidFill>
                          <a:effectLst/>
                        </a:rPr>
                        <a:t>Model 1 mutually adjusted and adjusted by sex, age, education level, study area, depression and aMCI.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rgbClr val="800000"/>
                          </a:solidFill>
                          <a:effectLst/>
                        </a:rPr>
                        <a:t>Model 2 adjusted by age, education level, study area and aMCI.</a:t>
                      </a:r>
                      <a:endParaRPr lang="es-ES_tradnl" sz="1400" dirty="0">
                        <a:solidFill>
                          <a:srgbClr val="8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5458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64651" y="5929535"/>
            <a:ext cx="3780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400" dirty="0" err="1">
                <a:solidFill>
                  <a:srgbClr val="B20933"/>
                </a:solidFill>
                <a:ea typeface="Arial" charset="0"/>
                <a:cs typeface="Arial" charset="0"/>
              </a:rPr>
              <a:t>Lancet</a:t>
            </a:r>
            <a:r>
              <a:rPr lang="es-ES_tradnl" sz="1400" dirty="0">
                <a:solidFill>
                  <a:srgbClr val="B20933"/>
                </a:solidFill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rgbClr val="B20933"/>
                </a:solidFill>
                <a:ea typeface="Arial" charset="0"/>
                <a:cs typeface="Arial" charset="0"/>
              </a:rPr>
              <a:t>Glob</a:t>
            </a:r>
            <a:r>
              <a:rPr lang="es-ES_tradnl" sz="1400" dirty="0">
                <a:solidFill>
                  <a:srgbClr val="B20933"/>
                </a:solidFill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rgbClr val="B20933"/>
                </a:solidFill>
                <a:ea typeface="Arial" charset="0"/>
                <a:cs typeface="Arial" charset="0"/>
              </a:rPr>
              <a:t>Health</a:t>
            </a:r>
            <a:r>
              <a:rPr lang="es-ES_tradnl" sz="1400" dirty="0">
                <a:solidFill>
                  <a:srgbClr val="B20933"/>
                </a:solidFill>
                <a:ea typeface="Arial" charset="0"/>
                <a:cs typeface="Arial" charset="0"/>
              </a:rPr>
              <a:t> </a:t>
            </a:r>
            <a:r>
              <a:rPr lang="es-ES_tradnl" sz="1400" dirty="0" smtClean="0">
                <a:solidFill>
                  <a:srgbClr val="B20933"/>
                </a:solidFill>
                <a:ea typeface="Arial" charset="0"/>
                <a:cs typeface="Arial" charset="0"/>
              </a:rPr>
              <a:t>2019; </a:t>
            </a:r>
            <a:r>
              <a:rPr lang="mr-IN" sz="1400" dirty="0" smtClean="0">
                <a:solidFill>
                  <a:srgbClr val="B20933"/>
                </a:solidFill>
                <a:ea typeface="Arial" charset="0"/>
                <a:cs typeface="Arial" charset="0"/>
              </a:rPr>
              <a:t>7</a:t>
            </a:r>
            <a:r>
              <a:rPr lang="mr-IN" sz="1400" dirty="0">
                <a:solidFill>
                  <a:srgbClr val="B20933"/>
                </a:solidFill>
                <a:ea typeface="Arial" charset="0"/>
                <a:cs typeface="Arial" charset="0"/>
              </a:rPr>
              <a:t>: e596–603</a:t>
            </a:r>
            <a:endParaRPr lang="es-ES_tradnl" sz="1400" dirty="0"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2" y="1052736"/>
            <a:ext cx="9688264" cy="36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0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244D0B23-8B4A-E147-AEF5-902332FD75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62" y="74379"/>
            <a:ext cx="5675793" cy="613048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2172800F-6CEA-134E-8607-557B75879869}"/>
              </a:ext>
            </a:extLst>
          </p:cNvPr>
          <p:cNvSpPr txBox="1"/>
          <p:nvPr/>
        </p:nvSpPr>
        <p:spPr>
          <a:xfrm>
            <a:off x="288032" y="1859340"/>
            <a:ext cx="5591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990000"/>
                </a:solidFill>
                <a:ea typeface="Arial" charset="0"/>
                <a:cs typeface="Arial" charset="0"/>
              </a:rPr>
              <a:t>Factores de riesgo potencialmente modificables en países </a:t>
            </a:r>
            <a:endParaRPr lang="es-ES" sz="3200" dirty="0" smtClean="0">
              <a:solidFill>
                <a:srgbClr val="990000"/>
              </a:solidFill>
              <a:ea typeface="Arial" charset="0"/>
              <a:cs typeface="Arial" charset="0"/>
            </a:endParaRPr>
          </a:p>
          <a:p>
            <a:r>
              <a:rPr lang="es-ES" sz="3200" dirty="0" smtClean="0">
                <a:solidFill>
                  <a:srgbClr val="990000"/>
                </a:solidFill>
                <a:ea typeface="Arial" charset="0"/>
                <a:cs typeface="Arial" charset="0"/>
              </a:rPr>
              <a:t>de </a:t>
            </a:r>
            <a:r>
              <a:rPr lang="es-ES" sz="3200" dirty="0">
                <a:solidFill>
                  <a:srgbClr val="990000"/>
                </a:solidFill>
                <a:ea typeface="Arial" charset="0"/>
                <a:cs typeface="Arial" charset="0"/>
              </a:rPr>
              <a:t>bajos y medianos ingresos</a:t>
            </a:r>
            <a:endParaRPr lang="es-ES_tradnl" sz="3200" dirty="0">
              <a:solidFill>
                <a:srgbClr val="990000"/>
              </a:solidFill>
              <a:ea typeface="Arial" charset="0"/>
              <a:cs typeface="Arial" charset="0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B475476F-ED74-D949-AFCA-D2E9E35AC2A2}"/>
              </a:ext>
            </a:extLst>
          </p:cNvPr>
          <p:cNvCxnSpPr/>
          <p:nvPr/>
        </p:nvCxnSpPr>
        <p:spPr>
          <a:xfrm>
            <a:off x="1524000" y="6348248"/>
            <a:ext cx="71260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CE84C850-556D-A24B-BFED-F46760B8E532}"/>
              </a:ext>
            </a:extLst>
          </p:cNvPr>
          <p:cNvCxnSpPr>
            <a:cxnSpLocks/>
          </p:cNvCxnSpPr>
          <p:nvPr/>
        </p:nvCxnSpPr>
        <p:spPr>
          <a:xfrm>
            <a:off x="8928540" y="6348248"/>
            <a:ext cx="17394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-366011" y="5897082"/>
            <a:ext cx="3780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400" dirty="0" err="1">
                <a:solidFill>
                  <a:srgbClr val="B20933"/>
                </a:solidFill>
                <a:ea typeface="Arial" charset="0"/>
                <a:cs typeface="Arial" charset="0"/>
              </a:rPr>
              <a:t>Lancet</a:t>
            </a:r>
            <a:r>
              <a:rPr lang="es-ES_tradnl" sz="1400" dirty="0">
                <a:solidFill>
                  <a:srgbClr val="B20933"/>
                </a:solidFill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rgbClr val="B20933"/>
                </a:solidFill>
                <a:ea typeface="Arial" charset="0"/>
                <a:cs typeface="Arial" charset="0"/>
              </a:rPr>
              <a:t>Glob</a:t>
            </a:r>
            <a:r>
              <a:rPr lang="es-ES_tradnl" sz="1400" dirty="0">
                <a:solidFill>
                  <a:srgbClr val="B20933"/>
                </a:solidFill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solidFill>
                  <a:srgbClr val="B20933"/>
                </a:solidFill>
                <a:ea typeface="Arial" charset="0"/>
                <a:cs typeface="Arial" charset="0"/>
              </a:rPr>
              <a:t>Health</a:t>
            </a:r>
            <a:r>
              <a:rPr lang="es-ES_tradnl" sz="1400" dirty="0">
                <a:solidFill>
                  <a:srgbClr val="B20933"/>
                </a:solidFill>
                <a:ea typeface="Arial" charset="0"/>
                <a:cs typeface="Arial" charset="0"/>
              </a:rPr>
              <a:t> </a:t>
            </a:r>
            <a:r>
              <a:rPr lang="es-ES_tradnl" sz="1400" dirty="0" smtClean="0">
                <a:solidFill>
                  <a:srgbClr val="B20933"/>
                </a:solidFill>
                <a:ea typeface="Arial" charset="0"/>
                <a:cs typeface="Arial" charset="0"/>
              </a:rPr>
              <a:t>2019; </a:t>
            </a:r>
            <a:r>
              <a:rPr lang="mr-IN" sz="1400" dirty="0" smtClean="0">
                <a:solidFill>
                  <a:srgbClr val="B20933"/>
                </a:solidFill>
                <a:ea typeface="Arial" charset="0"/>
                <a:cs typeface="Arial" charset="0"/>
              </a:rPr>
              <a:t>7</a:t>
            </a:r>
            <a:r>
              <a:rPr lang="mr-IN" sz="1400" dirty="0">
                <a:solidFill>
                  <a:srgbClr val="B20933"/>
                </a:solidFill>
                <a:ea typeface="Arial" charset="0"/>
                <a:cs typeface="Arial" charset="0"/>
              </a:rPr>
              <a:t>: e596–603</a:t>
            </a:r>
            <a:endParaRPr lang="es-ES_tradnl" sz="1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323692" y="396700"/>
            <a:ext cx="5544616" cy="8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" dirty="0">
                <a:solidFill>
                  <a:srgbClr val="800000"/>
                </a:solidFill>
                <a:latin typeface="+mj-lt"/>
              </a:rPr>
              <a:t>Incidencia </a:t>
            </a:r>
            <a:r>
              <a:rPr lang="es" dirty="0" smtClean="0">
                <a:solidFill>
                  <a:srgbClr val="800000"/>
                </a:solidFill>
                <a:latin typeface="+mj-lt"/>
              </a:rPr>
              <a:t> demencia</a:t>
            </a:r>
            <a:endParaRPr lang="es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8400256" y="5959823"/>
            <a:ext cx="3816424" cy="349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1400" dirty="0" smtClean="0">
                <a:solidFill>
                  <a:srgbClr val="980000"/>
                </a:solidFill>
              </a:rPr>
              <a:t>ADI. </a:t>
            </a:r>
            <a:r>
              <a:rPr lang="es" sz="1400" dirty="0">
                <a:solidFill>
                  <a:srgbClr val="980000"/>
                </a:solidFill>
              </a:rPr>
              <a:t>Informe Mundial sobre </a:t>
            </a:r>
            <a:r>
              <a:rPr lang="es" sz="1400" dirty="0" smtClean="0">
                <a:solidFill>
                  <a:srgbClr val="980000"/>
                </a:solidFill>
              </a:rPr>
              <a:t>Alzheimer </a:t>
            </a:r>
            <a:r>
              <a:rPr lang="es" sz="1400" dirty="0">
                <a:solidFill>
                  <a:srgbClr val="980000"/>
                </a:solidFill>
              </a:rPr>
              <a:t>2015.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225452" y="1231600"/>
            <a:ext cx="9839100" cy="5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" sz="1800" dirty="0">
                <a:solidFill>
                  <a:srgbClr val="800000"/>
                </a:solidFill>
              </a:rPr>
              <a:t>Cálculo de la incidencia anual </a:t>
            </a:r>
            <a:r>
              <a:rPr lang="es-ES" sz="1800" dirty="0" smtClean="0">
                <a:solidFill>
                  <a:srgbClr val="800000"/>
                </a:solidFill>
              </a:rPr>
              <a:t>mundial </a:t>
            </a:r>
            <a:r>
              <a:rPr lang="es" sz="1800" dirty="0" smtClean="0">
                <a:solidFill>
                  <a:srgbClr val="800000"/>
                </a:solidFill>
              </a:rPr>
              <a:t>de </a:t>
            </a:r>
            <a:r>
              <a:rPr lang="es" sz="1800" dirty="0">
                <a:solidFill>
                  <a:srgbClr val="800000"/>
                </a:solidFill>
              </a:rPr>
              <a:t>la demencia según la </a:t>
            </a:r>
            <a:r>
              <a:rPr lang="es" sz="1800" dirty="0" smtClean="0">
                <a:solidFill>
                  <a:srgbClr val="800000"/>
                </a:solidFill>
              </a:rPr>
              <a:t>edad</a:t>
            </a:r>
            <a:r>
              <a:rPr lang="es-ES" sz="1800" dirty="0" smtClean="0">
                <a:solidFill>
                  <a:srgbClr val="800000"/>
                </a:solidFill>
              </a:rPr>
              <a:t> y </a:t>
            </a:r>
            <a:r>
              <a:rPr lang="es" sz="1800" dirty="0" smtClean="0">
                <a:solidFill>
                  <a:srgbClr val="800000"/>
                </a:solidFill>
              </a:rPr>
              <a:t>regiones</a:t>
            </a:r>
            <a:endParaRPr lang="es" sz="1800" dirty="0">
              <a:solidFill>
                <a:srgbClr val="800000"/>
              </a:solidFill>
            </a:endParaRPr>
          </a:p>
        </p:txBody>
      </p:sp>
      <p:sp>
        <p:nvSpPr>
          <p:cNvPr id="2" name="Flecha izquierda 1"/>
          <p:cNvSpPr/>
          <p:nvPr/>
        </p:nvSpPr>
        <p:spPr>
          <a:xfrm>
            <a:off x="9336360" y="3068960"/>
            <a:ext cx="576064" cy="14401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3"/>
          <a:stretch/>
        </p:blipFill>
        <p:spPr>
          <a:xfrm>
            <a:off x="1199456" y="1796324"/>
            <a:ext cx="8797456" cy="42270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107711" y="245838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084415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839416" y="2060848"/>
            <a:ext cx="4045200" cy="230451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s" sz="4400" dirty="0">
                <a:solidFill>
                  <a:srgbClr val="800000"/>
                </a:solidFill>
              </a:rPr>
              <a:t>Incidencia para demencia</a:t>
            </a:r>
            <a:br>
              <a:rPr lang="es" sz="4400" dirty="0">
                <a:solidFill>
                  <a:srgbClr val="800000"/>
                </a:solidFill>
              </a:rPr>
            </a:br>
            <a:r>
              <a:rPr lang="es" sz="4400" dirty="0">
                <a:solidFill>
                  <a:srgbClr val="800000"/>
                </a:solidFill>
              </a:rPr>
              <a:t>en México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227687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92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2423592" y="877875"/>
            <a:ext cx="8520600" cy="8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" sz="4400" dirty="0">
                <a:solidFill>
                  <a:srgbClr val="990000"/>
                </a:solidFill>
              </a:rPr>
              <a:t>Incidencia de demencias en México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551384" y="5589239"/>
            <a:ext cx="2431904" cy="665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19050"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  <a:ea typeface="Arial" charset="0"/>
                <a:cs typeface="Arial" charset="0"/>
                <a:sym typeface="Verdana"/>
              </a:rPr>
              <a:t>Lancet. </a:t>
            </a:r>
            <a:r>
              <a:rPr lang="es" sz="1400" dirty="0" smtClean="0">
                <a:solidFill>
                  <a:srgbClr val="980000"/>
                </a:solidFill>
                <a:ea typeface="Arial" charset="0"/>
                <a:cs typeface="Arial" charset="0"/>
                <a:sym typeface="Verdana"/>
              </a:rPr>
              <a:t>2012;380:50-8</a:t>
            </a:r>
            <a:endParaRPr lang="es" sz="1400" dirty="0">
              <a:solidFill>
                <a:srgbClr val="980000"/>
              </a:solidFill>
              <a:ea typeface="Arial" charset="0"/>
              <a:cs typeface="Arial" charset="0"/>
              <a:sym typeface="Verdana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44381"/>
              </p:ext>
            </p:extLst>
          </p:nvPr>
        </p:nvGraphicFramePr>
        <p:xfrm>
          <a:off x="263352" y="1736026"/>
          <a:ext cx="9979429" cy="2049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6788"/>
                <a:gridCol w="1757128"/>
                <a:gridCol w="1588669"/>
                <a:gridCol w="2816844"/>
              </a:tblGrid>
              <a:tr h="1008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990000"/>
                          </a:solidFill>
                        </a:rPr>
                        <a:t>Autor y año</a:t>
                      </a:r>
                      <a:endParaRPr lang="es-MX" sz="2400" b="1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990000"/>
                          </a:solidFill>
                        </a:rPr>
                        <a:t>Población</a:t>
                      </a:r>
                      <a:endParaRPr lang="es-MX" sz="2400" b="1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990000"/>
                          </a:solidFill>
                        </a:rPr>
                        <a:t>Estudio</a:t>
                      </a:r>
                      <a:endParaRPr lang="es-MX" sz="2400" b="1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990000"/>
                          </a:solidFill>
                        </a:rPr>
                        <a:t>Incidencia</a:t>
                      </a:r>
                      <a:endParaRPr lang="es-MX" sz="2400" b="1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Prince et al</a:t>
                      </a:r>
                      <a:r>
                        <a:rPr lang="es-ES" sz="2000" dirty="0" smtClean="0">
                          <a:solidFill>
                            <a:srgbClr val="990000"/>
                          </a:solidFill>
                        </a:rPr>
                        <a:t>. 2012</a:t>
                      </a:r>
                      <a:endParaRPr lang="es-MX" sz="2000" i="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≥65</a:t>
                      </a:r>
                      <a:endParaRPr lang="es-MX" sz="200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10/66</a:t>
                      </a:r>
                      <a:endParaRPr lang="es-MX" sz="200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30.4 x 1000 años persona</a:t>
                      </a:r>
                      <a:endParaRPr lang="es-MX" sz="200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Mejía-Arango &amp; Gutiérrez-Robledo, 2011</a:t>
                      </a:r>
                      <a:endParaRPr lang="es-MX" sz="200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≥60</a:t>
                      </a:r>
                      <a:endParaRPr lang="es-MX" sz="200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ENASEM</a:t>
                      </a:r>
                      <a:endParaRPr lang="es-MX" sz="200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27.3 x </a:t>
                      </a:r>
                      <a:r>
                        <a:rPr lang="es-ES" sz="2000" dirty="0" smtClean="0">
                          <a:solidFill>
                            <a:srgbClr val="990000"/>
                          </a:solidFill>
                        </a:rPr>
                        <a:t>1000 años </a:t>
                      </a:r>
                      <a:r>
                        <a:rPr lang="es-ES" sz="2000" dirty="0">
                          <a:solidFill>
                            <a:srgbClr val="990000"/>
                          </a:solidFill>
                        </a:rPr>
                        <a:t>persona</a:t>
                      </a:r>
                      <a:endParaRPr lang="es-MX" sz="2000" dirty="0">
                        <a:solidFill>
                          <a:srgbClr val="99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56" marR="67556" marT="0" marB="0"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3936162"/>
            <a:ext cx="2927608" cy="23181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0490" y="3936162"/>
            <a:ext cx="5347828" cy="19856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203127" y="5786100"/>
            <a:ext cx="194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r"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  <a:ea typeface="Arial" charset="0"/>
                <a:cs typeface="Arial" charset="0"/>
                <a:sym typeface="Verdana"/>
              </a:rPr>
              <a:t>J Aging Health. 2011;23:1050-74</a:t>
            </a:r>
          </a:p>
        </p:txBody>
      </p:sp>
    </p:spTree>
    <p:extLst>
      <p:ext uri="{BB962C8B-B14F-4D97-AF65-F5344CB8AC3E}">
        <p14:creationId xmlns:p14="http://schemas.microsoft.com/office/powerpoint/2010/main" val="16456459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3"/>
          </p:nvPr>
        </p:nvSpPr>
        <p:spPr>
          <a:xfrm>
            <a:off x="334433" y="1052736"/>
            <a:ext cx="11738231" cy="4176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2">
                  <a:lumMod val="50000"/>
                </a:schemeClr>
              </a:buClr>
              <a:buNone/>
            </a:pP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Orden del día</a:t>
            </a: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§"/>
            </a:pP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Epidemiología </a:t>
            </a:r>
            <a:r>
              <a:rPr lang="es-ES_tradnl" sz="28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de las </a:t>
            </a: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demencias	Dra</a:t>
            </a:r>
            <a:r>
              <a:rPr lang="es-ES_tradnl" sz="28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. Ana Luisa </a:t>
            </a: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Sosa</a:t>
            </a: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§"/>
            </a:pP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s-ES_tradnl" sz="28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Plan Nacional de </a:t>
            </a: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Demencias		Dr</a:t>
            </a:r>
            <a:r>
              <a:rPr lang="es-ES_tradnl" sz="28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. Luis Miguel </a:t>
            </a: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Gutiérrez</a:t>
            </a: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§"/>
            </a:pP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_tradnl" sz="28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estudios de neuroimagen </a:t>
            </a: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	        	Dr</a:t>
            </a:r>
            <a:r>
              <a:rPr lang="es-ES_tradnl" sz="28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. José Luis </a:t>
            </a:r>
            <a:r>
              <a:rPr lang="es-ES_tradnl" sz="2800" dirty="0" err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Criales</a:t>
            </a:r>
            <a:endParaRPr lang="es-ES_tradnl" sz="2800" dirty="0" smtClean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§"/>
            </a:pPr>
            <a:r>
              <a:rPr lang="es-ES_tradnl" sz="28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Investigación					Dr</a:t>
            </a:r>
            <a:r>
              <a:rPr lang="es-ES_tradnl" sz="28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. Alberto </a:t>
            </a:r>
            <a:r>
              <a:rPr lang="es-ES_tradnl" sz="2800" dirty="0" err="1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Mimenza</a:t>
            </a:r>
            <a:endParaRPr lang="es-ES_tradnl" sz="2800" dirty="0" smtClean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§"/>
            </a:pPr>
            <a:endParaRPr lang="es-ES_tradnl" sz="2800" dirty="0" smtClean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charset="2"/>
              <a:buChar char="§"/>
            </a:pPr>
            <a:endParaRPr lang="es-ES_tradnl" sz="2800" dirty="0" smtClean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s-ES_tradnl" sz="2800" dirty="0" smtClean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263352" y="2060848"/>
            <a:ext cx="5571348" cy="24482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s" sz="4000" dirty="0">
                <a:solidFill>
                  <a:srgbClr val="800000"/>
                </a:solidFill>
              </a:rPr>
              <a:t>Proyecciones del número de pacientes con demencia</a:t>
            </a:r>
            <a:br>
              <a:rPr lang="es" sz="4000" dirty="0">
                <a:solidFill>
                  <a:srgbClr val="800000"/>
                </a:solidFill>
              </a:rPr>
            </a:br>
            <a:r>
              <a:rPr lang="es" sz="4000" dirty="0">
                <a:solidFill>
                  <a:srgbClr val="800000"/>
                </a:solidFill>
              </a:rPr>
              <a:t>en el  mundo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1968612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16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767408" y="1052932"/>
            <a:ext cx="10356300" cy="7198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-ES" sz="4000" smtClean="0">
                <a:solidFill>
                  <a:srgbClr val="800000"/>
                </a:solidFill>
                <a:latin typeface="+mj-lt"/>
              </a:rPr>
              <a:t>Estimaciones de</a:t>
            </a:r>
            <a:r>
              <a:rPr lang="es" sz="4000" dirty="0" smtClean="0">
                <a:solidFill>
                  <a:srgbClr val="800000"/>
                </a:solidFill>
                <a:latin typeface="+mj-lt"/>
              </a:rPr>
              <a:t> demencia por continente</a:t>
            </a:r>
            <a:endParaRPr lang="es" sz="4000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100" y="2098627"/>
            <a:ext cx="8178548" cy="374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8100" y="2098625"/>
            <a:ext cx="8342643" cy="37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2768" y="2119876"/>
            <a:ext cx="8444183" cy="36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2118386" y="5795880"/>
            <a:ext cx="9882270" cy="793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s" sz="1400" b="1" dirty="0">
                <a:solidFill>
                  <a:srgbClr val="800000"/>
                </a:solidFill>
              </a:rPr>
              <a:t>Millones de pacientes con demencia 2015, 2030, 2050 </a:t>
            </a:r>
          </a:p>
          <a:p>
            <a:pPr algn="r"/>
            <a:r>
              <a:rPr lang="es" sz="1400" dirty="0">
                <a:solidFill>
                  <a:srgbClr val="800000"/>
                </a:solidFill>
              </a:rPr>
              <a:t>ADI (2015). Informe Mundial sobre el Alzheimer 2015.</a:t>
            </a:r>
          </a:p>
        </p:txBody>
      </p:sp>
    </p:spTree>
    <p:extLst>
      <p:ext uri="{BB962C8B-B14F-4D97-AF65-F5344CB8AC3E}">
        <p14:creationId xmlns:p14="http://schemas.microsoft.com/office/powerpoint/2010/main" val="34513443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695400" y="476672"/>
            <a:ext cx="10957044" cy="15841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" sz="4000" dirty="0">
                <a:solidFill>
                  <a:srgbClr val="800000"/>
                </a:solidFill>
              </a:rPr>
              <a:t>Proyecciones </a:t>
            </a:r>
            <a:r>
              <a:rPr lang="es" sz="4000" dirty="0" smtClean="0">
                <a:solidFill>
                  <a:srgbClr val="800000"/>
                </a:solidFill>
              </a:rPr>
              <a:t>poblacionales y para casos de demencia en México</a:t>
            </a:r>
            <a:r>
              <a:rPr lang="es-ES_tradnl" sz="4000" dirty="0" smtClean="0">
                <a:solidFill>
                  <a:srgbClr val="800000"/>
                </a:solidFill>
              </a:rPr>
              <a:t> GID 10/66</a:t>
            </a:r>
            <a:endParaRPr lang="es" sz="4000" dirty="0">
              <a:solidFill>
                <a:srgbClr val="800000"/>
              </a:solidFill>
            </a:endParaRPr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1584" y="1124744"/>
            <a:ext cx="808167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9768408" y="5805502"/>
            <a:ext cx="1781700" cy="3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3492500" algn="r">
              <a:lnSpc>
                <a:spcPct val="115000"/>
              </a:lnSpc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</a:rPr>
              <a:t>IGID 10/66 México</a:t>
            </a:r>
          </a:p>
        </p:txBody>
      </p:sp>
    </p:spTree>
    <p:extLst>
      <p:ext uri="{BB962C8B-B14F-4D97-AF65-F5344CB8AC3E}">
        <p14:creationId xmlns:p14="http://schemas.microsoft.com/office/powerpoint/2010/main" val="28006162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00" y="937916"/>
            <a:ext cx="11360800" cy="834900"/>
          </a:xfrm>
        </p:spPr>
        <p:txBody>
          <a:bodyPr/>
          <a:lstStyle/>
          <a:p>
            <a:pPr algn="ctr"/>
            <a:r>
              <a:rPr lang="es-ES_tradnl" smtClean="0">
                <a:solidFill>
                  <a:srgbClr val="990000"/>
                </a:solidFill>
              </a:rPr>
              <a:t>Mortalidad a nivel mundial</a:t>
            </a:r>
            <a:endParaRPr lang="es-ES_tradnl">
              <a:solidFill>
                <a:srgbClr val="99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02"/>
          <a:stretch/>
        </p:blipFill>
        <p:spPr>
          <a:xfrm>
            <a:off x="2784451" y="1788639"/>
            <a:ext cx="6765973" cy="40886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92144" y="6021288"/>
            <a:ext cx="487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 smtClean="0">
                <a:solidFill>
                  <a:srgbClr val="990000"/>
                </a:solidFill>
              </a:rPr>
              <a:t>Global </a:t>
            </a:r>
            <a:r>
              <a:rPr lang="es-ES_tradnl" sz="1400" dirty="0" err="1">
                <a:solidFill>
                  <a:srgbClr val="990000"/>
                </a:solidFill>
              </a:rPr>
              <a:t>health</a:t>
            </a:r>
            <a:r>
              <a:rPr lang="es-ES_tradnl" sz="1400" dirty="0">
                <a:solidFill>
                  <a:srgbClr val="990000"/>
                </a:solidFill>
              </a:rPr>
              <a:t> </a:t>
            </a:r>
            <a:r>
              <a:rPr lang="es-ES_tradnl" sz="1400" dirty="0" err="1">
                <a:solidFill>
                  <a:srgbClr val="990000"/>
                </a:solidFill>
              </a:rPr>
              <a:t>estimates</a:t>
            </a:r>
            <a:r>
              <a:rPr lang="es-ES_tradnl" sz="1400" dirty="0">
                <a:solidFill>
                  <a:srgbClr val="990000"/>
                </a:solidFill>
              </a:rPr>
              <a:t> 2016 </a:t>
            </a:r>
            <a:r>
              <a:rPr lang="es-ES_tradnl" sz="1400" dirty="0" err="1">
                <a:solidFill>
                  <a:srgbClr val="990000"/>
                </a:solidFill>
              </a:rPr>
              <a:t>death</a:t>
            </a:r>
            <a:r>
              <a:rPr lang="es-ES_tradnl" sz="1400" dirty="0">
                <a:solidFill>
                  <a:srgbClr val="990000"/>
                </a:solidFill>
              </a:rPr>
              <a:t> </a:t>
            </a:r>
            <a:r>
              <a:rPr lang="es-ES_tradnl" sz="1400" dirty="0" err="1">
                <a:solidFill>
                  <a:srgbClr val="990000"/>
                </a:solidFill>
              </a:rPr>
              <a:t>by</a:t>
            </a:r>
            <a:r>
              <a:rPr lang="es-ES_tradnl" sz="1400" dirty="0">
                <a:solidFill>
                  <a:srgbClr val="990000"/>
                </a:solidFill>
              </a:rPr>
              <a:t> </a:t>
            </a:r>
            <a:r>
              <a:rPr lang="es-ES_tradnl" sz="1400" dirty="0" smtClean="0">
                <a:solidFill>
                  <a:srgbClr val="990000"/>
                </a:solidFill>
              </a:rPr>
              <a:t>cause. WHO (2018)</a:t>
            </a:r>
            <a:endParaRPr lang="es-ES_tradnl" sz="1400" dirty="0">
              <a:solidFill>
                <a:srgbClr val="99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784451" y="4005064"/>
            <a:ext cx="2807493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38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933959" y="889196"/>
            <a:ext cx="10324081" cy="15841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-ES" dirty="0" smtClean="0">
                <a:solidFill>
                  <a:srgbClr val="800000"/>
                </a:solidFill>
                <a:latin typeface="+mj-lt"/>
              </a:rPr>
              <a:t>Mortalidad por demencia GID 10/66</a:t>
            </a:r>
            <a:endParaRPr lang="es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9" y="1758071"/>
            <a:ext cx="7791973" cy="17640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060047" y="6037142"/>
            <a:ext cx="3156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1400" dirty="0" err="1">
                <a:solidFill>
                  <a:srgbClr val="800000"/>
                </a:solidFill>
              </a:rPr>
              <a:t>Lancet</a:t>
            </a:r>
            <a:r>
              <a:rPr lang="es-MX" sz="1400" dirty="0">
                <a:solidFill>
                  <a:srgbClr val="800000"/>
                </a:solidFill>
              </a:rPr>
              <a:t>. 2012 Jul 7; 380(9836): </a:t>
            </a:r>
            <a:r>
              <a:rPr lang="es-MX" sz="1400" dirty="0" smtClean="0">
                <a:solidFill>
                  <a:srgbClr val="800000"/>
                </a:solidFill>
              </a:rPr>
              <a:t>50–58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6294875" y="3542792"/>
            <a:ext cx="5530343" cy="2139250"/>
            <a:chOff x="5292080" y="3184598"/>
            <a:chExt cx="3156457" cy="194288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080" y="3184598"/>
              <a:ext cx="3156457" cy="92267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080" y="4107277"/>
              <a:ext cx="3156457" cy="61786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080" y="4691829"/>
              <a:ext cx="3156457" cy="435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0387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1789500" y="2060848"/>
            <a:ext cx="4045200" cy="22593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s" sz="3200" dirty="0"/>
              <a:t>Carga global de la enfermedad </a:t>
            </a:r>
            <a:br>
              <a:rPr lang="es" sz="3200" dirty="0"/>
            </a:br>
            <a:r>
              <a:rPr lang="es" sz="3200" dirty="0"/>
              <a:t>en México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575" y="1447800"/>
            <a:ext cx="4045199" cy="389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277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629" y="2132856"/>
            <a:ext cx="8851322" cy="3960440"/>
          </a:xfrm>
          <a:prstGeom prst="rect">
            <a:avLst/>
          </a:prstGeom>
        </p:spPr>
      </p:pic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14385" y="836712"/>
            <a:ext cx="11777615" cy="834900"/>
          </a:xfrm>
          <a:prstGeom prst="rect">
            <a:avLst/>
          </a:prstGeom>
          <a:ln w="3810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s" sz="2800" dirty="0">
                <a:solidFill>
                  <a:srgbClr val="800000"/>
                </a:solidFill>
                <a:latin typeface="+mn-lt"/>
              </a:rPr>
              <a:t>Principales causas de  años de vida </a:t>
            </a:r>
            <a:r>
              <a:rPr lang="es-ES" sz="2800" dirty="0">
                <a:solidFill>
                  <a:srgbClr val="800000"/>
                </a:solidFill>
                <a:latin typeface="+mn-lt"/>
              </a:rPr>
              <a:t>saludables perdidos</a:t>
            </a:r>
            <a:r>
              <a:rPr lang="es" sz="2800" dirty="0">
                <a:solidFill>
                  <a:srgbClr val="800000"/>
                </a:solidFill>
                <a:latin typeface="+mn-lt"/>
              </a:rPr>
              <a:t> (AV</a:t>
            </a:r>
            <a:r>
              <a:rPr lang="es-ES" sz="2800" dirty="0">
                <a:solidFill>
                  <a:srgbClr val="800000"/>
                </a:solidFill>
                <a:latin typeface="+mn-lt"/>
              </a:rPr>
              <a:t>ISA</a:t>
            </a:r>
            <a:r>
              <a:rPr lang="es" sz="2800" dirty="0" smtClean="0">
                <a:solidFill>
                  <a:srgbClr val="800000"/>
                </a:solidFill>
                <a:latin typeface="+mn-lt"/>
              </a:rPr>
              <a:t>)</a:t>
            </a:r>
            <a:br>
              <a:rPr lang="es" sz="2800" dirty="0" smtClean="0">
                <a:solidFill>
                  <a:srgbClr val="800000"/>
                </a:solidFill>
                <a:latin typeface="+mn-lt"/>
              </a:rPr>
            </a:br>
            <a:r>
              <a:rPr lang="es" sz="28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s" sz="2800" u="sng" dirty="0">
                <a:solidFill>
                  <a:srgbClr val="800000"/>
                </a:solidFill>
                <a:latin typeface="+mn-lt"/>
              </a:rPr>
              <a:t>en </a:t>
            </a:r>
            <a:r>
              <a:rPr lang="es" sz="2800" u="sng" dirty="0" smtClean="0">
                <a:solidFill>
                  <a:srgbClr val="800000"/>
                </a:solidFill>
                <a:latin typeface="+mn-lt"/>
              </a:rPr>
              <a:t>hombres</a:t>
            </a:r>
            <a:r>
              <a:rPr lang="es" sz="28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s" sz="2800" dirty="0">
                <a:solidFill>
                  <a:srgbClr val="800000"/>
                </a:solidFill>
                <a:latin typeface="+mn-lt"/>
              </a:rPr>
              <a:t>de 70 años y más. México, 1990-201</a:t>
            </a:r>
            <a:r>
              <a:rPr lang="es-ES" sz="2800" dirty="0">
                <a:solidFill>
                  <a:srgbClr val="800000"/>
                </a:solidFill>
                <a:latin typeface="+mn-lt"/>
              </a:rPr>
              <a:t>5</a:t>
            </a:r>
            <a:endParaRPr lang="es" sz="2800" dirty="0">
              <a:solidFill>
                <a:srgbClr val="800000"/>
              </a:solidFill>
              <a:latin typeface="+mn-lt"/>
            </a:endParaRPr>
          </a:p>
          <a:p>
            <a:pPr algn="ctr"/>
            <a:endParaRPr sz="2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9009972" y="5949280"/>
            <a:ext cx="3134700" cy="287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s-ES" sz="1400" dirty="0">
                <a:solidFill>
                  <a:srgbClr val="990000"/>
                </a:solidFill>
              </a:rPr>
              <a:t>IHME, 2017: http://</a:t>
            </a:r>
            <a:r>
              <a:rPr lang="es-ES" sz="1400" dirty="0" err="1">
                <a:solidFill>
                  <a:srgbClr val="990000"/>
                </a:solidFill>
              </a:rPr>
              <a:t>ihmeuw.org</a:t>
            </a:r>
            <a:r>
              <a:rPr lang="es-ES" sz="1400" dirty="0">
                <a:solidFill>
                  <a:srgbClr val="990000"/>
                </a:solidFill>
              </a:rPr>
              <a:t>/4451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783636" y="4571256"/>
            <a:ext cx="3664292" cy="2258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6 Rectángulo redondeado"/>
          <p:cNvSpPr/>
          <p:nvPr/>
        </p:nvSpPr>
        <p:spPr>
          <a:xfrm>
            <a:off x="6824196" y="3707160"/>
            <a:ext cx="3664292" cy="2258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619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 b="-1975"/>
          <a:stretch/>
        </p:blipFill>
        <p:spPr>
          <a:xfrm>
            <a:off x="1913676" y="1772815"/>
            <a:ext cx="8790836" cy="4104457"/>
          </a:xfrm>
          <a:prstGeom prst="rect">
            <a:avLst/>
          </a:prstGeom>
        </p:spPr>
      </p:pic>
      <p:sp>
        <p:nvSpPr>
          <p:cNvPr id="9" name="Shape 455"/>
          <p:cNvSpPr txBox="1">
            <a:spLocks/>
          </p:cNvSpPr>
          <p:nvPr/>
        </p:nvSpPr>
        <p:spPr>
          <a:xfrm>
            <a:off x="688916" y="793900"/>
            <a:ext cx="10957044" cy="8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s" sz="2800" b="0" dirty="0">
                <a:solidFill>
                  <a:srgbClr val="800000"/>
                </a:solidFill>
                <a:latin typeface="+mn-lt"/>
              </a:rPr>
              <a:t>Principales causas de  años de vida saludables perdidos (AVISA) en </a:t>
            </a:r>
            <a:r>
              <a:rPr lang="es-ES" sz="2800" b="0" u="sng" dirty="0" smtClean="0">
                <a:solidFill>
                  <a:srgbClr val="800000"/>
                </a:solidFill>
                <a:latin typeface="+mn-lt"/>
              </a:rPr>
              <a:t>mujeres </a:t>
            </a:r>
            <a:r>
              <a:rPr lang="es" sz="2800" b="0" dirty="0" smtClean="0">
                <a:solidFill>
                  <a:srgbClr val="800000"/>
                </a:solidFill>
                <a:latin typeface="+mn-lt"/>
              </a:rPr>
              <a:t>de </a:t>
            </a:r>
            <a:r>
              <a:rPr lang="es" sz="2800" b="0" dirty="0">
                <a:solidFill>
                  <a:srgbClr val="800000"/>
                </a:solidFill>
                <a:latin typeface="+mn-lt"/>
              </a:rPr>
              <a:t>70 años y más. México, 1990-2015</a:t>
            </a:r>
          </a:p>
        </p:txBody>
      </p:sp>
      <p:sp>
        <p:nvSpPr>
          <p:cNvPr id="12" name="6 Rectángulo redondeado"/>
          <p:cNvSpPr/>
          <p:nvPr/>
        </p:nvSpPr>
        <p:spPr>
          <a:xfrm>
            <a:off x="1999660" y="3779168"/>
            <a:ext cx="3664292" cy="2258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6 Rectángulo redondeado"/>
          <p:cNvSpPr/>
          <p:nvPr/>
        </p:nvSpPr>
        <p:spPr>
          <a:xfrm>
            <a:off x="7032104" y="2924944"/>
            <a:ext cx="3664292" cy="2258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hape 459"/>
          <p:cNvSpPr txBox="1"/>
          <p:nvPr/>
        </p:nvSpPr>
        <p:spPr>
          <a:xfrm>
            <a:off x="9009972" y="5949280"/>
            <a:ext cx="3134700" cy="287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s-ES" sz="1400" dirty="0">
                <a:solidFill>
                  <a:srgbClr val="990000"/>
                </a:solidFill>
              </a:rPr>
              <a:t>IHME, 2017: http://</a:t>
            </a:r>
            <a:r>
              <a:rPr lang="es-ES" sz="1400" dirty="0" err="1">
                <a:solidFill>
                  <a:srgbClr val="990000"/>
                </a:solidFill>
              </a:rPr>
              <a:t>ihmeuw.org</a:t>
            </a:r>
            <a:r>
              <a:rPr lang="es-ES" sz="1400" dirty="0">
                <a:solidFill>
                  <a:srgbClr val="990000"/>
                </a:solidFill>
              </a:rPr>
              <a:t>/4451</a:t>
            </a:r>
          </a:p>
        </p:txBody>
      </p:sp>
    </p:spTree>
    <p:extLst>
      <p:ext uri="{BB962C8B-B14F-4D97-AF65-F5344CB8AC3E}">
        <p14:creationId xmlns:p14="http://schemas.microsoft.com/office/powerpoint/2010/main" val="9016078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789500" y="2048196"/>
            <a:ext cx="4045200" cy="2244900"/>
          </a:xfrm>
        </p:spPr>
        <p:txBody>
          <a:bodyPr/>
          <a:lstStyle/>
          <a:p>
            <a:r>
              <a:rPr lang="es-MX" sz="3600" dirty="0"/>
              <a:t>Consideraciones finales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s" smtClean="0"/>
              <a:pPr>
                <a:spcBef>
                  <a:spcPts val="0"/>
                </a:spcBef>
              </a:pPr>
              <a:t>28</a:t>
            </a:fld>
            <a:endParaRPr lang="es"/>
          </a:p>
        </p:txBody>
      </p:sp>
      <p:pic>
        <p:nvPicPr>
          <p:cNvPr id="8" name="7 Imagen" descr="DSC001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416" y="1844824"/>
            <a:ext cx="38870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97280" y="980728"/>
            <a:ext cx="10058400" cy="756632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rgbClr val="990000"/>
                </a:solidFill>
                <a:latin typeface="+mn-lt"/>
              </a:rPr>
              <a:t>Epidemiologia de las demencias en México </a:t>
            </a:r>
            <a:endParaRPr lang="es-MX" sz="44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990000"/>
                </a:solidFill>
              </a:rPr>
              <a:t>Logros </a:t>
            </a:r>
            <a:endParaRPr lang="es-MX" sz="2400" b="1" dirty="0">
              <a:solidFill>
                <a:srgbClr val="990000"/>
              </a:solidFill>
            </a:endParaRPr>
          </a:p>
        </p:txBody>
      </p:sp>
      <p:sp>
        <p:nvSpPr>
          <p:cNvPr id="8" name="Marcador de contenido 7"/>
          <p:cNvSpPr txBox="1">
            <a:spLocks/>
          </p:cNvSpPr>
          <p:nvPr/>
        </p:nvSpPr>
        <p:spPr>
          <a:xfrm>
            <a:off x="551384" y="2564904"/>
            <a:ext cx="5472608" cy="33782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rmAutofit/>
          </a:bodyPr>
          <a:lstStyle>
            <a:lvl1pPr marL="91440" lvl="0" indent="-914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lvl="1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s-MX" dirty="0" smtClean="0">
                <a:solidFill>
                  <a:srgbClr val="990000"/>
                </a:solidFill>
              </a:rPr>
              <a:t>Hemos documentado de tres diferentes fuentes (que se han validado entre sí),       datos de:</a:t>
            </a:r>
          </a:p>
          <a:p>
            <a:pPr marL="457200" indent="-457200" fontAlgn="auto">
              <a:buClr>
                <a:schemeClr val="accent2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990000"/>
                </a:solidFill>
              </a:rPr>
              <a:t>Prevalencia (descriptiva)</a:t>
            </a:r>
          </a:p>
          <a:p>
            <a:pPr marL="457200" indent="-457200" fontAlgn="auto">
              <a:buClr>
                <a:schemeClr val="accent2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990000"/>
                </a:solidFill>
              </a:rPr>
              <a:t> Incidencia (descriptiva)</a:t>
            </a:r>
          </a:p>
          <a:p>
            <a:pPr marL="457200" indent="-457200" fontAlgn="auto">
              <a:buClr>
                <a:schemeClr val="accent2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990000"/>
                </a:solidFill>
              </a:rPr>
              <a:t>Factores de riesgo y protectores (analítica) </a:t>
            </a:r>
          </a:p>
          <a:p>
            <a:pPr marL="457200" indent="-457200" fontAlgn="auto">
              <a:buClr>
                <a:schemeClr val="accent2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990000"/>
                </a:solidFill>
              </a:rPr>
              <a:t>Mortalidad </a:t>
            </a:r>
          </a:p>
          <a:p>
            <a:pPr marL="457200" indent="-457200" fontAlgn="auto">
              <a:buClr>
                <a:schemeClr val="accent2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990000"/>
                </a:solidFill>
              </a:rPr>
              <a:t>Nos hemos sumado a consorcios internacionales (ENASEM, 10/66)</a:t>
            </a:r>
          </a:p>
          <a:p>
            <a:pPr marL="457200" indent="-457200" fontAlgn="auto">
              <a:buClr>
                <a:schemeClr val="accent2"/>
              </a:buClr>
              <a:buFont typeface="+mj-lt"/>
              <a:buAutoNum type="arabicPeriod"/>
            </a:pPr>
            <a:endParaRPr lang="es-MX" dirty="0" smtClean="0">
              <a:solidFill>
                <a:srgbClr val="990000"/>
              </a:solidFill>
            </a:endParaRPr>
          </a:p>
          <a:p>
            <a:pPr fontAlgn="auto"/>
            <a:endParaRPr lang="es-MX" dirty="0" smtClean="0">
              <a:solidFill>
                <a:srgbClr val="990000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400" b="1" dirty="0" smtClean="0">
                <a:solidFill>
                  <a:srgbClr val="990000"/>
                </a:solidFill>
              </a:rPr>
              <a:t>Rezagos</a:t>
            </a:r>
            <a:r>
              <a:rPr lang="es-MX" dirty="0" smtClean="0">
                <a:solidFill>
                  <a:srgbClr val="990000"/>
                </a:solidFill>
              </a:rPr>
              <a:t> </a:t>
            </a:r>
            <a:endParaRPr lang="es-MX" dirty="0">
              <a:solidFill>
                <a:srgbClr val="990000"/>
              </a:solidFill>
            </a:endParaRPr>
          </a:p>
        </p:txBody>
      </p:sp>
      <p:sp>
        <p:nvSpPr>
          <p:cNvPr id="10" name="Marcador de contenido 9"/>
          <p:cNvSpPr txBox="1">
            <a:spLocks/>
          </p:cNvSpPr>
          <p:nvPr/>
        </p:nvSpPr>
        <p:spPr>
          <a:xfrm>
            <a:off x="6220046" y="2582334"/>
            <a:ext cx="4935633" cy="335063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lnSpc>
                <a:spcPct val="100000"/>
              </a:lnSpc>
              <a:buFont typeface="+mj-lt"/>
              <a:buAutoNum type="arabicPeriod"/>
            </a:pPr>
            <a:r>
              <a:rPr lang="es-MX" sz="2300" smtClean="0">
                <a:solidFill>
                  <a:srgbClr val="990000"/>
                </a:solidFill>
              </a:rPr>
              <a:t>La omisión de la inclusión permanente de los  AM mexicanos, en la Encuesta Nacional de Salud y Nutrición (ENSANUT), nuestra encuesta maestra de salud en México, con la cual se establecen los diagnósticos y programas de salud a nivel nacional.</a:t>
            </a:r>
          </a:p>
          <a:p>
            <a:pPr marL="457200" indent="-457200" algn="just" fontAlgn="auto">
              <a:lnSpc>
                <a:spcPct val="100000"/>
              </a:lnSpc>
              <a:buFont typeface="+mj-lt"/>
              <a:buAutoNum type="arabicPeriod"/>
            </a:pPr>
            <a:r>
              <a:rPr lang="es-MX" sz="2300" dirty="0" smtClean="0">
                <a:solidFill>
                  <a:srgbClr val="990000"/>
                </a:solidFill>
              </a:rPr>
              <a:t>Evaluar los sistemas de salud en acción en función del problema de salud en cuestión.</a:t>
            </a:r>
          </a:p>
          <a:p>
            <a:pPr marL="457200" indent="-457200" algn="just" fontAlgn="auto">
              <a:lnSpc>
                <a:spcPct val="100000"/>
              </a:lnSpc>
              <a:buFont typeface="+mj-lt"/>
              <a:buAutoNum type="arabicPeriod"/>
            </a:pPr>
            <a:r>
              <a:rPr lang="es-MX" sz="2300" dirty="0" smtClean="0">
                <a:solidFill>
                  <a:srgbClr val="990000"/>
                </a:solidFill>
              </a:rPr>
              <a:t>Diseñar y operar un observatorio de demencia a nivel nacional. </a:t>
            </a:r>
          </a:p>
          <a:p>
            <a:pPr marL="457200" indent="-457200" algn="just" fontAlgn="auto">
              <a:lnSpc>
                <a:spcPct val="100000"/>
              </a:lnSpc>
              <a:buFont typeface="+mj-lt"/>
              <a:buAutoNum type="arabicPeriod"/>
            </a:pPr>
            <a:r>
              <a:rPr lang="es-MX" sz="2300" dirty="0" smtClean="0">
                <a:solidFill>
                  <a:srgbClr val="990000"/>
                </a:solidFill>
              </a:rPr>
              <a:t>Realizar estudios de epidemiología intervencionista. </a:t>
            </a:r>
          </a:p>
          <a:p>
            <a:pPr marL="457200" indent="-457200" algn="just" fontAlgn="auto">
              <a:lnSpc>
                <a:spcPct val="100000"/>
              </a:lnSpc>
              <a:buFont typeface="+mj-lt"/>
              <a:buAutoNum type="arabicPeriod"/>
            </a:pPr>
            <a:endParaRPr lang="es-MX" sz="2200" dirty="0" smtClean="0">
              <a:solidFill>
                <a:srgbClr val="990000"/>
              </a:solidFill>
            </a:endParaRPr>
          </a:p>
          <a:p>
            <a:pPr marL="457200" indent="-457200" algn="just" fontAlgn="auto">
              <a:lnSpc>
                <a:spcPct val="100000"/>
              </a:lnSpc>
              <a:buFont typeface="+mj-lt"/>
              <a:buAutoNum type="arabicPeriod"/>
            </a:pPr>
            <a:endParaRPr lang="es-MX" sz="2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8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9" b="4218"/>
          <a:stretch/>
        </p:blipFill>
        <p:spPr bwMode="auto">
          <a:xfrm>
            <a:off x="5879976" y="44624"/>
            <a:ext cx="583997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19336" y="105273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800000"/>
                </a:solidFill>
                <a:latin typeface="+mj-lt"/>
              </a:rPr>
              <a:t>Crecimiento y envejecimiento poblacional </a:t>
            </a:r>
            <a:r>
              <a:rPr lang="es-MX" sz="3200" b="1" dirty="0">
                <a:solidFill>
                  <a:srgbClr val="800000"/>
                </a:solidFill>
                <a:latin typeface="+mj-lt"/>
              </a:rPr>
              <a:t>en países desarrollados y  </a:t>
            </a:r>
            <a:r>
              <a:rPr lang="es-MX" sz="3200" b="1" dirty="0" smtClean="0">
                <a:solidFill>
                  <a:srgbClr val="800000"/>
                </a:solidFill>
                <a:latin typeface="+mj-lt"/>
              </a:rPr>
              <a:t>en </a:t>
            </a:r>
            <a:r>
              <a:rPr lang="es-MX" sz="3200" b="1" dirty="0">
                <a:solidFill>
                  <a:srgbClr val="800000"/>
                </a:solidFill>
                <a:latin typeface="+mj-lt"/>
              </a:rPr>
              <a:t>desarrollo,  </a:t>
            </a:r>
            <a:endParaRPr lang="es-MX" sz="3200" b="1" dirty="0" smtClean="0">
              <a:solidFill>
                <a:srgbClr val="800000"/>
              </a:solidFill>
              <a:latin typeface="+mj-lt"/>
            </a:endParaRPr>
          </a:p>
          <a:p>
            <a:pPr algn="ctr"/>
            <a:r>
              <a:rPr lang="es-MX" sz="3200" b="1" dirty="0" smtClean="0">
                <a:solidFill>
                  <a:srgbClr val="800000"/>
                </a:solidFill>
                <a:latin typeface="+mj-lt"/>
              </a:rPr>
              <a:t>por </a:t>
            </a:r>
            <a:r>
              <a:rPr lang="es-MX" sz="3200" b="1" dirty="0">
                <a:solidFill>
                  <a:srgbClr val="800000"/>
                </a:solidFill>
                <a:latin typeface="+mj-lt"/>
              </a:rPr>
              <a:t>edad y sexo</a:t>
            </a:r>
            <a:r>
              <a:rPr lang="es-MX" sz="3200" dirty="0">
                <a:solidFill>
                  <a:srgbClr val="800000"/>
                </a:solidFill>
                <a:latin typeface="+mj-lt"/>
              </a:rPr>
              <a:t>:</a:t>
            </a:r>
          </a:p>
          <a:p>
            <a:pPr algn="ctr"/>
            <a:r>
              <a:rPr lang="es-MX" sz="32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s-MX" sz="3200" b="1" dirty="0">
                <a:solidFill>
                  <a:srgbClr val="800000"/>
                </a:solidFill>
                <a:latin typeface="+mj-lt"/>
              </a:rPr>
              <a:t>1960, 2000  y 2040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9336" y="5786100"/>
            <a:ext cx="523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990000"/>
                </a:solidFill>
                <a:latin typeface="Cambria" pitchFamily="18" charset="0"/>
              </a:rPr>
              <a:t>United Nations. Department of Economic and Social Affairs, Population Division </a:t>
            </a:r>
            <a:r>
              <a:rPr lang="en-US" sz="1400" dirty="0">
                <a:solidFill>
                  <a:srgbClr val="990000"/>
                </a:solidFill>
                <a:latin typeface="Cambria" pitchFamily="18" charset="0"/>
              </a:rPr>
              <a:t>(</a:t>
            </a:r>
            <a:r>
              <a:rPr lang="en-US" sz="1400" dirty="0" smtClean="0">
                <a:solidFill>
                  <a:srgbClr val="990000"/>
                </a:solidFill>
                <a:latin typeface="Cambria" pitchFamily="18" charset="0"/>
              </a:rPr>
              <a:t>2007)</a:t>
            </a:r>
            <a:endParaRPr lang="en-US" sz="1400" dirty="0">
              <a:solidFill>
                <a:srgbClr val="99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3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92696"/>
            <a:ext cx="4655840" cy="5616624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34155" y="835496"/>
            <a:ext cx="4178727" cy="2286000"/>
          </a:xfrm>
        </p:spPr>
        <p:txBody>
          <a:bodyPr>
            <a:normAutofit fontScale="90000"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Epidemiologia</a:t>
            </a:r>
            <a:br>
              <a:rPr lang="es-MX" sz="4400" dirty="0" smtClean="0">
                <a:solidFill>
                  <a:schemeClr val="bg1"/>
                </a:solidFill>
              </a:rPr>
            </a:br>
            <a:r>
              <a:rPr lang="es-MX" sz="4400" dirty="0" smtClean="0">
                <a:solidFill>
                  <a:schemeClr val="bg1"/>
                </a:solidFill>
              </a:rPr>
              <a:t>(</a:t>
            </a:r>
            <a:r>
              <a:rPr lang="es-MX" sz="4400" dirty="0" err="1" smtClean="0">
                <a:solidFill>
                  <a:schemeClr val="bg1"/>
                </a:solidFill>
              </a:rPr>
              <a:t>traslacional</a:t>
            </a:r>
            <a:r>
              <a:rPr lang="es-MX" sz="4400" dirty="0" smtClean="0">
                <a:solidFill>
                  <a:schemeClr val="bg1"/>
                </a:solidFill>
              </a:rPr>
              <a:t>) de las demencias en México 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4800600" y="835496"/>
            <a:ext cx="6492240" cy="525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85000" lnSpcReduction="10000"/>
          </a:bodyPr>
          <a:lstStyle>
            <a:lvl1pPr marL="91440" lvl="0" indent="-9144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lvl="1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lvl="2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lvl="3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lvl="4" indent="-18288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/>
            <a:endParaRPr lang="es-MX" sz="2400" b="1" dirty="0" smtClean="0"/>
          </a:p>
          <a:p>
            <a:pPr marL="0" indent="0" fontAlgn="auto"/>
            <a:r>
              <a:rPr lang="es-MX" sz="2400" b="1" dirty="0" smtClean="0"/>
              <a:t>RETOS A FUTURO</a:t>
            </a:r>
            <a:r>
              <a:rPr lang="es-MX" dirty="0" smtClean="0"/>
              <a:t> </a:t>
            </a:r>
          </a:p>
          <a:p>
            <a:pPr marL="457200" indent="-457200" algn="just" fontAlgn="auto">
              <a:buClr>
                <a:srgbClr val="990000"/>
              </a:buClr>
              <a:buFont typeface="Wingdings" charset="2"/>
              <a:buChar char="§"/>
            </a:pPr>
            <a:r>
              <a:rPr lang="es-MX" sz="2600" dirty="0" smtClean="0"/>
              <a:t>Hacer de la epidemiología una “neurociencia poblacional”(neuroepidemiología) conjuntando técnicas y modelos de la neurociencia cognitiva con la epidemiología y la bioestadística.</a:t>
            </a:r>
          </a:p>
          <a:p>
            <a:pPr marL="457200" indent="-457200" algn="just" fontAlgn="auto">
              <a:buClr>
                <a:srgbClr val="990000"/>
              </a:buClr>
              <a:buFont typeface="Wingdings" charset="2"/>
              <a:buChar char="§"/>
            </a:pPr>
            <a:r>
              <a:rPr lang="es-MX" sz="2600" dirty="0" smtClean="0"/>
              <a:t>Los seguimientos a largo plazo nos permitirán evaluar los efectos de cohorte e identificar las ventanas críticas de exposición.</a:t>
            </a:r>
          </a:p>
          <a:p>
            <a:pPr marL="457200" indent="-457200" algn="just" fontAlgn="auto">
              <a:buClr>
                <a:srgbClr val="990000"/>
              </a:buClr>
              <a:buFont typeface="Wingdings" charset="2"/>
              <a:buChar char="§"/>
            </a:pPr>
            <a:r>
              <a:rPr lang="es-MX" sz="2600" dirty="0" smtClean="0"/>
              <a:t>La </a:t>
            </a:r>
            <a:r>
              <a:rPr lang="es-MX" sz="2600" u="sng" dirty="0" smtClean="0"/>
              <a:t>epidemiología molecular </a:t>
            </a:r>
            <a:r>
              <a:rPr lang="es-MX" sz="2600" dirty="0" smtClean="0"/>
              <a:t>ayudará a desenmarañar las diferencias claves inter e intra grupos, permitiendo un mejor entendimiento de los perfiles de riesgo individual. </a:t>
            </a:r>
          </a:p>
          <a:p>
            <a:pPr marL="457200" indent="-457200" algn="just" fontAlgn="auto">
              <a:buClr>
                <a:srgbClr val="990000"/>
              </a:buClr>
              <a:buFont typeface="Wingdings" charset="2"/>
              <a:buChar char="§"/>
            </a:pPr>
            <a:r>
              <a:rPr lang="es-MX" sz="2600" dirty="0" smtClean="0"/>
              <a:t>Esta epidemiología de ultima generación servirá a la medicina de precisión y a la salud pública.</a:t>
            </a:r>
          </a:p>
          <a:p>
            <a:pPr marL="457200" indent="-457200" algn="just" fontAlgn="auto">
              <a:buClr>
                <a:srgbClr val="990000"/>
              </a:buClr>
              <a:buFont typeface="Wingdings" charset="2"/>
              <a:buChar char="§"/>
            </a:pPr>
            <a:endParaRPr lang="es-MX" sz="2600" dirty="0"/>
          </a:p>
        </p:txBody>
      </p:sp>
      <p:sp>
        <p:nvSpPr>
          <p:cNvPr id="8" name="Rectángulo 7"/>
          <p:cNvSpPr/>
          <p:nvPr/>
        </p:nvSpPr>
        <p:spPr>
          <a:xfrm>
            <a:off x="6808340" y="6001543"/>
            <a:ext cx="5408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>
                <a:solidFill>
                  <a:srgbClr val="990000"/>
                </a:solidFill>
              </a:rPr>
              <a:t>Ganguli</a:t>
            </a:r>
            <a:r>
              <a:rPr lang="de-DE" sz="1400" dirty="0" smtClean="0">
                <a:solidFill>
                  <a:srgbClr val="990000"/>
                </a:solidFill>
              </a:rPr>
              <a:t> et </a:t>
            </a:r>
            <a:r>
              <a:rPr lang="de-DE" sz="1400" dirty="0">
                <a:solidFill>
                  <a:srgbClr val="990000"/>
                </a:solidFill>
              </a:rPr>
              <a:t>al Alzheimer Dis </a:t>
            </a:r>
            <a:r>
              <a:rPr lang="de-DE" sz="1400" dirty="0" err="1">
                <a:solidFill>
                  <a:srgbClr val="990000"/>
                </a:solidFill>
              </a:rPr>
              <a:t>Assoc</a:t>
            </a:r>
            <a:r>
              <a:rPr lang="de-DE" sz="1400" dirty="0">
                <a:solidFill>
                  <a:srgbClr val="990000"/>
                </a:solidFill>
              </a:rPr>
              <a:t> </a:t>
            </a:r>
            <a:r>
              <a:rPr lang="de-DE" sz="1400" dirty="0" err="1">
                <a:solidFill>
                  <a:srgbClr val="990000"/>
                </a:solidFill>
              </a:rPr>
              <a:t>Disord</a:t>
            </a:r>
            <a:r>
              <a:rPr lang="de-DE" sz="1400" dirty="0">
                <a:solidFill>
                  <a:srgbClr val="990000"/>
                </a:solidFill>
              </a:rPr>
              <a:t>. 2018 Jan-Mar;32(1):</a:t>
            </a:r>
            <a:r>
              <a:rPr lang="de-DE" sz="1400" dirty="0" smtClean="0">
                <a:solidFill>
                  <a:srgbClr val="990000"/>
                </a:solidFill>
              </a:rPr>
              <a:t>1-9</a:t>
            </a:r>
            <a:endParaRPr lang="es-MX" sz="1400" dirty="0">
              <a:solidFill>
                <a:srgbClr val="990000"/>
              </a:solidFill>
            </a:endParaRPr>
          </a:p>
        </p:txBody>
      </p:sp>
      <p:pic>
        <p:nvPicPr>
          <p:cNvPr id="28" name="0 Imagen" descr="depreson 12.jpg"/>
          <p:cNvPicPr/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923" y="4379670"/>
            <a:ext cx="1944960" cy="1701542"/>
          </a:xfrm>
          <a:prstGeom prst="rect">
            <a:avLst/>
          </a:prstGeom>
        </p:spPr>
      </p:pic>
      <p:pic>
        <p:nvPicPr>
          <p:cNvPr id="9" name="Picture 2" descr="Resultado de imagen para imagenes genetica mole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91" y="3413382"/>
            <a:ext cx="2314318" cy="15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1789500" y="692696"/>
            <a:ext cx="4045200" cy="381642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3200" dirty="0"/>
              <a:t>Agradecimientos:</a:t>
            </a:r>
            <a:br>
              <a:rPr lang="es-ES_tradnl" sz="3200" dirty="0"/>
            </a:br>
            <a:r>
              <a:rPr lang="es-ES_tradnl" sz="3200" dirty="0"/>
              <a:t> GID 10/66 México  </a:t>
            </a:r>
            <a:br>
              <a:rPr lang="es-ES_tradnl" sz="3200" dirty="0"/>
            </a:br>
            <a:r>
              <a:rPr lang="es-ES_tradnl" sz="3200" dirty="0"/>
              <a:t> </a:t>
            </a:r>
            <a:br>
              <a:rPr lang="es-ES_tradnl" sz="3200" dirty="0"/>
            </a:br>
            <a:r>
              <a:rPr lang="es-ES_tradnl" sz="3200" dirty="0"/>
              <a:t/>
            </a:r>
            <a:br>
              <a:rPr lang="es-ES_tradnl" sz="3200" dirty="0"/>
            </a:br>
            <a:endParaRPr sz="3200" dirty="0"/>
          </a:p>
        </p:txBody>
      </p:sp>
      <p:sp>
        <p:nvSpPr>
          <p:cNvPr id="539" name="Shape 539"/>
          <p:cNvSpPr txBox="1">
            <a:spLocks noGrp="1"/>
          </p:cNvSpPr>
          <p:nvPr>
            <p:ph type="subTitle" idx="1"/>
          </p:nvPr>
        </p:nvSpPr>
        <p:spPr>
          <a:xfrm>
            <a:off x="839416" y="4554965"/>
            <a:ext cx="4045200" cy="674235"/>
          </a:xfrm>
          <a:prstGeom prst="rect">
            <a:avLst/>
          </a:prstGeom>
          <a:solidFill>
            <a:srgbClr val="800000"/>
          </a:solidFill>
        </p:spPr>
        <p:txBody>
          <a:bodyPr lIns="91425" tIns="91425" rIns="91425" bIns="91425" anchor="t" anchorCtr="0">
            <a:noAutofit/>
          </a:bodyPr>
          <a:lstStyle/>
          <a:p>
            <a:r>
              <a:rPr lang="es" sz="2800" b="1" dirty="0">
                <a:solidFill>
                  <a:schemeClr val="bg1"/>
                </a:solidFill>
              </a:rPr>
              <a:t>¡Gracias por su atención!</a:t>
            </a:r>
          </a:p>
        </p:txBody>
      </p:sp>
      <p:sp>
        <p:nvSpPr>
          <p:cNvPr id="6" name="Shape 537"/>
          <p:cNvSpPr txBox="1">
            <a:spLocks/>
          </p:cNvSpPr>
          <p:nvPr/>
        </p:nvSpPr>
        <p:spPr>
          <a:xfrm>
            <a:off x="1978792" y="5432572"/>
            <a:ext cx="4045200" cy="37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lang="es-ES" sz="2000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88088" y="5736304"/>
            <a:ext cx="48747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300" smtClean="0">
                <a:solidFill>
                  <a:srgbClr val="990000"/>
                </a:solidFill>
                <a:latin typeface="Verdana" charset="0"/>
                <a:ea typeface="Verdana" charset="0"/>
                <a:cs typeface="Verdana" charset="0"/>
              </a:rPr>
              <a:t>www.alz.co.uk</a:t>
            </a:r>
            <a:r>
              <a:rPr lang="es-ES" sz="1300" dirty="0" smtClean="0">
                <a:solidFill>
                  <a:srgbClr val="990000"/>
                </a:solidFill>
                <a:latin typeface="Verdana" charset="0"/>
                <a:ea typeface="Verdana" charset="0"/>
                <a:cs typeface="Verdana" charset="0"/>
              </a:rPr>
              <a:t>/1066</a:t>
            </a:r>
          </a:p>
          <a:p>
            <a:pPr algn="r"/>
            <a:r>
              <a:rPr lang="es-ES" sz="1300" dirty="0" err="1" smtClean="0">
                <a:solidFill>
                  <a:srgbClr val="990000"/>
                </a:solidFill>
                <a:latin typeface="Verdana" charset="0"/>
                <a:ea typeface="Verdana" charset="0"/>
                <a:cs typeface="Verdana" charset="0"/>
              </a:rPr>
              <a:t>demencias@innn.edu.mx</a:t>
            </a:r>
            <a:endParaRPr lang="es-ES" sz="1300" dirty="0">
              <a:solidFill>
                <a:srgbClr val="99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alphaModFix amt="9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54"/>
                    </a14:imgEffect>
                    <a14:imgEffect>
                      <a14:saturation sat="157000"/>
                    </a14:imgEffect>
                    <a14:imgEffect>
                      <a14:brightnessContrast bright="38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1937759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09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6132" y="1772816"/>
            <a:ext cx="5246452" cy="4365048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59396" y="891051"/>
            <a:ext cx="10477164" cy="8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s-ES_tradnl" dirty="0" smtClean="0">
                <a:solidFill>
                  <a:srgbClr val="800000"/>
                </a:solidFill>
                <a:latin typeface="+mj-lt"/>
              </a:rPr>
              <a:t>Crecimiento poblacional  en México</a:t>
            </a:r>
            <a:endParaRPr lang="es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952738" y="2205449"/>
            <a:ext cx="5936929" cy="11461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s" sz="2800" b="1" dirty="0">
                <a:solidFill>
                  <a:srgbClr val="800000"/>
                </a:solidFill>
                <a:latin typeface="+mj-lt"/>
              </a:rPr>
              <a:t>Población total 1950-2015</a:t>
            </a:r>
          </a:p>
          <a:p>
            <a:pPr algn="ctr">
              <a:buNone/>
            </a:pPr>
            <a:r>
              <a:rPr lang="es" sz="2800" b="1" dirty="0">
                <a:solidFill>
                  <a:srgbClr val="800000"/>
                </a:solidFill>
                <a:latin typeface="+mj-lt"/>
              </a:rPr>
              <a:t>Millones de habitantes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104112" y="5949280"/>
            <a:ext cx="468052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dirty="0">
                <a:solidFill>
                  <a:srgbClr val="990000"/>
                </a:solidFill>
              </a:rPr>
              <a:t> </a:t>
            </a:r>
            <a:r>
              <a:rPr lang="es-ES" dirty="0" smtClean="0">
                <a:solidFill>
                  <a:srgbClr val="990000"/>
                </a:solidFill>
              </a:rPr>
              <a:t>INEGI 2015, encuesta </a:t>
            </a:r>
            <a:r>
              <a:rPr lang="es-ES" dirty="0" err="1" smtClean="0">
                <a:solidFill>
                  <a:srgbClr val="990000"/>
                </a:solidFill>
              </a:rPr>
              <a:t>intercensal</a:t>
            </a:r>
            <a:endParaRPr lang="es-ES" dirty="0" smtClean="0">
              <a:solidFill>
                <a:srgbClr val="990000"/>
              </a:solidFill>
              <a:hlinkClick r:id="rId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3584614"/>
            <a:ext cx="3152888" cy="23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9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7983225" y="6021288"/>
            <a:ext cx="4161447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</a:rPr>
              <a:t>INEGI 2010,  CONAPO </a:t>
            </a:r>
            <a:r>
              <a:rPr lang="es" sz="1400" dirty="0" smtClean="0">
                <a:solidFill>
                  <a:srgbClr val="980000"/>
                </a:solidFill>
              </a:rPr>
              <a:t>2010</a:t>
            </a:r>
            <a:r>
              <a:rPr lang="es-ES" sz="1400" dirty="0" smtClean="0">
                <a:solidFill>
                  <a:srgbClr val="980000"/>
                </a:solidFill>
              </a:rPr>
              <a:t>, INEGI 2015</a:t>
            </a:r>
            <a:endParaRPr lang="es" sz="1400" dirty="0">
              <a:solidFill>
                <a:srgbClr val="980000"/>
              </a:solidFill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80260" y="883698"/>
            <a:ext cx="10356300" cy="8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s" dirty="0" smtClean="0">
                <a:solidFill>
                  <a:srgbClr val="800000"/>
                </a:solidFill>
              </a:rPr>
              <a:t>Envejecimiento poblacional en  </a:t>
            </a:r>
            <a:r>
              <a:rPr lang="es" dirty="0">
                <a:solidFill>
                  <a:srgbClr val="800000"/>
                </a:solidFill>
              </a:rPr>
              <a:t>México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136532" y="1939515"/>
            <a:ext cx="2371163" cy="584775"/>
          </a:xfrm>
          <a:prstGeom prst="rect">
            <a:avLst/>
          </a:prstGeom>
          <a:solidFill>
            <a:srgbClr val="8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2010   9.0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136532" y="3552558"/>
            <a:ext cx="2371163" cy="584775"/>
          </a:xfrm>
          <a:prstGeom prst="rect">
            <a:avLst/>
          </a:prstGeom>
          <a:solidFill>
            <a:srgbClr val="8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2030 16.7</a:t>
            </a:r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828052"/>
            <a:ext cx="8184232" cy="408378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36532" y="2745207"/>
            <a:ext cx="2371162" cy="584775"/>
          </a:xfrm>
          <a:prstGeom prst="rect">
            <a:avLst/>
          </a:prstGeom>
          <a:solidFill>
            <a:srgbClr val="8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2019 12.0</a:t>
            </a: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136532" y="4358250"/>
            <a:ext cx="2371162" cy="584775"/>
          </a:xfrm>
          <a:prstGeom prst="rect">
            <a:avLst/>
          </a:prstGeom>
          <a:solidFill>
            <a:srgbClr val="8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2050 22.3%</a:t>
            </a:r>
            <a:endParaRPr lang="es-E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0252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507576" y="764704"/>
            <a:ext cx="11101060" cy="8572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s" sz="4400" dirty="0">
                <a:solidFill>
                  <a:srgbClr val="800000"/>
                </a:solidFill>
                <a:latin typeface="+mj-lt"/>
              </a:rPr>
              <a:t>Prevalencia </a:t>
            </a:r>
            <a:r>
              <a:rPr lang="es-ES" sz="4400" dirty="0" smtClean="0">
                <a:solidFill>
                  <a:srgbClr val="800000"/>
                </a:solidFill>
                <a:latin typeface="+mj-lt"/>
              </a:rPr>
              <a:t>regional </a:t>
            </a:r>
            <a:r>
              <a:rPr lang="es" sz="4400" dirty="0" smtClean="0">
                <a:solidFill>
                  <a:srgbClr val="800000"/>
                </a:solidFill>
                <a:latin typeface="+mj-lt"/>
              </a:rPr>
              <a:t>de </a:t>
            </a:r>
            <a:r>
              <a:rPr lang="es" sz="4400" dirty="0">
                <a:solidFill>
                  <a:srgbClr val="800000"/>
                </a:solidFill>
                <a:latin typeface="+mj-lt"/>
              </a:rPr>
              <a:t>demencia </a:t>
            </a:r>
            <a:r>
              <a:rPr lang="es-ES_tradnl" sz="4400" dirty="0" smtClean="0">
                <a:solidFill>
                  <a:srgbClr val="800000"/>
                </a:solidFill>
                <a:latin typeface="+mj-lt"/>
              </a:rPr>
              <a:t>2015</a:t>
            </a:r>
            <a:endParaRPr lang="es" sz="4400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600" y="1523616"/>
            <a:ext cx="7200230" cy="428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8256240" y="5949280"/>
            <a:ext cx="393576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</a:rPr>
              <a:t>ADI (2015). Informe Mundial </a:t>
            </a:r>
            <a:r>
              <a:rPr lang="es" sz="1400" dirty="0" smtClean="0">
                <a:solidFill>
                  <a:srgbClr val="980000"/>
                </a:solidFill>
              </a:rPr>
              <a:t>sobre </a:t>
            </a:r>
            <a:r>
              <a:rPr lang="es" sz="1400" dirty="0">
                <a:solidFill>
                  <a:srgbClr val="980000"/>
                </a:solidFill>
              </a:rPr>
              <a:t>Alzheimer </a:t>
            </a:r>
          </a:p>
        </p:txBody>
      </p:sp>
    </p:spTree>
    <p:extLst>
      <p:ext uri="{BB962C8B-B14F-4D97-AF65-F5344CB8AC3E}">
        <p14:creationId xmlns:p14="http://schemas.microsoft.com/office/powerpoint/2010/main" val="123640741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07368" y="836712"/>
            <a:ext cx="11089232" cy="2063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s-ES_tradnl" sz="4000" dirty="0" smtClean="0">
                <a:solidFill>
                  <a:srgbClr val="800000"/>
                </a:solidFill>
              </a:rPr>
              <a:t>Incremento de </a:t>
            </a:r>
            <a:r>
              <a:rPr lang="es-ES_tradnl" sz="4000" dirty="0">
                <a:solidFill>
                  <a:srgbClr val="800000"/>
                </a:solidFill>
              </a:rPr>
              <a:t>c</a:t>
            </a:r>
            <a:r>
              <a:rPr lang="es" sz="4000" dirty="0" smtClean="0">
                <a:solidFill>
                  <a:srgbClr val="800000"/>
                </a:solidFill>
              </a:rPr>
              <a:t>asos de demencia a nivel  mundial</a:t>
            </a:r>
            <a:endParaRPr lang="es" sz="4000" dirty="0">
              <a:solidFill>
                <a:srgbClr val="800000"/>
              </a:solidFill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6688768" y="5949280"/>
            <a:ext cx="5472608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980000"/>
                </a:solidFill>
              </a:rPr>
              <a:t>ADI (</a:t>
            </a:r>
            <a:r>
              <a:rPr lang="es" sz="1400" dirty="0" smtClean="0">
                <a:solidFill>
                  <a:srgbClr val="980000"/>
                </a:solidFill>
              </a:rPr>
              <a:t>201</a:t>
            </a:r>
            <a:r>
              <a:rPr lang="es-ES" sz="1400" dirty="0" smtClean="0">
                <a:solidFill>
                  <a:srgbClr val="980000"/>
                </a:solidFill>
              </a:rPr>
              <a:t>3</a:t>
            </a:r>
            <a:r>
              <a:rPr lang="es" sz="1400" dirty="0">
                <a:solidFill>
                  <a:srgbClr val="980000"/>
                </a:solidFill>
              </a:rPr>
              <a:t>). The Global Impact of Dementia: 2013-2050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128448" y="215434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>
                <a:solidFill>
                  <a:srgbClr val="990000"/>
                </a:solidFill>
              </a:rPr>
              <a:t>2005</a:t>
            </a:r>
            <a:endParaRPr lang="es-ES_tradnl">
              <a:solidFill>
                <a:srgbClr val="99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128448" y="170080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990000"/>
                </a:solidFill>
              </a:rPr>
              <a:t>2013</a:t>
            </a:r>
            <a:endParaRPr lang="es-ES_tradnl" dirty="0">
              <a:solidFill>
                <a:srgbClr val="99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99456" y="1700808"/>
            <a:ext cx="100811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996" y="1486431"/>
            <a:ext cx="7911976" cy="44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51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344" y="764704"/>
            <a:ext cx="11928648" cy="828640"/>
          </a:xfrm>
        </p:spPr>
        <p:txBody>
          <a:bodyPr>
            <a:normAutofit fontScale="90000"/>
          </a:bodyPr>
          <a:lstStyle/>
          <a:p>
            <a:r>
              <a:rPr lang="es-ES_tradnl" sz="4400" dirty="0" smtClean="0">
                <a:solidFill>
                  <a:srgbClr val="990000"/>
                </a:solidFill>
              </a:rPr>
              <a:t>Estudios que documentan datos de demencia en México</a:t>
            </a:r>
            <a:endParaRPr lang="es-ES_tradnl" sz="4400" dirty="0">
              <a:solidFill>
                <a:srgbClr val="990000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779883"/>
              </p:ext>
            </p:extLst>
          </p:nvPr>
        </p:nvGraphicFramePr>
        <p:xfrm>
          <a:off x="479376" y="1597731"/>
          <a:ext cx="11305257" cy="480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120347"/>
                <a:gridCol w="3120347"/>
                <a:gridCol w="3120347"/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Estudio</a:t>
                      </a:r>
                      <a:endParaRPr lang="es-ES_tradnl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ENASEM</a:t>
                      </a:r>
                      <a:endParaRPr lang="es-ES_tradnl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10/66</a:t>
                      </a:r>
                      <a:endParaRPr lang="es-ES_tradnl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ENSANUT</a:t>
                      </a:r>
                      <a:endParaRPr lang="es-ES_tradnl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99213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Año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2001-2018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2006-2019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2012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Diseño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Longitudinal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Longitudinal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Transversal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Objetivo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 smtClean="0">
                          <a:solidFill>
                            <a:srgbClr val="990000"/>
                          </a:solidFill>
                        </a:rPr>
                        <a:t>Estudiar los procesos de envejecimiento, salud, economía y migración en adultos y adultos mayores</a:t>
                      </a:r>
                      <a:r>
                        <a:rPr lang="es-ES_tradnl" sz="1800" baseline="0" dirty="0" smtClean="0">
                          <a:solidFill>
                            <a:srgbClr val="990000"/>
                          </a:solidFill>
                        </a:rPr>
                        <a:t> con un diseño armonizado con el  </a:t>
                      </a:r>
                      <a:r>
                        <a:rPr lang="es-ES_tradnl" sz="1800" baseline="0" dirty="0" err="1" smtClean="0">
                          <a:solidFill>
                            <a:srgbClr val="990000"/>
                          </a:solidFill>
                        </a:rPr>
                        <a:t>Health</a:t>
                      </a:r>
                      <a:r>
                        <a:rPr lang="es-ES_tradnl" sz="1800" baseline="0" dirty="0" smtClean="0">
                          <a:solidFill>
                            <a:srgbClr val="990000"/>
                          </a:solidFill>
                        </a:rPr>
                        <a:t> and </a:t>
                      </a:r>
                      <a:r>
                        <a:rPr lang="es-ES_tradnl" sz="1800" baseline="0" dirty="0" err="1" smtClean="0">
                          <a:solidFill>
                            <a:srgbClr val="990000"/>
                          </a:solidFill>
                        </a:rPr>
                        <a:t>Retirement</a:t>
                      </a:r>
                      <a:r>
                        <a:rPr lang="es-ES_tradnl" sz="1800" baseline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lang="es-ES_tradnl" sz="1800" baseline="0" dirty="0" err="1" smtClean="0">
                          <a:solidFill>
                            <a:srgbClr val="990000"/>
                          </a:solidFill>
                        </a:rPr>
                        <a:t>Study</a:t>
                      </a:r>
                      <a:r>
                        <a:rPr lang="es-ES_tradnl" sz="1800" baseline="0" dirty="0" smtClean="0">
                          <a:solidFill>
                            <a:srgbClr val="990000"/>
                          </a:solidFill>
                        </a:rPr>
                        <a:t> de los Estados Unidos</a:t>
                      </a:r>
                      <a:endParaRPr lang="es-ES_tradnl" sz="1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 smtClean="0">
                          <a:solidFill>
                            <a:srgbClr val="990000"/>
                          </a:solidFill>
                        </a:rPr>
                        <a:t>Generar información epidemiológica de calidad para contrarrestar el desequilibrio en la investigación epidemiológica de las demencias en países de bajo y mediano ingreso</a:t>
                      </a:r>
                      <a:endParaRPr lang="es-ES_tradnl" sz="1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 smtClean="0">
                          <a:solidFill>
                            <a:srgbClr val="990000"/>
                          </a:solidFill>
                        </a:rPr>
                        <a:t>Diagnóstico actualizado de las condiciones de salud y nutrición de los mexicanos</a:t>
                      </a:r>
                      <a:endParaRPr lang="es-ES_tradnl" sz="1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0860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rgbClr val="990000"/>
                          </a:solidFill>
                        </a:rPr>
                        <a:t>Edad de estudio</a:t>
                      </a:r>
                      <a:endParaRPr lang="es-ES_tradnl" sz="24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rgbClr val="990000"/>
                          </a:solidFill>
                        </a:rPr>
                        <a:t>60+</a:t>
                      </a:r>
                      <a:endParaRPr lang="es-ES_tradnl" sz="1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rgbClr val="990000"/>
                          </a:solidFill>
                        </a:rPr>
                        <a:t>65+</a:t>
                      </a:r>
                      <a:endParaRPr lang="es-ES_tradnl" sz="1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rgbClr val="990000"/>
                          </a:solidFill>
                        </a:rPr>
                        <a:t>60+</a:t>
                      </a:r>
                      <a:endParaRPr lang="es-ES_tradnl" sz="1800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4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66704" y="692696"/>
            <a:ext cx="11556776" cy="9520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" dirty="0" smtClean="0">
                <a:solidFill>
                  <a:srgbClr val="800000"/>
                </a:solidFill>
                <a:latin typeface="+mj-lt"/>
              </a:rPr>
              <a:t>Prevalencias </a:t>
            </a:r>
            <a:r>
              <a:rPr lang="es-ES" dirty="0" smtClean="0">
                <a:solidFill>
                  <a:srgbClr val="800000"/>
                </a:solidFill>
              </a:rPr>
              <a:t>de </a:t>
            </a:r>
            <a:r>
              <a:rPr lang="es" dirty="0" smtClean="0">
                <a:solidFill>
                  <a:srgbClr val="800000"/>
                </a:solidFill>
                <a:latin typeface="+mj-lt"/>
              </a:rPr>
              <a:t>demencia en </a:t>
            </a:r>
            <a:r>
              <a:rPr lang="es" dirty="0">
                <a:solidFill>
                  <a:srgbClr val="800000"/>
                </a:solidFill>
                <a:latin typeface="+mj-lt"/>
              </a:rPr>
              <a:t>México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7761819" y="5517232"/>
            <a:ext cx="4382853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800000"/>
                </a:solidFill>
                <a:ea typeface="Arial" charset="0"/>
                <a:cs typeface="Arial" charset="0"/>
                <a:sym typeface="Verdana"/>
              </a:rPr>
              <a:t>Lancet. 2008;372:464-74</a:t>
            </a:r>
          </a:p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800000"/>
                </a:solidFill>
                <a:ea typeface="Arial" charset="0"/>
                <a:cs typeface="Arial" charset="0"/>
                <a:sym typeface="Verdana"/>
              </a:rPr>
              <a:t>Salud Publica Mex. 2013;55:S323-S31</a:t>
            </a:r>
          </a:p>
          <a:p>
            <a:pPr algn="r">
              <a:spcBef>
                <a:spcPts val="0"/>
              </a:spcBef>
            </a:pPr>
            <a:r>
              <a:rPr lang="es" sz="1400" dirty="0">
                <a:solidFill>
                  <a:srgbClr val="800000"/>
                </a:solidFill>
                <a:ea typeface="Arial" charset="0"/>
                <a:cs typeface="Arial" charset="0"/>
                <a:sym typeface="Verdana"/>
              </a:rPr>
              <a:t>Wong, R. </a:t>
            </a:r>
            <a:r>
              <a:rPr lang="es" sz="1400" dirty="0" smtClean="0">
                <a:solidFill>
                  <a:srgbClr val="800000"/>
                </a:solidFill>
                <a:ea typeface="Arial" charset="0"/>
                <a:cs typeface="Arial" charset="0"/>
                <a:sym typeface="Verdana"/>
              </a:rPr>
              <a:t>P</a:t>
            </a:r>
            <a:r>
              <a:rPr lang="es-ES_tradnl" sz="1400" dirty="0" err="1" smtClean="0">
                <a:solidFill>
                  <a:srgbClr val="800000"/>
                </a:solidFill>
                <a:ea typeface="Arial" charset="0"/>
                <a:cs typeface="Arial" charset="0"/>
                <a:sym typeface="Verdana"/>
              </a:rPr>
              <a:t>resent</a:t>
            </a:r>
            <a:r>
              <a:rPr lang="es" sz="1400" dirty="0" smtClean="0">
                <a:solidFill>
                  <a:srgbClr val="800000"/>
                </a:solidFill>
                <a:ea typeface="Arial" charset="0"/>
                <a:cs typeface="Arial" charset="0"/>
                <a:sym typeface="Verdana"/>
              </a:rPr>
              <a:t>ación </a:t>
            </a:r>
            <a:endParaRPr lang="es" sz="1400" dirty="0">
              <a:solidFill>
                <a:srgbClr val="800000"/>
              </a:solidFill>
              <a:ea typeface="Arial" charset="0"/>
              <a:cs typeface="Arial" charset="0"/>
              <a:sym typeface="Verdana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128805"/>
              </p:ext>
            </p:extLst>
          </p:nvPr>
        </p:nvGraphicFramePr>
        <p:xfrm>
          <a:off x="2495600" y="1844824"/>
          <a:ext cx="5904656" cy="423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79767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u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euro" id="{69FE5E96-C1BD-5747-8569-147513D60A16}" vid="{EC4FC1AB-77CD-EF49-B864-AEBC6BA004D1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Neuro</Template>
  <TotalTime>471</TotalTime>
  <Words>1495</Words>
  <Application>Microsoft Macintosh PowerPoint</Application>
  <PresentationFormat>Personalizado</PresentationFormat>
  <Paragraphs>332</Paragraphs>
  <Slides>31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Neuro</vt:lpstr>
      <vt:lpstr>Retrospección</vt:lpstr>
      <vt:lpstr>SIMPOSIO </vt:lpstr>
      <vt:lpstr>Presentación de PowerPoint</vt:lpstr>
      <vt:lpstr>Presentación de PowerPoint</vt:lpstr>
      <vt:lpstr>Crecimiento poblacional  en México</vt:lpstr>
      <vt:lpstr>Envejecimiento poblacional en  México</vt:lpstr>
      <vt:lpstr>Prevalencia regional de demencia 2015</vt:lpstr>
      <vt:lpstr>Incremento de casos de demencia a nivel  mundial</vt:lpstr>
      <vt:lpstr>Estudios que documentan datos de demencia en México</vt:lpstr>
      <vt:lpstr>Prevalencias de demencia en México</vt:lpstr>
      <vt:lpstr>Prevalencia de demencias por estado México  ENSANUT 2012</vt:lpstr>
      <vt:lpstr>Perfil epidemiológico de las demencias 2012</vt:lpstr>
      <vt:lpstr>Perfil epidemiológico de las demencias 2012</vt:lpstr>
      <vt:lpstr>Presentación de PowerPoint</vt:lpstr>
      <vt:lpstr>Factores de riesgo cardiovascular en México GID 10/66</vt:lpstr>
      <vt:lpstr>Presentación de PowerPoint</vt:lpstr>
      <vt:lpstr>Presentación de PowerPoint</vt:lpstr>
      <vt:lpstr>Incidencia  demencia</vt:lpstr>
      <vt:lpstr>Incidencia para demencia en México</vt:lpstr>
      <vt:lpstr>Incidencia de demencias en México</vt:lpstr>
      <vt:lpstr>Proyecciones del número de pacientes con demencia en el  mundo</vt:lpstr>
      <vt:lpstr>Estimaciones de demencia por continente</vt:lpstr>
      <vt:lpstr>Proyecciones poblacionales y para casos de demencia en México GID 10/66</vt:lpstr>
      <vt:lpstr>Mortalidad a nivel mundial</vt:lpstr>
      <vt:lpstr>Mortalidad por demencia GID 10/66</vt:lpstr>
      <vt:lpstr>Carga global de la enfermedad  en México</vt:lpstr>
      <vt:lpstr>Principales causas de  años de vida saludables perdidos (AVISA)  en hombres de 70 años y más. México, 1990-2015 </vt:lpstr>
      <vt:lpstr>Presentación de PowerPoint</vt:lpstr>
      <vt:lpstr>Consideraciones finales</vt:lpstr>
      <vt:lpstr>Epidemiologia de las demencias en México </vt:lpstr>
      <vt:lpstr>Epidemiologia (traslacional) de las demencias en México </vt:lpstr>
      <vt:lpstr> Agradecimientos:  GID 10/66 México     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GILBERTO ISAAC ACOSTA CASTILLO</dc:creator>
  <cp:keywords/>
  <dc:description/>
  <cp:lastModifiedBy>Ana Luisa Sosa Ortiz</cp:lastModifiedBy>
  <cp:revision>65</cp:revision>
  <cp:lastPrinted>2014-11-26T15:00:05Z</cp:lastPrinted>
  <dcterms:created xsi:type="dcterms:W3CDTF">2019-05-08T03:28:36Z</dcterms:created>
  <dcterms:modified xsi:type="dcterms:W3CDTF">2019-08-21T22:01:55Z</dcterms:modified>
  <cp:category/>
</cp:coreProperties>
</file>