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4" y="22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CD6D-5ECB-4D22-8AB0-88A92C5BC59D}" type="datetimeFigureOut">
              <a:rPr lang="es-MX" smtClean="0"/>
              <a:t>19/06/2019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2057F-D197-4E66-B7D2-D4B271A3C3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893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CD6D-5ECB-4D22-8AB0-88A92C5BC59D}" type="datetimeFigureOut">
              <a:rPr lang="es-MX" smtClean="0"/>
              <a:t>19/06/2019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2057F-D197-4E66-B7D2-D4B271A3C3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4606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CD6D-5ECB-4D22-8AB0-88A92C5BC59D}" type="datetimeFigureOut">
              <a:rPr lang="es-MX" smtClean="0"/>
              <a:t>19/06/2019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2057F-D197-4E66-B7D2-D4B271A3C3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7981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CD6D-5ECB-4D22-8AB0-88A92C5BC59D}" type="datetimeFigureOut">
              <a:rPr lang="es-MX" smtClean="0"/>
              <a:t>19/06/2019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2057F-D197-4E66-B7D2-D4B271A3C3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4680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CD6D-5ECB-4D22-8AB0-88A92C5BC59D}" type="datetimeFigureOut">
              <a:rPr lang="es-MX" smtClean="0"/>
              <a:t>19/06/2019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2057F-D197-4E66-B7D2-D4B271A3C3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6388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CD6D-5ECB-4D22-8AB0-88A92C5BC59D}" type="datetimeFigureOut">
              <a:rPr lang="es-MX" smtClean="0"/>
              <a:t>19/06/2019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2057F-D197-4E66-B7D2-D4B271A3C3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603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CD6D-5ECB-4D22-8AB0-88A92C5BC59D}" type="datetimeFigureOut">
              <a:rPr lang="es-MX" smtClean="0"/>
              <a:t>19/06/2019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2057F-D197-4E66-B7D2-D4B271A3C3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3567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CD6D-5ECB-4D22-8AB0-88A92C5BC59D}" type="datetimeFigureOut">
              <a:rPr lang="es-MX" smtClean="0"/>
              <a:t>19/06/2019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2057F-D197-4E66-B7D2-D4B271A3C3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6445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CD6D-5ECB-4D22-8AB0-88A92C5BC59D}" type="datetimeFigureOut">
              <a:rPr lang="es-MX" smtClean="0"/>
              <a:t>19/06/2019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2057F-D197-4E66-B7D2-D4B271A3C3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3384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CD6D-5ECB-4D22-8AB0-88A92C5BC59D}" type="datetimeFigureOut">
              <a:rPr lang="es-MX" smtClean="0"/>
              <a:t>19/06/2019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2057F-D197-4E66-B7D2-D4B271A3C3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799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CD6D-5ECB-4D22-8AB0-88A92C5BC59D}" type="datetimeFigureOut">
              <a:rPr lang="es-MX" smtClean="0"/>
              <a:t>19/06/2019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2057F-D197-4E66-B7D2-D4B271A3C3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944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7CD6D-5ECB-4D22-8AB0-88A92C5BC59D}" type="datetimeFigureOut">
              <a:rPr lang="es-MX" smtClean="0"/>
              <a:t>19/06/2019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2057F-D197-4E66-B7D2-D4B271A3C3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0881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526" y="106508"/>
            <a:ext cx="7267073" cy="684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82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62586" y="1104386"/>
            <a:ext cx="6000750" cy="1476632"/>
          </a:xfrm>
        </p:spPr>
        <p:txBody>
          <a:bodyPr>
            <a:normAutofit/>
          </a:bodyPr>
          <a:lstStyle/>
          <a:p>
            <a: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  <a:t>Academia Nacional de </a:t>
            </a:r>
            <a: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  <a:t>Medicina</a:t>
            </a:r>
            <a:b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  <a:t>Simposio</a:t>
            </a:r>
            <a: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  <a:t>La resistencia antimicrobiana ¿La estamos </a:t>
            </a:r>
            <a: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  <a:t>combatiendo correctamente</a:t>
            </a:r>
            <a: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b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  <a:t>Coordinador: Dra. Silvia Giono Cerezo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76882" y="2475986"/>
            <a:ext cx="4090086" cy="3472248"/>
          </a:xfrm>
        </p:spPr>
        <p:txBody>
          <a:bodyPr>
            <a:noAutofit/>
          </a:bodyPr>
          <a:lstStyle/>
          <a:p>
            <a:pPr algn="just">
              <a:lnSpc>
                <a:spcPct val="220000"/>
              </a:lnSpc>
            </a:pPr>
            <a:r>
              <a:rPr lang="es-MX" sz="825" b="1" dirty="0">
                <a:latin typeface="Arial" panose="020B0604020202020204" pitchFamily="34" charset="0"/>
                <a:cs typeface="Arial" panose="020B0604020202020204" pitchFamily="34" charset="0"/>
              </a:rPr>
              <a:t>Redes latinoamericanas de resistencia microbiana</a:t>
            </a:r>
          </a:p>
          <a:p>
            <a:pPr algn="just">
              <a:lnSpc>
                <a:spcPct val="220000"/>
              </a:lnSpc>
            </a:pPr>
            <a:r>
              <a:rPr lang="pt-BR" sz="825" b="1" i="1" dirty="0">
                <a:latin typeface="Arial" panose="020B0604020202020204" pitchFamily="34" charset="0"/>
                <a:cs typeface="Arial" panose="020B0604020202020204" pitchFamily="34" charset="0"/>
              </a:rPr>
              <a:t>Dr. José </a:t>
            </a:r>
            <a:r>
              <a:rPr lang="pt-BR" sz="825" b="1" i="1" dirty="0" err="1">
                <a:latin typeface="Arial" panose="020B0604020202020204" pitchFamily="34" charset="0"/>
                <a:cs typeface="Arial" panose="020B0604020202020204" pitchFamily="34" charset="0"/>
              </a:rPr>
              <a:t>Ignacio</a:t>
            </a:r>
            <a:r>
              <a:rPr lang="pt-BR" sz="825" b="1" i="1" dirty="0">
                <a:latin typeface="Arial" panose="020B0604020202020204" pitchFamily="34" charset="0"/>
                <a:cs typeface="Arial" panose="020B0604020202020204" pitchFamily="34" charset="0"/>
              </a:rPr>
              <a:t> Santos </a:t>
            </a:r>
            <a:r>
              <a:rPr lang="pt-BR" sz="825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Preciado</a:t>
            </a:r>
            <a:r>
              <a:rPr lang="pt-BR" sz="825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825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220000"/>
              </a:lnSpc>
            </a:pPr>
            <a:r>
              <a:rPr lang="es-MX" sz="825" b="1" dirty="0">
                <a:latin typeface="Arial" panose="020B0604020202020204" pitchFamily="34" charset="0"/>
                <a:cs typeface="Arial" panose="020B0604020202020204" pitchFamily="34" charset="0"/>
              </a:rPr>
              <a:t>Resistencia </a:t>
            </a:r>
            <a:r>
              <a:rPr lang="es-MX" sz="825" b="1" dirty="0">
                <a:latin typeface="Arial" panose="020B0604020202020204" pitchFamily="34" charset="0"/>
                <a:cs typeface="Arial" panose="020B0604020202020204" pitchFamily="34" charset="0"/>
              </a:rPr>
              <a:t>en IAAS, recomendaciones de la OMS</a:t>
            </a:r>
          </a:p>
          <a:p>
            <a:pPr algn="just">
              <a:lnSpc>
                <a:spcPct val="220000"/>
              </a:lnSpc>
            </a:pPr>
            <a:r>
              <a:rPr lang="es-MX" sz="825" b="1" i="1" dirty="0">
                <a:latin typeface="Arial" panose="020B0604020202020204" pitchFamily="34" charset="0"/>
                <a:cs typeface="Arial" panose="020B0604020202020204" pitchFamily="34" charset="0"/>
              </a:rPr>
              <a:t>Dra. María del Rayo </a:t>
            </a:r>
            <a:r>
              <a:rPr lang="es-MX" sz="825" b="1" i="1" dirty="0" err="1">
                <a:latin typeface="Arial" panose="020B0604020202020204" pitchFamily="34" charset="0"/>
                <a:cs typeface="Arial" panose="020B0604020202020204" pitchFamily="34" charset="0"/>
              </a:rPr>
              <a:t>Morfín</a:t>
            </a:r>
            <a:r>
              <a:rPr lang="es-MX" sz="825" b="1" i="1" dirty="0">
                <a:latin typeface="Arial" panose="020B0604020202020204" pitchFamily="34" charset="0"/>
                <a:cs typeface="Arial" panose="020B0604020202020204" pitchFamily="34" charset="0"/>
              </a:rPr>
              <a:t> Otero* </a:t>
            </a:r>
            <a:endParaRPr lang="es-MX" sz="825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220000"/>
              </a:lnSpc>
            </a:pPr>
            <a:r>
              <a:rPr lang="es-MX" sz="825" b="1" dirty="0">
                <a:latin typeface="Arial" panose="020B0604020202020204" pitchFamily="34" charset="0"/>
                <a:cs typeface="Arial" panose="020B0604020202020204" pitchFamily="34" charset="0"/>
              </a:rPr>
              <a:t>Opciones terapéuticas en gastritis causada por </a:t>
            </a:r>
            <a:r>
              <a:rPr lang="es-MX" sz="825" b="1" i="1" dirty="0" err="1">
                <a:latin typeface="Arial" panose="020B0604020202020204" pitchFamily="34" charset="0"/>
                <a:cs typeface="Arial" panose="020B0604020202020204" pitchFamily="34" charset="0"/>
              </a:rPr>
              <a:t>H.pylori</a:t>
            </a:r>
            <a:endParaRPr lang="es-MX" sz="825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220000"/>
              </a:lnSpc>
            </a:pPr>
            <a:r>
              <a:rPr lang="es-MX" sz="825" b="1" i="1" dirty="0">
                <a:latin typeface="Arial" panose="020B0604020202020204" pitchFamily="34" charset="0"/>
                <a:cs typeface="Arial" panose="020B0604020202020204" pitchFamily="34" charset="0"/>
              </a:rPr>
              <a:t>Dr. Francisco Javier Torres </a:t>
            </a:r>
            <a:endParaRPr lang="es-MX" sz="825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220000"/>
              </a:lnSpc>
            </a:pPr>
            <a:r>
              <a:rPr lang="es-MX" sz="825" b="1" dirty="0">
                <a:latin typeface="Arial" panose="020B0604020202020204" pitchFamily="34" charset="0"/>
                <a:cs typeface="Arial" panose="020B0604020202020204" pitchFamily="34" charset="0"/>
              </a:rPr>
              <a:t>El grupo ESKAPE en México</a:t>
            </a:r>
          </a:p>
          <a:p>
            <a:pPr algn="just">
              <a:lnSpc>
                <a:spcPct val="220000"/>
              </a:lnSpc>
            </a:pPr>
            <a:r>
              <a:rPr lang="es-MX" sz="825" b="1" i="1" dirty="0">
                <a:latin typeface="Arial" panose="020B0604020202020204" pitchFamily="34" charset="0"/>
                <a:cs typeface="Arial" panose="020B0604020202020204" pitchFamily="34" charset="0"/>
              </a:rPr>
              <a:t>Dra. María Dolores </a:t>
            </a:r>
            <a:r>
              <a:rPr lang="es-MX" sz="825" b="1" i="1" dirty="0" err="1">
                <a:latin typeface="Arial" panose="020B0604020202020204" pitchFamily="34" charset="0"/>
                <a:cs typeface="Arial" panose="020B0604020202020204" pitchFamily="34" charset="0"/>
              </a:rPr>
              <a:t>Alcántar</a:t>
            </a:r>
            <a:r>
              <a:rPr lang="es-MX" sz="825" b="1" i="1" dirty="0">
                <a:latin typeface="Arial" panose="020B0604020202020204" pitchFamily="34" charset="0"/>
                <a:cs typeface="Arial" panose="020B0604020202020204" pitchFamily="34" charset="0"/>
              </a:rPr>
              <a:t> Curiel </a:t>
            </a:r>
            <a:r>
              <a:rPr lang="es-MX" sz="825" b="1" i="1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es-MX" sz="825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220000"/>
              </a:lnSpc>
            </a:pPr>
            <a:r>
              <a:rPr lang="es-MX" sz="825" b="1" dirty="0">
                <a:latin typeface="Arial" panose="020B0604020202020204" pitchFamily="34" charset="0"/>
                <a:cs typeface="Arial" panose="020B0604020202020204" pitchFamily="34" charset="0"/>
              </a:rPr>
              <a:t>Discusión y conclusiones</a:t>
            </a:r>
          </a:p>
          <a:p>
            <a:pPr algn="just">
              <a:lnSpc>
                <a:spcPct val="220000"/>
              </a:lnSpc>
            </a:pPr>
            <a:r>
              <a:rPr lang="it-IT" sz="825" b="1" i="1" dirty="0">
                <a:latin typeface="Arial" panose="020B0604020202020204" pitchFamily="34" charset="0"/>
                <a:cs typeface="Arial" panose="020B0604020202020204" pitchFamily="34" charset="0"/>
              </a:rPr>
              <a:t>Dra. Silvia Giono Cerezo </a:t>
            </a:r>
            <a:endParaRPr lang="it-IT" sz="825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20000"/>
              </a:lnSpc>
            </a:pPr>
            <a:r>
              <a:rPr lang="es-MX" sz="825" b="1" dirty="0">
                <a:latin typeface="Arial" panose="020B0604020202020204" pitchFamily="34" charset="0"/>
                <a:cs typeface="Arial" panose="020B0604020202020204" pitchFamily="34" charset="0"/>
              </a:rPr>
              <a:t>Por invitación *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6462585" y="1575739"/>
            <a:ext cx="963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350" b="1" dirty="0">
                <a:latin typeface="Arial" panose="020B0604020202020204" pitchFamily="34" charset="0"/>
                <a:cs typeface="Arial" panose="020B0604020202020204" pitchFamily="34" charset="0"/>
              </a:rPr>
              <a:t>Miércoles 19 de junio</a:t>
            </a:r>
          </a:p>
          <a:p>
            <a:r>
              <a:rPr lang="es-MX" sz="1350" b="1" dirty="0">
                <a:latin typeface="Arial" panose="020B0604020202020204" pitchFamily="34" charset="0"/>
                <a:cs typeface="Arial" panose="020B0604020202020204" pitchFamily="34" charset="0"/>
              </a:rPr>
              <a:t>19:00 </a:t>
            </a:r>
            <a:r>
              <a:rPr lang="es-MX" sz="135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es-MX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3363" y="2580856"/>
            <a:ext cx="1165155" cy="6282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908" y="3254824"/>
            <a:ext cx="1277887" cy="697793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9730" y="3941725"/>
            <a:ext cx="1052422" cy="614577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4503" y="4604986"/>
            <a:ext cx="1052422" cy="715301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4503" y="5350025"/>
            <a:ext cx="1043243" cy="622551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72656" y="4701542"/>
            <a:ext cx="1372025" cy="886392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26412" y="1104386"/>
            <a:ext cx="1607344" cy="1607344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46383" y="3476362"/>
            <a:ext cx="1372025" cy="1225181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26411" y="2711729"/>
            <a:ext cx="1418270" cy="76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83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7940" t="24198" r="26272" b="59242"/>
          <a:stretch/>
        </p:blipFill>
        <p:spPr>
          <a:xfrm>
            <a:off x="1385646" y="998730"/>
            <a:ext cx="6102678" cy="864097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223628" y="1862827"/>
            <a:ext cx="5886654" cy="3993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350" b="1" dirty="0"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endParaRPr lang="es-MX" sz="1350" dirty="0"/>
          </a:p>
          <a:p>
            <a:pPr marL="257175" indent="-257175">
              <a:buFont typeface="+mj-lt"/>
              <a:buAutoNum type="arabicPeriod"/>
            </a:pPr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Mejorar la concientización y la comprensión con respecto a la </a:t>
            </a:r>
            <a:r>
              <a:rPr lang="es-MX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ram</a:t>
            </a:r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, a través de la comunicación efectiva, la educación y la capacitación</a:t>
            </a:r>
          </a:p>
          <a:p>
            <a:pPr marL="257175" indent="-257175">
              <a:buFont typeface="+mj-lt"/>
              <a:buAutoNum type="arabicPeriod"/>
            </a:pP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>
              <a:buFont typeface="+mj-lt"/>
              <a:buAutoNum type="arabicPeriod"/>
            </a:pPr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Reforzar los conocimientos y la evidencia de la </a:t>
            </a:r>
            <a:r>
              <a:rPr lang="es-MX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ram</a:t>
            </a:r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 a través de la vigilancia y la investigación, tanto en salud humana como en salud animal (incluyendo vigilancia epidemiológica, sanitaria y del uso de antimicrobianos)</a:t>
            </a:r>
          </a:p>
          <a:p>
            <a:pPr marL="257175" indent="-257175">
              <a:buFont typeface="+mj-lt"/>
              <a:buAutoNum type="arabicPeriod"/>
            </a:pP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>
              <a:buFont typeface="+mj-lt"/>
              <a:buAutoNum type="arabicPeriod"/>
            </a:pPr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Reducir la incidencia de las infecciones, a través de las medidas preventivas, de higiene y sanitarias efectivas, tanto en salud humana como en salud animal</a:t>
            </a:r>
          </a:p>
          <a:p>
            <a:pPr marL="257175" indent="-257175">
              <a:buFont typeface="+mj-lt"/>
              <a:buAutoNum type="arabicPeriod"/>
            </a:pP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>
              <a:buFont typeface="+mj-lt"/>
              <a:buAutoNum type="arabicPeriod"/>
            </a:pPr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Utilizar de forma óptima los agentes antimicrobianos, tanto en la salud humana como en la salud animal, mediante el uso racional de los antimicrobianos</a:t>
            </a:r>
          </a:p>
          <a:p>
            <a:pPr marL="257175" indent="-257175">
              <a:buFont typeface="+mj-lt"/>
              <a:buAutoNum type="arabicPeriod"/>
            </a:pP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>
              <a:buFont typeface="+mj-lt"/>
              <a:buAutoNum type="arabicPeriod"/>
            </a:pPr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Desarrollo de la evaluación económica del problema en el país con el fin de asegurar una inversión sostenible para abordar y combatir la </a:t>
            </a:r>
            <a:r>
              <a:rPr lang="es-MX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ram</a:t>
            </a:r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, incluyendo el desarrollo de nuevos medicamentos, herramientas diagnósticas, vacunas y otras intervenciones.</a:t>
            </a:r>
          </a:p>
        </p:txBody>
      </p:sp>
    </p:spTree>
    <p:extLst>
      <p:ext uri="{BB962C8B-B14F-4D97-AF65-F5344CB8AC3E}">
        <p14:creationId xmlns:p14="http://schemas.microsoft.com/office/powerpoint/2010/main" val="3749367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229</Words>
  <Application>Microsoft Office PowerPoint</Application>
  <PresentationFormat>Presentación en pantalla (4:3)</PresentationFormat>
  <Paragraphs>24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Academia Nacional de Medicina Simposio La resistencia antimicrobiana ¿La estamos combatiendo correctamente? Coordinador: Dra. Silvia Giono Cerezo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Cabina-ANM</dc:creator>
  <cp:lastModifiedBy>Cabina-ANM</cp:lastModifiedBy>
  <cp:revision>3</cp:revision>
  <dcterms:created xsi:type="dcterms:W3CDTF">2019-06-19T23:26:34Z</dcterms:created>
  <dcterms:modified xsi:type="dcterms:W3CDTF">2019-06-19T23:38:28Z</dcterms:modified>
</cp:coreProperties>
</file>