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7"/>
  </p:notesMasterIdLst>
  <p:handoutMasterIdLst>
    <p:handoutMasterId r:id="rId28"/>
  </p:handoutMasterIdLst>
  <p:sldIdLst>
    <p:sldId id="267" r:id="rId3"/>
    <p:sldId id="256" r:id="rId4"/>
    <p:sldId id="272" r:id="rId5"/>
    <p:sldId id="271" r:id="rId6"/>
    <p:sldId id="273" r:id="rId7"/>
    <p:sldId id="274" r:id="rId8"/>
    <p:sldId id="278" r:id="rId9"/>
    <p:sldId id="277" r:id="rId10"/>
    <p:sldId id="297" r:id="rId11"/>
    <p:sldId id="295" r:id="rId12"/>
    <p:sldId id="291" r:id="rId13"/>
    <p:sldId id="275" r:id="rId14"/>
    <p:sldId id="280" r:id="rId15"/>
    <p:sldId id="281" r:id="rId16"/>
    <p:sldId id="312" r:id="rId17"/>
    <p:sldId id="315" r:id="rId18"/>
    <p:sldId id="310" r:id="rId19"/>
    <p:sldId id="282" r:id="rId20"/>
    <p:sldId id="316" r:id="rId21"/>
    <p:sldId id="292" r:id="rId22"/>
    <p:sldId id="306" r:id="rId23"/>
    <p:sldId id="309" r:id="rId24"/>
    <p:sldId id="293" r:id="rId25"/>
    <p:sldId id="305"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145"/>
    <a:srgbClr val="DEC9A2"/>
    <a:srgbClr val="800000"/>
    <a:srgbClr val="BC945A"/>
    <a:srgbClr val="C39C55"/>
    <a:srgbClr val="CDAC71"/>
    <a:srgbClr val="BC9042"/>
    <a:srgbClr val="B9254F"/>
    <a:srgbClr val="245C4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1"/>
    <p:restoredTop sz="92832" autoAdjust="0"/>
  </p:normalViewPr>
  <p:slideViewPr>
    <p:cSldViewPr snapToGrid="0" snapToObjects="1">
      <p:cViewPr>
        <p:scale>
          <a:sx n="95" d="100"/>
          <a:sy n="95" d="100"/>
        </p:scale>
        <p:origin x="1896" y="-8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00"/>
    </p:cViewPr>
  </p:sorterViewPr>
  <p:notesViewPr>
    <p:cSldViewPr snapToGrid="0" snapToObjects="1">
      <p:cViewPr varScale="1">
        <p:scale>
          <a:sx n="79" d="100"/>
          <a:sy n="79" d="100"/>
        </p:scale>
        <p:origin x="20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HO\AppData\Local\Microsoft\Windows\INetCache\Content.Outlook\7IN4JBSE\Book2%20(0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5499-4398-9939-ACDD7F96798E}"/>
              </c:ext>
            </c:extLst>
          </c:dPt>
          <c:dPt>
            <c:idx val="2"/>
            <c:invertIfNegative val="0"/>
            <c:bubble3D val="0"/>
            <c:spPr>
              <a:solidFill>
                <a:srgbClr val="FFC000"/>
              </a:solidFill>
              <a:ln>
                <a:noFill/>
              </a:ln>
              <a:effectLst/>
            </c:spPr>
            <c:extLst>
              <c:ext xmlns:c16="http://schemas.microsoft.com/office/drawing/2014/chart" uri="{C3380CC4-5D6E-409C-BE32-E72D297353CC}">
                <c16:uniqueId val="{00000003-5499-4398-9939-ACDD7F96798E}"/>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5499-4398-9939-ACDD7F96798E}"/>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7-5499-4398-9939-ACDD7F96798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'[Book2 (002).xlsx]Sheet1'!$K$32:$K$36</c:f>
              <c:strCache>
                <c:ptCount val="5"/>
                <c:pt idx="0">
                  <c:v>No iniciado</c:v>
                </c:pt>
                <c:pt idx="1">
                  <c:v>En desarrollo</c:v>
                </c:pt>
                <c:pt idx="2">
                  <c:v>Desarrollado</c:v>
                </c:pt>
                <c:pt idx="3">
                  <c:v>Plan operacional y monitoreo</c:v>
                </c:pt>
                <c:pt idx="4">
                  <c:v>Implementado y financiado</c:v>
                </c:pt>
              </c:strCache>
            </c:strRef>
          </c:cat>
          <c:val>
            <c:numRef>
              <c:f>'[Book2 (002).xlsx]Sheet1'!$L$32:$L$36</c:f>
              <c:numCache>
                <c:formatCode>General</c:formatCode>
                <c:ptCount val="5"/>
                <c:pt idx="0">
                  <c:v>0</c:v>
                </c:pt>
                <c:pt idx="1">
                  <c:v>13</c:v>
                </c:pt>
                <c:pt idx="2">
                  <c:v>10</c:v>
                </c:pt>
                <c:pt idx="3">
                  <c:v>5</c:v>
                </c:pt>
                <c:pt idx="4">
                  <c:v>1</c:v>
                </c:pt>
              </c:numCache>
            </c:numRef>
          </c:val>
          <c:extLst>
            <c:ext xmlns:c16="http://schemas.microsoft.com/office/drawing/2014/chart" uri="{C3380CC4-5D6E-409C-BE32-E72D297353CC}">
              <c16:uniqueId val="{00000008-5499-4398-9939-ACDD7F96798E}"/>
            </c:ext>
          </c:extLst>
        </c:ser>
        <c:dLbls>
          <c:showLegendKey val="0"/>
          <c:showVal val="1"/>
          <c:showCatName val="0"/>
          <c:showSerName val="0"/>
          <c:showPercent val="0"/>
          <c:showBubbleSize val="0"/>
        </c:dLbls>
        <c:gapWidth val="75"/>
        <c:axId val="1874546559"/>
        <c:axId val="1870200415"/>
      </c:barChart>
      <c:catAx>
        <c:axId val="18745465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dk1">
                    <a:lumMod val="65000"/>
                    <a:lumOff val="35000"/>
                  </a:schemeClr>
                </a:solidFill>
                <a:latin typeface="+mn-lt"/>
                <a:ea typeface="+mn-ea"/>
                <a:cs typeface="+mn-cs"/>
              </a:defRPr>
            </a:pPr>
            <a:endParaRPr lang="es-MX"/>
          </a:p>
        </c:txPr>
        <c:crossAx val="1870200415"/>
        <c:crosses val="autoZero"/>
        <c:auto val="1"/>
        <c:lblAlgn val="ctr"/>
        <c:lblOffset val="100"/>
        <c:noMultiLvlLbl val="0"/>
      </c:catAx>
      <c:valAx>
        <c:axId val="18702004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MX"/>
          </a:p>
        </c:txPr>
        <c:crossAx val="187454655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88139" tIns="44070" rIns="88139" bIns="44070" rtlCol="0"/>
          <a:lstStyle>
            <a:lvl1pPr algn="l">
              <a:defRPr sz="1200"/>
            </a:lvl1pPr>
          </a:lstStyle>
          <a:p>
            <a:endParaRPr lang="es-MX"/>
          </a:p>
        </p:txBody>
      </p:sp>
      <p:sp>
        <p:nvSpPr>
          <p:cNvPr id="3" name="Marcador de fecha 2"/>
          <p:cNvSpPr>
            <a:spLocks noGrp="1"/>
          </p:cNvSpPr>
          <p:nvPr>
            <p:ph type="dt" sz="quarter" idx="1"/>
          </p:nvPr>
        </p:nvSpPr>
        <p:spPr>
          <a:xfrm>
            <a:off x="3970939" y="1"/>
            <a:ext cx="3037840" cy="466434"/>
          </a:xfrm>
          <a:prstGeom prst="rect">
            <a:avLst/>
          </a:prstGeom>
        </p:spPr>
        <p:txBody>
          <a:bodyPr vert="horz" lIns="88139" tIns="44070" rIns="88139" bIns="44070" rtlCol="0"/>
          <a:lstStyle>
            <a:lvl1pPr algn="r">
              <a:defRPr sz="1200"/>
            </a:lvl1pPr>
          </a:lstStyle>
          <a:p>
            <a:fld id="{C8ECCBC1-3E32-45D8-8DED-7A4B59D36FCC}" type="datetimeFigureOut">
              <a:rPr lang="es-MX" smtClean="0"/>
              <a:t>19/06/19</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88139" tIns="44070" rIns="88139" bIns="4407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9" y="8829967"/>
            <a:ext cx="3037840" cy="466433"/>
          </a:xfrm>
          <a:prstGeom prst="rect">
            <a:avLst/>
          </a:prstGeom>
        </p:spPr>
        <p:txBody>
          <a:bodyPr vert="horz" lIns="88139" tIns="44070" rIns="88139" bIns="44070" rtlCol="0" anchor="b"/>
          <a:lstStyle>
            <a:lvl1pPr algn="r">
              <a:defRPr sz="1200"/>
            </a:lvl1pPr>
          </a:lstStyle>
          <a:p>
            <a:fld id="{64D0B6F8-A36B-413C-9314-4F6F0B6FC698}" type="slidenum">
              <a:rPr lang="es-MX" smtClean="0"/>
              <a:t>‹Nº›</a:t>
            </a:fld>
            <a:endParaRPr lang="es-MX"/>
          </a:p>
        </p:txBody>
      </p:sp>
    </p:spTree>
    <p:extLst>
      <p:ext uri="{BB962C8B-B14F-4D97-AF65-F5344CB8AC3E}">
        <p14:creationId xmlns:p14="http://schemas.microsoft.com/office/powerpoint/2010/main" val="140802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37840" cy="466434"/>
          </a:xfrm>
          <a:prstGeom prst="rect">
            <a:avLst/>
          </a:prstGeom>
        </p:spPr>
        <p:txBody>
          <a:bodyPr vert="horz" lIns="88139" tIns="44070" rIns="88139" bIns="44070" rtlCol="0"/>
          <a:lstStyle>
            <a:lvl1pPr algn="l">
              <a:defRPr sz="1200"/>
            </a:lvl1pPr>
          </a:lstStyle>
          <a:p>
            <a:endParaRPr lang="es-MX"/>
          </a:p>
        </p:txBody>
      </p:sp>
      <p:sp>
        <p:nvSpPr>
          <p:cNvPr id="3" name="Marcador de fecha 2"/>
          <p:cNvSpPr>
            <a:spLocks noGrp="1"/>
          </p:cNvSpPr>
          <p:nvPr>
            <p:ph type="dt" idx="1"/>
          </p:nvPr>
        </p:nvSpPr>
        <p:spPr>
          <a:xfrm>
            <a:off x="3970939" y="1"/>
            <a:ext cx="3037840" cy="466434"/>
          </a:xfrm>
          <a:prstGeom prst="rect">
            <a:avLst/>
          </a:prstGeom>
        </p:spPr>
        <p:txBody>
          <a:bodyPr vert="horz" lIns="88139" tIns="44070" rIns="88139" bIns="44070" rtlCol="0"/>
          <a:lstStyle>
            <a:lvl1pPr algn="r">
              <a:defRPr sz="1200"/>
            </a:lvl1pPr>
          </a:lstStyle>
          <a:p>
            <a:fld id="{BFE72653-909C-41CD-B12A-F1FD1EF71DD4}" type="datetimeFigureOut">
              <a:rPr lang="es-MX" smtClean="0"/>
              <a:t>19/06/19</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s-MX"/>
          </a:p>
        </p:txBody>
      </p:sp>
      <p:sp>
        <p:nvSpPr>
          <p:cNvPr id="5" name="Marcador de notas 4"/>
          <p:cNvSpPr>
            <a:spLocks noGrp="1"/>
          </p:cNvSpPr>
          <p:nvPr>
            <p:ph type="body" sz="quarter" idx="3"/>
          </p:nvPr>
        </p:nvSpPr>
        <p:spPr>
          <a:xfrm>
            <a:off x="701041" y="4473893"/>
            <a:ext cx="5608320" cy="3660458"/>
          </a:xfrm>
          <a:prstGeom prst="rect">
            <a:avLst/>
          </a:prstGeom>
        </p:spPr>
        <p:txBody>
          <a:bodyPr vert="horz" lIns="88139" tIns="44070" rIns="88139" bIns="4407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88139" tIns="44070" rIns="88139" bIns="4407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9" y="8829967"/>
            <a:ext cx="3037840" cy="466433"/>
          </a:xfrm>
          <a:prstGeom prst="rect">
            <a:avLst/>
          </a:prstGeom>
        </p:spPr>
        <p:txBody>
          <a:bodyPr vert="horz" lIns="88139" tIns="44070" rIns="88139" bIns="44070" rtlCol="0" anchor="b"/>
          <a:lstStyle>
            <a:lvl1pPr algn="r">
              <a:defRPr sz="1200"/>
            </a:lvl1pPr>
          </a:lstStyle>
          <a:p>
            <a:fld id="{53B2F54B-0C89-48EE-9497-2EB835F17126}" type="slidenum">
              <a:rPr lang="es-MX" smtClean="0"/>
              <a:t>‹Nº›</a:t>
            </a:fld>
            <a:endParaRPr lang="es-MX"/>
          </a:p>
        </p:txBody>
      </p:sp>
    </p:spTree>
    <p:extLst>
      <p:ext uri="{BB962C8B-B14F-4D97-AF65-F5344CB8AC3E}">
        <p14:creationId xmlns:p14="http://schemas.microsoft.com/office/powerpoint/2010/main" val="114113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53B2F54B-0C89-48EE-9497-2EB835F17126}" type="slidenum">
              <a:rPr lang="es-MX" smtClean="0"/>
              <a:t>1</a:t>
            </a:fld>
            <a:endParaRPr lang="es-MX"/>
          </a:p>
        </p:txBody>
      </p:sp>
    </p:spTree>
    <p:extLst>
      <p:ext uri="{BB962C8B-B14F-4D97-AF65-F5344CB8AC3E}">
        <p14:creationId xmlns:p14="http://schemas.microsoft.com/office/powerpoint/2010/main" val="19373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881390">
              <a:defRPr/>
            </a:pPr>
            <a:fld id="{2D13D514-A209-4055-A080-3F506060D576}" type="slidenum">
              <a:rPr lang="en-US">
                <a:solidFill>
                  <a:prstClr val="black"/>
                </a:solidFill>
                <a:latin typeface="Calibri" panose="020F0502020204030204"/>
              </a:rPr>
              <a:pPr defTabSz="881390">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53262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pPr defTabSz="881390">
              <a:defRPr/>
            </a:pPr>
            <a:fld id="{2D13D514-A209-4055-A080-3F506060D576}" type="slidenum">
              <a:rPr lang="en-US">
                <a:solidFill>
                  <a:prstClr val="black"/>
                </a:solidFill>
                <a:latin typeface="Calibri" panose="020F0502020204030204"/>
              </a:rPr>
              <a:pPr defTabSz="881390">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05314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19/06/19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03822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19/06/19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7"/>
          <p:cNvCxnSpPr/>
          <p:nvPr userDrawn="1"/>
        </p:nvCxnSpPr>
        <p:spPr>
          <a:xfrm>
            <a:off x="628650" y="1806170"/>
            <a:ext cx="7884000"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13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19/06/19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8864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19/06/19</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6"/>
          <p:cNvCxnSpPr/>
          <p:nvPr userDrawn="1"/>
        </p:nvCxnSpPr>
        <p:spPr>
          <a:xfrm>
            <a:off x="2643355" y="3453337"/>
            <a:ext cx="3771900"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1143000" y="2072022"/>
            <a:ext cx="6858000" cy="946813"/>
          </a:xfrm>
        </p:spPr>
        <p:txBody>
          <a:bodyPr>
            <a:normAutofit/>
          </a:bodyPr>
          <a:lstStyle>
            <a:lvl1pPr marL="0" indent="0" algn="ctr">
              <a:buNone/>
              <a:defRPr sz="3000">
                <a:solidFill>
                  <a:srgbClr val="A42145"/>
                </a:solidFill>
                <a:latin typeface="Montserrat SemiBold" panose="00000700000000000000" pitchFamily="2" charset="0"/>
              </a:defRPr>
            </a:lvl1pPr>
          </a:lstStyle>
          <a:p>
            <a:pPr lvl="0"/>
            <a:r>
              <a:rPr lang="en-US" dirty="0"/>
              <a:t>CLICK TO EDIT MASTER TEXT STYLES</a:t>
            </a:r>
          </a:p>
        </p:txBody>
      </p:sp>
      <p:sp>
        <p:nvSpPr>
          <p:cNvPr id="18" name="Text Placeholder 17"/>
          <p:cNvSpPr>
            <a:spLocks noGrp="1"/>
          </p:cNvSpPr>
          <p:nvPr>
            <p:ph type="body" sz="quarter" idx="14"/>
          </p:nvPr>
        </p:nvSpPr>
        <p:spPr>
          <a:xfrm>
            <a:off x="1089423" y="3606800"/>
            <a:ext cx="6911578" cy="1144588"/>
          </a:xfrm>
        </p:spPr>
        <p:txBody>
          <a:bodyPr/>
          <a:lstStyle>
            <a:lvl1pPr marL="0" indent="0" algn="ctr">
              <a:buNone/>
              <a:defRPr>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1127301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94CCC-90F7-9346-BF8E-3329DD1C4914}"/>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A887895B-5792-CC4E-905D-924201CF097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E48F035E-4079-8449-98A7-5BB33BBC713C}"/>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5" name="Marcador de pie de página 4">
            <a:extLst>
              <a:ext uri="{FF2B5EF4-FFF2-40B4-BE49-F238E27FC236}">
                <a16:creationId xmlns:a16="http://schemas.microsoft.com/office/drawing/2014/main" id="{34E6B0F8-7FC9-664E-AB2A-B8D708DB09C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B5F629B-3D71-5D44-BB2D-452680D5FD44}"/>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324348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0FFBA-94B2-A244-A794-1B19C7FAB06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1CB6B58-6485-7D48-AD0C-39FEA296A1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9FA7148-EB2B-6A48-BC4E-DA727DA25FBF}"/>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5" name="Marcador de pie de página 4">
            <a:extLst>
              <a:ext uri="{FF2B5EF4-FFF2-40B4-BE49-F238E27FC236}">
                <a16:creationId xmlns:a16="http://schemas.microsoft.com/office/drawing/2014/main" id="{1233556F-748A-5742-8225-E7458E50FD9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B78A28C-1A4A-494E-93B2-CD872DC0CED6}"/>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225233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8C7C4-75F5-1C4C-ACA9-4643C100B307}"/>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C6DEB50-8CCC-9840-9F2E-7E3EF9D1DC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7C2B21-1F5A-D94A-88B4-4B52D4E44A40}"/>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5" name="Marcador de pie de página 4">
            <a:extLst>
              <a:ext uri="{FF2B5EF4-FFF2-40B4-BE49-F238E27FC236}">
                <a16:creationId xmlns:a16="http://schemas.microsoft.com/office/drawing/2014/main" id="{2F921FA2-8424-294E-B413-C743357E164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A0F8AEA-DDF5-AC47-B048-CDA826ECD5FA}"/>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1818495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08652-B777-3548-9BC8-A185AD6BF93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A699AB4-62A4-E94A-B8D2-AFE4CCF99271}"/>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B6B4E0B-2433-574F-A8FC-E1F555AB213D}"/>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803F565-92BE-E14F-BC25-34FAD1801A14}"/>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6" name="Marcador de pie de página 5">
            <a:extLst>
              <a:ext uri="{FF2B5EF4-FFF2-40B4-BE49-F238E27FC236}">
                <a16:creationId xmlns:a16="http://schemas.microsoft.com/office/drawing/2014/main" id="{67444246-6C1C-9A43-BFA0-AFE2F62F42F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BD42AFD-93BC-464F-BFE0-2A78A0A0D139}"/>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405369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DB929-0DC5-3748-B480-C5119C0BF364}"/>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B532A81-5013-7B48-BC28-BFD8396F247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2B6091B-43A5-314B-80B6-6ECA4A5F400F}"/>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BA8275F-B2AF-7241-BEA4-79920B0D3BB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DE55405-F807-C14F-81D8-B5BC151A234B}"/>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A131F06-7814-2B40-943C-CC853AC74F51}"/>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8" name="Marcador de pie de página 7">
            <a:extLst>
              <a:ext uri="{FF2B5EF4-FFF2-40B4-BE49-F238E27FC236}">
                <a16:creationId xmlns:a16="http://schemas.microsoft.com/office/drawing/2014/main" id="{8BC473F5-81D7-A24D-827D-8F2094A520A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D8A65A3-B329-4F41-A5A6-30B7FF88E746}"/>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1740564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C967D-2FA3-2B46-B75C-DC14322708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23CE034-C09B-6442-8E0A-346D60287E26}"/>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4" name="Marcador de pie de página 3">
            <a:extLst>
              <a:ext uri="{FF2B5EF4-FFF2-40B4-BE49-F238E27FC236}">
                <a16:creationId xmlns:a16="http://schemas.microsoft.com/office/drawing/2014/main" id="{6052C2FF-AFD7-884A-AFA8-2AE8A4E3DDD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0B69278-2DD2-234F-A80B-56D67C43B6E5}"/>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2608057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57535D-3ECD-4343-8323-A236FDE5E58A}"/>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3" name="Marcador de pie de página 2">
            <a:extLst>
              <a:ext uri="{FF2B5EF4-FFF2-40B4-BE49-F238E27FC236}">
                <a16:creationId xmlns:a16="http://schemas.microsoft.com/office/drawing/2014/main" id="{0FBE1166-87DC-1441-ADBC-D7B01B1E111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6B4716D-C703-4841-B537-03CC0BCC5618}"/>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270756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19/06/19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566133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2249C-2294-1D4A-B3C3-F6120192503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B62AE4E-4FD0-BC48-B083-FCB3AA3D18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DE07E7B-4A90-2E47-B868-BC3B8E097A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1430D9-DAC3-A046-85BE-3153C3AD7D0E}"/>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6" name="Marcador de pie de página 5">
            <a:extLst>
              <a:ext uri="{FF2B5EF4-FFF2-40B4-BE49-F238E27FC236}">
                <a16:creationId xmlns:a16="http://schemas.microsoft.com/office/drawing/2014/main" id="{3882AB47-E0D2-E246-A612-E7B523F2F8D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8A6E1AA-BA7A-FF47-B0C4-74408A0B65A3}"/>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26390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887A0-2DFC-7C40-AF09-1EC8ECBF8C82}"/>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DA6E189-9C81-774A-9F8B-2D3BAAB52CC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A5D0EA27-FF2E-F946-8AE6-CE0EBF2E6D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4F8831-456B-BD4A-970A-29308262B360}"/>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6" name="Marcador de pie de página 5">
            <a:extLst>
              <a:ext uri="{FF2B5EF4-FFF2-40B4-BE49-F238E27FC236}">
                <a16:creationId xmlns:a16="http://schemas.microsoft.com/office/drawing/2014/main" id="{85B3C301-3BB4-A243-B30E-619AC567282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6928C69-4ECD-474C-B607-760DAA4CE519}"/>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26271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7CA73-EF44-B649-B48C-BB4934E683F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D51A81D-87CC-F242-AC43-B6DD88B0F4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D22EAF-4899-894B-84BB-1C1C788110F9}"/>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5" name="Marcador de pie de página 4">
            <a:extLst>
              <a:ext uri="{FF2B5EF4-FFF2-40B4-BE49-F238E27FC236}">
                <a16:creationId xmlns:a16="http://schemas.microsoft.com/office/drawing/2014/main" id="{26D7DE7F-E63E-8F4B-BEE8-D3BE2C1D865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A4B850-916B-2C4D-988B-E6327F62ACDC}"/>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2811455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0A340D-49D1-844B-BE07-8813D1CC9859}"/>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0A79A28-87C5-8B4C-8CE0-B56A395D1F63}"/>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96B64EC-01C8-1545-B5A6-9529E02F8DAF}"/>
              </a:ext>
            </a:extLst>
          </p:cNvPr>
          <p:cNvSpPr>
            <a:spLocks noGrp="1"/>
          </p:cNvSpPr>
          <p:nvPr>
            <p:ph type="dt" sz="half" idx="10"/>
          </p:nvPr>
        </p:nvSpPr>
        <p:spPr/>
        <p:txBody>
          <a:bodyPr/>
          <a:lstStyle/>
          <a:p>
            <a:fld id="{419E7F5D-67CC-6646-AFFD-73DC0DEC0CE2}" type="datetimeFigureOut">
              <a:rPr lang="es-MX" smtClean="0"/>
              <a:t>19/06/19</a:t>
            </a:fld>
            <a:endParaRPr lang="es-MX"/>
          </a:p>
        </p:txBody>
      </p:sp>
      <p:sp>
        <p:nvSpPr>
          <p:cNvPr id="5" name="Marcador de pie de página 4">
            <a:extLst>
              <a:ext uri="{FF2B5EF4-FFF2-40B4-BE49-F238E27FC236}">
                <a16:creationId xmlns:a16="http://schemas.microsoft.com/office/drawing/2014/main" id="{6CE1E112-5D52-F441-BF0E-2BF71568EA4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97ED04C-0604-6F4E-BBEB-099AB3D7BF1A}"/>
              </a:ext>
            </a:extLst>
          </p:cNvPr>
          <p:cNvSpPr>
            <a:spLocks noGrp="1"/>
          </p:cNvSpPr>
          <p:nvPr>
            <p:ph type="sldNum" sz="quarter" idx="12"/>
          </p:nvPr>
        </p:nvSpPr>
        <p:spPr/>
        <p:txBody>
          <a:bodyPr/>
          <a:lstStyle/>
          <a:p>
            <a:fld id="{3434890D-21CA-2942-A52E-DBF3263B7428}" type="slidenum">
              <a:rPr lang="es-MX" smtClean="0"/>
              <a:t>‹Nº›</a:t>
            </a:fld>
            <a:endParaRPr lang="es-MX"/>
          </a:p>
        </p:txBody>
      </p:sp>
    </p:spTree>
    <p:extLst>
      <p:ext uri="{BB962C8B-B14F-4D97-AF65-F5344CB8AC3E}">
        <p14:creationId xmlns:p14="http://schemas.microsoft.com/office/powerpoint/2010/main" val="359004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D9531E"/>
                </a:solidFill>
                <a:effectLst/>
                <a:latin typeface="Calibri" pitchFamily="34" charset="0"/>
              </a:defRPr>
            </a:lvl1pPr>
          </a:lstStyle>
          <a:p>
            <a:r>
              <a:rPr lang="en-US" dirty="0"/>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6692415"/>
            <a:ext cx="9144000" cy="165587"/>
          </a:xfrm>
          <a:prstGeom prst="rect">
            <a:avLst/>
          </a:prstGeom>
        </p:spPr>
      </p:pic>
      <p:sp>
        <p:nvSpPr>
          <p:cNvPr id="7" name="Text Placeholder 7"/>
          <p:cNvSpPr>
            <a:spLocks noGrp="1"/>
          </p:cNvSpPr>
          <p:nvPr>
            <p:ph type="body" sz="quarter" idx="10"/>
          </p:nvPr>
        </p:nvSpPr>
        <p:spPr>
          <a:xfrm>
            <a:off x="457200" y="1545167"/>
            <a:ext cx="8229600" cy="4455584"/>
          </a:xfrm>
        </p:spPr>
        <p:txBody>
          <a:bodyPr/>
          <a:lstStyle>
            <a:lvl1pPr marL="257168" indent="-257168">
              <a:buClr>
                <a:srgbClr val="E25423"/>
              </a:buClr>
              <a:buFont typeface="Wingdings" panose="05000000000000000000" pitchFamily="2" charset="2"/>
              <a:buChar char="§"/>
              <a:defRPr sz="1500">
                <a:solidFill>
                  <a:schemeClr val="accent4">
                    <a:lumMod val="75000"/>
                  </a:schemeClr>
                </a:solidFill>
              </a:defRPr>
            </a:lvl1pPr>
            <a:lvl2pPr>
              <a:buClr>
                <a:srgbClr val="8D8B00"/>
              </a:buClr>
              <a:defRPr sz="1500">
                <a:solidFill>
                  <a:schemeClr val="accent4">
                    <a:lumMod val="75000"/>
                  </a:schemeClr>
                </a:solidFill>
              </a:defRPr>
            </a:lvl2pPr>
            <a:lvl3pPr>
              <a:buClr>
                <a:srgbClr val="006A71"/>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9849401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Meet The Squad 2">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4"/>
          </p:nvPr>
        </p:nvSpPr>
        <p:spPr>
          <a:xfrm>
            <a:off x="6881352" y="1714415"/>
            <a:ext cx="1506158"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900" baseline="0"/>
            </a:lvl1pPr>
          </a:lstStyle>
          <a:p>
            <a:pPr lvl="0"/>
            <a:r>
              <a:rPr lang="en-US" noProof="0"/>
              <a:t>Drag picture to placeholder or click icon to add</a:t>
            </a:r>
            <a:endParaRPr lang="en-US" noProof="0" dirty="0"/>
          </a:p>
        </p:txBody>
      </p:sp>
      <p:sp>
        <p:nvSpPr>
          <p:cNvPr id="17" name="Picture Placeholder 13"/>
          <p:cNvSpPr>
            <a:spLocks noGrp="1" noChangeAspect="1"/>
          </p:cNvSpPr>
          <p:nvPr>
            <p:ph type="pic" sz="quarter" idx="15"/>
          </p:nvPr>
        </p:nvSpPr>
        <p:spPr>
          <a:xfrm>
            <a:off x="4800367" y="1714415"/>
            <a:ext cx="1506158"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900" baseline="0"/>
            </a:lvl1pPr>
          </a:lstStyle>
          <a:p>
            <a:pPr lvl="0"/>
            <a:r>
              <a:rPr lang="en-US" noProof="0"/>
              <a:t>Drag picture to placeholder or click icon to add</a:t>
            </a:r>
            <a:endParaRPr lang="en-US" noProof="0" dirty="0"/>
          </a:p>
        </p:txBody>
      </p:sp>
      <p:sp>
        <p:nvSpPr>
          <p:cNvPr id="21" name="Picture Placeholder 13"/>
          <p:cNvSpPr>
            <a:spLocks noGrp="1" noChangeAspect="1"/>
          </p:cNvSpPr>
          <p:nvPr>
            <p:ph type="pic" sz="quarter" idx="16"/>
          </p:nvPr>
        </p:nvSpPr>
        <p:spPr>
          <a:xfrm>
            <a:off x="2789530" y="1714415"/>
            <a:ext cx="1506158"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900" baseline="0"/>
            </a:lvl1pPr>
          </a:lstStyle>
          <a:p>
            <a:pPr lvl="0"/>
            <a:r>
              <a:rPr lang="en-US" noProof="0"/>
              <a:t>Drag picture to placeholder or click icon to add</a:t>
            </a:r>
            <a:endParaRPr lang="en-US" noProof="0" dirty="0"/>
          </a:p>
        </p:txBody>
      </p:sp>
      <p:sp>
        <p:nvSpPr>
          <p:cNvPr id="27" name="Picture Placeholder 13"/>
          <p:cNvSpPr>
            <a:spLocks noGrp="1" noChangeAspect="1"/>
          </p:cNvSpPr>
          <p:nvPr>
            <p:ph type="pic" sz="quarter" idx="17"/>
          </p:nvPr>
        </p:nvSpPr>
        <p:spPr>
          <a:xfrm>
            <a:off x="708547" y="1714415"/>
            <a:ext cx="1506158" cy="2006407"/>
          </a:xfrm>
          <a:prstGeom prst="ellipse">
            <a:avLst/>
          </a:prstGeom>
          <a:pattFill prst="pct90">
            <a:fgClr>
              <a:schemeClr val="bg1">
                <a:lumMod val="85000"/>
              </a:schemeClr>
            </a:fgClr>
            <a:bgClr>
              <a:schemeClr val="bg1"/>
            </a:bgClr>
          </a:pattFill>
        </p:spPr>
        <p:txBody>
          <a:bodyPr rtlCol="0">
            <a:noAutofit/>
          </a:bodyPr>
          <a:lstStyle>
            <a:lvl1pPr marL="0" indent="0">
              <a:lnSpc>
                <a:spcPct val="130000"/>
              </a:lnSpc>
              <a:buNone/>
              <a:defRPr sz="900" baseline="0"/>
            </a:lvl1pPr>
          </a:lstStyle>
          <a:p>
            <a:pPr lvl="0"/>
            <a:r>
              <a:rPr lang="en-US" noProof="0"/>
              <a:t>Drag picture to placeholder or click icon to add</a:t>
            </a:r>
            <a:endParaRPr lang="en-US" noProof="0" dirty="0"/>
          </a:p>
        </p:txBody>
      </p:sp>
      <p:sp>
        <p:nvSpPr>
          <p:cNvPr id="14" name="Content Placeholder 2"/>
          <p:cNvSpPr>
            <a:spLocks noGrp="1"/>
          </p:cNvSpPr>
          <p:nvPr>
            <p:ph idx="1"/>
          </p:nvPr>
        </p:nvSpPr>
        <p:spPr>
          <a:xfrm>
            <a:off x="628814" y="3969836"/>
            <a:ext cx="1585890" cy="2029523"/>
          </a:xfrm>
        </p:spPr>
        <p:txBody>
          <a:bodyPr/>
          <a:lstStyle>
            <a:lvl1pPr marL="0" indent="0">
              <a:buNone/>
              <a:defRPr sz="1350"/>
            </a:lvl1pPr>
            <a:lvl2pPr marL="342892" indent="0">
              <a:buNone/>
              <a:defRPr/>
            </a:lvl2pPr>
            <a:lvl3pPr marL="685783" indent="0">
              <a:buNone/>
              <a:defRPr/>
            </a:lvl3pPr>
            <a:lvl4pPr marL="1028675" indent="0">
              <a:buNone/>
              <a:defRPr/>
            </a:lvl4pPr>
            <a:lvl5pPr marL="1371566" indent="0">
              <a:buNone/>
              <a:defRPr/>
            </a:lvl5pPr>
          </a:lstStyle>
          <a:p>
            <a:pPr lvl="0"/>
            <a:r>
              <a:rPr lang="en-US"/>
              <a:t>Click to edit Master text styles</a:t>
            </a:r>
          </a:p>
        </p:txBody>
      </p:sp>
      <p:sp>
        <p:nvSpPr>
          <p:cNvPr id="15" name="Content Placeholder 2"/>
          <p:cNvSpPr>
            <a:spLocks noGrp="1"/>
          </p:cNvSpPr>
          <p:nvPr>
            <p:ph idx="18"/>
          </p:nvPr>
        </p:nvSpPr>
        <p:spPr>
          <a:xfrm>
            <a:off x="2709797" y="3969836"/>
            <a:ext cx="1585890" cy="2029523"/>
          </a:xfrm>
        </p:spPr>
        <p:txBody>
          <a:bodyPr/>
          <a:lstStyle>
            <a:lvl1pPr marL="0" indent="0">
              <a:buNone/>
              <a:defRPr sz="1350"/>
            </a:lvl1pPr>
            <a:lvl2pPr marL="342892" indent="0">
              <a:buNone/>
              <a:defRPr/>
            </a:lvl2pPr>
            <a:lvl3pPr marL="685783" indent="0">
              <a:buNone/>
              <a:defRPr/>
            </a:lvl3pPr>
            <a:lvl4pPr marL="1028675" indent="0">
              <a:buNone/>
              <a:defRPr/>
            </a:lvl4pPr>
            <a:lvl5pPr marL="1371566" indent="0">
              <a:buNone/>
              <a:defRPr/>
            </a:lvl5pPr>
          </a:lstStyle>
          <a:p>
            <a:pPr lvl="0"/>
            <a:r>
              <a:rPr lang="en-US"/>
              <a:t>Click to edit Master text styles</a:t>
            </a:r>
          </a:p>
        </p:txBody>
      </p:sp>
      <p:sp>
        <p:nvSpPr>
          <p:cNvPr id="16" name="Content Placeholder 2"/>
          <p:cNvSpPr>
            <a:spLocks noGrp="1"/>
          </p:cNvSpPr>
          <p:nvPr>
            <p:ph idx="19"/>
          </p:nvPr>
        </p:nvSpPr>
        <p:spPr>
          <a:xfrm>
            <a:off x="4720635" y="3969836"/>
            <a:ext cx="1585890" cy="2029523"/>
          </a:xfrm>
        </p:spPr>
        <p:txBody>
          <a:bodyPr/>
          <a:lstStyle>
            <a:lvl1pPr marL="0" indent="0">
              <a:buNone/>
              <a:defRPr sz="1350"/>
            </a:lvl1pPr>
            <a:lvl2pPr marL="342892" indent="0">
              <a:buNone/>
              <a:defRPr/>
            </a:lvl2pPr>
            <a:lvl3pPr marL="685783" indent="0">
              <a:buNone/>
              <a:defRPr/>
            </a:lvl3pPr>
            <a:lvl4pPr marL="1028675" indent="0">
              <a:buNone/>
              <a:defRPr/>
            </a:lvl4pPr>
            <a:lvl5pPr marL="1371566" indent="0">
              <a:buNone/>
              <a:defRPr/>
            </a:lvl5pPr>
          </a:lstStyle>
          <a:p>
            <a:pPr lvl="0"/>
            <a:r>
              <a:rPr lang="en-US"/>
              <a:t>Click to edit Master text styles</a:t>
            </a:r>
          </a:p>
        </p:txBody>
      </p:sp>
      <p:sp>
        <p:nvSpPr>
          <p:cNvPr id="18" name="Content Placeholder 2"/>
          <p:cNvSpPr>
            <a:spLocks noGrp="1"/>
          </p:cNvSpPr>
          <p:nvPr>
            <p:ph idx="20"/>
          </p:nvPr>
        </p:nvSpPr>
        <p:spPr>
          <a:xfrm>
            <a:off x="6801620" y="3969836"/>
            <a:ext cx="1585890" cy="2029523"/>
          </a:xfrm>
        </p:spPr>
        <p:txBody>
          <a:bodyPr/>
          <a:lstStyle>
            <a:lvl1pPr marL="0" indent="0">
              <a:buNone/>
              <a:defRPr sz="1350"/>
            </a:lvl1pPr>
            <a:lvl2pPr marL="342892" indent="0">
              <a:buNone/>
              <a:defRPr/>
            </a:lvl2pPr>
            <a:lvl3pPr marL="685783" indent="0">
              <a:buNone/>
              <a:defRPr/>
            </a:lvl3pPr>
            <a:lvl4pPr marL="1028675" indent="0">
              <a:buNone/>
              <a:defRPr/>
            </a:lvl4pPr>
            <a:lvl5pPr marL="1371566" indent="0">
              <a:buNone/>
              <a:defRPr/>
            </a:lvl5pPr>
          </a:lstStyle>
          <a:p>
            <a:pPr lvl="0"/>
            <a:r>
              <a:rPr lang="en-US"/>
              <a:t>Click to edit Master text styles</a:t>
            </a:r>
          </a:p>
        </p:txBody>
      </p:sp>
      <p:sp>
        <p:nvSpPr>
          <p:cNvPr id="25" name="Title Placeholder 1"/>
          <p:cNvSpPr>
            <a:spLocks noGrp="1"/>
          </p:cNvSpPr>
          <p:nvPr>
            <p:ph type="title" hasCustomPrompt="1"/>
          </p:nvPr>
        </p:nvSpPr>
        <p:spPr bwMode="auto">
          <a:xfrm>
            <a:off x="628816" y="611655"/>
            <a:ext cx="7886372" cy="85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2850" b="1">
                <a:solidFill>
                  <a:srgbClr val="00AAF0"/>
                </a:solidFill>
              </a:defRPr>
            </a:lvl1pPr>
          </a:lstStyle>
          <a:p>
            <a:pPr lvl="0"/>
            <a:r>
              <a:rPr lang="en-US" altLang="x-none" dirty="0"/>
              <a:t>CLICK TO EDIT MASTER TITLE STYLE</a:t>
            </a:r>
          </a:p>
        </p:txBody>
      </p:sp>
      <p:sp>
        <p:nvSpPr>
          <p:cNvPr id="26" name="Rectangle 25"/>
          <p:cNvSpPr>
            <a:spLocks/>
          </p:cNvSpPr>
          <p:nvPr userDrawn="1"/>
        </p:nvSpPr>
        <p:spPr bwMode="auto">
          <a:xfrm>
            <a:off x="4230156" y="391889"/>
            <a:ext cx="68608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050" b="1" dirty="0">
                <a:solidFill>
                  <a:schemeClr val="bg1">
                    <a:lumMod val="65000"/>
                  </a:schemeClr>
                </a:solidFill>
                <a:latin typeface="+mn-lt"/>
                <a:sym typeface="Montserrat-Regular" charset="0"/>
              </a:rPr>
              <a:t>PAHO/WHO</a:t>
            </a:r>
          </a:p>
        </p:txBody>
      </p:sp>
      <p:grpSp>
        <p:nvGrpSpPr>
          <p:cNvPr id="28" name="Group 27"/>
          <p:cNvGrpSpPr/>
          <p:nvPr userDrawn="1"/>
        </p:nvGrpSpPr>
        <p:grpSpPr>
          <a:xfrm>
            <a:off x="4423173" y="1470034"/>
            <a:ext cx="300038" cy="95251"/>
            <a:chOff x="1942594" y="2781300"/>
            <a:chExt cx="799891" cy="190500"/>
          </a:xfrm>
          <a:pattFill prst="pct90">
            <a:fgClr>
              <a:schemeClr val="bg1">
                <a:lumMod val="85000"/>
              </a:schemeClr>
            </a:fgClr>
            <a:bgClr>
              <a:schemeClr val="bg1"/>
            </a:bgClr>
          </a:pattFill>
        </p:grpSpPr>
        <p:sp>
          <p:nvSpPr>
            <p:cNvPr id="2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685646" fontAlgn="auto">
                <a:spcBef>
                  <a:spcPts val="0"/>
                </a:spcBef>
                <a:spcAft>
                  <a:spcPts val="0"/>
                </a:spcAft>
                <a:defRPr/>
              </a:pPr>
              <a:endParaRPr lang="en-US" sz="1350">
                <a:latin typeface="+mj-lt"/>
                <a:ea typeface="+mn-ea"/>
              </a:endParaRPr>
            </a:p>
          </p:txBody>
        </p:sp>
        <p:sp>
          <p:nvSpPr>
            <p:cNvPr id="3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685646" fontAlgn="auto">
                <a:spcBef>
                  <a:spcPts val="0"/>
                </a:spcBef>
                <a:spcAft>
                  <a:spcPts val="0"/>
                </a:spcAft>
                <a:defRPr/>
              </a:pPr>
              <a:endParaRPr lang="en-US" sz="1350">
                <a:latin typeface="+mj-lt"/>
                <a:ea typeface="+mn-ea"/>
              </a:endParaRPr>
            </a:p>
          </p:txBody>
        </p:sp>
        <p:sp>
          <p:nvSpPr>
            <p:cNvPr id="3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685646" fontAlgn="auto">
                <a:spcBef>
                  <a:spcPts val="0"/>
                </a:spcBef>
                <a:spcAft>
                  <a:spcPts val="0"/>
                </a:spcAft>
                <a:defRPr/>
              </a:pPr>
              <a:endParaRPr lang="en-US" sz="1350">
                <a:latin typeface="+mj-lt"/>
                <a:ea typeface="+mn-ea"/>
              </a:endParaRPr>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16414" y="6356352"/>
            <a:ext cx="1216081" cy="335775"/>
          </a:xfrm>
          <a:prstGeom prst="rect">
            <a:avLst/>
          </a:prstGeom>
        </p:spPr>
      </p:pic>
    </p:spTree>
    <p:extLst>
      <p:ext uri="{BB962C8B-B14F-4D97-AF65-F5344CB8AC3E}">
        <p14:creationId xmlns:p14="http://schemas.microsoft.com/office/powerpoint/2010/main" val="360301370"/>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628816" y="611655"/>
            <a:ext cx="7886372" cy="85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43" tIns="91422" rIns="182843" bIns="91422" numCol="1" anchor="ctr" anchorCtr="0" compatLnSpc="1">
            <a:prstTxWarp prst="textNoShape">
              <a:avLst/>
            </a:prstTxWarp>
          </a:bodyPr>
          <a:lstStyle>
            <a:lvl1pPr algn="ctr">
              <a:defRPr sz="2850" b="1">
                <a:solidFill>
                  <a:srgbClr val="00AAF0"/>
                </a:solidFill>
              </a:defRPr>
            </a:lvl1pPr>
          </a:lstStyle>
          <a:p>
            <a:pPr lvl="0"/>
            <a:r>
              <a:rPr lang="en-US" altLang="x-none" dirty="0"/>
              <a:t>CLICK TO EDIT MASTER TITLE STYLE</a:t>
            </a:r>
          </a:p>
        </p:txBody>
      </p:sp>
      <p:sp>
        <p:nvSpPr>
          <p:cNvPr id="6" name="Rectangle 5"/>
          <p:cNvSpPr>
            <a:spLocks/>
          </p:cNvSpPr>
          <p:nvPr userDrawn="1"/>
        </p:nvSpPr>
        <p:spPr bwMode="auto">
          <a:xfrm>
            <a:off x="4294274" y="391889"/>
            <a:ext cx="55784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050" b="1" dirty="0">
                <a:solidFill>
                  <a:schemeClr val="bg1">
                    <a:lumMod val="65000"/>
                  </a:schemeClr>
                </a:solidFill>
                <a:latin typeface="+mn-lt"/>
                <a:sym typeface="Montserrat-Regular" charset="0"/>
              </a:rPr>
              <a:t>OPS/OMS</a:t>
            </a:r>
          </a:p>
        </p:txBody>
      </p:sp>
      <p:sp>
        <p:nvSpPr>
          <p:cNvPr id="11" name="Content Placeholder 2"/>
          <p:cNvSpPr>
            <a:spLocks noGrp="1"/>
          </p:cNvSpPr>
          <p:nvPr>
            <p:ph idx="1"/>
          </p:nvPr>
        </p:nvSpPr>
        <p:spPr>
          <a:xfrm>
            <a:off x="628816" y="2064776"/>
            <a:ext cx="7886372" cy="4068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628816" y="6356352"/>
            <a:ext cx="2057341" cy="365125"/>
          </a:xfrm>
          <a:prstGeom prst="rect">
            <a:avLst/>
          </a:prstGeom>
        </p:spPr>
        <p:txBody>
          <a:bodyPr vert="horz" lIns="182843" tIns="91422" rIns="182843" bIns="91422" rtlCol="0" anchor="ctr"/>
          <a:lstStyle>
            <a:lvl1pPr algn="l" defTabSz="685646"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a:p>
        </p:txBody>
      </p:sp>
      <p:sp>
        <p:nvSpPr>
          <p:cNvPr id="13" name="Footer Placeholder 4"/>
          <p:cNvSpPr>
            <a:spLocks noGrp="1"/>
          </p:cNvSpPr>
          <p:nvPr>
            <p:ph type="ftr" sz="quarter" idx="3"/>
          </p:nvPr>
        </p:nvSpPr>
        <p:spPr>
          <a:xfrm>
            <a:off x="3029144" y="6356352"/>
            <a:ext cx="3085713" cy="365125"/>
          </a:xfrm>
          <a:prstGeom prst="rect">
            <a:avLst/>
          </a:prstGeom>
        </p:spPr>
        <p:txBody>
          <a:bodyPr vert="horz" lIns="182843" tIns="91422" rIns="182843" bIns="91422" rtlCol="0" anchor="ctr"/>
          <a:lstStyle>
            <a:lvl1pPr algn="ctr" defTabSz="685646" fontAlgn="auto">
              <a:spcBef>
                <a:spcPts val="0"/>
              </a:spcBef>
              <a:spcAft>
                <a:spcPts val="0"/>
              </a:spcAft>
              <a:defRPr sz="900" dirty="0">
                <a:solidFill>
                  <a:schemeClr val="tx1">
                    <a:tint val="75000"/>
                  </a:schemeClr>
                </a:solidFill>
                <a:latin typeface="+mj-lt"/>
                <a:ea typeface="+mn-ea"/>
                <a:cs typeface="Roboto Regular"/>
              </a:defRPr>
            </a:lvl1pPr>
          </a:lstStyle>
          <a:p>
            <a:pPr>
              <a:defRPr/>
            </a:pPr>
            <a:endParaRPr lang="en-US" dirty="0"/>
          </a:p>
        </p:txBody>
      </p:sp>
      <p:grpSp>
        <p:nvGrpSpPr>
          <p:cNvPr id="18" name="Group 17"/>
          <p:cNvGrpSpPr/>
          <p:nvPr userDrawn="1"/>
        </p:nvGrpSpPr>
        <p:grpSpPr>
          <a:xfrm>
            <a:off x="4423173" y="1470034"/>
            <a:ext cx="300038" cy="95251"/>
            <a:chOff x="1942594" y="2781300"/>
            <a:chExt cx="799891" cy="190500"/>
          </a:xfrm>
          <a:solidFill>
            <a:schemeClr val="bg1">
              <a:lumMod val="85000"/>
            </a:schemeClr>
          </a:solidFill>
        </p:grpSpPr>
        <p:sp>
          <p:nvSpPr>
            <p:cNvPr id="19"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685646" fontAlgn="auto">
                <a:spcBef>
                  <a:spcPts val="0"/>
                </a:spcBef>
                <a:spcAft>
                  <a:spcPts val="0"/>
                </a:spcAft>
                <a:defRPr/>
              </a:pPr>
              <a:endParaRPr lang="en-US" sz="1350">
                <a:latin typeface="+mj-lt"/>
                <a:ea typeface="+mn-ea"/>
              </a:endParaRPr>
            </a:p>
          </p:txBody>
        </p:sp>
        <p:sp>
          <p:nvSpPr>
            <p:cNvPr id="20"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685646" fontAlgn="auto">
                <a:spcBef>
                  <a:spcPts val="0"/>
                </a:spcBef>
                <a:spcAft>
                  <a:spcPts val="0"/>
                </a:spcAft>
                <a:defRPr/>
              </a:pPr>
              <a:endParaRPr lang="en-US" sz="1350">
                <a:latin typeface="+mj-lt"/>
                <a:ea typeface="+mn-ea"/>
              </a:endParaRPr>
            </a:p>
          </p:txBody>
        </p:sp>
        <p:sp>
          <p:nvSpPr>
            <p:cNvPr id="21"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685646" fontAlgn="auto">
                <a:spcBef>
                  <a:spcPts val="0"/>
                </a:spcBef>
                <a:spcAft>
                  <a:spcPts val="0"/>
                </a:spcAft>
                <a:defRPr/>
              </a:pPr>
              <a:endParaRPr lang="en-US" sz="1350">
                <a:latin typeface="+mj-lt"/>
                <a:ea typeface="+mn-ea"/>
              </a:endParaRPr>
            </a:p>
          </p:txBody>
        </p:sp>
      </p:grpSp>
      <p:pic>
        <p:nvPicPr>
          <p:cNvPr id="16" name="Picture 15"/>
          <p:cNvPicPr>
            <a:picLocks noChangeAspect="1"/>
          </p:cNvPicPr>
          <p:nvPr userDrawn="1"/>
        </p:nvPicPr>
        <p:blipFill>
          <a:blip r:embed="rId2"/>
          <a:stretch>
            <a:fillRect/>
          </a:stretch>
        </p:blipFill>
        <p:spPr>
          <a:xfrm>
            <a:off x="7616414" y="6356352"/>
            <a:ext cx="1216081" cy="335775"/>
          </a:xfrm>
          <a:prstGeom prst="rect">
            <a:avLst/>
          </a:prstGeom>
        </p:spPr>
      </p:pic>
    </p:spTree>
    <p:extLst>
      <p:ext uri="{BB962C8B-B14F-4D97-AF65-F5344CB8AC3E}">
        <p14:creationId xmlns:p14="http://schemas.microsoft.com/office/powerpoint/2010/main" val="225639767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General Slide">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642021" y="1873405"/>
            <a:ext cx="3863414" cy="4248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651773" y="1873405"/>
            <a:ext cx="3863414" cy="4248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Placeholder 1"/>
          <p:cNvSpPr>
            <a:spLocks noGrp="1"/>
          </p:cNvSpPr>
          <p:nvPr>
            <p:ph type="title" hasCustomPrompt="1"/>
          </p:nvPr>
        </p:nvSpPr>
        <p:spPr bwMode="auto">
          <a:xfrm>
            <a:off x="628815" y="611654"/>
            <a:ext cx="7886372" cy="858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82843" tIns="91422" rIns="182843" bIns="91422" numCol="1" anchor="ctr" anchorCtr="0" compatLnSpc="1">
            <a:prstTxWarp prst="textNoShape">
              <a:avLst/>
            </a:prstTxWarp>
          </a:bodyPr>
          <a:lstStyle>
            <a:lvl1pPr algn="ctr">
              <a:defRPr sz="2850" b="1">
                <a:solidFill>
                  <a:srgbClr val="00AAF0"/>
                </a:solidFill>
              </a:defRPr>
            </a:lvl1pPr>
          </a:lstStyle>
          <a:p>
            <a:pPr lvl="0"/>
            <a:r>
              <a:rPr lang="en-US" altLang="x-none" dirty="0"/>
              <a:t>CLICK TO EDIT MASTER TITLE STYLE</a:t>
            </a:r>
          </a:p>
        </p:txBody>
      </p:sp>
      <p:sp>
        <p:nvSpPr>
          <p:cNvPr id="24" name="Rectangle 23"/>
          <p:cNvSpPr>
            <a:spLocks/>
          </p:cNvSpPr>
          <p:nvPr userDrawn="1"/>
        </p:nvSpPr>
        <p:spPr bwMode="auto">
          <a:xfrm>
            <a:off x="4230154" y="391887"/>
            <a:ext cx="686085"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050" b="1" dirty="0">
                <a:solidFill>
                  <a:schemeClr val="bg1">
                    <a:lumMod val="65000"/>
                  </a:schemeClr>
                </a:solidFill>
                <a:latin typeface="+mn-lt"/>
                <a:sym typeface="Montserrat-Regular" charset="0"/>
              </a:rPr>
              <a:t>PAHO/WHO</a:t>
            </a:r>
          </a:p>
        </p:txBody>
      </p:sp>
      <p:grpSp>
        <p:nvGrpSpPr>
          <p:cNvPr id="25" name="Group 24"/>
          <p:cNvGrpSpPr/>
          <p:nvPr userDrawn="1"/>
        </p:nvGrpSpPr>
        <p:grpSpPr>
          <a:xfrm>
            <a:off x="4423172" y="1470034"/>
            <a:ext cx="300038" cy="95250"/>
            <a:chOff x="1942594" y="2781300"/>
            <a:chExt cx="799891" cy="190500"/>
          </a:xfrm>
          <a:solidFill>
            <a:schemeClr val="bg1">
              <a:lumMod val="85000"/>
            </a:schemeClr>
          </a:solidFill>
        </p:grpSpPr>
        <p:sp>
          <p:nvSpPr>
            <p:cNvPr id="26"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685663" fontAlgn="auto">
                <a:spcBef>
                  <a:spcPts val="0"/>
                </a:spcBef>
                <a:spcAft>
                  <a:spcPts val="0"/>
                </a:spcAft>
                <a:defRPr/>
              </a:pPr>
              <a:endParaRPr lang="en-US" sz="1350">
                <a:latin typeface="+mj-lt"/>
                <a:ea typeface="+mn-ea"/>
              </a:endParaRPr>
            </a:p>
          </p:txBody>
        </p:sp>
        <p:sp>
          <p:nvSpPr>
            <p:cNvPr id="27"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685663" fontAlgn="auto">
                <a:spcBef>
                  <a:spcPts val="0"/>
                </a:spcBef>
                <a:spcAft>
                  <a:spcPts val="0"/>
                </a:spcAft>
                <a:defRPr/>
              </a:pPr>
              <a:endParaRPr lang="en-US" sz="1350">
                <a:latin typeface="+mj-lt"/>
                <a:ea typeface="+mn-ea"/>
              </a:endParaRPr>
            </a:p>
          </p:txBody>
        </p:sp>
        <p:sp>
          <p:nvSpPr>
            <p:cNvPr id="28"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685663" fontAlgn="auto">
                <a:spcBef>
                  <a:spcPts val="0"/>
                </a:spcBef>
                <a:spcAft>
                  <a:spcPts val="0"/>
                </a:spcAft>
                <a:defRPr/>
              </a:pPr>
              <a:endParaRPr lang="en-US" sz="1350">
                <a:latin typeface="+mj-lt"/>
                <a:ea typeface="+mn-ea"/>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16414" y="6407636"/>
            <a:ext cx="1216081" cy="262553"/>
          </a:xfrm>
          <a:prstGeom prst="rect">
            <a:avLst/>
          </a:prstGeom>
        </p:spPr>
      </p:pic>
    </p:spTree>
    <p:extLst>
      <p:ext uri="{BB962C8B-B14F-4D97-AF65-F5344CB8AC3E}">
        <p14:creationId xmlns:p14="http://schemas.microsoft.com/office/powerpoint/2010/main" val="10420711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2B8DF0E-90BF-EC4E-8934-156187A1162F}" type="datetimeFigureOut">
              <a:rPr lang="es-MX" smtClean="0"/>
              <a:t>19/06/19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4495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B8DF0E-90BF-EC4E-8934-156187A1162F}" type="datetimeFigureOut">
              <a:rPr lang="es-MX" smtClean="0"/>
              <a:t>19/06/19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21642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B8DF0E-90BF-EC4E-8934-156187A1162F}" type="datetimeFigureOut">
              <a:rPr lang="es-MX" smtClean="0"/>
              <a:t>19/06/19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21597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B8DF0E-90BF-EC4E-8934-156187A1162F}" type="datetimeFigureOut">
              <a:rPr lang="es-MX" smtClean="0"/>
              <a:t>19/06/19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04691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8DF0E-90BF-EC4E-8934-156187A1162F}" type="datetimeFigureOut">
              <a:rPr lang="es-MX" smtClean="0"/>
              <a:t>19/06/19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09059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B8DF0E-90BF-EC4E-8934-156187A1162F}" type="datetimeFigureOut">
              <a:rPr lang="es-MX" smtClean="0"/>
              <a:t>19/06/19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69286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B8DF0E-90BF-EC4E-8934-156187A1162F}" type="datetimeFigureOut">
              <a:rPr lang="es-MX" smtClean="0"/>
              <a:t>19/06/19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60772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19/06/19</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298472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0C0526-A696-EB45-8E1C-0A68BBC8484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CC21AE9-4253-8444-B831-783F28DCE3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264E305-004A-C149-8FB0-2C09261D35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19E7F5D-67CC-6646-AFFD-73DC0DEC0CE2}" type="datetimeFigureOut">
              <a:rPr lang="es-MX" smtClean="0"/>
              <a:t>19/06/19</a:t>
            </a:fld>
            <a:endParaRPr lang="es-MX"/>
          </a:p>
        </p:txBody>
      </p:sp>
      <p:sp>
        <p:nvSpPr>
          <p:cNvPr id="5" name="Marcador de pie de página 4">
            <a:extLst>
              <a:ext uri="{FF2B5EF4-FFF2-40B4-BE49-F238E27FC236}">
                <a16:creationId xmlns:a16="http://schemas.microsoft.com/office/drawing/2014/main" id="{054E5771-14FE-0442-8279-7EBD3DB7DD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956C857-D499-004F-8917-26EFAF6A3F0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34890D-21CA-2942-A52E-DBF3263B7428}" type="slidenum">
              <a:rPr lang="es-MX" smtClean="0"/>
              <a:t>‹Nº›</a:t>
            </a:fld>
            <a:endParaRPr lang="es-MX"/>
          </a:p>
        </p:txBody>
      </p:sp>
    </p:spTree>
    <p:extLst>
      <p:ext uri="{BB962C8B-B14F-4D97-AF65-F5344CB8AC3E}">
        <p14:creationId xmlns:p14="http://schemas.microsoft.com/office/powerpoint/2010/main" val="3482986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90" r:id="rId14"/>
    <p:sldLayoutId id="2147483691"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who.int/antimicrobial-resistance/global-action-plan/database/en/"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79387" y="3718782"/>
            <a:ext cx="8601755" cy="740368"/>
          </a:xfrm>
        </p:spPr>
        <p:txBody>
          <a:bodyPr>
            <a:normAutofit/>
          </a:bodyPr>
          <a:lstStyle/>
          <a:p>
            <a:r>
              <a:rPr lang="es-MX" b="1" dirty="0">
                <a:solidFill>
                  <a:srgbClr val="BC9042"/>
                </a:solidFill>
                <a:latin typeface="+mn-lt"/>
              </a:rPr>
              <a:t>Redes regionales de resistencia bacteriana</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342" y="246498"/>
            <a:ext cx="2017487" cy="1131728"/>
          </a:xfrm>
          <a:prstGeom prst="rect">
            <a:avLst/>
          </a:prstGeom>
        </p:spPr>
      </p:pic>
      <p:sp>
        <p:nvSpPr>
          <p:cNvPr id="4" name="CuadroTexto 3"/>
          <p:cNvSpPr txBox="1"/>
          <p:nvPr/>
        </p:nvSpPr>
        <p:spPr>
          <a:xfrm>
            <a:off x="6571633" y="6153374"/>
            <a:ext cx="2095499" cy="369332"/>
          </a:xfrm>
          <a:prstGeom prst="rect">
            <a:avLst/>
          </a:prstGeom>
          <a:noFill/>
        </p:spPr>
        <p:txBody>
          <a:bodyPr wrap="square" rtlCol="0">
            <a:spAutoFit/>
          </a:bodyPr>
          <a:lstStyle/>
          <a:p>
            <a:pPr algn="r"/>
            <a:r>
              <a:rPr lang="es-MX" i="1" dirty="0"/>
              <a:t>19 de junio de 2019</a:t>
            </a:r>
          </a:p>
        </p:txBody>
      </p:sp>
      <p:sp>
        <p:nvSpPr>
          <p:cNvPr id="7" name="TextBox 6">
            <a:extLst>
              <a:ext uri="{FF2B5EF4-FFF2-40B4-BE49-F238E27FC236}">
                <a16:creationId xmlns:a16="http://schemas.microsoft.com/office/drawing/2014/main" id="{02687BB2-6E1F-41B1-A819-BDDFB13E2D83}"/>
              </a:ext>
            </a:extLst>
          </p:cNvPr>
          <p:cNvSpPr txBox="1"/>
          <p:nvPr/>
        </p:nvSpPr>
        <p:spPr>
          <a:xfrm>
            <a:off x="1850231" y="4450838"/>
            <a:ext cx="5443538" cy="707886"/>
          </a:xfrm>
          <a:prstGeom prst="rect">
            <a:avLst/>
          </a:prstGeom>
          <a:noFill/>
        </p:spPr>
        <p:txBody>
          <a:bodyPr wrap="square" rtlCol="0">
            <a:spAutoFit/>
          </a:bodyPr>
          <a:lstStyle/>
          <a:p>
            <a:pPr algn="ctr"/>
            <a:r>
              <a:rPr lang="es-MX" sz="2000" b="1" dirty="0"/>
              <a:t>Dr. José Ignacio Santos Preciado</a:t>
            </a:r>
          </a:p>
          <a:p>
            <a:pPr algn="ctr"/>
            <a:r>
              <a:rPr lang="es-MX" sz="2000" b="1" dirty="0"/>
              <a:t>Secretario del Consejo de Salubridad General</a:t>
            </a:r>
          </a:p>
        </p:txBody>
      </p:sp>
      <p:pic>
        <p:nvPicPr>
          <p:cNvPr id="8" name="Picture 7" descr="logo anm">
            <a:extLst>
              <a:ext uri="{FF2B5EF4-FFF2-40B4-BE49-F238E27FC236}">
                <a16:creationId xmlns:a16="http://schemas.microsoft.com/office/drawing/2014/main" id="{B4A01425-5A11-E549-87F3-1AED69497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331311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161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B2979DD-4DDA-0546-91FA-6505338CEFD5}"/>
              </a:ext>
            </a:extLst>
          </p:cNvPr>
          <p:cNvPicPr>
            <a:picLocks noChangeAspect="1"/>
          </p:cNvPicPr>
          <p:nvPr/>
        </p:nvPicPr>
        <p:blipFill rotWithShape="1">
          <a:blip r:embed="rId2"/>
          <a:srcRect l="-1776" r="-1776"/>
          <a:stretch/>
        </p:blipFill>
        <p:spPr>
          <a:xfrm>
            <a:off x="5799222" y="522514"/>
            <a:ext cx="3112549" cy="4391109"/>
          </a:xfrm>
          <a:prstGeom prst="rect">
            <a:avLst/>
          </a:prstGeom>
        </p:spPr>
      </p:pic>
      <p:sp>
        <p:nvSpPr>
          <p:cNvPr id="3" name="Marcador de contenido 2">
            <a:extLst>
              <a:ext uri="{FF2B5EF4-FFF2-40B4-BE49-F238E27FC236}">
                <a16:creationId xmlns:a16="http://schemas.microsoft.com/office/drawing/2014/main" id="{4CC6727E-3A4D-CA46-9702-17C5C532BFBD}"/>
              </a:ext>
            </a:extLst>
          </p:cNvPr>
          <p:cNvSpPr>
            <a:spLocks noGrp="1"/>
          </p:cNvSpPr>
          <p:nvPr>
            <p:ph idx="1"/>
          </p:nvPr>
        </p:nvSpPr>
        <p:spPr>
          <a:xfrm>
            <a:off x="257902" y="246743"/>
            <a:ext cx="5541320" cy="6357257"/>
          </a:xfrm>
        </p:spPr>
        <p:txBody>
          <a:bodyPr>
            <a:normAutofit fontScale="92500" lnSpcReduction="10000"/>
          </a:bodyPr>
          <a:lstStyle/>
          <a:p>
            <a:pPr marL="0" indent="0">
              <a:lnSpc>
                <a:spcPct val="120000"/>
              </a:lnSpc>
              <a:buNone/>
            </a:pPr>
            <a:r>
              <a:rPr lang="es-MX" sz="1800" b="1" dirty="0"/>
              <a:t>Objetivos de GLASS</a:t>
            </a:r>
          </a:p>
          <a:p>
            <a:pPr marL="0" indent="0">
              <a:lnSpc>
                <a:spcPct val="120000"/>
              </a:lnSpc>
              <a:buNone/>
            </a:pPr>
            <a:endParaRPr lang="es-MX" sz="1800" b="1" dirty="0"/>
          </a:p>
          <a:p>
            <a:pPr>
              <a:lnSpc>
                <a:spcPct val="120000"/>
              </a:lnSpc>
            </a:pPr>
            <a:r>
              <a:rPr lang="es-ES" sz="1900" b="1" u="sng" dirty="0"/>
              <a:t>General: </a:t>
            </a:r>
            <a:r>
              <a:rPr lang="es-ES" sz="1900" b="1" dirty="0"/>
              <a:t>Recopilará, analizará e informará datos armonizados sobre RAM en pacientes infectados, agregados a nivel nacional, siguiendo definiciones estándar</a:t>
            </a:r>
            <a:r>
              <a:rPr lang="es-ES" sz="1800" dirty="0"/>
              <a:t>. </a:t>
            </a:r>
          </a:p>
          <a:p>
            <a:pPr>
              <a:lnSpc>
                <a:spcPct val="120000"/>
              </a:lnSpc>
            </a:pPr>
            <a:r>
              <a:rPr lang="es-ES" sz="1800" b="1" u="sng" dirty="0"/>
              <a:t>Específicos:</a:t>
            </a:r>
          </a:p>
          <a:p>
            <a:pPr marL="631031" indent="-385763">
              <a:lnSpc>
                <a:spcPct val="120000"/>
              </a:lnSpc>
              <a:buFont typeface="+mj-lt"/>
              <a:buAutoNum type="arabicPeriod"/>
            </a:pPr>
            <a:r>
              <a:rPr lang="es-ES" sz="1800" b="1" dirty="0"/>
              <a:t>Fomentar sistemas nacionales de vigilancia de RAM y estándares globales armonizados; </a:t>
            </a:r>
          </a:p>
          <a:p>
            <a:pPr marL="631031" indent="-385763">
              <a:lnSpc>
                <a:spcPct val="120000"/>
              </a:lnSpc>
              <a:buFont typeface="+mj-lt"/>
              <a:buAutoNum type="arabicPeriod"/>
            </a:pPr>
            <a:r>
              <a:rPr lang="es-ES" sz="1800" b="1" dirty="0"/>
              <a:t>Estimar el alcance y la carga de la RAM en todo el mundo mediante indicadores seleccionados; </a:t>
            </a:r>
          </a:p>
          <a:p>
            <a:pPr marL="631031" indent="-385763">
              <a:lnSpc>
                <a:spcPct val="120000"/>
              </a:lnSpc>
              <a:buFont typeface="+mj-lt"/>
              <a:buAutoNum type="arabicPeriod"/>
            </a:pPr>
            <a:r>
              <a:rPr lang="es-ES" sz="1800" b="1" dirty="0"/>
              <a:t>Analizar e informar datos globales sobre RAM regularmente; </a:t>
            </a:r>
          </a:p>
          <a:p>
            <a:pPr marL="631031" indent="-385763">
              <a:lnSpc>
                <a:spcPct val="120000"/>
              </a:lnSpc>
              <a:buFont typeface="+mj-lt"/>
              <a:buAutoNum type="arabicPeriod"/>
            </a:pPr>
            <a:r>
              <a:rPr lang="es-ES" sz="1800" b="1" dirty="0"/>
              <a:t>Detectar RAM emergente y su propagación internacional; </a:t>
            </a:r>
          </a:p>
          <a:p>
            <a:pPr marL="631031" indent="-385763">
              <a:lnSpc>
                <a:spcPct val="120000"/>
              </a:lnSpc>
              <a:buFont typeface="+mj-lt"/>
              <a:buAutoNum type="arabicPeriod"/>
            </a:pPr>
            <a:r>
              <a:rPr lang="es-ES" sz="1800" b="1" dirty="0"/>
              <a:t>Informar la implementación de programas específicos de prevención y control; </a:t>
            </a:r>
          </a:p>
          <a:p>
            <a:pPr marL="631031" indent="-385763">
              <a:lnSpc>
                <a:spcPct val="120000"/>
              </a:lnSpc>
              <a:buFont typeface="+mj-lt"/>
              <a:buAutoNum type="arabicPeriod"/>
            </a:pPr>
            <a:r>
              <a:rPr lang="es-ES" sz="1800" b="1" dirty="0"/>
              <a:t>Evaluar el impacto de las intervenciones.</a:t>
            </a:r>
            <a:endParaRPr lang="es-MX" sz="1800" b="1" dirty="0"/>
          </a:p>
        </p:txBody>
      </p:sp>
    </p:spTree>
    <p:extLst>
      <p:ext uri="{BB962C8B-B14F-4D97-AF65-F5344CB8AC3E}">
        <p14:creationId xmlns:p14="http://schemas.microsoft.com/office/powerpoint/2010/main" val="204635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671168"/>
            <a:ext cx="8737600" cy="857250"/>
          </a:xfrm>
        </p:spPr>
        <p:txBody>
          <a:bodyPr anchor="ctr">
            <a:normAutofit/>
          </a:bodyPr>
          <a:lstStyle/>
          <a:p>
            <a:pPr algn="ctr"/>
            <a:r>
              <a:rPr lang="en-US" sz="2400" dirty="0">
                <a:solidFill>
                  <a:schemeClr val="tx1"/>
                </a:solidFill>
              </a:rPr>
              <a:t>IAAS </a:t>
            </a:r>
            <a:r>
              <a:rPr lang="en-US" sz="2400" dirty="0" err="1">
                <a:solidFill>
                  <a:schemeClr val="tx1"/>
                </a:solidFill>
              </a:rPr>
              <a:t>en</a:t>
            </a:r>
            <a:r>
              <a:rPr lang="en-US" sz="2400" dirty="0">
                <a:solidFill>
                  <a:schemeClr val="tx1"/>
                </a:solidFill>
              </a:rPr>
              <a:t> los EE. UU. / </a:t>
            </a:r>
            <a:r>
              <a:rPr lang="en-US" sz="2400" dirty="0" err="1">
                <a:solidFill>
                  <a:schemeClr val="tx1"/>
                </a:solidFill>
              </a:rPr>
              <a:t>Vigilancia</a:t>
            </a:r>
            <a:r>
              <a:rPr lang="en-US" sz="2400" dirty="0">
                <a:solidFill>
                  <a:schemeClr val="tx1"/>
                </a:solidFill>
              </a:rPr>
              <a:t> RAM: </a:t>
            </a:r>
            <a:br>
              <a:rPr lang="en-US" sz="2400" dirty="0">
                <a:solidFill>
                  <a:schemeClr val="tx1"/>
                </a:solidFill>
              </a:rPr>
            </a:br>
            <a:r>
              <a:rPr lang="en-US" sz="2400" dirty="0">
                <a:solidFill>
                  <a:schemeClr val="tx1"/>
                </a:solidFill>
              </a:rPr>
              <a:t>Red Nacional de </a:t>
            </a:r>
            <a:r>
              <a:rPr lang="en-US" sz="2400" dirty="0" err="1">
                <a:solidFill>
                  <a:schemeClr val="tx1"/>
                </a:solidFill>
              </a:rPr>
              <a:t>Seguridad</a:t>
            </a:r>
            <a:r>
              <a:rPr lang="en-US" sz="2400" dirty="0">
                <a:solidFill>
                  <a:schemeClr val="tx1"/>
                </a:solidFill>
              </a:rPr>
              <a:t> </a:t>
            </a:r>
            <a:r>
              <a:rPr lang="en-US" sz="2400" dirty="0" err="1">
                <a:solidFill>
                  <a:schemeClr val="tx1"/>
                </a:solidFill>
              </a:rPr>
              <a:t>en</a:t>
            </a:r>
            <a:r>
              <a:rPr lang="en-US" sz="2400" dirty="0">
                <a:solidFill>
                  <a:schemeClr val="tx1"/>
                </a:solidFill>
              </a:rPr>
              <a:t> la </a:t>
            </a:r>
            <a:r>
              <a:rPr lang="en-US" sz="2400" dirty="0" err="1">
                <a:solidFill>
                  <a:schemeClr val="tx1"/>
                </a:solidFill>
              </a:rPr>
              <a:t>Atención</a:t>
            </a:r>
            <a:r>
              <a:rPr lang="en-US" sz="2400" dirty="0">
                <a:solidFill>
                  <a:schemeClr val="tx1"/>
                </a:solidFill>
              </a:rPr>
              <a:t> </a:t>
            </a:r>
            <a:r>
              <a:rPr lang="en-US" sz="2400" dirty="0" err="1">
                <a:solidFill>
                  <a:schemeClr val="tx1"/>
                </a:solidFill>
              </a:rPr>
              <a:t>Médica</a:t>
            </a:r>
            <a:r>
              <a:rPr lang="en-US" sz="2400" dirty="0">
                <a:solidFill>
                  <a:schemeClr val="tx1"/>
                </a:solidFill>
              </a:rPr>
              <a:t> (NHSN)</a:t>
            </a:r>
          </a:p>
        </p:txBody>
      </p:sp>
      <p:sp>
        <p:nvSpPr>
          <p:cNvPr id="5" name="Text Placeholder 4"/>
          <p:cNvSpPr>
            <a:spLocks noGrp="1"/>
          </p:cNvSpPr>
          <p:nvPr>
            <p:ph type="body" sz="quarter" idx="10"/>
          </p:nvPr>
        </p:nvSpPr>
        <p:spPr>
          <a:xfrm>
            <a:off x="391885" y="1676255"/>
            <a:ext cx="8316685" cy="4529260"/>
          </a:xfrm>
        </p:spPr>
        <p:txBody>
          <a:bodyPr>
            <a:normAutofit lnSpcReduction="10000"/>
          </a:bodyPr>
          <a:lstStyle/>
          <a:p>
            <a:pPr>
              <a:lnSpc>
                <a:spcPct val="120000"/>
              </a:lnSpc>
            </a:pPr>
            <a:r>
              <a:rPr lang="es-ES_tradnl" sz="1600" b="1" dirty="0">
                <a:solidFill>
                  <a:schemeClr val="tx1"/>
                </a:solidFill>
              </a:rPr>
              <a:t>2005: NHSN se lanzó como un sistema voluntario, confidencial y basado en Internet.</a:t>
            </a:r>
          </a:p>
          <a:p>
            <a:pPr>
              <a:lnSpc>
                <a:spcPct val="120000"/>
              </a:lnSpc>
            </a:pPr>
            <a:r>
              <a:rPr lang="es-ES_tradnl" sz="1600" b="1" dirty="0">
                <a:solidFill>
                  <a:schemeClr val="tx1"/>
                </a:solidFill>
              </a:rPr>
              <a:t>Ahora es el sistema de rastreo más grande en EUA  para IAAS.</a:t>
            </a:r>
          </a:p>
          <a:p>
            <a:pPr>
              <a:lnSpc>
                <a:spcPct val="120000"/>
              </a:lnSpc>
            </a:pPr>
            <a:r>
              <a:rPr lang="es-ES_tradnl" sz="1600" b="1" dirty="0">
                <a:solidFill>
                  <a:schemeClr val="tx1"/>
                </a:solidFill>
              </a:rPr>
              <a:t>Varios componentes: hospitales, hogares de ancianos, centros de diálisis</a:t>
            </a:r>
          </a:p>
          <a:p>
            <a:pPr>
              <a:lnSpc>
                <a:spcPct val="120000"/>
              </a:lnSpc>
            </a:pPr>
            <a:r>
              <a:rPr lang="es-ES_tradnl" sz="1600" b="1" dirty="0">
                <a:solidFill>
                  <a:schemeClr val="tx1"/>
                </a:solidFill>
              </a:rPr>
              <a:t>Más de 24,000 instalaciones de salud y 63,000 usuarios individuales inscritos en NHSN</a:t>
            </a:r>
          </a:p>
          <a:p>
            <a:pPr>
              <a:lnSpc>
                <a:spcPct val="120000"/>
              </a:lnSpc>
            </a:pPr>
            <a:r>
              <a:rPr lang="es-ES_tradnl" sz="1600" b="1" dirty="0">
                <a:solidFill>
                  <a:schemeClr val="tx1"/>
                </a:solidFill>
              </a:rPr>
              <a:t>Los 50 estados, algunos territorios.</a:t>
            </a:r>
          </a:p>
          <a:p>
            <a:pPr>
              <a:lnSpc>
                <a:spcPct val="120000"/>
              </a:lnSpc>
            </a:pPr>
            <a:r>
              <a:rPr lang="es-ES_tradnl" sz="1600" b="1" dirty="0">
                <a:solidFill>
                  <a:schemeClr val="tx1"/>
                </a:solidFill>
              </a:rPr>
              <a:t>Las instalaciones utilizan protocolos de vigilancia estándar de la NHSN para rastrear e informar infecciones</a:t>
            </a:r>
          </a:p>
          <a:p>
            <a:pPr>
              <a:lnSpc>
                <a:spcPct val="120000"/>
              </a:lnSpc>
            </a:pPr>
            <a:r>
              <a:rPr lang="es-ES_tradnl" sz="1600" b="1" dirty="0">
                <a:solidFill>
                  <a:schemeClr val="tx1"/>
                </a:solidFill>
              </a:rPr>
              <a:t>Entrada manual y electrónica de datos.</a:t>
            </a:r>
          </a:p>
          <a:p>
            <a:pPr>
              <a:lnSpc>
                <a:spcPct val="120000"/>
              </a:lnSpc>
            </a:pPr>
            <a:r>
              <a:rPr lang="es-ES_tradnl" sz="1600" b="1" dirty="0">
                <a:solidFill>
                  <a:schemeClr val="tx1"/>
                </a:solidFill>
              </a:rPr>
              <a:t>Los datos de NHSN son utilizados por los centros de salud, departamentos de salud estatales, agencias federales y el público para:</a:t>
            </a:r>
          </a:p>
          <a:p>
            <a:pPr>
              <a:lnSpc>
                <a:spcPct val="120000"/>
              </a:lnSpc>
            </a:pPr>
            <a:r>
              <a:rPr lang="es-ES_tradnl" sz="1600" b="1" dirty="0">
                <a:solidFill>
                  <a:schemeClr val="tx1"/>
                </a:solidFill>
              </a:rPr>
              <a:t>Identificar los problemas de prevención de infecciones, evaluar el progreso, cumplimiento con los mandatos de informes públicos estatales y federales y trabajar por el país la nación hacia la eliminación de IAAS</a:t>
            </a:r>
            <a:endParaRPr lang="es-ES_tradnl" sz="1800" b="1" dirty="0">
              <a:solidFill>
                <a:schemeClr val="tx1"/>
              </a:solidFill>
            </a:endParaRPr>
          </a:p>
        </p:txBody>
      </p:sp>
      <p:sp>
        <p:nvSpPr>
          <p:cNvPr id="6" name="TextBox 5"/>
          <p:cNvSpPr txBox="1"/>
          <p:nvPr/>
        </p:nvSpPr>
        <p:spPr>
          <a:xfrm>
            <a:off x="6737655" y="6317463"/>
            <a:ext cx="2297430" cy="253916"/>
          </a:xfrm>
          <a:prstGeom prst="rect">
            <a:avLst/>
          </a:prstGeom>
          <a:noFill/>
        </p:spPr>
        <p:txBody>
          <a:bodyPr wrap="square" rtlCol="0">
            <a:spAutoFit/>
          </a:bodyPr>
          <a:lstStyle/>
          <a:p>
            <a:pPr defTabSz="685800"/>
            <a:r>
              <a:rPr lang="en-US" sz="1050" dirty="0">
                <a:solidFill>
                  <a:prstClr val="black"/>
                </a:solidFill>
                <a:latin typeface="Calibri" panose="020F0502020204030204" pitchFamily="34" charset="0"/>
              </a:rPr>
              <a:t>https://</a:t>
            </a:r>
            <a:r>
              <a:rPr lang="en-US" sz="1050" dirty="0" err="1">
                <a:solidFill>
                  <a:prstClr val="black"/>
                </a:solidFill>
                <a:latin typeface="Calibri" panose="020F0502020204030204" pitchFamily="34" charset="0"/>
              </a:rPr>
              <a:t>www.cdc.gov</a:t>
            </a:r>
            <a:r>
              <a:rPr lang="en-US" sz="1050" dirty="0">
                <a:solidFill>
                  <a:prstClr val="black"/>
                </a:solidFill>
                <a:latin typeface="Calibri" panose="020F0502020204030204" pitchFamily="34" charset="0"/>
              </a:rPr>
              <a:t>/</a:t>
            </a:r>
            <a:r>
              <a:rPr lang="en-US" sz="1050" dirty="0" err="1">
                <a:solidFill>
                  <a:prstClr val="black"/>
                </a:solidFill>
                <a:latin typeface="Calibri" panose="020F0502020204030204" pitchFamily="34" charset="0"/>
              </a:rPr>
              <a:t>nhsn</a:t>
            </a:r>
            <a:r>
              <a:rPr lang="en-US" sz="1050" dirty="0">
                <a:solidFill>
                  <a:prstClr val="black"/>
                </a:solidFill>
                <a:latin typeface="Calibri" panose="020F0502020204030204" pitchFamily="34" charset="0"/>
              </a:rPr>
              <a:t>/2017</a:t>
            </a:r>
          </a:p>
        </p:txBody>
      </p:sp>
      <p:pic>
        <p:nvPicPr>
          <p:cNvPr id="7" name="Picture 6"/>
          <p:cNvPicPr>
            <a:picLocks noChangeAspect="1"/>
          </p:cNvPicPr>
          <p:nvPr/>
        </p:nvPicPr>
        <p:blipFill>
          <a:blip r:embed="rId2"/>
          <a:stretch>
            <a:fillRect/>
          </a:stretch>
        </p:blipFill>
        <p:spPr>
          <a:xfrm>
            <a:off x="7529160" y="91990"/>
            <a:ext cx="1117487" cy="532937"/>
          </a:xfrm>
          <a:prstGeom prst="rect">
            <a:avLst/>
          </a:prstGeom>
        </p:spPr>
      </p:pic>
      <p:cxnSp>
        <p:nvCxnSpPr>
          <p:cNvPr id="8" name="Conector recto 7">
            <a:extLst>
              <a:ext uri="{FF2B5EF4-FFF2-40B4-BE49-F238E27FC236}">
                <a16:creationId xmlns:a16="http://schemas.microsoft.com/office/drawing/2014/main" id="{D20C7081-7C87-1C42-BF68-88A465A5A3C3}"/>
              </a:ext>
            </a:extLst>
          </p:cNvPr>
          <p:cNvCxnSpPr/>
          <p:nvPr/>
        </p:nvCxnSpPr>
        <p:spPr>
          <a:xfrm>
            <a:off x="1406846" y="1532581"/>
            <a:ext cx="6262141"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9633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D4EB1C5-6DA8-024E-86C2-CBB51B722D3D}"/>
              </a:ext>
            </a:extLst>
          </p:cNvPr>
          <p:cNvPicPr>
            <a:picLocks noChangeAspect="1"/>
          </p:cNvPicPr>
          <p:nvPr/>
        </p:nvPicPr>
        <p:blipFill rotWithShape="1">
          <a:blip r:embed="rId2"/>
          <a:srcRect l="8600" r="10349"/>
          <a:stretch/>
        </p:blipFill>
        <p:spPr>
          <a:xfrm>
            <a:off x="429138" y="5221194"/>
            <a:ext cx="7589414" cy="1164566"/>
          </a:xfrm>
          <a:prstGeom prst="rect">
            <a:avLst/>
          </a:prstGeom>
        </p:spPr>
      </p:pic>
      <p:sp>
        <p:nvSpPr>
          <p:cNvPr id="15" name="Llamada rectangular 14">
            <a:extLst>
              <a:ext uri="{FF2B5EF4-FFF2-40B4-BE49-F238E27FC236}">
                <a16:creationId xmlns:a16="http://schemas.microsoft.com/office/drawing/2014/main" id="{2F11C90F-FDB5-114B-8AD0-88F72B8CD2E7}"/>
              </a:ext>
            </a:extLst>
          </p:cNvPr>
          <p:cNvSpPr/>
          <p:nvPr/>
        </p:nvSpPr>
        <p:spPr>
          <a:xfrm>
            <a:off x="218022" y="1117600"/>
            <a:ext cx="1354248" cy="2148114"/>
          </a:xfrm>
          <a:prstGeom prst="wedgeRectCallout">
            <a:avLst>
              <a:gd name="adj1" fmla="val 11413"/>
              <a:gd name="adj2" fmla="val 14347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1600" b="1" dirty="0">
                <a:solidFill>
                  <a:srgbClr val="FFFF00"/>
                </a:solidFill>
                <a:latin typeface="Calibri" panose="020F0502020204030204"/>
              </a:rPr>
              <a:t>2011. </a:t>
            </a:r>
            <a:r>
              <a:rPr lang="es-MX" sz="1600" dirty="0">
                <a:solidFill>
                  <a:prstClr val="white"/>
                </a:solidFill>
                <a:latin typeface="Calibri" panose="020F0502020204030204"/>
              </a:rPr>
              <a:t>OMS dedica el día mundial de la salud a la lucha contra la RAM</a:t>
            </a:r>
            <a:r>
              <a:rPr lang="es-MX" sz="1350" dirty="0">
                <a:solidFill>
                  <a:prstClr val="white"/>
                </a:solidFill>
                <a:latin typeface="Calibri" panose="020F0502020204030204"/>
              </a:rPr>
              <a:t>.</a:t>
            </a:r>
          </a:p>
        </p:txBody>
      </p:sp>
      <p:sp>
        <p:nvSpPr>
          <p:cNvPr id="16" name="Llamada rectangular 15">
            <a:extLst>
              <a:ext uri="{FF2B5EF4-FFF2-40B4-BE49-F238E27FC236}">
                <a16:creationId xmlns:a16="http://schemas.microsoft.com/office/drawing/2014/main" id="{E628EFDA-B308-AC44-A926-2B97B917BF55}"/>
              </a:ext>
            </a:extLst>
          </p:cNvPr>
          <p:cNvSpPr/>
          <p:nvPr/>
        </p:nvSpPr>
        <p:spPr>
          <a:xfrm>
            <a:off x="1961401" y="1575521"/>
            <a:ext cx="1607143" cy="1922548"/>
          </a:xfrm>
          <a:prstGeom prst="wedgeRectCallout">
            <a:avLst>
              <a:gd name="adj1" fmla="val -11700"/>
              <a:gd name="adj2" fmla="val 16379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s-MX" sz="1600" b="1" dirty="0">
                <a:solidFill>
                  <a:srgbClr val="FFFF00"/>
                </a:solidFill>
                <a:latin typeface="Calibri" panose="020F0502020204030204"/>
              </a:rPr>
              <a:t>2015. </a:t>
            </a:r>
            <a:r>
              <a:rPr lang="es-MX" sz="1600" dirty="0">
                <a:solidFill>
                  <a:prstClr val="white"/>
                </a:solidFill>
                <a:latin typeface="Calibri" panose="020F0502020204030204"/>
              </a:rPr>
              <a:t>OMS recomienda a países miembros a desarrollar un plan nacional de combate contra RAM</a:t>
            </a:r>
          </a:p>
        </p:txBody>
      </p:sp>
      <p:sp>
        <p:nvSpPr>
          <p:cNvPr id="17" name="Llamada rectangular 16">
            <a:extLst>
              <a:ext uri="{FF2B5EF4-FFF2-40B4-BE49-F238E27FC236}">
                <a16:creationId xmlns:a16="http://schemas.microsoft.com/office/drawing/2014/main" id="{BCF60232-BABF-3E42-B2A2-F4FF64AF34D5}"/>
              </a:ext>
            </a:extLst>
          </p:cNvPr>
          <p:cNvSpPr/>
          <p:nvPr/>
        </p:nvSpPr>
        <p:spPr>
          <a:xfrm>
            <a:off x="3734460" y="0"/>
            <a:ext cx="2097967" cy="2536795"/>
          </a:xfrm>
          <a:prstGeom prst="wedgeRectCallout">
            <a:avLst>
              <a:gd name="adj1" fmla="val -25854"/>
              <a:gd name="adj2" fmla="val 165136"/>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s-MX" sz="1600" b="1" dirty="0">
                <a:solidFill>
                  <a:srgbClr val="FFFF00"/>
                </a:solidFill>
                <a:latin typeface="Calibri" panose="020F0502020204030204"/>
              </a:rPr>
              <a:t>2017. </a:t>
            </a:r>
            <a:r>
              <a:rPr lang="es-MX" sz="1600" b="1" dirty="0">
                <a:solidFill>
                  <a:prstClr val="white"/>
                </a:solidFill>
                <a:latin typeface="Calibri" panose="020F0502020204030204"/>
              </a:rPr>
              <a:t>OMS emite el programa de </a:t>
            </a:r>
            <a:r>
              <a:rPr lang="es-MX" sz="1600" dirty="0">
                <a:solidFill>
                  <a:prstClr val="white"/>
                </a:solidFill>
                <a:latin typeface="Calibri" panose="020F0502020204030204"/>
              </a:rPr>
              <a:t>Vigilancia Global de la Resistencia Antimicrobiana (Global Antimicrobial Resistance Surveillance System, GLASS</a:t>
            </a:r>
            <a:r>
              <a:rPr lang="es-MX" sz="1350" dirty="0">
                <a:solidFill>
                  <a:prstClr val="white"/>
                </a:solidFill>
                <a:latin typeface="Calibri" panose="020F0502020204030204"/>
              </a:rPr>
              <a:t>).</a:t>
            </a:r>
          </a:p>
        </p:txBody>
      </p:sp>
      <p:sp>
        <p:nvSpPr>
          <p:cNvPr id="18" name="Llamada rectangular 17">
            <a:extLst>
              <a:ext uri="{FF2B5EF4-FFF2-40B4-BE49-F238E27FC236}">
                <a16:creationId xmlns:a16="http://schemas.microsoft.com/office/drawing/2014/main" id="{EA53E8B2-B095-B14E-8764-FC3165D4534D}"/>
              </a:ext>
            </a:extLst>
          </p:cNvPr>
          <p:cNvSpPr/>
          <p:nvPr/>
        </p:nvSpPr>
        <p:spPr>
          <a:xfrm>
            <a:off x="5969316" y="2536796"/>
            <a:ext cx="1893405" cy="1371290"/>
          </a:xfrm>
          <a:prstGeom prst="wedgeRectCallout">
            <a:avLst>
              <a:gd name="adj1" fmla="val -134773"/>
              <a:gd name="adj2" fmla="val 16222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s-MX" sz="1600" b="1" dirty="0">
                <a:solidFill>
                  <a:srgbClr val="FFFF00"/>
                </a:solidFill>
                <a:latin typeface="Calibri" panose="020F0502020204030204"/>
              </a:rPr>
              <a:t>2017. </a:t>
            </a:r>
            <a:r>
              <a:rPr lang="es-MX" sz="1600" dirty="0">
                <a:solidFill>
                  <a:prstClr val="white"/>
                </a:solidFill>
                <a:latin typeface="Calibri" panose="020F0502020204030204"/>
              </a:rPr>
              <a:t>México anuncia la Estrategia Nacional de Acción Contra  a los Antimicrobianos</a:t>
            </a:r>
            <a:r>
              <a:rPr lang="es-MX" sz="1350" dirty="0">
                <a:solidFill>
                  <a:prstClr val="white"/>
                </a:solidFill>
                <a:latin typeface="Calibri" panose="020F0502020204030204"/>
              </a:rPr>
              <a:t>.</a:t>
            </a:r>
          </a:p>
        </p:txBody>
      </p:sp>
    </p:spTree>
    <p:extLst>
      <p:ext uri="{BB962C8B-B14F-4D97-AF65-F5344CB8AC3E}">
        <p14:creationId xmlns:p14="http://schemas.microsoft.com/office/powerpoint/2010/main" val="91991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5"/>
          <p:cNvSpPr txBox="1">
            <a:spLocks/>
          </p:cNvSpPr>
          <p:nvPr/>
        </p:nvSpPr>
        <p:spPr>
          <a:xfrm>
            <a:off x="332860" y="-454715"/>
            <a:ext cx="8478281" cy="1869447"/>
          </a:xfrm>
          <a:prstGeom prst="rect">
            <a:avLst/>
          </a:prstGeom>
        </p:spPr>
        <p:txBody>
          <a:bodyPr lIns="182229" tIns="182229" rIns="182229" bIns="182229" anchor="b"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685800"/>
            <a:r>
              <a:rPr lang="en" sz="3200" b="1" dirty="0">
                <a:solidFill>
                  <a:prstClr val="black"/>
                </a:solidFill>
                <a:latin typeface="+mn-lt"/>
                <a:ea typeface="Adobe Heiti Std R" pitchFamily="34" charset="-128"/>
                <a:cs typeface="Gisha" panose="020B0502040204020203" pitchFamily="34" charset="-79"/>
              </a:rPr>
              <a:t>Estrategia de Acción contra la Resistencia Antimicrobiana en México</a:t>
            </a:r>
          </a:p>
        </p:txBody>
      </p:sp>
      <p:grpSp>
        <p:nvGrpSpPr>
          <p:cNvPr id="7" name="6 Grupo"/>
          <p:cNvGrpSpPr/>
          <p:nvPr/>
        </p:nvGrpSpPr>
        <p:grpSpPr>
          <a:xfrm>
            <a:off x="1708030" y="1414733"/>
            <a:ext cx="5020574" cy="5106838"/>
            <a:chOff x="683568" y="404664"/>
            <a:chExt cx="6114826" cy="5259985"/>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6114826" cy="450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124754" y="5177915"/>
              <a:ext cx="2049056" cy="486734"/>
            </a:xfrm>
            <a:prstGeom prst="rect">
              <a:avLst/>
            </a:prstGeom>
            <a:noFill/>
          </p:spPr>
          <p:txBody>
            <a:bodyPr wrap="none" rtlCol="0">
              <a:spAutoFit/>
            </a:bodyPr>
            <a:lstStyle/>
            <a:p>
              <a:pPr defTabSz="685800"/>
              <a:r>
                <a:rPr lang="es-MX" sz="1350" dirty="0">
                  <a:solidFill>
                    <a:prstClr val="black"/>
                  </a:solidFill>
                  <a:latin typeface="Times New Roman" panose="02020603050405020304" pitchFamily="18" charset="0"/>
                  <a:cs typeface="Times New Roman" panose="02020603050405020304" pitchFamily="18" charset="0"/>
                </a:rPr>
                <a:t>Mayo 2017</a:t>
              </a:r>
            </a:p>
          </p:txBody>
        </p:sp>
      </p:grpSp>
    </p:spTree>
    <p:extLst>
      <p:ext uri="{BB962C8B-B14F-4D97-AF65-F5344CB8AC3E}">
        <p14:creationId xmlns:p14="http://schemas.microsoft.com/office/powerpoint/2010/main" val="98464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8"/>
          <p:cNvSpPr txBox="1">
            <a:spLocks/>
          </p:cNvSpPr>
          <p:nvPr/>
        </p:nvSpPr>
        <p:spPr>
          <a:xfrm>
            <a:off x="155275" y="125247"/>
            <a:ext cx="8505645" cy="819095"/>
          </a:xfrm>
          <a:prstGeom prst="rect">
            <a:avLst/>
          </a:prstGeom>
        </p:spPr>
        <p:txBody>
          <a:bodyPr lIns="182499" tIns="182499" rIns="182499" bIns="18249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3800" b="0" i="0" u="none" strike="noStrike" cap="none">
                <a:solidFill>
                  <a:srgbClr val="000000"/>
                </a:solidFill>
                <a:latin typeface="Arial"/>
                <a:ea typeface="Arial"/>
                <a:cs typeface="Arial"/>
                <a:sym typeface="Arial"/>
              </a:defRPr>
            </a:lvl1pPr>
          </a:lstStyle>
          <a:p>
            <a:pPr algn="ctr" defTabSz="685208"/>
            <a:r>
              <a:rPr lang="es-MX" sz="3200" b="1" dirty="0">
                <a:solidFill>
                  <a:prstClr val="black"/>
                </a:solidFill>
                <a:latin typeface="+mn-lt"/>
              </a:rPr>
              <a:t>Estrategia de Acción contra la Resistencia Antimicrobiana en México</a:t>
            </a:r>
            <a:endParaRPr lang="en" sz="3200" b="1" kern="0" dirty="0">
              <a:solidFill>
                <a:prstClr val="black"/>
              </a:solidFill>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5" y="1173193"/>
            <a:ext cx="8367623" cy="543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redondeado 2">
            <a:extLst>
              <a:ext uri="{FF2B5EF4-FFF2-40B4-BE49-F238E27FC236}">
                <a16:creationId xmlns:a16="http://schemas.microsoft.com/office/drawing/2014/main" id="{8E3B2C8B-F709-AE43-A486-957DC56A7567}"/>
              </a:ext>
            </a:extLst>
          </p:cNvPr>
          <p:cNvSpPr/>
          <p:nvPr/>
        </p:nvSpPr>
        <p:spPr>
          <a:xfrm>
            <a:off x="4270076" y="3909101"/>
            <a:ext cx="4252822" cy="53615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s-MX" sz="1350">
              <a:solidFill>
                <a:prstClr val="white"/>
              </a:solidFill>
              <a:latin typeface="Calibri" panose="020F0502020204030204"/>
            </a:endParaRPr>
          </a:p>
        </p:txBody>
      </p:sp>
    </p:spTree>
    <p:extLst>
      <p:ext uri="{BB962C8B-B14F-4D97-AF65-F5344CB8AC3E}">
        <p14:creationId xmlns:p14="http://schemas.microsoft.com/office/powerpoint/2010/main" val="254538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F39DE47-D544-3F46-AAC5-2C5F5BD801FA}"/>
              </a:ext>
            </a:extLst>
          </p:cNvPr>
          <p:cNvSpPr/>
          <p:nvPr/>
        </p:nvSpPr>
        <p:spPr>
          <a:xfrm>
            <a:off x="0" y="469753"/>
            <a:ext cx="9023230" cy="6709529"/>
          </a:xfrm>
          <a:prstGeom prst="rect">
            <a:avLst/>
          </a:prstGeom>
        </p:spPr>
        <p:txBody>
          <a:bodyPr wrap="square">
            <a:spAutoFit/>
          </a:bodyPr>
          <a:lstStyle/>
          <a:p>
            <a:endParaRPr lang="es-MX" sz="2000" dirty="0"/>
          </a:p>
          <a:p>
            <a:endParaRPr lang="es-MX" sz="2000" dirty="0"/>
          </a:p>
          <a:p>
            <a:endParaRPr lang="es-MX" b="1" dirty="0"/>
          </a:p>
          <a:p>
            <a:r>
              <a:rPr lang="es-MX" sz="2400" b="1" dirty="0"/>
              <a:t>DOF: 05/06/2018 ACUERDO </a:t>
            </a:r>
            <a:r>
              <a:rPr lang="es-MX" sz="2400" dirty="0"/>
              <a:t>por el que se declara la obligatoriedad de la Estrategia Nacional de Acción contra la Resistencia a los Antimicrobianos. </a:t>
            </a:r>
            <a:r>
              <a:rPr lang="es-MX" sz="2400" b="1" dirty="0"/>
              <a:t>Al margen un sello con el Escudo Nacional, que dice: Estados Unidos Mexicanos.- Consejo de Salubridad General</a:t>
            </a:r>
            <a:r>
              <a:rPr lang="es-MX" sz="2400" dirty="0"/>
              <a:t>. El Consejo de Salubridad General, con fundamento en los artículos 4o, párrafo cuarto y 73, fracción XVI, Bases 1a. y 3a. de la Constitución Política de los Estados Unidos Mexicanos; 3o., fracciones II y XV, y 4o., fracción II de la Ley General de Salud, así como 1, 3, 9, fracción II y 10, fracción VIII del Reglamento Interior del Consejo de Salubridad General</a:t>
            </a:r>
            <a:r>
              <a:rPr lang="es-MX" dirty="0"/>
              <a:t>, </a:t>
            </a:r>
          </a:p>
          <a:p>
            <a:endParaRPr lang="es-MX" dirty="0"/>
          </a:p>
          <a:p>
            <a:r>
              <a:rPr lang="es-MX" sz="2400" dirty="0"/>
              <a:t>ACUERDO ÚNICO. </a:t>
            </a:r>
            <a:r>
              <a:rPr lang="es-MX" sz="2400" b="1" dirty="0"/>
              <a:t>Se declara la obligatoriedad de la Estrategia Nacional de Acción Contra la Resistencia a los Antimicrobianos</a:t>
            </a:r>
            <a:r>
              <a:rPr lang="es-MX" sz="2400" dirty="0"/>
              <a:t>, misma que se incluye como Anexo Único del presente Acuerdo. Para los integrantes del Sistema Nacional de Salud será obligatorio el cumplimiento de las disposiciones del presente Acuerdo.</a:t>
            </a:r>
            <a:endParaRPr lang="es-MX" dirty="0"/>
          </a:p>
          <a:p>
            <a:endParaRPr lang="es-MX" dirty="0"/>
          </a:p>
        </p:txBody>
      </p:sp>
      <p:pic>
        <p:nvPicPr>
          <p:cNvPr id="3" name="Imagen 2">
            <a:extLst>
              <a:ext uri="{FF2B5EF4-FFF2-40B4-BE49-F238E27FC236}">
                <a16:creationId xmlns:a16="http://schemas.microsoft.com/office/drawing/2014/main" id="{0EBDF341-9FFD-E44D-A4FA-C9D3B8500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342" y="246498"/>
            <a:ext cx="2017487" cy="1131728"/>
          </a:xfrm>
          <a:prstGeom prst="rect">
            <a:avLst/>
          </a:prstGeom>
        </p:spPr>
      </p:pic>
    </p:spTree>
    <p:extLst>
      <p:ext uri="{BB962C8B-B14F-4D97-AF65-F5344CB8AC3E}">
        <p14:creationId xmlns:p14="http://schemas.microsoft.com/office/powerpoint/2010/main" val="14743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F8631D61-9DB4-784F-A384-28B34C35E0B4}"/>
              </a:ext>
            </a:extLst>
          </p:cNvPr>
          <p:cNvSpPr/>
          <p:nvPr/>
        </p:nvSpPr>
        <p:spPr>
          <a:xfrm>
            <a:off x="435429" y="5040168"/>
            <a:ext cx="7856518" cy="1338828"/>
          </a:xfrm>
          <a:prstGeom prst="rect">
            <a:avLst/>
          </a:prstGeom>
        </p:spPr>
        <p:txBody>
          <a:bodyPr wrap="square">
            <a:spAutoFit/>
          </a:bodyPr>
          <a:lstStyle/>
          <a:p>
            <a:pPr defTabSz="685800"/>
            <a:endParaRPr lang="es-ES" sz="1350" dirty="0">
              <a:solidFill>
                <a:prstClr val="black"/>
              </a:solidFill>
              <a:latin typeface="Calibri" panose="020F0502020204030204"/>
            </a:endParaRPr>
          </a:p>
          <a:p>
            <a:pPr defTabSz="685800"/>
            <a:endParaRPr lang="es-ES" sz="1350" dirty="0">
              <a:solidFill>
                <a:prstClr val="black"/>
              </a:solidFill>
              <a:latin typeface="Calibri" panose="020F0502020204030204"/>
            </a:endParaRPr>
          </a:p>
          <a:p>
            <a:pPr defTabSz="685800"/>
            <a:r>
              <a:rPr lang="es-ES" sz="1350" dirty="0">
                <a:solidFill>
                  <a:prstClr val="black"/>
                </a:solidFill>
                <a:latin typeface="Calibri" panose="020F0502020204030204"/>
              </a:rPr>
              <a:t>Coordinación de respuesta nacional </a:t>
            </a:r>
            <a:r>
              <a:rPr lang="es-ES" sz="1350" b="1" u="sng" dirty="0">
                <a:latin typeface="Calibri" panose="020F0502020204030204"/>
              </a:rPr>
              <a:t>(</a:t>
            </a:r>
            <a:r>
              <a:rPr lang="es-ES" sz="1350" b="1" u="sng" dirty="0" err="1">
                <a:latin typeface="Calibri" panose="020F0502020204030204"/>
              </a:rPr>
              <a:t>Mexico</a:t>
            </a:r>
            <a:r>
              <a:rPr lang="es-ES" sz="1350" b="1" u="sng" dirty="0">
                <a:latin typeface="Calibri" panose="020F0502020204030204"/>
              </a:rPr>
              <a:t>): </a:t>
            </a:r>
          </a:p>
          <a:p>
            <a:pPr defTabSz="685800"/>
            <a:r>
              <a:rPr lang="es-ES" sz="1350" dirty="0">
                <a:latin typeface="Calibri" panose="020F0502020204030204"/>
              </a:rPr>
              <a:t>Dr. Alejandro Svarch, Director General de Relaciones </a:t>
            </a:r>
          </a:p>
          <a:p>
            <a:pPr defTabSz="685800"/>
            <a:r>
              <a:rPr lang="es-ES" sz="1350" dirty="0">
                <a:latin typeface="Calibri" panose="020F0502020204030204"/>
              </a:rPr>
              <a:t>Internacionales, Secretaría de Salud</a:t>
            </a:r>
          </a:p>
          <a:p>
            <a:pPr defTabSz="685800"/>
            <a:endParaRPr lang="en-US" sz="1350" dirty="0">
              <a:solidFill>
                <a:prstClr val="black"/>
              </a:solidFill>
              <a:latin typeface="Calibri" panose="020F0502020204030204"/>
            </a:endParaRPr>
          </a:p>
        </p:txBody>
      </p:sp>
      <p:pic>
        <p:nvPicPr>
          <p:cNvPr id="7" name="Picture 12">
            <a:extLst>
              <a:ext uri="{FF2B5EF4-FFF2-40B4-BE49-F238E27FC236}">
                <a16:creationId xmlns:a16="http://schemas.microsoft.com/office/drawing/2014/main" id="{9F34AF58-385D-554E-B8D4-A2682CC1BD1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2229" y="834887"/>
            <a:ext cx="8059718" cy="3987748"/>
          </a:xfrm>
          <a:prstGeom prst="rect">
            <a:avLst/>
          </a:prstGeom>
        </p:spPr>
      </p:pic>
    </p:spTree>
    <p:extLst>
      <p:ext uri="{BB962C8B-B14F-4D97-AF65-F5344CB8AC3E}">
        <p14:creationId xmlns:p14="http://schemas.microsoft.com/office/powerpoint/2010/main" val="421592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8C1FC-083C-9348-B8C2-7D508BEAD54F}"/>
              </a:ext>
            </a:extLst>
          </p:cNvPr>
          <p:cNvSpPr>
            <a:spLocks noGrp="1"/>
          </p:cNvSpPr>
          <p:nvPr>
            <p:ph type="ctrTitle"/>
          </p:nvPr>
        </p:nvSpPr>
        <p:spPr>
          <a:xfrm>
            <a:off x="130629" y="569344"/>
            <a:ext cx="8484735" cy="6642342"/>
          </a:xfrm>
        </p:spPr>
        <p:txBody>
          <a:bodyPr>
            <a:noAutofit/>
          </a:bodyPr>
          <a:lstStyle/>
          <a:p>
            <a:pPr algn="l"/>
            <a:r>
              <a:rPr lang="es-MX" sz="2800" dirty="0">
                <a:latin typeface="+mn-lt"/>
              </a:rPr>
              <a:t>La investigación sobre resistencia bacteriana se realiza cada vez más en redes interdisciplinarias y en asociaciones de investigación nacionales, regionales e internacionales.</a:t>
            </a:r>
            <a:br>
              <a:rPr lang="es-MX" sz="2800" dirty="0">
                <a:latin typeface="+mn-lt"/>
              </a:rPr>
            </a:br>
            <a:br>
              <a:rPr lang="es-MX" sz="2800" dirty="0">
                <a:latin typeface="+mn-lt"/>
              </a:rPr>
            </a:br>
            <a:r>
              <a:rPr lang="es-MX" sz="2800" dirty="0">
                <a:latin typeface="+mn-lt"/>
              </a:rPr>
              <a:t>Las Redes de laboratorios de resistencia a los antibióticos se han creado en respuesta al plan de acción regional para detectar y combatir la creciente amenaza de la resistencia a los antibióticos </a:t>
            </a:r>
            <a:br>
              <a:rPr lang="es-MX" sz="2800" dirty="0">
                <a:latin typeface="+mn-lt"/>
              </a:rPr>
            </a:br>
            <a:br>
              <a:rPr lang="es-MX" sz="2800" dirty="0">
                <a:latin typeface="+mn-lt"/>
              </a:rPr>
            </a:br>
            <a:r>
              <a:rPr lang="es-MX" sz="2800" dirty="0">
                <a:latin typeface="+mn-lt"/>
              </a:rPr>
              <a:t>Una de las razones principales es el hecho de que los enfoques interdisciplinarios suelen ser muy útiles o incluso indispensables para la investigación exitosa de problemas complejos como es la resistencia bacteriana.</a:t>
            </a:r>
            <a:br>
              <a:rPr lang="es-MX" sz="2800" dirty="0">
                <a:latin typeface="+mn-lt"/>
              </a:rPr>
            </a:br>
            <a:endParaRPr lang="es-MX" sz="2800" dirty="0">
              <a:latin typeface="+mn-lt"/>
            </a:endParaRPr>
          </a:p>
        </p:txBody>
      </p:sp>
      <p:sp>
        <p:nvSpPr>
          <p:cNvPr id="4" name="CuadroTexto 3">
            <a:extLst>
              <a:ext uri="{FF2B5EF4-FFF2-40B4-BE49-F238E27FC236}">
                <a16:creationId xmlns:a16="http://schemas.microsoft.com/office/drawing/2014/main" id="{1776661C-9F51-1540-ABB6-204228E6AE40}"/>
              </a:ext>
            </a:extLst>
          </p:cNvPr>
          <p:cNvSpPr txBox="1"/>
          <p:nvPr/>
        </p:nvSpPr>
        <p:spPr>
          <a:xfrm>
            <a:off x="130629" y="250202"/>
            <a:ext cx="8484733" cy="954107"/>
          </a:xfrm>
          <a:prstGeom prst="rect">
            <a:avLst/>
          </a:prstGeom>
          <a:noFill/>
        </p:spPr>
        <p:txBody>
          <a:bodyPr wrap="square" rtlCol="0">
            <a:spAutoFit/>
          </a:bodyPr>
          <a:lstStyle/>
          <a:p>
            <a:pPr algn="ctr"/>
            <a:r>
              <a:rPr lang="es-MX" sz="2800" b="1" dirty="0"/>
              <a:t>Las redes de vigilancia , la investigación y colaboración científica sobre resistencia microbiana</a:t>
            </a:r>
          </a:p>
        </p:txBody>
      </p:sp>
    </p:spTree>
    <p:extLst>
      <p:ext uri="{BB962C8B-B14F-4D97-AF65-F5344CB8AC3E}">
        <p14:creationId xmlns:p14="http://schemas.microsoft.com/office/powerpoint/2010/main" val="63046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6F522-111C-7A41-AA55-185DBD8B5C00}"/>
              </a:ext>
            </a:extLst>
          </p:cNvPr>
          <p:cNvSpPr>
            <a:spLocks noGrp="1"/>
          </p:cNvSpPr>
          <p:nvPr>
            <p:ph type="title"/>
          </p:nvPr>
        </p:nvSpPr>
        <p:spPr>
          <a:xfrm>
            <a:off x="0" y="365126"/>
            <a:ext cx="8955314" cy="1325563"/>
          </a:xfrm>
        </p:spPr>
        <p:txBody>
          <a:bodyPr>
            <a:normAutofit/>
          </a:bodyPr>
          <a:lstStyle/>
          <a:p>
            <a:r>
              <a:rPr lang="es-MX" sz="3200" b="1" dirty="0">
                <a:latin typeface="+mn-lt"/>
              </a:rPr>
              <a:t>¿Por qué requerimos redes de vigilancia de RAM?</a:t>
            </a:r>
          </a:p>
        </p:txBody>
      </p:sp>
      <p:sp>
        <p:nvSpPr>
          <p:cNvPr id="3" name="Marcador de contenido 2">
            <a:extLst>
              <a:ext uri="{FF2B5EF4-FFF2-40B4-BE49-F238E27FC236}">
                <a16:creationId xmlns:a16="http://schemas.microsoft.com/office/drawing/2014/main" id="{34B4CED0-BBBA-6941-9EB1-0F9E6283C1C4}"/>
              </a:ext>
            </a:extLst>
          </p:cNvPr>
          <p:cNvSpPr>
            <a:spLocks noGrp="1"/>
          </p:cNvSpPr>
          <p:nvPr>
            <p:ph idx="1"/>
          </p:nvPr>
        </p:nvSpPr>
        <p:spPr>
          <a:xfrm>
            <a:off x="116113" y="1831491"/>
            <a:ext cx="8694057" cy="3263504"/>
          </a:xfrm>
        </p:spPr>
        <p:txBody>
          <a:bodyPr>
            <a:normAutofit/>
          </a:bodyPr>
          <a:lstStyle/>
          <a:p>
            <a:pPr>
              <a:lnSpc>
                <a:spcPct val="100000"/>
              </a:lnSpc>
              <a:spcAft>
                <a:spcPts val="450"/>
              </a:spcAft>
            </a:pPr>
            <a:r>
              <a:rPr lang="es-MX" sz="2800" dirty="0"/>
              <a:t>La vigilancia de RAM produce información (datos) para definir en quien ocurre, con que magnitud y extensión, que tipos de antibióticos, su impacto en gravedad y económico, etc,.</a:t>
            </a:r>
          </a:p>
          <a:p>
            <a:pPr>
              <a:lnSpc>
                <a:spcPct val="100000"/>
              </a:lnSpc>
              <a:spcAft>
                <a:spcPts val="450"/>
              </a:spcAft>
            </a:pPr>
            <a:r>
              <a:rPr lang="es-MX" sz="2800" dirty="0">
                <a:solidFill>
                  <a:srgbClr val="FF0000"/>
                </a:solidFill>
              </a:rPr>
              <a:t>La mejor definición : Las redes de vigilancia de RAM favorecen mejores acciones para prevención y control. </a:t>
            </a:r>
          </a:p>
        </p:txBody>
      </p:sp>
    </p:spTree>
    <p:extLst>
      <p:ext uri="{BB962C8B-B14F-4D97-AF65-F5344CB8AC3E}">
        <p14:creationId xmlns:p14="http://schemas.microsoft.com/office/powerpoint/2010/main" val="344220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2034" y="980012"/>
            <a:ext cx="8163340" cy="5940088"/>
          </a:xfrm>
          <a:prstGeom prst="rect">
            <a:avLst/>
          </a:prstGeom>
        </p:spPr>
        <p:txBody>
          <a:bodyPr wrap="square">
            <a:spAutoFit/>
          </a:bodyPr>
          <a:lstStyle/>
          <a:p>
            <a:endParaRPr lang="es-MX" sz="2000" dirty="0"/>
          </a:p>
          <a:p>
            <a:r>
              <a:rPr lang="es-MX" sz="2400" dirty="0"/>
              <a:t>La Red Latinoamericana de Vigilancia de la Resistencia a los Antimicrobianos (</a:t>
            </a:r>
            <a:r>
              <a:rPr lang="es-MX" sz="2400" dirty="0" err="1"/>
              <a:t>ReLAVRA</a:t>
            </a:r>
            <a:r>
              <a:rPr lang="es-MX" sz="2400" dirty="0"/>
              <a:t>) en 1996 con el apoyo de la Organización Panamericana de la Salud. </a:t>
            </a:r>
          </a:p>
          <a:p>
            <a:endParaRPr lang="es-MX" sz="2400" dirty="0"/>
          </a:p>
          <a:p>
            <a:r>
              <a:rPr lang="en-US" sz="2400" b="1" dirty="0" err="1">
                <a:solidFill>
                  <a:srgbClr val="4472C4">
                    <a:lumMod val="75000"/>
                  </a:srgbClr>
                </a:solidFill>
              </a:rPr>
              <a:t>Misión</a:t>
            </a:r>
            <a:r>
              <a:rPr lang="en-US" sz="2400" b="1" dirty="0">
                <a:solidFill>
                  <a:srgbClr val="4472C4">
                    <a:lumMod val="75000"/>
                  </a:srgbClr>
                </a:solidFill>
              </a:rPr>
              <a:t> de la Red </a:t>
            </a:r>
            <a:r>
              <a:rPr lang="en-US" sz="2400" b="1" dirty="0" err="1">
                <a:solidFill>
                  <a:srgbClr val="4472C4">
                    <a:lumMod val="75000"/>
                  </a:srgbClr>
                </a:solidFill>
              </a:rPr>
              <a:t>Latinoamericana</a:t>
            </a:r>
            <a:r>
              <a:rPr lang="en-US" sz="2400" b="1" dirty="0">
                <a:solidFill>
                  <a:srgbClr val="4472C4">
                    <a:lumMod val="75000"/>
                  </a:srgbClr>
                </a:solidFill>
              </a:rPr>
              <a:t> de </a:t>
            </a:r>
            <a:r>
              <a:rPr lang="en-US" sz="2400" b="1" dirty="0" err="1">
                <a:solidFill>
                  <a:srgbClr val="4472C4">
                    <a:lumMod val="75000"/>
                  </a:srgbClr>
                </a:solidFill>
              </a:rPr>
              <a:t>Vigilancia</a:t>
            </a:r>
            <a:r>
              <a:rPr lang="en-US" sz="2400" b="1" dirty="0">
                <a:solidFill>
                  <a:srgbClr val="4472C4">
                    <a:lumMod val="75000"/>
                  </a:srgbClr>
                </a:solidFill>
              </a:rPr>
              <a:t> de la Resistencia a </a:t>
            </a:r>
            <a:r>
              <a:rPr lang="en-US" sz="2400" b="1" dirty="0" err="1">
                <a:solidFill>
                  <a:srgbClr val="4472C4">
                    <a:lumMod val="75000"/>
                  </a:srgbClr>
                </a:solidFill>
              </a:rPr>
              <a:t>los</a:t>
            </a:r>
            <a:r>
              <a:rPr lang="en-US" sz="2400" b="1" dirty="0">
                <a:solidFill>
                  <a:srgbClr val="4472C4">
                    <a:lumMod val="75000"/>
                  </a:srgbClr>
                </a:solidFill>
              </a:rPr>
              <a:t> </a:t>
            </a:r>
            <a:r>
              <a:rPr lang="en-US" sz="2400" b="1" dirty="0" err="1">
                <a:solidFill>
                  <a:srgbClr val="4472C4">
                    <a:lumMod val="75000"/>
                  </a:srgbClr>
                </a:solidFill>
              </a:rPr>
              <a:t>Antimicrobianos</a:t>
            </a:r>
            <a:r>
              <a:rPr lang="en-US" sz="2400" b="1" dirty="0">
                <a:solidFill>
                  <a:srgbClr val="4472C4">
                    <a:lumMod val="75000"/>
                  </a:srgbClr>
                </a:solidFill>
              </a:rPr>
              <a:t> (</a:t>
            </a:r>
            <a:r>
              <a:rPr lang="en-US" sz="2400" b="1" dirty="0" err="1">
                <a:solidFill>
                  <a:srgbClr val="4472C4">
                    <a:lumMod val="75000"/>
                  </a:srgbClr>
                </a:solidFill>
              </a:rPr>
              <a:t>ReLAVRA</a:t>
            </a:r>
            <a:r>
              <a:rPr lang="en-US" sz="2400" b="1" dirty="0">
                <a:solidFill>
                  <a:srgbClr val="4472C4">
                    <a:lumMod val="75000"/>
                  </a:srgbClr>
                </a:solidFill>
              </a:rPr>
              <a:t>): </a:t>
            </a:r>
            <a:r>
              <a:rPr lang="es-AR" altLang="es-AR" sz="2400" b="1" dirty="0">
                <a:ln w="12700">
                  <a:noFill/>
                  <a:prstDash val="solid"/>
                </a:ln>
                <a:solidFill>
                  <a:prstClr val="black"/>
                </a:solidFill>
              </a:rPr>
              <a:t>Obtener datos microbiológicos confiables, oportunos y reproducibles para ser usados en el mejoramiento de la atención al paciente y el fortalecimiento de los programas de vigilancia a través de la instauración de programas de garantía de calidad sostenibles</a:t>
            </a:r>
            <a:r>
              <a:rPr lang="es-AR" altLang="es-AR" sz="2400" dirty="0">
                <a:ln w="12700">
                  <a:noFill/>
                  <a:prstDash val="solid"/>
                </a:ln>
                <a:solidFill>
                  <a:prstClr val="black"/>
                </a:solidFill>
              </a:rPr>
              <a:t>”</a:t>
            </a:r>
          </a:p>
          <a:p>
            <a:endParaRPr lang="es-MX" sz="2400" dirty="0"/>
          </a:p>
          <a:p>
            <a:r>
              <a:rPr lang="es-MX" sz="2400" dirty="0"/>
              <a:t> En su etapa inicial, </a:t>
            </a:r>
            <a:r>
              <a:rPr lang="es-MX" sz="2400" dirty="0" err="1"/>
              <a:t>ReLAVRA</a:t>
            </a:r>
            <a:r>
              <a:rPr lang="es-MX" sz="2400" dirty="0"/>
              <a:t> se enfocó en la vigilancia de la resistencia en los agentes patógenos adquiridos en la comunidad, pero a partir del año 2000 ésta se extendió a patógenos nosocomiales y de la comunidad</a:t>
            </a:r>
            <a:r>
              <a:rPr lang="es-MX" sz="2000" dirty="0"/>
              <a:t>.</a:t>
            </a:r>
          </a:p>
        </p:txBody>
      </p:sp>
      <p:sp>
        <p:nvSpPr>
          <p:cNvPr id="6" name="CuadroTexto 5"/>
          <p:cNvSpPr txBox="1"/>
          <p:nvPr/>
        </p:nvSpPr>
        <p:spPr>
          <a:xfrm>
            <a:off x="212034" y="46383"/>
            <a:ext cx="8468139" cy="954107"/>
          </a:xfrm>
          <a:prstGeom prst="rect">
            <a:avLst/>
          </a:prstGeom>
          <a:noFill/>
        </p:spPr>
        <p:txBody>
          <a:bodyPr wrap="square" rtlCol="0">
            <a:spAutoFit/>
          </a:bodyPr>
          <a:lstStyle/>
          <a:p>
            <a:pPr algn="ctr"/>
            <a:r>
              <a:rPr lang="es-MX" sz="2800" b="1" dirty="0">
                <a:solidFill>
                  <a:schemeClr val="accent1">
                    <a:lumMod val="75000"/>
                  </a:schemeClr>
                </a:solidFill>
              </a:rPr>
              <a:t>Red Latinoamericana de Vigilancia de la Resistencia a los Antimicrobianos - </a:t>
            </a:r>
            <a:r>
              <a:rPr lang="es-MX" sz="2800" b="1" dirty="0" err="1">
                <a:solidFill>
                  <a:schemeClr val="accent1">
                    <a:lumMod val="75000"/>
                  </a:schemeClr>
                </a:solidFill>
              </a:rPr>
              <a:t>ReLAVRA</a:t>
            </a:r>
            <a:r>
              <a:rPr lang="es-MX" sz="2800" b="1" dirty="0">
                <a:solidFill>
                  <a:schemeClr val="accent1">
                    <a:lumMod val="75000"/>
                  </a:schemeClr>
                </a:solidFill>
              </a:rPr>
              <a:t> </a:t>
            </a:r>
            <a:endParaRPr lang="es-MX" sz="2800" dirty="0">
              <a:solidFill>
                <a:schemeClr val="accent1">
                  <a:lumMod val="75000"/>
                </a:schemeClr>
              </a:solidFill>
            </a:endParaRPr>
          </a:p>
        </p:txBody>
      </p:sp>
    </p:spTree>
    <p:extLst>
      <p:ext uri="{BB962C8B-B14F-4D97-AF65-F5344CB8AC3E}">
        <p14:creationId xmlns:p14="http://schemas.microsoft.com/office/powerpoint/2010/main" val="296493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8C1FC-083C-9348-B8C2-7D508BEAD54F}"/>
              </a:ext>
            </a:extLst>
          </p:cNvPr>
          <p:cNvSpPr>
            <a:spLocks noGrp="1"/>
          </p:cNvSpPr>
          <p:nvPr>
            <p:ph type="ctrTitle"/>
          </p:nvPr>
        </p:nvSpPr>
        <p:spPr>
          <a:xfrm>
            <a:off x="362858" y="2380343"/>
            <a:ext cx="8252506" cy="4145366"/>
          </a:xfrm>
        </p:spPr>
        <p:txBody>
          <a:bodyPr>
            <a:normAutofit/>
          </a:bodyPr>
          <a:lstStyle/>
          <a:p>
            <a:pPr algn="l"/>
            <a:br>
              <a:rPr lang="es-MX" sz="2400" dirty="0">
                <a:latin typeface="+mn-lt"/>
              </a:rPr>
            </a:br>
            <a:br>
              <a:rPr lang="es-MX" sz="2400" dirty="0">
                <a:latin typeface="+mn-lt"/>
              </a:rPr>
            </a:br>
            <a:br>
              <a:rPr lang="es-MX" sz="2400" dirty="0">
                <a:latin typeface="+mn-lt"/>
              </a:rPr>
            </a:br>
            <a:br>
              <a:rPr lang="es-MX" sz="2200" dirty="0">
                <a:latin typeface="+mn-lt"/>
              </a:rPr>
            </a:br>
            <a:endParaRPr lang="es-MX" sz="3100" dirty="0">
              <a:latin typeface="+mn-lt"/>
            </a:endParaRPr>
          </a:p>
        </p:txBody>
      </p:sp>
      <p:sp>
        <p:nvSpPr>
          <p:cNvPr id="4" name="CuadroTexto 3">
            <a:extLst>
              <a:ext uri="{FF2B5EF4-FFF2-40B4-BE49-F238E27FC236}">
                <a16:creationId xmlns:a16="http://schemas.microsoft.com/office/drawing/2014/main" id="{1776661C-9F51-1540-ABB6-204228E6AE40}"/>
              </a:ext>
            </a:extLst>
          </p:cNvPr>
          <p:cNvSpPr txBox="1"/>
          <p:nvPr/>
        </p:nvSpPr>
        <p:spPr>
          <a:xfrm>
            <a:off x="130629" y="25914"/>
            <a:ext cx="8484733" cy="584775"/>
          </a:xfrm>
          <a:prstGeom prst="rect">
            <a:avLst/>
          </a:prstGeom>
          <a:noFill/>
        </p:spPr>
        <p:txBody>
          <a:bodyPr wrap="square" rtlCol="0">
            <a:spAutoFit/>
          </a:bodyPr>
          <a:lstStyle/>
          <a:p>
            <a:pPr algn="ctr"/>
            <a:r>
              <a:rPr lang="es-MX" sz="3200" b="1" dirty="0"/>
              <a:t>Resistencia a los agentes antimicrobianos (RAM)</a:t>
            </a:r>
          </a:p>
        </p:txBody>
      </p:sp>
      <p:sp>
        <p:nvSpPr>
          <p:cNvPr id="3" name="Rectángulo 2">
            <a:extLst>
              <a:ext uri="{FF2B5EF4-FFF2-40B4-BE49-F238E27FC236}">
                <a16:creationId xmlns:a16="http://schemas.microsoft.com/office/drawing/2014/main" id="{88516DD0-4E2E-F14D-BA54-31A8D2FE2829}"/>
              </a:ext>
            </a:extLst>
          </p:cNvPr>
          <p:cNvSpPr/>
          <p:nvPr/>
        </p:nvSpPr>
        <p:spPr>
          <a:xfrm>
            <a:off x="130629" y="656141"/>
            <a:ext cx="8875348" cy="6186309"/>
          </a:xfrm>
          <a:prstGeom prst="rect">
            <a:avLst/>
          </a:prstGeom>
        </p:spPr>
        <p:txBody>
          <a:bodyPr wrap="square">
            <a:spAutoFit/>
          </a:bodyPr>
          <a:lstStyle/>
          <a:p>
            <a:pPr algn="just">
              <a:lnSpc>
                <a:spcPct val="120000"/>
              </a:lnSpc>
            </a:pPr>
            <a:r>
              <a:rPr lang="es-AR" sz="2400" dirty="0">
                <a:cs typeface="Arial" panose="020B0604020202020204" pitchFamily="34" charset="0"/>
              </a:rPr>
              <a:t>La resistencia a los agentes antimicrobianos  (RAM) es hoy una de las principales amenazas a la salud y pone en peligro otras prioridades globales, como el propio desarrollo humano, lo que la hace uno de los problemas mas relevantes para la humanidad, tal como fuera reconocido en la Asamblea General de la ONU, 2016. </a:t>
            </a:r>
          </a:p>
          <a:p>
            <a:pPr algn="just">
              <a:lnSpc>
                <a:spcPct val="120000"/>
              </a:lnSpc>
            </a:pPr>
            <a:endParaRPr lang="es-AR" sz="2400" dirty="0">
              <a:cs typeface="Arial" panose="020B0604020202020204" pitchFamily="34" charset="0"/>
            </a:endParaRPr>
          </a:p>
          <a:p>
            <a:pPr algn="just">
              <a:lnSpc>
                <a:spcPct val="120000"/>
              </a:lnSpc>
            </a:pPr>
            <a:r>
              <a:rPr lang="es-AR" sz="2400" dirty="0">
                <a:cs typeface="Arial" panose="020B0604020202020204" pitchFamily="34" charset="0"/>
              </a:rPr>
              <a:t>RAM ha dejado de ser un problema eminentemente de salud, también tiene profundas implicancias en actividades  económicas, cadenas de producción de alimentos, el turismo y el pleno reconocimiento del impacto de las corrientes migratorias. A partir de esta redefinición se han disparado una serie de mecanismos de cooperación, consultas, y vigilancia con mayor o menor apoyo de cada país. </a:t>
            </a:r>
          </a:p>
          <a:p>
            <a:pPr algn="just">
              <a:lnSpc>
                <a:spcPct val="120000"/>
              </a:lnSpc>
            </a:pP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756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2E70A-0DCF-1741-A9E1-781EF39BC0E6}"/>
              </a:ext>
            </a:extLst>
          </p:cNvPr>
          <p:cNvSpPr>
            <a:spLocks noGrp="1"/>
          </p:cNvSpPr>
          <p:nvPr>
            <p:ph type="title"/>
          </p:nvPr>
        </p:nvSpPr>
        <p:spPr>
          <a:xfrm>
            <a:off x="628650" y="174258"/>
            <a:ext cx="7886700" cy="507913"/>
          </a:xfrm>
        </p:spPr>
        <p:txBody>
          <a:bodyPr>
            <a:normAutofit fontScale="90000"/>
          </a:bodyPr>
          <a:lstStyle/>
          <a:p>
            <a:r>
              <a:rPr lang="es-MX" sz="3200" b="1" dirty="0">
                <a:latin typeface="+mn-lt"/>
              </a:rPr>
              <a:t>Ejemplos de Redes de RAM en México</a:t>
            </a:r>
          </a:p>
        </p:txBody>
      </p:sp>
      <p:sp>
        <p:nvSpPr>
          <p:cNvPr id="3" name="Marcador de contenido 2">
            <a:extLst>
              <a:ext uri="{FF2B5EF4-FFF2-40B4-BE49-F238E27FC236}">
                <a16:creationId xmlns:a16="http://schemas.microsoft.com/office/drawing/2014/main" id="{7B21884B-9774-DC45-AB18-AB57DAD3036E}"/>
              </a:ext>
            </a:extLst>
          </p:cNvPr>
          <p:cNvSpPr>
            <a:spLocks noGrp="1"/>
          </p:cNvSpPr>
          <p:nvPr>
            <p:ph idx="1"/>
          </p:nvPr>
        </p:nvSpPr>
        <p:spPr>
          <a:xfrm>
            <a:off x="246742" y="650369"/>
            <a:ext cx="8668657" cy="6270171"/>
          </a:xfrm>
        </p:spPr>
        <p:txBody>
          <a:bodyPr>
            <a:normAutofit fontScale="92500" lnSpcReduction="10000"/>
          </a:bodyPr>
          <a:lstStyle/>
          <a:p>
            <a:pPr>
              <a:lnSpc>
                <a:spcPct val="120000"/>
              </a:lnSpc>
            </a:pPr>
            <a:r>
              <a:rPr lang="es-MX" sz="2400" b="1" dirty="0"/>
              <a:t>Red de vigilancia de RAM AMIMC </a:t>
            </a:r>
            <a:r>
              <a:rPr lang="es-MX" sz="2400" dirty="0"/>
              <a:t>1997-2000: 20 instituciones, sistema de calidad para laboratorios, basado en laboratorio, gram postivos y negativos </a:t>
            </a:r>
          </a:p>
          <a:p>
            <a:pPr>
              <a:lnSpc>
                <a:spcPct val="120000"/>
              </a:lnSpc>
            </a:pPr>
            <a:r>
              <a:rPr lang="es-MX" sz="2400" dirty="0"/>
              <a:t>Red de Hospitales  la UME, UNAM :  Hospital General de México , Hospitaal Civil de Guadalajara, Hospital General de Durango, Hospital 20 de Noviembre, H,IMFG:</a:t>
            </a:r>
            <a:r>
              <a:rPr lang="es-MX" sz="2400" i="1" dirty="0"/>
              <a:t>  Microorganismos específicos Escherichia coli, Klebsiella sp., Enterobacter sp., Salmonella sp., Shigella sp., A. baumannii, P. Aeruginosa. </a:t>
            </a:r>
            <a:r>
              <a:rPr lang="es-MX" sz="2400" b="1" dirty="0"/>
              <a:t>CM Alpuche, MD Alcantar, Roberto Rosale</a:t>
            </a:r>
            <a:r>
              <a:rPr lang="es-MX" sz="2400" i="1" dirty="0"/>
              <a:t>s  </a:t>
            </a:r>
            <a:r>
              <a:rPr lang="es-MX" sz="2400" dirty="0"/>
              <a:t>y cols </a:t>
            </a:r>
          </a:p>
          <a:p>
            <a:pPr>
              <a:lnSpc>
                <a:spcPct val="120000"/>
              </a:lnSpc>
            </a:pPr>
            <a:r>
              <a:rPr lang="es-ES_tradnl" sz="2400" dirty="0"/>
              <a:t>La Universidad Nacional Autónoma de México a través del Programa Universitario de Investigación en Salud, ha generado el </a:t>
            </a:r>
            <a:r>
              <a:rPr lang="es-ES_tradnl" sz="2400" b="1" dirty="0"/>
              <a:t>Plan Universitario de Control de la Resistencia Antimicrobiana (PUCRA) </a:t>
            </a:r>
            <a:r>
              <a:rPr lang="es-ES_tradnl" sz="2400" dirty="0"/>
              <a:t>que integra el Laboratorio de Vigilancia de la Resistencia Antimicrobiana, una red conformada por 16 hospitales e institutos nacionales de salud, que informa del estado de la sensibilidad y resistencia a los antibióticos y de uso de antibióticos</a:t>
            </a:r>
            <a:r>
              <a:rPr lang="es-ES_tradnl" sz="2400" b="1" dirty="0"/>
              <a:t>. Ponce de León y col</a:t>
            </a:r>
            <a:endParaRPr lang="es-MX" sz="2400" b="1" dirty="0"/>
          </a:p>
        </p:txBody>
      </p:sp>
    </p:spTree>
    <p:extLst>
      <p:ext uri="{BB962C8B-B14F-4D97-AF65-F5344CB8AC3E}">
        <p14:creationId xmlns:p14="http://schemas.microsoft.com/office/powerpoint/2010/main" val="374906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C2E70A-0DCF-1741-A9E1-781EF39BC0E6}"/>
              </a:ext>
            </a:extLst>
          </p:cNvPr>
          <p:cNvSpPr>
            <a:spLocks noGrp="1"/>
          </p:cNvSpPr>
          <p:nvPr>
            <p:ph type="title"/>
          </p:nvPr>
        </p:nvSpPr>
        <p:spPr>
          <a:xfrm>
            <a:off x="628650" y="174258"/>
            <a:ext cx="7886700" cy="507913"/>
          </a:xfrm>
        </p:spPr>
        <p:txBody>
          <a:bodyPr>
            <a:normAutofit/>
          </a:bodyPr>
          <a:lstStyle/>
          <a:p>
            <a:r>
              <a:rPr lang="es-MX" sz="2800" b="1" dirty="0">
                <a:latin typeface="+mn-lt"/>
              </a:rPr>
              <a:t>Ejemplos de Redes de RAM en México</a:t>
            </a:r>
          </a:p>
        </p:txBody>
      </p:sp>
      <p:sp>
        <p:nvSpPr>
          <p:cNvPr id="3" name="Marcador de contenido 2">
            <a:extLst>
              <a:ext uri="{FF2B5EF4-FFF2-40B4-BE49-F238E27FC236}">
                <a16:creationId xmlns:a16="http://schemas.microsoft.com/office/drawing/2014/main" id="{7B21884B-9774-DC45-AB18-AB57DAD3036E}"/>
              </a:ext>
            </a:extLst>
          </p:cNvPr>
          <p:cNvSpPr>
            <a:spLocks noGrp="1"/>
          </p:cNvSpPr>
          <p:nvPr>
            <p:ph idx="1"/>
          </p:nvPr>
        </p:nvSpPr>
        <p:spPr>
          <a:xfrm>
            <a:off x="246742" y="798287"/>
            <a:ext cx="8897257" cy="5274710"/>
          </a:xfrm>
        </p:spPr>
        <p:txBody>
          <a:bodyPr>
            <a:normAutofit/>
          </a:bodyPr>
          <a:lstStyle/>
          <a:p>
            <a:pPr>
              <a:lnSpc>
                <a:spcPct val="120000"/>
              </a:lnSpc>
            </a:pPr>
            <a:r>
              <a:rPr lang="es-MX" sz="2000" b="1" dirty="0"/>
              <a:t>Red Temática de Investigación y Vigilancia de la Farmacorresistencia (INVIFAR), de la Universidad Autónoma de Nuevo León cuyo objetivo es c</a:t>
            </a:r>
            <a:r>
              <a:rPr lang="es-MX" sz="2000" dirty="0"/>
              <a:t>ontribuir al mejoramiento en la vigilancia y control de la farmacorresistencia en México y el desempeño de los laboratorios de la Red, a través de dos programas evaluación del desempeño de los laboratorios de la Red así comola vigilancia de la farmacorresistencia por Instituciones centinela. </a:t>
            </a:r>
          </a:p>
          <a:p>
            <a:pPr>
              <a:lnSpc>
                <a:spcPct val="120000"/>
              </a:lnSpc>
            </a:pPr>
            <a:r>
              <a:rPr lang="es-MX" sz="2000" b="1" dirty="0"/>
              <a:t>Incluye 50 hospitales en 20 diferentes estados del república se caracteriza por vigilancia basada en laboratorio</a:t>
            </a:r>
            <a:r>
              <a:rPr lang="es-MX" sz="2000" dirty="0"/>
              <a:t>, tomando como base  microorganismos específicos como, </a:t>
            </a:r>
            <a:r>
              <a:rPr lang="es-MX" sz="2000" i="1" dirty="0"/>
              <a:t>Escherichia coli, Klebsiella sp., Enterobacter sp., Salmonella sp., Shigella sp., A. baumannii, P. aeruginosa, Stenotrophomonas maltophilia, S. aureus y Enterococcus sp</a:t>
            </a:r>
            <a:r>
              <a:rPr lang="es-MX" sz="2000" dirty="0"/>
              <a:t>., identificados de especímenes clínicos tales como orina, muestras respiratorias ( aspirado traqueal y lavado bronquial), sangre, líquido cefalorraquídeo (LCR) y heces. </a:t>
            </a:r>
            <a:r>
              <a:rPr lang="es-MX" sz="2000" b="1" dirty="0"/>
              <a:t>Garza E y col</a:t>
            </a:r>
          </a:p>
        </p:txBody>
      </p:sp>
    </p:spTree>
    <p:extLst>
      <p:ext uri="{BB962C8B-B14F-4D97-AF65-F5344CB8AC3E}">
        <p14:creationId xmlns:p14="http://schemas.microsoft.com/office/powerpoint/2010/main" val="123284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7971" y="-70736"/>
            <a:ext cx="8911587" cy="4794341"/>
          </a:xfrm>
          <a:noFill/>
          <a:ln w="28575">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127948"/>
            <a:r>
              <a:rPr lang="es-AR" sz="2000" dirty="0">
                <a:latin typeface="+mn-lt"/>
              </a:rPr>
              <a:t>Red Iberoamericana para Combatir la Resistencia a Antimicrobianos  (Iberoamerican Network for Combating Antimicrobial Resistance) (INCAR-UIU)</a:t>
            </a:r>
            <a:br>
              <a:rPr lang="es-AR" sz="2000" dirty="0">
                <a:latin typeface="+mn-lt"/>
              </a:rPr>
            </a:br>
            <a:r>
              <a:rPr lang="es-AR" sz="1800" dirty="0">
                <a:latin typeface="+mn-lt"/>
              </a:rPr>
              <a:t>Gabriel O. Gutkind  (Universidad de Buenos Aires), Nilton Lincopan   (Universidad de Sao Paulo), Jose Ignacio Santos  (Universidad Autónoma de Mexico), Jordi Vila (Universidad de Barcelona), Bruno Gonzalez Zorn (Universidad Complutense de Madrid</a:t>
            </a:r>
            <a:r>
              <a:rPr lang="es-AR" sz="1100" dirty="0">
                <a:latin typeface="+mn-lt"/>
              </a:rPr>
              <a:t>) </a:t>
            </a:r>
            <a:br>
              <a:rPr lang="es-AR" sz="1100" dirty="0">
                <a:latin typeface="+mn-lt"/>
              </a:rPr>
            </a:br>
            <a:endParaRPr lang="es-AR" sz="1000" dirty="0">
              <a:latin typeface="+mn-lt"/>
            </a:endParaRPr>
          </a:p>
        </p:txBody>
      </p:sp>
      <p:sp>
        <p:nvSpPr>
          <p:cNvPr id="4" name="AutoShape 2" descr="Resultado de imagen para Universidad de Buenos Aires"/>
          <p:cNvSpPr>
            <a:spLocks noChangeAspect="1" noChangeArrowheads="1"/>
          </p:cNvSpPr>
          <p:nvPr/>
        </p:nvSpPr>
        <p:spPr bwMode="auto">
          <a:xfrm>
            <a:off x="2398422" y="-19348"/>
            <a:ext cx="87318" cy="40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246" tIns="6123" rIns="12246" bIns="6123" numCol="1" anchor="t" anchorCtr="0" compatLnSpc="1">
            <a:prstTxWarp prst="textNoShape">
              <a:avLst/>
            </a:prstTxWarp>
          </a:bodyPr>
          <a:lstStyle/>
          <a:p>
            <a:endParaRPr lang="es-AR" sz="241"/>
          </a:p>
        </p:txBody>
      </p:sp>
      <p:sp>
        <p:nvSpPr>
          <p:cNvPr id="8" name="AutoShape 4" descr="Resultado de imagen para Universidad de Buenos Aires"/>
          <p:cNvSpPr>
            <a:spLocks noChangeAspect="1" noChangeArrowheads="1"/>
          </p:cNvSpPr>
          <p:nvPr/>
        </p:nvSpPr>
        <p:spPr bwMode="auto">
          <a:xfrm>
            <a:off x="2418833" y="1063"/>
            <a:ext cx="87318" cy="40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246" tIns="6123" rIns="12246" bIns="6123" numCol="1" anchor="t" anchorCtr="0" compatLnSpc="1">
            <a:prstTxWarp prst="textNoShape">
              <a:avLst/>
            </a:prstTxWarp>
          </a:bodyPr>
          <a:lstStyle/>
          <a:p>
            <a:endParaRPr lang="es-AR" sz="241"/>
          </a:p>
        </p:txBody>
      </p:sp>
      <p:pic>
        <p:nvPicPr>
          <p:cNvPr id="1030" name="Picture 6" descr="Resultado de imagen para Universidad de Buenos Ai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7" y="248979"/>
            <a:ext cx="1131432" cy="1347591"/>
          </a:xfrm>
          <a:prstGeom prst="rect">
            <a:avLst/>
          </a:prstGeom>
          <a:solidFill>
            <a:schemeClr val="bg1"/>
          </a:solidFill>
          <a:ln w="38100">
            <a:solidFill>
              <a:schemeClr val="tx2">
                <a:lumMod val="60000"/>
                <a:lumOff val="40000"/>
              </a:schemeClr>
            </a:solidFill>
          </a:ln>
        </p:spPr>
      </p:pic>
      <p:pic>
        <p:nvPicPr>
          <p:cNvPr id="1032" name="Picture 8" descr="Resultado de imagen para universitat de barcelo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70" y="443867"/>
            <a:ext cx="1132436" cy="1357855"/>
          </a:xfrm>
          <a:prstGeom prst="rect">
            <a:avLst/>
          </a:prstGeom>
          <a:noFill/>
          <a:ln w="381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34" name="Picture 10" descr="Resultado de imagen para universidad de sao pau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258" y="110620"/>
            <a:ext cx="1163358" cy="1485950"/>
          </a:xfrm>
          <a:prstGeom prst="rect">
            <a:avLst/>
          </a:prstGeom>
          <a:noFill/>
          <a:ln w="38100">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universidad autonoma de mexi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74" y="1801722"/>
            <a:ext cx="1201753" cy="1159191"/>
          </a:xfrm>
          <a:prstGeom prst="rect">
            <a:avLst/>
          </a:prstGeom>
          <a:solidFill>
            <a:schemeClr val="bg1"/>
          </a:solidFill>
          <a:ln w="38100">
            <a:solidFill>
              <a:schemeClr val="tx2">
                <a:lumMod val="60000"/>
                <a:lumOff val="40000"/>
              </a:schemeClr>
            </a:solidFill>
          </a:ln>
        </p:spPr>
      </p:pic>
      <p:pic>
        <p:nvPicPr>
          <p:cNvPr id="1038" name="Picture 14" descr="Resultado de imagen para universidad complutense de madri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0258" y="1691959"/>
            <a:ext cx="1138687" cy="1268953"/>
          </a:xfrm>
          <a:prstGeom prst="rect">
            <a:avLst/>
          </a:prstGeom>
          <a:solidFill>
            <a:schemeClr val="bg1"/>
          </a:solidFill>
          <a:ln w="38100">
            <a:solidFill>
              <a:schemeClr val="tx2">
                <a:lumMod val="60000"/>
                <a:lumOff val="40000"/>
              </a:schemeClr>
            </a:solidFill>
          </a:ln>
        </p:spPr>
      </p:pic>
      <p:sp>
        <p:nvSpPr>
          <p:cNvPr id="9" name="8 CuadroTexto"/>
          <p:cNvSpPr txBox="1"/>
          <p:nvPr/>
        </p:nvSpPr>
        <p:spPr>
          <a:xfrm>
            <a:off x="2789352" y="110620"/>
            <a:ext cx="288802" cy="203582"/>
          </a:xfrm>
          <a:prstGeom prst="rect">
            <a:avLst/>
          </a:prstGeom>
          <a:noFill/>
        </p:spPr>
        <p:txBody>
          <a:bodyPr wrap="square" rtlCol="0">
            <a:spAutoFit/>
          </a:bodyPr>
          <a:lstStyle/>
          <a:p>
            <a:r>
              <a:rPr lang="es-AR" sz="723" b="1" dirty="0">
                <a:solidFill>
                  <a:schemeClr val="accent1">
                    <a:lumMod val="75000"/>
                  </a:schemeClr>
                </a:solidFill>
              </a:rPr>
              <a:t>70</a:t>
            </a:r>
          </a:p>
        </p:txBody>
      </p:sp>
      <p:sp>
        <p:nvSpPr>
          <p:cNvPr id="3" name="CuadroTexto 2">
            <a:extLst>
              <a:ext uri="{FF2B5EF4-FFF2-40B4-BE49-F238E27FC236}">
                <a16:creationId xmlns:a16="http://schemas.microsoft.com/office/drawing/2014/main" id="{FA0E30F5-A0FF-8042-B74D-79BCB26D457F}"/>
              </a:ext>
            </a:extLst>
          </p:cNvPr>
          <p:cNvSpPr txBox="1"/>
          <p:nvPr/>
        </p:nvSpPr>
        <p:spPr>
          <a:xfrm>
            <a:off x="55547" y="5225142"/>
            <a:ext cx="8957823" cy="1477328"/>
          </a:xfrm>
          <a:prstGeom prst="rect">
            <a:avLst/>
          </a:prstGeom>
          <a:noFill/>
        </p:spPr>
        <p:txBody>
          <a:bodyPr wrap="square" rtlCol="0">
            <a:spAutoFit/>
          </a:bodyPr>
          <a:lstStyle/>
          <a:p>
            <a:pPr marL="571500" lvl="0" indent="-571500">
              <a:buClr>
                <a:schemeClr val="bg2">
                  <a:lumMod val="50000"/>
                </a:schemeClr>
              </a:buClr>
              <a:buFont typeface="Wingdings" panose="05000000000000000000" pitchFamily="2" charset="2"/>
              <a:buChar char="Ø"/>
            </a:pPr>
            <a:r>
              <a:rPr lang="es-AR" b="1" dirty="0">
                <a:solidFill>
                  <a:schemeClr val="bg2">
                    <a:lumMod val="25000"/>
                  </a:schemeClr>
                </a:solidFill>
                <a:cs typeface="Arial" panose="020B0604020202020204" pitchFamily="34" charset="0"/>
              </a:rPr>
              <a:t>Actividades de investigación conjuntas estimuladas (financiadas por otros mecanismos) UBA-USP. Viruloma y resistoma en </a:t>
            </a:r>
            <a:r>
              <a:rPr lang="es-AR" b="1" i="1" dirty="0">
                <a:solidFill>
                  <a:schemeClr val="bg2">
                    <a:lumMod val="25000"/>
                  </a:schemeClr>
                </a:solidFill>
                <a:cs typeface="Arial" panose="020B0604020202020204" pitchFamily="34" charset="0"/>
              </a:rPr>
              <a:t>Klebsiella pneumoniae</a:t>
            </a:r>
            <a:r>
              <a:rPr lang="es-AR" b="1" dirty="0">
                <a:solidFill>
                  <a:schemeClr val="bg2">
                    <a:lumMod val="25000"/>
                  </a:schemeClr>
                </a:solidFill>
                <a:cs typeface="Arial" panose="020B0604020202020204" pitchFamily="34" charset="0"/>
              </a:rPr>
              <a:t> no  asociada al ST 258 Acerca del origen de MCR-3 (esperando liberación editorial). Plásmidos portadores de MCR-1 (a ser presentado en Microbe,  Junio 2018).</a:t>
            </a:r>
          </a:p>
          <a:p>
            <a:pPr marL="571500" indent="-571500">
              <a:buClr>
                <a:schemeClr val="bg2">
                  <a:lumMod val="50000"/>
                </a:schemeClr>
              </a:buClr>
              <a:buFont typeface="Wingdings" panose="05000000000000000000" pitchFamily="2" charset="2"/>
              <a:buChar char="Ø"/>
            </a:pPr>
            <a:endParaRPr lang="es-AR" dirty="0">
              <a:solidFill>
                <a:schemeClr val="bg2">
                  <a:lumMod val="25000"/>
                </a:schemeClr>
              </a:solidFill>
              <a:cs typeface="Arial" panose="020B0604020202020204" pitchFamily="34" charset="0"/>
            </a:endParaRPr>
          </a:p>
        </p:txBody>
      </p:sp>
    </p:spTree>
    <p:extLst>
      <p:ext uri="{BB962C8B-B14F-4D97-AF65-F5344CB8AC3E}">
        <p14:creationId xmlns:p14="http://schemas.microsoft.com/office/powerpoint/2010/main" val="240268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6AC32-73D4-7244-8775-8B9D8A597B1A}"/>
              </a:ext>
            </a:extLst>
          </p:cNvPr>
          <p:cNvSpPr>
            <a:spLocks noGrp="1"/>
          </p:cNvSpPr>
          <p:nvPr>
            <p:ph type="title"/>
          </p:nvPr>
        </p:nvSpPr>
        <p:spPr>
          <a:xfrm>
            <a:off x="628650" y="-157388"/>
            <a:ext cx="7886700" cy="1325563"/>
          </a:xfrm>
        </p:spPr>
        <p:txBody>
          <a:bodyPr>
            <a:normAutofit/>
          </a:bodyPr>
          <a:lstStyle/>
          <a:p>
            <a:r>
              <a:rPr lang="es-MX" sz="3200" b="1" dirty="0">
                <a:latin typeface="+mn-lt"/>
              </a:rPr>
              <a:t>Reflexiones sobre redes de vigilancia de RAM</a:t>
            </a:r>
          </a:p>
        </p:txBody>
      </p:sp>
      <p:sp>
        <p:nvSpPr>
          <p:cNvPr id="3" name="Marcador de contenido 2">
            <a:extLst>
              <a:ext uri="{FF2B5EF4-FFF2-40B4-BE49-F238E27FC236}">
                <a16:creationId xmlns:a16="http://schemas.microsoft.com/office/drawing/2014/main" id="{5D019DAF-9971-AA42-A3DC-365FBF08E567}"/>
              </a:ext>
            </a:extLst>
          </p:cNvPr>
          <p:cNvSpPr>
            <a:spLocks noGrp="1"/>
          </p:cNvSpPr>
          <p:nvPr>
            <p:ph idx="1"/>
          </p:nvPr>
        </p:nvSpPr>
        <p:spPr>
          <a:xfrm>
            <a:off x="246743" y="914401"/>
            <a:ext cx="8708571" cy="4399841"/>
          </a:xfrm>
        </p:spPr>
        <p:txBody>
          <a:bodyPr>
            <a:noAutofit/>
          </a:bodyPr>
          <a:lstStyle/>
          <a:p>
            <a:pPr>
              <a:lnSpc>
                <a:spcPct val="110000"/>
              </a:lnSpc>
            </a:pPr>
            <a:r>
              <a:rPr lang="es-MX" sz="1800" dirty="0"/>
              <a:t>El hecho de que hay pocas redes basadas en patologías específicas y con indicadores armonizados de infecciones comunitarias vs IAAS y otros blancos limita construcción de denominadores para conocer impacto real.</a:t>
            </a:r>
          </a:p>
          <a:p>
            <a:pPr>
              <a:lnSpc>
                <a:spcPct val="110000"/>
              </a:lnSpc>
            </a:pPr>
            <a:r>
              <a:rPr lang="es-MX" sz="1800" dirty="0"/>
              <a:t>La mayoría de redes de RAM basadas en laboratorio colectan muestras por tipo específico de microorganismo y perfil de resitencia (cepas de </a:t>
            </a:r>
            <a:r>
              <a:rPr lang="es-MX" sz="1800" i="1" dirty="0"/>
              <a:t>E. coli </a:t>
            </a:r>
            <a:r>
              <a:rPr lang="es-MX" sz="1800" dirty="0"/>
              <a:t>o </a:t>
            </a:r>
            <a:r>
              <a:rPr lang="es-MX" sz="1800" i="1" dirty="0"/>
              <a:t>Acinetobacter</a:t>
            </a:r>
            <a:r>
              <a:rPr lang="es-MX" sz="1800" dirty="0"/>
              <a:t> etc., productoras de BLEES o MDR o resitenctes a carbapenemes etc.,).</a:t>
            </a:r>
          </a:p>
          <a:p>
            <a:pPr>
              <a:lnSpc>
                <a:spcPct val="110000"/>
              </a:lnSpc>
            </a:pPr>
            <a:r>
              <a:rPr lang="es-MX" sz="1800" dirty="0"/>
              <a:t>Las Redes de RAM basadas en laboratorio con garantía de calidad proporcionan información valiosa sobre caracteruzación etallada de microorganismos de interés: serotipos, genotipos, asociaciòn a vrulencia, alerta temprana de infecciones casuadas por microorganismos poro frecuentes, etc.,</a:t>
            </a:r>
          </a:p>
          <a:p>
            <a:pPr>
              <a:lnSpc>
                <a:spcPct val="110000"/>
              </a:lnSpc>
            </a:pPr>
            <a:r>
              <a:rPr lang="es-MX" sz="1800" dirty="0"/>
              <a:t>Colectas de muestras por tiempos definidos (primeros 30, 40, 50 etc., aislamientos por mes o al año), sin caracterizar dinámica de trasnmisión: brote vs transmisión endémica, lo que que induce a sobre estimar o subestimar el impacto, etc.</a:t>
            </a:r>
          </a:p>
          <a:p>
            <a:pPr>
              <a:lnSpc>
                <a:spcPct val="110000"/>
              </a:lnSpc>
            </a:pPr>
            <a:r>
              <a:rPr lang="es-MX" sz="1800" dirty="0"/>
              <a:t>Limitados sistemas de calidad en la colecta de datos y en los laboratorios de microbiología.</a:t>
            </a:r>
          </a:p>
          <a:p>
            <a:pPr>
              <a:lnSpc>
                <a:spcPct val="110000"/>
              </a:lnSpc>
            </a:pPr>
            <a:r>
              <a:rPr lang="es-MX" sz="1800" dirty="0"/>
              <a:t>Gran interés y dependencia de industria farmaceutica con intereses específicos.</a:t>
            </a:r>
          </a:p>
        </p:txBody>
      </p:sp>
    </p:spTree>
    <p:extLst>
      <p:ext uri="{BB962C8B-B14F-4D97-AF65-F5344CB8AC3E}">
        <p14:creationId xmlns:p14="http://schemas.microsoft.com/office/powerpoint/2010/main" val="158760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BCA3C-74FF-4A49-8D72-F156E59F013B}"/>
              </a:ext>
            </a:extLst>
          </p:cNvPr>
          <p:cNvSpPr>
            <a:spLocks noGrp="1"/>
          </p:cNvSpPr>
          <p:nvPr>
            <p:ph type="title"/>
          </p:nvPr>
        </p:nvSpPr>
        <p:spPr>
          <a:xfrm>
            <a:off x="290286" y="286118"/>
            <a:ext cx="8432970" cy="857250"/>
          </a:xfrm>
        </p:spPr>
        <p:txBody>
          <a:bodyPr>
            <a:normAutofit/>
          </a:bodyPr>
          <a:lstStyle/>
          <a:p>
            <a:r>
              <a:rPr lang="es-MX" sz="3200" dirty="0">
                <a:latin typeface="+mn-lt"/>
              </a:rPr>
              <a:t>Conclusiones sobre redes de vigilancia de RAM</a:t>
            </a:r>
          </a:p>
        </p:txBody>
      </p:sp>
      <p:sp>
        <p:nvSpPr>
          <p:cNvPr id="3" name="Marcador de contenido 2">
            <a:extLst>
              <a:ext uri="{FF2B5EF4-FFF2-40B4-BE49-F238E27FC236}">
                <a16:creationId xmlns:a16="http://schemas.microsoft.com/office/drawing/2014/main" id="{BA0D81AD-AA26-1941-A963-A394FCE7E8B6}"/>
              </a:ext>
            </a:extLst>
          </p:cNvPr>
          <p:cNvSpPr>
            <a:spLocks noGrp="1"/>
          </p:cNvSpPr>
          <p:nvPr>
            <p:ph idx="1"/>
          </p:nvPr>
        </p:nvSpPr>
        <p:spPr>
          <a:xfrm>
            <a:off x="290286" y="1143368"/>
            <a:ext cx="8736019" cy="4923603"/>
          </a:xfrm>
        </p:spPr>
        <p:txBody>
          <a:bodyPr>
            <a:normAutofit lnSpcReduction="10000"/>
          </a:bodyPr>
          <a:lstStyle/>
          <a:p>
            <a:pPr marL="385763" indent="-385763">
              <a:spcBef>
                <a:spcPts val="900"/>
              </a:spcBef>
              <a:spcAft>
                <a:spcPts val="450"/>
              </a:spcAft>
              <a:buFont typeface="+mj-lt"/>
              <a:buAutoNum type="arabicPeriod"/>
            </a:pPr>
            <a:r>
              <a:rPr lang="es-MX" sz="2400" dirty="0"/>
              <a:t>Los programas de vigilancia pueden y deben ser de diferentes niveles y disciplinas y ser complementarios OMS / OPS, ha realizado un esfuerzo global en la región de las Américas para definir directrices y convocar a los países miembros a desarrollar planes de vigilancia de resistencia bacteriana (GLASS)</a:t>
            </a:r>
          </a:p>
          <a:p>
            <a:pPr marL="385763" indent="-385763">
              <a:spcBef>
                <a:spcPts val="900"/>
              </a:spcBef>
              <a:spcAft>
                <a:spcPts val="450"/>
              </a:spcAft>
              <a:buFont typeface="+mj-lt"/>
              <a:buAutoNum type="arabicPeriod"/>
            </a:pPr>
            <a:r>
              <a:rPr lang="es-MX" sz="2400" dirty="0"/>
              <a:t>Las directrices indican elementos basales para implantar y adaptar redes de vigilancia a las capacidades y desarrollos de cada región.</a:t>
            </a:r>
          </a:p>
          <a:p>
            <a:pPr marL="385763" indent="-385763">
              <a:spcBef>
                <a:spcPts val="900"/>
              </a:spcBef>
              <a:spcAft>
                <a:spcPts val="450"/>
              </a:spcAft>
              <a:buFont typeface="+mj-lt"/>
              <a:buAutoNum type="arabicPeriod"/>
            </a:pPr>
            <a:r>
              <a:rPr lang="es-MX" sz="2400" dirty="0"/>
              <a:t>En México, los programas nacionales de vigilancia de RAM, deben de pasar de ser enunciativos a evolutivos y garantizar calidad y armonización de la información.</a:t>
            </a:r>
          </a:p>
          <a:p>
            <a:pPr marL="385763" indent="-385763">
              <a:spcBef>
                <a:spcPts val="900"/>
              </a:spcBef>
              <a:spcAft>
                <a:spcPts val="450"/>
              </a:spcAft>
              <a:buFont typeface="+mj-lt"/>
              <a:buAutoNum type="arabicPeriod"/>
            </a:pPr>
            <a:r>
              <a:rPr lang="es-MX" sz="2400" dirty="0"/>
              <a:t>La información debe ser pública y transparente para guíar adecuadamente al nivel local, regional, nacional y el vínculo global. </a:t>
            </a:r>
          </a:p>
        </p:txBody>
      </p:sp>
    </p:spTree>
    <p:extLst>
      <p:ext uri="{BB962C8B-B14F-4D97-AF65-F5344CB8AC3E}">
        <p14:creationId xmlns:p14="http://schemas.microsoft.com/office/powerpoint/2010/main" val="102953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550" y="187278"/>
            <a:ext cx="8890223" cy="857250"/>
          </a:xfrm>
        </p:spPr>
        <p:txBody>
          <a:bodyPr>
            <a:normAutofit/>
          </a:bodyPr>
          <a:lstStyle/>
          <a:p>
            <a:r>
              <a:rPr lang="en-US" sz="3200" dirty="0">
                <a:solidFill>
                  <a:schemeClr val="tx1"/>
                </a:solidFill>
              </a:rPr>
              <a:t>Impacto de RAM: Infecciones difíciles de tratar</a:t>
            </a:r>
          </a:p>
        </p:txBody>
      </p:sp>
      <p:sp>
        <p:nvSpPr>
          <p:cNvPr id="6" name="Text Placeholder 5"/>
          <p:cNvSpPr>
            <a:spLocks noGrp="1"/>
          </p:cNvSpPr>
          <p:nvPr>
            <p:ph type="body" sz="quarter" idx="10"/>
          </p:nvPr>
        </p:nvSpPr>
        <p:spPr>
          <a:xfrm>
            <a:off x="3798097" y="1344627"/>
            <a:ext cx="5256675" cy="4577558"/>
          </a:xfrm>
        </p:spPr>
        <p:txBody>
          <a:bodyPr>
            <a:noAutofit/>
          </a:bodyPr>
          <a:lstStyle/>
          <a:p>
            <a:r>
              <a:rPr lang="es-ES_tradnl" sz="2400" dirty="0">
                <a:solidFill>
                  <a:schemeClr val="tx1"/>
                </a:solidFill>
              </a:rPr>
              <a:t>Impacto en morbilidad y  mortalidad de infecciones bacterianas susceptibles de tratarse con antibióticos</a:t>
            </a:r>
          </a:p>
          <a:p>
            <a:r>
              <a:rPr lang="es-ES_tradnl" sz="2400" dirty="0">
                <a:solidFill>
                  <a:schemeClr val="tx1"/>
                </a:solidFill>
              </a:rPr>
              <a:t> Limitadas opciones terapéuticas con los antibióticos disponibles</a:t>
            </a:r>
          </a:p>
          <a:p>
            <a:r>
              <a:rPr lang="es-ES_tradnl" sz="2400" dirty="0">
                <a:solidFill>
                  <a:schemeClr val="tx1"/>
                </a:solidFill>
              </a:rPr>
              <a:t>Los nuevos antibióticos que han salido al mercado son pocos y tampoco tienen actividad contra estas bacterias MDR o XDR</a:t>
            </a:r>
          </a:p>
          <a:p>
            <a:r>
              <a:rPr lang="es-ES_tradnl" sz="2400" dirty="0">
                <a:solidFill>
                  <a:schemeClr val="tx1"/>
                </a:solidFill>
              </a:rPr>
              <a:t>Alta mortalidad (</a:t>
            </a:r>
            <a:r>
              <a:rPr lang="es-ES_tradnl" sz="2400" dirty="0" err="1">
                <a:solidFill>
                  <a:schemeClr val="tx1"/>
                </a:solidFill>
              </a:rPr>
              <a:t>e.g</a:t>
            </a:r>
            <a:r>
              <a:rPr lang="es-ES_tradnl" sz="2400" dirty="0">
                <a:solidFill>
                  <a:schemeClr val="tx1"/>
                </a:solidFill>
              </a:rPr>
              <a:t>., 50% en infecciones graves)</a:t>
            </a:r>
          </a:p>
        </p:txBody>
      </p:sp>
      <p:pic>
        <p:nvPicPr>
          <p:cNvPr id="7" name="Picture 6"/>
          <p:cNvPicPr>
            <a:picLocks noChangeAspect="1"/>
          </p:cNvPicPr>
          <p:nvPr/>
        </p:nvPicPr>
        <p:blipFill>
          <a:blip r:embed="rId2"/>
          <a:stretch>
            <a:fillRect/>
          </a:stretch>
        </p:blipFill>
        <p:spPr>
          <a:xfrm>
            <a:off x="498380" y="1291778"/>
            <a:ext cx="3014077" cy="1515650"/>
          </a:xfrm>
          <a:prstGeom prst="rect">
            <a:avLst/>
          </a:prstGeom>
        </p:spPr>
      </p:pic>
      <p:pic>
        <p:nvPicPr>
          <p:cNvPr id="8" name="Picture 7"/>
          <p:cNvPicPr>
            <a:picLocks noChangeAspect="1"/>
          </p:cNvPicPr>
          <p:nvPr/>
        </p:nvPicPr>
        <p:blipFill>
          <a:blip r:embed="rId3"/>
          <a:stretch>
            <a:fillRect/>
          </a:stretch>
        </p:blipFill>
        <p:spPr>
          <a:xfrm>
            <a:off x="498380" y="2835161"/>
            <a:ext cx="3014077" cy="1520358"/>
          </a:xfrm>
          <a:prstGeom prst="rect">
            <a:avLst/>
          </a:prstGeom>
        </p:spPr>
      </p:pic>
      <p:pic>
        <p:nvPicPr>
          <p:cNvPr id="9" name="Picture 8"/>
          <p:cNvPicPr>
            <a:picLocks noChangeAspect="1"/>
          </p:cNvPicPr>
          <p:nvPr/>
        </p:nvPicPr>
        <p:blipFill>
          <a:blip r:embed="rId4"/>
          <a:stretch>
            <a:fillRect/>
          </a:stretch>
        </p:blipFill>
        <p:spPr>
          <a:xfrm>
            <a:off x="498380" y="4416697"/>
            <a:ext cx="3014077" cy="1505488"/>
          </a:xfrm>
          <a:prstGeom prst="rect">
            <a:avLst/>
          </a:prstGeom>
        </p:spPr>
      </p:pic>
      <p:sp>
        <p:nvSpPr>
          <p:cNvPr id="2" name="CuadroTexto 1">
            <a:extLst>
              <a:ext uri="{FF2B5EF4-FFF2-40B4-BE49-F238E27FC236}">
                <a16:creationId xmlns:a16="http://schemas.microsoft.com/office/drawing/2014/main" id="{5C78F232-61B9-3049-97D9-42ECF7C8E9A8}"/>
              </a:ext>
            </a:extLst>
          </p:cNvPr>
          <p:cNvSpPr txBox="1"/>
          <p:nvPr/>
        </p:nvSpPr>
        <p:spPr>
          <a:xfrm>
            <a:off x="7441803" y="6073968"/>
            <a:ext cx="910057" cy="300082"/>
          </a:xfrm>
          <a:prstGeom prst="rect">
            <a:avLst/>
          </a:prstGeom>
          <a:noFill/>
        </p:spPr>
        <p:txBody>
          <a:bodyPr wrap="none" rtlCol="0">
            <a:spAutoFit/>
          </a:bodyPr>
          <a:lstStyle/>
          <a:p>
            <a:pPr defTabSz="685800"/>
            <a:r>
              <a:rPr lang="es-MX" sz="1350" dirty="0">
                <a:solidFill>
                  <a:prstClr val="black"/>
                </a:solidFill>
                <a:latin typeface="Calibri" panose="020F0502020204030204"/>
              </a:rPr>
              <a:t>CDC, 2018</a:t>
            </a:r>
          </a:p>
        </p:txBody>
      </p:sp>
    </p:spTree>
    <p:extLst>
      <p:ext uri="{BB962C8B-B14F-4D97-AF65-F5344CB8AC3E}">
        <p14:creationId xmlns:p14="http://schemas.microsoft.com/office/powerpoint/2010/main" val="38317060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56568-702E-6344-9156-90E9CCF1F995}"/>
              </a:ext>
            </a:extLst>
          </p:cNvPr>
          <p:cNvSpPr>
            <a:spLocks noGrp="1"/>
          </p:cNvSpPr>
          <p:nvPr>
            <p:ph type="title"/>
          </p:nvPr>
        </p:nvSpPr>
        <p:spPr/>
        <p:txBody>
          <a:bodyPr>
            <a:normAutofit/>
          </a:bodyPr>
          <a:lstStyle/>
          <a:p>
            <a:pPr algn="ctr"/>
            <a:r>
              <a:rPr lang="es-MX" sz="3200" b="1" dirty="0">
                <a:latin typeface="+mn-lt"/>
              </a:rPr>
              <a:t>Impacto de Resistencia Bacteriana (RAM)</a:t>
            </a:r>
            <a:br>
              <a:rPr lang="es-MX" sz="3200" b="1" dirty="0">
                <a:latin typeface="+mn-lt"/>
              </a:rPr>
            </a:br>
            <a:r>
              <a:rPr lang="es-MX" sz="3200" b="1" dirty="0">
                <a:solidFill>
                  <a:srgbClr val="FF0000"/>
                </a:solidFill>
                <a:latin typeface="+mn-lt"/>
              </a:rPr>
              <a:t>“Ninguna acción hoy, ninguna cura mañana”</a:t>
            </a:r>
          </a:p>
        </p:txBody>
      </p:sp>
      <p:pic>
        <p:nvPicPr>
          <p:cNvPr id="4" name="Imagen 3">
            <a:extLst>
              <a:ext uri="{FF2B5EF4-FFF2-40B4-BE49-F238E27FC236}">
                <a16:creationId xmlns:a16="http://schemas.microsoft.com/office/drawing/2014/main" id="{2F5A274E-1DEE-8E4D-B0BD-B971173B1B5D}"/>
              </a:ext>
            </a:extLst>
          </p:cNvPr>
          <p:cNvPicPr>
            <a:picLocks noChangeAspect="1"/>
          </p:cNvPicPr>
          <p:nvPr/>
        </p:nvPicPr>
        <p:blipFill>
          <a:blip r:embed="rId2"/>
          <a:stretch>
            <a:fillRect/>
          </a:stretch>
        </p:blipFill>
        <p:spPr>
          <a:xfrm>
            <a:off x="247230" y="1799771"/>
            <a:ext cx="4092424" cy="4739061"/>
          </a:xfrm>
          <a:prstGeom prst="rect">
            <a:avLst/>
          </a:prstGeom>
        </p:spPr>
      </p:pic>
      <p:sp>
        <p:nvSpPr>
          <p:cNvPr id="5" name="CuadroTexto 4">
            <a:extLst>
              <a:ext uri="{FF2B5EF4-FFF2-40B4-BE49-F238E27FC236}">
                <a16:creationId xmlns:a16="http://schemas.microsoft.com/office/drawing/2014/main" id="{E53023B0-0DEA-A74E-B5AB-16BEE23E6B05}"/>
              </a:ext>
            </a:extLst>
          </p:cNvPr>
          <p:cNvSpPr txBox="1"/>
          <p:nvPr/>
        </p:nvSpPr>
        <p:spPr>
          <a:xfrm>
            <a:off x="4615226" y="1834980"/>
            <a:ext cx="4412660" cy="4703852"/>
          </a:xfrm>
          <a:prstGeom prst="rect">
            <a:avLst/>
          </a:prstGeom>
          <a:noFill/>
        </p:spPr>
        <p:txBody>
          <a:bodyPr wrap="square" rtlCol="0">
            <a:spAutoFit/>
          </a:bodyPr>
          <a:lstStyle/>
          <a:p>
            <a:pPr marL="342900" indent="-342900" defTabSz="685800">
              <a:spcBef>
                <a:spcPts val="900"/>
              </a:spcBef>
              <a:spcAft>
                <a:spcPts val="450"/>
              </a:spcAft>
              <a:buFont typeface="Arial" panose="020B0604020202020204" pitchFamily="34" charset="0"/>
              <a:buChar char="•"/>
            </a:pPr>
            <a:r>
              <a:rPr lang="es-MX" sz="2400" dirty="0">
                <a:solidFill>
                  <a:prstClr val="black"/>
                </a:solidFill>
                <a:latin typeface="Calibri" panose="020F0502020204030204"/>
              </a:rPr>
              <a:t>Se estima que para el año 2050 la RAM causaría 10 millones de muertes por año y una reducción del 2 al 5 porciento del PIB, en algunos países.</a:t>
            </a:r>
          </a:p>
          <a:p>
            <a:pPr marL="342900" indent="-342900" defTabSz="685800">
              <a:spcBef>
                <a:spcPts val="900"/>
              </a:spcBef>
              <a:spcAft>
                <a:spcPts val="450"/>
              </a:spcAft>
              <a:buFont typeface="Arial" panose="020B0604020202020204" pitchFamily="34" charset="0"/>
              <a:buChar char="•"/>
            </a:pPr>
            <a:r>
              <a:rPr lang="es-MX" sz="2400" dirty="0">
                <a:solidFill>
                  <a:prstClr val="black"/>
                </a:solidFill>
              </a:rPr>
              <a:t>En su informe de riesgos del 2013, </a:t>
            </a:r>
            <a:r>
              <a:rPr lang="es-MX" sz="2400" dirty="0">
                <a:solidFill>
                  <a:prstClr val="black"/>
                </a:solidFill>
                <a:latin typeface="Calibri" panose="020F0502020204030204"/>
              </a:rPr>
              <a:t>Foro Económico Mundial, situó la resistencia a los antimicrobianos a la par del riesgo por proliferación de armas de destrucción masiva y la crisis económica mundial.</a:t>
            </a:r>
          </a:p>
        </p:txBody>
      </p:sp>
    </p:spTree>
    <p:extLst>
      <p:ext uri="{BB962C8B-B14F-4D97-AF65-F5344CB8AC3E}">
        <p14:creationId xmlns:p14="http://schemas.microsoft.com/office/powerpoint/2010/main" val="403317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E5A4816-5C79-46B3-AC47-3D7C383070DD}"/>
              </a:ext>
            </a:extLst>
          </p:cNvPr>
          <p:cNvSpPr txBox="1">
            <a:spLocks/>
          </p:cNvSpPr>
          <p:nvPr/>
        </p:nvSpPr>
        <p:spPr bwMode="auto">
          <a:xfrm>
            <a:off x="1505061" y="4177319"/>
            <a:ext cx="1772471" cy="48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456" indent="-390456" algn="l" defTabSz="1042804"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260" indent="-307921"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fontAlgn="base">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a:lstStyle>
          <a:p>
            <a:pPr marL="0" indent="0" defTabSz="782084">
              <a:buNone/>
            </a:pPr>
            <a:r>
              <a:rPr lang="es-AR" sz="1200" kern="0" dirty="0">
                <a:latin typeface="Palatino Linotype"/>
              </a:rPr>
              <a:t>Enfermedades intratables en animales amenazando la producción sostenible para la población</a:t>
            </a:r>
          </a:p>
        </p:txBody>
      </p:sp>
      <p:sp>
        <p:nvSpPr>
          <p:cNvPr id="15" name="Content Placeholder 2">
            <a:extLst>
              <a:ext uri="{FF2B5EF4-FFF2-40B4-BE49-F238E27FC236}">
                <a16:creationId xmlns:a16="http://schemas.microsoft.com/office/drawing/2014/main" id="{CBDD3445-3FA7-4F31-8BA4-59799DE1567E}"/>
              </a:ext>
            </a:extLst>
          </p:cNvPr>
          <p:cNvSpPr txBox="1">
            <a:spLocks/>
          </p:cNvSpPr>
          <p:nvPr/>
        </p:nvSpPr>
        <p:spPr bwMode="auto">
          <a:xfrm>
            <a:off x="1511631" y="2839316"/>
            <a:ext cx="1836292" cy="6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456" indent="-390456" algn="l" defTabSz="1042804"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260" indent="-307921"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fontAlgn="base">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a:lstStyle>
          <a:p>
            <a:pPr marL="0" indent="0" defTabSz="782084">
              <a:spcBef>
                <a:spcPts val="0"/>
              </a:spcBef>
              <a:buNone/>
            </a:pPr>
            <a:r>
              <a:rPr lang="es-AR" sz="1200" kern="0" dirty="0">
                <a:latin typeface="Palatino Linotype"/>
              </a:rPr>
              <a:t>La RAM afecta fuertemente la pobreza</a:t>
            </a:r>
          </a:p>
          <a:p>
            <a:pPr marL="292835" indent="-292835" defTabSz="782084">
              <a:spcBef>
                <a:spcPts val="0"/>
              </a:spcBef>
              <a:buFont typeface="Wingdings"/>
              <a:buChar char="à"/>
            </a:pPr>
            <a:r>
              <a:rPr lang="es-AR" sz="1200" kern="0" dirty="0">
                <a:latin typeface="Palatino Linotype"/>
                <a:sym typeface="Wingdings" panose="05000000000000000000" pitchFamily="2" charset="2"/>
              </a:rPr>
              <a:t>El % de R es mayor</a:t>
            </a:r>
          </a:p>
          <a:p>
            <a:pPr marL="292835" indent="-292835" defTabSz="782084">
              <a:spcBef>
                <a:spcPts val="0"/>
              </a:spcBef>
              <a:buFont typeface="Wingdings"/>
              <a:buChar char="à"/>
            </a:pPr>
            <a:r>
              <a:rPr lang="es-AR" sz="1200" kern="0" dirty="0">
                <a:latin typeface="Palatino Linotype"/>
                <a:sym typeface="Wingdings" panose="05000000000000000000" pitchFamily="2" charset="2"/>
              </a:rPr>
              <a:t>Ausencia de tratamiento accesible</a:t>
            </a:r>
          </a:p>
          <a:p>
            <a:pPr marL="0" indent="0" defTabSz="782084">
              <a:spcBef>
                <a:spcPts val="0"/>
              </a:spcBef>
              <a:buNone/>
            </a:pPr>
            <a:endParaRPr lang="es-AR" sz="1200" kern="0" dirty="0">
              <a:latin typeface="Palatino Linotype"/>
            </a:endParaRPr>
          </a:p>
        </p:txBody>
      </p:sp>
      <p:sp>
        <p:nvSpPr>
          <p:cNvPr id="17" name="Content Placeholder 2">
            <a:extLst>
              <a:ext uri="{FF2B5EF4-FFF2-40B4-BE49-F238E27FC236}">
                <a16:creationId xmlns:a16="http://schemas.microsoft.com/office/drawing/2014/main" id="{DD0335FF-8239-449B-A69B-B991B9129917}"/>
              </a:ext>
            </a:extLst>
          </p:cNvPr>
          <p:cNvSpPr txBox="1">
            <a:spLocks/>
          </p:cNvSpPr>
          <p:nvPr/>
        </p:nvSpPr>
        <p:spPr bwMode="auto">
          <a:xfrm>
            <a:off x="4834904" y="2778466"/>
            <a:ext cx="1995549" cy="49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456" indent="-390456" algn="l" defTabSz="1042804"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260" indent="-307921"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fontAlgn="base">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a:lstStyle>
          <a:p>
            <a:pPr marL="0" indent="0" defTabSz="782084">
              <a:buNone/>
            </a:pPr>
            <a:r>
              <a:rPr lang="es-AR" sz="1200" b="1" kern="0" dirty="0">
                <a:latin typeface="Palatino Linotype"/>
              </a:rPr>
              <a:t>Los residuos de </a:t>
            </a:r>
            <a:r>
              <a:rPr lang="es-AR" sz="1200" b="1" kern="0" dirty="0" err="1">
                <a:latin typeface="Palatino Linotype"/>
              </a:rPr>
              <a:t>ATBs</a:t>
            </a:r>
            <a:r>
              <a:rPr lang="es-AR" sz="1200" b="1" kern="0" dirty="0">
                <a:latin typeface="Palatino Linotype"/>
              </a:rPr>
              <a:t> de los hospitales</a:t>
            </a:r>
            <a:r>
              <a:rPr lang="es-AR" sz="1200" kern="0" dirty="0">
                <a:latin typeface="Palatino Linotype"/>
              </a:rPr>
              <a:t>, las compañías farmacéuticas y la agricultura contaminan el agua</a:t>
            </a:r>
          </a:p>
        </p:txBody>
      </p:sp>
      <p:sp>
        <p:nvSpPr>
          <p:cNvPr id="18" name="Content Placeholder 2">
            <a:extLst>
              <a:ext uri="{FF2B5EF4-FFF2-40B4-BE49-F238E27FC236}">
                <a16:creationId xmlns:a16="http://schemas.microsoft.com/office/drawing/2014/main" id="{570DB84F-6A47-421F-ABE2-656059551DBA}"/>
              </a:ext>
            </a:extLst>
          </p:cNvPr>
          <p:cNvSpPr txBox="1">
            <a:spLocks/>
          </p:cNvSpPr>
          <p:nvPr/>
        </p:nvSpPr>
        <p:spPr bwMode="auto">
          <a:xfrm>
            <a:off x="1505060" y="5492161"/>
            <a:ext cx="1842243" cy="27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456" indent="-390456" algn="l" defTabSz="1042804"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260" indent="-307921"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fontAlgn="base">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a:lstStyle>
          <a:p>
            <a:pPr marL="0" indent="0" defTabSz="782084">
              <a:buNone/>
            </a:pPr>
            <a:r>
              <a:rPr lang="es-AR" sz="1200" kern="0" dirty="0">
                <a:latin typeface="Palatino Linotype"/>
              </a:rPr>
              <a:t>Los antimicrobianos son fundamentales para todos los sistemas de salud</a:t>
            </a:r>
          </a:p>
        </p:txBody>
      </p:sp>
      <p:sp>
        <p:nvSpPr>
          <p:cNvPr id="21" name="Content Placeholder 2">
            <a:extLst>
              <a:ext uri="{FF2B5EF4-FFF2-40B4-BE49-F238E27FC236}">
                <a16:creationId xmlns:a16="http://schemas.microsoft.com/office/drawing/2014/main" id="{CC1EB3CC-F42D-4B01-B9B8-3DE5136F4294}"/>
              </a:ext>
            </a:extLst>
          </p:cNvPr>
          <p:cNvSpPr txBox="1">
            <a:spLocks/>
          </p:cNvSpPr>
          <p:nvPr/>
        </p:nvSpPr>
        <p:spPr bwMode="auto">
          <a:xfrm>
            <a:off x="4834905" y="5188070"/>
            <a:ext cx="2296756" cy="105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456" indent="-390456" algn="l" defTabSz="1042804"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260" indent="-307921"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fontAlgn="base">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a:lstStyle>
          <a:p>
            <a:pPr marL="0" indent="0" defTabSz="782084">
              <a:buNone/>
            </a:pPr>
            <a:r>
              <a:rPr lang="es-AR" sz="1200" kern="0" dirty="0">
                <a:latin typeface="Palatino Linotype"/>
              </a:rPr>
              <a:t>Para la contención de la RAM es indispensable </a:t>
            </a:r>
            <a:r>
              <a:rPr lang="es-AR" sz="1200" b="1" kern="0" dirty="0">
                <a:latin typeface="Palatino Linotype"/>
              </a:rPr>
              <a:t>balancear el acceso, la innovación y la conservación </a:t>
            </a:r>
            <a:r>
              <a:rPr lang="es-AR" sz="1200" kern="0" dirty="0">
                <a:latin typeface="Palatino Linotype"/>
              </a:rPr>
              <a:t>de la actividad de los antimicrobianos</a:t>
            </a:r>
          </a:p>
        </p:txBody>
      </p:sp>
      <p:sp>
        <p:nvSpPr>
          <p:cNvPr id="23" name="Content Placeholder 2">
            <a:extLst>
              <a:ext uri="{FF2B5EF4-FFF2-40B4-BE49-F238E27FC236}">
                <a16:creationId xmlns:a16="http://schemas.microsoft.com/office/drawing/2014/main" id="{82D1A8E5-E0C1-401B-A228-7500A70C4CE2}"/>
              </a:ext>
            </a:extLst>
          </p:cNvPr>
          <p:cNvSpPr txBox="1">
            <a:spLocks/>
          </p:cNvSpPr>
          <p:nvPr/>
        </p:nvSpPr>
        <p:spPr bwMode="auto">
          <a:xfrm>
            <a:off x="4834905" y="4153256"/>
            <a:ext cx="2119336" cy="5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456" indent="-390456" algn="l" defTabSz="1042804"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260" indent="-307921"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fontAlgn="base">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a:lstStyle>
          <a:p>
            <a:pPr marL="0" indent="0" defTabSz="782084">
              <a:buNone/>
            </a:pPr>
            <a:r>
              <a:rPr lang="es-AR" sz="1200" b="1" kern="0" dirty="0">
                <a:latin typeface="Palatino Linotype"/>
              </a:rPr>
              <a:t>*Se predice que el costo acumulado de la RAM para el 2050 será 120 trillones de dólares</a:t>
            </a:r>
          </a:p>
        </p:txBody>
      </p:sp>
      <p:sp>
        <p:nvSpPr>
          <p:cNvPr id="24" name="Content Placeholder 2">
            <a:extLst>
              <a:ext uri="{FF2B5EF4-FFF2-40B4-BE49-F238E27FC236}">
                <a16:creationId xmlns:a16="http://schemas.microsoft.com/office/drawing/2014/main" id="{D473C00E-C95B-40C7-A6C8-AD1EDB51E212}"/>
              </a:ext>
            </a:extLst>
          </p:cNvPr>
          <p:cNvSpPr txBox="1">
            <a:spLocks/>
          </p:cNvSpPr>
          <p:nvPr/>
        </p:nvSpPr>
        <p:spPr bwMode="auto">
          <a:xfrm>
            <a:off x="7131661" y="4005078"/>
            <a:ext cx="2118095" cy="66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90456" indent="-390456" algn="l" defTabSz="1042804" rtl="0" fontAlgn="base">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260" indent="-307921"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fontAlgn="base">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a:lstStyle>
          <a:p>
            <a:pPr marL="0" indent="0" algn="ctr" defTabSz="782084">
              <a:buNone/>
            </a:pPr>
            <a:r>
              <a:rPr lang="es-AR" sz="1400" b="1" kern="0" dirty="0">
                <a:latin typeface="Palatino Linotype"/>
              </a:rPr>
              <a:t>Todo esto requiere asociaciones multisectoriales</a:t>
            </a:r>
          </a:p>
        </p:txBody>
      </p:sp>
      <p:sp>
        <p:nvSpPr>
          <p:cNvPr id="25" name="TextBox 24">
            <a:extLst>
              <a:ext uri="{FF2B5EF4-FFF2-40B4-BE49-F238E27FC236}">
                <a16:creationId xmlns:a16="http://schemas.microsoft.com/office/drawing/2014/main" id="{29029AA3-2970-495D-9C4C-7572540A6F9B}"/>
              </a:ext>
            </a:extLst>
          </p:cNvPr>
          <p:cNvSpPr txBox="1"/>
          <p:nvPr/>
        </p:nvSpPr>
        <p:spPr>
          <a:xfrm>
            <a:off x="7233259" y="4845247"/>
            <a:ext cx="2118095" cy="302275"/>
          </a:xfrm>
          <a:prstGeom prst="rect">
            <a:avLst/>
          </a:prstGeom>
          <a:noFill/>
        </p:spPr>
        <p:txBody>
          <a:bodyPr wrap="square" lIns="47893" tIns="23946" rIns="47893" bIns="23946" rtlCol="0">
            <a:spAutoFit/>
          </a:bodyPr>
          <a:lstStyle/>
          <a:p>
            <a:pPr defTabSz="685783"/>
            <a:r>
              <a:rPr lang="en-GB" sz="825" dirty="0">
                <a:solidFill>
                  <a:srgbClr val="002060"/>
                </a:solidFill>
                <a:latin typeface="Palatino Linotype"/>
                <a:ea typeface="ＭＳ Ｐゴシック" charset="-128"/>
              </a:rPr>
              <a:t>*World Bank Group Report on Drug-Resistant Infections (March 2017)</a:t>
            </a:r>
            <a:endParaRPr lang="en-US" sz="825" dirty="0">
              <a:solidFill>
                <a:srgbClr val="002060"/>
              </a:solidFill>
              <a:latin typeface="Palatino Linotype"/>
              <a:ea typeface="ＭＳ Ｐゴシック" charset="-128"/>
            </a:endParaRPr>
          </a:p>
        </p:txBody>
      </p:sp>
      <p:pic>
        <p:nvPicPr>
          <p:cNvPr id="26" name="Picture 25">
            <a:extLst>
              <a:ext uri="{FF2B5EF4-FFF2-40B4-BE49-F238E27FC236}">
                <a16:creationId xmlns:a16="http://schemas.microsoft.com/office/drawing/2014/main" id="{91EE1F41-2E51-414D-B66D-3940A0D84B70}"/>
              </a:ext>
            </a:extLst>
          </p:cNvPr>
          <p:cNvPicPr>
            <a:picLocks noChangeAspect="1"/>
          </p:cNvPicPr>
          <p:nvPr/>
        </p:nvPicPr>
        <p:blipFill rotWithShape="1">
          <a:blip r:embed="rId2"/>
          <a:srcRect l="19736" t="21959" r="67047" b="60555"/>
          <a:stretch/>
        </p:blipFill>
        <p:spPr>
          <a:xfrm>
            <a:off x="229608" y="4004040"/>
            <a:ext cx="1019360" cy="1042416"/>
          </a:xfrm>
          <a:prstGeom prst="rect">
            <a:avLst/>
          </a:prstGeom>
        </p:spPr>
      </p:pic>
      <p:pic>
        <p:nvPicPr>
          <p:cNvPr id="27" name="Picture 26">
            <a:extLst>
              <a:ext uri="{FF2B5EF4-FFF2-40B4-BE49-F238E27FC236}">
                <a16:creationId xmlns:a16="http://schemas.microsoft.com/office/drawing/2014/main" id="{4D78AD36-DF85-44D9-A343-92C3DAA2544C}"/>
              </a:ext>
            </a:extLst>
          </p:cNvPr>
          <p:cNvPicPr>
            <a:picLocks noChangeAspect="1"/>
          </p:cNvPicPr>
          <p:nvPr/>
        </p:nvPicPr>
        <p:blipFill rotWithShape="1">
          <a:blip r:embed="rId2"/>
          <a:srcRect l="13285" t="9895" r="13031" b="79062"/>
          <a:stretch/>
        </p:blipFill>
        <p:spPr>
          <a:xfrm>
            <a:off x="2128823" y="120581"/>
            <a:ext cx="4083291" cy="567968"/>
          </a:xfrm>
          <a:prstGeom prst="rect">
            <a:avLst/>
          </a:prstGeom>
        </p:spPr>
      </p:pic>
      <p:pic>
        <p:nvPicPr>
          <p:cNvPr id="30" name="Picture 29">
            <a:extLst>
              <a:ext uri="{FF2B5EF4-FFF2-40B4-BE49-F238E27FC236}">
                <a16:creationId xmlns:a16="http://schemas.microsoft.com/office/drawing/2014/main" id="{D5CA6C05-5B02-485C-8803-337744C8F015}"/>
              </a:ext>
            </a:extLst>
          </p:cNvPr>
          <p:cNvPicPr>
            <a:picLocks noChangeAspect="1"/>
          </p:cNvPicPr>
          <p:nvPr/>
        </p:nvPicPr>
        <p:blipFill rotWithShape="1">
          <a:blip r:embed="rId2"/>
          <a:srcRect l="4011" t="22493" r="81789" b="59602"/>
          <a:stretch/>
        </p:blipFill>
        <p:spPr>
          <a:xfrm>
            <a:off x="229610" y="2769107"/>
            <a:ext cx="1066031" cy="1038919"/>
          </a:xfrm>
          <a:prstGeom prst="rect">
            <a:avLst/>
          </a:prstGeom>
        </p:spPr>
      </p:pic>
      <p:pic>
        <p:nvPicPr>
          <p:cNvPr id="31" name="Picture 30">
            <a:extLst>
              <a:ext uri="{FF2B5EF4-FFF2-40B4-BE49-F238E27FC236}">
                <a16:creationId xmlns:a16="http://schemas.microsoft.com/office/drawing/2014/main" id="{C2DEB94D-3F45-45D2-B9D4-87E6F19F360C}"/>
              </a:ext>
            </a:extLst>
          </p:cNvPr>
          <p:cNvPicPr>
            <a:picLocks noChangeAspect="1"/>
          </p:cNvPicPr>
          <p:nvPr/>
        </p:nvPicPr>
        <p:blipFill rotWithShape="1">
          <a:blip r:embed="rId2"/>
          <a:srcRect l="35288" t="21616" r="50148" b="59999"/>
          <a:stretch/>
        </p:blipFill>
        <p:spPr>
          <a:xfrm>
            <a:off x="229611" y="5207684"/>
            <a:ext cx="1066030" cy="1040127"/>
          </a:xfrm>
          <a:prstGeom prst="rect">
            <a:avLst/>
          </a:prstGeom>
        </p:spPr>
      </p:pic>
      <p:pic>
        <p:nvPicPr>
          <p:cNvPr id="32" name="Picture 31">
            <a:extLst>
              <a:ext uri="{FF2B5EF4-FFF2-40B4-BE49-F238E27FC236}">
                <a16:creationId xmlns:a16="http://schemas.microsoft.com/office/drawing/2014/main" id="{D69C8395-2097-4217-83C9-4A9A151D1C95}"/>
              </a:ext>
            </a:extLst>
          </p:cNvPr>
          <p:cNvPicPr>
            <a:picLocks noChangeAspect="1"/>
          </p:cNvPicPr>
          <p:nvPr/>
        </p:nvPicPr>
        <p:blipFill rotWithShape="1">
          <a:blip r:embed="rId2"/>
          <a:srcRect l="82232" t="21616" r="4010" b="59720"/>
          <a:stretch/>
        </p:blipFill>
        <p:spPr>
          <a:xfrm>
            <a:off x="3563912" y="2729942"/>
            <a:ext cx="998271" cy="1046784"/>
          </a:xfrm>
          <a:prstGeom prst="rect">
            <a:avLst/>
          </a:prstGeom>
        </p:spPr>
      </p:pic>
      <p:pic>
        <p:nvPicPr>
          <p:cNvPr id="33" name="Picture 32">
            <a:extLst>
              <a:ext uri="{FF2B5EF4-FFF2-40B4-BE49-F238E27FC236}">
                <a16:creationId xmlns:a16="http://schemas.microsoft.com/office/drawing/2014/main" id="{0EF4670D-9713-4D74-9765-1A7FE60610C6}"/>
              </a:ext>
            </a:extLst>
          </p:cNvPr>
          <p:cNvPicPr>
            <a:picLocks noChangeAspect="1"/>
          </p:cNvPicPr>
          <p:nvPr/>
        </p:nvPicPr>
        <p:blipFill rotWithShape="1">
          <a:blip r:embed="rId2"/>
          <a:srcRect l="19147" t="41224" r="65851" b="39372"/>
          <a:stretch/>
        </p:blipFill>
        <p:spPr>
          <a:xfrm>
            <a:off x="3563914" y="3971302"/>
            <a:ext cx="1075381" cy="1075154"/>
          </a:xfrm>
          <a:prstGeom prst="rect">
            <a:avLst/>
          </a:prstGeom>
        </p:spPr>
      </p:pic>
      <p:pic>
        <p:nvPicPr>
          <p:cNvPr id="34" name="Picture 33">
            <a:extLst>
              <a:ext uri="{FF2B5EF4-FFF2-40B4-BE49-F238E27FC236}">
                <a16:creationId xmlns:a16="http://schemas.microsoft.com/office/drawing/2014/main" id="{BF823327-A215-4058-AF2C-B58CB27BD97A}"/>
              </a:ext>
            </a:extLst>
          </p:cNvPr>
          <p:cNvPicPr>
            <a:picLocks noChangeAspect="1"/>
          </p:cNvPicPr>
          <p:nvPr/>
        </p:nvPicPr>
        <p:blipFill rotWithShape="1">
          <a:blip r:embed="rId2"/>
          <a:srcRect l="81971" t="41691" r="3780" b="39548"/>
          <a:stretch/>
        </p:blipFill>
        <p:spPr>
          <a:xfrm>
            <a:off x="3580660" y="5208892"/>
            <a:ext cx="1020889" cy="1038919"/>
          </a:xfrm>
          <a:prstGeom prst="rect">
            <a:avLst/>
          </a:prstGeom>
        </p:spPr>
      </p:pic>
      <p:pic>
        <p:nvPicPr>
          <p:cNvPr id="35" name="Picture 34">
            <a:extLst>
              <a:ext uri="{FF2B5EF4-FFF2-40B4-BE49-F238E27FC236}">
                <a16:creationId xmlns:a16="http://schemas.microsoft.com/office/drawing/2014/main" id="{B9DDCDDE-529A-473C-9A72-4D750F05E6CF}"/>
              </a:ext>
            </a:extLst>
          </p:cNvPr>
          <p:cNvPicPr>
            <a:picLocks noChangeAspect="1"/>
          </p:cNvPicPr>
          <p:nvPr/>
        </p:nvPicPr>
        <p:blipFill rotWithShape="1">
          <a:blip r:embed="rId2"/>
          <a:srcRect l="65989" t="61405" r="19512" b="19550"/>
          <a:stretch/>
        </p:blipFill>
        <p:spPr>
          <a:xfrm>
            <a:off x="7484194" y="2902467"/>
            <a:ext cx="1030994" cy="1046784"/>
          </a:xfrm>
          <a:prstGeom prst="rect">
            <a:avLst/>
          </a:prstGeom>
        </p:spPr>
      </p:pic>
      <p:sp>
        <p:nvSpPr>
          <p:cNvPr id="19" name="CuadroTexto 18">
            <a:extLst>
              <a:ext uri="{FF2B5EF4-FFF2-40B4-BE49-F238E27FC236}">
                <a16:creationId xmlns:a16="http://schemas.microsoft.com/office/drawing/2014/main" id="{5C646E6B-26C9-5A4B-86AF-98FCA98121EF}"/>
              </a:ext>
            </a:extLst>
          </p:cNvPr>
          <p:cNvSpPr txBox="1"/>
          <p:nvPr/>
        </p:nvSpPr>
        <p:spPr>
          <a:xfrm>
            <a:off x="0" y="1187336"/>
            <a:ext cx="9143999" cy="1015663"/>
          </a:xfrm>
          <a:prstGeom prst="rect">
            <a:avLst/>
          </a:prstGeom>
          <a:noFill/>
        </p:spPr>
        <p:txBody>
          <a:bodyPr wrap="square" rtlCol="0">
            <a:spAutoFit/>
          </a:bodyPr>
          <a:lstStyle/>
          <a:p>
            <a:pPr algn="ctr"/>
            <a:r>
              <a:rPr lang="es-MX" sz="2000" b="1" dirty="0"/>
              <a:t>Los 17 objetivos de desarrollo sostenible (ODS) de la agenda 2030 de la ONU son una llamada a la acción a todos los países para erradicar la pobreza y proteger el planeta así como garantizar la paz y la prosperidad, 7 objetivos tienen que ver con RAM</a:t>
            </a:r>
            <a:endParaRPr lang="es-MX" dirty="0"/>
          </a:p>
        </p:txBody>
      </p:sp>
      <p:sp>
        <p:nvSpPr>
          <p:cNvPr id="2" name="CuadroTexto 1">
            <a:extLst>
              <a:ext uri="{FF2B5EF4-FFF2-40B4-BE49-F238E27FC236}">
                <a16:creationId xmlns:a16="http://schemas.microsoft.com/office/drawing/2014/main" id="{73824F3C-0D62-F64E-AF50-9217C531385D}"/>
              </a:ext>
            </a:extLst>
          </p:cNvPr>
          <p:cNvSpPr txBox="1"/>
          <p:nvPr/>
        </p:nvSpPr>
        <p:spPr>
          <a:xfrm>
            <a:off x="229607" y="804665"/>
            <a:ext cx="8724611" cy="369332"/>
          </a:xfrm>
          <a:prstGeom prst="rect">
            <a:avLst/>
          </a:prstGeom>
          <a:noFill/>
        </p:spPr>
        <p:txBody>
          <a:bodyPr wrap="square" rtlCol="0">
            <a:spAutoFit/>
          </a:bodyPr>
          <a:lstStyle/>
          <a:p>
            <a:pPr algn="ctr"/>
            <a:r>
              <a:rPr lang="es-MX" b="1" dirty="0"/>
              <a:t>“</a:t>
            </a:r>
            <a:r>
              <a:rPr lang="es-MX" b="1" i="1" dirty="0"/>
              <a:t>Transformar Nuestro Mundo: la Agenda 2030 para el Desarrollo Sostenible</a:t>
            </a:r>
            <a:r>
              <a:rPr lang="es-MX" b="1" dirty="0"/>
              <a:t>”,</a:t>
            </a:r>
          </a:p>
        </p:txBody>
      </p:sp>
    </p:spTree>
    <p:extLst>
      <p:ext uri="{BB962C8B-B14F-4D97-AF65-F5344CB8AC3E}">
        <p14:creationId xmlns:p14="http://schemas.microsoft.com/office/powerpoint/2010/main" val="304076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a:extLst>
              <a:ext uri="{FF2B5EF4-FFF2-40B4-BE49-F238E27FC236}">
                <a16:creationId xmlns:a16="http://schemas.microsoft.com/office/drawing/2014/main" id="{1B8495AA-4A3A-4F01-BEF0-C35B7534453D}"/>
              </a:ext>
            </a:extLst>
          </p:cNvPr>
          <p:cNvPicPr>
            <a:picLocks noGrp="1" noChangeAspect="1"/>
          </p:cNvPicPr>
          <p:nvPr>
            <p:ph type="pic" sz="quarter" idx="16"/>
          </p:nvPr>
        </p:nvPicPr>
        <p:blipFill>
          <a:blip r:embed="rId3" cstate="print">
            <a:extLst>
              <a:ext uri="{28A0092B-C50C-407E-A947-70E740481C1C}">
                <a14:useLocalDpi xmlns:a14="http://schemas.microsoft.com/office/drawing/2010/main"/>
              </a:ext>
            </a:extLst>
          </a:blip>
          <a:srcRect/>
          <a:stretch>
            <a:fillRect/>
          </a:stretch>
        </p:blipFill>
        <p:spPr>
          <a:xfrm>
            <a:off x="2618047" y="1742537"/>
            <a:ext cx="1849124" cy="1843607"/>
          </a:xfrm>
        </p:spPr>
      </p:pic>
      <p:pic>
        <p:nvPicPr>
          <p:cNvPr id="29" name="Picture Placeholder 28">
            <a:extLst>
              <a:ext uri="{FF2B5EF4-FFF2-40B4-BE49-F238E27FC236}">
                <a16:creationId xmlns:a16="http://schemas.microsoft.com/office/drawing/2014/main" id="{B74725D2-6BE7-4C57-90CE-BB9B66D73A88}"/>
              </a:ext>
            </a:extLst>
          </p:cNvPr>
          <p:cNvPicPr>
            <a:picLocks noGrp="1" noChangeAspect="1"/>
          </p:cNvPicPr>
          <p:nvPr>
            <p:ph type="pic" sz="quarter" idx="17"/>
          </p:nvPr>
        </p:nvPicPr>
        <p:blipFill>
          <a:blip r:embed="rId4" cstate="print">
            <a:extLst>
              <a:ext uri="{28A0092B-C50C-407E-A947-70E740481C1C}">
                <a14:useLocalDpi xmlns:a14="http://schemas.microsoft.com/office/drawing/2010/main"/>
              </a:ext>
            </a:extLst>
          </a:blip>
          <a:srcRect/>
          <a:stretch>
            <a:fillRect/>
          </a:stretch>
        </p:blipFill>
        <p:spPr>
          <a:xfrm>
            <a:off x="327803" y="1742537"/>
            <a:ext cx="2058383" cy="1843608"/>
          </a:xfrm>
        </p:spPr>
      </p:pic>
      <p:sp>
        <p:nvSpPr>
          <p:cNvPr id="8" name="Subtitle 7">
            <a:extLst>
              <a:ext uri="{FF2B5EF4-FFF2-40B4-BE49-F238E27FC236}">
                <a16:creationId xmlns:a16="http://schemas.microsoft.com/office/drawing/2014/main" id="{7BBD0802-0DA2-4125-9C00-3005DC7229F5}"/>
              </a:ext>
            </a:extLst>
          </p:cNvPr>
          <p:cNvSpPr>
            <a:spLocks noGrp="1"/>
          </p:cNvSpPr>
          <p:nvPr>
            <p:ph idx="1"/>
          </p:nvPr>
        </p:nvSpPr>
        <p:spPr>
          <a:xfrm>
            <a:off x="327804" y="3711184"/>
            <a:ext cx="2058383" cy="1720895"/>
          </a:xfrm>
        </p:spPr>
        <p:txBody>
          <a:bodyPr>
            <a:normAutofit/>
          </a:bodyPr>
          <a:lstStyle/>
          <a:p>
            <a:pPr algn="ctr"/>
            <a:r>
              <a:rPr lang="en-US" sz="1800" b="1" dirty="0"/>
              <a:t>2015</a:t>
            </a:r>
          </a:p>
          <a:p>
            <a:pPr algn="ctr"/>
            <a:r>
              <a:rPr lang="en-US" dirty="0"/>
              <a:t>Global Action Plan on Antimicrobial Resistance</a:t>
            </a:r>
          </a:p>
          <a:p>
            <a:pPr algn="ctr"/>
            <a:r>
              <a:rPr lang="en-US" b="1" dirty="0"/>
              <a:t>Objective 2: Research and Surveillance</a:t>
            </a:r>
          </a:p>
          <a:p>
            <a:pPr algn="ctr"/>
            <a:r>
              <a:rPr lang="en-US" dirty="0"/>
              <a:t>Resolution (WHA 68.7)</a:t>
            </a:r>
          </a:p>
        </p:txBody>
      </p:sp>
      <p:sp>
        <p:nvSpPr>
          <p:cNvPr id="6" name="Content Placeholder 5">
            <a:extLst>
              <a:ext uri="{FF2B5EF4-FFF2-40B4-BE49-F238E27FC236}">
                <a16:creationId xmlns:a16="http://schemas.microsoft.com/office/drawing/2014/main" id="{B5B86FFA-DD22-4A72-9862-84308D40C213}"/>
              </a:ext>
            </a:extLst>
          </p:cNvPr>
          <p:cNvSpPr>
            <a:spLocks noGrp="1"/>
          </p:cNvSpPr>
          <p:nvPr>
            <p:ph idx="18"/>
          </p:nvPr>
        </p:nvSpPr>
        <p:spPr>
          <a:xfrm>
            <a:off x="2618046" y="3729290"/>
            <a:ext cx="2010837" cy="2110195"/>
          </a:xfrm>
        </p:spPr>
        <p:txBody>
          <a:bodyPr>
            <a:normAutofit lnSpcReduction="10000"/>
          </a:bodyPr>
          <a:lstStyle/>
          <a:p>
            <a:pPr algn="ctr"/>
            <a:r>
              <a:rPr lang="en-US" sz="1800" b="1" dirty="0"/>
              <a:t>2015</a:t>
            </a:r>
            <a:endParaRPr lang="en-US" b="1" dirty="0"/>
          </a:p>
          <a:p>
            <a:pPr algn="ctr"/>
            <a:r>
              <a:rPr lang="en-US" dirty="0"/>
              <a:t>Global Antimicrobial Resistance Surveillance System (GLASS)</a:t>
            </a:r>
          </a:p>
          <a:p>
            <a:pPr algn="ctr"/>
            <a:endParaRPr lang="en-US" dirty="0"/>
          </a:p>
          <a:p>
            <a:pPr>
              <a:lnSpc>
                <a:spcPct val="100000"/>
              </a:lnSpc>
            </a:pPr>
            <a:r>
              <a:rPr lang="en-US" b="1" dirty="0"/>
              <a:t>Red  de </a:t>
            </a:r>
            <a:r>
              <a:rPr lang="en-US" b="1" dirty="0" err="1"/>
              <a:t>colaboración</a:t>
            </a:r>
            <a:endParaRPr lang="en-US" b="1" dirty="0"/>
          </a:p>
          <a:p>
            <a:pPr>
              <a:lnSpc>
                <a:spcPct val="100000"/>
              </a:lnSpc>
            </a:pPr>
            <a:r>
              <a:rPr lang="en-US" b="1" dirty="0"/>
              <a:t>Sobre </a:t>
            </a:r>
            <a:r>
              <a:rPr lang="en-US" b="1" dirty="0" err="1"/>
              <a:t>vigilancia</a:t>
            </a:r>
            <a:r>
              <a:rPr lang="en-US" b="1" dirty="0"/>
              <a:t> y </a:t>
            </a:r>
            <a:r>
              <a:rPr lang="en-US" b="1" dirty="0" err="1"/>
              <a:t>calidad</a:t>
            </a:r>
            <a:endParaRPr lang="en-US" b="1" dirty="0"/>
          </a:p>
          <a:p>
            <a:pPr algn="ctr"/>
            <a:r>
              <a:rPr lang="en-US" b="1" dirty="0"/>
              <a:t>OMS</a:t>
            </a:r>
          </a:p>
        </p:txBody>
      </p:sp>
      <p:sp>
        <p:nvSpPr>
          <p:cNvPr id="9" name="Content Placeholder 8">
            <a:extLst>
              <a:ext uri="{FF2B5EF4-FFF2-40B4-BE49-F238E27FC236}">
                <a16:creationId xmlns:a16="http://schemas.microsoft.com/office/drawing/2014/main" id="{DF602239-2756-4740-8BC5-552FC7C38972}"/>
              </a:ext>
            </a:extLst>
          </p:cNvPr>
          <p:cNvSpPr>
            <a:spLocks noGrp="1"/>
          </p:cNvSpPr>
          <p:nvPr>
            <p:ph idx="19"/>
          </p:nvPr>
        </p:nvSpPr>
        <p:spPr>
          <a:xfrm>
            <a:off x="4628884" y="3711181"/>
            <a:ext cx="1849124" cy="2292803"/>
          </a:xfrm>
        </p:spPr>
        <p:txBody>
          <a:bodyPr>
            <a:normAutofit/>
          </a:bodyPr>
          <a:lstStyle/>
          <a:p>
            <a:pPr algn="ctr"/>
            <a:r>
              <a:rPr lang="en-US" sz="1800" b="1" dirty="0"/>
              <a:t>2016</a:t>
            </a:r>
            <a:endParaRPr lang="en-US" b="1" dirty="0"/>
          </a:p>
          <a:p>
            <a:pPr algn="ctr"/>
            <a:r>
              <a:rPr lang="en-US" dirty="0"/>
              <a:t>UN General Assembly </a:t>
            </a:r>
          </a:p>
          <a:p>
            <a:pPr algn="ctr"/>
            <a:r>
              <a:rPr lang="en-US" dirty="0"/>
              <a:t>UNGA Resolution</a:t>
            </a:r>
          </a:p>
          <a:p>
            <a:pPr algn="ctr"/>
            <a:r>
              <a:rPr lang="en-US" dirty="0"/>
              <a:t>UN IACG on AMR*</a:t>
            </a:r>
          </a:p>
          <a:p>
            <a:pPr algn="ctr"/>
            <a:r>
              <a:rPr lang="en-US" dirty="0"/>
              <a:t>Report to the Secretary-General of the United Nations</a:t>
            </a:r>
          </a:p>
          <a:p>
            <a:endParaRPr lang="en-US" dirty="0"/>
          </a:p>
        </p:txBody>
      </p:sp>
      <p:sp>
        <p:nvSpPr>
          <p:cNvPr id="10" name="Content Placeholder 9">
            <a:extLst>
              <a:ext uri="{FF2B5EF4-FFF2-40B4-BE49-F238E27FC236}">
                <a16:creationId xmlns:a16="http://schemas.microsoft.com/office/drawing/2014/main" id="{F234A0A2-BEBE-4434-9607-4E5DE486D858}"/>
              </a:ext>
            </a:extLst>
          </p:cNvPr>
          <p:cNvSpPr>
            <a:spLocks noGrp="1"/>
          </p:cNvSpPr>
          <p:nvPr>
            <p:ph idx="20"/>
          </p:nvPr>
        </p:nvSpPr>
        <p:spPr>
          <a:xfrm>
            <a:off x="6497419" y="3711183"/>
            <a:ext cx="2537944" cy="2327478"/>
          </a:xfrm>
        </p:spPr>
        <p:txBody>
          <a:bodyPr>
            <a:normAutofit/>
          </a:bodyPr>
          <a:lstStyle/>
          <a:p>
            <a:pPr algn="ctr"/>
            <a:r>
              <a:rPr lang="en-US" sz="1800" b="1" dirty="0"/>
              <a:t>Actual: WHA 72</a:t>
            </a:r>
            <a:endParaRPr lang="en-US" b="1" dirty="0"/>
          </a:p>
          <a:p>
            <a:pPr algn="ctr"/>
            <a:r>
              <a:rPr lang="en-US" b="1" dirty="0"/>
              <a:t>Reporte  al DG:  Seguimiento de reunion de alto </a:t>
            </a:r>
            <a:r>
              <a:rPr lang="en-US" b="1" dirty="0" err="1"/>
              <a:t>nivel</a:t>
            </a:r>
            <a:r>
              <a:rPr lang="en-US" b="1" dirty="0"/>
              <a:t> de la UNGA sobre </a:t>
            </a:r>
            <a:r>
              <a:rPr lang="en-US" b="1" dirty="0" err="1"/>
              <a:t>temas</a:t>
            </a:r>
            <a:r>
              <a:rPr lang="en-US" b="1" dirty="0"/>
              <a:t> de </a:t>
            </a:r>
            <a:r>
              <a:rPr lang="en-US" b="1" dirty="0" err="1"/>
              <a:t>salud</a:t>
            </a:r>
            <a:r>
              <a:rPr lang="en-US" b="1" dirty="0"/>
              <a:t> : RAM</a:t>
            </a:r>
          </a:p>
          <a:p>
            <a:pPr algn="ctr"/>
            <a:r>
              <a:rPr lang="en-US" b="1" dirty="0"/>
              <a:t>Resolución: Implantación de </a:t>
            </a:r>
          </a:p>
          <a:p>
            <a:pPr algn="ctr"/>
            <a:r>
              <a:rPr lang="en-US" b="1" dirty="0"/>
              <a:t>Plan Nacional de Acción</a:t>
            </a:r>
          </a:p>
        </p:txBody>
      </p:sp>
      <p:sp>
        <p:nvSpPr>
          <p:cNvPr id="7" name="Title 6">
            <a:extLst>
              <a:ext uri="{FF2B5EF4-FFF2-40B4-BE49-F238E27FC236}">
                <a16:creationId xmlns:a16="http://schemas.microsoft.com/office/drawing/2014/main" id="{E7E880DB-58A4-43BD-85E0-AC20FDCEE696}"/>
              </a:ext>
            </a:extLst>
          </p:cNvPr>
          <p:cNvSpPr>
            <a:spLocks noGrp="1"/>
          </p:cNvSpPr>
          <p:nvPr>
            <p:ph type="title"/>
          </p:nvPr>
        </p:nvSpPr>
        <p:spPr>
          <a:xfrm>
            <a:off x="628816" y="190741"/>
            <a:ext cx="7886372" cy="853744"/>
          </a:xfrm>
          <a:solidFill>
            <a:schemeClr val="bg1"/>
          </a:solidFill>
        </p:spPr>
        <p:txBody>
          <a:bodyPr>
            <a:normAutofit/>
          </a:bodyPr>
          <a:lstStyle/>
          <a:p>
            <a:r>
              <a:rPr lang="es-ES" sz="3200" dirty="0">
                <a:solidFill>
                  <a:schemeClr val="tx1"/>
                </a:solidFill>
                <a:latin typeface="+mn-lt"/>
              </a:rPr>
              <a:t>Avances recientes de RAM a nivel mundial</a:t>
            </a:r>
            <a:endParaRPr lang="en-US" sz="3200" dirty="0">
              <a:solidFill>
                <a:schemeClr val="tx1"/>
              </a:solidFill>
              <a:latin typeface="+mn-lt"/>
            </a:endParaRPr>
          </a:p>
        </p:txBody>
      </p:sp>
      <p:pic>
        <p:nvPicPr>
          <p:cNvPr id="15" name="Picture Placeholder 14">
            <a:extLst>
              <a:ext uri="{FF2B5EF4-FFF2-40B4-BE49-F238E27FC236}">
                <a16:creationId xmlns:a16="http://schemas.microsoft.com/office/drawing/2014/main" id="{FB9E6B34-3BB1-49F7-B154-01211FFDC83D}"/>
              </a:ext>
            </a:extLst>
          </p:cNvPr>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a:stretch>
            <a:fillRect/>
          </a:stretch>
        </p:blipFill>
        <p:spPr>
          <a:xfrm>
            <a:off x="6881352" y="1742538"/>
            <a:ext cx="1969350" cy="1843606"/>
          </a:xfrm>
        </p:spPr>
      </p:pic>
      <p:pic>
        <p:nvPicPr>
          <p:cNvPr id="27" name="Picture Placeholder 26">
            <a:extLst>
              <a:ext uri="{FF2B5EF4-FFF2-40B4-BE49-F238E27FC236}">
                <a16:creationId xmlns:a16="http://schemas.microsoft.com/office/drawing/2014/main" id="{C2210192-1598-45BD-B4D4-59A8BB5258C3}"/>
              </a:ext>
            </a:extLst>
          </p:cNvPr>
          <p:cNvPicPr>
            <a:picLocks noGrp="1" noChangeAspect="1"/>
          </p:cNvPicPr>
          <p:nvPr>
            <p:ph type="pic" sz="quarter" idx="15"/>
          </p:nvPr>
        </p:nvPicPr>
        <p:blipFill>
          <a:blip r:embed="rId6" cstate="print">
            <a:extLst>
              <a:ext uri="{28A0092B-C50C-407E-A947-70E740481C1C}">
                <a14:useLocalDpi xmlns:a14="http://schemas.microsoft.com/office/drawing/2010/main"/>
              </a:ext>
            </a:extLst>
          </a:blip>
          <a:srcRect/>
          <a:stretch>
            <a:fillRect/>
          </a:stretch>
        </p:blipFill>
        <p:spPr>
          <a:xfrm>
            <a:off x="4628884" y="1742538"/>
            <a:ext cx="2066967" cy="1843606"/>
          </a:xfrm>
        </p:spPr>
      </p:pic>
      <p:sp>
        <p:nvSpPr>
          <p:cNvPr id="2" name="TextBox 1">
            <a:extLst>
              <a:ext uri="{FF2B5EF4-FFF2-40B4-BE49-F238E27FC236}">
                <a16:creationId xmlns:a16="http://schemas.microsoft.com/office/drawing/2014/main" id="{55F5E899-68B0-47F2-A2D1-1EB3382E16D4}"/>
              </a:ext>
            </a:extLst>
          </p:cNvPr>
          <p:cNvSpPr txBox="1"/>
          <p:nvPr/>
        </p:nvSpPr>
        <p:spPr>
          <a:xfrm>
            <a:off x="4800367" y="6138622"/>
            <a:ext cx="3369399" cy="219291"/>
          </a:xfrm>
          <a:prstGeom prst="rect">
            <a:avLst/>
          </a:prstGeom>
          <a:noFill/>
        </p:spPr>
        <p:txBody>
          <a:bodyPr wrap="square" rtlCol="0">
            <a:spAutoFit/>
          </a:bodyPr>
          <a:lstStyle/>
          <a:p>
            <a:pPr defTabSz="685800"/>
            <a:r>
              <a:rPr lang="en-US" sz="825" dirty="0">
                <a:solidFill>
                  <a:prstClr val="black"/>
                </a:solidFill>
                <a:latin typeface="Calibri" panose="020F0502020204030204"/>
              </a:rPr>
              <a:t>* International Agencies Coordination Group </a:t>
            </a:r>
          </a:p>
        </p:txBody>
      </p:sp>
      <p:sp>
        <p:nvSpPr>
          <p:cNvPr id="12" name="CuadroTexto 11">
            <a:extLst>
              <a:ext uri="{FF2B5EF4-FFF2-40B4-BE49-F238E27FC236}">
                <a16:creationId xmlns:a16="http://schemas.microsoft.com/office/drawing/2014/main" id="{0F3B44B6-7B13-624F-BFC6-E7DCC7031E6F}"/>
              </a:ext>
            </a:extLst>
          </p:cNvPr>
          <p:cNvSpPr txBox="1"/>
          <p:nvPr/>
        </p:nvSpPr>
        <p:spPr>
          <a:xfrm>
            <a:off x="229607" y="804665"/>
            <a:ext cx="8724611" cy="369332"/>
          </a:xfrm>
          <a:prstGeom prst="rect">
            <a:avLst/>
          </a:prstGeom>
          <a:noFill/>
        </p:spPr>
        <p:txBody>
          <a:bodyPr wrap="square" rtlCol="0">
            <a:spAutoFit/>
          </a:bodyPr>
          <a:lstStyle/>
          <a:p>
            <a:pPr algn="ctr"/>
            <a:r>
              <a:rPr lang="es-MX" b="1" dirty="0"/>
              <a:t>“</a:t>
            </a:r>
            <a:r>
              <a:rPr lang="es-MX" b="1" i="1" dirty="0"/>
              <a:t>Transformar Nuestro Mundo: la Agenda 2030 para el Desarrollo Sostenible</a:t>
            </a:r>
            <a:r>
              <a:rPr lang="es-MX" b="1" dirty="0"/>
              <a:t>”,</a:t>
            </a:r>
          </a:p>
        </p:txBody>
      </p:sp>
      <p:sp>
        <p:nvSpPr>
          <p:cNvPr id="3" name="CuadroTexto 2"/>
          <p:cNvSpPr txBox="1"/>
          <p:nvPr/>
        </p:nvSpPr>
        <p:spPr>
          <a:xfrm>
            <a:off x="247272" y="4083123"/>
            <a:ext cx="2057734" cy="1384995"/>
          </a:xfrm>
          <a:prstGeom prst="rect">
            <a:avLst/>
          </a:prstGeom>
          <a:solidFill>
            <a:schemeClr val="bg1"/>
          </a:solidFill>
        </p:spPr>
        <p:txBody>
          <a:bodyPr wrap="square" rtlCol="0">
            <a:spAutoFit/>
          </a:bodyPr>
          <a:lstStyle/>
          <a:p>
            <a:pPr algn="ctr"/>
            <a:r>
              <a:rPr lang="es-MX" sz="1400" b="1" dirty="0"/>
              <a:t>Plan de Acción Global sobre RAM</a:t>
            </a:r>
          </a:p>
          <a:p>
            <a:r>
              <a:rPr lang="es-MX" sz="1400" b="1" dirty="0"/>
              <a:t>Objetivo 2: Investigación y Vigilancia</a:t>
            </a:r>
          </a:p>
          <a:p>
            <a:endParaRPr lang="es-MX" sz="1400" dirty="0"/>
          </a:p>
          <a:p>
            <a:r>
              <a:rPr lang="es-MX" sz="1400" b="1" dirty="0"/>
              <a:t>Resolución (WHA 68.7</a:t>
            </a:r>
            <a:r>
              <a:rPr lang="es-MX" sz="1400" dirty="0"/>
              <a:t>)</a:t>
            </a:r>
          </a:p>
        </p:txBody>
      </p:sp>
      <p:sp>
        <p:nvSpPr>
          <p:cNvPr id="14" name="CuadroTexto 13"/>
          <p:cNvSpPr txBox="1"/>
          <p:nvPr/>
        </p:nvSpPr>
        <p:spPr>
          <a:xfrm>
            <a:off x="2305006" y="4099717"/>
            <a:ext cx="2442873" cy="523220"/>
          </a:xfrm>
          <a:prstGeom prst="rect">
            <a:avLst/>
          </a:prstGeom>
          <a:solidFill>
            <a:schemeClr val="bg1"/>
          </a:solidFill>
        </p:spPr>
        <p:txBody>
          <a:bodyPr wrap="square" rtlCol="0">
            <a:spAutoFit/>
          </a:bodyPr>
          <a:lstStyle/>
          <a:p>
            <a:pPr algn="ctr"/>
            <a:r>
              <a:rPr lang="es-MX" sz="1400" b="1" dirty="0"/>
              <a:t>Sistema Global de </a:t>
            </a:r>
          </a:p>
          <a:p>
            <a:pPr algn="ctr"/>
            <a:r>
              <a:rPr lang="es-MX" sz="1400" b="1" dirty="0"/>
              <a:t>Vigilancia de RAM (GLASS)</a:t>
            </a:r>
          </a:p>
        </p:txBody>
      </p:sp>
      <p:sp>
        <p:nvSpPr>
          <p:cNvPr id="4" name="CuadroTexto 3"/>
          <p:cNvSpPr txBox="1"/>
          <p:nvPr/>
        </p:nvSpPr>
        <p:spPr>
          <a:xfrm>
            <a:off x="4756932" y="4128389"/>
            <a:ext cx="1797777" cy="1384995"/>
          </a:xfrm>
          <a:prstGeom prst="rect">
            <a:avLst/>
          </a:prstGeom>
          <a:solidFill>
            <a:schemeClr val="bg1"/>
          </a:solidFill>
        </p:spPr>
        <p:txBody>
          <a:bodyPr wrap="square" rtlCol="0">
            <a:spAutoFit/>
          </a:bodyPr>
          <a:lstStyle/>
          <a:p>
            <a:pPr algn="ctr"/>
            <a:r>
              <a:rPr lang="es-MX" sz="1400" b="1" dirty="0"/>
              <a:t>Resolución de UNGA</a:t>
            </a:r>
          </a:p>
          <a:p>
            <a:pPr algn="ctr"/>
            <a:r>
              <a:rPr lang="es-MX" sz="1400" b="1" dirty="0"/>
              <a:t>Sobre RAM</a:t>
            </a:r>
          </a:p>
          <a:p>
            <a:pPr algn="ctr"/>
            <a:r>
              <a:rPr lang="en-US" sz="1400" b="1" dirty="0"/>
              <a:t>UN IACG sobre RAM*</a:t>
            </a:r>
          </a:p>
          <a:p>
            <a:pPr algn="ctr"/>
            <a:endParaRPr lang="es-MX" sz="1400" b="1" dirty="0"/>
          </a:p>
          <a:p>
            <a:pPr algn="ctr"/>
            <a:r>
              <a:rPr lang="es-MX" sz="1400" b="1" dirty="0"/>
              <a:t>Reporte al Secretario General de la ONU</a:t>
            </a:r>
          </a:p>
        </p:txBody>
      </p:sp>
    </p:spTree>
    <p:extLst>
      <p:ext uri="{BB962C8B-B14F-4D97-AF65-F5344CB8AC3E}">
        <p14:creationId xmlns:p14="http://schemas.microsoft.com/office/powerpoint/2010/main" val="85142241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3CB6305-1D0F-FD4A-A18C-8613AB06181C}"/>
              </a:ext>
            </a:extLst>
          </p:cNvPr>
          <p:cNvSpPr>
            <a:spLocks noGrp="1"/>
          </p:cNvSpPr>
          <p:nvPr>
            <p:ph idx="1"/>
          </p:nvPr>
        </p:nvSpPr>
        <p:spPr>
          <a:xfrm>
            <a:off x="310551" y="1337118"/>
            <a:ext cx="8204799" cy="5252368"/>
          </a:xfrm>
        </p:spPr>
        <p:txBody>
          <a:bodyPr>
            <a:normAutofit fontScale="25000" lnSpcReduction="20000"/>
          </a:bodyPr>
          <a:lstStyle/>
          <a:p>
            <a:pPr>
              <a:lnSpc>
                <a:spcPct val="120000"/>
              </a:lnSpc>
            </a:pPr>
            <a:r>
              <a:rPr lang="es-ES" sz="9600" b="1" u="sng" dirty="0"/>
              <a:t>Objetivo 1: </a:t>
            </a:r>
            <a:r>
              <a:rPr lang="es-ES" sz="9600" b="1" dirty="0"/>
              <a:t>mejorar la conciencia y comprensión de resistencia a los antimicrobianos a través de comunicación efectiva, educación y entrenamiento;</a:t>
            </a:r>
          </a:p>
          <a:p>
            <a:pPr>
              <a:lnSpc>
                <a:spcPct val="120000"/>
              </a:lnSpc>
            </a:pPr>
            <a:r>
              <a:rPr lang="es-ES" sz="9600" b="1" u="sng" dirty="0">
                <a:solidFill>
                  <a:srgbClr val="FF0000"/>
                </a:solidFill>
              </a:rPr>
              <a:t>Objetivo 2: </a:t>
            </a:r>
            <a:r>
              <a:rPr lang="es-ES" sz="9600" b="1" dirty="0">
                <a:solidFill>
                  <a:srgbClr val="FF0000"/>
                </a:solidFill>
              </a:rPr>
              <a:t>Fortalecer la conocimiento basado en evidencia a través de la vigilancia e investigación;</a:t>
            </a:r>
          </a:p>
          <a:p>
            <a:pPr>
              <a:lnSpc>
                <a:spcPct val="120000"/>
              </a:lnSpc>
            </a:pPr>
            <a:r>
              <a:rPr lang="es-ES" sz="9600" b="1" u="sng" dirty="0"/>
              <a:t>Objetivo 3: </a:t>
            </a:r>
            <a:r>
              <a:rPr lang="es-ES" sz="9600" b="1" dirty="0"/>
              <a:t>Reducir la incidencia de infección a través de saneamiento efectivo, y medidas de prevención de infección;</a:t>
            </a:r>
          </a:p>
          <a:p>
            <a:pPr>
              <a:lnSpc>
                <a:spcPct val="120000"/>
              </a:lnSpc>
            </a:pPr>
            <a:r>
              <a:rPr lang="es-ES" sz="9600" b="1" dirty="0"/>
              <a:t>Objetivo 4: Optimizar el uso de medicamentos antimicrobianos en salud humana y animal;</a:t>
            </a:r>
          </a:p>
          <a:p>
            <a:pPr>
              <a:lnSpc>
                <a:spcPct val="120000"/>
              </a:lnSpc>
            </a:pPr>
            <a:r>
              <a:rPr lang="es-ES" sz="9600" b="1" dirty="0"/>
              <a:t>Objetivo 5: Desarrollar modelos sostenibles de inversión (las necesidades de todos los países) en el desarrollo de nuevos medicamentos, herramientas de diagnóstico, vacunas y otras intervenciones;</a:t>
            </a:r>
            <a:endParaRPr lang="es-MX" sz="9600" b="1" dirty="0"/>
          </a:p>
          <a:p>
            <a:pPr>
              <a:lnSpc>
                <a:spcPct val="120000"/>
              </a:lnSpc>
            </a:pPr>
            <a:endParaRPr lang="es-MX" dirty="0"/>
          </a:p>
        </p:txBody>
      </p:sp>
      <p:pic>
        <p:nvPicPr>
          <p:cNvPr id="4" name="Imagen 3">
            <a:extLst>
              <a:ext uri="{FF2B5EF4-FFF2-40B4-BE49-F238E27FC236}">
                <a16:creationId xmlns:a16="http://schemas.microsoft.com/office/drawing/2014/main" id="{BDECEA2B-A3C6-924C-AD21-3F30F2EAF092}"/>
              </a:ext>
            </a:extLst>
          </p:cNvPr>
          <p:cNvPicPr>
            <a:picLocks noChangeAspect="1"/>
          </p:cNvPicPr>
          <p:nvPr/>
        </p:nvPicPr>
        <p:blipFill>
          <a:blip r:embed="rId2"/>
          <a:stretch>
            <a:fillRect/>
          </a:stretch>
        </p:blipFill>
        <p:spPr>
          <a:xfrm>
            <a:off x="95003" y="0"/>
            <a:ext cx="6073567" cy="1020029"/>
          </a:xfrm>
          <a:prstGeom prst="rect">
            <a:avLst/>
          </a:prstGeom>
        </p:spPr>
      </p:pic>
      <p:sp>
        <p:nvSpPr>
          <p:cNvPr id="2" name="CuadroTexto 1">
            <a:extLst>
              <a:ext uri="{FF2B5EF4-FFF2-40B4-BE49-F238E27FC236}">
                <a16:creationId xmlns:a16="http://schemas.microsoft.com/office/drawing/2014/main" id="{F196433E-E9C6-7C40-A8B2-C9599F9866D8}"/>
              </a:ext>
            </a:extLst>
          </p:cNvPr>
          <p:cNvSpPr txBox="1"/>
          <p:nvPr/>
        </p:nvSpPr>
        <p:spPr>
          <a:xfrm>
            <a:off x="829677" y="875453"/>
            <a:ext cx="1584473" cy="461665"/>
          </a:xfrm>
          <a:prstGeom prst="rect">
            <a:avLst/>
          </a:prstGeom>
          <a:noFill/>
        </p:spPr>
        <p:txBody>
          <a:bodyPr wrap="none" rtlCol="0">
            <a:spAutoFit/>
          </a:bodyPr>
          <a:lstStyle/>
          <a:p>
            <a:pPr defTabSz="685800"/>
            <a:r>
              <a:rPr lang="es-MX" sz="2400" b="1" dirty="0">
                <a:solidFill>
                  <a:prstClr val="black"/>
                </a:solidFill>
                <a:latin typeface="Calibri" panose="020F0502020204030204"/>
              </a:rPr>
              <a:t>OBJETIVOS</a:t>
            </a:r>
          </a:p>
        </p:txBody>
      </p:sp>
      <p:sp>
        <p:nvSpPr>
          <p:cNvPr id="5" name="CuadroTexto 4">
            <a:extLst>
              <a:ext uri="{FF2B5EF4-FFF2-40B4-BE49-F238E27FC236}">
                <a16:creationId xmlns:a16="http://schemas.microsoft.com/office/drawing/2014/main" id="{0A5D23F4-9C19-B84C-8A2F-85136F7F7390}"/>
              </a:ext>
            </a:extLst>
          </p:cNvPr>
          <p:cNvSpPr txBox="1"/>
          <p:nvPr/>
        </p:nvSpPr>
        <p:spPr>
          <a:xfrm>
            <a:off x="7051813" y="6323411"/>
            <a:ext cx="1218603" cy="369332"/>
          </a:xfrm>
          <a:prstGeom prst="rect">
            <a:avLst/>
          </a:prstGeom>
          <a:noFill/>
        </p:spPr>
        <p:txBody>
          <a:bodyPr wrap="none" rtlCol="0">
            <a:spAutoFit/>
          </a:bodyPr>
          <a:lstStyle/>
          <a:p>
            <a:pPr defTabSz="685800"/>
            <a:r>
              <a:rPr lang="es-MX" dirty="0">
                <a:solidFill>
                  <a:prstClr val="black"/>
                </a:solidFill>
                <a:latin typeface="Calibri" panose="020F0502020204030204"/>
              </a:rPr>
              <a:t>OMS, 2015</a:t>
            </a:r>
          </a:p>
        </p:txBody>
      </p:sp>
      <p:sp>
        <p:nvSpPr>
          <p:cNvPr id="6" name="CuadroTexto 5">
            <a:extLst>
              <a:ext uri="{FF2B5EF4-FFF2-40B4-BE49-F238E27FC236}">
                <a16:creationId xmlns:a16="http://schemas.microsoft.com/office/drawing/2014/main" id="{EEDAA93A-3E3C-DD45-BFB6-AF5124D46676}"/>
              </a:ext>
            </a:extLst>
          </p:cNvPr>
          <p:cNvSpPr txBox="1"/>
          <p:nvPr/>
        </p:nvSpPr>
        <p:spPr>
          <a:xfrm>
            <a:off x="914400" y="338245"/>
            <a:ext cx="8229600" cy="523220"/>
          </a:xfrm>
          <a:prstGeom prst="rect">
            <a:avLst/>
          </a:prstGeom>
          <a:solidFill>
            <a:schemeClr val="bg1">
              <a:lumMod val="95000"/>
            </a:schemeClr>
          </a:solidFill>
        </p:spPr>
        <p:txBody>
          <a:bodyPr wrap="square" rtlCol="0">
            <a:spAutoFit/>
          </a:bodyPr>
          <a:lstStyle/>
          <a:p>
            <a:r>
              <a:rPr lang="es-MX" sz="2800" b="1" dirty="0"/>
              <a:t>Plan de Acción Global sobre RAM</a:t>
            </a:r>
          </a:p>
        </p:txBody>
      </p:sp>
    </p:spTree>
    <p:extLst>
      <p:ext uri="{BB962C8B-B14F-4D97-AF65-F5344CB8AC3E}">
        <p14:creationId xmlns:p14="http://schemas.microsoft.com/office/powerpoint/2010/main" val="414225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66324" y="4962366"/>
            <a:ext cx="2622673" cy="1443740"/>
          </a:xfrm>
        </p:spPr>
        <p:txBody>
          <a:bodyPr/>
          <a:lstStyle/>
          <a:p>
            <a:pPr marL="0" indent="0">
              <a:buNone/>
            </a:pPr>
            <a:r>
              <a:rPr lang="en-US" b="1" dirty="0" err="1"/>
              <a:t>Tasa</a:t>
            </a:r>
            <a:r>
              <a:rPr lang="en-US" b="1" dirty="0"/>
              <a:t> de </a:t>
            </a:r>
            <a:r>
              <a:rPr lang="en-US" b="1" dirty="0" err="1"/>
              <a:t>respuesta</a:t>
            </a:r>
            <a:r>
              <a:rPr lang="en-US" b="1" dirty="0"/>
              <a:t> </a:t>
            </a:r>
            <a:r>
              <a:rPr lang="en-US" sz="1800" b="1" dirty="0" err="1"/>
              <a:t>encuesta</a:t>
            </a:r>
            <a:r>
              <a:rPr lang="en-US" sz="1800" b="1" dirty="0"/>
              <a:t> </a:t>
            </a:r>
            <a:r>
              <a:rPr lang="en-US" sz="1800" b="1" dirty="0" err="1"/>
              <a:t>monitoreo</a:t>
            </a:r>
            <a:r>
              <a:rPr lang="en-US" sz="1800" b="1" dirty="0"/>
              <a:t> 2018</a:t>
            </a:r>
          </a:p>
          <a:p>
            <a:pPr marL="0" indent="0">
              <a:buNone/>
            </a:pPr>
            <a:r>
              <a:rPr lang="en-US" b="1" dirty="0"/>
              <a:t>29/35 (83%)</a:t>
            </a:r>
          </a:p>
        </p:txBody>
      </p:sp>
      <p:sp>
        <p:nvSpPr>
          <p:cNvPr id="2" name="Title 1"/>
          <p:cNvSpPr>
            <a:spLocks noGrp="1"/>
          </p:cNvSpPr>
          <p:nvPr>
            <p:ph type="title"/>
          </p:nvPr>
        </p:nvSpPr>
        <p:spPr>
          <a:xfrm>
            <a:off x="1" y="99741"/>
            <a:ext cx="9045701" cy="643785"/>
          </a:xfrm>
          <a:solidFill>
            <a:schemeClr val="bg1"/>
          </a:solidFill>
        </p:spPr>
        <p:txBody>
          <a:bodyPr>
            <a:noAutofit/>
          </a:bodyPr>
          <a:lstStyle/>
          <a:p>
            <a:r>
              <a:rPr lang="en-US" sz="3200" dirty="0" err="1">
                <a:solidFill>
                  <a:schemeClr val="tx1"/>
                </a:solidFill>
                <a:latin typeface="+mn-lt"/>
              </a:rPr>
              <a:t>Avances</a:t>
            </a:r>
            <a:r>
              <a:rPr lang="en-US" sz="3200" dirty="0">
                <a:solidFill>
                  <a:schemeClr val="tx1"/>
                </a:solidFill>
                <a:latin typeface="+mn-lt"/>
              </a:rPr>
              <a:t> de los paises de la region en el </a:t>
            </a:r>
            <a:r>
              <a:rPr lang="en-US" sz="3200" dirty="0" err="1">
                <a:solidFill>
                  <a:schemeClr val="tx1"/>
                </a:solidFill>
                <a:latin typeface="+mn-lt"/>
              </a:rPr>
              <a:t>desarrollo</a:t>
            </a:r>
            <a:r>
              <a:rPr lang="en-US" sz="3200" dirty="0">
                <a:solidFill>
                  <a:schemeClr val="tx1"/>
                </a:solidFill>
                <a:latin typeface="+mn-lt"/>
              </a:rPr>
              <a:t> de </a:t>
            </a:r>
            <a:r>
              <a:rPr lang="en-US" sz="3200" dirty="0" err="1">
                <a:solidFill>
                  <a:schemeClr val="tx1"/>
                </a:solidFill>
                <a:latin typeface="+mn-lt"/>
              </a:rPr>
              <a:t>sus</a:t>
            </a:r>
            <a:r>
              <a:rPr lang="en-US" sz="3200" dirty="0">
                <a:solidFill>
                  <a:schemeClr val="tx1"/>
                </a:solidFill>
                <a:latin typeface="+mn-lt"/>
              </a:rPr>
              <a:t> planes </a:t>
            </a:r>
            <a:r>
              <a:rPr lang="en-US" sz="3200" dirty="0" err="1">
                <a:solidFill>
                  <a:schemeClr val="tx1"/>
                </a:solidFill>
                <a:latin typeface="+mn-lt"/>
              </a:rPr>
              <a:t>nacionales</a:t>
            </a:r>
            <a:r>
              <a:rPr lang="en-US" sz="3200" dirty="0">
                <a:solidFill>
                  <a:schemeClr val="tx1"/>
                </a:solidFill>
                <a:latin typeface="+mn-lt"/>
              </a:rPr>
              <a:t> de </a:t>
            </a:r>
            <a:r>
              <a:rPr lang="en-US" sz="3200" dirty="0" err="1">
                <a:solidFill>
                  <a:schemeClr val="tx1"/>
                </a:solidFill>
                <a:latin typeface="+mn-lt"/>
              </a:rPr>
              <a:t>accion</a:t>
            </a:r>
            <a:r>
              <a:rPr lang="en-US" sz="3200" dirty="0">
                <a:solidFill>
                  <a:schemeClr val="tx1"/>
                </a:solidFill>
                <a:latin typeface="+mn-lt"/>
              </a:rPr>
              <a:t>  (2018</a:t>
            </a:r>
            <a:r>
              <a:rPr lang="en-US" sz="3200" dirty="0">
                <a:solidFill>
                  <a:srgbClr val="FF671B"/>
                </a:solidFill>
              </a:rPr>
              <a:t>)</a:t>
            </a:r>
          </a:p>
        </p:txBody>
      </p:sp>
      <p:grpSp>
        <p:nvGrpSpPr>
          <p:cNvPr id="400" name="Group 399"/>
          <p:cNvGrpSpPr/>
          <p:nvPr/>
        </p:nvGrpSpPr>
        <p:grpSpPr>
          <a:xfrm>
            <a:off x="816026" y="1295943"/>
            <a:ext cx="2701356" cy="3524894"/>
            <a:chOff x="3230563" y="3140076"/>
            <a:chExt cx="6727826" cy="8778874"/>
          </a:xfrm>
          <a:solidFill>
            <a:srgbClr val="009ADE"/>
          </a:solidFill>
        </p:grpSpPr>
        <p:sp>
          <p:nvSpPr>
            <p:cNvPr id="402" name="Freeform 512"/>
            <p:cNvSpPr>
              <a:spLocks/>
            </p:cNvSpPr>
            <p:nvPr/>
          </p:nvSpPr>
          <p:spPr bwMode="auto">
            <a:xfrm>
              <a:off x="7981950" y="11685588"/>
              <a:ext cx="120650" cy="61912"/>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03" name="Freeform 513"/>
            <p:cNvSpPr>
              <a:spLocks/>
            </p:cNvSpPr>
            <p:nvPr/>
          </p:nvSpPr>
          <p:spPr bwMode="auto">
            <a:xfrm>
              <a:off x="7972426" y="11747501"/>
              <a:ext cx="88900" cy="61913"/>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05" name="Freeform 514"/>
            <p:cNvSpPr>
              <a:spLocks/>
            </p:cNvSpPr>
            <p:nvPr/>
          </p:nvSpPr>
          <p:spPr bwMode="auto">
            <a:xfrm>
              <a:off x="7961313" y="11668125"/>
              <a:ext cx="79375" cy="49213"/>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06" name="Freeform 515"/>
            <p:cNvSpPr>
              <a:spLocks/>
            </p:cNvSpPr>
            <p:nvPr/>
          </p:nvSpPr>
          <p:spPr bwMode="auto">
            <a:xfrm>
              <a:off x="7920038" y="11706225"/>
              <a:ext cx="82550" cy="52388"/>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07" name="Freeform 516"/>
            <p:cNvSpPr>
              <a:spLocks/>
            </p:cNvSpPr>
            <p:nvPr/>
          </p:nvSpPr>
          <p:spPr bwMode="auto">
            <a:xfrm>
              <a:off x="7899400" y="11637963"/>
              <a:ext cx="31750" cy="30162"/>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08" name="Freeform 517"/>
            <p:cNvSpPr>
              <a:spLocks/>
            </p:cNvSpPr>
            <p:nvPr/>
          </p:nvSpPr>
          <p:spPr bwMode="auto">
            <a:xfrm>
              <a:off x="7899400" y="11555413"/>
              <a:ext cx="73025" cy="7302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10" name="Freeform 518"/>
            <p:cNvSpPr>
              <a:spLocks/>
            </p:cNvSpPr>
            <p:nvPr/>
          </p:nvSpPr>
          <p:spPr bwMode="auto">
            <a:xfrm>
              <a:off x="7889875" y="11425239"/>
              <a:ext cx="50800" cy="109537"/>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11" name="Freeform 519"/>
            <p:cNvSpPr>
              <a:spLocks/>
            </p:cNvSpPr>
            <p:nvPr/>
          </p:nvSpPr>
          <p:spPr bwMode="auto">
            <a:xfrm>
              <a:off x="7878763" y="11514138"/>
              <a:ext cx="31750" cy="61912"/>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12" name="Freeform 520"/>
            <p:cNvSpPr>
              <a:spLocks/>
            </p:cNvSpPr>
            <p:nvPr/>
          </p:nvSpPr>
          <p:spPr bwMode="auto">
            <a:xfrm>
              <a:off x="7878764" y="11383963"/>
              <a:ext cx="52387" cy="7302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13" name="Freeform 521"/>
            <p:cNvSpPr>
              <a:spLocks/>
            </p:cNvSpPr>
            <p:nvPr/>
          </p:nvSpPr>
          <p:spPr bwMode="auto">
            <a:xfrm>
              <a:off x="7931150" y="11185527"/>
              <a:ext cx="50800" cy="47625"/>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33" name="Freeform 522"/>
            <p:cNvSpPr>
              <a:spLocks/>
            </p:cNvSpPr>
            <p:nvPr/>
          </p:nvSpPr>
          <p:spPr bwMode="auto">
            <a:xfrm>
              <a:off x="7940676" y="11004551"/>
              <a:ext cx="61913" cy="109538"/>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34" name="Freeform 523"/>
            <p:cNvSpPr>
              <a:spLocks/>
            </p:cNvSpPr>
            <p:nvPr/>
          </p:nvSpPr>
          <p:spPr bwMode="auto">
            <a:xfrm>
              <a:off x="8143876" y="8153401"/>
              <a:ext cx="47625" cy="4127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35" name="Freeform 524"/>
            <p:cNvSpPr>
              <a:spLocks/>
            </p:cNvSpPr>
            <p:nvPr/>
          </p:nvSpPr>
          <p:spPr bwMode="auto">
            <a:xfrm>
              <a:off x="8575676" y="8215314"/>
              <a:ext cx="57150" cy="77787"/>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36" name="Freeform 525"/>
            <p:cNvSpPr>
              <a:spLocks/>
            </p:cNvSpPr>
            <p:nvPr/>
          </p:nvSpPr>
          <p:spPr bwMode="auto">
            <a:xfrm>
              <a:off x="9126538" y="8759826"/>
              <a:ext cx="139700" cy="130175"/>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solidFill>
              <a:schemeClr val="accent6">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37" name="Freeform 526"/>
            <p:cNvSpPr>
              <a:spLocks/>
            </p:cNvSpPr>
            <p:nvPr/>
          </p:nvSpPr>
          <p:spPr bwMode="auto">
            <a:xfrm>
              <a:off x="8304213" y="7831139"/>
              <a:ext cx="100012" cy="4127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38" name="Freeform 527"/>
            <p:cNvSpPr>
              <a:spLocks/>
            </p:cNvSpPr>
            <p:nvPr/>
          </p:nvSpPr>
          <p:spPr bwMode="auto">
            <a:xfrm>
              <a:off x="7739063" y="7821613"/>
              <a:ext cx="112712" cy="5080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solidFill>
              <a:schemeClr val="accent4">
                <a:lumMod val="20000"/>
                <a:lumOff val="8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39" name="Freeform 528"/>
            <p:cNvSpPr>
              <a:spLocks/>
            </p:cNvSpPr>
            <p:nvPr/>
          </p:nvSpPr>
          <p:spPr bwMode="auto">
            <a:xfrm>
              <a:off x="7431088" y="7591426"/>
              <a:ext cx="520700" cy="18097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0" name="Freeform 529"/>
            <p:cNvSpPr>
              <a:spLocks/>
            </p:cNvSpPr>
            <p:nvPr/>
          </p:nvSpPr>
          <p:spPr bwMode="auto">
            <a:xfrm>
              <a:off x="7739063" y="7481888"/>
              <a:ext cx="41275" cy="38100"/>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1" name="Freeform 530"/>
            <p:cNvSpPr>
              <a:spLocks/>
            </p:cNvSpPr>
            <p:nvPr/>
          </p:nvSpPr>
          <p:spPr bwMode="auto">
            <a:xfrm>
              <a:off x="7993064" y="7691438"/>
              <a:ext cx="20637" cy="1905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2" name="Freeform 531"/>
            <p:cNvSpPr>
              <a:spLocks/>
            </p:cNvSpPr>
            <p:nvPr/>
          </p:nvSpPr>
          <p:spPr bwMode="auto">
            <a:xfrm>
              <a:off x="8594726" y="6210300"/>
              <a:ext cx="58738" cy="103188"/>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3" name="Freeform 532"/>
            <p:cNvSpPr>
              <a:spLocks/>
            </p:cNvSpPr>
            <p:nvPr/>
          </p:nvSpPr>
          <p:spPr bwMode="auto">
            <a:xfrm>
              <a:off x="8623300" y="6261101"/>
              <a:ext cx="71438" cy="4127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4" name="Freeform 533"/>
            <p:cNvSpPr>
              <a:spLocks/>
            </p:cNvSpPr>
            <p:nvPr/>
          </p:nvSpPr>
          <p:spPr bwMode="auto">
            <a:xfrm>
              <a:off x="8424864" y="6221412"/>
              <a:ext cx="150812" cy="71437"/>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5" name="Freeform 534"/>
            <p:cNvSpPr>
              <a:spLocks/>
            </p:cNvSpPr>
            <p:nvPr/>
          </p:nvSpPr>
          <p:spPr bwMode="auto">
            <a:xfrm>
              <a:off x="8455025" y="6021388"/>
              <a:ext cx="157162" cy="7937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6" name="Freeform 535"/>
            <p:cNvSpPr>
              <a:spLocks/>
            </p:cNvSpPr>
            <p:nvPr/>
          </p:nvSpPr>
          <p:spPr bwMode="auto">
            <a:xfrm>
              <a:off x="8705851" y="5919789"/>
              <a:ext cx="320675" cy="311150"/>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7" name="Freeform 536"/>
            <p:cNvSpPr>
              <a:spLocks/>
            </p:cNvSpPr>
            <p:nvPr/>
          </p:nvSpPr>
          <p:spPr bwMode="auto">
            <a:xfrm>
              <a:off x="8966200" y="6142039"/>
              <a:ext cx="80963" cy="98425"/>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8" name="Freeform 537"/>
            <p:cNvSpPr>
              <a:spLocks/>
            </p:cNvSpPr>
            <p:nvPr/>
          </p:nvSpPr>
          <p:spPr bwMode="auto">
            <a:xfrm>
              <a:off x="8404225" y="5175251"/>
              <a:ext cx="30163" cy="58738"/>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49" name="Freeform 538"/>
            <p:cNvSpPr>
              <a:spLocks/>
            </p:cNvSpPr>
            <p:nvPr/>
          </p:nvSpPr>
          <p:spPr bwMode="auto">
            <a:xfrm>
              <a:off x="8253413" y="5275263"/>
              <a:ext cx="30162" cy="30162"/>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50" name="Freeform 539"/>
            <p:cNvSpPr>
              <a:spLocks/>
            </p:cNvSpPr>
            <p:nvPr/>
          </p:nvSpPr>
          <p:spPr bwMode="auto">
            <a:xfrm>
              <a:off x="7561263" y="5810251"/>
              <a:ext cx="68262" cy="39688"/>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51" name="Freeform 540"/>
            <p:cNvSpPr>
              <a:spLocks/>
            </p:cNvSpPr>
            <p:nvPr/>
          </p:nvSpPr>
          <p:spPr bwMode="auto">
            <a:xfrm>
              <a:off x="7670801" y="5565776"/>
              <a:ext cx="61913" cy="61913"/>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55" name="Freeform 541"/>
            <p:cNvSpPr>
              <a:spLocks/>
            </p:cNvSpPr>
            <p:nvPr/>
          </p:nvSpPr>
          <p:spPr bwMode="auto">
            <a:xfrm>
              <a:off x="7639051" y="5133975"/>
              <a:ext cx="61913" cy="7302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56" name="Freeform 542"/>
            <p:cNvSpPr>
              <a:spLocks/>
            </p:cNvSpPr>
            <p:nvPr/>
          </p:nvSpPr>
          <p:spPr bwMode="auto">
            <a:xfrm>
              <a:off x="7467600" y="5092701"/>
              <a:ext cx="120650" cy="61913"/>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57" name="Freeform 543"/>
            <p:cNvSpPr>
              <a:spLocks/>
            </p:cNvSpPr>
            <p:nvPr/>
          </p:nvSpPr>
          <p:spPr bwMode="auto">
            <a:xfrm>
              <a:off x="7721601" y="5056188"/>
              <a:ext cx="68263" cy="26987"/>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458" name="Freeform 544"/>
            <p:cNvSpPr>
              <a:spLocks/>
            </p:cNvSpPr>
            <p:nvPr/>
          </p:nvSpPr>
          <p:spPr bwMode="auto">
            <a:xfrm>
              <a:off x="7297739" y="4852988"/>
              <a:ext cx="341312" cy="23971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13" name="Freeform 545"/>
            <p:cNvSpPr>
              <a:spLocks/>
            </p:cNvSpPr>
            <p:nvPr/>
          </p:nvSpPr>
          <p:spPr bwMode="auto">
            <a:xfrm>
              <a:off x="7431088" y="4832350"/>
              <a:ext cx="68262" cy="52388"/>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14" name="Freeform 546"/>
            <p:cNvSpPr>
              <a:spLocks/>
            </p:cNvSpPr>
            <p:nvPr/>
          </p:nvSpPr>
          <p:spPr bwMode="auto">
            <a:xfrm>
              <a:off x="7410450" y="4843463"/>
              <a:ext cx="38100" cy="5080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15" name="Freeform 547"/>
            <p:cNvSpPr>
              <a:spLocks/>
            </p:cNvSpPr>
            <p:nvPr/>
          </p:nvSpPr>
          <p:spPr bwMode="auto">
            <a:xfrm>
              <a:off x="7318376" y="4651376"/>
              <a:ext cx="30163" cy="61913"/>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16" name="Freeform 548"/>
            <p:cNvSpPr>
              <a:spLocks/>
            </p:cNvSpPr>
            <p:nvPr/>
          </p:nvSpPr>
          <p:spPr bwMode="auto">
            <a:xfrm>
              <a:off x="7167564" y="4127501"/>
              <a:ext cx="1444625" cy="1058863"/>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17" name="Freeform 549"/>
            <p:cNvSpPr>
              <a:spLocks/>
            </p:cNvSpPr>
            <p:nvPr/>
          </p:nvSpPr>
          <p:spPr bwMode="auto">
            <a:xfrm>
              <a:off x="8102601" y="5113338"/>
              <a:ext cx="61913" cy="20637"/>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18" name="Freeform 550"/>
            <p:cNvSpPr>
              <a:spLocks/>
            </p:cNvSpPr>
            <p:nvPr/>
          </p:nvSpPr>
          <p:spPr bwMode="auto">
            <a:xfrm>
              <a:off x="7920038" y="4672012"/>
              <a:ext cx="82550" cy="20637"/>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19" name="Freeform 551"/>
            <p:cNvSpPr>
              <a:spLocks/>
            </p:cNvSpPr>
            <p:nvPr/>
          </p:nvSpPr>
          <p:spPr bwMode="auto">
            <a:xfrm>
              <a:off x="7800976" y="4651376"/>
              <a:ext cx="119063" cy="100013"/>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0" name="Freeform 552"/>
            <p:cNvSpPr>
              <a:spLocks/>
            </p:cNvSpPr>
            <p:nvPr/>
          </p:nvSpPr>
          <p:spPr bwMode="auto">
            <a:xfrm>
              <a:off x="7691438" y="4562475"/>
              <a:ext cx="68262" cy="38100"/>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1" name="Freeform 553"/>
            <p:cNvSpPr>
              <a:spLocks/>
            </p:cNvSpPr>
            <p:nvPr/>
          </p:nvSpPr>
          <p:spPr bwMode="auto">
            <a:xfrm>
              <a:off x="7789863" y="4551363"/>
              <a:ext cx="61912" cy="3175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2" name="Freeform 554"/>
            <p:cNvSpPr>
              <a:spLocks/>
            </p:cNvSpPr>
            <p:nvPr/>
          </p:nvSpPr>
          <p:spPr bwMode="auto">
            <a:xfrm>
              <a:off x="7732714" y="4530726"/>
              <a:ext cx="47625" cy="2063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3" name="Freeform 555"/>
            <p:cNvSpPr>
              <a:spLocks/>
            </p:cNvSpPr>
            <p:nvPr/>
          </p:nvSpPr>
          <p:spPr bwMode="auto">
            <a:xfrm>
              <a:off x="7608888" y="4148138"/>
              <a:ext cx="263525" cy="112712"/>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4" name="Freeform 556"/>
            <p:cNvSpPr>
              <a:spLocks/>
            </p:cNvSpPr>
            <p:nvPr/>
          </p:nvSpPr>
          <p:spPr bwMode="auto">
            <a:xfrm>
              <a:off x="5238751" y="5970590"/>
              <a:ext cx="290513" cy="192087"/>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5" name="Freeform 557"/>
            <p:cNvSpPr>
              <a:spLocks/>
            </p:cNvSpPr>
            <p:nvPr/>
          </p:nvSpPr>
          <p:spPr bwMode="auto">
            <a:xfrm>
              <a:off x="5008563" y="5748338"/>
              <a:ext cx="130175" cy="139700"/>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6" name="Freeform 558"/>
            <p:cNvSpPr>
              <a:spLocks/>
            </p:cNvSpPr>
            <p:nvPr/>
          </p:nvSpPr>
          <p:spPr bwMode="auto">
            <a:xfrm>
              <a:off x="5018089" y="5586413"/>
              <a:ext cx="41275" cy="4127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7" name="Freeform 559"/>
            <p:cNvSpPr>
              <a:spLocks/>
            </p:cNvSpPr>
            <p:nvPr/>
          </p:nvSpPr>
          <p:spPr bwMode="auto">
            <a:xfrm>
              <a:off x="4967288" y="5538788"/>
              <a:ext cx="61912" cy="58737"/>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8" name="Freeform 560"/>
            <p:cNvSpPr>
              <a:spLocks/>
            </p:cNvSpPr>
            <p:nvPr/>
          </p:nvSpPr>
          <p:spPr bwMode="auto">
            <a:xfrm>
              <a:off x="4940300" y="5556251"/>
              <a:ext cx="38100" cy="61913"/>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29" name="Freeform 561"/>
            <p:cNvSpPr>
              <a:spLocks/>
            </p:cNvSpPr>
            <p:nvPr/>
          </p:nvSpPr>
          <p:spPr bwMode="auto">
            <a:xfrm>
              <a:off x="4878389" y="5497514"/>
              <a:ext cx="50800" cy="109537"/>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0" name="Freeform 562"/>
            <p:cNvSpPr>
              <a:spLocks/>
            </p:cNvSpPr>
            <p:nvPr/>
          </p:nvSpPr>
          <p:spPr bwMode="auto">
            <a:xfrm>
              <a:off x="4837113" y="5456238"/>
              <a:ext cx="71437" cy="7302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1" name="Freeform 563"/>
            <p:cNvSpPr>
              <a:spLocks/>
            </p:cNvSpPr>
            <p:nvPr/>
          </p:nvSpPr>
          <p:spPr bwMode="auto">
            <a:xfrm>
              <a:off x="4908550" y="5456239"/>
              <a:ext cx="69850" cy="92075"/>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2" name="Freeform 564"/>
            <p:cNvSpPr>
              <a:spLocks/>
            </p:cNvSpPr>
            <p:nvPr/>
          </p:nvSpPr>
          <p:spPr bwMode="auto">
            <a:xfrm>
              <a:off x="4887913" y="5476874"/>
              <a:ext cx="31750" cy="11114"/>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3" name="Freeform 565"/>
            <p:cNvSpPr>
              <a:spLocks/>
            </p:cNvSpPr>
            <p:nvPr/>
          </p:nvSpPr>
          <p:spPr bwMode="auto">
            <a:xfrm>
              <a:off x="3922714" y="5487988"/>
              <a:ext cx="133350" cy="68262"/>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4" name="Freeform 566"/>
            <p:cNvSpPr>
              <a:spLocks/>
            </p:cNvSpPr>
            <p:nvPr/>
          </p:nvSpPr>
          <p:spPr bwMode="auto">
            <a:xfrm>
              <a:off x="3973513" y="5426075"/>
              <a:ext cx="82550" cy="71437"/>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5" name="Freeform 567"/>
            <p:cNvSpPr>
              <a:spLocks/>
            </p:cNvSpPr>
            <p:nvPr/>
          </p:nvSpPr>
          <p:spPr bwMode="auto">
            <a:xfrm>
              <a:off x="3402014" y="5699125"/>
              <a:ext cx="98425" cy="38100"/>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6" name="Freeform 568"/>
            <p:cNvSpPr>
              <a:spLocks/>
            </p:cNvSpPr>
            <p:nvPr/>
          </p:nvSpPr>
          <p:spPr bwMode="auto">
            <a:xfrm>
              <a:off x="3281363" y="5757864"/>
              <a:ext cx="58737" cy="52387"/>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7" name="Freeform 569"/>
            <p:cNvSpPr>
              <a:spLocks/>
            </p:cNvSpPr>
            <p:nvPr/>
          </p:nvSpPr>
          <p:spPr bwMode="auto">
            <a:xfrm>
              <a:off x="6697663" y="4510089"/>
              <a:ext cx="209550" cy="131761"/>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8" name="Freeform 570"/>
            <p:cNvSpPr>
              <a:spLocks/>
            </p:cNvSpPr>
            <p:nvPr/>
          </p:nvSpPr>
          <p:spPr bwMode="auto">
            <a:xfrm>
              <a:off x="6626225" y="4572000"/>
              <a:ext cx="50800" cy="38100"/>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39" name="Freeform 571"/>
            <p:cNvSpPr>
              <a:spLocks/>
            </p:cNvSpPr>
            <p:nvPr/>
          </p:nvSpPr>
          <p:spPr bwMode="auto">
            <a:xfrm>
              <a:off x="6564314" y="4610101"/>
              <a:ext cx="20637" cy="2063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0" name="Freeform 572"/>
            <p:cNvSpPr>
              <a:spLocks/>
            </p:cNvSpPr>
            <p:nvPr/>
          </p:nvSpPr>
          <p:spPr bwMode="auto">
            <a:xfrm>
              <a:off x="5700714" y="4189414"/>
              <a:ext cx="925511" cy="452437"/>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1" name="Freeform 573"/>
            <p:cNvSpPr>
              <a:spLocks/>
            </p:cNvSpPr>
            <p:nvPr/>
          </p:nvSpPr>
          <p:spPr bwMode="auto">
            <a:xfrm>
              <a:off x="6313489" y="4148139"/>
              <a:ext cx="141287" cy="92075"/>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2" name="Freeform 574"/>
            <p:cNvSpPr>
              <a:spLocks/>
            </p:cNvSpPr>
            <p:nvPr/>
          </p:nvSpPr>
          <p:spPr bwMode="auto">
            <a:xfrm>
              <a:off x="6537326" y="4106864"/>
              <a:ext cx="317500" cy="29368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3" name="Freeform 575"/>
            <p:cNvSpPr>
              <a:spLocks/>
            </p:cNvSpPr>
            <p:nvPr/>
          </p:nvSpPr>
          <p:spPr bwMode="auto">
            <a:xfrm>
              <a:off x="6875464" y="4106863"/>
              <a:ext cx="280987" cy="22225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4" name="Freeform 576"/>
            <p:cNvSpPr>
              <a:spLocks/>
            </p:cNvSpPr>
            <p:nvPr/>
          </p:nvSpPr>
          <p:spPr bwMode="auto">
            <a:xfrm>
              <a:off x="5372100" y="4079875"/>
              <a:ext cx="541338" cy="33178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5" name="Freeform 577"/>
            <p:cNvSpPr>
              <a:spLocks/>
            </p:cNvSpPr>
            <p:nvPr/>
          </p:nvSpPr>
          <p:spPr bwMode="auto">
            <a:xfrm>
              <a:off x="6423026" y="3986213"/>
              <a:ext cx="73025" cy="4127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6" name="Freeform 578"/>
            <p:cNvSpPr>
              <a:spLocks/>
            </p:cNvSpPr>
            <p:nvPr/>
          </p:nvSpPr>
          <p:spPr bwMode="auto">
            <a:xfrm>
              <a:off x="5803900" y="3805238"/>
              <a:ext cx="601663" cy="28416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547" name="Freeform 579"/>
            <p:cNvSpPr>
              <a:spLocks/>
            </p:cNvSpPr>
            <p:nvPr/>
          </p:nvSpPr>
          <p:spPr bwMode="auto">
            <a:xfrm>
              <a:off x="5700714" y="3917951"/>
              <a:ext cx="103187" cy="68263"/>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8" name="Freeform 580"/>
            <p:cNvSpPr>
              <a:spLocks/>
            </p:cNvSpPr>
            <p:nvPr/>
          </p:nvSpPr>
          <p:spPr bwMode="auto">
            <a:xfrm>
              <a:off x="5522914" y="3767139"/>
              <a:ext cx="369887" cy="171450"/>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49" name="Freeform 581"/>
            <p:cNvSpPr>
              <a:spLocks/>
            </p:cNvSpPr>
            <p:nvPr/>
          </p:nvSpPr>
          <p:spPr bwMode="auto">
            <a:xfrm>
              <a:off x="5922963" y="3835401"/>
              <a:ext cx="79375" cy="2063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1" name="Freeform 583"/>
            <p:cNvSpPr>
              <a:spLocks/>
            </p:cNvSpPr>
            <p:nvPr/>
          </p:nvSpPr>
          <p:spPr bwMode="auto">
            <a:xfrm>
              <a:off x="5902326" y="3716338"/>
              <a:ext cx="79375" cy="4127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2" name="Freeform 584"/>
            <p:cNvSpPr>
              <a:spLocks/>
            </p:cNvSpPr>
            <p:nvPr/>
          </p:nvSpPr>
          <p:spPr bwMode="auto">
            <a:xfrm>
              <a:off x="6011864" y="3622676"/>
              <a:ext cx="212725" cy="7302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3" name="Freeform 585"/>
            <p:cNvSpPr>
              <a:spLocks/>
            </p:cNvSpPr>
            <p:nvPr/>
          </p:nvSpPr>
          <p:spPr bwMode="auto">
            <a:xfrm>
              <a:off x="6526214" y="3835400"/>
              <a:ext cx="280987" cy="192088"/>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4" name="Freeform 586"/>
            <p:cNvSpPr>
              <a:spLocks/>
            </p:cNvSpPr>
            <p:nvPr/>
          </p:nvSpPr>
          <p:spPr bwMode="auto">
            <a:xfrm>
              <a:off x="6496050" y="3929064"/>
              <a:ext cx="88900" cy="26987"/>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5" name="Freeform 587"/>
            <p:cNvSpPr>
              <a:spLocks/>
            </p:cNvSpPr>
            <p:nvPr/>
          </p:nvSpPr>
          <p:spPr bwMode="auto">
            <a:xfrm>
              <a:off x="6475414" y="3917950"/>
              <a:ext cx="80962" cy="2063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6" name="Freeform 588"/>
            <p:cNvSpPr>
              <a:spLocks/>
            </p:cNvSpPr>
            <p:nvPr/>
          </p:nvSpPr>
          <p:spPr bwMode="auto">
            <a:xfrm>
              <a:off x="6434138" y="3887788"/>
              <a:ext cx="103187" cy="5080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7" name="Freeform 589"/>
            <p:cNvSpPr>
              <a:spLocks/>
            </p:cNvSpPr>
            <p:nvPr/>
          </p:nvSpPr>
          <p:spPr bwMode="auto">
            <a:xfrm>
              <a:off x="6443663" y="3846514"/>
              <a:ext cx="73025" cy="5080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8" name="Freeform 590"/>
            <p:cNvSpPr>
              <a:spLocks/>
            </p:cNvSpPr>
            <p:nvPr/>
          </p:nvSpPr>
          <p:spPr bwMode="auto">
            <a:xfrm>
              <a:off x="6345239" y="3725863"/>
              <a:ext cx="119062" cy="88900"/>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59" name="Freeform 591"/>
            <p:cNvSpPr>
              <a:spLocks/>
            </p:cNvSpPr>
            <p:nvPr/>
          </p:nvSpPr>
          <p:spPr bwMode="auto">
            <a:xfrm>
              <a:off x="6537326" y="3716338"/>
              <a:ext cx="88900" cy="30162"/>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61" name="Freeform 593"/>
            <p:cNvSpPr>
              <a:spLocks/>
            </p:cNvSpPr>
            <p:nvPr/>
          </p:nvSpPr>
          <p:spPr bwMode="auto">
            <a:xfrm>
              <a:off x="6646864" y="3462339"/>
              <a:ext cx="109537" cy="5080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63" name="Freeform 595"/>
            <p:cNvSpPr>
              <a:spLocks/>
            </p:cNvSpPr>
            <p:nvPr/>
          </p:nvSpPr>
          <p:spPr bwMode="auto">
            <a:xfrm>
              <a:off x="6848475" y="3725864"/>
              <a:ext cx="177800" cy="52387"/>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65" name="Freeform 597"/>
            <p:cNvSpPr>
              <a:spLocks/>
            </p:cNvSpPr>
            <p:nvPr/>
          </p:nvSpPr>
          <p:spPr bwMode="auto">
            <a:xfrm>
              <a:off x="6916738" y="3929064"/>
              <a:ext cx="41275" cy="26987"/>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566" name="Freeform 598"/>
            <p:cNvSpPr>
              <a:spLocks/>
            </p:cNvSpPr>
            <p:nvPr/>
          </p:nvSpPr>
          <p:spPr bwMode="auto">
            <a:xfrm>
              <a:off x="7097714" y="3746501"/>
              <a:ext cx="90487" cy="58738"/>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07" name="Freeform 599"/>
            <p:cNvSpPr>
              <a:spLocks/>
            </p:cNvSpPr>
            <p:nvPr/>
          </p:nvSpPr>
          <p:spPr bwMode="auto">
            <a:xfrm>
              <a:off x="7146926" y="3835400"/>
              <a:ext cx="30163" cy="4127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08" name="Freeform 600"/>
            <p:cNvSpPr>
              <a:spLocks/>
            </p:cNvSpPr>
            <p:nvPr/>
          </p:nvSpPr>
          <p:spPr bwMode="auto">
            <a:xfrm>
              <a:off x="6816726" y="3805238"/>
              <a:ext cx="895350" cy="274636"/>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11" name="Freeform 604"/>
            <p:cNvSpPr>
              <a:spLocks/>
            </p:cNvSpPr>
            <p:nvPr/>
          </p:nvSpPr>
          <p:spPr bwMode="auto">
            <a:xfrm>
              <a:off x="7810500" y="3554414"/>
              <a:ext cx="141288" cy="52387"/>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2" name="Freeform 605"/>
            <p:cNvSpPr>
              <a:spLocks/>
            </p:cNvSpPr>
            <p:nvPr/>
          </p:nvSpPr>
          <p:spPr bwMode="auto">
            <a:xfrm>
              <a:off x="7419976" y="3595689"/>
              <a:ext cx="58738" cy="20637"/>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3" name="Freeform 606"/>
            <p:cNvSpPr>
              <a:spLocks/>
            </p:cNvSpPr>
            <p:nvPr/>
          </p:nvSpPr>
          <p:spPr bwMode="auto">
            <a:xfrm>
              <a:off x="7680327" y="3908426"/>
              <a:ext cx="58738" cy="3016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4" name="Freeform 607"/>
            <p:cNvSpPr>
              <a:spLocks/>
            </p:cNvSpPr>
            <p:nvPr/>
          </p:nvSpPr>
          <p:spPr bwMode="auto">
            <a:xfrm>
              <a:off x="4265613" y="5305426"/>
              <a:ext cx="50800" cy="4127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5" name="Freeform 608"/>
            <p:cNvSpPr>
              <a:spLocks/>
            </p:cNvSpPr>
            <p:nvPr/>
          </p:nvSpPr>
          <p:spPr bwMode="auto">
            <a:xfrm>
              <a:off x="4337050" y="5295901"/>
              <a:ext cx="11113" cy="952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6" name="Freeform 609"/>
            <p:cNvSpPr>
              <a:spLocks/>
            </p:cNvSpPr>
            <p:nvPr/>
          </p:nvSpPr>
          <p:spPr bwMode="auto">
            <a:xfrm>
              <a:off x="3313113" y="5305426"/>
              <a:ext cx="68262" cy="61913"/>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7" name="Freeform 614"/>
            <p:cNvSpPr>
              <a:spLocks/>
            </p:cNvSpPr>
            <p:nvPr/>
          </p:nvSpPr>
          <p:spPr bwMode="auto">
            <a:xfrm>
              <a:off x="9055100" y="10348914"/>
              <a:ext cx="101600" cy="9048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8" name="Freeform 615"/>
            <p:cNvSpPr>
              <a:spLocks/>
            </p:cNvSpPr>
            <p:nvPr/>
          </p:nvSpPr>
          <p:spPr bwMode="auto">
            <a:xfrm>
              <a:off x="7508875" y="6292851"/>
              <a:ext cx="73025" cy="3016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19" name="Freeform 616"/>
            <p:cNvSpPr>
              <a:spLocks/>
            </p:cNvSpPr>
            <p:nvPr/>
          </p:nvSpPr>
          <p:spPr bwMode="auto">
            <a:xfrm>
              <a:off x="8221664" y="11706226"/>
              <a:ext cx="182563" cy="161925"/>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20" name="Freeform 617"/>
            <p:cNvSpPr>
              <a:spLocks/>
            </p:cNvSpPr>
            <p:nvPr/>
          </p:nvSpPr>
          <p:spPr bwMode="auto">
            <a:xfrm>
              <a:off x="8029576" y="11685588"/>
              <a:ext cx="301625" cy="23336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21" name="Freeform 618"/>
            <p:cNvSpPr>
              <a:spLocks/>
            </p:cNvSpPr>
            <p:nvPr/>
          </p:nvSpPr>
          <p:spPr bwMode="auto">
            <a:xfrm>
              <a:off x="7981950" y="8194675"/>
              <a:ext cx="763588" cy="554038"/>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r>
                <a:rPr lang="id-ID" sz="675">
                  <a:solidFill>
                    <a:prstClr val="black"/>
                  </a:solidFill>
                  <a:latin typeface="Calibri" panose="020F0502020204030204"/>
                  <a:ea typeface="ＭＳ Ｐゴシック" charset="-128"/>
                </a:rPr>
                <a:t>  </a:t>
              </a:r>
            </a:p>
          </p:txBody>
        </p:sp>
        <p:sp>
          <p:nvSpPr>
            <p:cNvPr id="622" name="Freeform 619"/>
            <p:cNvSpPr>
              <a:spLocks/>
            </p:cNvSpPr>
            <p:nvPr/>
          </p:nvSpPr>
          <p:spPr bwMode="auto">
            <a:xfrm>
              <a:off x="8594725" y="8345489"/>
              <a:ext cx="260350" cy="384175"/>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23" name="Freeform 620"/>
            <p:cNvSpPr>
              <a:spLocks/>
            </p:cNvSpPr>
            <p:nvPr/>
          </p:nvSpPr>
          <p:spPr bwMode="auto">
            <a:xfrm>
              <a:off x="8762999" y="8464551"/>
              <a:ext cx="222250" cy="233363"/>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24" name="Freeform 621"/>
            <p:cNvSpPr>
              <a:spLocks/>
            </p:cNvSpPr>
            <p:nvPr/>
          </p:nvSpPr>
          <p:spPr bwMode="auto">
            <a:xfrm>
              <a:off x="8945564" y="8485188"/>
              <a:ext cx="160337" cy="182562"/>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solidFill>
              <a:schemeClr val="bg1">
                <a:lumMod val="65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25" name="Freeform 622"/>
            <p:cNvSpPr>
              <a:spLocks/>
            </p:cNvSpPr>
            <p:nvPr/>
          </p:nvSpPr>
          <p:spPr bwMode="auto">
            <a:xfrm>
              <a:off x="7508875" y="8142289"/>
              <a:ext cx="812800" cy="847725"/>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26" name="Freeform 623"/>
            <p:cNvSpPr>
              <a:spLocks/>
            </p:cNvSpPr>
            <p:nvPr/>
          </p:nvSpPr>
          <p:spPr bwMode="auto">
            <a:xfrm>
              <a:off x="7618413" y="8709025"/>
              <a:ext cx="280987" cy="331788"/>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27" name="Freeform 624"/>
            <p:cNvSpPr>
              <a:spLocks/>
            </p:cNvSpPr>
            <p:nvPr/>
          </p:nvSpPr>
          <p:spPr bwMode="auto">
            <a:xfrm>
              <a:off x="7588251" y="8769351"/>
              <a:ext cx="644525" cy="957263"/>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28" name="Freeform 625"/>
            <p:cNvSpPr>
              <a:spLocks/>
            </p:cNvSpPr>
            <p:nvPr/>
          </p:nvSpPr>
          <p:spPr bwMode="auto">
            <a:xfrm>
              <a:off x="7872413" y="9664700"/>
              <a:ext cx="438150" cy="213360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solidFill>
              <a:schemeClr val="accent6">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29" name="Freeform 626"/>
            <p:cNvSpPr>
              <a:spLocks/>
            </p:cNvSpPr>
            <p:nvPr/>
          </p:nvSpPr>
          <p:spPr bwMode="auto">
            <a:xfrm>
              <a:off x="8170864" y="9253538"/>
              <a:ext cx="644525" cy="701675"/>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solidFill>
              <a:schemeClr val="bg1">
                <a:lumMod val="85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30" name="Freeform 627"/>
            <p:cNvSpPr>
              <a:spLocks/>
            </p:cNvSpPr>
            <p:nvPr/>
          </p:nvSpPr>
          <p:spPr bwMode="auto">
            <a:xfrm>
              <a:off x="8534400" y="9753600"/>
              <a:ext cx="452438" cy="444500"/>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31" name="Freeform 628"/>
            <p:cNvSpPr>
              <a:spLocks noEditPoints="1"/>
            </p:cNvSpPr>
            <p:nvPr/>
          </p:nvSpPr>
          <p:spPr bwMode="auto">
            <a:xfrm>
              <a:off x="7961314" y="8516938"/>
              <a:ext cx="1997075" cy="2024062"/>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solidFill>
              <a:schemeClr val="accent6">
                <a:lumMod val="60000"/>
                <a:lumOff val="40000"/>
              </a:schemeClr>
            </a:solidFill>
            <a:ln w="9525"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32" name="Freeform 629"/>
            <p:cNvSpPr>
              <a:spLocks/>
            </p:cNvSpPr>
            <p:nvPr/>
          </p:nvSpPr>
          <p:spPr bwMode="auto">
            <a:xfrm>
              <a:off x="8736014" y="10328275"/>
              <a:ext cx="269875" cy="28098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solidFill>
              <a:schemeClr val="bg1">
                <a:lumMod val="75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33" name="Freeform 630"/>
            <p:cNvSpPr>
              <a:spLocks/>
            </p:cNvSpPr>
            <p:nvPr/>
          </p:nvSpPr>
          <p:spPr bwMode="auto">
            <a:xfrm>
              <a:off x="7961313" y="9886950"/>
              <a:ext cx="1035050" cy="1798638"/>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solidFill>
              <a:schemeClr val="accent6">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34" name="Freeform 631"/>
            <p:cNvSpPr>
              <a:spLocks/>
            </p:cNvSpPr>
            <p:nvPr/>
          </p:nvSpPr>
          <p:spPr bwMode="auto">
            <a:xfrm>
              <a:off x="7289800" y="7991476"/>
              <a:ext cx="219075" cy="244474"/>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35" name="Freeform 632"/>
            <p:cNvSpPr>
              <a:spLocks/>
            </p:cNvSpPr>
            <p:nvPr/>
          </p:nvSpPr>
          <p:spPr bwMode="auto">
            <a:xfrm>
              <a:off x="7358063" y="8215314"/>
              <a:ext cx="171450" cy="15081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solidFill>
              <a:schemeClr val="accent6">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36" name="Freeform 633"/>
            <p:cNvSpPr>
              <a:spLocks/>
            </p:cNvSpPr>
            <p:nvPr/>
          </p:nvSpPr>
          <p:spPr bwMode="auto">
            <a:xfrm>
              <a:off x="7167563" y="8043864"/>
              <a:ext cx="112712" cy="88900"/>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37" name="Freeform 634"/>
            <p:cNvSpPr>
              <a:spLocks/>
            </p:cNvSpPr>
            <p:nvPr/>
          </p:nvSpPr>
          <p:spPr bwMode="auto">
            <a:xfrm>
              <a:off x="7046914" y="7861301"/>
              <a:ext cx="201613" cy="233363"/>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38" name="Freeform 635"/>
            <p:cNvSpPr>
              <a:spLocks/>
            </p:cNvSpPr>
            <p:nvPr/>
          </p:nvSpPr>
          <p:spPr bwMode="auto">
            <a:xfrm>
              <a:off x="5824538" y="7067551"/>
              <a:ext cx="1503362" cy="965200"/>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solidFill>
              <a:schemeClr val="accent6">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39" name="Freeform 636"/>
            <p:cNvSpPr>
              <a:spLocks/>
            </p:cNvSpPr>
            <p:nvPr/>
          </p:nvSpPr>
          <p:spPr bwMode="auto">
            <a:xfrm>
              <a:off x="7197724" y="7964489"/>
              <a:ext cx="256082" cy="177395"/>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40" name="Freeform 637"/>
            <p:cNvSpPr>
              <a:spLocks/>
            </p:cNvSpPr>
            <p:nvPr/>
          </p:nvSpPr>
          <p:spPr bwMode="auto">
            <a:xfrm>
              <a:off x="7197726" y="7831139"/>
              <a:ext cx="71438" cy="15081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41" name="Freeform 638"/>
            <p:cNvSpPr>
              <a:spLocks/>
            </p:cNvSpPr>
            <p:nvPr/>
          </p:nvSpPr>
          <p:spPr bwMode="auto">
            <a:xfrm>
              <a:off x="7951789" y="7742239"/>
              <a:ext cx="130175" cy="109537"/>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42" name="Freeform 639"/>
            <p:cNvSpPr>
              <a:spLocks/>
            </p:cNvSpPr>
            <p:nvPr/>
          </p:nvSpPr>
          <p:spPr bwMode="auto">
            <a:xfrm>
              <a:off x="8070851" y="7742238"/>
              <a:ext cx="182563" cy="150812"/>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solidFill>
              <a:schemeClr val="accent4">
                <a:lumMod val="40000"/>
                <a:lumOff val="6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43" name="Freeform 640"/>
            <p:cNvSpPr>
              <a:spLocks/>
            </p:cNvSpPr>
            <p:nvPr/>
          </p:nvSpPr>
          <p:spPr bwMode="auto">
            <a:xfrm>
              <a:off x="3230563" y="4391025"/>
              <a:ext cx="1949450" cy="1308100"/>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solidFill>
              <a:srgbClr val="00B050"/>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44" name="Freeform 641"/>
            <p:cNvSpPr>
              <a:spLocks/>
            </p:cNvSpPr>
            <p:nvPr/>
          </p:nvSpPr>
          <p:spPr bwMode="auto">
            <a:xfrm>
              <a:off x="5429250" y="6059488"/>
              <a:ext cx="2901950" cy="143986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rgbClr val="00B050"/>
            </a:solidFill>
            <a:ln w="9525"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45" name="Freeform 642"/>
            <p:cNvSpPr>
              <a:spLocks noEditPoints="1"/>
            </p:cNvSpPr>
            <p:nvPr/>
          </p:nvSpPr>
          <p:spPr bwMode="auto">
            <a:xfrm>
              <a:off x="4618039" y="4329113"/>
              <a:ext cx="4286250" cy="2203450"/>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dirty="0">
                <a:solidFill>
                  <a:prstClr val="black"/>
                </a:solidFill>
                <a:latin typeface="Calibri" panose="020F0502020204030204"/>
                <a:ea typeface="ＭＳ Ｐゴシック" charset="-128"/>
              </a:endParaRPr>
            </a:p>
          </p:txBody>
        </p:sp>
        <p:sp>
          <p:nvSpPr>
            <p:cNvPr id="647" name="Freeform 777"/>
            <p:cNvSpPr>
              <a:spLocks/>
            </p:cNvSpPr>
            <p:nvPr/>
          </p:nvSpPr>
          <p:spPr bwMode="auto">
            <a:xfrm>
              <a:off x="8924925" y="4470401"/>
              <a:ext cx="160338" cy="112713"/>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solidFill>
              <a:schemeClr val="accent4">
                <a:lumMod val="60000"/>
                <a:lumOff val="40000"/>
              </a:schemeClr>
            </a:solid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48" name="Freeform 778"/>
            <p:cNvSpPr>
              <a:spLocks/>
            </p:cNvSpPr>
            <p:nvPr/>
          </p:nvSpPr>
          <p:spPr bwMode="auto">
            <a:xfrm>
              <a:off x="8975725" y="4391026"/>
              <a:ext cx="41275" cy="2063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49" name="Freeform 779"/>
            <p:cNvSpPr>
              <a:spLocks/>
            </p:cNvSpPr>
            <p:nvPr/>
          </p:nvSpPr>
          <p:spPr bwMode="auto">
            <a:xfrm>
              <a:off x="9005888" y="3201988"/>
              <a:ext cx="111125" cy="61912"/>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50" name="Freeform 789"/>
            <p:cNvSpPr>
              <a:spLocks/>
            </p:cNvSpPr>
            <p:nvPr/>
          </p:nvSpPr>
          <p:spPr bwMode="auto">
            <a:xfrm>
              <a:off x="9105900" y="4500563"/>
              <a:ext cx="41275" cy="61912"/>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51" name="Freeform 790"/>
            <p:cNvSpPr>
              <a:spLocks/>
            </p:cNvSpPr>
            <p:nvPr/>
          </p:nvSpPr>
          <p:spPr bwMode="auto">
            <a:xfrm>
              <a:off x="9017000" y="4370388"/>
              <a:ext cx="38100" cy="4127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52" name="Freeform 794"/>
            <p:cNvSpPr>
              <a:spLocks/>
            </p:cNvSpPr>
            <p:nvPr/>
          </p:nvSpPr>
          <p:spPr bwMode="auto">
            <a:xfrm>
              <a:off x="8040689" y="3778251"/>
              <a:ext cx="50800" cy="6349"/>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53" name="Freeform 795"/>
            <p:cNvSpPr>
              <a:spLocks/>
            </p:cNvSpPr>
            <p:nvPr/>
          </p:nvSpPr>
          <p:spPr bwMode="auto">
            <a:xfrm>
              <a:off x="8102601" y="3778250"/>
              <a:ext cx="6191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54" name="Freeform 796"/>
            <p:cNvSpPr>
              <a:spLocks/>
            </p:cNvSpPr>
            <p:nvPr/>
          </p:nvSpPr>
          <p:spPr bwMode="auto">
            <a:xfrm>
              <a:off x="9256715" y="3140076"/>
              <a:ext cx="41275" cy="2063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sp>
          <p:nvSpPr>
            <p:cNvPr id="655" name="Freeform 797"/>
            <p:cNvSpPr>
              <a:spLocks/>
            </p:cNvSpPr>
            <p:nvPr/>
          </p:nvSpPr>
          <p:spPr bwMode="auto">
            <a:xfrm>
              <a:off x="4978401" y="5597526"/>
              <a:ext cx="92075" cy="119062"/>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a:lstStyle/>
            <a:p>
              <a:pPr defTabSz="685663">
                <a:defRPr/>
              </a:pPr>
              <a:endParaRPr lang="id-ID" sz="675">
                <a:solidFill>
                  <a:prstClr val="black"/>
                </a:solidFill>
                <a:latin typeface="Calibri" panose="020F0502020204030204"/>
                <a:ea typeface="ＭＳ Ｐゴシック" charset="-128"/>
              </a:endParaRPr>
            </a:p>
          </p:txBody>
        </p:sp>
      </p:grpSp>
      <p:sp>
        <p:nvSpPr>
          <p:cNvPr id="143" name="TextBox 142">
            <a:extLst>
              <a:ext uri="{FF2B5EF4-FFF2-40B4-BE49-F238E27FC236}">
                <a16:creationId xmlns:a16="http://schemas.microsoft.com/office/drawing/2014/main" id="{1D196962-1040-46EA-84F5-5A9712BAD913}"/>
              </a:ext>
            </a:extLst>
          </p:cNvPr>
          <p:cNvSpPr txBox="1"/>
          <p:nvPr/>
        </p:nvSpPr>
        <p:spPr>
          <a:xfrm>
            <a:off x="3485868" y="5786441"/>
            <a:ext cx="5617336" cy="415498"/>
          </a:xfrm>
          <a:prstGeom prst="rect">
            <a:avLst/>
          </a:prstGeom>
          <a:noFill/>
        </p:spPr>
        <p:txBody>
          <a:bodyPr wrap="square" rtlCol="0">
            <a:spAutoFit/>
          </a:bodyPr>
          <a:lstStyle/>
          <a:p>
            <a:pPr defTabSz="685783" fontAlgn="base">
              <a:spcBef>
                <a:spcPct val="0"/>
              </a:spcBef>
              <a:spcAft>
                <a:spcPct val="0"/>
              </a:spcAft>
              <a:defRPr/>
            </a:pPr>
            <a:r>
              <a:rPr lang="en-US" sz="1050" b="1" dirty="0">
                <a:solidFill>
                  <a:prstClr val="black"/>
                </a:solidFill>
                <a:latin typeface="Calibri" panose="020F0502020204030204"/>
                <a:ea typeface="ＭＳ Ｐゴシック" charset="-128"/>
              </a:rPr>
              <a:t>Fuente:  </a:t>
            </a:r>
            <a:r>
              <a:rPr lang="en-US" sz="1050" b="1" dirty="0">
                <a:solidFill>
                  <a:prstClr val="black"/>
                </a:solidFill>
                <a:latin typeface="Calibri" panose="020F0502020204030204"/>
                <a:ea typeface="ＭＳ Ｐゴシック" charset="-128"/>
                <a:hlinkClick r:id="rId3"/>
              </a:rPr>
              <a:t>http://www.who.int/antimicrobial-resistance/global-action-plan/database/en/</a:t>
            </a:r>
            <a:r>
              <a:rPr lang="en-US" sz="1050" b="1" dirty="0">
                <a:solidFill>
                  <a:prstClr val="black"/>
                </a:solidFill>
                <a:latin typeface="Calibri" panose="020F0502020204030204"/>
                <a:ea typeface="ＭＳ Ｐゴシック" charset="-128"/>
              </a:rPr>
              <a:t> </a:t>
            </a:r>
          </a:p>
          <a:p>
            <a:pPr defTabSz="685783" fontAlgn="base">
              <a:spcBef>
                <a:spcPct val="0"/>
              </a:spcBef>
              <a:spcAft>
                <a:spcPct val="0"/>
              </a:spcAft>
              <a:defRPr/>
            </a:pPr>
            <a:endParaRPr lang="en-US" sz="1050" b="1" dirty="0">
              <a:solidFill>
                <a:prstClr val="black"/>
              </a:solidFill>
              <a:latin typeface="Calibri" panose="020F0502020204030204"/>
              <a:ea typeface="ＭＳ Ｐゴシック" charset="-128"/>
            </a:endParaRPr>
          </a:p>
        </p:txBody>
      </p:sp>
      <p:graphicFrame>
        <p:nvGraphicFramePr>
          <p:cNvPr id="144" name="Chart 143">
            <a:extLst>
              <a:ext uri="{FF2B5EF4-FFF2-40B4-BE49-F238E27FC236}">
                <a16:creationId xmlns:a16="http://schemas.microsoft.com/office/drawing/2014/main" id="{DDEE3D23-D15C-4855-92B9-873C4832A066}"/>
              </a:ext>
            </a:extLst>
          </p:cNvPr>
          <p:cNvGraphicFramePr>
            <a:graphicFrameLocks/>
          </p:cNvGraphicFramePr>
          <p:nvPr>
            <p:extLst>
              <p:ext uri="{D42A27DB-BD31-4B8C-83A1-F6EECF244321}">
                <p14:modId xmlns:p14="http://schemas.microsoft.com/office/powerpoint/2010/main" val="1444162350"/>
              </p:ext>
            </p:extLst>
          </p:nvPr>
        </p:nvGraphicFramePr>
        <p:xfrm>
          <a:off x="3715657" y="1059543"/>
          <a:ext cx="5196114"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58287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908B67-656B-C148-BDE7-3AC32F27F964}"/>
              </a:ext>
            </a:extLst>
          </p:cNvPr>
          <p:cNvSpPr>
            <a:spLocks noGrp="1"/>
          </p:cNvSpPr>
          <p:nvPr>
            <p:ph idx="1"/>
          </p:nvPr>
        </p:nvSpPr>
        <p:spPr>
          <a:xfrm>
            <a:off x="330870" y="1744708"/>
            <a:ext cx="7971301" cy="4278721"/>
          </a:xfrm>
        </p:spPr>
        <p:txBody>
          <a:bodyPr>
            <a:noAutofit/>
          </a:bodyPr>
          <a:lstStyle/>
          <a:p>
            <a:pPr marL="0" indent="0">
              <a:buNone/>
            </a:pPr>
            <a:r>
              <a:rPr lang="es-ES" sz="2400" b="1" dirty="0"/>
              <a:t>El uso de los estándares de vigilancia propuestos en GLASS:</a:t>
            </a:r>
          </a:p>
          <a:p>
            <a:pPr marL="0" indent="0">
              <a:buNone/>
            </a:pPr>
            <a:endParaRPr lang="es-ES" sz="2000" b="1" dirty="0"/>
          </a:p>
          <a:p>
            <a:pPr>
              <a:lnSpc>
                <a:spcPct val="120000"/>
              </a:lnSpc>
              <a:spcBef>
                <a:spcPts val="450"/>
              </a:spcBef>
              <a:spcAft>
                <a:spcPts val="450"/>
              </a:spcAft>
            </a:pPr>
            <a:r>
              <a:rPr lang="es-ES" sz="2000" b="1" dirty="0"/>
              <a:t>Pretende mejorar la seguridad del paciente promoviendo el diagnóstico y la supervisión del uso responsable de agentes antimicrobianos;</a:t>
            </a:r>
          </a:p>
          <a:p>
            <a:pPr>
              <a:lnSpc>
                <a:spcPct val="120000"/>
              </a:lnSpc>
              <a:spcBef>
                <a:spcPts val="450"/>
              </a:spcBef>
              <a:spcAft>
                <a:spcPts val="450"/>
              </a:spcAft>
            </a:pPr>
            <a:r>
              <a:rPr lang="es-ES" sz="2000" b="1" dirty="0"/>
              <a:t>Garantizar la calidad de la identificación estandarizada de bacterias y pruebas de susceptibilidad antimicrobiana (AST) en el manejo del paciente. </a:t>
            </a:r>
          </a:p>
          <a:p>
            <a:pPr>
              <a:lnSpc>
                <a:spcPct val="120000"/>
              </a:lnSpc>
              <a:spcBef>
                <a:spcPts val="450"/>
              </a:spcBef>
              <a:spcAft>
                <a:spcPts val="450"/>
              </a:spcAft>
            </a:pPr>
            <a:r>
              <a:rPr lang="es-ES" sz="2000" b="1" dirty="0"/>
              <a:t>Garantizar la calidad  de los datos nacionales agregados aunque pueden no proporcionar la información específica requerida para las decisiones sobre el tratamiento a nivel local, los datos locales deben usarse como base para las pautas de tratamiento siempre que sea posible.</a:t>
            </a:r>
            <a:endParaRPr lang="es-MX" sz="2000" b="1" dirty="0"/>
          </a:p>
        </p:txBody>
      </p:sp>
      <p:pic>
        <p:nvPicPr>
          <p:cNvPr id="4" name="Imagen 3">
            <a:extLst>
              <a:ext uri="{FF2B5EF4-FFF2-40B4-BE49-F238E27FC236}">
                <a16:creationId xmlns:a16="http://schemas.microsoft.com/office/drawing/2014/main" id="{C458F54D-64ED-1941-BE81-A2F8A78A04EF}"/>
              </a:ext>
            </a:extLst>
          </p:cNvPr>
          <p:cNvPicPr>
            <a:picLocks noChangeAspect="1"/>
          </p:cNvPicPr>
          <p:nvPr/>
        </p:nvPicPr>
        <p:blipFill rotWithShape="1">
          <a:blip r:embed="rId2"/>
          <a:srcRect l="13825" r="4838" b="41261"/>
          <a:stretch/>
        </p:blipFill>
        <p:spPr>
          <a:xfrm>
            <a:off x="330870" y="857250"/>
            <a:ext cx="4567136" cy="586802"/>
          </a:xfrm>
          <a:prstGeom prst="rect">
            <a:avLst/>
          </a:prstGeom>
        </p:spPr>
      </p:pic>
      <p:sp>
        <p:nvSpPr>
          <p:cNvPr id="2" name="CuadroTexto 1">
            <a:extLst>
              <a:ext uri="{FF2B5EF4-FFF2-40B4-BE49-F238E27FC236}">
                <a16:creationId xmlns:a16="http://schemas.microsoft.com/office/drawing/2014/main" id="{94A66E23-A74D-8340-B103-79035E6FB005}"/>
              </a:ext>
            </a:extLst>
          </p:cNvPr>
          <p:cNvSpPr txBox="1"/>
          <p:nvPr/>
        </p:nvSpPr>
        <p:spPr>
          <a:xfrm>
            <a:off x="330870" y="899886"/>
            <a:ext cx="7937173" cy="523220"/>
          </a:xfrm>
          <a:prstGeom prst="rect">
            <a:avLst/>
          </a:prstGeom>
          <a:solidFill>
            <a:schemeClr val="bg1">
              <a:lumMod val="95000"/>
            </a:schemeClr>
          </a:solidFill>
        </p:spPr>
        <p:txBody>
          <a:bodyPr wrap="none" rtlCol="0">
            <a:spAutoFit/>
          </a:bodyPr>
          <a:lstStyle/>
          <a:p>
            <a:r>
              <a:rPr lang="es-MX" sz="2800" b="1" dirty="0">
                <a:solidFill>
                  <a:srgbClr val="00B050"/>
                </a:solidFill>
              </a:rPr>
              <a:t>Global</a:t>
            </a:r>
            <a:r>
              <a:rPr lang="es-MX" sz="2800" b="1" dirty="0"/>
              <a:t> Antimicrobial Resistance </a:t>
            </a:r>
            <a:r>
              <a:rPr lang="es-MX" sz="2800" b="1" dirty="0">
                <a:solidFill>
                  <a:srgbClr val="00B050"/>
                </a:solidFill>
              </a:rPr>
              <a:t>Surveillance</a:t>
            </a:r>
            <a:r>
              <a:rPr lang="es-MX" sz="2800" b="1" dirty="0"/>
              <a:t> System</a:t>
            </a:r>
          </a:p>
        </p:txBody>
      </p:sp>
    </p:spTree>
    <p:extLst>
      <p:ext uri="{BB962C8B-B14F-4D97-AF65-F5344CB8AC3E}">
        <p14:creationId xmlns:p14="http://schemas.microsoft.com/office/powerpoint/2010/main" val="29038681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G de cara a la 4T_12feb19_18_21hrs.pptx" id="{04AC8ABC-9EBE-484B-A97F-D15343643C19}" vid="{F85C4B6F-D771-4232-BA34-EA9A48548D05}"/>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4829</TotalTime>
  <Words>2252</Words>
  <Application>Microsoft Macintosh PowerPoint</Application>
  <PresentationFormat>Presentación en pantalla (4:3)</PresentationFormat>
  <Paragraphs>158</Paragraphs>
  <Slides>24</Slides>
  <Notes>3</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24</vt:i4>
      </vt:variant>
    </vt:vector>
  </HeadingPairs>
  <TitlesOfParts>
    <vt:vector size="38" baseType="lpstr">
      <vt:lpstr>ＭＳ Ｐゴシック</vt:lpstr>
      <vt:lpstr>Adobe Heiti Std R</vt:lpstr>
      <vt:lpstr>Arial</vt:lpstr>
      <vt:lpstr>Calibri</vt:lpstr>
      <vt:lpstr>Calibri Light</vt:lpstr>
      <vt:lpstr>Gisha</vt:lpstr>
      <vt:lpstr>Montserrat SemiBold</vt:lpstr>
      <vt:lpstr>Montserrat-Regular</vt:lpstr>
      <vt:lpstr>Palatino Linotype</vt:lpstr>
      <vt:lpstr>Roboto Regular</vt:lpstr>
      <vt:lpstr>Times New Roman</vt:lpstr>
      <vt:lpstr>Wingdings</vt:lpstr>
      <vt:lpstr>Tema de Office</vt:lpstr>
      <vt:lpstr>1_Tema de Office</vt:lpstr>
      <vt:lpstr>Presentación de PowerPoint</vt:lpstr>
      <vt:lpstr>    </vt:lpstr>
      <vt:lpstr>Impacto de RAM: Infecciones difíciles de tratar</vt:lpstr>
      <vt:lpstr>Impacto de Resistencia Bacteriana (RAM) “Ninguna acción hoy, ninguna cura mañana”</vt:lpstr>
      <vt:lpstr>Presentación de PowerPoint</vt:lpstr>
      <vt:lpstr>Avances recientes de RAM a nivel mundial</vt:lpstr>
      <vt:lpstr>Presentación de PowerPoint</vt:lpstr>
      <vt:lpstr>Avances de los paises de la region en el desarrollo de sus planes nacionales de accion  (2018)</vt:lpstr>
      <vt:lpstr>Presentación de PowerPoint</vt:lpstr>
      <vt:lpstr>Presentación de PowerPoint</vt:lpstr>
      <vt:lpstr>IAAS en los EE. UU. / Vigilancia RAM:  Red Nacional de Seguridad en la Atención Médica (NHSN)</vt:lpstr>
      <vt:lpstr>Presentación de PowerPoint</vt:lpstr>
      <vt:lpstr>Presentación de PowerPoint</vt:lpstr>
      <vt:lpstr>Presentación de PowerPoint</vt:lpstr>
      <vt:lpstr>Presentación de PowerPoint</vt:lpstr>
      <vt:lpstr>Presentación de PowerPoint</vt:lpstr>
      <vt:lpstr>La investigación sobre resistencia bacteriana se realiza cada vez más en redes interdisciplinarias y en asociaciones de investigación nacionales, regionales e internacionales.  Las Redes de laboratorios de resistencia a los antibióticos se han creado en respuesta al plan de acción regional para detectar y combatir la creciente amenaza de la resistencia a los antibióticos   Una de las razones principales es el hecho de que los enfoques interdisciplinarios suelen ser muy útiles o incluso indispensables para la investigación exitosa de problemas complejos como es la resistencia bacteriana. </vt:lpstr>
      <vt:lpstr>¿Por qué requerimos redes de vigilancia de RAM?</vt:lpstr>
      <vt:lpstr>Presentación de PowerPoint</vt:lpstr>
      <vt:lpstr>Ejemplos de Redes de RAM en México</vt:lpstr>
      <vt:lpstr>Ejemplos de Redes de RAM en México</vt:lpstr>
      <vt:lpstr>Red Iberoamericana para Combatir la Resistencia a Antimicrobianos  (Iberoamerican Network for Combating Antimicrobial Resistance) (INCAR-UIU) Gabriel O. Gutkind  (Universidad de Buenos Aires), Nilton Lincopan   (Universidad de Sao Paulo), Jose Ignacio Santos  (Universidad Autónoma de Mexico), Jordi Vila (Universidad de Barcelona), Bruno Gonzalez Zorn (Universidad Complutense de Madrid)  </vt:lpstr>
      <vt:lpstr>Reflexiones sobre redes de vigilancia de RAM</vt:lpstr>
      <vt:lpstr>Conclusiones sobre redes de vigilancia de RAM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Usuario de Microsoft Office</cp:lastModifiedBy>
  <cp:revision>300</cp:revision>
  <cp:lastPrinted>2019-06-19T14:09:32Z</cp:lastPrinted>
  <dcterms:created xsi:type="dcterms:W3CDTF">2018-12-04T03:27:02Z</dcterms:created>
  <dcterms:modified xsi:type="dcterms:W3CDTF">2019-06-19T23:47:40Z</dcterms:modified>
</cp:coreProperties>
</file>