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306" r:id="rId4"/>
    <p:sldId id="304" r:id="rId5"/>
    <p:sldId id="290" r:id="rId6"/>
    <p:sldId id="296" r:id="rId7"/>
    <p:sldId id="307" r:id="rId8"/>
    <p:sldId id="297" r:id="rId9"/>
    <p:sldId id="308" r:id="rId10"/>
    <p:sldId id="301" r:id="rId11"/>
    <p:sldId id="309" r:id="rId12"/>
    <p:sldId id="302" r:id="rId13"/>
    <p:sldId id="310" r:id="rId14"/>
    <p:sldId id="314" r:id="rId15"/>
    <p:sldId id="356" r:id="rId16"/>
    <p:sldId id="358" r:id="rId17"/>
    <p:sldId id="339" r:id="rId18"/>
    <p:sldId id="357" r:id="rId19"/>
    <p:sldId id="340" r:id="rId20"/>
    <p:sldId id="341" r:id="rId21"/>
    <p:sldId id="349" r:id="rId22"/>
    <p:sldId id="311" r:id="rId23"/>
    <p:sldId id="312" r:id="rId24"/>
    <p:sldId id="313" r:id="rId25"/>
    <p:sldId id="315" r:id="rId26"/>
    <p:sldId id="342" r:id="rId27"/>
    <p:sldId id="344" r:id="rId28"/>
    <p:sldId id="345" r:id="rId29"/>
    <p:sldId id="343" r:id="rId30"/>
    <p:sldId id="346" r:id="rId31"/>
    <p:sldId id="321" r:id="rId32"/>
    <p:sldId id="347" r:id="rId33"/>
    <p:sldId id="348" r:id="rId34"/>
    <p:sldId id="350" r:id="rId35"/>
    <p:sldId id="351" r:id="rId36"/>
    <p:sldId id="352" r:id="rId37"/>
    <p:sldId id="353" r:id="rId38"/>
    <p:sldId id="354" r:id="rId39"/>
    <p:sldId id="332" r:id="rId40"/>
    <p:sldId id="333" r:id="rId41"/>
    <p:sldId id="336" r:id="rId42"/>
    <p:sldId id="355" r:id="rId43"/>
    <p:sldId id="360" r:id="rId44"/>
    <p:sldId id="359" r:id="rId45"/>
    <p:sldId id="337" r:id="rId4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66FF"/>
    <a:srgbClr val="CC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C63DE-1636-4A40-BBB9-216991E66144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DDBBF-6C41-4DBF-A068-65C3D5DDC7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595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4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712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379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7203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60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104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227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599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89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138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225A0-198B-4F47-AE70-76316E354AB1}" type="datetimeFigureOut">
              <a:rPr lang="es-MX" smtClean="0"/>
              <a:t>17/07/2019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2FA74-E545-47F9-AA45-6F7B5DA098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457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8.wdp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52" y="733529"/>
            <a:ext cx="5154805" cy="5154805"/>
          </a:xfrm>
          <a:prstGeom prst="rect">
            <a:avLst/>
          </a:prstGeom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524000" y="4232572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algn="r"/>
            <a:endParaRPr lang="es-MX" sz="4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s-MX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s-MX" sz="4000" b="1" dirty="0" smtClean="0">
                <a:solidFill>
                  <a:srgbClr val="CC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julio 2019</a:t>
            </a:r>
            <a:endParaRPr lang="es-MX" sz="4000" b="1" dirty="0">
              <a:solidFill>
                <a:srgbClr val="CC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790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DESCRIPCIÓN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CUTÁNEAS 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Clr>
                <a:schemeClr val="bg1"/>
              </a:buClr>
              <a:buNone/>
            </a:pP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Alopecia </a:t>
            </a:r>
            <a:r>
              <a:rPr lang="es-MX" altLang="es-MX" sz="2400" b="1" dirty="0" err="1" smtClean="0">
                <a:solidFill>
                  <a:srgbClr val="92D050"/>
                </a:solidFill>
                <a:latin typeface="Tahoma" panose="020B0604030504040204" pitchFamily="34" charset="0"/>
              </a:rPr>
              <a:t>mucinosa</a:t>
            </a: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 / </a:t>
            </a:r>
            <a:r>
              <a:rPr lang="es-MX" altLang="es-MX" sz="2400" b="1" dirty="0" err="1" smtClean="0">
                <a:solidFill>
                  <a:srgbClr val="92D050"/>
                </a:solidFill>
                <a:latin typeface="Tahoma" panose="020B0604030504040204" pitchFamily="34" charset="0"/>
              </a:rPr>
              <a:t>Mucinosis</a:t>
            </a: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 folicular idiopática</a:t>
            </a:r>
          </a:p>
          <a:p>
            <a:pPr marL="0" indent="0" algn="ctr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2400" b="1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Linfocitos con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clonalidad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persistente y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eosinófilos</a:t>
            </a: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Infiltran folículos pilosos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Mucina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y/o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hiperqueratosis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con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retención de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queratina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Placa y pápulas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Cara, piel cabelluda, extremidades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Posible resolución espontánea</a:t>
            </a:r>
            <a:endParaRPr lang="es-MX" altLang="es-MX" sz="240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Clr>
                <a:schemeClr val="bg1"/>
              </a:buClr>
              <a:buNone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365"/>
          <a:stretch/>
        </p:blipFill>
        <p:spPr>
          <a:xfrm>
            <a:off x="6172200" y="3492647"/>
            <a:ext cx="5497387" cy="32550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9814" t="20626" r="19882" b="50699"/>
          <a:stretch/>
        </p:blipFill>
        <p:spPr>
          <a:xfrm>
            <a:off x="7018235" y="1605820"/>
            <a:ext cx="3928066" cy="17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DESCRIPCIÓN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CUTÁNEAS 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Clr>
                <a:srgbClr val="CCFF99"/>
              </a:buClr>
              <a:buNone/>
            </a:pPr>
            <a:r>
              <a:rPr lang="es-MX" altLang="es-MX" sz="2400" b="1" dirty="0" err="1" smtClean="0">
                <a:solidFill>
                  <a:srgbClr val="92D050"/>
                </a:solidFill>
                <a:latin typeface="Tahoma" panose="020B0604030504040204" pitchFamily="34" charset="0"/>
              </a:rPr>
              <a:t>Paraps</a:t>
            </a:r>
            <a:r>
              <a:rPr lang="es-MX" altLang="es-MX" sz="2400" b="1" dirty="0" err="1">
                <a:solidFill>
                  <a:srgbClr val="92D050"/>
                </a:solidFill>
                <a:latin typeface="Tahoma" panose="020B0604030504040204" pitchFamily="34" charset="0"/>
              </a:rPr>
              <a:t>oriasis</a:t>
            </a:r>
            <a:r>
              <a:rPr lang="es-MX" altLang="es-MX" sz="2400" b="1" dirty="0">
                <a:solidFill>
                  <a:srgbClr val="92D050"/>
                </a:solidFill>
                <a:latin typeface="Tahoma" panose="020B0604030504040204" pitchFamily="34" charset="0"/>
              </a:rPr>
              <a:t> de grandes placas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b="1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Tronco y extremidades proximales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Infiltrado linfocitario sin atipia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cerebriforme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significativa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Epidermotropismo</a:t>
            </a: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CD4+, CD8+ CD56+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  <a:cs typeface="Helvetica" panose="020B0604020202020204" pitchFamily="34" charset="0"/>
              </a:rPr>
              <a:t>↓ CD7, CD5, CD62L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35% progresión a MF en 6 años </a:t>
            </a: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Clr>
                <a:schemeClr val="bg1"/>
              </a:buClr>
              <a:buNone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20" y="1309739"/>
            <a:ext cx="2824559" cy="37660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6012" t="24824" r="30494" b="56995"/>
          <a:stretch/>
        </p:blipFill>
        <p:spPr>
          <a:xfrm>
            <a:off x="6792851" y="4947630"/>
            <a:ext cx="4228805" cy="17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DESCRIPCIÓN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CUTÁNEAS 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Clr>
                <a:schemeClr val="bg1"/>
              </a:buClr>
              <a:buNone/>
            </a:pPr>
            <a:r>
              <a:rPr lang="es-MX" altLang="es-MX" sz="2400" b="1" dirty="0" err="1" smtClean="0">
                <a:solidFill>
                  <a:srgbClr val="92D050"/>
                </a:solidFill>
                <a:latin typeface="Tahoma" panose="020B0604030504040204" pitchFamily="34" charset="0"/>
              </a:rPr>
              <a:t>Eritrodermia</a:t>
            </a: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2400" b="1" dirty="0" err="1" smtClean="0">
                <a:solidFill>
                  <a:srgbClr val="92D050"/>
                </a:solidFill>
                <a:latin typeface="Tahoma" panose="020B0604030504040204" pitchFamily="34" charset="0"/>
              </a:rPr>
              <a:t>clonal</a:t>
            </a: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 idiopática</a:t>
            </a:r>
          </a:p>
          <a:p>
            <a:pPr marL="0" indent="0" algn="ctr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2400" b="1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Eritrodermia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crónica,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recalcitrante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Expansión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monoclonal población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T CD3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+, CD4+, CD7-,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CD26-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No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células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Sézary</a:t>
            </a: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No adenopatías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Ocasional: clona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idéntica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piel / sangre periférica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Linfocitosis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T 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</a:rPr>
              <a:t>(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autorreactiva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</a:rPr>
              <a:t>)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¿?</a:t>
            </a:r>
            <a:endParaRPr lang="es-MX" altLang="es-MX" sz="2400" b="1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endParaRPr lang="es-MX" altLang="es-MX" dirty="0">
              <a:solidFill>
                <a:srgbClr val="92D050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529884" y="5586088"/>
            <a:ext cx="2742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Dermatol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2005;141:361-67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387" y="1825625"/>
            <a:ext cx="2854658" cy="37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6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DESCRIPCIÓN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CUTÁNEAS 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Clr>
                <a:schemeClr val="bg1"/>
              </a:buClr>
              <a:buNone/>
            </a:pPr>
            <a:r>
              <a:rPr lang="es-MX" altLang="es-MX" sz="2400" b="1" dirty="0">
                <a:solidFill>
                  <a:srgbClr val="92D050"/>
                </a:solidFill>
                <a:latin typeface="Tahoma" panose="020B0604030504040204" pitchFamily="34" charset="0"/>
              </a:rPr>
              <a:t>Paniculitis </a:t>
            </a:r>
            <a:r>
              <a:rPr lang="es-MX" altLang="es-MX" sz="2400" b="1" dirty="0" err="1">
                <a:solidFill>
                  <a:srgbClr val="92D050"/>
                </a:solidFill>
                <a:latin typeface="Tahoma" panose="020B0604030504040204" pitchFamily="34" charset="0"/>
              </a:rPr>
              <a:t>lobulillar</a:t>
            </a:r>
            <a:r>
              <a:rPr lang="es-MX" altLang="es-MX" sz="2400" b="1" dirty="0">
                <a:solidFill>
                  <a:srgbClr val="92D050"/>
                </a:solidFill>
                <a:latin typeface="Tahoma" panose="020B0604030504040204" pitchFamily="34" charset="0"/>
              </a:rPr>
              <a:t> linfocítica </a:t>
            </a: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atípica</a:t>
            </a:r>
            <a:endParaRPr lang="es-MX" altLang="es-MX" sz="2000" b="1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2000" b="1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Placas evanescentes tipo equimosis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Extremidades proximales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No necrosis ni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hemofagocitosis</a:t>
            </a: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Linfocitos levemente atípicos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CD5-, CD62L- y CD7-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Se expresa ß-F1, confirma diagnóstico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2000" b="1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492" y="3055002"/>
            <a:ext cx="2729508" cy="20002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3055002"/>
            <a:ext cx="2286000" cy="200025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155598" y="5190189"/>
            <a:ext cx="3563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Linfomas subcutáneos tipo paniculitis</a:t>
            </a:r>
            <a:endParaRPr lang="es-MX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TRATAMIENTO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</a:t>
            </a: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CUTÁNEAS DE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436406" y="2073453"/>
            <a:ext cx="10279878" cy="4351338"/>
          </a:xfrm>
        </p:spPr>
        <p:txBody>
          <a:bodyPr>
            <a:normAutofit/>
          </a:bodyPr>
          <a:lstStyle/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No hay tratamientos específicos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Exposición solar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Emolientes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Corticosteroides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 tópicos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Inhibidores de la </a:t>
            </a:r>
            <a:r>
              <a:rPr lang="es-MX" altLang="es-MX" sz="24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calcineurina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 tópicos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Antihistamínicos sistémicos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rgbClr val="CCFF99"/>
                </a:solidFill>
                <a:latin typeface="Tahoma" panose="020B0604030504040204" pitchFamily="34" charset="0"/>
              </a:rPr>
              <a:t>Fototerapia: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PUVA y NB-UVB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</a:rPr>
              <a:t>LCCT: </a:t>
            </a:r>
            <a:r>
              <a:rPr lang="es-MX" altLang="es-MX" sz="24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Respuesta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conocida y documentada a RUV de fuentes naturales y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artificiales</a:t>
            </a:r>
            <a:endParaRPr lang="es-MX" altLang="es-MX" sz="18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958" y="2313056"/>
            <a:ext cx="3842057" cy="2985337"/>
          </a:xfrm>
          <a:prstGeom prst="rect">
            <a:avLst/>
          </a:prstGeom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10502782" y="4990616"/>
            <a:ext cx="679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DLEH</a:t>
            </a:r>
            <a:endParaRPr lang="es-MX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TRATAMIENTO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</a:t>
            </a: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CUTÁNEAS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92209" y="1794617"/>
            <a:ext cx="11024075" cy="4630174"/>
          </a:xfrm>
        </p:spPr>
        <p:txBody>
          <a:bodyPr>
            <a:normAutofit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RADIACIÓN ULTRAVIOLETA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7664"/>
          <a:stretch/>
        </p:blipFill>
        <p:spPr>
          <a:xfrm>
            <a:off x="1149118" y="2672213"/>
            <a:ext cx="7230483" cy="37209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417002" y="4302384"/>
            <a:ext cx="45719" cy="457099"/>
          </a:xfrm>
          <a:prstGeom prst="rect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4097866" y="4056308"/>
            <a:ext cx="1098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NB-UVB 211</a:t>
            </a:r>
            <a:endParaRPr lang="es-MX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691" y="1579463"/>
            <a:ext cx="3336683" cy="268638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067656" y="4302384"/>
            <a:ext cx="1162228" cy="457099"/>
          </a:xfrm>
          <a:prstGeom prst="rect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/>
          <p:cNvSpPr txBox="1"/>
          <p:nvPr/>
        </p:nvSpPr>
        <p:spPr>
          <a:xfrm>
            <a:off x="5328708" y="4392433"/>
            <a:ext cx="649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UVA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8893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TRATAMIENTO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</a:t>
            </a: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CUTÁNEAS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92209" y="1794617"/>
            <a:ext cx="11024075" cy="4630174"/>
          </a:xfrm>
        </p:spPr>
        <p:txBody>
          <a:bodyPr>
            <a:normAutofit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RADIACIÓN ULTRAVIOLETA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" t="689" r="379" b="20835"/>
          <a:stretch/>
        </p:blipFill>
        <p:spPr>
          <a:xfrm>
            <a:off x="2845751" y="2501262"/>
            <a:ext cx="6781222" cy="39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TRATAMIENTO</a:t>
            </a:r>
            <a: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DISCRASIAS LINFOIDES CUTÁNEAS DE CÉLULAS T</a:t>
            </a:r>
            <a:b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2800" dirty="0">
              <a:solidFill>
                <a:srgbClr val="FFFF66"/>
              </a:solidFill>
              <a:latin typeface="Tahoma" panose="020B0604030504040204" pitchFamily="34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0236" y="1807970"/>
            <a:ext cx="9902156" cy="4525962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sz="33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MECANISMOS </a:t>
            </a:r>
            <a:r>
              <a:rPr lang="es-MX" altLang="es-MX" sz="3300" b="1" dirty="0">
                <a:solidFill>
                  <a:srgbClr val="92D050"/>
                </a:solidFill>
                <a:latin typeface="Tahoma" panose="020B0604030504040204" pitchFamily="34" charset="0"/>
              </a:rPr>
              <a:t>DE ACCIÓN DE </a:t>
            </a:r>
            <a:r>
              <a:rPr lang="es-MX" altLang="es-MX" sz="33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FOTOTERAPIA   PUVA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dirty="0" smtClean="0">
              <a:solidFill>
                <a:srgbClr val="FFFF66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Antiinflamación</a:t>
            </a: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err="1">
                <a:solidFill>
                  <a:srgbClr val="CCFF99"/>
                </a:solidFill>
                <a:latin typeface="Tahoma" panose="020B0604030504040204" pitchFamily="34" charset="0"/>
              </a:rPr>
              <a:t>Inmunomodulación</a:t>
            </a:r>
            <a:endParaRPr lang="es-MX" altLang="es-MX" dirty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Antiproliferación</a:t>
            </a:r>
            <a:endParaRPr lang="es-MX" altLang="es-MX" sz="26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>
                <a:solidFill>
                  <a:schemeClr val="bg1"/>
                </a:solidFill>
                <a:latin typeface="Tahoma" panose="020B0604030504040204" pitchFamily="34" charset="0"/>
              </a:rPr>
              <a:t>Proliferación y migración de </a:t>
            </a:r>
            <a:r>
              <a:rPr lang="es-MX" altLang="es-MX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melanocitos</a:t>
            </a:r>
            <a:endParaRPr lang="es-MX" altLang="es-MX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35988" y="2984461"/>
            <a:ext cx="4012732" cy="268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TRATAMIENTO</a:t>
            </a:r>
            <a: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DISCRASIAS LINFOIDES CUTÁNEAS DE CÉLULAS T</a:t>
            </a:r>
            <a:b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2800" dirty="0">
              <a:solidFill>
                <a:srgbClr val="FFFF66"/>
              </a:solidFill>
              <a:latin typeface="Tahoma" panose="020B0604030504040204" pitchFamily="34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0236" y="1807970"/>
            <a:ext cx="9902156" cy="4525962"/>
          </a:xfrm>
        </p:spPr>
        <p:txBody>
          <a:bodyPr>
            <a:normAutofit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sz="33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MECANISMOS </a:t>
            </a:r>
            <a:r>
              <a:rPr lang="es-MX" altLang="es-MX" sz="3300" b="1" dirty="0">
                <a:solidFill>
                  <a:srgbClr val="92D050"/>
                </a:solidFill>
                <a:latin typeface="Tahoma" panose="020B0604030504040204" pitchFamily="34" charset="0"/>
              </a:rPr>
              <a:t>DE ACCIÓN DE </a:t>
            </a:r>
            <a:r>
              <a:rPr lang="es-MX" altLang="es-MX" sz="33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FOTOTERAPIA   PUVA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dirty="0" smtClean="0">
              <a:solidFill>
                <a:srgbClr val="FFFF66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smtClean="0">
                <a:solidFill>
                  <a:schemeClr val="bg1"/>
                </a:solidFill>
                <a:latin typeface="Tahoma" panose="020B0604030504040204" pitchFamily="34" charset="0"/>
              </a:rPr>
              <a:t>Acción en el ADN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smtClean="0">
                <a:solidFill>
                  <a:schemeClr val="bg1"/>
                </a:solidFill>
                <a:latin typeface="Tahoma" panose="020B0604030504040204" pitchFamily="34" charset="0"/>
              </a:rPr>
              <a:t>Acción en el citoplasma y las membranas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smtClean="0">
                <a:solidFill>
                  <a:schemeClr val="bg1"/>
                </a:solidFill>
                <a:latin typeface="Tahoma" panose="020B0604030504040204" pitchFamily="34" charset="0"/>
              </a:rPr>
              <a:t>Producción de radicales libres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111" y="2867228"/>
            <a:ext cx="3200677" cy="26276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585264" y="5233222"/>
            <a:ext cx="1069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Muerte celular</a:t>
            </a:r>
            <a:endParaRPr lang="es-MX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4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26393" y="522052"/>
            <a:ext cx="10525999" cy="1143000"/>
          </a:xfrm>
        </p:spPr>
        <p:txBody>
          <a:bodyPr>
            <a:noAutofit/>
          </a:bodyPr>
          <a:lstStyle/>
          <a:p>
            <a:r>
              <a:rPr lang="es-MX" altLang="es-MX" sz="3200" b="1" dirty="0">
                <a:solidFill>
                  <a:srgbClr val="FFC000"/>
                </a:solidFill>
                <a:latin typeface="Tahoma" panose="020B0604030504040204" pitchFamily="34" charset="0"/>
              </a:rPr>
              <a:t>TRATAMIENTO</a:t>
            </a:r>
            <a: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DISCRASIAS LINFOIDES CUTÁNEAS 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MX" altLang="es-MX" sz="2800" dirty="0">
              <a:solidFill>
                <a:srgbClr val="FFFF66"/>
              </a:solidFill>
              <a:latin typeface="Tahoma" panose="020B0604030504040204" pitchFamily="34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5873" y="1882078"/>
            <a:ext cx="9596927" cy="4681092"/>
          </a:xfrm>
        </p:spPr>
        <p:txBody>
          <a:bodyPr>
            <a:normAutofit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b="1" dirty="0">
                <a:solidFill>
                  <a:srgbClr val="92D050"/>
                </a:solidFill>
                <a:latin typeface="Tahoma" panose="020B0604030504040204" pitchFamily="34" charset="0"/>
              </a:rPr>
              <a:t>MECANISMO DE ACCIÓN DE </a:t>
            </a:r>
            <a:r>
              <a:rPr lang="es-MX" altLang="es-MX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FOTOTERAPIA NB-UVB</a:t>
            </a:r>
            <a:endParaRPr lang="es-MX" altLang="es-MX" b="1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Tiene </a:t>
            </a: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efectos sobre el ciclo celular</a:t>
            </a: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Tiene efectos antimicrobianos y en la flora cutánea</a:t>
            </a: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</a:rPr>
              <a:t>Induce </a:t>
            </a:r>
            <a:r>
              <a:rPr lang="es-MX" altLang="es-MX" sz="2400" dirty="0" err="1">
                <a:solidFill>
                  <a:srgbClr val="CCFF99"/>
                </a:solidFill>
                <a:latin typeface="Tahoma" panose="020B0604030504040204" pitchFamily="34" charset="0"/>
              </a:rPr>
              <a:t>citocinas</a:t>
            </a: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</a:rPr>
              <a:t> antiinflamatorias e inmunosupresoras</a:t>
            </a:r>
          </a:p>
          <a:p>
            <a:pPr lvl="1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rgbClr val="CCFF99"/>
                </a:solidFill>
                <a:latin typeface="Tahoma" panose="020B0604030504040204" pitchFamily="34" charset="0"/>
              </a:rPr>
              <a:t>Induce IL-10</a:t>
            </a:r>
          </a:p>
          <a:p>
            <a:pPr lvl="1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n-US" altLang="es-MX" sz="2000" b="1" dirty="0">
                <a:solidFill>
                  <a:srgbClr val="CCFF99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  </a:t>
            </a:r>
            <a:r>
              <a:rPr lang="en-US" altLang="es-MX" sz="2000" dirty="0" err="1">
                <a:solidFill>
                  <a:srgbClr val="CCFF99"/>
                </a:solidFill>
                <a:latin typeface="Tahoma" panose="020B0604030504040204" pitchFamily="34" charset="0"/>
              </a:rPr>
              <a:t>actividad</a:t>
            </a:r>
            <a:r>
              <a:rPr lang="en-US" altLang="es-MX" sz="2000" dirty="0">
                <a:solidFill>
                  <a:srgbClr val="CCFF99"/>
                </a:solidFill>
                <a:latin typeface="Tahoma" panose="020B0604030504040204" pitchFamily="34" charset="0"/>
              </a:rPr>
              <a:t> de </a:t>
            </a:r>
            <a:r>
              <a:rPr lang="en-US" altLang="es-MX" sz="2000" dirty="0" err="1">
                <a:solidFill>
                  <a:srgbClr val="CCFF99"/>
                </a:solidFill>
                <a:latin typeface="Tahoma" panose="020B0604030504040204" pitchFamily="34" charset="0"/>
              </a:rPr>
              <a:t>células</a:t>
            </a:r>
            <a:r>
              <a:rPr lang="en-US" altLang="es-MX" sz="2000" dirty="0">
                <a:solidFill>
                  <a:srgbClr val="CCFF99"/>
                </a:solidFill>
                <a:latin typeface="Tahoma" panose="020B0604030504040204" pitchFamily="34" charset="0"/>
              </a:rPr>
              <a:t> NK</a:t>
            </a:r>
          </a:p>
          <a:p>
            <a:pPr lvl="1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n-US" altLang="es-MX" sz="2000" b="1" dirty="0">
                <a:solidFill>
                  <a:srgbClr val="CCFF99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</a:t>
            </a:r>
            <a:r>
              <a:rPr lang="en-US" altLang="es-MX" sz="2000" dirty="0">
                <a:solidFill>
                  <a:srgbClr val="CCFF99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 </a:t>
            </a:r>
            <a:r>
              <a:rPr lang="en-US" altLang="es-MX" sz="2000" dirty="0" err="1">
                <a:solidFill>
                  <a:srgbClr val="CCFF99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linfoproliferación</a:t>
            </a:r>
            <a:endParaRPr lang="en-US" altLang="es-MX" sz="2000" dirty="0">
              <a:solidFill>
                <a:srgbClr val="CCFF99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47064"/>
            <a:ext cx="12192000" cy="91521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56184" y="2723352"/>
            <a:ext cx="9144000" cy="2387600"/>
          </a:xfrm>
        </p:spPr>
        <p:txBody>
          <a:bodyPr>
            <a:noAutofit/>
          </a:bodyPr>
          <a:lstStyle/>
          <a:p>
            <a:r>
              <a:rPr lang="es-MX" sz="40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DISCRASIA LINFOIDE EPITELIOTRÓPICA DE CÉLULAS T</a:t>
            </a:r>
            <a:br>
              <a:rPr lang="es-MX" sz="40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40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MX" sz="40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600" b="1" dirty="0" smtClean="0">
                <a:solidFill>
                  <a:srgbClr val="CC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TRATAMIENTO CON RADIACIÓN ULTRAVIOLETA</a:t>
            </a:r>
            <a:endParaRPr lang="es-MX" sz="3600" b="1" dirty="0">
              <a:solidFill>
                <a:srgbClr val="CC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1" y="5517371"/>
            <a:ext cx="9144000" cy="1655762"/>
          </a:xfrm>
        </p:spPr>
        <p:txBody>
          <a:bodyPr>
            <a:norm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DRA. ROSA MARÍA LACY NIEBLA</a:t>
            </a:r>
            <a:endParaRPr lang="es-MX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305" y="-164358"/>
            <a:ext cx="2381198" cy="2381198"/>
          </a:xfrm>
          <a:prstGeom prst="rect">
            <a:avLst/>
          </a:prstGeom>
        </p:spPr>
      </p:pic>
      <p:pic>
        <p:nvPicPr>
          <p:cNvPr id="5" name="Picture 4" descr="Gealogofondoazu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279" y="-228897"/>
            <a:ext cx="2423688" cy="2392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>
                <a:solidFill>
                  <a:srgbClr val="FFC000"/>
                </a:solidFill>
                <a:latin typeface="Tahoma" panose="020B0604030504040204" pitchFamily="34" charset="0"/>
              </a:rPr>
              <a:t>TRATAMIENTO</a:t>
            </a:r>
            <a: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DE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FF66"/>
              </a:solidFill>
              <a:latin typeface="Tahoma" panose="020B060403050404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1132" y="2332037"/>
            <a:ext cx="9853301" cy="356456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None/>
            </a:pPr>
            <a:r>
              <a:rPr lang="es-MX" altLang="es-MX" b="1" dirty="0">
                <a:solidFill>
                  <a:srgbClr val="92D050"/>
                </a:solidFill>
                <a:latin typeface="Tahoma" panose="020B0604030504040204" pitchFamily="34" charset="0"/>
              </a:rPr>
              <a:t>OBJETIVOS DEL TRATAMIENTO CON FOTOTERAPIA</a:t>
            </a:r>
          </a:p>
          <a:p>
            <a:pPr>
              <a:lnSpc>
                <a:spcPct val="6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linfoides:</a:t>
            </a: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 smtClean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smtClean="0">
                <a:solidFill>
                  <a:schemeClr val="bg1"/>
                </a:solidFill>
                <a:latin typeface="Tahoma" panose="020B0604030504040204" pitchFamily="34" charset="0"/>
              </a:rPr>
              <a:t>Alcanzar y mantener remisión clínica e histológica y minimizar el riesgo de progresión a Micosis </a:t>
            </a:r>
            <a:r>
              <a:rPr lang="es-MX" altLang="es-MX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fungoide</a:t>
            </a: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4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OBJETIVOS  y  JUSTIFICACIÓN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50365"/>
            <a:ext cx="10792626" cy="4351338"/>
          </a:xfrm>
        </p:spPr>
        <p:txBody>
          <a:bodyPr>
            <a:normAutofit/>
          </a:bodyPr>
          <a:lstStyle/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Presentar nuestra experiencia en el tratamiento con RUV – PUVA y NB-UVB –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Pacientes con Discrasias linfoides cutáneas de células T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Difundir los resultados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Enriquecer la experiencia en el tratamiento de estas condiciones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Prever evolución a LCCT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No existen protocolos terapéuticos universales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2400" b="1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Clr>
                <a:schemeClr val="bg1"/>
              </a:buClr>
              <a:buNone/>
            </a:pPr>
            <a:endParaRPr lang="es-MX" altLang="es-MX" sz="2400" b="1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Archivos de la Unidad de Fototerapia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2006 a 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2018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2400" b="1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Estudios histopatológicos diagnósticos de cualquiera de las discrasias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Tratamiento con radiación ultravioleta</a:t>
            </a:r>
          </a:p>
          <a:p>
            <a:pPr marL="0" indent="0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2093720"/>
            <a:ext cx="5837366" cy="390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2022178"/>
            <a:ext cx="5181600" cy="4351338"/>
          </a:xfrm>
        </p:spPr>
        <p:txBody>
          <a:bodyPr>
            <a:normAutofit/>
          </a:bodyPr>
          <a:lstStyle/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Diagnósticos con bases clínicas, histológicas e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inmunohistoquímica</a:t>
            </a: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sz="16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Técnicas de tinción con hematoxilina y eosina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Inmunohistoquímica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: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tejido fijado en formalina y embebido en parafina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Panel de fenotipo: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anticuerpos CD2, CD3, CD4, CD7 y CD8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141" y="1825625"/>
            <a:ext cx="3724650" cy="43513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962330" y="5899964"/>
            <a:ext cx="41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Discrasia linfoide </a:t>
            </a:r>
            <a:r>
              <a:rPr lang="es-MX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epiteliotrópica</a:t>
            </a:r>
            <a:r>
              <a:rPr lang="es-MX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hipopigmentada</a:t>
            </a:r>
            <a:endParaRPr lang="es-MX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1288" y="1975711"/>
            <a:ext cx="5181600" cy="4351338"/>
          </a:xfrm>
        </p:spPr>
        <p:txBody>
          <a:bodyPr>
            <a:normAutofit/>
          </a:bodyPr>
          <a:lstStyle/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Registro epidemiológico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Nombre, edad, sexo</a:t>
            </a:r>
          </a:p>
          <a:p>
            <a:pPr marL="457200" lvl="1" indent="0">
              <a:buClr>
                <a:srgbClr val="CCFF99"/>
              </a:buClr>
              <a:buNone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F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ototipo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de piel</a:t>
            </a:r>
          </a:p>
          <a:p>
            <a:pPr marL="457200" lvl="1" indent="0">
              <a:buClr>
                <a:srgbClr val="CCFF99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T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opografía, morfología</a:t>
            </a:r>
          </a:p>
          <a:p>
            <a:pPr marL="457200" lvl="1" indent="0">
              <a:buClr>
                <a:srgbClr val="CCFF99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D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uración y evolución de la dermatosis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>
          <a:xfrm>
            <a:off x="6172200" y="1975711"/>
            <a:ext cx="5181600" cy="4351338"/>
          </a:xfrm>
        </p:spPr>
        <p:txBody>
          <a:bodyPr/>
          <a:lstStyle/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b="1" dirty="0">
                <a:solidFill>
                  <a:srgbClr val="92D050"/>
                </a:solidFill>
                <a:latin typeface="Tahoma" panose="020B0604030504040204" pitchFamily="34" charset="0"/>
              </a:rPr>
              <a:t>Tratamientos </a:t>
            </a: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administrados </a:t>
            </a:r>
            <a:r>
              <a:rPr lang="es-MX" altLang="es-MX" sz="2400" b="1" dirty="0">
                <a:solidFill>
                  <a:srgbClr val="92D050"/>
                </a:solidFill>
                <a:latin typeface="Tahoma" panose="020B0604030504040204" pitchFamily="34" charset="0"/>
              </a:rPr>
              <a:t>PUVA o </a:t>
            </a: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NB-UVB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Tiempo de tratamiento, tiempo para presentar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mejoría</a:t>
            </a:r>
          </a:p>
          <a:p>
            <a:pPr marL="457200" lvl="1" indent="0">
              <a:buClr>
                <a:srgbClr val="CCFF99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Efectos secundarios y complicaciones</a:t>
            </a:r>
          </a:p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sz="26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Protocolo para terapia con RUV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2400" b="1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200" dirty="0" smtClean="0">
                <a:solidFill>
                  <a:srgbClr val="CCFF99"/>
                </a:solidFill>
                <a:latin typeface="Tahoma" panose="020B0604030504040204" pitchFamily="34" charset="0"/>
              </a:rPr>
              <a:t>Exámenes de laboratorio:</a:t>
            </a:r>
            <a:endParaRPr lang="es-MX" altLang="es-MX" sz="2200" dirty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 lvl="1"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900" dirty="0">
                <a:solidFill>
                  <a:schemeClr val="bg1"/>
                </a:solidFill>
                <a:latin typeface="Tahoma" panose="020B0604030504040204" pitchFamily="34" charset="0"/>
              </a:rPr>
              <a:t>Biometría hemática completa basal y cada </a:t>
            </a:r>
            <a:r>
              <a:rPr lang="es-MX" altLang="es-MX" sz="1900" dirty="0" smtClean="0">
                <a:solidFill>
                  <a:schemeClr val="bg1"/>
                </a:solidFill>
                <a:latin typeface="Tahoma" panose="020B0604030504040204" pitchFamily="34" charset="0"/>
              </a:rPr>
              <a:t>6 </a:t>
            </a:r>
            <a:r>
              <a:rPr lang="es-MX" altLang="es-MX" sz="1900" dirty="0">
                <a:solidFill>
                  <a:schemeClr val="bg1"/>
                </a:solidFill>
                <a:latin typeface="Tahoma" panose="020B0604030504040204" pitchFamily="34" charset="0"/>
              </a:rPr>
              <a:t>meses</a:t>
            </a:r>
          </a:p>
          <a:p>
            <a:pPr lvl="1"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900" dirty="0" smtClean="0">
                <a:solidFill>
                  <a:schemeClr val="bg1"/>
                </a:solidFill>
                <a:latin typeface="Tahoma" panose="020B0604030504040204" pitchFamily="34" charset="0"/>
              </a:rPr>
              <a:t>PFH basales </a:t>
            </a:r>
            <a:r>
              <a:rPr lang="es-MX" altLang="es-MX" sz="1900" dirty="0">
                <a:solidFill>
                  <a:schemeClr val="bg1"/>
                </a:solidFill>
                <a:latin typeface="Tahoma" panose="020B0604030504040204" pitchFamily="34" charset="0"/>
              </a:rPr>
              <a:t>y cada </a:t>
            </a:r>
            <a:r>
              <a:rPr lang="es-MX" altLang="es-MX" sz="1900" dirty="0" smtClean="0">
                <a:solidFill>
                  <a:schemeClr val="bg1"/>
                </a:solidFill>
                <a:latin typeface="Tahoma" panose="020B0604030504040204" pitchFamily="34" charset="0"/>
              </a:rPr>
              <a:t>6 </a:t>
            </a:r>
            <a:r>
              <a:rPr lang="es-MX" altLang="es-MX" sz="1900" dirty="0">
                <a:solidFill>
                  <a:schemeClr val="bg1"/>
                </a:solidFill>
                <a:latin typeface="Tahoma" panose="020B0604030504040204" pitchFamily="34" charset="0"/>
              </a:rPr>
              <a:t>meses</a:t>
            </a:r>
          </a:p>
          <a:p>
            <a:pPr lvl="1">
              <a:lnSpc>
                <a:spcPct val="3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9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200" dirty="0">
                <a:solidFill>
                  <a:srgbClr val="CCFF99"/>
                </a:solidFill>
                <a:latin typeface="Tahoma" panose="020B0604030504040204" pitchFamily="34" charset="0"/>
              </a:rPr>
              <a:t>Valoración oftalmológica </a:t>
            </a:r>
            <a:r>
              <a:rPr lang="es-MX" altLang="es-MX" sz="2200" dirty="0">
                <a:solidFill>
                  <a:schemeClr val="bg1"/>
                </a:solidFill>
                <a:latin typeface="Tahoma" panose="020B0604030504040204" pitchFamily="34" charset="0"/>
              </a:rPr>
              <a:t>basal y cada 6 meses</a:t>
            </a:r>
          </a:p>
          <a:p>
            <a:pPr>
              <a:lnSpc>
                <a:spcPct val="4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2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200" dirty="0">
                <a:solidFill>
                  <a:schemeClr val="bg1"/>
                </a:solidFill>
                <a:latin typeface="Tahoma" panose="020B0604030504040204" pitchFamily="34" charset="0"/>
              </a:rPr>
              <a:t>Uso supervisado de </a:t>
            </a:r>
            <a:r>
              <a:rPr lang="es-MX" altLang="es-MX" sz="2200" dirty="0">
                <a:solidFill>
                  <a:srgbClr val="CCFF99"/>
                </a:solidFill>
                <a:latin typeface="Tahoma" panose="020B0604030504040204" pitchFamily="34" charset="0"/>
              </a:rPr>
              <a:t>lentes </a:t>
            </a:r>
            <a:r>
              <a:rPr lang="es-MX" altLang="es-MX" sz="2200" dirty="0" smtClean="0">
                <a:solidFill>
                  <a:srgbClr val="CCFF99"/>
                </a:solidFill>
                <a:latin typeface="Tahoma" panose="020B0604030504040204" pitchFamily="34" charset="0"/>
              </a:rPr>
              <a:t>de policarbonato y </a:t>
            </a:r>
            <a:r>
              <a:rPr lang="es-MX" altLang="es-MX" sz="1900" i="1" dirty="0" err="1">
                <a:solidFill>
                  <a:srgbClr val="CCFF99"/>
                </a:solidFill>
                <a:latin typeface="Tahoma" panose="020B0604030504040204" pitchFamily="34" charset="0"/>
              </a:rPr>
              <a:t>goggles</a:t>
            </a:r>
            <a:r>
              <a:rPr lang="es-MX" altLang="es-MX" sz="2200" dirty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2200" dirty="0">
                <a:solidFill>
                  <a:schemeClr val="bg1"/>
                </a:solidFill>
                <a:latin typeface="Tahoma" panose="020B0604030504040204" pitchFamily="34" charset="0"/>
              </a:rPr>
              <a:t>para fototerapia y de </a:t>
            </a:r>
            <a:r>
              <a:rPr lang="es-MX" altLang="es-MX" sz="2200" dirty="0" smtClean="0">
                <a:solidFill>
                  <a:schemeClr val="bg1"/>
                </a:solidFill>
                <a:latin typeface="Tahoma" panose="020B0604030504040204" pitchFamily="34" charset="0"/>
              </a:rPr>
              <a:t>filtro solar</a:t>
            </a:r>
            <a:endParaRPr lang="es-MX" altLang="es-MX" sz="22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2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200" dirty="0">
                <a:solidFill>
                  <a:schemeClr val="bg1"/>
                </a:solidFill>
                <a:latin typeface="Tahoma" panose="020B0604030504040204" pitchFamily="34" charset="0"/>
              </a:rPr>
              <a:t>Tres sesiones por semana en días </a:t>
            </a:r>
            <a:r>
              <a:rPr lang="es-MX" altLang="es-MX" sz="2200" dirty="0" smtClean="0">
                <a:solidFill>
                  <a:schemeClr val="bg1"/>
                </a:solidFill>
                <a:latin typeface="Tahoma" panose="020B0604030504040204" pitchFamily="34" charset="0"/>
              </a:rPr>
              <a:t>alternos</a:t>
            </a: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12" y="1825625"/>
            <a:ext cx="3563794" cy="238568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42" y="4274217"/>
            <a:ext cx="3372028" cy="22567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8" t="19288" r="16074" b="23733"/>
          <a:stretch/>
        </p:blipFill>
        <p:spPr>
          <a:xfrm>
            <a:off x="10042021" y="2413962"/>
            <a:ext cx="1974078" cy="12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6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sz="2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>
                <a:srgbClr val="CCFF99"/>
              </a:buClr>
              <a:buNone/>
            </a:pPr>
            <a:r>
              <a:rPr lang="es-MX" sz="24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Otras protecciones durante el tratamiento</a:t>
            </a:r>
          </a:p>
          <a:p>
            <a:pPr marL="0" indent="0">
              <a:lnSpc>
                <a:spcPct val="80000"/>
              </a:lnSpc>
              <a:buClr>
                <a:srgbClr val="CCFF99"/>
              </a:buClr>
              <a:buNone/>
            </a:pPr>
            <a:endParaRPr lang="es-MX" sz="2400" dirty="0" smtClean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s-MX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enitales masculinos y femeninos  </a:t>
            </a:r>
            <a:r>
              <a:rPr 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(tanga)</a:t>
            </a:r>
            <a:r>
              <a:rPr lang="es-MX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MX" sz="20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s-MX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ara, labios y pezones  </a:t>
            </a:r>
            <a:r>
              <a:rPr 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(ropa o bloqueador)</a:t>
            </a:r>
            <a:endParaRPr lang="es-MX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9" name="Picture 5" descr="F:\Mis Documentos\Mis imágenes\Fototerapia lamparas\Diego uso de filtro pre tx labio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t="22798" r="7923" b="10015"/>
          <a:stretch/>
        </p:blipFill>
        <p:spPr bwMode="auto">
          <a:xfrm>
            <a:off x="6848452" y="1690755"/>
            <a:ext cx="3983456" cy="23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Mis Documentos\Mis imágenes\Fototerapia lamparas\Diego uso de filtro pre tx pezon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" r="12287" b="23939"/>
          <a:stretch/>
        </p:blipFill>
        <p:spPr bwMode="auto">
          <a:xfrm>
            <a:off x="6848452" y="4136847"/>
            <a:ext cx="3983456" cy="217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r="4677"/>
          <a:stretch/>
        </p:blipFill>
        <p:spPr>
          <a:xfrm>
            <a:off x="3444071" y="4136847"/>
            <a:ext cx="2902488" cy="21746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6959" b="19550"/>
          <a:stretch/>
        </p:blipFill>
        <p:spPr>
          <a:xfrm>
            <a:off x="376493" y="4136848"/>
            <a:ext cx="2915178" cy="2175748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08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0649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s-MX" altLang="es-MX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Protocolo para PUVA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2000" b="1" dirty="0" smtClean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</a:rPr>
              <a:t>Dosis de </a:t>
            </a:r>
            <a:r>
              <a:rPr lang="es-MX" altLang="es-MX" sz="2400" dirty="0" err="1">
                <a:solidFill>
                  <a:srgbClr val="CCFF99"/>
                </a:solidFill>
                <a:latin typeface="Tahoma" panose="020B0604030504040204" pitchFamily="34" charset="0"/>
              </a:rPr>
              <a:t>psoraleno</a:t>
            </a: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</a:rPr>
              <a:t>: 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Forma acuosa (</a:t>
            </a: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Oxoralen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Ultra):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	 0.4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mg/K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Forma cristalina (</a:t>
            </a: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Dermox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):	 0.6 mg/K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</a:rPr>
              <a:t>Administración del </a:t>
            </a:r>
            <a:r>
              <a:rPr lang="es-MX" altLang="es-MX" sz="2400" dirty="0" err="1">
                <a:solidFill>
                  <a:srgbClr val="CCFF99"/>
                </a:solidFill>
                <a:latin typeface="Tahoma" panose="020B0604030504040204" pitchFamily="34" charset="0"/>
              </a:rPr>
              <a:t>psoraleno</a:t>
            </a: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</a:rPr>
              <a:t>: 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1-2 horas antes de entrar a la cabina</a:t>
            </a:r>
          </a:p>
          <a:p>
            <a:pPr marL="0" indent="0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18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395" y="3326197"/>
            <a:ext cx="1609483" cy="28592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078" y="4713796"/>
            <a:ext cx="1444877" cy="14631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33859" t="14371" r="29439" b="50351"/>
          <a:stretch/>
        </p:blipFill>
        <p:spPr>
          <a:xfrm>
            <a:off x="9257917" y="2029103"/>
            <a:ext cx="2649197" cy="19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9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DE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064907"/>
            <a:ext cx="7767415" cy="4351338"/>
          </a:xfrm>
        </p:spPr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s-MX" altLang="es-MX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Protocolo para PUVA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2000" b="1" dirty="0" smtClean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</a:rPr>
              <a:t>Dosis inicial:</a:t>
            </a: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 de acuerdo al </a:t>
            </a:r>
            <a:r>
              <a:rPr lang="es-MX" altLang="es-MX" sz="2400" dirty="0" err="1">
                <a:solidFill>
                  <a:schemeClr val="bg1"/>
                </a:solidFill>
                <a:latin typeface="Tahoma" panose="020B0604030504040204" pitchFamily="34" charset="0"/>
              </a:rPr>
              <a:t>fototipo</a:t>
            </a: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 de piel: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1 J/cm</a:t>
            </a:r>
            <a:r>
              <a:rPr lang="es-MX" altLang="es-MX" sz="2000" baseline="30000" dirty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para </a:t>
            </a: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fototipos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I a III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2 J/cm</a:t>
            </a:r>
            <a:r>
              <a:rPr lang="es-MX" altLang="es-MX" sz="2000" baseline="30000" dirty="0">
                <a:solidFill>
                  <a:schemeClr val="bg1"/>
                </a:solidFill>
                <a:latin typeface="Tahoma" panose="020B0604030504040204" pitchFamily="34" charset="0"/>
              </a:rPr>
              <a:t>2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para </a:t>
            </a: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fototipos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IV a VI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</a:rPr>
              <a:t>Dosis subsiguientes: 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Incrementos de 1 J/cm</a:t>
            </a:r>
            <a:r>
              <a:rPr lang="es-MX" altLang="es-MX" sz="2000" baseline="30000" dirty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cada 3 sesiones hasta DMF o respuesta terapéutica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Hasta 8 J/cm2 para </a:t>
            </a: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fototipos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I a III y 12 J/cm2 para </a:t>
            </a: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fototipos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IV a VI</a:t>
            </a:r>
          </a:p>
          <a:p>
            <a:pPr marL="0" indent="0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16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16" y="1804335"/>
            <a:ext cx="2941384" cy="43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Protocolo para NB-UVB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1800" b="1" dirty="0" smtClean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Dosis inicial: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acuerdo al </a:t>
            </a: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fototipo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piel</a:t>
            </a:r>
          </a:p>
          <a:p>
            <a:pPr>
              <a:lnSpc>
                <a:spcPct val="5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mJ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/cm</a:t>
            </a:r>
            <a:r>
              <a:rPr lang="es-MX" altLang="es-MX" sz="18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fototipos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y II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mJ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/cm</a:t>
            </a:r>
            <a:r>
              <a:rPr lang="es-MX" altLang="es-MX" sz="18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fototipos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III y IV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mJ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/cm</a:t>
            </a:r>
            <a:r>
              <a:rPr lang="es-MX" altLang="es-MX" sz="18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fototipos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a VI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rgbClr val="CC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Dosis subsiguientes: </a:t>
            </a:r>
          </a:p>
          <a:p>
            <a:pPr>
              <a:lnSpc>
                <a:spcPct val="5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rgbClr val="CC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Incrementos de 100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mJ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/cm</a:t>
            </a:r>
            <a:r>
              <a:rPr lang="es-MX" altLang="es-MX" sz="18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 tratamiento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Hasta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1,800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mJ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/cm</a:t>
            </a:r>
            <a:r>
              <a:rPr lang="es-MX" altLang="es-MX" sz="18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fototipos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a III y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3,000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mJ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/cm</a:t>
            </a:r>
            <a:r>
              <a:rPr lang="es-MX" altLang="es-MX" sz="18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s-MX" altLang="es-MX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fototipos</a:t>
            </a: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IV a VI (DME) o respuesta terapéutica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18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18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8581"/>
          <a:stretch/>
        </p:blipFill>
        <p:spPr>
          <a:xfrm>
            <a:off x="7332292" y="2105294"/>
            <a:ext cx="3429141" cy="29281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528704" y="3324314"/>
            <a:ext cx="863124" cy="188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1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Definición de conceptos, nomenclatura</a:t>
            </a:r>
            <a:endParaRPr lang="es-ES" altLang="es-MX" sz="3600" b="1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6334" y="1487156"/>
            <a:ext cx="8894466" cy="49660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None/>
            </a:pPr>
            <a:r>
              <a:rPr lang="es-MX" altLang="es-MX" sz="26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LINFOIDES CUTÁNEAS DE </a:t>
            </a:r>
            <a:r>
              <a:rPr lang="es-MX" altLang="es-MX" sz="2600" b="1" dirty="0">
                <a:solidFill>
                  <a:srgbClr val="CCFF99"/>
                </a:solidFill>
                <a:latin typeface="Tahoma" panose="020B0604030504040204" pitchFamily="34" charset="0"/>
              </a:rPr>
              <a:t>CÉLULAS T</a:t>
            </a: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None/>
            </a:pPr>
            <a:endParaRPr lang="es-MX" altLang="es-MX" sz="2400" dirty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sz="20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Discrasia:</a:t>
            </a:r>
            <a:r>
              <a:rPr lang="es-MX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estado anormal o desbalance fisiológico del </a:t>
            </a:r>
            <a:r>
              <a:rPr lang="es-MX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cuerpo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Neoplasias</a:t>
            </a:r>
            <a:r>
              <a:rPr lang="es-MX" altLang="es-MX" sz="2000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de linfocitos T de la piel; expansión mono u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oligoclonal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 inicial de linfocitos T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8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Cáncer: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mutaciones adicionales; potencial progresión de lesiones cutáneas y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extracutáneas</a:t>
            </a:r>
            <a:endParaRPr lang="es-MX" altLang="es-MX" sz="18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8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sz="20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Inflamación crónica </a:t>
            </a:r>
            <a:r>
              <a:rPr 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previa a </a:t>
            </a:r>
            <a:r>
              <a:rPr lang="es-MX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Linfoma cutáneo de células T </a:t>
            </a:r>
            <a:r>
              <a:rPr lang="es-MX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(LCCT): </a:t>
            </a:r>
            <a:r>
              <a:rPr lang="es-MX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años para el </a:t>
            </a:r>
            <a:r>
              <a:rPr lang="es-MX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diagnóstico</a:t>
            </a:r>
            <a:endParaRPr lang="es-MX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sp>
        <p:nvSpPr>
          <p:cNvPr id="6" name="9 CuadroTexto"/>
          <p:cNvSpPr txBox="1"/>
          <p:nvPr/>
        </p:nvSpPr>
        <p:spPr>
          <a:xfrm>
            <a:off x="2803021" y="6117383"/>
            <a:ext cx="810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Guitart</a:t>
            </a:r>
            <a:r>
              <a:rPr lang="es-MX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J,  Magro C. </a:t>
            </a:r>
            <a:r>
              <a:rPr lang="es-MX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Cutaneous</a:t>
            </a:r>
            <a:r>
              <a:rPr lang="es-MX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T-</a:t>
            </a:r>
            <a:r>
              <a:rPr lang="es-MX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</a:t>
            </a:r>
            <a:r>
              <a:rPr lang="es-MX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Lymphoid</a:t>
            </a:r>
            <a:r>
              <a:rPr lang="es-MX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Dyscrasia</a:t>
            </a:r>
            <a:r>
              <a:rPr lang="es-MX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MX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</a:t>
            </a:r>
            <a:r>
              <a:rPr lang="es-MX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Dermatol</a:t>
            </a:r>
            <a:r>
              <a:rPr lang="es-MX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2007;143 </a:t>
            </a:r>
            <a:r>
              <a:rPr lang="es-MX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(7): </a:t>
            </a:r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921-932</a:t>
            </a:r>
          </a:p>
          <a:p>
            <a:pPr algn="r"/>
            <a:r>
              <a:rPr lang="es-MX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Kandolf</a:t>
            </a:r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SL y cols. </a:t>
            </a:r>
            <a:r>
              <a:rPr lang="es-MX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Mycosis</a:t>
            </a:r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fungoides</a:t>
            </a:r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TCR gene </a:t>
            </a:r>
            <a:r>
              <a:rPr lang="es-MX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rearrangement</a:t>
            </a:r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Acta </a:t>
            </a:r>
            <a:r>
              <a:rPr lang="es-MX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Dermatoven</a:t>
            </a:r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APA. 2007;16(4): 149- 155</a:t>
            </a:r>
            <a:endParaRPr lang="es-MX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7658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Carta de consentimiento informado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Estudio oftalmológico previo al tratamiento y al finalizarlo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Emolientes con uso a libre demanda</a:t>
            </a:r>
            <a:endParaRPr lang="es-MX" altLang="es-MX" sz="16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7" name="Picture 2" descr="F:\Mis Documentos\Mis imágenes\Fototerapia lamparas\Consentimiento NB-UV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22268" r="8204"/>
          <a:stretch/>
        </p:blipFill>
        <p:spPr bwMode="auto">
          <a:xfrm>
            <a:off x="6383709" y="3674692"/>
            <a:ext cx="4100118" cy="25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207" y="3674692"/>
            <a:ext cx="4159842" cy="252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altLang="es-MX" sz="3200" b="1" dirty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MX" altLang="es-MX" sz="2800" dirty="0">
              <a:solidFill>
                <a:srgbClr val="FFFF66"/>
              </a:solidFill>
              <a:latin typeface="Tahoma" panose="020B060403050404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2741" y="2372556"/>
            <a:ext cx="5181600" cy="3804407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None/>
            </a:pP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Protocolo para terapia con RUV</a:t>
            </a:r>
            <a:endParaRPr lang="es-MX" altLang="es-MX" sz="2400" b="1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>
              <a:lnSpc>
                <a:spcPct val="50000"/>
              </a:lnSpc>
              <a:buClr>
                <a:srgbClr val="CCFF99"/>
              </a:buClr>
              <a:buFont typeface="Wingdings" panose="05000000000000000000" pitchFamily="2" charset="2"/>
              <a:buNone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Máquina </a:t>
            </a:r>
            <a:r>
              <a:rPr lang="es-MX" altLang="es-MX" sz="2400" i="1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Daavlin</a:t>
            </a:r>
            <a:endParaRPr lang="es-MX" altLang="es-MX" sz="2400" i="1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CCFF99"/>
              </a:buClr>
              <a:buNone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Smart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Touch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3 Series 311-350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,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NB-UVB/TL-01 de banda estrecha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(311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nm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 pico)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y UVA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(350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nm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 pico)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24/24</a:t>
            </a: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s-MX" alt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"/>
          <a:stretch/>
        </p:blipFill>
        <p:spPr>
          <a:xfrm>
            <a:off x="5865974" y="1825625"/>
            <a:ext cx="60261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MÉTODOS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Respuesta al tratamiento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1400" b="1" dirty="0" smtClean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International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Society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for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Cutaneous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Lymphomas</a:t>
            </a:r>
            <a:endParaRPr lang="es-MX" altLang="es-MX" sz="1800" dirty="0" smtClean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Cutaneous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Lymphoma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Task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Force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of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the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European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Organisation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for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Research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and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Treatment</a:t>
            </a:r>
            <a:r>
              <a:rPr lang="es-MX" altLang="es-MX" sz="1800" dirty="0" smtClean="0">
                <a:solidFill>
                  <a:srgbClr val="CCFF99"/>
                </a:solidFill>
                <a:latin typeface="Tahoma" panose="020B0604030504040204" pitchFamily="34" charset="0"/>
              </a:rPr>
              <a:t> of </a:t>
            </a:r>
            <a:r>
              <a:rPr lang="es-MX" altLang="es-MX" sz="1800" dirty="0" err="1" smtClean="0">
                <a:solidFill>
                  <a:srgbClr val="CCFF99"/>
                </a:solidFill>
                <a:latin typeface="Tahoma" panose="020B0604030504040204" pitchFamily="34" charset="0"/>
              </a:rPr>
              <a:t>Cancer</a:t>
            </a:r>
            <a:endParaRPr lang="es-MX" altLang="es-MX" sz="1800" dirty="0" smtClean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800" dirty="0" smtClean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Respuesta completa: 			aclaramiento 100% 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Enfermedad residual mínima: 		hallazgos histológicos sin lesiones clínicas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Respuesta parcial: 			desaparición de 50% al 99% de las lesiones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Enfermedad estable: 			desaparición de menos del 50% de las lesiones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Progresión: 				cualquier recurrencia en aquellos con respuesta completa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8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 algn="r">
              <a:buClr>
                <a:srgbClr val="CCFF99"/>
              </a:buClr>
              <a:buNone/>
            </a:pP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Olsen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EA, et al. J Am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Acad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Dermatol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2016;74:27-48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RESULTADOS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039270"/>
            <a:ext cx="10515600" cy="4351338"/>
          </a:xfrm>
        </p:spPr>
        <p:txBody>
          <a:bodyPr>
            <a:noAutofit/>
          </a:bodyPr>
          <a:lstStyle/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21 pacientes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4 rechazaron tratamiento. No firmaron consentimiento informado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6 abandonaron. Perdidos para el seguimiento. Respuestas no evaluables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11 pacientes recibieron tratamiento. Sí evaluables: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Niños, adolescentes y adultos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Fototipos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 III-IV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4 hombres  y  7 mujeres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Edad 5 a 54 años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Duración de la enfermedad  1.5 a 12 años antes del diagnóstico</a:t>
            </a:r>
            <a:endParaRPr lang="es-MX" altLang="es-MX" sz="18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352" y="119656"/>
            <a:ext cx="10515600" cy="1325563"/>
          </a:xfrm>
        </p:spPr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RESULTADOS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452953"/>
              </p:ext>
            </p:extLst>
          </p:nvPr>
        </p:nvGraphicFramePr>
        <p:xfrm>
          <a:off x="1153682" y="1399517"/>
          <a:ext cx="10173203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418">
                  <a:extLst>
                    <a:ext uri="{9D8B030D-6E8A-4147-A177-3AD203B41FA5}">
                      <a16:colId xmlns:a16="http://schemas.microsoft.com/office/drawing/2014/main" xmlns="" val="1756510872"/>
                    </a:ext>
                  </a:extLst>
                </a:gridCol>
                <a:gridCol w="1272255">
                  <a:extLst>
                    <a:ext uri="{9D8B030D-6E8A-4147-A177-3AD203B41FA5}">
                      <a16:colId xmlns:a16="http://schemas.microsoft.com/office/drawing/2014/main" xmlns="" val="1955181595"/>
                    </a:ext>
                  </a:extLst>
                </a:gridCol>
                <a:gridCol w="1272255">
                  <a:extLst>
                    <a:ext uri="{9D8B030D-6E8A-4147-A177-3AD203B41FA5}">
                      <a16:colId xmlns:a16="http://schemas.microsoft.com/office/drawing/2014/main" xmlns="" val="989472131"/>
                    </a:ext>
                  </a:extLst>
                </a:gridCol>
                <a:gridCol w="1272255">
                  <a:extLst>
                    <a:ext uri="{9D8B030D-6E8A-4147-A177-3AD203B41FA5}">
                      <a16:colId xmlns:a16="http://schemas.microsoft.com/office/drawing/2014/main" xmlns="" val="3111415634"/>
                    </a:ext>
                  </a:extLst>
                </a:gridCol>
                <a:gridCol w="1272255">
                  <a:extLst>
                    <a:ext uri="{9D8B030D-6E8A-4147-A177-3AD203B41FA5}">
                      <a16:colId xmlns:a16="http://schemas.microsoft.com/office/drawing/2014/main" xmlns="" val="1454203230"/>
                    </a:ext>
                  </a:extLst>
                </a:gridCol>
                <a:gridCol w="1272255">
                  <a:extLst>
                    <a:ext uri="{9D8B030D-6E8A-4147-A177-3AD203B41FA5}">
                      <a16:colId xmlns:a16="http://schemas.microsoft.com/office/drawing/2014/main" xmlns="" val="355921684"/>
                    </a:ext>
                  </a:extLst>
                </a:gridCol>
                <a:gridCol w="1272255">
                  <a:extLst>
                    <a:ext uri="{9D8B030D-6E8A-4147-A177-3AD203B41FA5}">
                      <a16:colId xmlns:a16="http://schemas.microsoft.com/office/drawing/2014/main" xmlns="" val="3746658139"/>
                    </a:ext>
                  </a:extLst>
                </a:gridCol>
                <a:gridCol w="1272255">
                  <a:extLst>
                    <a:ext uri="{9D8B030D-6E8A-4147-A177-3AD203B41FA5}">
                      <a16:colId xmlns:a16="http://schemas.microsoft.com/office/drawing/2014/main" xmlns="" val="1648301720"/>
                    </a:ext>
                  </a:extLst>
                </a:gridCol>
              </a:tblGrid>
              <a:tr h="400273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Paciente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Edad (años)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Sexo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Topografía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Morfología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err="1" smtClean="0"/>
                        <a:t>Fototipo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Tiempo de evolución (años)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Diagnóstico clínico e histológico</a:t>
                      </a:r>
                      <a:endParaRPr lang="es-MX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7639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10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Tronco, 4 extremidades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Placas hipocrómicas escamosas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IV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1.5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DLEH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8613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2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8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Mandíbula, 4 extremidades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Placas hipocrómicas escamosas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III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4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DLEH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461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3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20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H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Cuello, tronco, 4 extremidades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Máculas hipocrómicas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IV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12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DLEH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2762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4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5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Generalizada, no palmas ni plantas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Placas hipocrómicas escamosas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IV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2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DLEH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2032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5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30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Tronco, 4 extremidades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Máculas hipocrómicas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IV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10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DLEH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8136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6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9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H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Cuello, tronco, 4 extremidades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Máculas </a:t>
                      </a:r>
                      <a:r>
                        <a:rPr lang="es-MX" sz="900" dirty="0" err="1" smtClean="0"/>
                        <a:t>hipopigmentadas</a:t>
                      </a:r>
                      <a:r>
                        <a:rPr lang="es-MX" sz="900" dirty="0" smtClean="0"/>
                        <a:t> y pápulas </a:t>
                      </a:r>
                      <a:r>
                        <a:rPr lang="es-MX" sz="900" dirty="0" err="1" smtClean="0"/>
                        <a:t>eritematoescamosas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IV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3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DLEH y</a:t>
                      </a:r>
                      <a:r>
                        <a:rPr lang="es-MX" sz="900" baseline="0" dirty="0" smtClean="0"/>
                        <a:t> PLC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3128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7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54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H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SD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SD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III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SD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Púrpura</a:t>
                      </a:r>
                      <a:r>
                        <a:rPr lang="es-MX" sz="900" baseline="0" dirty="0" smtClean="0"/>
                        <a:t> pigmentada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1170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8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17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Tronco, 4 extremidades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Placas rosadas escamosas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III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3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err="1" smtClean="0"/>
                        <a:t>Parapsoriasis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565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9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8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H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Tronco, extremidades inferiores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Placas y pápulas </a:t>
                      </a:r>
                      <a:r>
                        <a:rPr lang="es-MX" sz="900" dirty="0" err="1" smtClean="0"/>
                        <a:t>eritematoescamosas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IV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2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err="1" smtClean="0"/>
                        <a:t>Parapsoriasis</a:t>
                      </a:r>
                      <a:r>
                        <a:rPr lang="es-MX" sz="900" dirty="0" smtClean="0"/>
                        <a:t> y PLC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3810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10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16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Generalizada. No palmas ni plantas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Placas hipocrómicas y escamosas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IV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7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PLC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5309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11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18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M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Tronco, 4 extremidades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Placas hipocrómicas escamosas y máculas hipocrómicas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IV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8</a:t>
                      </a:r>
                      <a:endParaRPr lang="es-MX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dirty="0" smtClean="0"/>
                        <a:t>DLEH</a:t>
                      </a:r>
                      <a:endParaRPr lang="es-MX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0707168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151263" y="6400801"/>
            <a:ext cx="101780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DLEH discrasia </a:t>
            </a:r>
            <a:r>
              <a:rPr lang="es-MX" sz="11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linfopide</a:t>
            </a:r>
            <a:r>
              <a:rPr lang="es-MX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1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epiteliotrópica</a:t>
            </a:r>
            <a:r>
              <a:rPr lang="es-MX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pigmentada. H hombre. M mujer. PLC pitiriasis liquenoide crónica. SD sin datos</a:t>
            </a:r>
            <a:endParaRPr lang="es-MX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RESULTADOS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81144"/>
            <a:ext cx="10515600" cy="4351338"/>
          </a:xfrm>
        </p:spPr>
        <p:txBody>
          <a:bodyPr>
            <a:noAutofit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sz="2400" dirty="0" smtClean="0">
                <a:solidFill>
                  <a:srgbClr val="92D050"/>
                </a:solidFill>
                <a:latin typeface="Tahoma" panose="020B0604030504040204" pitchFamily="34" charset="0"/>
              </a:rPr>
              <a:t>Características clínicas: 		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correspondientes al diagnóstico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sz="2400" dirty="0" smtClean="0">
                <a:solidFill>
                  <a:srgbClr val="92D050"/>
                </a:solidFill>
                <a:latin typeface="Tahoma" panose="020B0604030504040204" pitchFamily="34" charset="0"/>
              </a:rPr>
              <a:t>Características histológicas: 	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correspondientes al diagnóstico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sz="2400" dirty="0" err="1" smtClean="0">
                <a:solidFill>
                  <a:srgbClr val="92D050"/>
                </a:solidFill>
                <a:latin typeface="Tahoma" panose="020B0604030504040204" pitchFamily="34" charset="0"/>
              </a:rPr>
              <a:t>Inmunomarcación</a:t>
            </a:r>
            <a:r>
              <a:rPr lang="es-MX" altLang="es-MX" sz="2400" dirty="0" smtClean="0">
                <a:solidFill>
                  <a:srgbClr val="92D050"/>
                </a:solidFill>
                <a:latin typeface="Tahoma" panose="020B0604030504040204" pitchFamily="34" charset="0"/>
              </a:rPr>
              <a:t> de fenotipos: 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CD3+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CD8 &gt; CD4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CD7+ &lt;10%: ningún caso</a:t>
            </a:r>
            <a:endParaRPr lang="es-MX" altLang="es-MX" sz="16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1305" y="3401526"/>
            <a:ext cx="2615802" cy="317710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246833" y="4247259"/>
            <a:ext cx="2008261" cy="3161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9537107" y="6301635"/>
            <a:ext cx="2256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Parapsoriasis</a:t>
            </a:r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hipopigmentada</a:t>
            </a:r>
            <a:endParaRPr lang="es-MX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6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RESULTADOS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039270"/>
            <a:ext cx="10515600" cy="4351338"/>
          </a:xfrm>
        </p:spPr>
        <p:txBody>
          <a:bodyPr>
            <a:noAutofit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sz="2400" dirty="0" smtClean="0">
                <a:solidFill>
                  <a:srgbClr val="92D050"/>
                </a:solidFill>
                <a:latin typeface="Tahoma" panose="020B0604030504040204" pitchFamily="34" charset="0"/>
              </a:rPr>
              <a:t>Tiempo promedio de tratamiento: </a:t>
            </a:r>
            <a:endParaRPr lang="es-MX" altLang="es-MX" sz="240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43.1 semanas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</a:rPr>
              <a:t>2 pacientes: 313.5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semanas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2400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sz="2400" dirty="0" smtClean="0">
                <a:solidFill>
                  <a:srgbClr val="92D050"/>
                </a:solidFill>
                <a:latin typeface="Tahoma" panose="020B0604030504040204" pitchFamily="34" charset="0"/>
              </a:rPr>
              <a:t>Dosis terapéuticas: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NB-UVB:  	1,200 a 2,200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mJ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/cm</a:t>
            </a:r>
            <a:r>
              <a:rPr lang="es-MX" altLang="es-MX" sz="1800" baseline="30000" dirty="0" smtClean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(promedio 1,722 </a:t>
            </a:r>
            <a:r>
              <a:rPr lang="es-MX" altLang="es-MX" sz="16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mJ</a:t>
            </a: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/cm</a:t>
            </a:r>
            <a:r>
              <a:rPr lang="es-MX" altLang="es-MX" sz="1600" baseline="30000" dirty="0" smtClean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)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PUVA:    	3 a 7.5 J/cm</a:t>
            </a:r>
            <a:r>
              <a:rPr lang="es-MX" altLang="es-MX" sz="1800" baseline="30000" dirty="0" smtClean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(promedio 5.2J/cm</a:t>
            </a:r>
            <a:r>
              <a:rPr lang="es-MX" altLang="es-MX" sz="1600" baseline="30000" dirty="0" smtClean="0">
                <a:solidFill>
                  <a:schemeClr val="bg1"/>
                </a:solidFill>
                <a:latin typeface="Tahoma" panose="020B0604030504040204" pitchFamily="34" charset="0"/>
              </a:rPr>
              <a:t>2</a:t>
            </a: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)</a:t>
            </a:r>
          </a:p>
          <a:p>
            <a:pPr marL="457200" lvl="1" indent="0">
              <a:buClr>
                <a:srgbClr val="CCFF99"/>
              </a:buClr>
              <a:buNone/>
            </a:pPr>
            <a:endParaRPr lang="es-MX" altLang="es-MX" sz="16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sz="2400" dirty="0" smtClean="0">
                <a:solidFill>
                  <a:srgbClr val="92D050"/>
                </a:solidFill>
                <a:latin typeface="Tahoma" panose="020B0604030504040204" pitchFamily="34" charset="0"/>
              </a:rPr>
              <a:t>Mejoría clínica: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10 a 119 sesiones</a:t>
            </a: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PUVA: 	59.5 sesiones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NB-UVB: 	59 y 60 sesiones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16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037" y="2536604"/>
            <a:ext cx="3773751" cy="298120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099312" y="5240807"/>
            <a:ext cx="555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DLEH</a:t>
            </a:r>
            <a:endParaRPr lang="es-MX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11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RESULTADOS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0032050" cy="4351338"/>
          </a:xfrm>
        </p:spPr>
        <p:txBody>
          <a:bodyPr>
            <a:noAutofit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dirty="0" smtClean="0">
                <a:solidFill>
                  <a:srgbClr val="92D050"/>
                </a:solidFill>
                <a:latin typeface="Tahoma" panose="020B0604030504040204" pitchFamily="34" charset="0"/>
              </a:rPr>
              <a:t>Efectos adversos:</a:t>
            </a: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dirty="0" smtClean="0">
                <a:solidFill>
                  <a:srgbClr val="92D050"/>
                </a:solidFill>
                <a:latin typeface="Tahoma" panose="020B0604030504040204" pitchFamily="34" charset="0"/>
              </a:rPr>
              <a:t> 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smtClean="0">
                <a:solidFill>
                  <a:schemeClr val="bg1"/>
                </a:solidFill>
                <a:latin typeface="Tahoma" panose="020B0604030504040204" pitchFamily="34" charset="0"/>
              </a:rPr>
              <a:t>Ninguno</a:t>
            </a:r>
            <a:r>
              <a:rPr lang="es-MX" altLang="es-MX" dirty="0">
                <a:solidFill>
                  <a:schemeClr val="bg1"/>
                </a:solidFill>
                <a:latin typeface="Tahoma" panose="020B0604030504040204" pitchFamily="34" charset="0"/>
              </a:rPr>
              <a:t>: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7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pacientes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err="1">
                <a:solidFill>
                  <a:schemeClr val="bg1"/>
                </a:solidFill>
                <a:latin typeface="Tahoma" panose="020B0604030504040204" pitchFamily="34" charset="0"/>
              </a:rPr>
              <a:t>Xerosis</a:t>
            </a:r>
            <a:r>
              <a:rPr lang="es-MX" altLang="es-MX" dirty="0">
                <a:solidFill>
                  <a:schemeClr val="bg1"/>
                </a:solidFill>
                <a:latin typeface="Tahoma" panose="020B0604030504040204" pitchFamily="34" charset="0"/>
              </a:rPr>
              <a:t> y prurito nocturno leve: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1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paciente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 err="1">
                <a:solidFill>
                  <a:schemeClr val="bg1"/>
                </a:solidFill>
                <a:latin typeface="Tahoma" panose="020B0604030504040204" pitchFamily="34" charset="0"/>
              </a:rPr>
              <a:t>Xerosis</a:t>
            </a:r>
            <a:r>
              <a:rPr lang="es-MX" altLang="es-MX" dirty="0">
                <a:solidFill>
                  <a:schemeClr val="bg1"/>
                </a:solidFill>
                <a:latin typeface="Tahoma" panose="020B0604030504040204" pitchFamily="34" charset="0"/>
              </a:rPr>
              <a:t>, prurito leve y otitis: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1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paciente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>
                <a:solidFill>
                  <a:schemeClr val="bg1"/>
                </a:solidFill>
                <a:latin typeface="Tahoma" panose="020B0604030504040204" pitchFamily="34" charset="0"/>
              </a:rPr>
              <a:t>Granuloma anular, reacción de </a:t>
            </a:r>
            <a:r>
              <a:rPr lang="es-MX" altLang="es-MX" dirty="0" err="1">
                <a:solidFill>
                  <a:schemeClr val="bg1"/>
                </a:solidFill>
                <a:latin typeface="Tahoma" panose="020B0604030504040204" pitchFamily="34" charset="0"/>
              </a:rPr>
              <a:t>fotosensibilidad</a:t>
            </a:r>
            <a:r>
              <a:rPr lang="es-MX" altLang="es-MX" dirty="0">
                <a:solidFill>
                  <a:schemeClr val="bg1"/>
                </a:solidFill>
                <a:latin typeface="Tahoma" panose="020B0604030504040204" pitchFamily="34" charset="0"/>
              </a:rPr>
              <a:t>: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1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paciente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dirty="0">
                <a:solidFill>
                  <a:schemeClr val="bg1"/>
                </a:solidFill>
                <a:latin typeface="Tahoma" panose="020B0604030504040204" pitchFamily="34" charset="0"/>
              </a:rPr>
              <a:t>Quemadura facial, queilitis </a:t>
            </a:r>
            <a:r>
              <a:rPr lang="es-MX" altLang="es-MX" dirty="0" smtClean="0">
                <a:solidFill>
                  <a:schemeClr val="bg1"/>
                </a:solidFill>
                <a:latin typeface="Tahoma" panose="020B0604030504040204" pitchFamily="34" charset="0"/>
              </a:rPr>
              <a:t>por contacto, </a:t>
            </a:r>
            <a:r>
              <a:rPr lang="es-MX" altLang="es-MX" dirty="0" err="1">
                <a:solidFill>
                  <a:schemeClr val="bg1"/>
                </a:solidFill>
                <a:latin typeface="Tahoma" panose="020B0604030504040204" pitchFamily="34" charset="0"/>
              </a:rPr>
              <a:t>xerosis</a:t>
            </a:r>
            <a:r>
              <a:rPr lang="es-MX" altLang="es-MX" dirty="0">
                <a:solidFill>
                  <a:schemeClr val="bg1"/>
                </a:solidFill>
                <a:latin typeface="Tahoma" panose="020B0604030504040204" pitchFamily="34" charset="0"/>
              </a:rPr>
              <a:t> y prurito: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1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paciente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8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5" name="Picture 5" descr="Granuloma anul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/>
          <a:stretch>
            <a:fillRect/>
          </a:stretch>
        </p:blipFill>
        <p:spPr bwMode="auto">
          <a:xfrm>
            <a:off x="7807837" y="1936157"/>
            <a:ext cx="3545963" cy="2754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4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RESULTADOS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ES" altLang="es-MX" sz="28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sz="1800" dirty="0" smtClean="0">
                <a:solidFill>
                  <a:srgbClr val="92D050"/>
                </a:solidFill>
                <a:latin typeface="Tahoma" panose="020B0604030504040204" pitchFamily="34" charset="0"/>
              </a:rPr>
              <a:t>Tiempo de seguimiento: </a:t>
            </a: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4 a 545 semanas (1 mes a 10.4 años)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80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sz="1800" dirty="0" smtClean="0">
                <a:solidFill>
                  <a:srgbClr val="92D050"/>
                </a:solidFill>
                <a:latin typeface="Tahoma" panose="020B0604030504040204" pitchFamily="34" charset="0"/>
              </a:rPr>
              <a:t>Tipo de respuesta: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400" dirty="0" smtClean="0">
                <a:solidFill>
                  <a:schemeClr val="bg1"/>
                </a:solidFill>
                <a:latin typeface="Tahoma" panose="020B0604030504040204" pitchFamily="34" charset="0"/>
              </a:rPr>
              <a:t>Respuesta completa: 72.7% (8 pacientes) </a:t>
            </a:r>
          </a:p>
          <a:p>
            <a:pPr lvl="2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DTA: 50,160 a 129,594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mJ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/cm2 CON NB-UVB</a:t>
            </a:r>
          </a:p>
          <a:p>
            <a:pPr lvl="2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DTA: 79 a 247 J/cm2 con PUVA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400" dirty="0" smtClean="0">
                <a:solidFill>
                  <a:schemeClr val="bg1"/>
                </a:solidFill>
                <a:latin typeface="Tahoma" panose="020B0604030504040204" pitchFamily="34" charset="0"/>
              </a:rPr>
              <a:t>Respuesta parcial: 27.2% (3 pacientes)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400" dirty="0" smtClean="0">
                <a:solidFill>
                  <a:schemeClr val="bg1"/>
                </a:solidFill>
                <a:latin typeface="Tahoma" panose="020B0604030504040204" pitchFamily="34" charset="0"/>
              </a:rPr>
              <a:t>Enfermedad estable o sin respuesta al tratamiento: ningún paciente</a:t>
            </a:r>
          </a:p>
          <a:p>
            <a:pPr lvl="1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400" dirty="0" smtClean="0">
                <a:solidFill>
                  <a:schemeClr val="bg1"/>
                </a:solidFill>
                <a:latin typeface="Tahoma" panose="020B0604030504040204" pitchFamily="34" charset="0"/>
              </a:rPr>
              <a:t>Durante el seguimiento: ninguna reactivación ni progresión a Micosis </a:t>
            </a:r>
            <a:r>
              <a:rPr lang="es-MX" altLang="es-MX" sz="14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fungoide</a:t>
            </a:r>
            <a:endParaRPr lang="es-MX" altLang="es-MX" sz="1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800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sz="1800" dirty="0" smtClean="0">
                <a:solidFill>
                  <a:srgbClr val="92D050"/>
                </a:solidFill>
                <a:latin typeface="Tahoma" panose="020B0604030504040204" pitchFamily="34" charset="0"/>
              </a:rPr>
              <a:t>Tiempo máximo de remisión completa: </a:t>
            </a:r>
            <a:r>
              <a:rPr lang="es-MX" altLang="es-MX" sz="1600" dirty="0" smtClean="0">
                <a:solidFill>
                  <a:schemeClr val="bg1"/>
                </a:solidFill>
                <a:latin typeface="Tahoma" panose="020B0604030504040204" pitchFamily="34" charset="0"/>
              </a:rPr>
              <a:t>10.4 años</a:t>
            </a:r>
            <a:endParaRPr lang="es-MX" altLang="es-MX" sz="1800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200" y="2459809"/>
            <a:ext cx="2723972" cy="31822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571" y="2459808"/>
            <a:ext cx="2795493" cy="318229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332149" y="5365100"/>
            <a:ext cx="56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DLEH</a:t>
            </a:r>
            <a:endParaRPr lang="es-MX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459503" y="5365099"/>
            <a:ext cx="38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MF</a:t>
            </a:r>
            <a:endParaRPr lang="es-MX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098" y="290056"/>
            <a:ext cx="10836067" cy="1143000"/>
          </a:xfrm>
        </p:spPr>
        <p:txBody>
          <a:bodyPr>
            <a:normAutofit/>
          </a:bodyPr>
          <a:lstStyle/>
          <a:p>
            <a:pPr algn="ctr"/>
            <a:r>
              <a:rPr lang="es-MX" altLang="es-MX" sz="2800" dirty="0" err="1" smtClean="0">
                <a:solidFill>
                  <a:srgbClr val="FFC000"/>
                </a:solidFill>
                <a:latin typeface="Tahoma" panose="020B0604030504040204" pitchFamily="34" charset="0"/>
              </a:rPr>
              <a:t>Parapsoriasis</a:t>
            </a:r>
            <a:r>
              <a:rPr lang="es-MX" altLang="es-MX" sz="2800" dirty="0" smtClean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2800" dirty="0" err="1" smtClean="0">
                <a:solidFill>
                  <a:srgbClr val="FFC000"/>
                </a:solidFill>
                <a:latin typeface="Tahoma" panose="020B0604030504040204" pitchFamily="34" charset="0"/>
              </a:rPr>
              <a:t>hipopigmentada</a:t>
            </a:r>
            <a:r>
              <a:rPr lang="es-MX" altLang="es-MX" sz="2800" dirty="0" smtClean="0">
                <a:solidFill>
                  <a:srgbClr val="FFC000"/>
                </a:solidFill>
                <a:latin typeface="Tahoma" panose="020B0604030504040204" pitchFamily="34" charset="0"/>
              </a:rPr>
              <a:t> y Pitiriasis liquenoide crónica</a:t>
            </a:r>
            <a:r>
              <a:rPr lang="es-MX" altLang="es-MX" sz="2800" dirty="0">
                <a:solidFill>
                  <a:schemeClr val="bg1"/>
                </a:solidFill>
                <a:latin typeface="Tahoma" panose="020B0604030504040204" pitchFamily="34" charset="0"/>
              </a:rPr>
              <a:t/>
            </a:r>
            <a:br>
              <a:rPr lang="es-MX" altLang="es-MX" sz="2800" dirty="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Niño </a:t>
            </a: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9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años de 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edad, 2 años de evolución</a:t>
            </a:r>
            <a:endParaRPr lang="es-MX" altLang="es-MX" sz="2400" dirty="0">
              <a:solidFill>
                <a:srgbClr val="CCFF99"/>
              </a:solidFill>
              <a:latin typeface="Tahoma" panose="020B0604030504040204" pitchFamily="34" charset="0"/>
            </a:endParaRPr>
          </a:p>
        </p:txBody>
      </p:sp>
      <p:pic>
        <p:nvPicPr>
          <p:cNvPr id="81925" name="Picture 5" descr="IMG_706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b="8144"/>
          <a:stretch/>
        </p:blipFill>
        <p:spPr bwMode="auto">
          <a:xfrm>
            <a:off x="2033899" y="1557338"/>
            <a:ext cx="3954152" cy="5032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G_54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6" y="4149725"/>
            <a:ext cx="3260725" cy="244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G_54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557339"/>
            <a:ext cx="3311525" cy="248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8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3252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DISCRASIAS LINFOIDES CUTÁNEAS DE CÉLULAS T</a:t>
            </a:r>
            <a:endParaRPr lang="es-ES" altLang="es-MX" sz="3200" b="1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619368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None/>
            </a:pPr>
            <a:endParaRPr lang="es-MX" altLang="es-MX" sz="2400" dirty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Procesos mono u </a:t>
            </a:r>
            <a:r>
              <a:rPr lang="es-MX" sz="2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oligoclonales</a:t>
            </a:r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linfoides T</a:t>
            </a:r>
          </a:p>
          <a:p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Evolución crónica</a:t>
            </a:r>
          </a:p>
          <a:p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hay factores desencadenantes conocidos</a:t>
            </a:r>
          </a:p>
          <a:p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Ausencia de criterios </a:t>
            </a:r>
            <a:r>
              <a:rPr lang="es-MX" sz="2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citomorfológicos</a:t>
            </a:r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manifiestos</a:t>
            </a:r>
          </a:p>
          <a:p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</a:t>
            </a:r>
            <a:r>
              <a:rPr lang="es-MX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evidencia </a:t>
            </a:r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Micosis </a:t>
            </a:r>
            <a:r>
              <a:rPr lang="es-MX" sz="2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fungoide</a:t>
            </a:r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(MF) </a:t>
            </a:r>
          </a:p>
          <a:p>
            <a:r>
              <a:rPr lang="es-MX" sz="2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Potencial progresión a LCCT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08206" y="2845997"/>
            <a:ext cx="1490074" cy="984699"/>
          </a:xfrm>
          <a:prstGeom prst="rect">
            <a:avLst/>
          </a:prstGeom>
        </p:spPr>
      </p:pic>
      <p:sp>
        <p:nvSpPr>
          <p:cNvPr id="6" name="9 CuadroTexto"/>
          <p:cNvSpPr txBox="1"/>
          <p:nvPr/>
        </p:nvSpPr>
        <p:spPr>
          <a:xfrm>
            <a:off x="2504769" y="6222596"/>
            <a:ext cx="9150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Guitart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J,  Magro C. </a:t>
            </a:r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Cutaneous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T-</a:t>
            </a:r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Lymphoid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Dyscrasia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Dermatol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2007;143 </a:t>
            </a:r>
            <a:r>
              <a: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(7): </a:t>
            </a:r>
            <a:r>
              <a:rPr lang="es-MX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921-932</a:t>
            </a:r>
            <a:endParaRPr lang="es-MX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595" y="3915698"/>
            <a:ext cx="2362685" cy="8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958" y="249237"/>
            <a:ext cx="105711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altLang="es-MX" sz="3200" dirty="0" err="1" smtClean="0">
                <a:solidFill>
                  <a:srgbClr val="FFC000"/>
                </a:solidFill>
                <a:latin typeface="Tahoma" panose="020B0604030504040204" pitchFamily="34" charset="0"/>
              </a:rPr>
              <a:t>Parapsoriasis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3200" dirty="0" err="1" smtClean="0">
                <a:solidFill>
                  <a:srgbClr val="FFC000"/>
                </a:solidFill>
                <a:latin typeface="Tahoma" panose="020B0604030504040204" pitchFamily="34" charset="0"/>
              </a:rPr>
              <a:t>hipopigmentada</a:t>
            </a:r>
            <a:r>
              <a:rPr lang="es-MX" altLang="es-MX" sz="3200" dirty="0" smtClean="0">
                <a:solidFill>
                  <a:srgbClr val="FFC000"/>
                </a:solidFill>
                <a:latin typeface="Tahoma" panose="020B0604030504040204" pitchFamily="34" charset="0"/>
              </a:rPr>
              <a:t> y Pitiriasis liquenoide crónica</a:t>
            </a:r>
            <a: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dirty="0">
                <a:solidFill>
                  <a:schemeClr val="bg1"/>
                </a:solidFill>
                <a:latin typeface="Tahoma" panose="020B0604030504040204" pitchFamily="34" charset="0"/>
              </a:rPr>
              <a:t>Basal y después de 5 meses de </a:t>
            </a:r>
            <a:r>
              <a:rPr lang="es-MX" altLang="es-MX" sz="2800" dirty="0" err="1">
                <a:solidFill>
                  <a:schemeClr val="bg1"/>
                </a:solidFill>
                <a:latin typeface="Tahoma" panose="020B0604030504040204" pitchFamily="34" charset="0"/>
              </a:rPr>
              <a:t>tx</a:t>
            </a:r>
            <a:r>
              <a:rPr lang="es-MX" altLang="es-MX" sz="2800" dirty="0">
                <a:solidFill>
                  <a:schemeClr val="bg1"/>
                </a:solidFill>
                <a:latin typeface="Tahoma" panose="020B0604030504040204" pitchFamily="34" charset="0"/>
              </a:rPr>
              <a:t> con NB-UVB</a:t>
            </a:r>
            <a:endParaRPr lang="es-MX" altLang="es-MX" sz="2800" dirty="0">
              <a:solidFill>
                <a:srgbClr val="CCFF99"/>
              </a:solidFill>
              <a:latin typeface="Tahoma" panose="020B0604030504040204" pitchFamily="34" charset="0"/>
            </a:endParaRPr>
          </a:p>
        </p:txBody>
      </p:sp>
      <p:pic>
        <p:nvPicPr>
          <p:cNvPr id="80901" name="Picture 5" descr="BE 467-08 Juana Jaritzi Arvizu Tor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392238"/>
            <a:ext cx="2903538" cy="232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2" name="Picture 6" descr="BE 467-08  2  Juana Jaritzi Arvizu Tor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786189"/>
            <a:ext cx="3695700" cy="2955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3" name="Picture 7" descr="BE 1010-08  Juana Jaritzi Arvizu Tor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420939"/>
            <a:ext cx="4464050" cy="3570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9625013" y="5675314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1200" b="1"/>
              <a:t>Nov 2008</a:t>
            </a:r>
            <a:endParaRPr lang="es-ES" altLang="es-MX" sz="1200" b="1"/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4800601" y="3441700"/>
            <a:ext cx="14398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1200" b="1"/>
              <a:t>Junio 2008</a:t>
            </a:r>
            <a:endParaRPr lang="es-ES" altLang="es-MX" sz="1200" b="1"/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4872038" y="6467475"/>
            <a:ext cx="14398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1200" b="1"/>
              <a:t>Junio 2008</a:t>
            </a:r>
            <a:endParaRPr lang="es-ES" altLang="es-MX" sz="1200" b="1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48583" y="549275"/>
            <a:ext cx="10366049" cy="1143000"/>
          </a:xfrm>
        </p:spPr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CONCLUSIONES</a:t>
            </a:r>
            <a: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MX" altLang="es-MX" sz="2400" dirty="0">
              <a:solidFill>
                <a:srgbClr val="CCFF99"/>
              </a:solidFill>
              <a:latin typeface="Tahoma" panose="020B060403050404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9679" y="2275719"/>
            <a:ext cx="9887484" cy="379179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Serie de pacientes tratados con fototerapia</a:t>
            </a: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Terapia exitosa tanto con PUVA y con NB-UVB</a:t>
            </a:r>
          </a:p>
          <a:p>
            <a:pPr lvl="1"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>
                <a:solidFill>
                  <a:schemeClr val="bg1"/>
                </a:solidFill>
                <a:latin typeface="Tahoma" panose="020B0604030504040204" pitchFamily="34" charset="0"/>
              </a:rPr>
              <a:t>Remisión 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en el mismo tiempo con NB-UVB y PUVA</a:t>
            </a:r>
            <a:endParaRPr lang="es-MX" altLang="es-MX" sz="18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lvl="1"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Indujo remisión completa en 8 pacientes</a:t>
            </a:r>
          </a:p>
          <a:p>
            <a:pPr lvl="1"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Indujo remisión parcial en 3 pacientes</a:t>
            </a:r>
          </a:p>
          <a:p>
            <a:pPr lvl="2"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400" dirty="0" smtClean="0">
                <a:solidFill>
                  <a:schemeClr val="bg1"/>
                </a:solidFill>
                <a:latin typeface="Tahoma" panose="020B0604030504040204" pitchFamily="34" charset="0"/>
              </a:rPr>
              <a:t>Corto tiempo de tratamiento en 2 e inconstancia e irregularidad en la asistencia en otro</a:t>
            </a: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Índice de progresión y conversión a 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Micosis </a:t>
            </a:r>
            <a:r>
              <a:rPr lang="es-MX" altLang="es-MX" sz="24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fungoide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 nulo</a:t>
            </a: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48583" y="549275"/>
            <a:ext cx="10366049" cy="1143000"/>
          </a:xfrm>
        </p:spPr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CONCLUSIONES</a:t>
            </a:r>
            <a: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MX" altLang="es-MX" sz="2400" dirty="0">
              <a:solidFill>
                <a:srgbClr val="CCFF99"/>
              </a:solidFill>
              <a:latin typeface="Tahoma" panose="020B060403050404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587" y="2290274"/>
            <a:ext cx="9887484" cy="37174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Terapia segura y bien </a:t>
            </a: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tolerada 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en menores de edad</a:t>
            </a: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Induce 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control de las discrasias a </a:t>
            </a:r>
            <a:r>
              <a:rPr lang="es-MX" altLang="es-MX" sz="2400" dirty="0">
                <a:solidFill>
                  <a:schemeClr val="bg1"/>
                </a:solidFill>
                <a:latin typeface="Tahoma" panose="020B0604030504040204" pitchFamily="34" charset="0"/>
              </a:rPr>
              <a:t>largo 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plazo</a:t>
            </a: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Al seguimiento:</a:t>
            </a:r>
          </a:p>
          <a:p>
            <a:pPr lvl="1"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No se presentaron recaídas</a:t>
            </a:r>
          </a:p>
          <a:p>
            <a:pPr lvl="1"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No se requirieron ciclos de fototerapia adicionales</a:t>
            </a: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La fototerapia es efectiva y segura como tratamiento de las discrasias linfoides </a:t>
            </a:r>
            <a:r>
              <a:rPr lang="es-MX" altLang="es-MX" sz="24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epiteliotrópicas</a:t>
            </a: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 de células T</a:t>
            </a: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48583" y="549275"/>
            <a:ext cx="10366049" cy="1143000"/>
          </a:xfrm>
        </p:spPr>
        <p:txBody>
          <a:bodyPr>
            <a:normAutofit/>
          </a:bodyPr>
          <a:lstStyle/>
          <a:p>
            <a:r>
              <a:rPr lang="es-MX" altLang="es-MX" sz="32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LIMITACIONES DEL ESTUDIO</a:t>
            </a:r>
            <a: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200" dirty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</a:t>
            </a:r>
            <a:r>
              <a:rPr lang="es-MX" altLang="es-MX" sz="2800" b="1" dirty="0">
                <a:solidFill>
                  <a:srgbClr val="CCFF99"/>
                </a:solidFill>
                <a:latin typeface="Tahoma" panose="020B0604030504040204" pitchFamily="34" charset="0"/>
              </a:rPr>
              <a:t>DE CÉLULAS </a:t>
            </a:r>
            <a:r>
              <a:rPr lang="es-MX" altLang="es-MX" sz="28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endParaRPr lang="es-MX" altLang="es-MX" sz="2400" dirty="0">
              <a:solidFill>
                <a:srgbClr val="CCFF99"/>
              </a:solidFill>
              <a:latin typeface="Tahoma" panose="020B060403050404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908" y="2409915"/>
            <a:ext cx="9887484" cy="37174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Pocos casos</a:t>
            </a: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Pérdida de pacientes en el seguimiento</a:t>
            </a: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400" dirty="0" smtClean="0">
                <a:solidFill>
                  <a:schemeClr val="bg1"/>
                </a:solidFill>
                <a:latin typeface="Tahoma" panose="020B0604030504040204" pitchFamily="34" charset="0"/>
              </a:rPr>
              <a:t>Son necesarios los tratamientos prolongados y puntualidad</a:t>
            </a: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8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36792" y="546310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buClr>
                <a:srgbClr val="CCFF99"/>
              </a:buClr>
            </a:pPr>
            <a:r>
              <a:rPr lang="es-MX" altLang="es-MX" sz="36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 LINFOIDE EPITELIOTRÓPICA DE CÉLULAS </a:t>
            </a:r>
            <a:r>
              <a:rPr lang="es-MX" altLang="es-MX" sz="3600" b="1" dirty="0">
                <a:solidFill>
                  <a:srgbClr val="CCFF99"/>
                </a:solidFill>
                <a:latin typeface="Tahoma" panose="020B0604030504040204" pitchFamily="34" charset="0"/>
              </a:rPr>
              <a:t>T</a:t>
            </a:r>
            <a:br>
              <a:rPr lang="es-MX" altLang="es-MX" sz="36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TRATAMIENTO CON RADIACIÓN ULTRAVIOLETA</a:t>
            </a:r>
            <a:r>
              <a:rPr lang="es-MX" altLang="es-MX" sz="3600" b="1" dirty="0">
                <a:solidFill>
                  <a:srgbClr val="CCFF99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600" b="1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7609" y="2298527"/>
            <a:ext cx="8894466" cy="4402463"/>
          </a:xfrm>
        </p:spPr>
        <p:txBody>
          <a:bodyPr>
            <a:normAutofit/>
          </a:bodyPr>
          <a:lstStyle/>
          <a:p>
            <a:pPr marL="0" indent="0">
              <a:buClr>
                <a:srgbClr val="CCFF99"/>
              </a:buClr>
              <a:buNone/>
            </a:pPr>
            <a:r>
              <a:rPr lang="es-MX" altLang="es-MX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AGRADECIMIENTO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2400" b="1" dirty="0" smtClean="0">
              <a:solidFill>
                <a:srgbClr val="FFC000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DRA. SONIA TOUSSAINT CAIRE</a:t>
            </a: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	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Dermatopatóloga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 adscrita</a:t>
            </a:r>
          </a:p>
          <a:p>
            <a:pPr marL="0" indent="0">
              <a:buClr>
                <a:srgbClr val="CCFF99"/>
              </a:buClr>
              <a:buNone/>
            </a:pPr>
            <a:endParaRPr lang="es-MX" altLang="es-MX" sz="18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ENF. MARÍA ESTELA MARES NAVARRO</a:t>
            </a:r>
          </a:p>
          <a:p>
            <a:pPr marL="0" indent="0">
              <a:buClr>
                <a:srgbClr val="CCFF99"/>
              </a:buClr>
              <a:buNone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	Unidad de Fototerapia</a:t>
            </a: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18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 algn="ctr">
              <a:buClr>
                <a:srgbClr val="CCFF99"/>
              </a:buClr>
              <a:buNone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Departamento de Dermatología</a:t>
            </a:r>
          </a:p>
          <a:p>
            <a:pPr marL="0" indent="0" algn="ctr">
              <a:buClr>
                <a:srgbClr val="CCFF99"/>
              </a:buClr>
              <a:buNone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Hospital General “Dr. Manuel Gea González”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7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2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47454" y="2576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DEFINICIÓN</a:t>
            </a:r>
            <a:b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CUTÁNEAS 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b="1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7454" y="1427335"/>
            <a:ext cx="9937864" cy="49660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chemeClr val="bg1"/>
              </a:buClr>
              <a:buNone/>
            </a:pPr>
            <a:r>
              <a:rPr lang="es-MX" altLang="es-MX" sz="2000" dirty="0" smtClean="0">
                <a:solidFill>
                  <a:srgbClr val="FFC000"/>
                </a:solidFill>
                <a:latin typeface="Tahoma" panose="020B0604030504040204" pitchFamily="34" charset="0"/>
              </a:rPr>
              <a:t>Condiciones </a:t>
            </a:r>
            <a:r>
              <a:rPr lang="es-MX" altLang="es-MX" sz="2000" dirty="0">
                <a:solidFill>
                  <a:srgbClr val="FFC000"/>
                </a:solidFill>
                <a:latin typeface="Tahoma" panose="020B0604030504040204" pitchFamily="34" charset="0"/>
              </a:rPr>
              <a:t>en las cuales se observa una población </a:t>
            </a:r>
            <a:r>
              <a:rPr lang="es-MX" altLang="es-MX" sz="2000" dirty="0" smtClean="0">
                <a:solidFill>
                  <a:srgbClr val="FFC000"/>
                </a:solidFill>
                <a:latin typeface="Tahoma" panose="020B0604030504040204" pitchFamily="34" charset="0"/>
              </a:rPr>
              <a:t>de células T mono u </a:t>
            </a:r>
            <a:r>
              <a:rPr lang="es-MX" altLang="es-MX" sz="2000" dirty="0" err="1" smtClean="0">
                <a:solidFill>
                  <a:srgbClr val="FFC000"/>
                </a:solidFill>
                <a:latin typeface="Tahoma" panose="020B0604030504040204" pitchFamily="34" charset="0"/>
              </a:rPr>
              <a:t>oligoclonal</a:t>
            </a:r>
            <a:r>
              <a:rPr lang="es-MX" altLang="es-MX" sz="2000" dirty="0" smtClean="0">
                <a:solidFill>
                  <a:srgbClr val="FFC000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2000" dirty="0">
                <a:solidFill>
                  <a:srgbClr val="FFC000"/>
                </a:solidFill>
                <a:latin typeface="Tahoma" panose="020B0604030504040204" pitchFamily="34" charset="0"/>
              </a:rPr>
              <a:t>emergente </a:t>
            </a:r>
            <a:r>
              <a:rPr lang="es-MX" altLang="es-MX" sz="2000" dirty="0" smtClean="0">
                <a:solidFill>
                  <a:srgbClr val="FFC000"/>
                </a:solidFill>
                <a:latin typeface="Tahoma" panose="020B0604030504040204" pitchFamily="34" charset="0"/>
              </a:rPr>
              <a:t>y persistente, que </a:t>
            </a:r>
            <a:r>
              <a:rPr lang="es-MX" altLang="es-MX" sz="2000" dirty="0">
                <a:solidFill>
                  <a:srgbClr val="FFC000"/>
                </a:solidFill>
                <a:latin typeface="Tahoma" panose="020B0604030504040204" pitchFamily="34" charset="0"/>
              </a:rPr>
              <a:t>no reúnen las características de linfoma</a:t>
            </a:r>
          </a:p>
          <a:p>
            <a:pPr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s-MX" altLang="es-MX" sz="2000" dirty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Variante de interfaz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hipopigmentada</a:t>
            </a: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Pitiriasis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liquenoide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crónica</a:t>
            </a: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Dermatitis </a:t>
            </a: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purpúricas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pigmentadas</a:t>
            </a: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Hiperplasia </a:t>
            </a: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siringolinfoide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con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eosinofilia</a:t>
            </a: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Alopecia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mucinosa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/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Mucinosis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folicular idiopática</a:t>
            </a: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err="1">
                <a:solidFill>
                  <a:schemeClr val="bg1"/>
                </a:solidFill>
                <a:latin typeface="Tahoma" panose="020B0604030504040204" pitchFamily="34" charset="0"/>
              </a:rPr>
              <a:t>Parapsoriasis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 de grandes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placas</a:t>
            </a: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Eritrodermia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clonal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idiopática</a:t>
            </a:r>
          </a:p>
          <a:p>
            <a:pPr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Paniculitis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lobulillar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linfocítica atípica</a:t>
            </a:r>
            <a:endParaRPr lang="es-ES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59396" name="3 CuadroTexto"/>
          <p:cNvSpPr txBox="1">
            <a:spLocks noChangeArrowheads="1"/>
          </p:cNvSpPr>
          <p:nvPr/>
        </p:nvSpPr>
        <p:spPr bwMode="auto">
          <a:xfrm>
            <a:off x="6546078" y="5447689"/>
            <a:ext cx="52547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Guitart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J, Magro </a:t>
            </a:r>
            <a:r>
              <a:rPr lang="es-MX" altLang="es-MX" sz="1100" dirty="0">
                <a:solidFill>
                  <a:schemeClr val="bg1"/>
                </a:solidFill>
                <a:latin typeface="Tahoma" panose="020B0604030504040204" pitchFamily="34" charset="0"/>
              </a:rPr>
              <a:t>C.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Arch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Dermatol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2007;143:921-32</a:t>
            </a:r>
          </a:p>
          <a:p>
            <a:endParaRPr lang="es-MX" altLang="es-MX" sz="11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Magro C,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Guitart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J. In</a:t>
            </a:r>
            <a:r>
              <a:rPr lang="es-MX" altLang="es-MX" sz="1100" dirty="0">
                <a:solidFill>
                  <a:schemeClr val="bg1"/>
                </a:solidFill>
                <a:latin typeface="Tahoma" panose="020B0604030504040204" pitchFamily="34" charset="0"/>
              </a:rPr>
              <a:t>: Magro C. </a:t>
            </a:r>
            <a:r>
              <a:rPr lang="es-MX" altLang="es-MX" sz="1100" dirty="0" err="1">
                <a:solidFill>
                  <a:schemeClr val="bg1"/>
                </a:solidFill>
                <a:latin typeface="Tahoma" panose="020B0604030504040204" pitchFamily="34" charset="0"/>
              </a:rPr>
              <a:t>The</a:t>
            </a:r>
            <a:r>
              <a:rPr lang="es-MX" altLang="es-MX" sz="11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100" dirty="0" err="1">
                <a:solidFill>
                  <a:schemeClr val="bg1"/>
                </a:solidFill>
                <a:latin typeface="Tahoma" panose="020B0604030504040204" pitchFamily="34" charset="0"/>
              </a:rPr>
              <a:t>cutaneous</a:t>
            </a:r>
            <a:r>
              <a:rPr lang="es-MX" altLang="es-MX" sz="11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100" dirty="0" err="1">
                <a:solidFill>
                  <a:schemeClr val="bg1"/>
                </a:solidFill>
                <a:latin typeface="Tahoma" panose="020B0604030504040204" pitchFamily="34" charset="0"/>
              </a:rPr>
              <a:t>lymphoid</a:t>
            </a:r>
            <a:r>
              <a:rPr lang="es-MX" altLang="es-MX" sz="1100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100" dirty="0" err="1">
                <a:solidFill>
                  <a:schemeClr val="bg1"/>
                </a:solidFill>
                <a:latin typeface="Tahoma" panose="020B0604030504040204" pitchFamily="34" charset="0"/>
              </a:rPr>
              <a:t>proliferations</a:t>
            </a:r>
            <a:r>
              <a:rPr lang="es-MX" altLang="es-MX" sz="1100" dirty="0">
                <a:solidFill>
                  <a:schemeClr val="bg1"/>
                </a:solidFill>
                <a:latin typeface="Tahoma" panose="020B0604030504040204" pitchFamily="34" charset="0"/>
              </a:rPr>
              <a:t>. </a:t>
            </a:r>
            <a:r>
              <a:rPr lang="es-MX" altLang="es-MX" sz="1100" dirty="0" err="1">
                <a:solidFill>
                  <a:schemeClr val="bg1"/>
                </a:solidFill>
                <a:latin typeface="Tahoma" panose="020B0604030504040204" pitchFamily="34" charset="0"/>
              </a:rPr>
              <a:t>Wiley-Liss</a:t>
            </a:r>
            <a:r>
              <a:rPr lang="es-MX" altLang="es-MX" sz="1100" dirty="0">
                <a:solidFill>
                  <a:schemeClr val="bg1"/>
                </a:solidFill>
                <a:latin typeface="Tahoma" panose="020B0604030504040204" pitchFamily="34" charset="0"/>
              </a:rPr>
              <a:t>, 2007: 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93-140</a:t>
            </a:r>
          </a:p>
          <a:p>
            <a:endParaRPr lang="es-MX" altLang="es-MX" sz="11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Pimpinelli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N, et al. International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Society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for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Cutaneous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Lymphoma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. J Am 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Acad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s-MX" altLang="es-MX" sz="1100" dirty="0" err="1">
                <a:solidFill>
                  <a:schemeClr val="bg1"/>
                </a:solidFill>
                <a:latin typeface="Tahoma" panose="020B0604030504040204" pitchFamily="34" charset="0"/>
              </a:rPr>
              <a:t>D</a:t>
            </a:r>
            <a:r>
              <a:rPr lang="es-MX" altLang="es-MX" sz="11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ermatol</a:t>
            </a:r>
            <a:r>
              <a:rPr lang="es-MX" altLang="es-MX" sz="1100" dirty="0" smtClean="0">
                <a:solidFill>
                  <a:schemeClr val="bg1"/>
                </a:solidFill>
                <a:latin typeface="Tahoma" panose="020B0604030504040204" pitchFamily="34" charset="0"/>
              </a:rPr>
              <a:t> 2005;53:1053-65</a:t>
            </a:r>
            <a:endParaRPr lang="es-MX" altLang="es-MX" sz="11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559" y="2421956"/>
            <a:ext cx="3223759" cy="26077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3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DESCRIPCIÓN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CUTÁNEAS 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Clr>
                <a:schemeClr val="bg1"/>
              </a:buClr>
              <a:buNone/>
            </a:pP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Variante de interfaz </a:t>
            </a:r>
            <a:r>
              <a:rPr lang="es-MX" altLang="es-MX" sz="2400" b="1" dirty="0" err="1" smtClean="0">
                <a:solidFill>
                  <a:srgbClr val="92D050"/>
                </a:solidFill>
                <a:latin typeface="Tahoma" panose="020B0604030504040204" pitchFamily="34" charset="0"/>
              </a:rPr>
              <a:t>hipopigmentada</a:t>
            </a:r>
            <a:endParaRPr lang="es-MX" altLang="es-MX" sz="2400" b="1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2400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Indolente, jóvenes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fototipos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oscuros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Tronco predominantemente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Vacuolización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de la capa basal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Linfocitos T CD8+, CD4-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b="1" dirty="0" smtClean="0">
                <a:solidFill>
                  <a:schemeClr val="bg1"/>
                </a:solidFill>
                <a:latin typeface="Tahoma" panose="020B0604030504040204" pitchFamily="34" charset="0"/>
                <a:cs typeface="Helvetica" panose="020B0604020202020204" pitchFamily="34" charset="0"/>
              </a:rPr>
              <a:t>↓ 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  <a:cs typeface="Helvetica" panose="020B0604020202020204" pitchFamily="34" charset="0"/>
              </a:rPr>
              <a:t>CD7 y CD62L</a:t>
            </a: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8" b="18504"/>
          <a:stretch/>
        </p:blipFill>
        <p:spPr>
          <a:xfrm>
            <a:off x="7447957" y="1560513"/>
            <a:ext cx="4206831" cy="4881561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5" name="Rectangle 72"/>
          <p:cNvSpPr>
            <a:spLocks noChangeArrowheads="1"/>
          </p:cNvSpPr>
          <p:nvPr/>
        </p:nvSpPr>
        <p:spPr bwMode="auto">
          <a:xfrm>
            <a:off x="0" y="0"/>
            <a:ext cx="4667250" cy="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MX" alt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MX" alt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7764" y="3546505"/>
            <a:ext cx="2473993" cy="289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DESCRIPCIÓN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CUTÁNEAS 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52742" y="2133274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bg1"/>
              </a:buClr>
              <a:buNone/>
            </a:pPr>
            <a:r>
              <a:rPr lang="es-MX" altLang="es-MX" sz="24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Pitiriasis liquenoide </a:t>
            </a: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crónica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MX" sz="24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Remisiones y exacerbaciones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Dermatitis de interfaz, </a:t>
            </a:r>
            <a:r>
              <a:rPr lang="es-MX" sz="2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exocitosis</a:t>
            </a:r>
            <a:r>
              <a:rPr lang="es-MX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extravasación de eritrocitos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CD4+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↓</a:t>
            </a:r>
            <a:r>
              <a:rPr lang="es-MX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CD7 y/o CD62L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Progresión ocasional a Micosis </a:t>
            </a:r>
            <a:r>
              <a:rPr lang="es-MX" sz="2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fungoide</a:t>
            </a:r>
            <a:r>
              <a:rPr lang="es-MX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2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Clr>
                <a:schemeClr val="bg1"/>
              </a:buClr>
              <a:buNone/>
            </a:pPr>
            <a:endParaRPr lang="es-MX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4"/>
          <a:stretch/>
        </p:blipFill>
        <p:spPr>
          <a:xfrm>
            <a:off x="7116911" y="1493251"/>
            <a:ext cx="3676734" cy="28684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9393" t="16939" r="20934" b="53397"/>
          <a:stretch/>
        </p:blipFill>
        <p:spPr>
          <a:xfrm>
            <a:off x="6010275" y="4496616"/>
            <a:ext cx="5666998" cy="20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DESCRIPCIÓN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CUTÁNEAS 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buClr>
                <a:schemeClr val="bg1"/>
              </a:buClr>
              <a:buNone/>
            </a:pP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Dermatitis </a:t>
            </a:r>
            <a:r>
              <a:rPr lang="es-MX" altLang="es-MX" sz="2400" b="1" dirty="0" err="1" smtClean="0">
                <a:solidFill>
                  <a:srgbClr val="92D050"/>
                </a:solidFill>
                <a:latin typeface="Tahoma" panose="020B0604030504040204" pitchFamily="34" charset="0"/>
              </a:rPr>
              <a:t>purpúricas</a:t>
            </a:r>
            <a:r>
              <a:rPr lang="es-MX" altLang="es-MX" sz="2400" b="1" dirty="0" smtClean="0">
                <a:solidFill>
                  <a:srgbClr val="92D050"/>
                </a:solidFill>
                <a:latin typeface="Tahoma" panose="020B0604030504040204" pitchFamily="34" charset="0"/>
              </a:rPr>
              <a:t> pigmentadas</a:t>
            </a:r>
          </a:p>
          <a:p>
            <a:pPr marL="0" indent="0" algn="ctr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2400" b="1" dirty="0">
              <a:solidFill>
                <a:srgbClr val="CCFF99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Idiopáticas</a:t>
            </a:r>
          </a:p>
          <a:p>
            <a:pPr algn="just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Petequias y coloración ocre</a:t>
            </a:r>
          </a:p>
          <a:p>
            <a:pPr algn="just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Extremidades inferiores</a:t>
            </a:r>
          </a:p>
          <a:p>
            <a:pPr algn="just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Púrpura de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Schamberg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, de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Majocchi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, de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Gougerot-Blum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, liquen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aureus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, de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Doucas</a:t>
            </a:r>
            <a:r>
              <a:rPr lang="es-MX" altLang="es-MX" sz="1800" dirty="0" smtClean="0">
                <a:solidFill>
                  <a:schemeClr val="bg1"/>
                </a:solidFill>
                <a:latin typeface="Tahoma" panose="020B0604030504040204" pitchFamily="34" charset="0"/>
              </a:rPr>
              <a:t> y </a:t>
            </a:r>
            <a:r>
              <a:rPr lang="es-MX" altLang="es-MX" sz="18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Kapetanakis</a:t>
            </a:r>
            <a:endParaRPr lang="es-MX" altLang="es-MX" sz="18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Infiltrado en banda, esclerosis y depósitos de hemosiderina</a:t>
            </a:r>
          </a:p>
          <a:p>
            <a:pPr algn="just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b="1" dirty="0" smtClean="0">
                <a:solidFill>
                  <a:schemeClr val="bg1"/>
                </a:solidFill>
                <a:latin typeface="Tahoma" panose="020B0604030504040204" pitchFamily="34" charset="0"/>
                <a:cs typeface="Helvetica" panose="020B0604020202020204" pitchFamily="34" charset="0"/>
              </a:rPr>
              <a:t>↓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  <a:cs typeface="Helvetica" panose="020B0604020202020204" pitchFamily="34" charset="0"/>
              </a:rPr>
              <a:t> CD7 y CD62L</a:t>
            </a: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90000"/>
              </a:lnSpc>
              <a:buClr>
                <a:srgbClr val="CCFF99"/>
              </a:buClr>
              <a:buFont typeface="Wingdings" panose="05000000000000000000" pitchFamily="2" charset="2"/>
              <a:buChar char="§"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Clr>
                <a:schemeClr val="bg1"/>
              </a:buClr>
              <a:buNone/>
            </a:pPr>
            <a:endParaRPr lang="es-MX" dirty="0">
              <a:solidFill>
                <a:srgbClr val="CCFF99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56077"/>
            <a:ext cx="3001429" cy="22510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"/>
          <a:stretch/>
        </p:blipFill>
        <p:spPr>
          <a:xfrm>
            <a:off x="6172200" y="1768979"/>
            <a:ext cx="3001429" cy="21569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48" y="1770068"/>
            <a:ext cx="2874430" cy="21558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537" y="4156077"/>
            <a:ext cx="2799841" cy="22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s-MX" sz="3600" b="1" dirty="0" smtClean="0">
                <a:solidFill>
                  <a:srgbClr val="FFC000"/>
                </a:solidFill>
                <a:latin typeface="Tahoma" panose="020B0604030504040204" pitchFamily="34" charset="0"/>
              </a:rPr>
              <a:t>DESCRIPCIÓN</a:t>
            </a:r>
            <a: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  <a:t/>
            </a:r>
            <a:br>
              <a:rPr lang="es-MX" altLang="es-MX" sz="3600" dirty="0" smtClean="0">
                <a:solidFill>
                  <a:srgbClr val="FFC000"/>
                </a:solidFill>
                <a:latin typeface="Tahoma" panose="020B0604030504040204" pitchFamily="34" charset="0"/>
              </a:rPr>
            </a:br>
            <a:r>
              <a:rPr lang="es-MX" altLang="es-MX" sz="3100" b="1" dirty="0" smtClean="0">
                <a:solidFill>
                  <a:srgbClr val="CCFF99"/>
                </a:solidFill>
                <a:latin typeface="Tahoma" panose="020B0604030504040204" pitchFamily="34" charset="0"/>
              </a:rPr>
              <a:t>DISCRASIAS </a:t>
            </a:r>
            <a: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  <a:t>LINFOIDES CUTÁNEAS DE CÉLULAS T</a:t>
            </a:r>
            <a:br>
              <a:rPr lang="es-MX" altLang="es-MX" sz="3100" b="1" dirty="0">
                <a:solidFill>
                  <a:srgbClr val="CCFF99"/>
                </a:solidFill>
                <a:latin typeface="Tahoma" panose="020B0604030504040204" pitchFamily="34" charset="0"/>
              </a:rPr>
            </a:br>
            <a:endParaRPr lang="es-ES" altLang="es-MX" sz="3100" dirty="0">
              <a:solidFill>
                <a:srgbClr val="FFC000"/>
              </a:solidFill>
              <a:latin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2073453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bg1"/>
              </a:buClr>
              <a:buNone/>
            </a:pPr>
            <a:r>
              <a:rPr lang="es-MX" altLang="es-MX" sz="2400" b="1" dirty="0">
                <a:solidFill>
                  <a:srgbClr val="92D050"/>
                </a:solidFill>
                <a:latin typeface="Tahoma" panose="020B0604030504040204" pitchFamily="34" charset="0"/>
              </a:rPr>
              <a:t>Hiperplasia </a:t>
            </a:r>
            <a:r>
              <a:rPr lang="es-MX" altLang="es-MX" sz="2400" b="1" dirty="0" err="1">
                <a:solidFill>
                  <a:srgbClr val="92D050"/>
                </a:solidFill>
                <a:latin typeface="Tahoma" panose="020B0604030504040204" pitchFamily="34" charset="0"/>
              </a:rPr>
              <a:t>siringolinfoide</a:t>
            </a:r>
            <a:r>
              <a:rPr lang="es-MX" altLang="es-MX" sz="2400" b="1" dirty="0">
                <a:solidFill>
                  <a:srgbClr val="92D050"/>
                </a:solidFill>
                <a:latin typeface="Tahoma" panose="020B0604030504040204" pitchFamily="34" charset="0"/>
              </a:rPr>
              <a:t> con </a:t>
            </a:r>
            <a:r>
              <a:rPr lang="es-MX" altLang="es-MX" sz="2400" b="1" dirty="0" err="1" smtClean="0">
                <a:solidFill>
                  <a:srgbClr val="92D050"/>
                </a:solidFill>
                <a:latin typeface="Tahoma" panose="020B0604030504040204" pitchFamily="34" charset="0"/>
              </a:rPr>
              <a:t>eosinofilia</a:t>
            </a:r>
            <a:endParaRPr lang="es-MX" altLang="es-MX" sz="2400" b="1" dirty="0" smtClean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marL="0" indent="0" algn="ctr">
              <a:buClr>
                <a:schemeClr val="bg1"/>
              </a:buClr>
              <a:buNone/>
            </a:pPr>
            <a:endParaRPr lang="es-MX" altLang="es-MX" sz="2400" b="1" dirty="0">
              <a:solidFill>
                <a:srgbClr val="92D050"/>
              </a:solidFill>
              <a:latin typeface="Tahoma" panose="020B0604030504040204" pitchFamily="34" charset="0"/>
            </a:endParaRP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Alopecia,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hipopigmentación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, anhidrosis</a:t>
            </a: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Glándulas sudoríparas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écrinas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e hiperplasia del epitelio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écrino</a:t>
            </a:r>
            <a:endParaRPr lang="es-MX" altLang="es-MX" sz="2000" dirty="0" smtClean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algn="just">
              <a:buClr>
                <a:srgbClr val="CCFF99"/>
              </a:buClr>
              <a:buFont typeface="Wingdings" panose="05000000000000000000" pitchFamily="2" charset="2"/>
              <a:buChar char="§"/>
            </a:pP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Exantema </a:t>
            </a:r>
            <a:r>
              <a:rPr lang="es-MX" altLang="es-MX" sz="2000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laterotorácico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unilateral, variante  </a:t>
            </a:r>
            <a:r>
              <a:rPr lang="es-MX" altLang="es-MX" sz="2000" dirty="0">
                <a:solidFill>
                  <a:schemeClr val="bg1"/>
                </a:solidFill>
                <a:latin typeface="Tahoma" panose="020B0604030504040204" pitchFamily="34" charset="0"/>
              </a:rPr>
              <a:t>de la infancia</a:t>
            </a:r>
            <a:r>
              <a:rPr lang="es-MX" altLang="es-MX" sz="2000" dirty="0" smtClean="0">
                <a:solidFill>
                  <a:schemeClr val="bg1"/>
                </a:solidFill>
                <a:latin typeface="Tahoma" panose="020B0604030504040204" pitchFamily="34" charset="0"/>
              </a:rPr>
              <a:t>  </a:t>
            </a:r>
            <a:endParaRPr lang="es-MX" altLang="es-MX" sz="2000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 marL="0" indent="0" algn="ctr">
              <a:lnSpc>
                <a:spcPct val="90000"/>
              </a:lnSpc>
              <a:buClr>
                <a:schemeClr val="bg1"/>
              </a:buClr>
              <a:buNone/>
            </a:pPr>
            <a:endParaRPr lang="es-MX" altLang="es-MX" sz="2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Clr>
                <a:schemeClr val="bg1"/>
              </a:buClr>
              <a:buNone/>
            </a:pPr>
            <a:endParaRPr lang="es-MX" dirty="0">
              <a:solidFill>
                <a:srgbClr val="CCFF99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392" y="119656"/>
            <a:ext cx="804792" cy="804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585" y="2682978"/>
            <a:ext cx="3639663" cy="190331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47328" y="4567336"/>
            <a:ext cx="441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Haller</a:t>
            </a:r>
            <a:r>
              <a:rPr lang="es-MX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A, et al. J Am </a:t>
            </a:r>
            <a:r>
              <a:rPr lang="es-MX" sz="1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</a:t>
            </a:r>
            <a:r>
              <a:rPr lang="es-MX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s-MX" sz="1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ermatol</a:t>
            </a:r>
            <a:r>
              <a:rPr lang="es-MX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2001;45:127-130</a:t>
            </a:r>
            <a:endParaRPr lang="es-MX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1701</Words>
  <Application>Microsoft Office PowerPoint</Application>
  <PresentationFormat>Panorámica</PresentationFormat>
  <Paragraphs>511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Helvetica</vt:lpstr>
      <vt:lpstr>Symbol</vt:lpstr>
      <vt:lpstr>Tahoma</vt:lpstr>
      <vt:lpstr>Wingdings</vt:lpstr>
      <vt:lpstr>Tema de Office</vt:lpstr>
      <vt:lpstr>Presentación de PowerPoint</vt:lpstr>
      <vt:lpstr>DISCRASIA LINFOIDE EPITELIOTRÓPICA DE CÉLULAS T  TRATAMIENTO CON RADIACIÓN ULTRAVIOLETA</vt:lpstr>
      <vt:lpstr>Definición de conceptos, nomenclatura</vt:lpstr>
      <vt:lpstr>DISCRASIAS LINFOIDES CUTÁNEAS DE CÉLULAS T</vt:lpstr>
      <vt:lpstr>DEFINICIÓN DISCRASIAS LINFOIDES CUTÁNEAS DE CÉLULAS T </vt:lpstr>
      <vt:lpstr>DESCRIPCIÓN DISCRASIAS LINFOIDES CUTÁNEAS DE CÉLULAS T </vt:lpstr>
      <vt:lpstr>DESCRIPCIÓN DISCRASIAS LINFOIDES CUTÁNEAS DE CÉLULAS T </vt:lpstr>
      <vt:lpstr>DESCRIPCIÓN DISCRASIAS LINFOIDES CUTÁNEAS DE CÉLULAS T </vt:lpstr>
      <vt:lpstr>DESCRIPCIÓN DISCRASIAS LINFOIDES CUTÁNEAS DE CÉLULAS T </vt:lpstr>
      <vt:lpstr>DESCRIPCIÓN DISCRASIAS LINFOIDES CUTÁNEAS DE CÉLULAS T </vt:lpstr>
      <vt:lpstr>DESCRIPCIÓN DISCRASIAS LINFOIDES CUTÁNEAS DE CÉLULAS T </vt:lpstr>
      <vt:lpstr>DESCRIPCIÓN DISCRASIAS LINFOIDES CUTÁNEAS DE CÉLULAS T </vt:lpstr>
      <vt:lpstr>DESCRIPCIÓN DISCRASIAS LINFOIDES CUTÁNEAS DE CÉLULAS T </vt:lpstr>
      <vt:lpstr>TRATAMIENTO DISCRASIAS LINFOIDES CUTÁNEAS DE CÉLULAS T </vt:lpstr>
      <vt:lpstr>TRATAMIENTO DISCRASIAS LINFOIDES CUTÁNEAS DE CÉLULAS T </vt:lpstr>
      <vt:lpstr>TRATAMIENTO DISCRASIAS LINFOIDES CUTÁNEAS DE CÉLULAS T </vt:lpstr>
      <vt:lpstr>TRATAMIENTO DISCRASIAS LINFOIDES CUTÁNEAS DE CÉLULAS T </vt:lpstr>
      <vt:lpstr>TRATAMIENTO DISCRASIAS LINFOIDES CUTÁNEAS DE CÉLULAS T </vt:lpstr>
      <vt:lpstr>TRATAMIENTO DISCRASIAS LINFOIDES CUTÁNEAS DE CÉLULAS T</vt:lpstr>
      <vt:lpstr>TRATAMIENTO DISCRASIA LINFOIDE EPITELIOTRÓPICA DE CÉLULAS T</vt:lpstr>
      <vt:lpstr>OBJETIVOS  y  JUSTIFICACIÓN DISCRASIA LINFOIDE EPITELIOTRÓPICA DE CÉLULAS T</vt:lpstr>
      <vt:lpstr>MÉTODOS DISCRASIA LINFOIDE EPITELIOTRÓPICA DE CÉLULAS T</vt:lpstr>
      <vt:lpstr>MÉTODOS DISCRASIA LINFOIDE EPITELIOTRÓPICA DE CÉLULAS T</vt:lpstr>
      <vt:lpstr>MÉTODOS DISCRASIA LINFOIDE EPITELIOTRÓPICA DE CÉLULAS T</vt:lpstr>
      <vt:lpstr>MÉTODOS DISCRASIA LINFOIDE EPITELIOTRÓPICA DE CÉLULAS T</vt:lpstr>
      <vt:lpstr>MÉTODOS DISCRASIA LINFOIDE EPITELIOTRÓPICA DE CÉLULAS T</vt:lpstr>
      <vt:lpstr>MÉTODOS DISCRASIA LINFOIDE EPITELIOTRÓPICA DE CÉLULAS T</vt:lpstr>
      <vt:lpstr>MÉTODOS DISCRASIA LINFOIDE EPITELIOTRÓPICA DE CÉLULAS T</vt:lpstr>
      <vt:lpstr>MÉTODOS DISCRASIA LINFOIDE EPITELIOTRÓPICA DE CÉLULAS T</vt:lpstr>
      <vt:lpstr>MÉTODOS DISCRASIA LINFOIDE EPITELIOTRÓPICA DE CÉLULAS T</vt:lpstr>
      <vt:lpstr>MÉTODOS DISCRASIA LINFOIDE EPITELIOTRÓPICA DE CÉLULAS T</vt:lpstr>
      <vt:lpstr>MÉTODOS DISCRASIA LINFOIDE EPITELIOTRÓPICA DE CÉLULAS T </vt:lpstr>
      <vt:lpstr>RESULTADOS DISCRASIA LINFOIDE EPITELIOTRÓPICA DE CÉLULAS T</vt:lpstr>
      <vt:lpstr>RESULTADOS DISCRASIA LINFOIDE EPITELIOTRÓPICA DE CÉLULAS T</vt:lpstr>
      <vt:lpstr>RESULTADOS DISCRASIA LINFOIDE EPITELIOTRÓPICA DE CÉLULAS T</vt:lpstr>
      <vt:lpstr>RESULTADOS DISCRASIA LINFOIDE EPITELIOTRÓPICA DE CÉLULAS T</vt:lpstr>
      <vt:lpstr>RESULTADOS DISCRASIA LINFOIDE EPITELIOTRÓPICA DE CÉLULAS T</vt:lpstr>
      <vt:lpstr>RESULTADOS DISCRASIA LINFOIDE EPITELIOTRÓPICA DE CÉLULAS T</vt:lpstr>
      <vt:lpstr>Parapsoriasis hipopigmentada y Pitiriasis liquenoide crónica Niño 9 años de edad, 2 años de evolución</vt:lpstr>
      <vt:lpstr>Parapsoriasis hipopigmentada y Pitiriasis liquenoide crónica Basal y después de 5 meses de tx con NB-UVB</vt:lpstr>
      <vt:lpstr>CONCLUSIONES DISCRASIA LINFOIDE EPITELIOTRÓPICA DE CÉLULAS T</vt:lpstr>
      <vt:lpstr>CONCLUSIONES DISCRASIA LINFOIDE EPITELIOTRÓPICA DE CÉLULAS T</vt:lpstr>
      <vt:lpstr>LIMITACIONES DEL ESTUDIO DISCRASIA LINFOIDE EPITELIOTRÓPICA DE CÉLULAS T</vt:lpstr>
      <vt:lpstr>DISCRASIA LINFOIDE EPITELIOTRÓPICA DE CÉLULAS T TRATAMIENTO CON RADIACIÓN ULTRAVIOLETA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DISCRASIA LINFOIDE EPITELIOTRÓPICA DE CÉLULAS T TRATAMIENTO CON RADIACIÓN ULTRAVIOLETA</dc:title>
  <dc:creator>ROSA MARIA DEL CARMEN LACY NIEBLA</dc:creator>
  <cp:lastModifiedBy>Cabina-ANM</cp:lastModifiedBy>
  <cp:revision>222</cp:revision>
  <dcterms:created xsi:type="dcterms:W3CDTF">2019-02-26T16:31:53Z</dcterms:created>
  <dcterms:modified xsi:type="dcterms:W3CDTF">2019-07-17T23:26:29Z</dcterms:modified>
</cp:coreProperties>
</file>