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0" r:id="rId1"/>
  </p:sldMasterIdLst>
  <p:notesMasterIdLst>
    <p:notesMasterId r:id="rId47"/>
  </p:notesMasterIdLst>
  <p:sldIdLst>
    <p:sldId id="267" r:id="rId2"/>
    <p:sldId id="1498" r:id="rId3"/>
    <p:sldId id="1515" r:id="rId4"/>
    <p:sldId id="1522" r:id="rId5"/>
    <p:sldId id="1516" r:id="rId6"/>
    <p:sldId id="1484" r:id="rId7"/>
    <p:sldId id="1519" r:id="rId8"/>
    <p:sldId id="1517" r:id="rId9"/>
    <p:sldId id="1518" r:id="rId10"/>
    <p:sldId id="1520" r:id="rId11"/>
    <p:sldId id="1557" r:id="rId12"/>
    <p:sldId id="1513" r:id="rId13"/>
    <p:sldId id="1542" r:id="rId14"/>
    <p:sldId id="1548" r:id="rId15"/>
    <p:sldId id="1559" r:id="rId16"/>
    <p:sldId id="1514" r:id="rId17"/>
    <p:sldId id="1512" r:id="rId18"/>
    <p:sldId id="1552" r:id="rId19"/>
    <p:sldId id="1511" r:id="rId20"/>
    <p:sldId id="1510" r:id="rId21"/>
    <p:sldId id="1499" r:id="rId22"/>
    <p:sldId id="1500" r:id="rId23"/>
    <p:sldId id="1501" r:id="rId24"/>
    <p:sldId id="1502" r:id="rId25"/>
    <p:sldId id="1524" r:id="rId26"/>
    <p:sldId id="1525" r:id="rId27"/>
    <p:sldId id="1526" r:id="rId28"/>
    <p:sldId id="1528" r:id="rId29"/>
    <p:sldId id="1503" r:id="rId30"/>
    <p:sldId id="1560" r:id="rId31"/>
    <p:sldId id="1529" r:id="rId32"/>
    <p:sldId id="1531" r:id="rId33"/>
    <p:sldId id="1535" r:id="rId34"/>
    <p:sldId id="1536" r:id="rId35"/>
    <p:sldId id="1561" r:id="rId36"/>
    <p:sldId id="1539" r:id="rId37"/>
    <p:sldId id="1540" r:id="rId38"/>
    <p:sldId id="1541" r:id="rId39"/>
    <p:sldId id="1530" r:id="rId40"/>
    <p:sldId id="1543" r:id="rId41"/>
    <p:sldId id="1547" r:id="rId42"/>
    <p:sldId id="1546" r:id="rId43"/>
    <p:sldId id="1544" r:id="rId44"/>
    <p:sldId id="1545" r:id="rId45"/>
    <p:sldId id="1496" r:id="rId4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5FB82"/>
    <a:srgbClr val="EEAC77"/>
    <a:srgbClr val="FFCC00"/>
    <a:srgbClr val="6CBA2C"/>
    <a:srgbClr val="99CCFF"/>
    <a:srgbClr val="ECF7E8"/>
    <a:srgbClr val="435FA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42" autoAdjust="0"/>
    <p:restoredTop sz="95856" autoAdjust="0"/>
  </p:normalViewPr>
  <p:slideViewPr>
    <p:cSldViewPr>
      <p:cViewPr>
        <p:scale>
          <a:sx n="99" d="100"/>
          <a:sy n="99" d="100"/>
        </p:scale>
        <p:origin x="-280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42767-8989-43F4-BC79-FCD0A88CBB9E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FF71F-38B9-4C31-8630-B39833E56106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301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7C1E5-ADC3-442D-96C9-F2806F539953}" type="slidenum">
              <a:rPr lang="es-ES"/>
              <a:pPr/>
              <a:t>1</a:t>
            </a:fld>
            <a:endParaRPr lang="es-E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18</a:t>
            </a:fld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21</a:t>
            </a:fld>
            <a:endParaRPr lang="es-MX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22</a:t>
            </a:fld>
            <a:endParaRPr lang="es-MX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23</a:t>
            </a:fld>
            <a:endParaRPr lang="es-MX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24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MX" b="1" smtClean="0"/>
              <a:t>COEFICIENTE KAPPA PARA VER LA CONCORDANCIA ENTRE EL DIAGNOSTICO CLINICO Y EL DX DEFINITIVO, CON UN VALOR DE 0.47, QUE QUIERE DECIR QUE COINCIDEN HASTA EN UN 47%,SE CONSIDERA BUENO CUANDO EL VALOR ES MAYOR DE 0.30</a:t>
            </a:r>
          </a:p>
          <a:p>
            <a:r>
              <a:rPr lang="es-MX" smtClean="0"/>
              <a:t>Tiene tendencia, Poder estadístico: probabilidad de encontrar difer. Estad. Signif, Límite convencional: 80%, Análisis univariado en regresión logística binaria, Poca precisión</a:t>
            </a:r>
          </a:p>
          <a:p>
            <a:pPr eaLnBrk="1" hangingPunct="1">
              <a:spcBef>
                <a:spcPct val="0"/>
              </a:spcBef>
            </a:pPr>
            <a:endParaRPr lang="es-MX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B67857-4F9B-4426-B729-9B32F36E0590}" type="slidenum">
              <a:rPr lang="es-MX" smtClean="0"/>
              <a:pPr/>
              <a:t>29</a:t>
            </a:fld>
            <a:endParaRPr lang="es-MX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MX" smtClean="0"/>
              <a:t>-densidad moderada a severa en el infiltrado linfocítico</a:t>
            </a:r>
          </a:p>
          <a:p>
            <a:r>
              <a:rPr lang="es-MX" smtClean="0"/>
              <a:t>-epidermotropismo en capas superiores de la epidermis</a:t>
            </a:r>
          </a:p>
          <a:p>
            <a:r>
              <a:rPr lang="es-MX" smtClean="0"/>
              <a:t>-foliculotropismo severo</a:t>
            </a:r>
          </a:p>
          <a:p>
            <a:r>
              <a:rPr lang="es-MX" smtClean="0"/>
              <a:t>-microabscesos de Pautrier</a:t>
            </a:r>
          </a:p>
          <a:p>
            <a:r>
              <a:rPr lang="es-MX" smtClean="0"/>
              <a:t>-linfocitos con núcleos cerebriformes</a:t>
            </a:r>
          </a:p>
          <a:p>
            <a:r>
              <a:rPr lang="es-MX" smtClean="0"/>
              <a:t>-tamaño mediano a grande en linfocitos</a:t>
            </a:r>
          </a:p>
          <a:p>
            <a:r>
              <a:rPr lang="es-MX" smtClean="0"/>
              <a:t>-fibroplasia dérmica</a:t>
            </a:r>
          </a:p>
        </p:txBody>
      </p:sp>
      <p:sp>
        <p:nvSpPr>
          <p:cNvPr id="2970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C2FAAB-0B5E-4862-AA21-774484848071}" type="slidenum">
              <a:rPr lang="es-MX" smtClean="0"/>
              <a:pPr/>
              <a:t>32</a:t>
            </a:fld>
            <a:endParaRPr lang="es-MX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MX" smtClean="0"/>
              <a:t>Se obtuvieron del expediente</a:t>
            </a:r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9F4DCC-1BB9-48F8-B984-EB253E31AF00}" type="slidenum">
              <a:rPr lang="es-MX" smtClean="0"/>
              <a:pPr/>
              <a:t>36</a:t>
            </a:fld>
            <a:endParaRPr lang="es-MX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MX" smtClean="0"/>
              <a:t>Se obtuvieron del expediente</a:t>
            </a:r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9F4DCC-1BB9-48F8-B984-EB253E31AF00}" type="slidenum">
              <a:rPr lang="es-MX" smtClean="0"/>
              <a:pPr/>
              <a:t>37</a:t>
            </a:fld>
            <a:endParaRPr lang="es-MX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s-MX" smtClean="0"/>
              <a:t>Se obtuvieron del expediente</a:t>
            </a:r>
          </a:p>
        </p:txBody>
      </p:sp>
      <p:sp>
        <p:nvSpPr>
          <p:cNvPr id="2355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9F4DCC-1BB9-48F8-B984-EB253E31AF00}" type="slidenum">
              <a:rPr lang="es-MX" smtClean="0"/>
              <a:pPr/>
              <a:t>38</a:t>
            </a:fld>
            <a:endParaRPr lang="es-MX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FF71F-38B9-4C31-8630-B39833E56106}" type="slidenum">
              <a:rPr lang="es-MX" smtClean="0"/>
              <a:pPr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88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569D9-9D37-495B-963E-3E57D71A00E5}" type="datetimeFigureOut">
              <a:rPr lang="es-MX" smtClean="0"/>
              <a:pPr/>
              <a:t>7/17/19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2935-C450-4BD8-8F5D-22A28358143E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7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eg"/><Relationship Id="rId5" Type="http://schemas.microsoft.com/office/2007/relationships/hdphoto" Target="../media/hdphoto9.wdp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microsoft.com/office/2007/relationships/hdphoto" Target="../media/hdphoto10.wdp"/><Relationship Id="rId5" Type="http://schemas.openxmlformats.org/officeDocument/2006/relationships/image" Target="../media/image27.jpeg"/><Relationship Id="rId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microsoft.com/office/2007/relationships/hdphoto" Target="../media/hdphoto12.wdp"/><Relationship Id="rId5" Type="http://schemas.openxmlformats.org/officeDocument/2006/relationships/image" Target="../media/image29.jpeg"/><Relationship Id="rId6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microsoft.com/office/2007/relationships/hdphoto" Target="../media/hdphoto14.wdp"/><Relationship Id="rId5" Type="http://schemas.openxmlformats.org/officeDocument/2006/relationships/image" Target="../media/image31.jpeg"/><Relationship Id="rId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microsoft.com/office/2007/relationships/hdphoto" Target="../media/hdphoto16.wdp"/><Relationship Id="rId6" Type="http://schemas.openxmlformats.org/officeDocument/2006/relationships/image" Target="../media/image34.jpeg"/><Relationship Id="rId7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microsoft.com/office/2007/relationships/hdphoto" Target="../media/hdphoto1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3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20.wdp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21.wdp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22.wdp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23.wdp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Relationship Id="rId3" Type="http://schemas.microsoft.com/office/2007/relationships/hdphoto" Target="../media/hdphoto2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4.wdp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23528" y="260648"/>
            <a:ext cx="8712968" cy="2376264"/>
          </a:xfrm>
        </p:spPr>
        <p:txBody>
          <a:bodyPr>
            <a:noAutofit/>
          </a:bodyPr>
          <a:lstStyle/>
          <a:p>
            <a:r>
              <a:rPr lang="es-MX" sz="3600" dirty="0" smtClean="0">
                <a:solidFill>
                  <a:srgbClr val="99CCFF"/>
                </a:solidFill>
                <a:latin typeface="Trebuchet MS" pitchFamily="34" charset="0"/>
              </a:rPr>
              <a:t>Discrasia Linfoide Epiteliotrópica de Células T. </a:t>
            </a:r>
            <a:br>
              <a:rPr lang="es-MX" sz="3600" dirty="0" smtClean="0">
                <a:solidFill>
                  <a:srgbClr val="99CCFF"/>
                </a:solidFill>
                <a:latin typeface="Trebuchet MS" pitchFamily="34" charset="0"/>
              </a:rPr>
            </a:br>
            <a:r>
              <a:rPr lang="es-MX" sz="3600" dirty="0" smtClean="0">
                <a:solidFill>
                  <a:srgbClr val="99CCFF"/>
                </a:solidFill>
                <a:latin typeface="Trebuchet MS" pitchFamily="34" charset="0"/>
              </a:rPr>
              <a:t>Tratamiento con Radación UV</a:t>
            </a:r>
            <a:br>
              <a:rPr lang="es-MX" sz="3600" dirty="0" smtClean="0">
                <a:solidFill>
                  <a:srgbClr val="99CCFF"/>
                </a:solidFill>
                <a:latin typeface="Trebuchet MS" pitchFamily="34" charset="0"/>
              </a:rPr>
            </a:br>
            <a:endParaRPr lang="es-ES" sz="1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321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411760" y="4797152"/>
            <a:ext cx="6336704" cy="1872208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s-MX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Comentario al trabajo de ingreso</a:t>
            </a:r>
          </a:p>
          <a:p>
            <a:pPr>
              <a:lnSpc>
                <a:spcPct val="80000"/>
              </a:lnSpc>
            </a:pPr>
            <a:r>
              <a:rPr lang="es-MX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17 de julio de 2019</a:t>
            </a:r>
          </a:p>
          <a:p>
            <a:pPr>
              <a:lnSpc>
                <a:spcPct val="80000"/>
              </a:lnSpc>
            </a:pPr>
            <a:endParaRPr lang="es-MX" sz="12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endParaRPr>
          </a:p>
          <a:p>
            <a:pPr>
              <a:lnSpc>
                <a:spcPct val="80000"/>
              </a:lnSpc>
            </a:pPr>
            <a:r>
              <a:rPr lang="es-MX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Academia Nacional de Medicina de México</a:t>
            </a:r>
          </a:p>
          <a:p>
            <a:pPr>
              <a:lnSpc>
                <a:spcPct val="80000"/>
              </a:lnSpc>
            </a:pPr>
            <a:endParaRPr lang="es-MX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endParaRPr>
          </a:p>
          <a:p>
            <a:pPr>
              <a:lnSpc>
                <a:spcPct val="80000"/>
              </a:lnSpc>
            </a:pPr>
            <a:r>
              <a:rPr lang="es-MX" sz="2000" b="1" dirty="0" smtClean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</a:p>
        </p:txBody>
      </p:sp>
      <p:pic>
        <p:nvPicPr>
          <p:cNvPr id="6" name="Picture 2" descr="Screen Shot 2014-08-05 at 5.58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52936"/>
            <a:ext cx="2016224" cy="177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0016" y="3212976"/>
            <a:ext cx="603041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MX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Dra. Rosa María Lacy Niebla</a:t>
            </a:r>
          </a:p>
          <a:p>
            <a:pPr algn="ctr">
              <a:lnSpc>
                <a:spcPct val="80000"/>
              </a:lnSpc>
            </a:pPr>
            <a:r>
              <a:rPr lang="es-MX" dirty="0">
                <a:solidFill>
                  <a:srgbClr val="CCFF99"/>
                </a:solidFill>
                <a:latin typeface="Trebuchet MS"/>
                <a:cs typeface="Trebuchet MS"/>
              </a:rPr>
              <a:t>División de Dermatología, Sección de Fototerapia</a:t>
            </a:r>
          </a:p>
          <a:p>
            <a:pPr algn="ctr">
              <a:lnSpc>
                <a:spcPct val="80000"/>
              </a:lnSpc>
            </a:pPr>
            <a:r>
              <a:rPr lang="es-MX" dirty="0">
                <a:solidFill>
                  <a:srgbClr val="CCFF99"/>
                </a:solidFill>
                <a:latin typeface="Trebuchet MS"/>
                <a:cs typeface="Trebuchet MS"/>
              </a:rPr>
              <a:t>Hospital General Dr. Manuel Gea González</a:t>
            </a:r>
            <a:endParaRPr lang="es-ES" dirty="0">
              <a:solidFill>
                <a:srgbClr val="CCFF99"/>
              </a:solidFill>
              <a:latin typeface="Trebuchet MS"/>
              <a:cs typeface="Trebuchet MS"/>
            </a:endParaRPr>
          </a:p>
        </p:txBody>
      </p:sp>
      <p:pic>
        <p:nvPicPr>
          <p:cNvPr id="4" name="Picture 3" descr="Acad Nal M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97152"/>
            <a:ext cx="1907704" cy="1907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18864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Parapsoriasis en placas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-28071" y="5877272"/>
            <a:ext cx="914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 err="1">
                <a:solidFill>
                  <a:srgbClr val="FFCC00"/>
                </a:solidFill>
              </a:rPr>
              <a:t>Sibbald</a:t>
            </a:r>
            <a:r>
              <a:rPr lang="de-DE" dirty="0">
                <a:solidFill>
                  <a:srgbClr val="FFCC00"/>
                </a:solidFill>
              </a:rPr>
              <a:t> C et </a:t>
            </a:r>
            <a:r>
              <a:rPr lang="de-DE" dirty="0" smtClean="0">
                <a:solidFill>
                  <a:srgbClr val="FFCC00"/>
                </a:solidFill>
              </a:rPr>
              <a:t>al. </a:t>
            </a:r>
            <a:r>
              <a:rPr lang="de-DE" dirty="0" err="1" smtClean="0">
                <a:solidFill>
                  <a:srgbClr val="FFCC00"/>
                </a:solidFill>
              </a:rPr>
              <a:t>Systematic</a:t>
            </a:r>
            <a:r>
              <a:rPr lang="de-DE" dirty="0" smtClean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review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of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cases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of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cutaneous</a:t>
            </a:r>
            <a:r>
              <a:rPr lang="de-DE" dirty="0">
                <a:solidFill>
                  <a:srgbClr val="FFCC00"/>
                </a:solidFill>
              </a:rPr>
              <a:t> T-</a:t>
            </a:r>
            <a:r>
              <a:rPr lang="de-DE" dirty="0" err="1">
                <a:solidFill>
                  <a:srgbClr val="FFCC00"/>
                </a:solidFill>
              </a:rPr>
              <a:t>cell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lymphoma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transformation</a:t>
            </a:r>
            <a:r>
              <a:rPr lang="de-DE" dirty="0">
                <a:solidFill>
                  <a:srgbClr val="FFCC00"/>
                </a:solidFill>
              </a:rPr>
              <a:t> in </a:t>
            </a:r>
            <a:r>
              <a:rPr lang="de-DE" dirty="0" err="1">
                <a:solidFill>
                  <a:srgbClr val="FFCC00"/>
                </a:solidFill>
              </a:rPr>
              <a:t>pityriasis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lichenoides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and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small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plaque</a:t>
            </a:r>
            <a:r>
              <a:rPr lang="de-DE" dirty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parapsoriasis</a:t>
            </a:r>
            <a:r>
              <a:rPr lang="de-DE" dirty="0">
                <a:solidFill>
                  <a:srgbClr val="FFCC00"/>
                </a:solidFill>
              </a:rPr>
              <a:t>.</a:t>
            </a:r>
          </a:p>
          <a:p>
            <a:pPr algn="r"/>
            <a:r>
              <a:rPr lang="de-DE" dirty="0" err="1" smtClean="0">
                <a:solidFill>
                  <a:srgbClr val="FFCC00"/>
                </a:solidFill>
              </a:rPr>
              <a:t>Br</a:t>
            </a:r>
            <a:r>
              <a:rPr lang="de-DE" dirty="0" smtClean="0">
                <a:solidFill>
                  <a:srgbClr val="FFCC00"/>
                </a:solidFill>
              </a:rPr>
              <a:t> </a:t>
            </a:r>
            <a:r>
              <a:rPr lang="de-DE" dirty="0">
                <a:solidFill>
                  <a:srgbClr val="FFCC00"/>
                </a:solidFill>
              </a:rPr>
              <a:t>J </a:t>
            </a:r>
            <a:r>
              <a:rPr lang="de-DE" dirty="0" err="1">
                <a:solidFill>
                  <a:srgbClr val="FFCC00"/>
                </a:solidFill>
              </a:rPr>
              <a:t>Dermatol</a:t>
            </a:r>
            <a:r>
              <a:rPr lang="de-DE" dirty="0">
                <a:solidFill>
                  <a:srgbClr val="FFCC00"/>
                </a:solidFill>
              </a:rPr>
              <a:t>. 2016 Oct;175(4):807-9. </a:t>
            </a:r>
            <a:endParaRPr lang="en-US" dirty="0">
              <a:solidFill>
                <a:srgbClr val="FFCC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836712"/>
            <a:ext cx="411008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35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601524"/>
            <a:ext cx="79208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3200" dirty="0">
                <a:solidFill>
                  <a:srgbClr val="99CCFF"/>
                </a:solidFill>
                <a:latin typeface="Trebuchet MS" pitchFamily="34" charset="0"/>
              </a:rPr>
              <a:t>de </a:t>
            </a:r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células T</a:t>
            </a:r>
          </a:p>
          <a:p>
            <a:pPr algn="ctr"/>
            <a:endParaRPr lang="es-MX" sz="3200" dirty="0">
              <a:solidFill>
                <a:srgbClr val="99CCFF"/>
              </a:solidFill>
              <a:latin typeface="Trebuchet MS" pitchFamily="34" charset="0"/>
            </a:endParaRPr>
          </a:p>
          <a:p>
            <a:pPr algn="ctr"/>
            <a:endParaRPr lang="es-MX" sz="3200" dirty="0" smtClean="0">
              <a:solidFill>
                <a:srgbClr val="99CCFF"/>
              </a:solidFill>
              <a:latin typeface="Trebuchet MS" pitchFamily="34" charset="0"/>
            </a:endParaRPr>
          </a:p>
          <a:p>
            <a:pPr algn="ctr"/>
            <a:r>
              <a:rPr lang="es-MX" sz="4400" dirty="0" smtClean="0">
                <a:solidFill>
                  <a:srgbClr val="FFC000"/>
                </a:solidFill>
                <a:latin typeface="Trebuchet MS" pitchFamily="34" charset="0"/>
              </a:rPr>
              <a:t>POBLACION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5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33265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2800" dirty="0">
                <a:solidFill>
                  <a:srgbClr val="99CCFF"/>
                </a:solidFill>
                <a:latin typeface="Trebuchet MS" pitchFamily="34" charset="0"/>
              </a:rPr>
              <a:t>de Células T</a:t>
            </a:r>
            <a:endParaRPr lang="en-US" sz="2800" dirty="0"/>
          </a:p>
        </p:txBody>
      </p:sp>
      <p:pic>
        <p:nvPicPr>
          <p:cNvPr id="2" name="Picture 1" descr="Screen Shot 2019-07-16 at 1.06.52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0"/>
          <a:stretch/>
        </p:blipFill>
        <p:spPr>
          <a:xfrm>
            <a:off x="539552" y="908720"/>
            <a:ext cx="8117775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0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33265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2800" dirty="0">
                <a:solidFill>
                  <a:srgbClr val="99CCFF"/>
                </a:solidFill>
                <a:latin typeface="Trebuchet MS" pitchFamily="34" charset="0"/>
              </a:rPr>
              <a:t>de Células T</a:t>
            </a:r>
            <a:endParaRPr lang="en-US" sz="2800" dirty="0"/>
          </a:p>
        </p:txBody>
      </p:sp>
      <p:pic>
        <p:nvPicPr>
          <p:cNvPr id="2" name="Picture 1" descr="Screen Shot 2019-07-16 at 1.06.52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0"/>
          <a:stretch/>
        </p:blipFill>
        <p:spPr>
          <a:xfrm>
            <a:off x="539552" y="908720"/>
            <a:ext cx="8117775" cy="56166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7704" y="4365104"/>
            <a:ext cx="432048" cy="29641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907704" y="3645024"/>
            <a:ext cx="432048" cy="29641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22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33265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2800" dirty="0">
                <a:solidFill>
                  <a:srgbClr val="99CCFF"/>
                </a:solidFill>
                <a:latin typeface="Trebuchet MS" pitchFamily="34" charset="0"/>
              </a:rPr>
              <a:t>de Células T</a:t>
            </a:r>
            <a:endParaRPr lang="en-US" sz="2800" dirty="0"/>
          </a:p>
        </p:txBody>
      </p:sp>
      <p:pic>
        <p:nvPicPr>
          <p:cNvPr id="2" name="Picture 1" descr="Screen Shot 2019-07-16 at 1.06.52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0"/>
          <a:stretch/>
        </p:blipFill>
        <p:spPr>
          <a:xfrm>
            <a:off x="539552" y="908720"/>
            <a:ext cx="8117775" cy="56166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8144" y="2204864"/>
            <a:ext cx="360040" cy="396044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570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601524"/>
            <a:ext cx="79208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3200" dirty="0">
                <a:solidFill>
                  <a:srgbClr val="99CCFF"/>
                </a:solidFill>
                <a:latin typeface="Trebuchet MS" pitchFamily="34" charset="0"/>
              </a:rPr>
              <a:t>de </a:t>
            </a:r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células T</a:t>
            </a:r>
          </a:p>
          <a:p>
            <a:pPr algn="ctr"/>
            <a:endParaRPr lang="es-MX" sz="3200" dirty="0">
              <a:solidFill>
                <a:srgbClr val="99CCFF"/>
              </a:solidFill>
              <a:latin typeface="Trebuchet MS" pitchFamily="34" charset="0"/>
            </a:endParaRPr>
          </a:p>
          <a:p>
            <a:pPr algn="ctr"/>
            <a:endParaRPr lang="es-MX" sz="3200" dirty="0" smtClean="0">
              <a:solidFill>
                <a:srgbClr val="99CCFF"/>
              </a:solidFill>
              <a:latin typeface="Trebuchet MS" pitchFamily="34" charset="0"/>
            </a:endParaRPr>
          </a:p>
          <a:p>
            <a:pPr algn="ctr"/>
            <a:r>
              <a:rPr lang="es-MX" sz="4400" dirty="0" smtClean="0">
                <a:solidFill>
                  <a:srgbClr val="FFC000"/>
                </a:solidFill>
                <a:latin typeface="Trebuchet MS" pitchFamily="34" charset="0"/>
              </a:rPr>
              <a:t>ENTIDAD NOSOLÓGICA</a:t>
            </a:r>
            <a:endParaRPr lang="es-MX" sz="4400" dirty="0">
              <a:solidFill>
                <a:srgbClr val="FFC000"/>
              </a:solidFill>
              <a:latin typeface="Trebuchet MS" pitchFamily="34" charset="0"/>
            </a:endParaRPr>
          </a:p>
          <a:p>
            <a:pPr algn="ctr"/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33265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2800" dirty="0">
                <a:solidFill>
                  <a:srgbClr val="99CCFF"/>
                </a:solidFill>
                <a:latin typeface="Trebuchet MS" pitchFamily="34" charset="0"/>
              </a:rPr>
              <a:t>de Células T</a:t>
            </a:r>
            <a:endParaRPr lang="en-US" sz="2800" dirty="0"/>
          </a:p>
        </p:txBody>
      </p:sp>
      <p:pic>
        <p:nvPicPr>
          <p:cNvPr id="2" name="Picture 1" descr="Screen Shot 2019-07-16 at 1.06.52 P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80"/>
          <a:stretch/>
        </p:blipFill>
        <p:spPr>
          <a:xfrm>
            <a:off x="539552" y="908720"/>
            <a:ext cx="8117775" cy="56166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36296" y="2276872"/>
            <a:ext cx="936104" cy="194421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64288" y="5733256"/>
            <a:ext cx="936104" cy="4404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6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6 at 1.02.30 P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49"/>
          <a:stretch/>
        </p:blipFill>
        <p:spPr>
          <a:xfrm>
            <a:off x="251520" y="34352"/>
            <a:ext cx="8756173" cy="3986484"/>
          </a:xfrm>
          <a:prstGeom prst="rect">
            <a:avLst/>
          </a:prstGeom>
        </p:spPr>
      </p:pic>
      <p:pic>
        <p:nvPicPr>
          <p:cNvPr id="3" name="Picture 2" descr="Screen Shot 2019-07-17 at 6.19.13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5"/>
          <a:stretch/>
        </p:blipFill>
        <p:spPr>
          <a:xfrm>
            <a:off x="1547664" y="4149854"/>
            <a:ext cx="2766516" cy="2673050"/>
          </a:xfrm>
          <a:prstGeom prst="rect">
            <a:avLst/>
          </a:prstGeom>
        </p:spPr>
      </p:pic>
      <p:pic>
        <p:nvPicPr>
          <p:cNvPr id="4" name="Picture 3" descr="Screen Shot 2019-07-17 at 6.19.2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34"/>
          <a:stretch/>
        </p:blipFill>
        <p:spPr>
          <a:xfrm>
            <a:off x="4572000" y="4149080"/>
            <a:ext cx="3166307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3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496" y="2490632"/>
            <a:ext cx="8219256" cy="722344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>
                <a:solidFill>
                  <a:srgbClr val="99CCFF"/>
                </a:solidFill>
              </a:rPr>
              <a:t>Dermatosis - </a:t>
            </a:r>
            <a:r>
              <a:rPr lang="es-MX" dirty="0" smtClean="0">
                <a:solidFill>
                  <a:srgbClr val="EEAC77"/>
                </a:solidFill>
              </a:rPr>
              <a:t>Discrasia linfoide </a:t>
            </a:r>
            <a:r>
              <a:rPr lang="es-MX" dirty="0" smtClean="0">
                <a:solidFill>
                  <a:srgbClr val="99CCFF"/>
                </a:solidFill>
              </a:rPr>
              <a:t>- MF</a:t>
            </a:r>
            <a:endParaRPr lang="es-MX" dirty="0">
              <a:solidFill>
                <a:srgbClr val="99CCFF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51520" y="3284984"/>
            <a:ext cx="8496944" cy="792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ityriasis_alba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3168352" cy="2376264"/>
          </a:xfrm>
          <a:prstGeom prst="rect">
            <a:avLst/>
          </a:prstGeom>
        </p:spPr>
      </p:pic>
      <p:pic>
        <p:nvPicPr>
          <p:cNvPr id="10" name="Picture 9" descr="Screen Shot 2019-07-17 at 11.26.19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221088"/>
            <a:ext cx="3193105" cy="237626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59" y="4221089"/>
            <a:ext cx="316835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49033"/>
            <a:ext cx="2247510" cy="2515871"/>
          </a:xfrm>
          <a:prstGeom prst="rect">
            <a:avLst/>
          </a:prstGeom>
        </p:spPr>
      </p:pic>
      <p:pic>
        <p:nvPicPr>
          <p:cNvPr id="12" name="Imagen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89416" y="116632"/>
            <a:ext cx="3239257" cy="241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06830" y="21249"/>
            <a:ext cx="3261314" cy="257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64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6 at 12.31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4" y="980728"/>
            <a:ext cx="9069710" cy="360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1520" y="4797152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C000"/>
                </a:solidFill>
              </a:rPr>
              <a:t>Int</a:t>
            </a:r>
            <a:r>
              <a:rPr lang="en-US" sz="2400" dirty="0" smtClean="0">
                <a:solidFill>
                  <a:srgbClr val="FFC000"/>
                </a:solidFill>
              </a:rPr>
              <a:t> J </a:t>
            </a:r>
            <a:r>
              <a:rPr lang="en-US" sz="2400" dirty="0" err="1" smtClean="0">
                <a:solidFill>
                  <a:srgbClr val="FFC000"/>
                </a:solidFill>
              </a:rPr>
              <a:t>Dermatol</a:t>
            </a:r>
            <a:r>
              <a:rPr lang="en-US" sz="2400" dirty="0" smtClean="0">
                <a:solidFill>
                  <a:srgbClr val="FFC000"/>
                </a:solidFill>
              </a:rPr>
              <a:t>. 2019 May 30. </a:t>
            </a:r>
            <a:r>
              <a:rPr lang="en-US" sz="2400" dirty="0" err="1" smtClean="0">
                <a:solidFill>
                  <a:srgbClr val="FFC000"/>
                </a:solidFill>
              </a:rPr>
              <a:t>doi</a:t>
            </a:r>
            <a:r>
              <a:rPr lang="en-US" sz="2400" dirty="0" smtClean="0">
                <a:solidFill>
                  <a:srgbClr val="FFC000"/>
                </a:solidFill>
              </a:rPr>
              <a:t>: 10.1111/ijd.14501. 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[</a:t>
            </a:r>
            <a:r>
              <a:rPr lang="en-US" sz="2400" dirty="0" err="1" smtClean="0">
                <a:solidFill>
                  <a:srgbClr val="FFC000"/>
                </a:solidFill>
              </a:rPr>
              <a:t>Epub</a:t>
            </a:r>
            <a:r>
              <a:rPr lang="en-US" sz="2400" dirty="0" smtClean="0">
                <a:solidFill>
                  <a:srgbClr val="FFC000"/>
                </a:solidFill>
              </a:rPr>
              <a:t> ahead of print]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455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7-16 at 11.57.14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3281563"/>
          </a:xfrm>
          <a:prstGeom prst="rect">
            <a:avLst/>
          </a:prstGeom>
        </p:spPr>
      </p:pic>
      <p:pic>
        <p:nvPicPr>
          <p:cNvPr id="8" name="Picture 7" descr="Screen Shot 2019-07-16 at 12.36.44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725144"/>
            <a:ext cx="5045703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8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908720"/>
            <a:ext cx="7632848" cy="72008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Discrasia linfoide epiteliotrópica de células T hipopigmentada</a:t>
            </a:r>
            <a:b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</a:br>
            <a:endParaRPr lang="es-MX" sz="40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99592" y="1556792"/>
            <a:ext cx="7848872" cy="5112568"/>
          </a:xfrm>
        </p:spPr>
        <p:txBody>
          <a:bodyPr>
            <a:normAutofit/>
          </a:bodyPr>
          <a:lstStyle/>
          <a:p>
            <a:pPr marL="274320" lvl="1" indent="-274320">
              <a:buClr>
                <a:schemeClr val="accent3"/>
              </a:buClr>
              <a:buSzPct val="95000"/>
              <a:buNone/>
            </a:pPr>
            <a:endParaRPr lang="es-MX" sz="800" dirty="0" smtClean="0">
              <a:solidFill>
                <a:srgbClr val="6CBA2C"/>
              </a:solidFill>
              <a:latin typeface="Trebuchet MS" pitchFamily="34" charset="0"/>
            </a:endParaRPr>
          </a:p>
          <a:p>
            <a:r>
              <a:rPr lang="es-MX" sz="2400" dirty="0" smtClean="0">
                <a:latin typeface="Trebuchet MS" pitchFamily="34" charset="0"/>
              </a:rPr>
              <a:t>Infiltrado linfoide menor densidad</a:t>
            </a:r>
          </a:p>
          <a:p>
            <a:r>
              <a:rPr lang="es-MX" sz="2400" dirty="0" smtClean="0">
                <a:latin typeface="Trebuchet MS" pitchFamily="34" charset="0"/>
              </a:rPr>
              <a:t>Linfocitos aislados basales sin daño de interfaz</a:t>
            </a:r>
          </a:p>
          <a:p>
            <a:r>
              <a:rPr lang="es-MX" sz="2400" dirty="0" smtClean="0">
                <a:latin typeface="Trebuchet MS" pitchFamily="34" charset="0"/>
              </a:rPr>
              <a:t>No hay </a:t>
            </a:r>
            <a:r>
              <a:rPr lang="es-MX" sz="2400" dirty="0" err="1" smtClean="0">
                <a:latin typeface="Trebuchet MS" pitchFamily="34" charset="0"/>
              </a:rPr>
              <a:t>microabscesos</a:t>
            </a:r>
            <a:r>
              <a:rPr lang="es-MX" sz="2400" dirty="0" smtClean="0">
                <a:latin typeface="Trebuchet MS" pitchFamily="34" charset="0"/>
              </a:rPr>
              <a:t> de </a:t>
            </a:r>
            <a:r>
              <a:rPr lang="es-MX" sz="2400" dirty="0" err="1" smtClean="0">
                <a:latin typeface="Trebuchet MS" pitchFamily="34" charset="0"/>
              </a:rPr>
              <a:t>Pautrier</a:t>
            </a:r>
            <a:endParaRPr lang="es-MX" sz="2400" dirty="0" smtClean="0">
              <a:latin typeface="Trebuchet MS" pitchFamily="34" charset="0"/>
            </a:endParaRPr>
          </a:p>
          <a:p>
            <a:r>
              <a:rPr lang="es-MX" sz="2400" dirty="0" smtClean="0">
                <a:latin typeface="Trebuchet MS" pitchFamily="34" charset="0"/>
              </a:rPr>
              <a:t>Afección: 	infundíbulos y </a:t>
            </a:r>
            <a:r>
              <a:rPr lang="es-MX" sz="2400" dirty="0" err="1" smtClean="0">
                <a:latin typeface="Trebuchet MS" pitchFamily="34" charset="0"/>
              </a:rPr>
              <a:t>acrosiringios</a:t>
            </a:r>
            <a:endParaRPr lang="es-MX" sz="2400" dirty="0" smtClean="0">
              <a:latin typeface="Trebuchet MS" pitchFamily="34" charset="0"/>
            </a:endParaRPr>
          </a:p>
          <a:p>
            <a:r>
              <a:rPr lang="es-MX" sz="2400" dirty="0" smtClean="0">
                <a:latin typeface="Trebuchet MS" pitchFamily="34" charset="0"/>
              </a:rPr>
              <a:t>Reducción: CD7 y CD62L</a:t>
            </a:r>
          </a:p>
          <a:p>
            <a:r>
              <a:rPr lang="es-MX" sz="2400" dirty="0" smtClean="0">
                <a:latin typeface="Trebuchet MS" pitchFamily="34" charset="0"/>
              </a:rPr>
              <a:t>Predomino: </a:t>
            </a:r>
            <a:r>
              <a:rPr lang="es-MX" sz="2400" dirty="0" smtClean="0">
                <a:solidFill>
                  <a:srgbClr val="D5FB82"/>
                </a:solidFill>
                <a:latin typeface="Trebuchet MS" pitchFamily="34" charset="0"/>
              </a:rPr>
              <a:t>CD8 sobre CD4</a:t>
            </a:r>
          </a:p>
          <a:p>
            <a:r>
              <a:rPr lang="es-MX" sz="2400" dirty="0" err="1" smtClean="0">
                <a:latin typeface="Trebuchet MS" pitchFamily="34" charset="0"/>
              </a:rPr>
              <a:t>Rearreglo</a:t>
            </a:r>
            <a:r>
              <a:rPr lang="es-MX" sz="2400" dirty="0" smtClean="0">
                <a:latin typeface="Trebuchet MS" pitchFamily="34" charset="0"/>
              </a:rPr>
              <a:t> genético: </a:t>
            </a:r>
            <a:r>
              <a:rPr lang="es-MX" sz="2400" dirty="0" err="1" smtClean="0">
                <a:latin typeface="Trebuchet MS" pitchFamily="34" charset="0"/>
              </a:rPr>
              <a:t>oligoclonalidad</a:t>
            </a:r>
            <a:endParaRPr lang="es-MX" sz="2400" dirty="0" smtClean="0">
              <a:latin typeface="Trebuchet MS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47664" y="6165305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400" dirty="0" err="1" smtClean="0">
                <a:solidFill>
                  <a:srgbClr val="FFCC00"/>
                </a:solidFill>
                <a:latin typeface="Trebuchet MS" pitchFamily="34" charset="0"/>
              </a:rPr>
              <a:t>Guitart</a:t>
            </a:r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 J et al. Precursor </a:t>
            </a:r>
            <a:r>
              <a:rPr lang="es-MX" sz="1400" dirty="0" err="1" smtClean="0">
                <a:solidFill>
                  <a:srgbClr val="FFCC00"/>
                </a:solidFill>
                <a:latin typeface="Trebuchet MS" pitchFamily="34" charset="0"/>
              </a:rPr>
              <a:t>lesions</a:t>
            </a:r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 of CTCL. </a:t>
            </a:r>
            <a:r>
              <a:rPr lang="es-MX" sz="1400" dirty="0" err="1" smtClean="0">
                <a:solidFill>
                  <a:srgbClr val="FFCC00"/>
                </a:solidFill>
                <a:latin typeface="Trebuchet MS" pitchFamily="34" charset="0"/>
              </a:rPr>
              <a:t>Lymphoid</a:t>
            </a:r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 </a:t>
            </a:r>
            <a:r>
              <a:rPr lang="es-MX" sz="1400" dirty="0" err="1" smtClean="0">
                <a:solidFill>
                  <a:srgbClr val="FFCC00"/>
                </a:solidFill>
                <a:latin typeface="Trebuchet MS" pitchFamily="34" charset="0"/>
              </a:rPr>
              <a:t>proliferations</a:t>
            </a:r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. </a:t>
            </a:r>
            <a:r>
              <a:rPr lang="es-MX" sz="1400" dirty="0" err="1" smtClean="0">
                <a:solidFill>
                  <a:srgbClr val="FFCC00"/>
                </a:solidFill>
                <a:latin typeface="Trebuchet MS" pitchFamily="34" charset="0"/>
              </a:rPr>
              <a:t>Wiley</a:t>
            </a:r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, 2007.</a:t>
            </a:r>
          </a:p>
          <a:p>
            <a:pPr algn="r"/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Magro CM, et al. CD62L in </a:t>
            </a:r>
            <a:r>
              <a:rPr lang="es-MX" sz="1400" dirty="0" err="1" smtClean="0">
                <a:solidFill>
                  <a:srgbClr val="FFCC00"/>
                </a:solidFill>
                <a:latin typeface="Trebuchet MS" pitchFamily="34" charset="0"/>
              </a:rPr>
              <a:t>assessment</a:t>
            </a:r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 of CTC </a:t>
            </a:r>
            <a:r>
              <a:rPr lang="es-MX" sz="1400" dirty="0" err="1" smtClean="0">
                <a:solidFill>
                  <a:srgbClr val="FFCC00"/>
                </a:solidFill>
                <a:latin typeface="Trebuchet MS" pitchFamily="34" charset="0"/>
              </a:rPr>
              <a:t>infiltrates</a:t>
            </a:r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. J </a:t>
            </a:r>
            <a:r>
              <a:rPr lang="es-MX" sz="1400" dirty="0" err="1" smtClean="0">
                <a:solidFill>
                  <a:srgbClr val="FFCC00"/>
                </a:solidFill>
                <a:latin typeface="Trebuchet MS" pitchFamily="34" charset="0"/>
              </a:rPr>
              <a:t>Cutan</a:t>
            </a:r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 </a:t>
            </a:r>
            <a:r>
              <a:rPr lang="es-MX" sz="1400" dirty="0" err="1" smtClean="0">
                <a:solidFill>
                  <a:srgbClr val="FFCC00"/>
                </a:solidFill>
                <a:latin typeface="Trebuchet MS" pitchFamily="34" charset="0"/>
              </a:rPr>
              <a:t>Pathol</a:t>
            </a:r>
            <a:r>
              <a:rPr lang="es-MX" sz="1400" dirty="0" smtClean="0">
                <a:solidFill>
                  <a:srgbClr val="FFCC00"/>
                </a:solidFill>
                <a:latin typeface="Trebuchet MS" pitchFamily="34" charset="0"/>
              </a:rPr>
              <a:t> 2005;32:12-20. </a:t>
            </a:r>
          </a:p>
        </p:txBody>
      </p:sp>
    </p:spTree>
    <p:extLst>
      <p:ext uri="{BB962C8B-B14F-4D97-AF65-F5344CB8AC3E}">
        <p14:creationId xmlns:p14="http://schemas.microsoft.com/office/powerpoint/2010/main" val="51119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0872" y="6091032"/>
            <a:ext cx="8229600" cy="7223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MX" sz="4000" dirty="0" smtClean="0">
                <a:solidFill>
                  <a:schemeClr val="tx1"/>
                </a:solidFill>
              </a:rPr>
              <a:t>Discrasia		    		  MF</a:t>
            </a:r>
            <a:endParaRPr lang="es-MX" sz="4000" dirty="0">
              <a:solidFill>
                <a:schemeClr val="tx1"/>
              </a:solidFill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902309" cy="444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783905" cy="442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39552" y="476672"/>
            <a:ext cx="7920880" cy="5783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	1. Infiltrado linfoide menor densidad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622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0872" y="6091032"/>
            <a:ext cx="8229600" cy="7223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MX" sz="4000" dirty="0" smtClean="0">
                <a:solidFill>
                  <a:schemeClr val="tx1"/>
                </a:solidFill>
              </a:rPr>
              <a:t>Discrasia		    		  MF</a:t>
            </a:r>
            <a:endParaRPr lang="es-MX" sz="4000" dirty="0">
              <a:solidFill>
                <a:schemeClr val="tx1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252536" y="906456"/>
            <a:ext cx="9145016" cy="5783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	2. Linfocitos en</a:t>
            </a:r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  <a:ea typeface="+mj-ea"/>
                <a:cs typeface="+mj-cs"/>
              </a:rPr>
              <a:t> capa </a:t>
            </a: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basal sin daño interfaz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1026" name="Picture 2" descr="L:\Tesis ixchel\Rosi Fototerapia MF hipopigmentadas\BE 467-08  2  Juana Jaritzi Arvizu Tor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498" y="2204864"/>
            <a:ext cx="4590510" cy="3672408"/>
          </a:xfrm>
          <a:prstGeom prst="rect">
            <a:avLst/>
          </a:prstGeom>
          <a:noFill/>
        </p:spPr>
      </p:pic>
      <p:pic>
        <p:nvPicPr>
          <p:cNvPr id="1027" name="Picture 3" descr="L:\Tesis ixchel\Rosi Fototerapia MF hipopigmentadas\BE 354-09 Eduardo Hernandez Garcia -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17994" y="2204864"/>
            <a:ext cx="4590510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3286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5949280"/>
            <a:ext cx="8517632" cy="72234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s-MX" sz="4000" dirty="0" smtClean="0">
                <a:solidFill>
                  <a:schemeClr val="tx1"/>
                </a:solidFill>
              </a:rPr>
              <a:t>Discrasia </a:t>
            </a:r>
            <a:r>
              <a:rPr lang="es-MX" sz="4000" dirty="0" smtClean="0"/>
              <a:t>    </a:t>
            </a:r>
            <a:r>
              <a:rPr lang="es-MX" sz="4000" dirty="0" smtClean="0">
                <a:solidFill>
                  <a:schemeClr val="tx1"/>
                </a:solidFill>
              </a:rPr>
              <a:t>  		  MF </a:t>
            </a:r>
            <a:endParaRPr lang="es-MX" sz="4000" dirty="0">
              <a:solidFill>
                <a:schemeClr val="tx1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1052736"/>
            <a:ext cx="9144000" cy="5783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	3.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s-MX" sz="3200" noProof="0" dirty="0" smtClean="0">
                <a:solidFill>
                  <a:srgbClr val="99CCFF"/>
                </a:solidFill>
                <a:latin typeface="Trebuchet MS" pitchFamily="34" charset="0"/>
                <a:ea typeface="+mj-ea"/>
                <a:cs typeface="+mj-cs"/>
              </a:rPr>
              <a:t>Ausencia de </a:t>
            </a:r>
            <a:r>
              <a:rPr lang="es-MX" sz="3200" noProof="0" dirty="0" err="1" smtClean="0">
                <a:solidFill>
                  <a:srgbClr val="99CCFF"/>
                </a:solidFill>
                <a:latin typeface="Trebuchet MS" pitchFamily="34" charset="0"/>
                <a:ea typeface="+mj-ea"/>
                <a:cs typeface="+mj-cs"/>
              </a:rPr>
              <a:t>microabscesos</a:t>
            </a:r>
            <a:r>
              <a:rPr lang="es-MX" sz="3200" noProof="0" dirty="0" smtClean="0">
                <a:solidFill>
                  <a:srgbClr val="99CCFF"/>
                </a:solidFill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s-MX" sz="3200" noProof="0" dirty="0" err="1" smtClean="0">
                <a:solidFill>
                  <a:srgbClr val="99CCFF"/>
                </a:solidFill>
                <a:latin typeface="Trebuchet MS" pitchFamily="34" charset="0"/>
                <a:ea typeface="+mj-ea"/>
                <a:cs typeface="+mj-cs"/>
              </a:rPr>
              <a:t>Pautrier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6" name="Picture 2" descr="C:\Users\Sonia\Pictures\Andrés de Lety MF Hipopig\HyE 20X - 1.jpg"/>
          <p:cNvPicPr>
            <a:picLocks noChangeAspect="1" noChangeArrowheads="1"/>
          </p:cNvPicPr>
          <p:nvPr/>
        </p:nvPicPr>
        <p:blipFill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53998" y="2204864"/>
            <a:ext cx="4554506" cy="3643606"/>
          </a:xfrm>
          <a:prstGeom prst="rect">
            <a:avLst/>
          </a:prstGeom>
          <a:noFill/>
        </p:spPr>
      </p:pic>
      <p:cxnSp>
        <p:nvCxnSpPr>
          <p:cNvPr id="8" name="7 Conector recto de flecha"/>
          <p:cNvCxnSpPr/>
          <p:nvPr/>
        </p:nvCxnSpPr>
        <p:spPr>
          <a:xfrm rot="5400000">
            <a:off x="8136396" y="2744924"/>
            <a:ext cx="504056" cy="28803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rot="5400000">
            <a:off x="5580112" y="2492896"/>
            <a:ext cx="504056" cy="36004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L:\Tesis ixchel\Rosi Fototerapia MF hipopigmentadas\BE 467-08 Juana Jaritzi Arvizu Torr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8358" t="4779" r="13390" b="35804"/>
          <a:stretch>
            <a:fillRect/>
          </a:stretch>
        </p:blipFill>
        <p:spPr bwMode="auto">
          <a:xfrm>
            <a:off x="35496" y="2204864"/>
            <a:ext cx="4500462" cy="3672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808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6135656"/>
            <a:ext cx="8229600" cy="72234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MX" dirty="0" smtClean="0">
                <a:solidFill>
                  <a:srgbClr val="99CCFF"/>
                </a:solidFill>
              </a:rPr>
              <a:t>	           </a:t>
            </a:r>
            <a:r>
              <a:rPr lang="es-MX" sz="4000" dirty="0" smtClean="0">
                <a:solidFill>
                  <a:schemeClr val="tx1"/>
                </a:solidFill>
              </a:rPr>
              <a:t>Discrasia	    	    MF</a:t>
            </a:r>
            <a:endParaRPr lang="es-MX" sz="4000" dirty="0">
              <a:solidFill>
                <a:schemeClr val="tx1"/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80528" y="332656"/>
            <a:ext cx="9144000" cy="57832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	4.</a:t>
            </a:r>
            <a:r>
              <a:rPr kumimoji="0" lang="es-MX" sz="3200" b="0" i="0" u="none" strike="noStrike" kern="120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</a:t>
            </a:r>
            <a:r>
              <a:rPr lang="es-MX" sz="3200" noProof="0" dirty="0" smtClean="0">
                <a:solidFill>
                  <a:srgbClr val="99CCFF"/>
                </a:solidFill>
                <a:latin typeface="Trebuchet MS" pitchFamily="34" charset="0"/>
                <a:ea typeface="+mj-ea"/>
                <a:cs typeface="+mj-cs"/>
              </a:rPr>
              <a:t>Afección </a:t>
            </a:r>
            <a:r>
              <a:rPr lang="es-MX" sz="3200" noProof="0" dirty="0" err="1" smtClean="0">
                <a:solidFill>
                  <a:srgbClr val="99CCFF"/>
                </a:solidFill>
                <a:latin typeface="Trebuchet MS" pitchFamily="34" charset="0"/>
                <a:ea typeface="+mj-ea"/>
                <a:cs typeface="+mj-cs"/>
              </a:rPr>
              <a:t>acrosiringios</a:t>
            </a:r>
            <a:r>
              <a:rPr lang="es-MX" sz="3200" noProof="0" dirty="0" smtClean="0">
                <a:solidFill>
                  <a:srgbClr val="99CCFF"/>
                </a:solidFill>
                <a:latin typeface="Trebuchet MS" pitchFamily="34" charset="0"/>
                <a:ea typeface="+mj-ea"/>
                <a:cs typeface="+mj-cs"/>
              </a:rPr>
              <a:t> e infundíbulos</a:t>
            </a:r>
            <a:endParaRPr kumimoji="0" lang="es-MX" sz="3200" b="0" i="0" u="none" strike="noStrike" kern="1200" cap="none" spc="0" normalizeH="0" baseline="0" noProof="0" dirty="0">
              <a:ln>
                <a:noFill/>
              </a:ln>
              <a:solidFill>
                <a:srgbClr val="99CCFF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pic>
        <p:nvPicPr>
          <p:cNvPr id="3076" name="Picture 4" descr="L:\Tesis ixchel\Rosi Fototerapia MF hipopigmentadas\BE 206-10 1 Fernando Olivares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475656" y="1196752"/>
            <a:ext cx="3260136" cy="2608109"/>
          </a:xfrm>
          <a:prstGeom prst="rect">
            <a:avLst/>
          </a:prstGeom>
          <a:noFill/>
        </p:spPr>
      </p:pic>
      <p:pic>
        <p:nvPicPr>
          <p:cNvPr id="3078" name="Picture 6" descr="L:\Tesis ixchel\Rosi Fototerapia MF hipopigmentadas\BE 171-09 1 Fernando Olivares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6553" t="9228" r="17978"/>
          <a:stretch>
            <a:fillRect/>
          </a:stretch>
        </p:blipFill>
        <p:spPr bwMode="auto">
          <a:xfrm>
            <a:off x="5220071" y="1105150"/>
            <a:ext cx="3303613" cy="5276178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lum contrast="2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2664296" cy="315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15 Conector recto de flecha"/>
          <p:cNvCxnSpPr/>
          <p:nvPr/>
        </p:nvCxnSpPr>
        <p:spPr>
          <a:xfrm>
            <a:off x="3275856" y="1340768"/>
            <a:ext cx="360040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2699792" y="2132856"/>
            <a:ext cx="504056" cy="43204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rot="16200000" flipV="1">
            <a:off x="1583668" y="4761148"/>
            <a:ext cx="288032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rot="10800000">
            <a:off x="1403647" y="5445224"/>
            <a:ext cx="432048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0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918034"/>
            <a:ext cx="8229600" cy="9267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>
                <a:solidFill>
                  <a:srgbClr val="99CCFF"/>
                </a:solidFill>
              </a:rPr>
              <a:t>Discrasia    			MF</a:t>
            </a:r>
            <a:endParaRPr lang="es-MX" dirty="0">
              <a:solidFill>
                <a:srgbClr val="99CCFF"/>
              </a:solidFill>
            </a:endParaRP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4150738" cy="3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276872"/>
            <a:ext cx="40005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62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628800"/>
            <a:ext cx="3531815" cy="444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214563"/>
            <a:ext cx="4500562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267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>
                <a:solidFill>
                  <a:srgbClr val="99CCFF"/>
                </a:solidFill>
              </a:rPr>
              <a:t>Discrasia    			MF</a:t>
            </a:r>
            <a:endParaRPr lang="es-MX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798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agen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780928"/>
            <a:ext cx="41433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39798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57200" y="918034"/>
            <a:ext cx="8229600" cy="9267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>
                <a:solidFill>
                  <a:srgbClr val="99CCFF"/>
                </a:solidFill>
              </a:rPr>
              <a:t>Discrasia    			MF</a:t>
            </a:r>
            <a:endParaRPr lang="es-MX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4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571625"/>
            <a:ext cx="2967037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Imagen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71625"/>
            <a:ext cx="4214812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2679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dirty="0" smtClean="0">
                <a:solidFill>
                  <a:srgbClr val="99CCFF"/>
                </a:solidFill>
              </a:rPr>
              <a:t>Discrasia    			MF</a:t>
            </a:r>
            <a:endParaRPr lang="es-MX" dirty="0">
              <a:solidFill>
                <a:srgbClr val="99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241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72234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4400" dirty="0" smtClean="0">
                <a:solidFill>
                  <a:srgbClr val="99CCFF"/>
                </a:solidFill>
              </a:rPr>
              <a:t>Análisis Estadístico: Micosis </a:t>
            </a:r>
            <a:r>
              <a:rPr lang="es-MX" sz="4400" dirty="0" err="1" smtClean="0">
                <a:solidFill>
                  <a:srgbClr val="99CCFF"/>
                </a:solidFill>
              </a:rPr>
              <a:t>Fungoides</a:t>
            </a:r>
            <a:endParaRPr lang="es-MX" sz="4400" dirty="0">
              <a:solidFill>
                <a:srgbClr val="99CCFF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9955253"/>
              </p:ext>
            </p:extLst>
          </p:nvPr>
        </p:nvGraphicFramePr>
        <p:xfrm>
          <a:off x="467544" y="888646"/>
          <a:ext cx="8352928" cy="506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2088232"/>
                <a:gridCol w="2088232"/>
                <a:gridCol w="2088232"/>
              </a:tblGrid>
              <a:tr h="365425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VARIABLE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OR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i="1" baseline="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es-MX" baseline="0" dirty="0" smtClean="0">
                          <a:latin typeface="Trebuchet MS" pitchFamily="34" charset="0"/>
                        </a:rPr>
                        <a:t>IC 95%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i="1" dirty="0" smtClean="0">
                          <a:latin typeface="Trebuchet MS" pitchFamily="34" charset="0"/>
                        </a:rPr>
                        <a:t>p</a:t>
                      </a:r>
                      <a:endParaRPr lang="es-MX" i="1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580075"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>
                          <a:latin typeface="Trebuchet MS" pitchFamily="34" charset="0"/>
                        </a:rPr>
                        <a:t>Foliculotropismo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10.8 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.99-116.9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latin typeface="Trebuchet MS" pitchFamily="34" charset="0"/>
                        </a:rPr>
                        <a:t>.050 </a:t>
                      </a:r>
                      <a:endParaRPr lang="es-MX" b="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604048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Densidad</a:t>
                      </a:r>
                      <a:r>
                        <a:rPr lang="es-MX" baseline="0" dirty="0" smtClean="0">
                          <a:latin typeface="Trebuchet MS" pitchFamily="34" charset="0"/>
                        </a:rPr>
                        <a:t> del infiltrado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aseline="0" dirty="0" smtClean="0">
                          <a:latin typeface="Trebuchet MS" pitchFamily="34" charset="0"/>
                        </a:rPr>
                        <a:t>8.067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aseline="0" dirty="0" smtClean="0">
                          <a:latin typeface="Trebuchet MS" pitchFamily="34" charset="0"/>
                        </a:rPr>
                        <a:t>1.53-42.31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latin typeface="Trebuchet MS" pitchFamily="34" charset="0"/>
                        </a:rPr>
                        <a:t>.014 </a:t>
                      </a:r>
                      <a:endParaRPr lang="es-MX" b="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604048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Nivel</a:t>
                      </a:r>
                      <a:r>
                        <a:rPr lang="es-MX" baseline="0" dirty="0" smtClean="0">
                          <a:latin typeface="Trebuchet MS" pitchFamily="34" charset="0"/>
                        </a:rPr>
                        <a:t> del </a:t>
                      </a:r>
                      <a:r>
                        <a:rPr lang="es-MX" baseline="0" dirty="0" err="1" smtClean="0">
                          <a:latin typeface="Trebuchet MS" pitchFamily="34" charset="0"/>
                        </a:rPr>
                        <a:t>epidermotropismo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13.2 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2.11-82.5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0" dirty="0" smtClean="0">
                          <a:latin typeface="Trebuchet MS" pitchFamily="34" charset="0"/>
                        </a:rPr>
                        <a:t>.006 </a:t>
                      </a:r>
                      <a:endParaRPr lang="es-MX" b="0" dirty="0"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604048"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>
                          <a:latin typeface="Trebuchet MS" pitchFamily="34" charset="0"/>
                        </a:rPr>
                        <a:t>Microabscesos</a:t>
                      </a:r>
                      <a:r>
                        <a:rPr lang="es-MX" baseline="0" dirty="0" smtClean="0">
                          <a:latin typeface="Trebuchet MS" pitchFamily="34" charset="0"/>
                        </a:rPr>
                        <a:t> de </a:t>
                      </a:r>
                      <a:r>
                        <a:rPr lang="es-MX" baseline="0" dirty="0" err="1" smtClean="0">
                          <a:latin typeface="Trebuchet MS" pitchFamily="34" charset="0"/>
                        </a:rPr>
                        <a:t>Pautrier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56.3 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5.1-614.9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solidFill>
                            <a:srgbClr val="C00000"/>
                          </a:solidFill>
                          <a:latin typeface="Trebuchet MS" pitchFamily="34" charset="0"/>
                        </a:rPr>
                        <a:t>.001 </a:t>
                      </a:r>
                      <a:endParaRPr lang="es-MX" b="1" dirty="0">
                        <a:solidFill>
                          <a:srgbClr val="C00000"/>
                        </a:solidFill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862926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Linfocitos con núcleos </a:t>
                      </a:r>
                      <a:r>
                        <a:rPr lang="es-MX" dirty="0" err="1" smtClean="0">
                          <a:latin typeface="Trebuchet MS" pitchFamily="34" charset="0"/>
                        </a:rPr>
                        <a:t>cerebriformes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195 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11.06-3437.78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solidFill>
                            <a:srgbClr val="C00000"/>
                          </a:solidFill>
                          <a:latin typeface="Trebuchet MS" pitchFamily="34" charset="0"/>
                        </a:rPr>
                        <a:t>&lt;.0001 </a:t>
                      </a:r>
                      <a:endParaRPr lang="es-MX" b="1" dirty="0">
                        <a:solidFill>
                          <a:srgbClr val="C00000"/>
                        </a:solidFill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604048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Tamaño de los linfocitos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90 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7.25-1115.91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solidFill>
                            <a:srgbClr val="C00000"/>
                          </a:solidFill>
                          <a:latin typeface="Trebuchet MS" pitchFamily="34" charset="0"/>
                        </a:rPr>
                        <a:t>&lt;.0001 </a:t>
                      </a:r>
                      <a:endParaRPr lang="es-MX" b="1" dirty="0">
                        <a:solidFill>
                          <a:srgbClr val="C00000"/>
                        </a:solidFill>
                        <a:latin typeface="Trebuchet MS" pitchFamily="34" charset="0"/>
                      </a:endParaRPr>
                    </a:p>
                  </a:txBody>
                  <a:tcPr/>
                </a:tc>
              </a:tr>
              <a:tr h="604048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Fibroplasia dérmica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latin typeface="Trebuchet MS" pitchFamily="34" charset="0"/>
                        </a:rPr>
                        <a:t>26 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aseline="0" dirty="0" smtClean="0">
                          <a:latin typeface="Trebuchet MS" pitchFamily="34" charset="0"/>
                        </a:rPr>
                        <a:t>3.68-183.41</a:t>
                      </a:r>
                      <a:endParaRPr lang="es-MX" dirty="0"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solidFill>
                            <a:srgbClr val="C00000"/>
                          </a:solidFill>
                          <a:latin typeface="Trebuchet MS" pitchFamily="34" charset="0"/>
                        </a:rPr>
                        <a:t>.001 </a:t>
                      </a:r>
                      <a:endParaRPr lang="es-MX" b="1" dirty="0">
                        <a:solidFill>
                          <a:srgbClr val="C00000"/>
                        </a:solidFill>
                        <a:latin typeface="Trebuchet MS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79512" y="5993412"/>
            <a:ext cx="871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FFC000"/>
                </a:solidFill>
              </a:rPr>
              <a:t>Landgrave-Gómez I, Ruiz-</a:t>
            </a:r>
            <a:r>
              <a:rPr lang="en-US" sz="1400" dirty="0" err="1">
                <a:solidFill>
                  <a:srgbClr val="FFC000"/>
                </a:solidFill>
              </a:rPr>
              <a:t>Arriaga</a:t>
            </a:r>
            <a:r>
              <a:rPr lang="en-US" sz="1400" dirty="0">
                <a:solidFill>
                  <a:srgbClr val="FFC000"/>
                </a:solidFill>
              </a:rPr>
              <a:t> LF, Toussaint-Caire S, Vega-</a:t>
            </a:r>
            <a:r>
              <a:rPr lang="en-US" sz="1400" dirty="0" err="1">
                <a:solidFill>
                  <a:srgbClr val="FFC000"/>
                </a:solidFill>
              </a:rPr>
              <a:t>Memije</a:t>
            </a:r>
            <a:r>
              <a:rPr lang="en-US" sz="1400" dirty="0">
                <a:solidFill>
                  <a:srgbClr val="FFC000"/>
                </a:solidFill>
              </a:rPr>
              <a:t> ME, Lacy-</a:t>
            </a:r>
            <a:r>
              <a:rPr lang="en-US" sz="1400" dirty="0" err="1">
                <a:solidFill>
                  <a:srgbClr val="FFC000"/>
                </a:solidFill>
              </a:rPr>
              <a:t>Niebla</a:t>
            </a:r>
            <a:r>
              <a:rPr lang="en-US" sz="1400" dirty="0">
                <a:solidFill>
                  <a:srgbClr val="FFC000"/>
                </a:solidFill>
              </a:rPr>
              <a:t> RM.</a:t>
            </a:r>
          </a:p>
          <a:p>
            <a:pPr algn="r"/>
            <a:r>
              <a:rPr lang="en-US" sz="1400" dirty="0" smtClean="0">
                <a:solidFill>
                  <a:srgbClr val="FFC000"/>
                </a:solidFill>
              </a:rPr>
              <a:t>Epidemiological</a:t>
            </a:r>
            <a:r>
              <a:rPr lang="en-US" sz="1400" dirty="0">
                <a:solidFill>
                  <a:srgbClr val="FFC000"/>
                </a:solidFill>
              </a:rPr>
              <a:t>, clinical, histological, and </a:t>
            </a:r>
            <a:r>
              <a:rPr lang="en-US" sz="1400" dirty="0" err="1">
                <a:solidFill>
                  <a:srgbClr val="FFC000"/>
                </a:solidFill>
              </a:rPr>
              <a:t>immunohistochemical</a:t>
            </a:r>
            <a:r>
              <a:rPr lang="en-US" sz="1400" dirty="0">
                <a:solidFill>
                  <a:srgbClr val="FFC000"/>
                </a:solidFill>
              </a:rPr>
              <a:t> study on </a:t>
            </a:r>
            <a:r>
              <a:rPr lang="en-US" sz="1400" dirty="0" err="1">
                <a:solidFill>
                  <a:srgbClr val="FFC000"/>
                </a:solidFill>
              </a:rPr>
              <a:t>hypopigmented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epitheliotropic</a:t>
            </a:r>
            <a:r>
              <a:rPr lang="en-US" sz="1400" dirty="0">
                <a:solidFill>
                  <a:srgbClr val="FFC000"/>
                </a:solidFill>
              </a:rPr>
              <a:t> T-cell </a:t>
            </a:r>
            <a:r>
              <a:rPr lang="en-US" sz="1400" dirty="0" err="1">
                <a:solidFill>
                  <a:srgbClr val="FFC000"/>
                </a:solidFill>
              </a:rPr>
              <a:t>dyscrasia</a:t>
            </a:r>
            <a:r>
              <a:rPr lang="en-US" sz="1400" dirty="0">
                <a:solidFill>
                  <a:srgbClr val="FFC000"/>
                </a:solidFill>
              </a:rPr>
              <a:t> and </a:t>
            </a:r>
            <a:r>
              <a:rPr lang="en-US" sz="1400" dirty="0" err="1">
                <a:solidFill>
                  <a:srgbClr val="FFC000"/>
                </a:solidFill>
              </a:rPr>
              <a:t>hypopigmented</a:t>
            </a:r>
            <a:r>
              <a:rPr lang="en-US" sz="1400" dirty="0">
                <a:solidFill>
                  <a:srgbClr val="FFC000"/>
                </a:solidFill>
              </a:rPr>
              <a:t> mycosis </a:t>
            </a:r>
            <a:r>
              <a:rPr lang="en-US" sz="1400" dirty="0" err="1">
                <a:solidFill>
                  <a:srgbClr val="FFC000"/>
                </a:solidFill>
              </a:rPr>
              <a:t>fungoides</a:t>
            </a:r>
            <a:r>
              <a:rPr lang="en-US" sz="1400" dirty="0" smtClean="0">
                <a:solidFill>
                  <a:srgbClr val="FFC000"/>
                </a:solidFill>
              </a:rPr>
              <a:t>.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  <a:r>
              <a:rPr lang="en-US" sz="1400" dirty="0" err="1">
                <a:solidFill>
                  <a:srgbClr val="FFC000"/>
                </a:solidFill>
              </a:rPr>
              <a:t>Int</a:t>
            </a:r>
            <a:r>
              <a:rPr lang="en-US" sz="1400" dirty="0">
                <a:solidFill>
                  <a:srgbClr val="FFC000"/>
                </a:solidFill>
              </a:rPr>
              <a:t> J </a:t>
            </a:r>
            <a:r>
              <a:rPr lang="en-US" sz="1400" dirty="0" err="1">
                <a:solidFill>
                  <a:srgbClr val="FFC000"/>
                </a:solidFill>
              </a:rPr>
              <a:t>Dermatol</a:t>
            </a:r>
            <a:r>
              <a:rPr lang="en-US" sz="1400" dirty="0">
                <a:solidFill>
                  <a:srgbClr val="FFC000"/>
                </a:solidFill>
              </a:rPr>
              <a:t>. 2019 May 30. [</a:t>
            </a:r>
            <a:r>
              <a:rPr lang="en-US" sz="1400" dirty="0" err="1">
                <a:solidFill>
                  <a:srgbClr val="FFC000"/>
                </a:solidFill>
              </a:rPr>
              <a:t>Epub</a:t>
            </a:r>
            <a:r>
              <a:rPr lang="en-US" sz="1400" dirty="0">
                <a:solidFill>
                  <a:srgbClr val="FFC000"/>
                </a:solidFill>
              </a:rPr>
              <a:t> ahead of print</a:t>
            </a:r>
            <a:r>
              <a:rPr lang="en-US" sz="1400" dirty="0" smtClean="0">
                <a:solidFill>
                  <a:srgbClr val="FFC000"/>
                </a:solidFill>
              </a:rPr>
              <a:t>]</a:t>
            </a:r>
            <a:endParaRPr lang="en-US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6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601524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3200" dirty="0">
                <a:solidFill>
                  <a:srgbClr val="99CCFF"/>
                </a:solidFill>
                <a:latin typeface="Trebuchet MS" pitchFamily="34" charset="0"/>
              </a:rPr>
              <a:t>de </a:t>
            </a:r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células </a:t>
            </a:r>
            <a:r>
              <a:rPr lang="es-MX" sz="3200" dirty="0">
                <a:solidFill>
                  <a:srgbClr val="99CCFF"/>
                </a:solidFill>
                <a:latin typeface="Trebuchet MS" pitchFamily="34" charset="0"/>
              </a:rPr>
              <a:t>T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23528" y="537321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>
                <a:solidFill>
                  <a:srgbClr val="FFC000"/>
                </a:solidFill>
              </a:rPr>
              <a:t>Guitart</a:t>
            </a:r>
            <a:r>
              <a:rPr lang="en-US" dirty="0" smtClean="0">
                <a:solidFill>
                  <a:srgbClr val="FFC000"/>
                </a:solidFill>
              </a:rPr>
              <a:t> J, </a:t>
            </a:r>
            <a:r>
              <a:rPr lang="en-US" dirty="0" err="1">
                <a:solidFill>
                  <a:srgbClr val="FFC000"/>
                </a:solidFill>
              </a:rPr>
              <a:t>Magro</a:t>
            </a:r>
            <a:r>
              <a:rPr lang="en-US" dirty="0">
                <a:solidFill>
                  <a:srgbClr val="FFC000"/>
                </a:solidFill>
              </a:rPr>
              <a:t> C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  <a:r>
              <a:rPr lang="en-US" dirty="0">
                <a:solidFill>
                  <a:srgbClr val="FFC000"/>
                </a:solidFill>
              </a:rPr>
              <a:t> Cutaneous T-cell lymphoid </a:t>
            </a:r>
            <a:r>
              <a:rPr lang="en-US" dirty="0" err="1">
                <a:solidFill>
                  <a:srgbClr val="FFC000"/>
                </a:solidFill>
              </a:rPr>
              <a:t>dyscrasia</a:t>
            </a:r>
            <a:r>
              <a:rPr lang="en-US" dirty="0">
                <a:solidFill>
                  <a:srgbClr val="FFC000"/>
                </a:solidFill>
              </a:rPr>
              <a:t>: a unifying term for idiopathic chronic </a:t>
            </a:r>
            <a:r>
              <a:rPr lang="en-US" dirty="0" err="1">
                <a:solidFill>
                  <a:srgbClr val="FFC000"/>
                </a:solidFill>
              </a:rPr>
              <a:t>dermatoses</a:t>
            </a:r>
            <a:r>
              <a:rPr lang="en-US" dirty="0">
                <a:solidFill>
                  <a:srgbClr val="FFC000"/>
                </a:solidFill>
              </a:rPr>
              <a:t> with persistent T-cell </a:t>
            </a:r>
            <a:r>
              <a:rPr lang="en-US" dirty="0" smtClean="0">
                <a:solidFill>
                  <a:srgbClr val="FFC000"/>
                </a:solidFill>
              </a:rPr>
              <a:t>clones. Arch </a:t>
            </a:r>
            <a:r>
              <a:rPr lang="en-US" dirty="0" err="1">
                <a:solidFill>
                  <a:srgbClr val="FFC000"/>
                </a:solidFill>
              </a:rPr>
              <a:t>Dermatol</a:t>
            </a:r>
            <a:r>
              <a:rPr lang="en-US" dirty="0">
                <a:solidFill>
                  <a:srgbClr val="FFC000"/>
                </a:solidFill>
              </a:rPr>
              <a:t>. 2007 Jul;143(7):921-32.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988840"/>
            <a:ext cx="7920880" cy="3600400"/>
          </a:xfrm>
        </p:spPr>
        <p:txBody>
          <a:bodyPr>
            <a:normAutofit/>
          </a:bodyPr>
          <a:lstStyle/>
          <a:p>
            <a:r>
              <a:rPr lang="es-MX" sz="2800" dirty="0" smtClean="0"/>
              <a:t>Trastornos inflamatorios poco frecuentes</a:t>
            </a:r>
          </a:p>
          <a:p>
            <a:r>
              <a:rPr lang="es-MX" sz="2800" dirty="0" smtClean="0"/>
              <a:t>Curso benigno, pero crónico y recurrente</a:t>
            </a:r>
          </a:p>
          <a:p>
            <a:r>
              <a:rPr lang="es-MX" sz="2800" dirty="0" smtClean="0"/>
              <a:t>Monoclonales u oligoclonales</a:t>
            </a:r>
          </a:p>
          <a:p>
            <a:r>
              <a:rPr lang="es-MX" sz="2800" dirty="0" smtClean="0"/>
              <a:t>No cumplen criterios citomorfológicos para linfoma cutáneo</a:t>
            </a:r>
          </a:p>
        </p:txBody>
      </p:sp>
    </p:spTree>
    <p:extLst>
      <p:ext uri="{BB962C8B-B14F-4D97-AF65-F5344CB8AC3E}">
        <p14:creationId xmlns:p14="http://schemas.microsoft.com/office/powerpoint/2010/main" val="42951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601524"/>
            <a:ext cx="792088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3200" dirty="0">
                <a:solidFill>
                  <a:srgbClr val="99CCFF"/>
                </a:solidFill>
                <a:latin typeface="Trebuchet MS" pitchFamily="34" charset="0"/>
              </a:rPr>
              <a:t>de </a:t>
            </a:r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células T</a:t>
            </a:r>
          </a:p>
          <a:p>
            <a:pPr algn="ctr"/>
            <a:endParaRPr lang="es-MX" sz="3200" dirty="0">
              <a:solidFill>
                <a:srgbClr val="99CCFF"/>
              </a:solidFill>
              <a:latin typeface="Trebuchet MS" pitchFamily="34" charset="0"/>
            </a:endParaRPr>
          </a:p>
          <a:p>
            <a:pPr algn="ctr"/>
            <a:endParaRPr lang="es-MX" sz="3200" dirty="0" smtClean="0">
              <a:solidFill>
                <a:srgbClr val="99CCFF"/>
              </a:solidFill>
              <a:latin typeface="Trebuchet MS" pitchFamily="34" charset="0"/>
            </a:endParaRPr>
          </a:p>
          <a:p>
            <a:pPr algn="ctr"/>
            <a:r>
              <a:rPr lang="es-MX" sz="4400" dirty="0" smtClean="0">
                <a:solidFill>
                  <a:srgbClr val="FFC000"/>
                </a:solidFill>
                <a:latin typeface="Trebuchet MS" pitchFamily="34" charset="0"/>
              </a:rPr>
              <a:t>PROPUESTA TERAPÉUTICA</a:t>
            </a:r>
            <a:endParaRPr lang="en-US" sz="4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2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601524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3200" dirty="0">
                <a:solidFill>
                  <a:srgbClr val="99CCFF"/>
                </a:solidFill>
                <a:latin typeface="Trebuchet MS" pitchFamily="34" charset="0"/>
              </a:rPr>
              <a:t>de </a:t>
            </a:r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células </a:t>
            </a:r>
            <a:r>
              <a:rPr lang="es-MX" sz="3200" dirty="0">
                <a:solidFill>
                  <a:srgbClr val="99CCFF"/>
                </a:solidFill>
                <a:latin typeface="Trebuchet MS" pitchFamily="34" charset="0"/>
              </a:rPr>
              <a:t>T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323528" y="5373216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>
                <a:solidFill>
                  <a:srgbClr val="FFC000"/>
                </a:solidFill>
              </a:rPr>
              <a:t>Guitart</a:t>
            </a:r>
            <a:r>
              <a:rPr lang="en-US" dirty="0" smtClean="0">
                <a:solidFill>
                  <a:srgbClr val="FFC000"/>
                </a:solidFill>
              </a:rPr>
              <a:t> J, </a:t>
            </a:r>
            <a:r>
              <a:rPr lang="en-US" dirty="0" err="1">
                <a:solidFill>
                  <a:srgbClr val="FFC000"/>
                </a:solidFill>
              </a:rPr>
              <a:t>Magro</a:t>
            </a:r>
            <a:r>
              <a:rPr lang="en-US" dirty="0">
                <a:solidFill>
                  <a:srgbClr val="FFC000"/>
                </a:solidFill>
              </a:rPr>
              <a:t> C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  <a:r>
              <a:rPr lang="en-US" dirty="0">
                <a:solidFill>
                  <a:srgbClr val="FFC000"/>
                </a:solidFill>
              </a:rPr>
              <a:t> Cutaneous T-cell lymphoid </a:t>
            </a:r>
            <a:r>
              <a:rPr lang="en-US" dirty="0" err="1">
                <a:solidFill>
                  <a:srgbClr val="FFC000"/>
                </a:solidFill>
              </a:rPr>
              <a:t>dyscrasia</a:t>
            </a:r>
            <a:r>
              <a:rPr lang="en-US" dirty="0">
                <a:solidFill>
                  <a:srgbClr val="FFC000"/>
                </a:solidFill>
              </a:rPr>
              <a:t>: a unifying term for idiopathic chronic </a:t>
            </a:r>
            <a:r>
              <a:rPr lang="en-US" dirty="0" err="1">
                <a:solidFill>
                  <a:srgbClr val="FFC000"/>
                </a:solidFill>
              </a:rPr>
              <a:t>dermatoses</a:t>
            </a:r>
            <a:r>
              <a:rPr lang="en-US" dirty="0">
                <a:solidFill>
                  <a:srgbClr val="FFC000"/>
                </a:solidFill>
              </a:rPr>
              <a:t> with persistent T-cell </a:t>
            </a:r>
            <a:r>
              <a:rPr lang="en-US" dirty="0" smtClean="0">
                <a:solidFill>
                  <a:srgbClr val="FFC000"/>
                </a:solidFill>
              </a:rPr>
              <a:t>clones. Arch </a:t>
            </a:r>
            <a:r>
              <a:rPr lang="en-US" dirty="0" err="1">
                <a:solidFill>
                  <a:srgbClr val="FFC000"/>
                </a:solidFill>
              </a:rPr>
              <a:t>Dermatol</a:t>
            </a:r>
            <a:r>
              <a:rPr lang="en-US" dirty="0">
                <a:solidFill>
                  <a:srgbClr val="FFC000"/>
                </a:solidFill>
              </a:rPr>
              <a:t>. 2007 Jul;143(7):921-32.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88840"/>
            <a:ext cx="7920880" cy="3600400"/>
          </a:xfrm>
        </p:spPr>
        <p:txBody>
          <a:bodyPr>
            <a:normAutofit/>
          </a:bodyPr>
          <a:lstStyle/>
          <a:p>
            <a:r>
              <a:rPr lang="es-MX" sz="2800" dirty="0" smtClean="0"/>
              <a:t>No hay protocolos de tratamiento específicos</a:t>
            </a:r>
          </a:p>
          <a:p>
            <a:r>
              <a:rPr lang="es-MX" sz="2800" dirty="0" smtClean="0"/>
              <a:t>Manejo como linfoma cutáneos en fase tamprana</a:t>
            </a:r>
          </a:p>
          <a:p>
            <a:r>
              <a:rPr lang="es-MX" sz="2800" dirty="0" smtClean="0"/>
              <a:t>Emolientes, esteroides tópicos, inhibidores calcineurina, exposición solar o fototerapia.</a:t>
            </a:r>
          </a:p>
        </p:txBody>
      </p:sp>
    </p:spTree>
    <p:extLst>
      <p:ext uri="{BB962C8B-B14F-4D97-AF65-F5344CB8AC3E}">
        <p14:creationId xmlns:p14="http://schemas.microsoft.com/office/powerpoint/2010/main" val="146676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93836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s-MX" dirty="0" smtClean="0">
                <a:solidFill>
                  <a:srgbClr val="99CCFF"/>
                </a:solidFill>
                <a:latin typeface="Trebuchet MS" pitchFamily="34" charset="0"/>
              </a:rPr>
              <a:t>Fototerapia en discrasia linfoide</a:t>
            </a:r>
            <a:endParaRPr lang="es-MX" dirty="0">
              <a:solidFill>
                <a:srgbClr val="99CCFF"/>
              </a:solidFill>
            </a:endParaRPr>
          </a:p>
        </p:txBody>
      </p:sp>
      <p:pic>
        <p:nvPicPr>
          <p:cNvPr id="5" name="Picture 4" descr="Screen Shot 2019-07-16 at 2.55.40 P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344816" cy="5075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8032" y="6021288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MX" sz="1600" dirty="0" smtClean="0">
                <a:solidFill>
                  <a:srgbClr val="FFCC00"/>
                </a:solidFill>
              </a:rPr>
              <a:t>Lacy-Niebla RM, Toussaint-Caire S, Mares-Navarro ME. Discrasia linfoide epiteliotrópica de células T. Tratamiento con radiación ultravioleta. Gac Med Mex. 2018;154(Supp 2):S41-S49</a:t>
            </a:r>
          </a:p>
          <a:p>
            <a:pPr algn="r"/>
            <a:endParaRPr lang="es-MX" sz="1600" dirty="0">
              <a:solidFill>
                <a:srgbClr val="FFCC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6096" y="2420888"/>
            <a:ext cx="720080" cy="324036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9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4352"/>
          </a:xfrm>
        </p:spPr>
        <p:txBody>
          <a:bodyPr>
            <a:normAutofit fontScale="90000"/>
          </a:bodyPr>
          <a:lstStyle/>
          <a:p>
            <a:r>
              <a:rPr lang="es-MX" sz="4800" dirty="0" smtClean="0"/>
              <a:t>Tratamiento UVB banda angosta</a:t>
            </a:r>
            <a:endParaRPr lang="es-MX" sz="4800" dirty="0"/>
          </a:p>
        </p:txBody>
      </p:sp>
      <p:pic>
        <p:nvPicPr>
          <p:cNvPr id="3076" name="Picture 4" descr="C:\Users\Sonia\Documents\Gea\Protocolos Gea\Protocolo Ixchel\Fotos pacientes\Andres Reyes Cruz\BE 855 y 856-09 Andres Reyes Cruz M7a cuerpo, uña MF; nevo melanocitico Clau\IMG_75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4306"/>
            <a:ext cx="4410133" cy="330760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1457349" y="1959223"/>
            <a:ext cx="104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latin typeface="Trebuchet MS" pitchFamily="34" charset="0"/>
              </a:rPr>
              <a:t>Pre Tx</a:t>
            </a:r>
            <a:endParaRPr lang="es-MX" sz="2400" dirty="0">
              <a:latin typeface="Trebuchet MS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475656" y="6093296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Masculino 8 años</a:t>
            </a:r>
            <a:endParaRPr lang="es-MX" dirty="0"/>
          </a:p>
        </p:txBody>
      </p:sp>
      <p:pic>
        <p:nvPicPr>
          <p:cNvPr id="10" name="Picture 2" descr="C:\Users\Sonia\Pictures\Andrés de Lety MF Hipopig\HyE 10X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10000"/>
          </a:blip>
          <a:srcRect t="8495"/>
          <a:stretch>
            <a:fillRect/>
          </a:stretch>
        </p:blipFill>
        <p:spPr bwMode="auto">
          <a:xfrm>
            <a:off x="4427984" y="2708920"/>
            <a:ext cx="4493839" cy="3289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654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4352"/>
          </a:xfrm>
        </p:spPr>
        <p:txBody>
          <a:bodyPr>
            <a:normAutofit fontScale="90000"/>
          </a:bodyPr>
          <a:lstStyle/>
          <a:p>
            <a:r>
              <a:rPr lang="es-MX" sz="4800" dirty="0" smtClean="0"/>
              <a:t>Tratamiento UVB banda angosta</a:t>
            </a:r>
            <a:endParaRPr lang="es-MX" sz="4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859963" y="1959223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latin typeface="Trebuchet MS" pitchFamily="34" charset="0"/>
              </a:rPr>
              <a:t>5 meses Post tx</a:t>
            </a:r>
            <a:endParaRPr lang="es-MX" sz="2400" dirty="0">
              <a:latin typeface="Trebuchet MS" pitchFamily="34" charset="0"/>
            </a:endParaRPr>
          </a:p>
        </p:txBody>
      </p:sp>
      <p:pic>
        <p:nvPicPr>
          <p:cNvPr id="3076" name="Picture 4" descr="C:\Users\Sonia\Documents\Gea\Protocolos Gea\Protocolo Ixchel\Fotos pacientes\Andres Reyes Cruz\BE 855 y 856-09 Andres Reyes Cruz M7a cuerpo, uña MF; nevo melanocitico Clau\IMG_75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4306"/>
            <a:ext cx="4410133" cy="3307600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1457349" y="1959223"/>
            <a:ext cx="1049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latin typeface="Trebuchet MS" pitchFamily="34" charset="0"/>
              </a:rPr>
              <a:t>Pre Tx</a:t>
            </a:r>
            <a:endParaRPr lang="es-MX" sz="2400" dirty="0">
              <a:latin typeface="Trebuchet MS" pitchFamily="34" charset="0"/>
            </a:endParaRPr>
          </a:p>
        </p:txBody>
      </p:sp>
      <p:pic>
        <p:nvPicPr>
          <p:cNvPr id="3077" name="Picture 5" descr="C:\Users\Sonia\Documents\Gea\Protocolos Gea\Protocolo Ixchel\Fotos pacientes\Andres Reyes Cruz\BE 391-10 240510 Andrés Reyes Cruz M8 624528 CuerpoMF Control Toño\IMG_42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4322" t="28369" r="14464"/>
          <a:stretch>
            <a:fillRect/>
          </a:stretch>
        </p:blipFill>
        <p:spPr bwMode="auto">
          <a:xfrm>
            <a:off x="4572000" y="2707656"/>
            <a:ext cx="4392488" cy="3313632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475656" y="6093296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Masculino 8 años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1301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4352"/>
          </a:xfrm>
        </p:spPr>
        <p:txBody>
          <a:bodyPr>
            <a:normAutofit fontScale="90000"/>
          </a:bodyPr>
          <a:lstStyle/>
          <a:p>
            <a:r>
              <a:rPr lang="es-MX" sz="4800" dirty="0" smtClean="0"/>
              <a:t>Tratamiento UVB banda angosta</a:t>
            </a:r>
            <a:endParaRPr lang="es-MX" sz="4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859963" y="1959223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latin typeface="Trebuchet MS" pitchFamily="34" charset="0"/>
              </a:rPr>
              <a:t>5 meses Post tx</a:t>
            </a:r>
            <a:endParaRPr lang="es-MX" sz="2400" dirty="0">
              <a:latin typeface="Trebuchet MS" pitchFamily="34" charset="0"/>
            </a:endParaRPr>
          </a:p>
        </p:txBody>
      </p:sp>
      <p:pic>
        <p:nvPicPr>
          <p:cNvPr id="3077" name="Picture 5" descr="C:\Users\Sonia\Documents\Gea\Protocolos Gea\Protocolo Ixchel\Fotos pacientes\Andres Reyes Cruz\BE 391-10 240510 Andrés Reyes Cruz M8 624528 CuerpoMF Control Toño\IMG_42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4322" t="28369" r="14464"/>
          <a:stretch>
            <a:fillRect/>
          </a:stretch>
        </p:blipFill>
        <p:spPr bwMode="auto">
          <a:xfrm>
            <a:off x="4572000" y="2707656"/>
            <a:ext cx="4392488" cy="3313632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475656" y="6093296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Masculino 8 años</a:t>
            </a:r>
            <a:endParaRPr lang="es-MX" dirty="0"/>
          </a:p>
        </p:txBody>
      </p:sp>
      <p:pic>
        <p:nvPicPr>
          <p:cNvPr id="9" name="Picture 2" descr="L:\Tesis ixchel\Rosi Fototerapia MF hipopigmentadas\BE 892-09 Eduardo Hernandez Garci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08920"/>
            <a:ext cx="4038600" cy="32308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070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nia\Documents\Gea\Protocolos Gea\Protocolo Ixchel\Fotos pacientes\Juanita Jatziri Arvizu Torroz\BE 467-08 JUANA YATSIRI ARVIZU TORRES F4 REG 601796 DX PL VS MF Felipe\IMG_706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123" t="26470" r="4744"/>
          <a:stretch>
            <a:fillRect/>
          </a:stretch>
        </p:blipFill>
        <p:spPr bwMode="auto">
          <a:xfrm>
            <a:off x="136539" y="1906164"/>
            <a:ext cx="4435461" cy="4824536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475656" y="139361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latin typeface="Trebuchet MS" pitchFamily="34" charset="0"/>
              </a:rPr>
              <a:t>Pre Tx</a:t>
            </a:r>
            <a:endParaRPr lang="es-MX" sz="2800" dirty="0">
              <a:latin typeface="Trebuchet MS" pitchFamily="34" charset="0"/>
            </a:endParaRPr>
          </a:p>
        </p:txBody>
      </p:sp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57200" y="690432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es-MX" sz="4800" dirty="0" smtClean="0"/>
              <a:t>Tratamiento UVB banda angosta </a:t>
            </a:r>
            <a:endParaRPr lang="es-MX" sz="4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923916" y="6381328"/>
            <a:ext cx="130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Fem</a:t>
            </a:r>
            <a:r>
              <a:rPr lang="es-MX" dirty="0" smtClean="0"/>
              <a:t> 4 años</a:t>
            </a:r>
            <a:endParaRPr lang="es-MX" dirty="0"/>
          </a:p>
        </p:txBody>
      </p:sp>
      <p:pic>
        <p:nvPicPr>
          <p:cNvPr id="8" name="Picture 3" descr="C:\Users\Sonia\Documents\Gea\Protocolos Gea\Protocolo Ixchel\Fotos pacientes\Juanita Jatziri Arvizu Torroz\BE 467-08 JUANA YATSIRI ARVIZU TORRES F4 REG 601796 DX PL VS MF Felipe\BE 467-08 Juana Jaritzi Arvizu Torres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44008" y="2348880"/>
            <a:ext cx="4392488" cy="3513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885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onia\Documents\Gea\Protocolos Gea\Protocolo Ixchel\Fotos pacientes\Juanita Jatziri Arvizu Torroz\BE 467-08 JUANA YATSIRI ARVIZU TORRES F4 REG 601796 DX PL VS MF Felipe\IMG_706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123" t="26470" r="4744"/>
          <a:stretch>
            <a:fillRect/>
          </a:stretch>
        </p:blipFill>
        <p:spPr bwMode="auto">
          <a:xfrm>
            <a:off x="136539" y="1906164"/>
            <a:ext cx="4435461" cy="4824536"/>
          </a:xfrm>
          <a:prstGeom prst="rect">
            <a:avLst/>
          </a:prstGeom>
          <a:noFill/>
        </p:spPr>
      </p:pic>
      <p:pic>
        <p:nvPicPr>
          <p:cNvPr id="9219" name="Picture 3" descr="C:\Users\Sonia\Documents\Gea\Protocolos Gea\Protocolo Ixchel\Fotos pacientes\Juanita Jatziri Arvizu Torroz\BE 567-09 juanita jatziri arvizu torroz, F4, 601796, control parapsoriasis hipocromiante,  020709 mariana\IMG_5412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l="18260" r="14631" b="3892"/>
          <a:stretch>
            <a:fillRect/>
          </a:stretch>
        </p:blipFill>
        <p:spPr bwMode="auto">
          <a:xfrm>
            <a:off x="4606762" y="1906164"/>
            <a:ext cx="4501742" cy="4835204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475656" y="139361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latin typeface="Trebuchet MS" pitchFamily="34" charset="0"/>
              </a:rPr>
              <a:t>Pre Tx</a:t>
            </a:r>
            <a:endParaRPr lang="es-MX" sz="2800" dirty="0">
              <a:latin typeface="Trebuchet MS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436096" y="1393612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latin typeface="Trebuchet MS" pitchFamily="34" charset="0"/>
              </a:rPr>
              <a:t>12 meses post Tx</a:t>
            </a:r>
            <a:endParaRPr lang="es-MX" sz="2800" dirty="0">
              <a:latin typeface="Trebuchet MS" pitchFamily="34" charset="0"/>
            </a:endParaRPr>
          </a:p>
        </p:txBody>
      </p:sp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57200" y="690432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es-MX" sz="4800" dirty="0" smtClean="0"/>
              <a:t>Tratamiento UVB banda angosta </a:t>
            </a:r>
            <a:endParaRPr lang="es-MX" sz="4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059820" y="6444044"/>
            <a:ext cx="130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Fem</a:t>
            </a:r>
            <a:r>
              <a:rPr lang="es-MX" dirty="0" smtClean="0"/>
              <a:t> 4 años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5407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Sonia\Documents\Gea\Protocolos Gea\Protocolo Ixchel\Fotos pacientes\Juanita Jatziri Arvizu Torroz\BE 567-09 juanita jatziri arvizu torroz, F4, 601796, control parapsoriasis hipocromiante,  020709 mariana\IMG_5412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18260" r="14631" b="3892"/>
          <a:stretch>
            <a:fillRect/>
          </a:stretch>
        </p:blipFill>
        <p:spPr bwMode="auto">
          <a:xfrm>
            <a:off x="4606762" y="1906164"/>
            <a:ext cx="4501742" cy="483520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436096" y="1393612"/>
            <a:ext cx="29290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latin typeface="Trebuchet MS" pitchFamily="34" charset="0"/>
              </a:rPr>
              <a:t>12 meses post Tx</a:t>
            </a:r>
            <a:endParaRPr lang="es-MX" sz="2800" dirty="0">
              <a:latin typeface="Trebuchet MS" pitchFamily="34" charset="0"/>
            </a:endParaRPr>
          </a:p>
        </p:txBody>
      </p:sp>
      <p:sp>
        <p:nvSpPr>
          <p:cNvPr id="6" name="3 Título"/>
          <p:cNvSpPr>
            <a:spLocks noGrp="1"/>
          </p:cNvSpPr>
          <p:nvPr>
            <p:ph type="title"/>
          </p:nvPr>
        </p:nvSpPr>
        <p:spPr>
          <a:xfrm>
            <a:off x="457200" y="690432"/>
            <a:ext cx="8229600" cy="722344"/>
          </a:xfrm>
        </p:spPr>
        <p:txBody>
          <a:bodyPr>
            <a:normAutofit fontScale="90000"/>
          </a:bodyPr>
          <a:lstStyle/>
          <a:p>
            <a:r>
              <a:rPr lang="es-MX" sz="4800" dirty="0" smtClean="0"/>
              <a:t>Tratamiento UVB banda angosta </a:t>
            </a:r>
            <a:endParaRPr lang="es-MX" sz="4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4059820" y="6444044"/>
            <a:ext cx="130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Fem</a:t>
            </a:r>
            <a:r>
              <a:rPr lang="es-MX" dirty="0" smtClean="0"/>
              <a:t> 4 años</a:t>
            </a:r>
            <a:endParaRPr lang="es-MX" dirty="0"/>
          </a:p>
        </p:txBody>
      </p:sp>
      <p:pic>
        <p:nvPicPr>
          <p:cNvPr id="8" name="Picture 2" descr="C:\Users\Sonia\Documents\Gea\Protocolos Gea\Protocolo Ixchel\Fotos pacientes\Juanita Jatziri Arvizu Torroz\BE 1010-08 Arvizu Juana J Reg 601796 F3 IDx Parapsoriasis hipocromiante- Tere\BE 1010-08  Juana Jaritzi Arvizu Torr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3" y="2060848"/>
            <a:ext cx="4680521" cy="3744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515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404664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</a:t>
            </a:r>
          </a:p>
          <a:p>
            <a:pPr algn="ctr"/>
            <a:r>
              <a:rPr lang="es-MX" sz="3200" dirty="0" smtClean="0">
                <a:solidFill>
                  <a:srgbClr val="FFCC00"/>
                </a:solidFill>
                <a:latin typeface="Trebuchet MS" pitchFamily="34" charset="0"/>
              </a:rPr>
              <a:t>Conclusiones</a:t>
            </a:r>
            <a:endParaRPr lang="en-US" sz="3200" dirty="0">
              <a:solidFill>
                <a:srgbClr val="FFCC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208912" cy="4752528"/>
          </a:xfrm>
        </p:spPr>
        <p:txBody>
          <a:bodyPr>
            <a:normAutofit fontScale="92500" lnSpcReduction="20000"/>
          </a:bodyPr>
          <a:lstStyle/>
          <a:p>
            <a:r>
              <a:rPr lang="es-MX" sz="2800" smtClean="0"/>
              <a:t>Investigación clínica generada en México, sobre padecimientos que aquejan a población mestiza </a:t>
            </a:r>
          </a:p>
          <a:p>
            <a:endParaRPr lang="es-MX" sz="900" smtClean="0"/>
          </a:p>
          <a:p>
            <a:r>
              <a:rPr lang="es-MX" sz="2800" smtClean="0"/>
              <a:t>Resalta la importancia de identificar y diferenciar las discrasias linfoides de verdaderos linfomas cutáneos</a:t>
            </a:r>
          </a:p>
          <a:p>
            <a:endParaRPr lang="es-MX" sz="800" smtClean="0"/>
          </a:p>
          <a:p>
            <a:r>
              <a:rPr lang="es-MX" sz="2800" smtClean="0"/>
              <a:t>Propone protocolos de tratamiento prácticos con Radiación UV </a:t>
            </a:r>
          </a:p>
          <a:p>
            <a:endParaRPr lang="es-MX" sz="900" smtClean="0"/>
          </a:p>
          <a:p>
            <a:r>
              <a:rPr lang="es-MX" sz="2800" smtClean="0"/>
              <a:t>Confirma que es una modalidad terapéutica eficáz y segura, incluiso en pacientes edad pediátrica</a:t>
            </a:r>
          </a:p>
          <a:p>
            <a:endParaRPr lang="es-MX" sz="1000" smtClean="0"/>
          </a:p>
          <a:p>
            <a:r>
              <a:rPr lang="es-MX" sz="2800" smtClean="0"/>
              <a:t>Mínimos efectos secundarios</a:t>
            </a:r>
          </a:p>
          <a:p>
            <a:endParaRPr lang="es-MX" sz="1200" smtClean="0"/>
          </a:p>
          <a:p>
            <a:r>
              <a:rPr lang="es-MX" sz="2800" smtClean="0"/>
              <a:t>No ha habido recaídas ni evolución a MF</a:t>
            </a:r>
          </a:p>
        </p:txBody>
      </p:sp>
    </p:spTree>
    <p:extLst>
      <p:ext uri="{BB962C8B-B14F-4D97-AF65-F5344CB8AC3E}">
        <p14:creationId xmlns:p14="http://schemas.microsoft.com/office/powerpoint/2010/main" val="240072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07-16 at 2.29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78459"/>
            <a:ext cx="5256584" cy="3518693"/>
          </a:xfrm>
          <a:prstGeom prst="rect">
            <a:avLst/>
          </a:prstGeom>
        </p:spPr>
      </p:pic>
      <p:pic>
        <p:nvPicPr>
          <p:cNvPr id="3" name="Picture 2" descr="Screen Shot 2019-07-16 at 2.29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882976"/>
            <a:ext cx="5930900" cy="1930400"/>
          </a:xfrm>
          <a:prstGeom prst="rect">
            <a:avLst/>
          </a:prstGeom>
        </p:spPr>
      </p:pic>
      <p:pic>
        <p:nvPicPr>
          <p:cNvPr id="4" name="Picture 3" descr="Screen Shot 2019-07-16 at 2.29.3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065536"/>
            <a:ext cx="4236441" cy="93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7544" y="457508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MX" sz="2800" dirty="0" smtClean="0"/>
              <a:t>Autolimitarse </a:t>
            </a:r>
            <a:r>
              <a:rPr lang="es-MX" sz="2800" dirty="0"/>
              <a:t>o </a:t>
            </a:r>
            <a:r>
              <a:rPr lang="es-MX" sz="2800" dirty="0">
                <a:solidFill>
                  <a:srgbClr val="D5FB82"/>
                </a:solidFill>
              </a:rPr>
              <a:t>progresar a </a:t>
            </a:r>
            <a:r>
              <a:rPr lang="es-MX" sz="2800" dirty="0" smtClean="0">
                <a:solidFill>
                  <a:srgbClr val="D5FB82"/>
                </a:solidFill>
              </a:rPr>
              <a:t>linfoma -&gt; </a:t>
            </a:r>
            <a:r>
              <a:rPr lang="es-MX" sz="2800" dirty="0" smtClean="0"/>
              <a:t>Importancia tx </a:t>
            </a:r>
            <a:endParaRPr lang="es-MX" sz="2800" dirty="0">
              <a:solidFill>
                <a:srgbClr val="D5F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0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7-16 at 3.29.5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2149" b="35176"/>
          <a:stretch/>
        </p:blipFill>
        <p:spPr>
          <a:xfrm>
            <a:off x="1540327" y="116632"/>
            <a:ext cx="5873566" cy="783578"/>
          </a:xfrm>
          <a:prstGeom prst="rect">
            <a:avLst/>
          </a:prstGeom>
        </p:spPr>
      </p:pic>
      <p:pic>
        <p:nvPicPr>
          <p:cNvPr id="4" name="Picture 3" descr="Screen Shot 2019-07-16 at 3.28.48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80" y="836712"/>
            <a:ext cx="4657476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13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7-16 at 3.29.5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2149" b="35176"/>
          <a:stretch/>
        </p:blipFill>
        <p:spPr>
          <a:xfrm>
            <a:off x="1540327" y="116632"/>
            <a:ext cx="5873566" cy="783578"/>
          </a:xfrm>
          <a:prstGeom prst="rect">
            <a:avLst/>
          </a:prstGeom>
        </p:spPr>
      </p:pic>
      <p:pic>
        <p:nvPicPr>
          <p:cNvPr id="4" name="Picture 3" descr="Screen Shot 2019-07-16 at 3.28.48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80" y="836712"/>
            <a:ext cx="4657476" cy="5949280"/>
          </a:xfrm>
          <a:prstGeom prst="rect">
            <a:avLst/>
          </a:prstGeom>
        </p:spPr>
      </p:pic>
      <p:pic>
        <p:nvPicPr>
          <p:cNvPr id="2" name="Picture 1" descr="Screen Shot 2019-07-16 at 3.40.5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8729"/>
            <a:ext cx="9144000" cy="19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516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7-16 at 3.29.5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2149" b="35176"/>
          <a:stretch/>
        </p:blipFill>
        <p:spPr>
          <a:xfrm>
            <a:off x="1540327" y="116632"/>
            <a:ext cx="5873566" cy="783578"/>
          </a:xfrm>
          <a:prstGeom prst="rect">
            <a:avLst/>
          </a:prstGeom>
        </p:spPr>
      </p:pic>
      <p:pic>
        <p:nvPicPr>
          <p:cNvPr id="4" name="Picture 3" descr="Screen Shot 2019-07-16 at 3.28.48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80" y="836712"/>
            <a:ext cx="4657476" cy="5949280"/>
          </a:xfrm>
          <a:prstGeom prst="rect">
            <a:avLst/>
          </a:prstGeom>
        </p:spPr>
      </p:pic>
      <p:pic>
        <p:nvPicPr>
          <p:cNvPr id="2" name="Picture 1" descr="Screen Shot 2019-07-16 at 3.39.23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/>
          <a:stretch/>
        </p:blipFill>
        <p:spPr>
          <a:xfrm>
            <a:off x="323528" y="2701994"/>
            <a:ext cx="8242300" cy="9424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2708920"/>
            <a:ext cx="4968552" cy="2880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412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7-16 at 3.29.5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2149" b="35176"/>
          <a:stretch/>
        </p:blipFill>
        <p:spPr>
          <a:xfrm>
            <a:off x="1540327" y="116632"/>
            <a:ext cx="5873566" cy="783578"/>
          </a:xfrm>
          <a:prstGeom prst="rect">
            <a:avLst/>
          </a:prstGeom>
        </p:spPr>
      </p:pic>
      <p:pic>
        <p:nvPicPr>
          <p:cNvPr id="4" name="Picture 3" descr="Screen Shot 2019-07-16 at 3.28.48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80" y="836712"/>
            <a:ext cx="4657476" cy="5949280"/>
          </a:xfrm>
          <a:prstGeom prst="rect">
            <a:avLst/>
          </a:prstGeom>
        </p:spPr>
      </p:pic>
      <p:pic>
        <p:nvPicPr>
          <p:cNvPr id="2" name="Picture 1" descr="Screen Shot 2019-07-16 at 3.33.3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83"/>
          <a:stretch/>
        </p:blipFill>
        <p:spPr>
          <a:xfrm>
            <a:off x="1619672" y="2636912"/>
            <a:ext cx="5964080" cy="220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9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7-16 at 3.29.5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" t="12149" b="35176"/>
          <a:stretch/>
        </p:blipFill>
        <p:spPr>
          <a:xfrm>
            <a:off x="1540327" y="116632"/>
            <a:ext cx="5873566" cy="783578"/>
          </a:xfrm>
          <a:prstGeom prst="rect">
            <a:avLst/>
          </a:prstGeom>
        </p:spPr>
      </p:pic>
      <p:pic>
        <p:nvPicPr>
          <p:cNvPr id="4" name="Picture 3" descr="Screen Shot 2019-07-16 at 3.28.48 PM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80" y="836712"/>
            <a:ext cx="4657476" cy="5949280"/>
          </a:xfrm>
          <a:prstGeom prst="rect">
            <a:avLst/>
          </a:prstGeom>
        </p:spPr>
      </p:pic>
      <p:pic>
        <p:nvPicPr>
          <p:cNvPr id="3" name="Picture 2" descr="Screen Shot 2019-07-16 at 3.34.51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5"/>
          <a:stretch/>
        </p:blipFill>
        <p:spPr>
          <a:xfrm>
            <a:off x="611560" y="2636912"/>
            <a:ext cx="7937500" cy="17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5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202846" y="620688"/>
            <a:ext cx="8928992" cy="93610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GRACIAS</a:t>
            </a:r>
            <a:endParaRPr lang="es-ES" sz="4800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3688" y="1844824"/>
            <a:ext cx="591680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3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7-16 at 11.59.02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24744"/>
            <a:ext cx="5261575" cy="4320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33265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Discrasias Linfoides Epiteliotrópicas </a:t>
            </a:r>
            <a:r>
              <a:rPr lang="es-MX" sz="2800" dirty="0">
                <a:solidFill>
                  <a:srgbClr val="99CCFF"/>
                </a:solidFill>
                <a:latin typeface="Trebuchet MS" pitchFamily="34" charset="0"/>
              </a:rPr>
              <a:t>de Células T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23528" y="5373216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 err="1">
                <a:solidFill>
                  <a:srgbClr val="FFC000"/>
                </a:solidFill>
              </a:rPr>
              <a:t>Guitart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J, </a:t>
            </a:r>
            <a:r>
              <a:rPr lang="en-US" dirty="0" err="1">
                <a:solidFill>
                  <a:srgbClr val="FFC000"/>
                </a:solidFill>
              </a:rPr>
              <a:t>Magro</a:t>
            </a:r>
            <a:r>
              <a:rPr lang="en-US" dirty="0">
                <a:solidFill>
                  <a:srgbClr val="FFC000"/>
                </a:solidFill>
              </a:rPr>
              <a:t> C</a:t>
            </a:r>
            <a:r>
              <a:rPr lang="en-US" dirty="0" smtClean="0">
                <a:solidFill>
                  <a:srgbClr val="FFC000"/>
                </a:solidFill>
              </a:rPr>
              <a:t>.</a:t>
            </a:r>
            <a:r>
              <a:rPr lang="en-US" dirty="0">
                <a:solidFill>
                  <a:srgbClr val="FFC000"/>
                </a:solidFill>
              </a:rPr>
              <a:t> Cutaneous T-cell lymphoid </a:t>
            </a:r>
            <a:r>
              <a:rPr lang="en-US" dirty="0" err="1">
                <a:solidFill>
                  <a:srgbClr val="FFC000"/>
                </a:solidFill>
              </a:rPr>
              <a:t>dyscrasia</a:t>
            </a:r>
            <a:r>
              <a:rPr lang="en-US" dirty="0">
                <a:solidFill>
                  <a:srgbClr val="FFC000"/>
                </a:solidFill>
              </a:rPr>
              <a:t>: a unifying term for idiopathic chronic </a:t>
            </a:r>
            <a:r>
              <a:rPr lang="en-US" dirty="0" err="1">
                <a:solidFill>
                  <a:srgbClr val="FFC000"/>
                </a:solidFill>
              </a:rPr>
              <a:t>dermatoses</a:t>
            </a:r>
            <a:r>
              <a:rPr lang="en-US" dirty="0">
                <a:solidFill>
                  <a:srgbClr val="FFC000"/>
                </a:solidFill>
              </a:rPr>
              <a:t> with persistent T-cell </a:t>
            </a:r>
            <a:r>
              <a:rPr lang="en-US" dirty="0" smtClean="0">
                <a:solidFill>
                  <a:srgbClr val="FFC000"/>
                </a:solidFill>
              </a:rPr>
              <a:t>clones. Arch </a:t>
            </a:r>
            <a:r>
              <a:rPr lang="en-US" dirty="0" err="1">
                <a:solidFill>
                  <a:srgbClr val="FFC000"/>
                </a:solidFill>
              </a:rPr>
              <a:t>Dermatol</a:t>
            </a:r>
            <a:r>
              <a:rPr lang="en-US" dirty="0">
                <a:solidFill>
                  <a:srgbClr val="FFC000"/>
                </a:solidFill>
              </a:rPr>
              <a:t>. 2007 Jul;143(7):921-32.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19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11663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Discrasia linfoide epiteliotrópica</a:t>
            </a:r>
          </a:p>
          <a:p>
            <a:pPr algn="ctr"/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 variedad hipopigmentada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179512" y="5777969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smtClean="0">
                <a:solidFill>
                  <a:srgbClr val="FFC000"/>
                </a:solidFill>
              </a:rPr>
              <a:t>Epidemiological</a:t>
            </a:r>
            <a:r>
              <a:rPr lang="en-US" sz="1600">
                <a:solidFill>
                  <a:srgbClr val="FFC000"/>
                </a:solidFill>
              </a:rPr>
              <a:t>, clinical, histological, and immunohistochemical study on hypopigmented epitheliotropic T-cell dyscrasia and hypopigmented mycosis </a:t>
            </a:r>
            <a:r>
              <a:rPr lang="en-US" sz="1600" smtClean="0">
                <a:solidFill>
                  <a:srgbClr val="FFC000"/>
                </a:solidFill>
              </a:rPr>
              <a:t>fungoides. </a:t>
            </a:r>
          </a:p>
          <a:p>
            <a:pPr algn="r"/>
            <a:r>
              <a:rPr lang="en-US" sz="1600" smtClean="0">
                <a:solidFill>
                  <a:srgbClr val="FFC000"/>
                </a:solidFill>
              </a:rPr>
              <a:t>Landgrave</a:t>
            </a:r>
            <a:r>
              <a:rPr lang="en-US" sz="1600">
                <a:solidFill>
                  <a:srgbClr val="FFC000"/>
                </a:solidFill>
              </a:rPr>
              <a:t>-Gómez </a:t>
            </a:r>
            <a:r>
              <a:rPr lang="en-US" sz="1600" smtClean="0">
                <a:solidFill>
                  <a:srgbClr val="FFC000"/>
                </a:solidFill>
              </a:rPr>
              <a:t>I, </a:t>
            </a:r>
            <a:r>
              <a:rPr lang="en-US" sz="1600">
                <a:solidFill>
                  <a:srgbClr val="FFC000"/>
                </a:solidFill>
              </a:rPr>
              <a:t>Ruiz-Arriaga </a:t>
            </a:r>
            <a:r>
              <a:rPr lang="en-US" sz="1600" smtClean="0">
                <a:solidFill>
                  <a:srgbClr val="FFC000"/>
                </a:solidFill>
              </a:rPr>
              <a:t>LF, </a:t>
            </a:r>
            <a:r>
              <a:rPr lang="en-US" sz="1600">
                <a:solidFill>
                  <a:srgbClr val="FFC000"/>
                </a:solidFill>
              </a:rPr>
              <a:t>Toussaint-Caire </a:t>
            </a:r>
            <a:r>
              <a:rPr lang="en-US" sz="1600" smtClean="0">
                <a:solidFill>
                  <a:srgbClr val="FFC000"/>
                </a:solidFill>
              </a:rPr>
              <a:t>S, </a:t>
            </a:r>
            <a:r>
              <a:rPr lang="en-US" sz="1600">
                <a:solidFill>
                  <a:srgbClr val="FFC000"/>
                </a:solidFill>
              </a:rPr>
              <a:t>Vega-Memije </a:t>
            </a:r>
            <a:r>
              <a:rPr lang="en-US" sz="1600" smtClean="0">
                <a:solidFill>
                  <a:srgbClr val="FFC000"/>
                </a:solidFill>
              </a:rPr>
              <a:t>ME, </a:t>
            </a:r>
            <a:r>
              <a:rPr lang="en-US" sz="1600">
                <a:solidFill>
                  <a:srgbClr val="FFC000"/>
                </a:solidFill>
              </a:rPr>
              <a:t>Lacy-Niebla </a:t>
            </a:r>
            <a:r>
              <a:rPr lang="en-US" sz="1600" smtClean="0">
                <a:solidFill>
                  <a:srgbClr val="FFC000"/>
                </a:solidFill>
              </a:rPr>
              <a:t>RM.  </a:t>
            </a:r>
          </a:p>
          <a:p>
            <a:pPr algn="r"/>
            <a:r>
              <a:rPr lang="en-US" sz="1600" smtClean="0">
                <a:solidFill>
                  <a:srgbClr val="FFC000"/>
                </a:solidFill>
              </a:rPr>
              <a:t>Int </a:t>
            </a:r>
            <a:r>
              <a:rPr lang="en-US" sz="1600">
                <a:solidFill>
                  <a:srgbClr val="FFC000"/>
                </a:solidFill>
              </a:rPr>
              <a:t>J Dermatol. 2019 May 30. doi: 10.1111/ijd.14501. [Epub ahead of print]</a:t>
            </a:r>
          </a:p>
          <a:p>
            <a:pPr algn="r"/>
            <a:endParaRPr lang="en-US" sz="1600">
              <a:solidFill>
                <a:srgbClr val="FFC000"/>
              </a:solidFill>
            </a:endParaRPr>
          </a:p>
        </p:txBody>
      </p:sp>
      <p:pic>
        <p:nvPicPr>
          <p:cNvPr id="8" name="Imagen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2915315" cy="441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196752"/>
            <a:ext cx="2672176" cy="4568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2657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18864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Parapsoriasis hipopigmentada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07504" y="5733256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rgbClr val="FFCC00"/>
                </a:solidFill>
              </a:rPr>
              <a:t>El</a:t>
            </a:r>
            <a:r>
              <a:rPr lang="en-US" dirty="0">
                <a:solidFill>
                  <a:srgbClr val="FFCC00"/>
                </a:solidFill>
              </a:rPr>
              <a:t>-</a:t>
            </a:r>
            <a:r>
              <a:rPr lang="en-US" dirty="0" err="1">
                <a:solidFill>
                  <a:srgbClr val="FFCC00"/>
                </a:solidFill>
              </a:rPr>
              <a:t>Darouti</a:t>
            </a:r>
            <a:r>
              <a:rPr lang="en-US" dirty="0">
                <a:solidFill>
                  <a:srgbClr val="FFCC00"/>
                </a:solidFill>
              </a:rPr>
              <a:t> MA et al. </a:t>
            </a:r>
            <a:r>
              <a:rPr lang="en-US" dirty="0" err="1" smtClean="0">
                <a:solidFill>
                  <a:srgbClr val="FFCC00"/>
                </a:solidFill>
              </a:rPr>
              <a:t>Hypopigmented</a:t>
            </a:r>
            <a:r>
              <a:rPr lang="en-US" dirty="0" smtClean="0">
                <a:solidFill>
                  <a:srgbClr val="FFCC00"/>
                </a:solidFill>
              </a:rPr>
              <a:t> </a:t>
            </a:r>
            <a:r>
              <a:rPr lang="en-US" dirty="0" err="1">
                <a:solidFill>
                  <a:srgbClr val="FFCC00"/>
                </a:solidFill>
              </a:rPr>
              <a:t>parapsoriasis</a:t>
            </a:r>
            <a:r>
              <a:rPr lang="en-US" dirty="0">
                <a:solidFill>
                  <a:srgbClr val="FFCC00"/>
                </a:solidFill>
              </a:rPr>
              <a:t> en plaque, a new, overlooked member of the </a:t>
            </a:r>
            <a:r>
              <a:rPr lang="en-US" dirty="0" err="1">
                <a:solidFill>
                  <a:srgbClr val="FFCC00"/>
                </a:solidFill>
              </a:rPr>
              <a:t>parapsoriasis</a:t>
            </a:r>
            <a:r>
              <a:rPr lang="en-US" dirty="0">
                <a:solidFill>
                  <a:srgbClr val="FFCC00"/>
                </a:solidFill>
              </a:rPr>
              <a:t> family: a report of 34 patients and a 7-year experience</a:t>
            </a:r>
            <a:r>
              <a:rPr lang="en-US" dirty="0" smtClean="0">
                <a:solidFill>
                  <a:srgbClr val="FFCC00"/>
                </a:solidFill>
              </a:rPr>
              <a:t>.</a:t>
            </a:r>
          </a:p>
          <a:p>
            <a:pPr algn="r"/>
            <a:r>
              <a:rPr lang="en-US" dirty="0" smtClean="0">
                <a:solidFill>
                  <a:srgbClr val="FFCC00"/>
                </a:solidFill>
              </a:rPr>
              <a:t> </a:t>
            </a:r>
            <a:r>
              <a:rPr lang="en-US" dirty="0">
                <a:solidFill>
                  <a:srgbClr val="FFCC00"/>
                </a:solidFill>
              </a:rPr>
              <a:t>JAAD. 2012 Dec;67(6):1182-8. </a:t>
            </a:r>
          </a:p>
        </p:txBody>
      </p:sp>
      <p:pic>
        <p:nvPicPr>
          <p:cNvPr id="2" name="Picture 1" descr="Screen Shot 2019-07-16 at 1.50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08720"/>
            <a:ext cx="5904656" cy="47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8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332656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Dermatitis purpúrica pigmentada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971600" y="6093296"/>
            <a:ext cx="7380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>
                <a:solidFill>
                  <a:srgbClr val="FFCC00"/>
                </a:solidFill>
              </a:rPr>
              <a:t>Park J et al. Generalized Schamberg Disease in a </a:t>
            </a:r>
            <a:r>
              <a:rPr lang="en-US" smtClean="0">
                <a:solidFill>
                  <a:srgbClr val="FFCC00"/>
                </a:solidFill>
              </a:rPr>
              <a:t>Child.</a:t>
            </a:r>
          </a:p>
          <a:p>
            <a:pPr algn="r"/>
            <a:r>
              <a:rPr lang="en-US" smtClean="0">
                <a:solidFill>
                  <a:srgbClr val="FFCC00"/>
                </a:solidFill>
              </a:rPr>
              <a:t> Ann </a:t>
            </a:r>
            <a:r>
              <a:rPr lang="en-US">
                <a:solidFill>
                  <a:srgbClr val="FFCC00"/>
                </a:solidFill>
              </a:rPr>
              <a:t>Dermatol. 2013 Nov; 25(4): 524–525.</a:t>
            </a:r>
          </a:p>
        </p:txBody>
      </p:sp>
      <p:pic>
        <p:nvPicPr>
          <p:cNvPr id="2" name="Picture 1" descr="Screen Shot 2019-07-16 at 1.3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6265577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3568" y="188640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solidFill>
                  <a:srgbClr val="99CCFF"/>
                </a:solidFill>
                <a:latin typeface="Trebuchet MS" pitchFamily="34" charset="0"/>
              </a:rPr>
              <a:t>Pitiriasis liquenoide crónica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-108520" y="6034062"/>
            <a:ext cx="91450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>
                <a:solidFill>
                  <a:srgbClr val="FFCC00"/>
                </a:solidFill>
              </a:rPr>
              <a:t>Koh WL et al. </a:t>
            </a:r>
            <a:r>
              <a:rPr lang="de-DE" dirty="0" err="1" smtClean="0">
                <a:solidFill>
                  <a:srgbClr val="FFCC00"/>
                </a:solidFill>
              </a:rPr>
              <a:t>Pityriasis</a:t>
            </a:r>
            <a:r>
              <a:rPr lang="de-DE" dirty="0" smtClean="0">
                <a:solidFill>
                  <a:srgbClr val="FFCC00"/>
                </a:solidFill>
              </a:rPr>
              <a:t> </a:t>
            </a:r>
            <a:r>
              <a:rPr lang="de-DE" dirty="0" err="1">
                <a:solidFill>
                  <a:srgbClr val="FFCC00"/>
                </a:solidFill>
              </a:rPr>
              <a:t>lichenoides</a:t>
            </a:r>
            <a:r>
              <a:rPr lang="de-DE" dirty="0">
                <a:solidFill>
                  <a:srgbClr val="FFCC00"/>
                </a:solidFill>
              </a:rPr>
              <a:t> in an Asian </a:t>
            </a:r>
            <a:r>
              <a:rPr lang="de-DE" dirty="0" err="1" smtClean="0">
                <a:solidFill>
                  <a:srgbClr val="FFCC00"/>
                </a:solidFill>
              </a:rPr>
              <a:t>population</a:t>
            </a:r>
            <a:r>
              <a:rPr lang="de-DE" dirty="0" smtClean="0">
                <a:solidFill>
                  <a:srgbClr val="FFCC00"/>
                </a:solidFill>
              </a:rPr>
              <a:t>.</a:t>
            </a:r>
          </a:p>
          <a:p>
            <a:pPr algn="r"/>
            <a:r>
              <a:rPr lang="de-DE" dirty="0" smtClean="0">
                <a:solidFill>
                  <a:srgbClr val="FFCC00"/>
                </a:solidFill>
              </a:rPr>
              <a:t> </a:t>
            </a:r>
            <a:r>
              <a:rPr lang="de-DE" dirty="0" err="1" smtClean="0">
                <a:solidFill>
                  <a:srgbClr val="FFCC00"/>
                </a:solidFill>
              </a:rPr>
              <a:t>Int</a:t>
            </a:r>
            <a:r>
              <a:rPr lang="de-DE" dirty="0" smtClean="0">
                <a:solidFill>
                  <a:srgbClr val="FFCC00"/>
                </a:solidFill>
              </a:rPr>
              <a:t> </a:t>
            </a:r>
            <a:r>
              <a:rPr lang="de-DE" dirty="0">
                <a:solidFill>
                  <a:srgbClr val="FFCC00"/>
                </a:solidFill>
              </a:rPr>
              <a:t>J </a:t>
            </a:r>
            <a:r>
              <a:rPr lang="de-DE" dirty="0" err="1">
                <a:solidFill>
                  <a:srgbClr val="FFCC00"/>
                </a:solidFill>
              </a:rPr>
              <a:t>Dermatol</a:t>
            </a:r>
            <a:r>
              <a:rPr lang="de-DE" dirty="0">
                <a:solidFill>
                  <a:srgbClr val="FFCC00"/>
                </a:solidFill>
              </a:rPr>
              <a:t>. 2013 Dec;52(12):1495-9. </a:t>
            </a:r>
          </a:p>
          <a:p>
            <a:pPr algn="r"/>
            <a:endParaRPr lang="en-US" dirty="0">
              <a:solidFill>
                <a:srgbClr val="FFCC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908720"/>
            <a:ext cx="3820523" cy="50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1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13386</TotalTime>
  <Words>1084</Words>
  <Application>Microsoft Macintosh PowerPoint</Application>
  <PresentationFormat>On-screen Show (4:3)</PresentationFormat>
  <Paragraphs>194</Paragraphs>
  <Slides>45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Black</vt:lpstr>
      <vt:lpstr>Discrasia Linfoide Epiteliotrópica de Células T.  Tratamiento con Radación UV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Dermatosis - Discrasia linfoide - MF</vt:lpstr>
      <vt:lpstr>PowerPoint Presentation</vt:lpstr>
      <vt:lpstr>Discrasia linfoide epiteliotrópica de células T hipopigmentada </vt:lpstr>
      <vt:lpstr>Discrasia          MF</vt:lpstr>
      <vt:lpstr>Discrasia          MF</vt:lpstr>
      <vt:lpstr>Discrasia           MF </vt:lpstr>
      <vt:lpstr>            Discrasia          MF</vt:lpstr>
      <vt:lpstr>Discrasia       MF</vt:lpstr>
      <vt:lpstr>Discrasia       MF</vt:lpstr>
      <vt:lpstr>Discrasia       MF</vt:lpstr>
      <vt:lpstr>Discrasia       MF</vt:lpstr>
      <vt:lpstr>Análisis Estadístico: Micosis Fungoides</vt:lpstr>
      <vt:lpstr>PowerPoint Presentation</vt:lpstr>
      <vt:lpstr>PowerPoint Presentation</vt:lpstr>
      <vt:lpstr>Fototerapia en discrasia linfoide</vt:lpstr>
      <vt:lpstr>Tratamiento UVB banda angosta</vt:lpstr>
      <vt:lpstr>Tratamiento UVB banda angosta</vt:lpstr>
      <vt:lpstr>Tratamiento UVB banda angosta</vt:lpstr>
      <vt:lpstr>Tratamiento UVB banda angosta </vt:lpstr>
      <vt:lpstr>Tratamiento UVB banda angosta </vt:lpstr>
      <vt:lpstr>Tratamiento UVB banda angosta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Sonia</dc:creator>
  <cp:lastModifiedBy>Sonia Toussaint Caire</cp:lastModifiedBy>
  <cp:revision>1310</cp:revision>
  <dcterms:created xsi:type="dcterms:W3CDTF">2010-10-08T19:09:54Z</dcterms:created>
  <dcterms:modified xsi:type="dcterms:W3CDTF">2019-07-17T23:14:26Z</dcterms:modified>
</cp:coreProperties>
</file>