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99" r:id="rId3"/>
    <p:sldId id="344" r:id="rId4"/>
    <p:sldId id="259" r:id="rId5"/>
    <p:sldId id="544" r:id="rId6"/>
    <p:sldId id="545" r:id="rId7"/>
    <p:sldId id="546" r:id="rId8"/>
    <p:sldId id="552" r:id="rId9"/>
    <p:sldId id="553" r:id="rId10"/>
    <p:sldId id="314" r:id="rId11"/>
    <p:sldId id="315" r:id="rId12"/>
    <p:sldId id="316" r:id="rId13"/>
    <p:sldId id="275" r:id="rId14"/>
    <p:sldId id="284" r:id="rId15"/>
    <p:sldId id="287" r:id="rId16"/>
    <p:sldId id="549" r:id="rId17"/>
    <p:sldId id="449" r:id="rId18"/>
    <p:sldId id="551" r:id="rId1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25"/>
    <p:restoredTop sz="93762"/>
  </p:normalViewPr>
  <p:slideViewPr>
    <p:cSldViewPr snapToGrid="0" snapToObjects="1">
      <p:cViewPr varScale="1">
        <p:scale>
          <a:sx n="75" d="100"/>
          <a:sy n="75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396-E946-877D-29D3722BDFA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396-E946-877D-29D3722BDFA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396-E946-877D-29D3722BDFA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396-E946-877D-29D3722BDFA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3396-E946-877D-29D3722BDF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entury Schoolbook" charset="0"/>
                    <a:ea typeface="Century Schoolbook" charset="0"/>
                    <a:cs typeface="Century Schoolbook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Necesidad afectiva</c:v>
                </c:pt>
                <c:pt idx="1">
                  <c:v>Complacer al novio</c:v>
                </c:pt>
                <c:pt idx="2">
                  <c:v>Curiosidad</c:v>
                </c:pt>
                <c:pt idx="3">
                  <c:v>Deseo</c:v>
                </c:pt>
                <c:pt idx="4">
                  <c:v>Otro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7</c:v>
                </c:pt>
                <c:pt idx="2">
                  <c:v>22</c:v>
                </c:pt>
                <c:pt idx="3">
                  <c:v>51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96-E946-877D-29D3722BDF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8194000"/>
        <c:axId val="428195632"/>
      </c:barChart>
      <c:catAx>
        <c:axId val="42819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entury Gothic" charset="0"/>
                <a:ea typeface="Century Gothic" charset="0"/>
                <a:cs typeface="Century Gothic" charset="0"/>
              </a:defRPr>
            </a:pPr>
            <a:endParaRPr lang="es-MX"/>
          </a:p>
        </c:txPr>
        <c:crossAx val="428195632"/>
        <c:crosses val="autoZero"/>
        <c:auto val="1"/>
        <c:lblAlgn val="ctr"/>
        <c:lblOffset val="100"/>
        <c:noMultiLvlLbl val="0"/>
      </c:catAx>
      <c:valAx>
        <c:axId val="428195632"/>
        <c:scaling>
          <c:orientation val="minMax"/>
        </c:scaling>
        <c:delete val="0"/>
        <c:axPos val="l"/>
        <c:majorGridlines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entury Gothic"/>
                <a:cs typeface="Century Gothic"/>
              </a:defRPr>
            </a:pPr>
            <a:endParaRPr lang="es-MX"/>
          </a:p>
        </c:txPr>
        <c:crossAx val="42819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9DE-514E-9AAE-B8B04AF0197E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DE-514E-9AAE-B8B04AF0197E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9DE-514E-9AAE-B8B04AF0197E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DE-514E-9AAE-B8B04AF0197E}"/>
              </c:ext>
            </c:extLst>
          </c:dPt>
          <c:cat>
            <c:strRef>
              <c:f>Hoja1!$A$2:$A$5</c:f>
              <c:strCache>
                <c:ptCount val="4"/>
                <c:pt idx="0">
                  <c:v>Son menores de edad</c:v>
                </c:pt>
                <c:pt idx="1">
                  <c:v>Las leyes son ambigüas</c:v>
                </c:pt>
                <c:pt idx="2">
                  <c:v>Temen problemas legales</c:v>
                </c:pt>
                <c:pt idx="3">
                  <c:v>Los padres no permiten que se traten estos temas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29</c:v>
                </c:pt>
                <c:pt idx="1">
                  <c:v>32</c:v>
                </c:pt>
                <c:pt idx="2">
                  <c:v>38</c:v>
                </c:pt>
                <c:pt idx="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E-514E-9AAE-B8B04AF01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1884575"/>
        <c:axId val="321632367"/>
      </c:barChart>
      <c:catAx>
        <c:axId val="321884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321632367"/>
        <c:crosses val="autoZero"/>
        <c:auto val="1"/>
        <c:lblAlgn val="ctr"/>
        <c:lblOffset val="100"/>
        <c:noMultiLvlLbl val="0"/>
      </c:catAx>
      <c:valAx>
        <c:axId val="3216323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321884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2BA-1146-BF3A-D3293582469F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2BA-1146-BF3A-D3293582469F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2BA-1146-BF3A-D3293582469F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2BA-1146-BF3A-D3293582469F}"/>
              </c:ext>
            </c:extLst>
          </c:dPt>
          <c:cat>
            <c:strRef>
              <c:f>Hoja1!$A$2:$A$5</c:f>
              <c:strCache>
                <c:ptCount val="4"/>
                <c:pt idx="0">
                  <c:v>No es clara y necesita cambios</c:v>
                </c:pt>
                <c:pt idx="1">
                  <c:v>No puedo opinar porque no la conozco</c:v>
                </c:pt>
                <c:pt idx="2">
                  <c:v>Es clara, pero necesita cambios</c:v>
                </c:pt>
                <c:pt idx="3">
                  <c:v>Es clara y no necesita cambios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87</c:v>
                </c:pt>
                <c:pt idx="1">
                  <c:v>49</c:v>
                </c:pt>
                <c:pt idx="2">
                  <c:v>47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A-1146-BF3A-D32935824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7102591"/>
        <c:axId val="347104271"/>
      </c:barChart>
      <c:catAx>
        <c:axId val="347102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347104271"/>
        <c:crosses val="autoZero"/>
        <c:auto val="1"/>
        <c:lblAlgn val="ctr"/>
        <c:lblOffset val="100"/>
        <c:noMultiLvlLbl val="0"/>
      </c:catAx>
      <c:valAx>
        <c:axId val="347104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347102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90265706481204E-2"/>
          <c:y val="6.6583710782605804E-2"/>
          <c:w val="0.86876285075738802"/>
          <c:h val="0.60750611438129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Uso Perfecto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sz="1200">
                      <a:solidFill>
                        <a:srgbClr val="000000"/>
                      </a:solidFill>
                      <a:latin typeface="Century Gothic" charset="0"/>
                      <a:ea typeface="Century Gothic" charset="0"/>
                      <a:cs typeface="Century Gothic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CD4-BB4D-8829-6BAB5CD26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Vasectomia</c:v>
                </c:pt>
                <c:pt idx="1">
                  <c:v>OTB</c:v>
                </c:pt>
                <c:pt idx="2">
                  <c:v>Implante</c:v>
                </c:pt>
                <c:pt idx="3">
                  <c:v>DIU LNG</c:v>
                </c:pt>
                <c:pt idx="4">
                  <c:v>Inyectable</c:v>
                </c:pt>
                <c:pt idx="5">
                  <c:v>Hormonales</c:v>
                </c:pt>
                <c:pt idx="6">
                  <c:v>Condon</c:v>
                </c:pt>
                <c:pt idx="7">
                  <c:v>Coito interrumpido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0.1</c:v>
                </c:pt>
                <c:pt idx="1">
                  <c:v>0.5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0.3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D4-BB4D-8829-6BAB5CD269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Uso Tipico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sz="1200">
                      <a:solidFill>
                        <a:srgbClr val="0D0D0D"/>
                      </a:solidFill>
                      <a:latin typeface="Century Gothic" charset="0"/>
                      <a:ea typeface="Century Gothic" charset="0"/>
                      <a:cs typeface="Century Gothic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CD4-BB4D-8829-6BAB5CD26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D0D0D"/>
                    </a:solidFill>
                    <a:latin typeface="Century Gothic" charset="0"/>
                    <a:ea typeface="Century Gothic" charset="0"/>
                    <a:cs typeface="Century Gothic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Vasectomia</c:v>
                </c:pt>
                <c:pt idx="1">
                  <c:v>OTB</c:v>
                </c:pt>
                <c:pt idx="2">
                  <c:v>Implante</c:v>
                </c:pt>
                <c:pt idx="3">
                  <c:v>DIU LNG</c:v>
                </c:pt>
                <c:pt idx="4">
                  <c:v>Inyectable</c:v>
                </c:pt>
                <c:pt idx="5">
                  <c:v>Hormonales</c:v>
                </c:pt>
                <c:pt idx="6">
                  <c:v>Condon</c:v>
                </c:pt>
                <c:pt idx="7">
                  <c:v>Coito interrumpido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0.1</c:v>
                </c:pt>
                <c:pt idx="1">
                  <c:v>0.5</c:v>
                </c:pt>
                <c:pt idx="2">
                  <c:v>0.2</c:v>
                </c:pt>
                <c:pt idx="3">
                  <c:v>0.2</c:v>
                </c:pt>
                <c:pt idx="4">
                  <c:v>6</c:v>
                </c:pt>
                <c:pt idx="5">
                  <c:v>9</c:v>
                </c:pt>
                <c:pt idx="6">
                  <c:v>18</c:v>
                </c:pt>
                <c:pt idx="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D4-BB4D-8829-6BAB5CD269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14732544"/>
        <c:axId val="714724336"/>
      </c:barChart>
      <c:catAx>
        <c:axId val="714732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0D0D0D"/>
                </a:solidFill>
                <a:latin typeface="Century Gothic"/>
                <a:cs typeface="Century Gothic"/>
              </a:defRPr>
            </a:pPr>
            <a:endParaRPr lang="es-MX"/>
          </a:p>
        </c:txPr>
        <c:crossAx val="714724336"/>
        <c:crosses val="autoZero"/>
        <c:auto val="1"/>
        <c:lblAlgn val="ctr"/>
        <c:lblOffset val="100"/>
        <c:noMultiLvlLbl val="0"/>
      </c:catAx>
      <c:valAx>
        <c:axId val="714724336"/>
        <c:scaling>
          <c:orientation val="minMax"/>
        </c:scaling>
        <c:delete val="0"/>
        <c:axPos val="l"/>
        <c:majorGridlines>
          <c:spPr>
            <a:ln>
              <a:solidFill>
                <a:srgbClr val="262626">
                  <a:alpha val="60000"/>
                </a:srgb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rgbClr val="0D0D0D"/>
                </a:solidFill>
                <a:latin typeface="Century Gothic" charset="0"/>
                <a:ea typeface="Century Gothic" charset="0"/>
                <a:cs typeface="Century Gothic" charset="0"/>
              </a:defRPr>
            </a:pPr>
            <a:endParaRPr lang="es-MX"/>
          </a:p>
        </c:txPr>
        <c:crossAx val="714732544"/>
        <c:crosses val="autoZero"/>
        <c:crossBetween val="between"/>
      </c:valAx>
      <c:spPr>
        <a:ln>
          <a:solidFill>
            <a:schemeClr val="bg1">
              <a:lumMod val="85000"/>
              <a:lumOff val="1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6275366277626"/>
          <c:y val="0.81472212659517496"/>
          <c:w val="0.480800099329526"/>
          <c:h val="0.11577967329378699"/>
        </c:manualLayout>
      </c:layout>
      <c:overlay val="0"/>
      <c:txPr>
        <a:bodyPr/>
        <a:lstStyle/>
        <a:p>
          <a:pPr>
            <a:defRPr>
              <a:solidFill>
                <a:srgbClr val="0D0D0D"/>
              </a:solidFill>
              <a:latin typeface="Century Gothic"/>
              <a:cs typeface="Century Gothic"/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50795-1368-6940-AB5F-2A49C769C94C}" type="datetimeFigureOut">
              <a:rPr lang="es-ES_tradnl" smtClean="0"/>
              <a:t>14/8/19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9C330-A538-7946-A632-5BE6D704DE7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87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>
              <a:ea typeface="ＭＳ Ｐゴシック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5C42A-FE8E-4D80-B9CE-9AF311889A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24AEC-F28F-CD48-B658-AAF785EBCD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3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F7B7-C095-5D4D-9C9E-D1334C0A7445}" type="datetime1">
              <a:rPr lang="es-MX" smtClean="0"/>
              <a:t>14/08/19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60BD-7852-7943-9E90-EB4DB59816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380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71B0-889A-7C47-8082-47B2AA908FCC}" type="datetime1">
              <a:rPr lang="es-MX" smtClean="0"/>
              <a:t>14/08/19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60BD-7852-7943-9E90-EB4DB59816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650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35C-9DB9-C748-9621-0B8BC33B556C}" type="datetime1">
              <a:rPr lang="es-MX" smtClean="0"/>
              <a:t>14/08/19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60BD-7852-7943-9E90-EB4DB59816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0000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F460-73BA-354C-86FE-3C5C96C51C9B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14/08/19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8D5E-2E8A-F342-8B22-C00732E4352A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0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E97C-9EA1-1F4F-8A20-C4560223A2E1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14/08/19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8D5E-2E8A-F342-8B22-C00732E4352A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1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A6F2-82E0-E44B-83E3-FA5C7030524C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14/08/19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8D5E-2E8A-F342-8B22-C00732E4352A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22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B87-94D8-B543-B7BF-05A80412A05A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14/08/19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8D5E-2E8A-F342-8B22-C00732E4352A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7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8BDC-F9EC-7A44-9404-927F1C1BFC9B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14/08/19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8D5E-2E8A-F342-8B22-C00732E4352A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94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3AA2-1B94-9C42-A27D-39EBF8C823A8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14/08/19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8D5E-2E8A-F342-8B22-C00732E4352A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23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B415-B9EA-5045-89A9-434D14008A0D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14/08/19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8D5E-2E8A-F342-8B22-C00732E4352A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10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C1E-617B-1441-9AD5-3A3BDE88809F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14/08/19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8D5E-2E8A-F342-8B22-C00732E4352A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4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6D12-EE65-CE4A-B08E-A014F0AA4FC8}" type="datetime1">
              <a:rPr lang="es-MX" smtClean="0"/>
              <a:t>14/08/19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60BD-7852-7943-9E90-EB4DB59816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6597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333C-BB57-5C46-A331-4E2574B46A6B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14/08/19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8D5E-2E8A-F342-8B22-C00732E4352A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46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AD70-A294-6E44-8D34-CA8E321EBE9A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14/08/19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8D5E-2E8A-F342-8B22-C00732E4352A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20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4E8C-CE80-DF41-A043-9F18B059AF1F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14/08/19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8D5E-2E8A-F342-8B22-C00732E4352A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2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5E4A-FFE2-7942-8692-F2BEC972919D}" type="datetime1">
              <a:rPr lang="es-MX" smtClean="0"/>
              <a:t>14/08/19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60BD-7852-7943-9E90-EB4DB59816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040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E71B-B052-CE45-B1FB-C5DDF291BE76}" type="datetime1">
              <a:rPr lang="es-MX" smtClean="0"/>
              <a:t>14/08/19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60BD-7852-7943-9E90-EB4DB59816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560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6170-F9F5-504D-AF47-80915E03C73C}" type="datetime1">
              <a:rPr lang="es-MX" smtClean="0"/>
              <a:t>14/08/19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60BD-7852-7943-9E90-EB4DB59816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173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F493-6374-244E-87FB-CEE3E02B80FE}" type="datetime1">
              <a:rPr lang="es-MX" smtClean="0"/>
              <a:t>14/08/19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60BD-7852-7943-9E90-EB4DB59816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700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C93E-A51A-204C-A535-2CED4521337A}" type="datetime1">
              <a:rPr lang="es-MX" smtClean="0"/>
              <a:t>14/08/19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60BD-7852-7943-9E90-EB4DB59816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828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9F2A-2BE8-9548-8151-510AF715476F}" type="datetime1">
              <a:rPr lang="es-MX" smtClean="0"/>
              <a:t>14/08/19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60BD-7852-7943-9E90-EB4DB59816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985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7BD0-10A1-404D-9129-541B3D952068}" type="datetime1">
              <a:rPr lang="es-MX" smtClean="0"/>
              <a:t>14/08/19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60BD-7852-7943-9E90-EB4DB59816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181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1B4C4-4262-5649-AFEE-07C1B5118196}" type="datetime1">
              <a:rPr lang="es-MX" smtClean="0"/>
              <a:t>14/08/19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560BD-7852-7943-9E90-EB4DB59816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585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CFC31-48E6-1D44-A95D-40C57F5AA5F0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14/08/19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18D5E-2E8A-F342-8B22-C00732E4352A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5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tiff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tiff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C3EFB38-56EB-F34E-BFE1-19CFF84E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60BD-7852-7943-9E90-EB4DB598160E}" type="slidenum">
              <a:rPr lang="es-ES_tradnl" smtClean="0"/>
              <a:t>1</a:t>
            </a:fld>
            <a:endParaRPr lang="es-ES_tradn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5C3CB8-4107-204D-9D67-F9CA5D537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889137" y="1258146"/>
            <a:ext cx="4413726" cy="434170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A089F0-20C9-DB45-813F-F79D5C2AB294}"/>
              </a:ext>
            </a:extLst>
          </p:cNvPr>
          <p:cNvSpPr txBox="1">
            <a:spLocks/>
          </p:cNvSpPr>
          <p:nvPr/>
        </p:nvSpPr>
        <p:spPr>
          <a:xfrm>
            <a:off x="1909213" y="1524362"/>
            <a:ext cx="8859185" cy="17923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</a:rPr>
              <a:t>CONDUCTAS SEXUALES EN ADOLESCENTES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E3E5F6-F4EC-4E47-82A1-DD1E7381CAA3}"/>
              </a:ext>
            </a:extLst>
          </p:cNvPr>
          <p:cNvSpPr txBox="1"/>
          <p:nvPr/>
        </p:nvSpPr>
        <p:spPr>
          <a:xfrm>
            <a:off x="1972545" y="388212"/>
            <a:ext cx="8859185" cy="4924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El embarazo en adolescentes ¿un reto en salud?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91C40-C810-0A4F-8AE5-9033B38D0553}"/>
              </a:ext>
            </a:extLst>
          </p:cNvPr>
          <p:cNvSpPr txBox="1"/>
          <p:nvPr/>
        </p:nvSpPr>
        <p:spPr>
          <a:xfrm>
            <a:off x="281824" y="5934907"/>
            <a:ext cx="1162835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 tengo conflicto de interés, con ningún producto o servicio de la industria farmacéutica relativo a mi presentación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79A8755-0CD7-B14E-A6A5-3C71567A3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38" y="317789"/>
            <a:ext cx="1184198" cy="1226198"/>
          </a:xfrm>
          <a:prstGeom prst="rect">
            <a:avLst/>
          </a:prstGeom>
        </p:spPr>
      </p:pic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18286336-D90F-984C-877C-68DFF715DBC1}"/>
              </a:ext>
            </a:extLst>
          </p:cNvPr>
          <p:cNvSpPr txBox="1">
            <a:spLocks/>
          </p:cNvSpPr>
          <p:nvPr/>
        </p:nvSpPr>
        <p:spPr>
          <a:xfrm>
            <a:off x="3085653" y="3445853"/>
            <a:ext cx="6506306" cy="19841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US" sz="16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s-ES" sz="20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Dra. Josefina Lira Plascencia                                    </a:t>
            </a:r>
            <a:r>
              <a:rPr lang="es-ES" sz="1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Coordinadora de Unidad de Medicina de la Adolescente                                                                       Instituto Nacional de Perinatología                                                  Universidad Nacional Autónoma de México                                  Presidente del Colegio Mexicano de Especialistas en Ginecología            y Obstetricia AC (2019-2020)                                                          Académica Numeraria de la Academia Mexicana de Pediatría, A.C. 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FIGO </a:t>
            </a:r>
            <a:r>
              <a:rPr lang="es-ES_tradnl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Award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In </a:t>
            </a:r>
            <a:r>
              <a:rPr lang="es-ES_tradnl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Recognition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of </a:t>
            </a:r>
            <a:r>
              <a:rPr lang="es-ES_tradnl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Women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Ostetricians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/</a:t>
            </a:r>
            <a:r>
              <a:rPr lang="es-ES_tradnl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Gynaecologist</a:t>
            </a:r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s-ES" sz="1400" dirty="0">
              <a:solidFill>
                <a:schemeClr val="tx1"/>
              </a:solid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15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/>
          <p:cNvSpPr txBox="1"/>
          <p:nvPr/>
        </p:nvSpPr>
        <p:spPr>
          <a:xfrm>
            <a:off x="1102560" y="417239"/>
            <a:ext cx="10774308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2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  <a:cs typeface="Century Gothic"/>
              </a:rPr>
              <a:t>NOM-047-SSA2-2015</a:t>
            </a:r>
          </a:p>
          <a:p>
            <a:pPr algn="ctr"/>
            <a:r>
              <a:rPr lang="es-MX" sz="22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  <a:cs typeface="Century Gothic"/>
              </a:rPr>
              <a:t>Para la atención a la Salud del grupo etario de 10 a 19 años de edad </a:t>
            </a:r>
            <a:endParaRPr lang="es-MX" sz="22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6" name="Picture 5" descr="Captura de pantalla 2015-09-11 a las 13.44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5" y="4140532"/>
            <a:ext cx="10671875" cy="2398383"/>
          </a:xfrm>
          <a:prstGeom prst="rect">
            <a:avLst/>
          </a:prstGeom>
        </p:spPr>
      </p:pic>
      <p:pic>
        <p:nvPicPr>
          <p:cNvPr id="7" name="Picture 6" descr="Captura de pantalla 2015-09-11 a las 13.43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5" y="1815752"/>
            <a:ext cx="10545708" cy="2139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ECBAD8-5C07-7142-98E3-00981FAD8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C243-E529-384E-8176-4D8D54473AA1}" type="slidenum">
              <a:rPr lang="es-ES" smtClean="0"/>
              <a:t>10</a:t>
            </a:fld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831E94F-5DB3-B04D-9572-DC1E7464E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38" y="317789"/>
            <a:ext cx="1184198" cy="12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ptura de pantalla 2015-09-11 a las 13.42.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r="5367"/>
          <a:stretch/>
        </p:blipFill>
        <p:spPr>
          <a:xfrm>
            <a:off x="588936" y="1405188"/>
            <a:ext cx="10988298" cy="523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id="{70861242-0066-8745-9611-0726FD5D9801}"/>
              </a:ext>
            </a:extLst>
          </p:cNvPr>
          <p:cNvSpPr txBox="1"/>
          <p:nvPr/>
        </p:nvSpPr>
        <p:spPr>
          <a:xfrm>
            <a:off x="1102560" y="417239"/>
            <a:ext cx="10774308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2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  <a:cs typeface="Century Gothic"/>
              </a:rPr>
              <a:t>NOM-047-SSA2-2015</a:t>
            </a:r>
          </a:p>
          <a:p>
            <a:pPr algn="ctr"/>
            <a:r>
              <a:rPr lang="es-MX" sz="22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  <a:cs typeface="Century Gothic"/>
              </a:rPr>
              <a:t>Para la atención a la Salud del grupo etario de 10 a 19 años de edad </a:t>
            </a:r>
            <a:endParaRPr lang="es-MX" sz="22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84C6FC-1A39-FC41-A7EA-4AB4AB6D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C243-E529-384E-8176-4D8D54473AA1}" type="slidenum">
              <a:rPr lang="es-ES" smtClean="0"/>
              <a:t>11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3FA785-3BC9-EC42-BC7F-EF2CAE56C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38" y="317789"/>
            <a:ext cx="1184198" cy="12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2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2332" y="6356350"/>
            <a:ext cx="721468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fld id="{20E7764D-CC90-CB47-B78A-1A3C7B28CDC0}" type="slidenum">
              <a:rPr lang="en-US" smtClean="0"/>
              <a:pPr defTabSz="457200"/>
              <a:t>12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3169" y="663839"/>
            <a:ext cx="5752831" cy="55303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¿QUÉ DEBE SABER </a:t>
            </a:r>
          </a:p>
          <a:p>
            <a:pPr defTabSz="914400">
              <a:lnSpc>
                <a:spcPct val="9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EL MÉDICO               NO GINECÓLOGO </a:t>
            </a:r>
          </a:p>
          <a:p>
            <a:pPr defTabSz="914400">
              <a:lnSpc>
                <a:spcPct val="9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DE ANTICONCEPCIÓN?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A72E07-F79F-4E48-837B-446E7860BA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889137" y="1258146"/>
            <a:ext cx="4413726" cy="434170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64C8350-7AB2-3A4A-AE69-CB7F895DD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44" b="95580" l="9938" r="89907">
                        <a14:foregroundMark x1="68944" y1="69613" x2="81677" y2="53315"/>
                        <a14:foregroundMark x1="52484" y1="20166" x2="76087" y2="14365"/>
                        <a14:foregroundMark x1="84938" y1="32044" x2="76708" y2="14917"/>
                        <a14:foregroundMark x1="52640" y1="16298" x2="65062" y2="9945"/>
                        <a14:foregroundMark x1="24224" y1="19061" x2="47050" y2="9945"/>
                        <a14:foregroundMark x1="16149" y1="31768" x2="21894" y2="23481"/>
                      </a14:backgroundRemoval>
                    </a14:imgEffect>
                  </a14:imgLayer>
                </a14:imgProps>
              </a:ext>
            </a:extLst>
          </a:blip>
          <a:srcRect l="11586" r="8003"/>
          <a:stretch/>
        </p:blipFill>
        <p:spPr>
          <a:xfrm>
            <a:off x="6260123" y="1417389"/>
            <a:ext cx="5638800" cy="4597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BF212F-A9BB-0843-8781-2B49C09B4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38" y="317789"/>
            <a:ext cx="1184198" cy="12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5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 CuadroTexto"/>
          <p:cNvSpPr txBox="1"/>
          <p:nvPr/>
        </p:nvSpPr>
        <p:spPr>
          <a:xfrm>
            <a:off x="960895" y="394156"/>
            <a:ext cx="10120393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DIFERENTES OPCIONES ANTICONCEPTIVAS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41381"/>
              </p:ext>
            </p:extLst>
          </p:nvPr>
        </p:nvGraphicFramePr>
        <p:xfrm>
          <a:off x="774916" y="1741930"/>
          <a:ext cx="10306372" cy="3962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32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Tiempo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de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administración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Método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anticonceptivo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Pericoital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Condones,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diafragmas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coito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interrumpido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Diario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Píldoras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anticonceptivas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Cada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1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semana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Parche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transdérmico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Cada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3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semanas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Anillo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vaginal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Cada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1-3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meses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Inyectables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depósito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Cada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3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años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Implante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subdérmico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Cada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5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años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DIU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liberador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de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levonorgesrel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Cada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10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años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DIU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cobre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Definitivos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Oclusión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tubaria bilateral,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vasectomía</a:t>
                      </a:r>
                      <a:endParaRPr lang="en-US" sz="2000" dirty="0">
                        <a:solidFill>
                          <a:srgbClr val="00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Text Placeholder 138242"/>
          <p:cNvSpPr txBox="1">
            <a:spLocks/>
          </p:cNvSpPr>
          <p:nvPr/>
        </p:nvSpPr>
        <p:spPr>
          <a:xfrm>
            <a:off x="774916" y="5970956"/>
            <a:ext cx="5619496" cy="365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ea typeface="+mn-ea"/>
                <a:cs typeface="Rage Italic" pitchFamily="66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GB" sz="1000" dirty="0">
                <a:solidFill>
                  <a:schemeClr val="tx1"/>
                </a:solidFill>
                <a:latin typeface="Century Gothic"/>
                <a:cs typeface="Century Gothic"/>
              </a:rPr>
              <a:t>Grimes DA. Forgettable contraception. Contraception 2009; 80: 497-499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000"/>
              <a:pPr/>
              <a:t>13</a:t>
            </a:fld>
            <a:endParaRPr lang="en-US" sz="1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968E862-F654-3849-A5C3-AD4F449F48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889137" y="1258146"/>
            <a:ext cx="4413726" cy="434170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42222F7-6716-894B-9AB1-88F021E8C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38" y="317789"/>
            <a:ext cx="1184198" cy="12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3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6797" y="420347"/>
            <a:ext cx="10515600" cy="55976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latin typeface="Century Gothic"/>
                <a:cs typeface="Century Gothic"/>
              </a:rPr>
              <a:t>ANTICONCEPCIÓN DE EMERGENCIA</a:t>
            </a: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915383"/>
              </p:ext>
            </p:extLst>
          </p:nvPr>
        </p:nvGraphicFramePr>
        <p:xfrm>
          <a:off x="524656" y="1680082"/>
          <a:ext cx="11077731" cy="315468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535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2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24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Levonorgestrel</a:t>
                      </a:r>
                      <a:endParaRPr lang="es-ES_tradnl" sz="24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sz="24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Acetato de </a:t>
                      </a:r>
                      <a:r>
                        <a:rPr lang="es-ES_tradnl" sz="24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Ulipristal</a:t>
                      </a:r>
                      <a:endParaRPr lang="es-ES_tradnl" sz="24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Una tableta de 1.5 mg – Dos tabletas  0.75 mg  </a:t>
                      </a:r>
                      <a:endParaRPr lang="es-ES_tradnl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Acetato de </a:t>
                      </a:r>
                      <a:r>
                        <a:rPr lang="es-ES_tradnl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Ulipristal</a:t>
                      </a:r>
                      <a:r>
                        <a:rPr lang="es-ES_tradnl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: una tableta de 30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Mecanismo de acción</a:t>
                      </a:r>
                    </a:p>
                    <a:p>
                      <a:pPr algn="ctr"/>
                      <a:r>
                        <a:rPr lang="es-ES_tradnl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Inhibir o dilatar</a:t>
                      </a:r>
                      <a:r>
                        <a:rPr lang="es-ES_tradnl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la ovulación (dependerá del momento del ciclo)</a:t>
                      </a:r>
                    </a:p>
                    <a:p>
                      <a:pPr algn="ctr"/>
                      <a:r>
                        <a:rPr lang="es-ES_tradnl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Alteración endometrial contribuye a la eficacia</a:t>
                      </a:r>
                      <a:endParaRPr lang="es-ES_tradnl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Toma dentro de las</a:t>
                      </a:r>
                      <a:r>
                        <a:rPr lang="es-ES_tradnl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primeras 72 horas</a:t>
                      </a:r>
                      <a:endParaRPr lang="es-ES_tradnl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Toma dentro de las 120 horas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Eficacia 70%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Eficacia 85%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Nombre</a:t>
                      </a:r>
                      <a:r>
                        <a:rPr lang="es-ES_tradnl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comercial: Oportuna, Post Day, </a:t>
                      </a:r>
                      <a:r>
                        <a:rPr lang="es-ES_tradnl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Glanique</a:t>
                      </a:r>
                      <a:r>
                        <a:rPr lang="es-ES_tradnl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Genérico</a:t>
                      </a:r>
                      <a:endParaRPr lang="es-ES_tradnl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Nombre comercial: </a:t>
                      </a:r>
                      <a:r>
                        <a:rPr lang="es-ES_tradnl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Femelle</a:t>
                      </a:r>
                      <a:r>
                        <a:rPr lang="es-ES_tradnl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ES_tradnl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One</a:t>
                      </a:r>
                      <a:endParaRPr lang="es-ES_tradnl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59420" y="5643457"/>
            <a:ext cx="74152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Century Gothic" charset="0"/>
              </a:rPr>
              <a:t> Faculty of Sexual and Reproductive Healthcare Clinical Effectiveness Unit. FSRH Guidance (October 2011)                         Combined Hormonal Contraception. Clinical Effectiveness Unit.  Royal College of Obstetrician &amp; Gynecologists</a:t>
            </a:r>
          </a:p>
          <a:p>
            <a:pPr eaLnBrk="1" hangingPunct="1"/>
            <a:r>
              <a:rPr lang="en-US" sz="900" dirty="0">
                <a:latin typeface="Century Gothic" charset="0"/>
              </a:rPr>
              <a:t>http://</a:t>
            </a:r>
            <a:r>
              <a:rPr lang="en-US" sz="900" dirty="0" err="1">
                <a:latin typeface="Century Gothic" charset="0"/>
              </a:rPr>
              <a:t>www.fsrh.org</a:t>
            </a:r>
            <a:r>
              <a:rPr lang="en-US" sz="900" dirty="0">
                <a:latin typeface="Century Gothic" charset="0"/>
              </a:rPr>
              <a:t>/</a:t>
            </a:r>
            <a:r>
              <a:rPr lang="en-US" sz="900" dirty="0" err="1">
                <a:latin typeface="Century Gothic" charset="0"/>
              </a:rPr>
              <a:t>pdfs</a:t>
            </a:r>
            <a:r>
              <a:rPr lang="en-US" sz="900" dirty="0">
                <a:latin typeface="Century Gothic" charset="0"/>
              </a:rPr>
              <a:t>/</a:t>
            </a:r>
            <a:r>
              <a:rPr lang="en-US" sz="900" dirty="0" err="1">
                <a:latin typeface="Century Gothic" charset="0"/>
              </a:rPr>
              <a:t>CEUGuidanceCombinedHormonalContraception.pdf</a:t>
            </a:r>
            <a:endParaRPr lang="en-US" sz="900" dirty="0">
              <a:latin typeface="Century 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8D5E-2E8A-F342-8B22-C00732E4352A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AA660CC-0D66-1649-B522-316CEAC0BA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889137" y="1258146"/>
            <a:ext cx="4413726" cy="43417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DAD9793-DED5-AC49-933D-D8E246D22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38" y="317789"/>
            <a:ext cx="1184198" cy="12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8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6555" y="384821"/>
            <a:ext cx="9669779" cy="8925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600" dirty="0">
                <a:solidFill>
                  <a:srgbClr val="000000"/>
                </a:solidFill>
                <a:latin typeface="Century Gothic"/>
                <a:cs typeface="Century Gothic"/>
              </a:rPr>
              <a:t>FALLAS DENTRO DE LOS PRIMEROS 12 MESES EN EL  USO DE  UN MÉTODO ANTICONCEPTIVO</a:t>
            </a:r>
            <a:endParaRPr lang="en-US" sz="2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746760" y="1378533"/>
          <a:ext cx="10881360" cy="466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138242"/>
          <p:cNvSpPr txBox="1">
            <a:spLocks/>
          </p:cNvSpPr>
          <p:nvPr/>
        </p:nvSpPr>
        <p:spPr>
          <a:xfrm>
            <a:off x="746760" y="6092384"/>
            <a:ext cx="9707880" cy="52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ea typeface="+mn-ea"/>
                <a:cs typeface="Rage Italic" pitchFamily="66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GB" sz="1200" dirty="0" err="1">
                <a:solidFill>
                  <a:srgbClr val="262626"/>
                </a:solidFill>
                <a:latin typeface="Century Gothic"/>
                <a:cs typeface="Century Gothic"/>
              </a:rPr>
              <a:t>Trussell</a:t>
            </a:r>
            <a:r>
              <a:rPr lang="en-GB" sz="1200" dirty="0">
                <a:solidFill>
                  <a:srgbClr val="262626"/>
                </a:solidFill>
                <a:latin typeface="Century Gothic"/>
                <a:cs typeface="Century Gothic"/>
              </a:rPr>
              <a:t> J. Contraceptive efficacy. In Hatcher RA, Nelson AL, Cates W, </a:t>
            </a:r>
            <a:r>
              <a:rPr lang="en-GB" sz="1200" dirty="0" err="1">
                <a:solidFill>
                  <a:srgbClr val="262626"/>
                </a:solidFill>
                <a:latin typeface="Century Gothic"/>
                <a:cs typeface="Century Gothic"/>
              </a:rPr>
              <a:t>Kowal</a:t>
            </a:r>
            <a:r>
              <a:rPr lang="en-GB" sz="1200" dirty="0">
                <a:solidFill>
                  <a:srgbClr val="262626"/>
                </a:solidFill>
                <a:latin typeface="Century Gothic"/>
                <a:cs typeface="Century Gothic"/>
              </a:rPr>
              <a:t> D, </a:t>
            </a:r>
            <a:r>
              <a:rPr lang="en-GB" sz="1200" dirty="0" err="1">
                <a:solidFill>
                  <a:srgbClr val="262626"/>
                </a:solidFill>
                <a:latin typeface="Century Gothic"/>
                <a:cs typeface="Century Gothic"/>
              </a:rPr>
              <a:t>Policar</a:t>
            </a:r>
            <a:r>
              <a:rPr lang="en-GB" sz="1200" dirty="0">
                <a:solidFill>
                  <a:srgbClr val="262626"/>
                </a:solidFill>
                <a:latin typeface="Century Gothic"/>
                <a:cs typeface="Century Gothic"/>
              </a:rPr>
              <a:t> M, editors. Contraceptive Technology: twentieth revised edition. New York (NY): Ardent Media; 2011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746760" y="5696717"/>
            <a:ext cx="4908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Century Gothic"/>
                <a:cs typeface="Century Gothic"/>
              </a:rPr>
              <a:t>Hormonales</a:t>
            </a:r>
            <a:r>
              <a:rPr lang="en-US" sz="1000" dirty="0">
                <a:latin typeface="Century Gothic"/>
                <a:cs typeface="Century Gothic"/>
              </a:rPr>
              <a:t>: </a:t>
            </a:r>
            <a:r>
              <a:rPr lang="en-US" sz="1000" dirty="0" err="1">
                <a:latin typeface="Century Gothic"/>
                <a:cs typeface="Century Gothic"/>
              </a:rPr>
              <a:t>pildora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anticonceptiva</a:t>
            </a:r>
            <a:r>
              <a:rPr lang="en-US" sz="1000" dirty="0">
                <a:latin typeface="Century Gothic"/>
                <a:cs typeface="Century Gothic"/>
              </a:rPr>
              <a:t>, </a:t>
            </a:r>
            <a:r>
              <a:rPr lang="en-US" sz="1000" dirty="0" err="1">
                <a:latin typeface="Century Gothic"/>
                <a:cs typeface="Century Gothic"/>
              </a:rPr>
              <a:t>inyectables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mensuales</a:t>
            </a:r>
            <a:r>
              <a:rPr lang="en-US" sz="1000" dirty="0">
                <a:latin typeface="Century Gothic"/>
                <a:cs typeface="Century Gothic"/>
              </a:rPr>
              <a:t>, </a:t>
            </a:r>
            <a:r>
              <a:rPr lang="en-US" sz="1000" dirty="0" err="1">
                <a:latin typeface="Century Gothic"/>
                <a:cs typeface="Century Gothic"/>
              </a:rPr>
              <a:t>parche</a:t>
            </a:r>
            <a:r>
              <a:rPr lang="en-US" sz="1000" dirty="0">
                <a:latin typeface="Century Gothic"/>
                <a:cs typeface="Century Gothic"/>
              </a:rPr>
              <a:t> y </a:t>
            </a:r>
            <a:r>
              <a:rPr lang="en-US" sz="1000" dirty="0" err="1">
                <a:latin typeface="Century Gothic"/>
                <a:cs typeface="Century Gothic"/>
              </a:rPr>
              <a:t>anillo</a:t>
            </a:r>
            <a:endParaRPr lang="en-US" sz="1000" dirty="0">
              <a:latin typeface="Century Gothic"/>
              <a:cs typeface="Century Gothic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8D5E-2E8A-F342-8B22-C00732E4352A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15603A-4D1E-1A41-90B4-01C60259BC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889137" y="1258146"/>
            <a:ext cx="4413726" cy="434170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F45F30B-202F-724A-82B2-67C39075A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38" y="317789"/>
            <a:ext cx="1184198" cy="12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8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 CuadroTexto"/>
          <p:cNvSpPr txBox="1"/>
          <p:nvPr/>
        </p:nvSpPr>
        <p:spPr>
          <a:xfrm>
            <a:off x="326571" y="314616"/>
            <a:ext cx="11242037" cy="9541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44546A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Century Gothic"/>
              </a:rPr>
              <a:t>Organismos académicos  recomiendan el uso de LARC* en mujeres jóvenes y muy jóvenes</a:t>
            </a:r>
            <a:endParaRPr kumimoji="0" lang="es-MX" sz="2800" b="0" i="0" u="none" strike="noStrike" kern="1200" cap="none" spc="0" normalizeH="0" baseline="30000" noProof="0" dirty="0">
              <a:ln w="17780" cmpd="sng">
                <a:solidFill>
                  <a:srgbClr val="4472C4">
                    <a:tint val="3000"/>
                  </a:srgbClr>
                </a:solidFill>
                <a:prstDash val="solid"/>
                <a:miter lim="800000"/>
              </a:ln>
              <a:solidFill>
                <a:srgbClr val="44546A">
                  <a:lumMod val="50000"/>
                </a:srgb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6571" y="1268724"/>
            <a:ext cx="10972800" cy="1278534"/>
            <a:chOff x="326571" y="1268724"/>
            <a:chExt cx="10972800" cy="1278534"/>
          </a:xfrm>
        </p:grpSpPr>
        <p:pic>
          <p:nvPicPr>
            <p:cNvPr id="9" name="Picture 4" descr="imageGen.ashx.jpe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43" b="95000" l="6429" r="934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3784" r="3566" b="5066"/>
            <a:stretch/>
          </p:blipFill>
          <p:spPr>
            <a:xfrm>
              <a:off x="326571" y="1268724"/>
              <a:ext cx="1621245" cy="12785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ángulo 2"/>
            <p:cNvSpPr/>
            <p:nvPr/>
          </p:nvSpPr>
          <p:spPr>
            <a:xfrm>
              <a:off x="1947817" y="1738195"/>
              <a:ext cx="9351554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Los </a:t>
              </a:r>
              <a:r>
                <a:rPr lang="es-MX" dirty="0">
                  <a:solidFill>
                    <a:prstClr val="black"/>
                  </a:solidFill>
                  <a:latin typeface="Century Gothic" charset="0"/>
                  <a:ea typeface="Century Gothic" charset="0"/>
                  <a:cs typeface="Century Gothic" charset="0"/>
                </a:rPr>
                <a:t>LARC</a:t>
              </a: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 pueden colocarse en la mayoría de las mujeres, incluyendo a las jóvenes y muy jóvenes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63385" y="2710540"/>
            <a:ext cx="10590709" cy="996043"/>
            <a:chOff x="963385" y="2710540"/>
            <a:chExt cx="10590709" cy="996043"/>
          </a:xfrm>
        </p:grpSpPr>
        <p:pic>
          <p:nvPicPr>
            <p:cNvPr id="10" name="Picture 4" descr="F6.larg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4" b="98936" l="1447" r="99458">
                          <a14:foregroundMark x1="50753" y1="37175" x2="50753" y2="37175"/>
                          <a14:foregroundMark x1="32731" y1="10106" x2="32731" y2="101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253" y="2710540"/>
              <a:ext cx="1628841" cy="9960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ángulo 10"/>
            <p:cNvSpPr/>
            <p:nvPr/>
          </p:nvSpPr>
          <p:spPr>
            <a:xfrm>
              <a:off x="963385" y="2763520"/>
              <a:ext cx="87031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es-ES_trad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Los pediatras deben ofrecer consejería anticonceptiva -incluyendo </a:t>
              </a:r>
              <a:r>
                <a:rPr lang="es-ES_tradnl" dirty="0">
                  <a:solidFill>
                    <a:prstClr val="black"/>
                  </a:solidFill>
                  <a:latin typeface="Century Gothic" charset="0"/>
                  <a:ea typeface="Century Gothic" charset="0"/>
                  <a:cs typeface="Century Gothic" charset="0"/>
                </a:rPr>
                <a:t>LARC</a:t>
              </a:r>
              <a:r>
                <a:rPr kumimoji="0" lang="es-ES_trad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rPr>
                <a:t> como primera opción-, con la finalidad de evitar embarazos no planeados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6571" y="4033744"/>
            <a:ext cx="11495314" cy="783185"/>
            <a:chOff x="326571" y="4033744"/>
            <a:chExt cx="11495314" cy="783185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6571" y="4033744"/>
              <a:ext cx="2220686" cy="78318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6"/>
            <p:cNvSpPr txBox="1"/>
            <p:nvPr/>
          </p:nvSpPr>
          <p:spPr>
            <a:xfrm>
              <a:off x="2929888" y="4153541"/>
              <a:ext cx="8891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En jóvenes y muy jóvenes, que buscan un método anticonceptivo altamente eficaz, se les debe ofrecer un LARC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63384" y="5229907"/>
            <a:ext cx="10335987" cy="1217187"/>
            <a:chOff x="963384" y="5229907"/>
            <a:chExt cx="10335987" cy="1217187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14"/>
            <a:stretch/>
          </p:blipFill>
          <p:spPr>
            <a:xfrm>
              <a:off x="9157304" y="5229907"/>
              <a:ext cx="2142067" cy="1195834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Rectángulo 14"/>
            <p:cNvSpPr/>
            <p:nvPr/>
          </p:nvSpPr>
          <p:spPr>
            <a:xfrm>
              <a:off x="963384" y="5576471"/>
              <a:ext cx="7772401" cy="870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No hay ninguna restricción para el uso de </a:t>
              </a:r>
              <a:r>
                <a:rPr lang="es-ES" dirty="0">
                  <a:solidFill>
                    <a:prstClr val="black"/>
                  </a:solidFill>
                  <a:latin typeface="Century Gothic"/>
                  <a:cs typeface="Century Gothic"/>
                </a:rPr>
                <a:t>LARC</a:t>
              </a: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por edad ni paridad</a:t>
              </a: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</p:grp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F6CC45-E324-7C41-9060-0774D9BB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D809-07BF-E24E-8E62-998E2895F51F}" type="slidenum">
              <a:rPr lang="es-ES_tradnl" smtClean="0"/>
              <a:t>16</a:t>
            </a:fld>
            <a:endParaRPr lang="es-ES_tradn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A59C6E-8E99-9E4D-A277-439480C93FCC}"/>
              </a:ext>
            </a:extLst>
          </p:cNvPr>
          <p:cNvSpPr txBox="1"/>
          <p:nvPr/>
        </p:nvSpPr>
        <p:spPr>
          <a:xfrm>
            <a:off x="326571" y="6356350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latin typeface="Century Gothic" panose="020B0502020202020204" pitchFamily="34" charset="0"/>
              </a:rPr>
              <a:t>*LARC: Long-acting reversible contracepcion</a:t>
            </a:r>
          </a:p>
        </p:txBody>
      </p:sp>
    </p:spTree>
    <p:extLst>
      <p:ext uri="{BB962C8B-B14F-4D97-AF65-F5344CB8AC3E}">
        <p14:creationId xmlns:p14="http://schemas.microsoft.com/office/powerpoint/2010/main" val="3664192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0438B48-8829-E54D-9DF9-B0DF69A1F5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889137" y="1258146"/>
            <a:ext cx="4413726" cy="4341707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667D4B-1573-AF49-A74F-D5215EF9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C243-E529-384E-8176-4D8D54473AA1}" type="slidenum">
              <a:rPr lang="es-ES" smtClean="0"/>
              <a:t>17</a:t>
            </a:fld>
            <a:endParaRPr lang="es-E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5DA05E7-D0FE-5946-87A8-EB8900078E58}"/>
              </a:ext>
            </a:extLst>
          </p:cNvPr>
          <p:cNvSpPr txBox="1">
            <a:spLocks noChangeArrowheads="1"/>
          </p:cNvSpPr>
          <p:nvPr/>
        </p:nvSpPr>
        <p:spPr>
          <a:xfrm>
            <a:off x="2395538" y="319481"/>
            <a:ext cx="8229600" cy="1139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s-ES" sz="3800" kern="0" dirty="0">
                <a:latin typeface="Century Gothic" panose="020B0502020202020204" pitchFamily="34" charset="0"/>
                <a:ea typeface="+mj-ea"/>
                <a:cs typeface="+mj-cs"/>
              </a:rPr>
              <a:t>CONCLUSIONES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B182CA0-A53A-2445-B25A-D8EA2695442A}"/>
              </a:ext>
            </a:extLst>
          </p:cNvPr>
          <p:cNvSpPr txBox="1"/>
          <p:nvPr/>
        </p:nvSpPr>
        <p:spPr>
          <a:xfrm>
            <a:off x="1233488" y="1394086"/>
            <a:ext cx="10553700" cy="336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s-MX" dirty="0">
                <a:latin typeface="Century Gothic" panose="020B0502020202020204" pitchFamily="34" charset="0"/>
              </a:rPr>
              <a:t>El 73% </a:t>
            </a:r>
            <a:r>
              <a:rPr lang="es-MX">
                <a:latin typeface="Century Gothic" panose="020B0502020202020204" pitchFamily="34" charset="0"/>
              </a:rPr>
              <a:t>de las </a:t>
            </a:r>
            <a:r>
              <a:rPr lang="es-MX" dirty="0">
                <a:latin typeface="Century Gothic" panose="020B0502020202020204" pitchFamily="34" charset="0"/>
              </a:rPr>
              <a:t>adolescentes embarazadas tienen relaciones por placer y curiosidad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s-MX" dirty="0">
                <a:latin typeface="Century Gothic" panose="020B0502020202020204" pitchFamily="34" charset="0"/>
              </a:rPr>
              <a:t>Reciben información sobre sexualidad en un 90%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s-MX" dirty="0">
                <a:latin typeface="Century Gothic" panose="020B0502020202020204" pitchFamily="34" charset="0"/>
              </a:rPr>
              <a:t>No utilizan un método anticonceptivo por descuido y miedo en el 38%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s-MX" dirty="0">
                <a:latin typeface="Century Gothic" panose="020B0502020202020204" pitchFamily="34" charset="0"/>
              </a:rPr>
              <a:t>Existe temor entre el equipo de salud en relación a  la consejería y prescripción anticonceptiva en adolescentes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s-MX" dirty="0">
                <a:latin typeface="Century Gothic" panose="020B0502020202020204" pitchFamily="34" charset="0"/>
              </a:rPr>
              <a:t>El equipo de salud desconoce la normativa en salud reproductiva para adolescentes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s-MX" dirty="0">
                <a:latin typeface="Century Gothic" panose="020B0502020202020204" pitchFamily="34" charset="0"/>
              </a:rPr>
              <a:t>Los médicos no ginecólogos deben capacitarse en consejería anticonceptiva 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endParaRPr lang="es-MX" dirty="0">
              <a:latin typeface="Century Gothic" panose="020B0502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CA72E39-C631-6E44-B780-52DD9FD3F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667" l="2750" r="96917">
                        <a14:foregroundMark x1="89500" y1="79000" x2="96917" y2="80000"/>
                        <a14:foregroundMark x1="22667" y1="84000" x2="28667" y2="84667"/>
                        <a14:foregroundMark x1="29833" y1="83000" x2="36167" y2="84000"/>
                        <a14:foregroundMark x1="36167" y1="84000" x2="37417" y2="83667"/>
                        <a14:foregroundMark x1="9750" y1="82667" x2="15333" y2="83667"/>
                        <a14:foregroundMark x1="15917" y1="83000" x2="21500" y2="88333"/>
                        <a14:foregroundMark x1="2750" y1="83000" x2="8167" y2="91333"/>
                        <a14:foregroundMark x1="8167" y1="91333" x2="8167" y2="91333"/>
                        <a14:foregroundMark x1="7000" y1="79000" x2="2750" y2="84000"/>
                        <a14:foregroundMark x1="60917" y1="85667" x2="65667" y2="93667"/>
                        <a14:backgroundMark x1="15333" y1="2333" x2="17333" y2="76333"/>
                        <a14:backgroundMark x1="17333" y1="76333" x2="17333" y2="76333"/>
                        <a14:backgroundMark x1="28250" y1="1333" x2="30654" y2="782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788" y="4100513"/>
            <a:ext cx="10787062" cy="22558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4C25259-4B26-EC48-A48D-505E5EB22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38" y="317789"/>
            <a:ext cx="1184198" cy="12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8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0438B48-8829-E54D-9DF9-B0DF69A1F5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889137" y="1258146"/>
            <a:ext cx="4413726" cy="4341707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667D4B-1573-AF49-A74F-D5215EF9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C243-E529-384E-8176-4D8D54473AA1}" type="slidenum">
              <a:rPr lang="es-ES" smtClean="0"/>
              <a:t>2</a:t>
            </a:fld>
            <a:endParaRPr lang="es-E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5DA05E7-D0FE-5946-87A8-EB8900078E58}"/>
              </a:ext>
            </a:extLst>
          </p:cNvPr>
          <p:cNvSpPr txBox="1">
            <a:spLocks noChangeArrowheads="1"/>
          </p:cNvSpPr>
          <p:nvPr/>
        </p:nvSpPr>
        <p:spPr>
          <a:xfrm>
            <a:off x="2395538" y="319481"/>
            <a:ext cx="8229600" cy="1139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s-ES" sz="3800" kern="0" dirty="0">
                <a:latin typeface="Century Gothic" panose="020B0502020202020204" pitchFamily="34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B182CA0-A53A-2445-B25A-D8EA2695442A}"/>
              </a:ext>
            </a:extLst>
          </p:cNvPr>
          <p:cNvSpPr txBox="1"/>
          <p:nvPr/>
        </p:nvSpPr>
        <p:spPr>
          <a:xfrm>
            <a:off x="1233488" y="2033771"/>
            <a:ext cx="10553700" cy="211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s-MX" dirty="0">
                <a:latin typeface="Century Gothic" panose="020B0502020202020204" pitchFamily="34" charset="0"/>
              </a:rPr>
              <a:t>¿Qué piensan las adolescentes embarazadas de la sexualidad?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AutoNum type="arabicPeriod"/>
            </a:pPr>
            <a:r>
              <a:rPr lang="es-MX" dirty="0">
                <a:latin typeface="Century Gothic" panose="020B0502020202020204" pitchFamily="34" charset="0"/>
              </a:rPr>
              <a:t>Los médicos debemos de informarlas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AutoNum type="arabicPeriod"/>
            </a:pPr>
            <a:r>
              <a:rPr lang="es-MX" dirty="0">
                <a:latin typeface="Century Gothic" panose="020B0502020202020204" pitchFamily="34" charset="0"/>
              </a:rPr>
              <a:t>¿Qué debe saber el médico no ginecólogo de anticoncepción?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AutoNum type="arabicPeriod"/>
            </a:pPr>
            <a:r>
              <a:rPr lang="es-MX" dirty="0">
                <a:latin typeface="Century Gothic" panose="020B0502020202020204" pitchFamily="34" charset="0"/>
              </a:rPr>
              <a:t>¿Qué dicen las leyes en México?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AutoNum type="arabicPeriod"/>
            </a:pPr>
            <a:r>
              <a:rPr lang="es-MX" dirty="0">
                <a:latin typeface="Century Gothic" panose="020B0502020202020204" pitchFamily="34" charset="0"/>
              </a:rPr>
              <a:t>Conclusiones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CA72E39-C631-6E44-B780-52DD9FD3F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667" l="2750" r="96917">
                        <a14:foregroundMark x1="89500" y1="79000" x2="96917" y2="80000"/>
                        <a14:foregroundMark x1="22667" y1="84000" x2="28667" y2="84667"/>
                        <a14:foregroundMark x1="29833" y1="83000" x2="36167" y2="84000"/>
                        <a14:foregroundMark x1="36167" y1="84000" x2="37417" y2="83667"/>
                        <a14:foregroundMark x1="9750" y1="82667" x2="15333" y2="83667"/>
                        <a14:foregroundMark x1="15917" y1="83000" x2="21500" y2="88333"/>
                        <a14:foregroundMark x1="2750" y1="83000" x2="8167" y2="91333"/>
                        <a14:foregroundMark x1="8167" y1="91333" x2="8167" y2="91333"/>
                        <a14:foregroundMark x1="7000" y1="79000" x2="2750" y2="84000"/>
                        <a14:foregroundMark x1="60917" y1="85667" x2="65667" y2="93667"/>
                        <a14:backgroundMark x1="15333" y1="2333" x2="17333" y2="76333"/>
                        <a14:backgroundMark x1="17333" y1="76333" x2="17333" y2="76333"/>
                        <a14:backgroundMark x1="28250" y1="1333" x2="30654" y2="782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788" y="4100513"/>
            <a:ext cx="10787062" cy="22558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40BFD9-4A28-0846-97D0-58B4BA820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38" y="317789"/>
            <a:ext cx="1184198" cy="12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8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ECB2F15-FB04-594F-BB73-E790B55300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889137" y="1258146"/>
            <a:ext cx="4413726" cy="434170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5136" y="1771961"/>
            <a:ext cx="7051448" cy="33140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3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¿QUÉ PIENSAN LAS ADOLESCENTES EMBARAZADAS DE LA SEXUALIDAD?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764D-CC90-CB47-B78A-1A3C7B28CDC0}" type="slidenum">
              <a:rPr lang="en-US" smtClean="0"/>
              <a:t>3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34" b="89908" l="10000" r="90000">
                        <a14:foregroundMark x1="52344" y1="20183" x2="74688" y2="30428"/>
                        <a14:foregroundMark x1="73594" y1="21713" x2="54688" y2="16820"/>
                        <a14:foregroundMark x1="51406" y1="9174" x2="71094" y2="18960"/>
                        <a14:foregroundMark x1="68125" y1="31957" x2="57656" y2="27064"/>
                        <a14:foregroundMark x1="41875" y1="31193" x2="80625" y2="38838"/>
                        <a14:backgroundMark x1="55000" y1="84557" x2="17656" y2="77217"/>
                        <a14:backgroundMark x1="68906" y1="79969" x2="82969" y2="77982"/>
                      </a14:backgroundRemoval>
                    </a14:imgEffect>
                  </a14:imgLayer>
                </a14:imgProps>
              </a:ext>
            </a:extLst>
          </a:blip>
          <a:srcRect l="12737" r="10713" b="11028"/>
          <a:stretch/>
        </p:blipFill>
        <p:spPr>
          <a:xfrm>
            <a:off x="7200900" y="1232101"/>
            <a:ext cx="4615964" cy="47251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496A045-A026-1840-A5A9-6FC6DC290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38" y="317789"/>
            <a:ext cx="1184198" cy="12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6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49C6-669D-6347-BB7B-95625954B5A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400011" y="2265802"/>
          <a:ext cx="9875520" cy="329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66556" y="5894688"/>
            <a:ext cx="987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N= 158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Mujeres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mexicanas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menores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de 16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años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embarazadas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que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acudieron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a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consulta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prenatal a la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Unidad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Investigación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en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Medicina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de la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Adolescente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en el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Instituto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Nacional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Perinatología</a:t>
            </a: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958081" y="1480874"/>
            <a:ext cx="9092470" cy="65047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¿PORQUÉ TUVISTE RELACIONES SEXUALES?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58081" y="247454"/>
            <a:ext cx="9805132" cy="10989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La </a:t>
            </a:r>
            <a:r>
              <a:rPr lang="en-US" sz="24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adolescente</a:t>
            </a:r>
            <a:r>
              <a:rPr 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embarazada</a:t>
            </a:r>
            <a:r>
              <a:rPr 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información</a:t>
            </a:r>
            <a:r>
              <a:rPr 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creencias</a:t>
            </a:r>
            <a:r>
              <a:rPr 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actitudes</a:t>
            </a:r>
            <a:r>
              <a:rPr 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hacia</a:t>
            </a:r>
            <a:r>
              <a:rPr 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sexualidad</a:t>
            </a:r>
            <a:endParaRPr lang="en-US" sz="24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r"/>
            <a:r>
              <a:rPr lang="en-US" sz="12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Díaz</a:t>
            </a:r>
            <a:r>
              <a:rPr lang="en-US" sz="12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FEC, Lira PJ, </a:t>
            </a:r>
            <a:r>
              <a:rPr lang="en-US" sz="12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Watti</a:t>
            </a:r>
            <a:r>
              <a:rPr lang="en-US" sz="12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A. </a:t>
            </a:r>
            <a:r>
              <a:rPr lang="en-US" sz="12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Ginecol</a:t>
            </a:r>
            <a:r>
              <a:rPr lang="en-US" sz="12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Obstet</a:t>
            </a:r>
            <a:r>
              <a:rPr lang="en-US" sz="12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Mex</a:t>
            </a:r>
            <a:r>
              <a:rPr lang="en-US" sz="12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2013; 81: 693-699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E1FFE52-EEED-664F-896E-C31CC5F66D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889137" y="1258146"/>
            <a:ext cx="4413726" cy="434170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00F6181-5D27-EB40-A6B8-BDBD6BAF3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38" y="317789"/>
            <a:ext cx="1184198" cy="12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9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779694"/>
              </p:ext>
            </p:extLst>
          </p:nvPr>
        </p:nvGraphicFramePr>
        <p:xfrm>
          <a:off x="1752599" y="2191625"/>
          <a:ext cx="8790713" cy="3164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6826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Característica</a:t>
                      </a:r>
                      <a:r>
                        <a:rPr lang="en-US" sz="2000" b="1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*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Resultado</a:t>
                      </a:r>
                      <a:endParaRPr lang="en-US" sz="2000" b="1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Edad</a:t>
                      </a:r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a la </a:t>
                      </a:r>
                      <a:r>
                        <a:rPr lang="en-US" sz="18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primera</a:t>
                      </a:r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8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relación</a:t>
                      </a:r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sexual (</a:t>
                      </a:r>
                      <a:r>
                        <a:rPr lang="en-US" sz="18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promedio</a:t>
                      </a:r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14.6 (</a:t>
                      </a:r>
                      <a:r>
                        <a:rPr lang="en-US" sz="1800" u="sng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+</a:t>
                      </a:r>
                      <a:r>
                        <a:rPr lang="en-US" sz="1800" u="none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1.1)</a:t>
                      </a:r>
                      <a:endParaRPr lang="en-US" sz="18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Recibieron</a:t>
                      </a:r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8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información</a:t>
                      </a:r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8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sobre</a:t>
                      </a:r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8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sexualidad</a:t>
                      </a:r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(</a:t>
                      </a:r>
                      <a:r>
                        <a:rPr lang="en-US" sz="18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escuela</a:t>
                      </a:r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90.2%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La </a:t>
                      </a:r>
                      <a:r>
                        <a:rPr lang="en-US" sz="18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información</a:t>
                      </a:r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8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sobre</a:t>
                      </a:r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8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sexualidad</a:t>
                      </a:r>
                      <a:r>
                        <a:rPr lang="en-US" sz="180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80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fue</a:t>
                      </a:r>
                      <a:r>
                        <a:rPr lang="en-US" sz="180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80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buena</a:t>
                      </a:r>
                      <a:endParaRPr lang="en-US" sz="18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68.8%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La 1ª</a:t>
                      </a:r>
                      <a:r>
                        <a:rPr lang="en-US" sz="180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80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relación</a:t>
                      </a:r>
                      <a:r>
                        <a:rPr lang="en-US" sz="180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sexual en </a:t>
                      </a:r>
                      <a:r>
                        <a:rPr lang="en-US" sz="180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su</a:t>
                      </a:r>
                      <a:r>
                        <a:rPr lang="en-US" sz="180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casa o de la </a:t>
                      </a:r>
                      <a:r>
                        <a:rPr lang="en-US" sz="180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pareja</a:t>
                      </a:r>
                      <a:endParaRPr lang="en-US" sz="18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72.3%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La 1ª</a:t>
                      </a:r>
                      <a:r>
                        <a:rPr lang="en-US" sz="180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80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relación</a:t>
                      </a:r>
                      <a:r>
                        <a:rPr lang="en-US" sz="180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sexual </a:t>
                      </a:r>
                      <a:r>
                        <a:rPr lang="en-US" sz="180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agradable</a:t>
                      </a:r>
                      <a:r>
                        <a:rPr lang="en-US" sz="180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o </a:t>
                      </a:r>
                      <a:r>
                        <a:rPr lang="en-US" sz="180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muy</a:t>
                      </a:r>
                      <a:r>
                        <a:rPr lang="en-US" sz="180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80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agradable</a:t>
                      </a:r>
                      <a:endParaRPr lang="en-US" sz="18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87.1%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¿</a:t>
                      </a:r>
                      <a:r>
                        <a:rPr lang="en-US" sz="18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Por</a:t>
                      </a:r>
                      <a:r>
                        <a:rPr lang="en-US" sz="180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80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qué</a:t>
                      </a:r>
                      <a:r>
                        <a:rPr lang="en-US" sz="180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no </a:t>
                      </a:r>
                      <a:r>
                        <a:rPr lang="en-US" sz="180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utilizaron</a:t>
                      </a:r>
                      <a:r>
                        <a:rPr lang="en-US" sz="180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80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ningún</a:t>
                      </a:r>
                      <a:r>
                        <a:rPr lang="en-US" sz="180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MPF?</a:t>
                      </a:r>
                    </a:p>
                    <a:p>
                      <a:pPr lvl="1"/>
                      <a:r>
                        <a:rPr lang="en-US" sz="18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Descuido</a:t>
                      </a:r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o </a:t>
                      </a:r>
                      <a:r>
                        <a:rPr lang="en-US" sz="18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miedo</a:t>
                      </a:r>
                      <a:endParaRPr lang="en-US" sz="18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lvl="1"/>
                      <a:r>
                        <a:rPr lang="en-US" sz="180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Pensaba</a:t>
                      </a:r>
                      <a:r>
                        <a:rPr lang="en-US" sz="180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80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que</a:t>
                      </a:r>
                      <a:r>
                        <a:rPr lang="en-US" sz="180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no </a:t>
                      </a:r>
                      <a:r>
                        <a:rPr lang="en-US" sz="180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saldría</a:t>
                      </a:r>
                      <a:r>
                        <a:rPr lang="en-US" sz="180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80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embarazada</a:t>
                      </a:r>
                      <a:endParaRPr lang="en-US" sz="18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38%</a:t>
                      </a:r>
                    </a:p>
                    <a:p>
                      <a:pPr algn="ctr"/>
                      <a:r>
                        <a:rPr lang="en-US" sz="18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3580" y="6148881"/>
            <a:ext cx="834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N= 158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Mujeres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mexicanas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menores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de 16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años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embarazadas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que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acudieron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a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consulta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prenatal a la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Unidad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Investigación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en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Medicina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de la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Adolescente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en el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Instituto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Nacional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Perinatología</a:t>
            </a: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764D-CC90-CB47-B78A-1A3C7B28CDC0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1361067"/>
            <a:ext cx="8790712" cy="65047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ACTITUDES HACIA LA SEXUALIDAD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2F3342D-3EC1-0D46-B3E6-93260DDE85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889137" y="1258146"/>
            <a:ext cx="4413726" cy="434170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FD4F8AA-AE32-E848-8A79-116E216B608B}"/>
              </a:ext>
            </a:extLst>
          </p:cNvPr>
          <p:cNvSpPr txBox="1">
            <a:spLocks/>
          </p:cNvSpPr>
          <p:nvPr/>
        </p:nvSpPr>
        <p:spPr>
          <a:xfrm>
            <a:off x="1958081" y="247454"/>
            <a:ext cx="9805132" cy="10989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La </a:t>
            </a:r>
            <a:r>
              <a:rPr lang="en-US" sz="24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adolescente</a:t>
            </a:r>
            <a:r>
              <a:rPr 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embarazada</a:t>
            </a:r>
            <a:r>
              <a:rPr 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información</a:t>
            </a:r>
            <a:r>
              <a:rPr 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creencias</a:t>
            </a:r>
            <a:r>
              <a:rPr 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actitudes</a:t>
            </a:r>
            <a:r>
              <a:rPr 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hacia</a:t>
            </a:r>
            <a:r>
              <a:rPr 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sexualidad</a:t>
            </a:r>
            <a:endParaRPr lang="en-US" sz="24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r"/>
            <a:r>
              <a:rPr lang="en-US" sz="12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Díaz</a:t>
            </a:r>
            <a:r>
              <a:rPr lang="en-US" sz="12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FEC, Lira PJ, </a:t>
            </a:r>
            <a:r>
              <a:rPr lang="en-US" sz="12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Watti</a:t>
            </a:r>
            <a:r>
              <a:rPr lang="en-US" sz="12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A. </a:t>
            </a:r>
            <a:r>
              <a:rPr lang="en-US" sz="12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Ginecol</a:t>
            </a:r>
            <a:r>
              <a:rPr lang="en-US" sz="12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Obstet</a:t>
            </a:r>
            <a:r>
              <a:rPr lang="en-US" sz="12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Mex</a:t>
            </a:r>
            <a:r>
              <a:rPr lang="en-US" sz="12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2013; 81: 693-699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58102F3-F869-494F-B31A-94AAF923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38" y="317789"/>
            <a:ext cx="1184198" cy="12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5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0121BE9-6E3F-0E4A-81D6-7CB06CBB3C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889137" y="1258146"/>
            <a:ext cx="4413726" cy="43417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7764D-CC90-CB47-B78A-1A3C7B28C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44" b="95580" l="9938" r="89907">
                        <a14:foregroundMark x1="68944" y1="69613" x2="81677" y2="53315"/>
                        <a14:foregroundMark x1="52484" y1="20166" x2="76087" y2="14365"/>
                        <a14:foregroundMark x1="84938" y1="32044" x2="76708" y2="14917"/>
                        <a14:foregroundMark x1="52640" y1="16298" x2="65062" y2="9945"/>
                        <a14:foregroundMark x1="24224" y1="19061" x2="47050" y2="9945"/>
                        <a14:foregroundMark x1="16149" y1="31768" x2="21894" y2="23481"/>
                      </a14:backgroundRemoval>
                    </a14:imgEffect>
                  </a14:imgLayer>
                </a14:imgProps>
              </a:ext>
            </a:extLst>
          </a:blip>
          <a:srcRect l="11586" r="8003"/>
          <a:stretch/>
        </p:blipFill>
        <p:spPr>
          <a:xfrm>
            <a:off x="6260123" y="1417389"/>
            <a:ext cx="5638800" cy="4597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CF606BD-A227-A543-8384-5593B81F9B59}"/>
              </a:ext>
            </a:extLst>
          </p:cNvPr>
          <p:cNvSpPr txBox="1">
            <a:spLocks/>
          </p:cNvSpPr>
          <p:nvPr/>
        </p:nvSpPr>
        <p:spPr>
          <a:xfrm>
            <a:off x="358114" y="1417389"/>
            <a:ext cx="5902009" cy="39692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POR ESO </a:t>
            </a:r>
            <a:b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</a:br>
            <a: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LAS ADOLESCENTES             </a:t>
            </a:r>
            <a:r>
              <a:rPr lang="en-US" sz="3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DEBEN </a:t>
            </a:r>
            <a: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CONOCER </a:t>
            </a:r>
            <a:b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</a:br>
            <a: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DE ANTICONCEPCIÓN  </a:t>
            </a:r>
            <a:b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</a:br>
            <a: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Y </a:t>
            </a:r>
            <a:b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</a:br>
            <a: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LOS MÉDICOS </a:t>
            </a:r>
            <a:br>
              <a:rPr 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</a:br>
            <a:r>
              <a:rPr lang="en-US" sz="3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DEBEMOS</a:t>
            </a:r>
            <a:r>
              <a:rPr lang="en-US" sz="3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3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INFORMARLAS</a:t>
            </a:r>
            <a:r>
              <a:rPr lang="mr-IN" sz="3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…</a:t>
            </a:r>
            <a:endParaRPr lang="en-US" sz="3400" b="0" dirty="0">
              <a:solidFill>
                <a:schemeClr val="tx1">
                  <a:lumMod val="85000"/>
                  <a:lumOff val="1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4AE04A2-880F-0942-99F2-D9D0B59348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38" y="317789"/>
            <a:ext cx="1184198" cy="12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8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8636-F763-1B45-8B0C-EF35C7C5534F}" type="slidenum">
              <a:rPr lang="es-ES_tradnl" smtClean="0"/>
              <a:t>7</a:t>
            </a:fld>
            <a:endParaRPr lang="es-ES_tradnl"/>
          </a:p>
        </p:txBody>
      </p:sp>
      <p:sp>
        <p:nvSpPr>
          <p:cNvPr id="8" name="Rectángulo 7"/>
          <p:cNvSpPr/>
          <p:nvPr/>
        </p:nvSpPr>
        <p:spPr>
          <a:xfrm>
            <a:off x="511629" y="5998964"/>
            <a:ext cx="675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endParaRPr lang="es-ES_tradnl" sz="1000" dirty="0">
              <a:effectLst/>
              <a:latin typeface="Century Gothic" panose="020B0502020202020204" pitchFamily="34" charset="0"/>
              <a:ea typeface="Century Schoolbook" charset="0"/>
              <a:cs typeface="Century Schoolbook" charset="0"/>
            </a:endParaRPr>
          </a:p>
          <a:p>
            <a:pPr marL="457200">
              <a:spcAft>
                <a:spcPts val="0"/>
              </a:spcAft>
            </a:pPr>
            <a:r>
              <a:rPr lang="es-ES_tradnl" sz="1000" dirty="0">
                <a:effectLst/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Número de casos válidos: 1016 (médicos generales el  37% y ginecólogos el  63%)</a:t>
            </a:r>
          </a:p>
          <a:p>
            <a:pPr marL="457200">
              <a:spcAft>
                <a:spcPts val="0"/>
              </a:spcAft>
            </a:pPr>
            <a:r>
              <a:rPr lang="es-ES_tradnl" sz="1000" dirty="0">
                <a:effectLst/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Porcentaje del total</a:t>
            </a:r>
          </a:p>
          <a:p>
            <a:pPr marL="457200">
              <a:spcAft>
                <a:spcPts val="0"/>
              </a:spcAft>
            </a:pPr>
            <a:r>
              <a:rPr lang="es-ES_tradnl" sz="1000" dirty="0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*Dra. Josefina Lira-Plascencia, Dr. Edgar C. Díaz-Franco</a:t>
            </a:r>
            <a:endParaRPr lang="es-ES_tradnl" sz="1000" dirty="0">
              <a:effectLst/>
              <a:latin typeface="Century Gothic" panose="020B0502020202020204" pitchFamily="34" charset="0"/>
              <a:ea typeface="Century Schoolbook" charset="0"/>
              <a:cs typeface="Century Schoolbook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87562" y="133907"/>
            <a:ext cx="9885902" cy="8925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ES_tradnl" sz="2000" dirty="0" err="1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Percepci</a:t>
            </a:r>
            <a:r>
              <a:rPr lang="es-ES" sz="2000" dirty="0" err="1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ón</a:t>
            </a:r>
            <a:r>
              <a:rPr lang="es-ES" sz="2000" dirty="0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 de la consejería anticonceptiva para adolescentes.</a:t>
            </a:r>
          </a:p>
          <a:p>
            <a:pPr algn="r"/>
            <a:r>
              <a:rPr lang="es-ES" sz="1600" dirty="0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Unidad de Investigación en Medicina de la Adolescente, </a:t>
            </a:r>
            <a:r>
              <a:rPr lang="es-ES" sz="1600" dirty="0" err="1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INPer</a:t>
            </a:r>
            <a:endParaRPr lang="es-ES" sz="1600" dirty="0">
              <a:latin typeface="Century Gothic" panose="020B0502020202020204" pitchFamily="34" charset="0"/>
              <a:ea typeface="Century Schoolbook" charset="0"/>
              <a:cs typeface="Century Schoolbook" charset="0"/>
            </a:endParaRPr>
          </a:p>
          <a:p>
            <a:pPr algn="r"/>
            <a:r>
              <a:rPr lang="es-ES" sz="1600" dirty="0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Datos no publicados por los autores*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F691EFB-5FF7-664F-8AE4-814D98EBAE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889137" y="1258146"/>
            <a:ext cx="4413726" cy="434170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3810BA1-9FDA-AC4D-9956-54B386C7FDD0}"/>
              </a:ext>
            </a:extLst>
          </p:cNvPr>
          <p:cNvSpPr/>
          <p:nvPr/>
        </p:nvSpPr>
        <p:spPr>
          <a:xfrm>
            <a:off x="1481953" y="1247181"/>
            <a:ext cx="9945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000" dirty="0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CREO QUE EL PRINCIPAL PROBLEMA DE LA CONSEJERIA ANTICONCEPTIVA PARA ADOLESCENTES SE DEBE A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BD6BAFB-B0AE-7B4F-AF71-7D1BA0D36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9456718"/>
              </p:ext>
            </p:extLst>
          </p:nvPr>
        </p:nvGraphicFramePr>
        <p:xfrm>
          <a:off x="1292772" y="2075926"/>
          <a:ext cx="9664261" cy="380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19E8C0AE-90C3-1648-AAFD-4479653AB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38" y="317789"/>
            <a:ext cx="1184198" cy="12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9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E21745B-681A-624C-BA1D-1EC9C74839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889137" y="1258146"/>
            <a:ext cx="4413726" cy="434170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8636-F763-1B45-8B0C-EF35C7C5534F}" type="slidenum">
              <a:rPr lang="es-ES_tradnl" smtClean="0"/>
              <a:t>8</a:t>
            </a:fld>
            <a:endParaRPr lang="es-ES_tradnl" dirty="0"/>
          </a:p>
        </p:txBody>
      </p:sp>
      <p:sp>
        <p:nvSpPr>
          <p:cNvPr id="10" name="Rectángulo 9"/>
          <p:cNvSpPr/>
          <p:nvPr/>
        </p:nvSpPr>
        <p:spPr>
          <a:xfrm>
            <a:off x="581164" y="5943017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spcAft>
                <a:spcPts val="0"/>
              </a:spcAft>
            </a:pPr>
            <a:r>
              <a:rPr lang="es-ES_tradnl" sz="1000" dirty="0">
                <a:effectLst/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Número de casos válidos: 1025 (médicos generales 37% y ginecólogos 63%)</a:t>
            </a:r>
          </a:p>
          <a:p>
            <a:pPr marL="457200">
              <a:spcAft>
                <a:spcPts val="0"/>
              </a:spcAft>
            </a:pPr>
            <a:r>
              <a:rPr lang="es-ES_tradnl" sz="1000" dirty="0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Porcentaje del total</a:t>
            </a:r>
          </a:p>
          <a:p>
            <a:pPr marL="457200">
              <a:spcAft>
                <a:spcPts val="0"/>
              </a:spcAft>
            </a:pPr>
            <a:r>
              <a:rPr lang="es-ES_tradnl" sz="1000" dirty="0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*Dra. Josefina Lira-Plascencia, Dr. Edgar C. Díaz-Franco</a:t>
            </a:r>
          </a:p>
          <a:p>
            <a:pPr marL="457200"/>
            <a:r>
              <a:rPr lang="es-ES_tradnl" sz="1000" dirty="0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**NOM-005-SSA2-1993.  De los Servicios de Planificación Familiar</a:t>
            </a:r>
          </a:p>
          <a:p>
            <a:pPr marL="457200">
              <a:spcAft>
                <a:spcPts val="0"/>
              </a:spcAft>
            </a:pPr>
            <a:endParaRPr lang="es-ES_tradnl" sz="1000" dirty="0">
              <a:effectLst/>
              <a:latin typeface="Century Gothic" panose="020B0502020202020204" pitchFamily="34" charset="0"/>
              <a:ea typeface="Century Schoolbook" charset="0"/>
              <a:cs typeface="Century Schoolbook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8B6B97-EC77-4941-B1C5-F02E4FEB625A}"/>
              </a:ext>
            </a:extLst>
          </p:cNvPr>
          <p:cNvSpPr txBox="1"/>
          <p:nvPr/>
        </p:nvSpPr>
        <p:spPr>
          <a:xfrm>
            <a:off x="2087563" y="231387"/>
            <a:ext cx="9885902" cy="8925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ES_tradnl" sz="2000" dirty="0" err="1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Percepci</a:t>
            </a:r>
            <a:r>
              <a:rPr lang="es-ES" sz="2000" dirty="0" err="1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ón</a:t>
            </a:r>
            <a:r>
              <a:rPr lang="es-ES" sz="2000" dirty="0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 de la consejería anticonceptiva para adolescentes..</a:t>
            </a:r>
          </a:p>
          <a:p>
            <a:pPr algn="r"/>
            <a:r>
              <a:rPr lang="es-ES" sz="1600" dirty="0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Unidad de Investigación en Medicina de la Adolescente, </a:t>
            </a:r>
            <a:r>
              <a:rPr lang="es-ES" sz="1600" dirty="0" err="1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INPer</a:t>
            </a:r>
            <a:endParaRPr lang="es-ES" sz="1600" dirty="0">
              <a:latin typeface="Century Gothic" panose="020B0502020202020204" pitchFamily="34" charset="0"/>
              <a:ea typeface="Century Schoolbook" charset="0"/>
              <a:cs typeface="Century Schoolbook" charset="0"/>
            </a:endParaRPr>
          </a:p>
          <a:p>
            <a:pPr algn="r"/>
            <a:r>
              <a:rPr lang="es-ES" sz="1600" dirty="0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Datos no publicados por los autores*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7379395-7320-BA4B-A73D-52C470326151}"/>
              </a:ext>
            </a:extLst>
          </p:cNvPr>
          <p:cNvSpPr/>
          <p:nvPr/>
        </p:nvSpPr>
        <p:spPr>
          <a:xfrm>
            <a:off x="1529255" y="1258146"/>
            <a:ext cx="9885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latin typeface="Century Gothic" panose="020B0502020202020204" pitchFamily="34" charset="0"/>
                <a:ea typeface="Century Schoolbook" charset="0"/>
                <a:cs typeface="Century Schoolbook" charset="0"/>
              </a:rPr>
              <a:t>CREO QUE LA NOM 005 AL TRATAR EL TEMA DE ANTICONCEPCIÓN (CONSEJERÍA Y PRESCRIPCIÓN) EN ADOLESCENTES**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7D8380F-4355-A749-A0B5-2D65BE5B9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762977"/>
              </p:ext>
            </p:extLst>
          </p:nvPr>
        </p:nvGraphicFramePr>
        <p:xfrm>
          <a:off x="1198179" y="2207172"/>
          <a:ext cx="10155621" cy="358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A41A3F8-1777-0446-A2BA-C5E0DC859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38" y="317789"/>
            <a:ext cx="1184198" cy="12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87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13F82C7-5B43-8B42-830C-5EEE54779C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889137" y="1258146"/>
            <a:ext cx="4413726" cy="43417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78586" y="4785235"/>
            <a:ext cx="10634828" cy="9491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400" dirty="0">
                <a:solidFill>
                  <a:srgbClr val="000000"/>
                </a:solidFill>
                <a:latin typeface="Century Gothic"/>
                <a:cs typeface="Century Gothic"/>
              </a:rPr>
              <a:t>¿QUÉ DICEN LAS LEYES EN MÉXICO?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8106" b="5752"/>
          <a:stretch/>
        </p:blipFill>
        <p:spPr>
          <a:xfrm>
            <a:off x="1267190" y="1698224"/>
            <a:ext cx="9657620" cy="2468906"/>
          </a:xfrm>
          <a:prstGeom prst="rect">
            <a:avLst/>
          </a:prstGeom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7C96C0E0-FBD1-E24A-BBC3-41A0ABF7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C243-E529-384E-8176-4D8D54473AA1}" type="slidenum">
              <a:rPr lang="es-ES" smtClean="0"/>
              <a:t>9</a:t>
            </a:fld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8C2CDD6-7F39-B64A-88F9-E122E0F8E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38" y="317789"/>
            <a:ext cx="1184198" cy="12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70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12029</TotalTime>
  <Words>1003</Words>
  <Application>Microsoft Macintosh PowerPoint</Application>
  <PresentationFormat>Panorámica</PresentationFormat>
  <Paragraphs>137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Tema de Office</vt:lpstr>
      <vt:lpstr>2_Tema de Office</vt:lpstr>
      <vt:lpstr>Presentación de PowerPoint</vt:lpstr>
      <vt:lpstr>Presentación de PowerPoint</vt:lpstr>
      <vt:lpstr>¿QUÉ PIENSAN LAS ADOLESCENTES EMBARAZADAS DE LA SEXUALIDAD?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Josefina Lira</dc:creator>
  <cp:lastModifiedBy>Josefina Lira</cp:lastModifiedBy>
  <cp:revision>58</cp:revision>
  <dcterms:created xsi:type="dcterms:W3CDTF">2019-04-30T13:42:24Z</dcterms:created>
  <dcterms:modified xsi:type="dcterms:W3CDTF">2019-08-14T18:05:27Z</dcterms:modified>
</cp:coreProperties>
</file>