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28" r:id="rId2"/>
    <p:sldId id="256" r:id="rId3"/>
    <p:sldId id="257" r:id="rId4"/>
    <p:sldId id="262" r:id="rId5"/>
    <p:sldId id="259" r:id="rId6"/>
    <p:sldId id="329" r:id="rId7"/>
    <p:sldId id="330" r:id="rId8"/>
    <p:sldId id="353" r:id="rId9"/>
    <p:sldId id="331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283" r:id="rId20"/>
    <p:sldId id="305" r:id="rId21"/>
    <p:sldId id="348" r:id="rId22"/>
    <p:sldId id="293" r:id="rId23"/>
    <p:sldId id="349" r:id="rId24"/>
    <p:sldId id="350" r:id="rId25"/>
    <p:sldId id="351" r:id="rId26"/>
    <p:sldId id="297" r:id="rId27"/>
    <p:sldId id="35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CC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563" autoAdjust="0"/>
    <p:restoredTop sz="94660"/>
  </p:normalViewPr>
  <p:slideViewPr>
    <p:cSldViewPr snapToGrid="0">
      <p:cViewPr>
        <p:scale>
          <a:sx n="150" d="100"/>
          <a:sy n="150" d="100"/>
        </p:scale>
        <p:origin x="1792" y="13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Libro10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>
                <a:latin typeface="Arial"/>
                <a:cs typeface="Arial"/>
              </a:defRPr>
            </a:pPr>
            <a:r>
              <a:rPr lang="es-ES" sz="2000" dirty="0"/>
              <a:t>Método anticonceptivo utilizado </a:t>
            </a:r>
            <a:br>
              <a:rPr lang="es-ES" sz="2000" dirty="0"/>
            </a:br>
            <a:r>
              <a:rPr lang="es-ES" sz="2000" dirty="0"/>
              <a:t>en la primera relación sexual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Hoja1!$B$20</c:f>
              <c:strCache>
                <c:ptCount val="1"/>
                <c:pt idx="0">
                  <c:v>Método anticonceptivo utilizado en la primera relación sexual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/>
                    <a:cs typeface="Arial"/>
                  </a:defRPr>
                </a:pPr>
                <a:endParaRPr lang="es-ES_trad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Hoja1!$B$21:$B$25</c:f>
              <c:strCache>
                <c:ptCount val="5"/>
                <c:pt idx="0">
                  <c:v>Condón</c:v>
                </c:pt>
                <c:pt idx="1">
                  <c:v>Píldora del día después</c:v>
                </c:pt>
                <c:pt idx="2">
                  <c:v>Coito interrumpido</c:v>
                </c:pt>
                <c:pt idx="3">
                  <c:v>No utilizaron</c:v>
                </c:pt>
                <c:pt idx="4">
                  <c:v>Otro</c:v>
                </c:pt>
              </c:strCache>
            </c:strRef>
          </c:cat>
          <c:val>
            <c:numRef>
              <c:f>Hoja1!$C$21:$C$25</c:f>
              <c:numCache>
                <c:formatCode>0.0%</c:formatCode>
                <c:ptCount val="5"/>
                <c:pt idx="0">
                  <c:v>0.873</c:v>
                </c:pt>
                <c:pt idx="1">
                  <c:v>0.041</c:v>
                </c:pt>
                <c:pt idx="2">
                  <c:v>0.025</c:v>
                </c:pt>
                <c:pt idx="3">
                  <c:v>0.046</c:v>
                </c:pt>
                <c:pt idx="4">
                  <c:v>0.015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EB-A34C-9115-A1FC704F45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2000">
              <a:latin typeface="Arial"/>
              <a:cs typeface="Arial"/>
            </a:defRPr>
          </a:pPr>
          <a:endParaRPr lang="es-ES_tradnl"/>
        </a:p>
      </c:txPr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26DA10-5275-4F26-9874-0CC8423FA83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</dgm:pt>
    <dgm:pt modelId="{69EA6F51-4877-43FE-9F17-F230AB85CCB6}">
      <dgm:prSet phldrT="[Texto]"/>
      <dgm:spPr>
        <a:solidFill>
          <a:schemeClr val="accent6">
            <a:lumMod val="10000"/>
            <a:lumOff val="90000"/>
          </a:schemeClr>
        </a:solidFill>
      </dgm:spPr>
      <dgm:t>
        <a:bodyPr/>
        <a:lstStyle/>
        <a:p>
          <a:r>
            <a:rPr lang="es-MX" dirty="0"/>
            <a:t>Cambios físicos y mentales</a:t>
          </a:r>
        </a:p>
      </dgm:t>
    </dgm:pt>
    <dgm:pt modelId="{F47137C8-85A9-475D-A6C4-1DA720FC14B6}" type="parTrans" cxnId="{6E06B1BB-192F-4BF7-989A-DA4F2D10ECCE}">
      <dgm:prSet/>
      <dgm:spPr/>
      <dgm:t>
        <a:bodyPr/>
        <a:lstStyle/>
        <a:p>
          <a:endParaRPr lang="es-MX"/>
        </a:p>
      </dgm:t>
    </dgm:pt>
    <dgm:pt modelId="{D26ECF1F-F805-4726-BC64-1BDD2381BB49}" type="sibTrans" cxnId="{6E06B1BB-192F-4BF7-989A-DA4F2D10ECCE}">
      <dgm:prSet/>
      <dgm:spPr/>
      <dgm:t>
        <a:bodyPr/>
        <a:lstStyle/>
        <a:p>
          <a:endParaRPr lang="es-MX"/>
        </a:p>
      </dgm:t>
    </dgm:pt>
    <dgm:pt modelId="{0A551F4C-438B-4777-B8F3-ABE81407AB43}">
      <dgm:prSet phldrT="[Texto]"/>
      <dgm:spPr>
        <a:solidFill>
          <a:schemeClr val="accent6">
            <a:lumMod val="10000"/>
            <a:lumOff val="90000"/>
          </a:schemeClr>
        </a:solidFill>
      </dgm:spPr>
      <dgm:t>
        <a:bodyPr/>
        <a:lstStyle/>
        <a:p>
          <a:r>
            <a:rPr lang="es-MX" dirty="0"/>
            <a:t>Desarrollo de identidad y personalidad</a:t>
          </a:r>
        </a:p>
      </dgm:t>
    </dgm:pt>
    <dgm:pt modelId="{E882AD77-FEED-4785-961F-DFCFF0C4BCE6}" type="parTrans" cxnId="{3D0F3E0C-76C1-4AA6-BBC9-93BEB4D700EC}">
      <dgm:prSet/>
      <dgm:spPr/>
      <dgm:t>
        <a:bodyPr/>
        <a:lstStyle/>
        <a:p>
          <a:endParaRPr lang="es-MX"/>
        </a:p>
      </dgm:t>
    </dgm:pt>
    <dgm:pt modelId="{F260F855-D0D0-4550-BEA9-D5FCD35301BF}" type="sibTrans" cxnId="{3D0F3E0C-76C1-4AA6-BBC9-93BEB4D700EC}">
      <dgm:prSet/>
      <dgm:spPr/>
      <dgm:t>
        <a:bodyPr/>
        <a:lstStyle/>
        <a:p>
          <a:endParaRPr lang="es-MX"/>
        </a:p>
      </dgm:t>
    </dgm:pt>
    <dgm:pt modelId="{8071A11E-9DA0-4F54-8774-F5645EAFE8F4}">
      <dgm:prSet phldrT="[Texto]"/>
      <dgm:spPr>
        <a:solidFill>
          <a:schemeClr val="accent6">
            <a:lumMod val="10000"/>
            <a:lumOff val="90000"/>
          </a:schemeClr>
        </a:solidFill>
      </dgm:spPr>
      <dgm:t>
        <a:bodyPr/>
        <a:lstStyle/>
        <a:p>
          <a:r>
            <a:rPr lang="es-MX" dirty="0"/>
            <a:t>Establecer relaciones personales</a:t>
          </a:r>
        </a:p>
      </dgm:t>
    </dgm:pt>
    <dgm:pt modelId="{0CFE7852-80DA-4EB4-A996-AFA4C9243113}" type="parTrans" cxnId="{03A145D3-C2A1-4391-ABBC-2F6270D81973}">
      <dgm:prSet/>
      <dgm:spPr/>
      <dgm:t>
        <a:bodyPr/>
        <a:lstStyle/>
        <a:p>
          <a:endParaRPr lang="es-MX"/>
        </a:p>
      </dgm:t>
    </dgm:pt>
    <dgm:pt modelId="{8CFA9DE5-43A2-4B96-8229-5C35AA434201}" type="sibTrans" cxnId="{03A145D3-C2A1-4391-ABBC-2F6270D81973}">
      <dgm:prSet/>
      <dgm:spPr/>
      <dgm:t>
        <a:bodyPr/>
        <a:lstStyle/>
        <a:p>
          <a:endParaRPr lang="es-MX"/>
        </a:p>
      </dgm:t>
    </dgm:pt>
    <dgm:pt modelId="{96AE687B-98DA-4AB9-8AB5-A57C0498E0AC}">
      <dgm:prSet phldrT="[Texto]"/>
      <dgm:spPr>
        <a:solidFill>
          <a:schemeClr val="accent6">
            <a:lumMod val="10000"/>
            <a:lumOff val="90000"/>
          </a:schemeClr>
        </a:solidFill>
      </dgm:spPr>
      <dgm:t>
        <a:bodyPr/>
        <a:lstStyle/>
        <a:p>
          <a:r>
            <a:rPr lang="es-MX" dirty="0"/>
            <a:t>Cambios de roles</a:t>
          </a:r>
        </a:p>
      </dgm:t>
    </dgm:pt>
    <dgm:pt modelId="{DE3B6235-82E9-406F-B03E-172D4EBC8CCF}" type="parTrans" cxnId="{58DBD15E-2844-4F4E-8105-64467F8D05A0}">
      <dgm:prSet/>
      <dgm:spPr/>
      <dgm:t>
        <a:bodyPr/>
        <a:lstStyle/>
        <a:p>
          <a:endParaRPr lang="es-MX"/>
        </a:p>
      </dgm:t>
    </dgm:pt>
    <dgm:pt modelId="{452DB2D5-AB00-4173-817A-4077909C0D43}" type="sibTrans" cxnId="{58DBD15E-2844-4F4E-8105-64467F8D05A0}">
      <dgm:prSet/>
      <dgm:spPr/>
      <dgm:t>
        <a:bodyPr/>
        <a:lstStyle/>
        <a:p>
          <a:endParaRPr lang="es-MX"/>
        </a:p>
      </dgm:t>
    </dgm:pt>
    <dgm:pt modelId="{C123D789-8914-460D-9242-51B1FD4EA73C}" type="pres">
      <dgm:prSet presAssocID="{B326DA10-5275-4F26-9874-0CC8423FA83B}" presName="Name0" presStyleCnt="0">
        <dgm:presLayoutVars>
          <dgm:dir/>
          <dgm:animLvl val="lvl"/>
          <dgm:resizeHandles val="exact"/>
        </dgm:presLayoutVars>
      </dgm:prSet>
      <dgm:spPr/>
    </dgm:pt>
    <dgm:pt modelId="{B9EBA5A4-6DF0-4121-951C-3C6D32A4C949}" type="pres">
      <dgm:prSet presAssocID="{69EA6F51-4877-43FE-9F17-F230AB85CCB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756E91B-65F1-4357-88E1-58C8BED97F28}" type="pres">
      <dgm:prSet presAssocID="{D26ECF1F-F805-4726-BC64-1BDD2381BB49}" presName="parTxOnlySpace" presStyleCnt="0"/>
      <dgm:spPr/>
    </dgm:pt>
    <dgm:pt modelId="{44AE963C-48F7-42CB-90BB-D466FB4AB950}" type="pres">
      <dgm:prSet presAssocID="{0A551F4C-438B-4777-B8F3-ABE81407AB43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1FB603-F72F-4589-8BDC-9ECCEB635A00}" type="pres">
      <dgm:prSet presAssocID="{F260F855-D0D0-4550-BEA9-D5FCD35301BF}" presName="parTxOnlySpace" presStyleCnt="0"/>
      <dgm:spPr/>
    </dgm:pt>
    <dgm:pt modelId="{BF37AA0D-F68B-404D-B321-93BDF03C62DE}" type="pres">
      <dgm:prSet presAssocID="{8071A11E-9DA0-4F54-8774-F5645EAFE8F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0A2C24-3E3D-4356-A96A-532ADFA1C417}" type="pres">
      <dgm:prSet presAssocID="{8CFA9DE5-43A2-4B96-8229-5C35AA434201}" presName="parTxOnlySpace" presStyleCnt="0"/>
      <dgm:spPr/>
    </dgm:pt>
    <dgm:pt modelId="{527EC7B9-F95B-46E0-889A-A7098780BBDB}" type="pres">
      <dgm:prSet presAssocID="{96AE687B-98DA-4AB9-8AB5-A57C0498E0AC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3A145D3-C2A1-4391-ABBC-2F6270D81973}" srcId="{B326DA10-5275-4F26-9874-0CC8423FA83B}" destId="{8071A11E-9DA0-4F54-8774-F5645EAFE8F4}" srcOrd="2" destOrd="0" parTransId="{0CFE7852-80DA-4EB4-A996-AFA4C9243113}" sibTransId="{8CFA9DE5-43A2-4B96-8229-5C35AA434201}"/>
    <dgm:cxn modelId="{3EAE9CF8-8A12-4544-8E90-AFD3233D9931}" type="presOf" srcId="{B326DA10-5275-4F26-9874-0CC8423FA83B}" destId="{C123D789-8914-460D-9242-51B1FD4EA73C}" srcOrd="0" destOrd="0" presId="urn:microsoft.com/office/officeart/2005/8/layout/chevron1"/>
    <dgm:cxn modelId="{6E06B1BB-192F-4BF7-989A-DA4F2D10ECCE}" srcId="{B326DA10-5275-4F26-9874-0CC8423FA83B}" destId="{69EA6F51-4877-43FE-9F17-F230AB85CCB6}" srcOrd="0" destOrd="0" parTransId="{F47137C8-85A9-475D-A6C4-1DA720FC14B6}" sibTransId="{D26ECF1F-F805-4726-BC64-1BDD2381BB49}"/>
    <dgm:cxn modelId="{D4C505CE-9866-4C42-BC2D-6F35EB64C396}" type="presOf" srcId="{0A551F4C-438B-4777-B8F3-ABE81407AB43}" destId="{44AE963C-48F7-42CB-90BB-D466FB4AB950}" srcOrd="0" destOrd="0" presId="urn:microsoft.com/office/officeart/2005/8/layout/chevron1"/>
    <dgm:cxn modelId="{3D0F3E0C-76C1-4AA6-BBC9-93BEB4D700EC}" srcId="{B326DA10-5275-4F26-9874-0CC8423FA83B}" destId="{0A551F4C-438B-4777-B8F3-ABE81407AB43}" srcOrd="1" destOrd="0" parTransId="{E882AD77-FEED-4785-961F-DFCFF0C4BCE6}" sibTransId="{F260F855-D0D0-4550-BEA9-D5FCD35301BF}"/>
    <dgm:cxn modelId="{58DBD15E-2844-4F4E-8105-64467F8D05A0}" srcId="{B326DA10-5275-4F26-9874-0CC8423FA83B}" destId="{96AE687B-98DA-4AB9-8AB5-A57C0498E0AC}" srcOrd="3" destOrd="0" parTransId="{DE3B6235-82E9-406F-B03E-172D4EBC8CCF}" sibTransId="{452DB2D5-AB00-4173-817A-4077909C0D43}"/>
    <dgm:cxn modelId="{86F8A0FB-7182-4DF3-A4F3-7FB95E752D2C}" type="presOf" srcId="{96AE687B-98DA-4AB9-8AB5-A57C0498E0AC}" destId="{527EC7B9-F95B-46E0-889A-A7098780BBDB}" srcOrd="0" destOrd="0" presId="urn:microsoft.com/office/officeart/2005/8/layout/chevron1"/>
    <dgm:cxn modelId="{7048AED1-A684-4673-A0DE-6CA40DD583B0}" type="presOf" srcId="{69EA6F51-4877-43FE-9F17-F230AB85CCB6}" destId="{B9EBA5A4-6DF0-4121-951C-3C6D32A4C949}" srcOrd="0" destOrd="0" presId="urn:microsoft.com/office/officeart/2005/8/layout/chevron1"/>
    <dgm:cxn modelId="{D2CA5330-9D3C-4BE8-9209-B79C931FE055}" type="presOf" srcId="{8071A11E-9DA0-4F54-8774-F5645EAFE8F4}" destId="{BF37AA0D-F68B-404D-B321-93BDF03C62DE}" srcOrd="0" destOrd="0" presId="urn:microsoft.com/office/officeart/2005/8/layout/chevron1"/>
    <dgm:cxn modelId="{8141CF36-03B2-466D-ADEA-F7F7DA9961C7}" type="presParOf" srcId="{C123D789-8914-460D-9242-51B1FD4EA73C}" destId="{B9EBA5A4-6DF0-4121-951C-3C6D32A4C949}" srcOrd="0" destOrd="0" presId="urn:microsoft.com/office/officeart/2005/8/layout/chevron1"/>
    <dgm:cxn modelId="{49B4A730-77AB-49A0-8EE9-51D714B09BA2}" type="presParOf" srcId="{C123D789-8914-460D-9242-51B1FD4EA73C}" destId="{9756E91B-65F1-4357-88E1-58C8BED97F28}" srcOrd="1" destOrd="0" presId="urn:microsoft.com/office/officeart/2005/8/layout/chevron1"/>
    <dgm:cxn modelId="{338C8E7E-F97B-491B-84A0-24B5FD92796E}" type="presParOf" srcId="{C123D789-8914-460D-9242-51B1FD4EA73C}" destId="{44AE963C-48F7-42CB-90BB-D466FB4AB950}" srcOrd="2" destOrd="0" presId="urn:microsoft.com/office/officeart/2005/8/layout/chevron1"/>
    <dgm:cxn modelId="{DDE8EFED-204B-43BB-BCB9-0282A852CE1F}" type="presParOf" srcId="{C123D789-8914-460D-9242-51B1FD4EA73C}" destId="{B41FB603-F72F-4589-8BDC-9ECCEB635A00}" srcOrd="3" destOrd="0" presId="urn:microsoft.com/office/officeart/2005/8/layout/chevron1"/>
    <dgm:cxn modelId="{5E999389-3E24-4F80-9D6E-BF6B874980A7}" type="presParOf" srcId="{C123D789-8914-460D-9242-51B1FD4EA73C}" destId="{BF37AA0D-F68B-404D-B321-93BDF03C62DE}" srcOrd="4" destOrd="0" presId="urn:microsoft.com/office/officeart/2005/8/layout/chevron1"/>
    <dgm:cxn modelId="{4B97D544-965C-410B-997D-13679552E0B4}" type="presParOf" srcId="{C123D789-8914-460D-9242-51B1FD4EA73C}" destId="{C90A2C24-3E3D-4356-A96A-532ADFA1C417}" srcOrd="5" destOrd="0" presId="urn:microsoft.com/office/officeart/2005/8/layout/chevron1"/>
    <dgm:cxn modelId="{F2FFBF92-36FA-46B4-9CD0-7EEC61BFB210}" type="presParOf" srcId="{C123D789-8914-460D-9242-51B1FD4EA73C}" destId="{527EC7B9-F95B-46E0-889A-A7098780BBD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BA5A4-6DF0-4121-951C-3C6D32A4C949}">
      <dsp:nvSpPr>
        <dsp:cNvPr id="0" name=""/>
        <dsp:cNvSpPr/>
      </dsp:nvSpPr>
      <dsp:spPr>
        <a:xfrm>
          <a:off x="5466" y="234911"/>
          <a:ext cx="3181831" cy="1272732"/>
        </a:xfrm>
        <a:prstGeom prst="chevron">
          <a:avLst/>
        </a:prstGeom>
        <a:solidFill>
          <a:schemeClr val="accent6">
            <a:lumMod val="10000"/>
            <a:lumOff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/>
            <a:t>Cambios físicos y mentales</a:t>
          </a:r>
        </a:p>
      </dsp:txBody>
      <dsp:txXfrm>
        <a:off x="641832" y="234911"/>
        <a:ext cx="1909099" cy="1272732"/>
      </dsp:txXfrm>
    </dsp:sp>
    <dsp:sp modelId="{44AE963C-48F7-42CB-90BB-D466FB4AB950}">
      <dsp:nvSpPr>
        <dsp:cNvPr id="0" name=""/>
        <dsp:cNvSpPr/>
      </dsp:nvSpPr>
      <dsp:spPr>
        <a:xfrm>
          <a:off x="2869114" y="234911"/>
          <a:ext cx="3181831" cy="1272732"/>
        </a:xfrm>
        <a:prstGeom prst="chevron">
          <a:avLst/>
        </a:prstGeom>
        <a:solidFill>
          <a:schemeClr val="accent6">
            <a:lumMod val="10000"/>
            <a:lumOff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/>
            <a:t>Desarrollo de identidad y personalidad</a:t>
          </a:r>
        </a:p>
      </dsp:txBody>
      <dsp:txXfrm>
        <a:off x="3505480" y="234911"/>
        <a:ext cx="1909099" cy="1272732"/>
      </dsp:txXfrm>
    </dsp:sp>
    <dsp:sp modelId="{BF37AA0D-F68B-404D-B321-93BDF03C62DE}">
      <dsp:nvSpPr>
        <dsp:cNvPr id="0" name=""/>
        <dsp:cNvSpPr/>
      </dsp:nvSpPr>
      <dsp:spPr>
        <a:xfrm>
          <a:off x="5732762" y="234911"/>
          <a:ext cx="3181831" cy="1272732"/>
        </a:xfrm>
        <a:prstGeom prst="chevron">
          <a:avLst/>
        </a:prstGeom>
        <a:solidFill>
          <a:schemeClr val="accent6">
            <a:lumMod val="10000"/>
            <a:lumOff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/>
            <a:t>Establecer relaciones personales</a:t>
          </a:r>
        </a:p>
      </dsp:txBody>
      <dsp:txXfrm>
        <a:off x="6369128" y="234911"/>
        <a:ext cx="1909099" cy="1272732"/>
      </dsp:txXfrm>
    </dsp:sp>
    <dsp:sp modelId="{527EC7B9-F95B-46E0-889A-A7098780BBDB}">
      <dsp:nvSpPr>
        <dsp:cNvPr id="0" name=""/>
        <dsp:cNvSpPr/>
      </dsp:nvSpPr>
      <dsp:spPr>
        <a:xfrm>
          <a:off x="8596410" y="234911"/>
          <a:ext cx="3181831" cy="1272732"/>
        </a:xfrm>
        <a:prstGeom prst="chevron">
          <a:avLst/>
        </a:prstGeom>
        <a:solidFill>
          <a:schemeClr val="accent6">
            <a:lumMod val="10000"/>
            <a:lumOff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/>
            <a:t>Cambios de roles</a:t>
          </a:r>
        </a:p>
      </dsp:txBody>
      <dsp:txXfrm>
        <a:off x="9232776" y="234911"/>
        <a:ext cx="1909099" cy="1272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C9C0B-120D-4134-99E3-2D593E48847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7280E-7BFC-4983-9174-E097B73B7441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5249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_tradnl" dirty="0">
              <a:ea typeface="ＭＳ Ｐゴシック" charset="-128"/>
            </a:endParaRPr>
          </a:p>
        </p:txBody>
      </p:sp>
      <p:sp>
        <p:nvSpPr>
          <p:cNvPr id="27651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3812E948-3624-8749-BBD5-CCDDC2EBF205}" type="slidenum">
              <a:rPr lang="es-ES" altLang="es-ES_tradnl" sz="1200"/>
              <a:pPr/>
              <a:t>15</a:t>
            </a:fld>
            <a:endParaRPr lang="es-ES" altLang="es-ES_tradnl" sz="1200" dirty="0"/>
          </a:p>
        </p:txBody>
      </p:sp>
    </p:spTree>
    <p:extLst>
      <p:ext uri="{BB962C8B-B14F-4D97-AF65-F5344CB8AC3E}">
        <p14:creationId xmlns:p14="http://schemas.microsoft.com/office/powerpoint/2010/main" val="130496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6D2D9-3A64-4236-B126-2BD74D060770}" type="slidenum">
              <a:rPr lang="es-MX" smtClean="0"/>
              <a:pPr>
                <a:defRPr/>
              </a:pPr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58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46D2D9-3A64-4236-B126-2BD74D060770}" type="slidenum">
              <a:rPr lang="es-MX" smtClean="0"/>
              <a:pPr>
                <a:defRPr/>
              </a:pPr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895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BC15-D436-4585-907F-399037FC285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D77-4B59-4F9D-ACDB-F954D67A26A0}" type="slidenum">
              <a:rPr lang="es-MX" smtClean="0"/>
              <a:t>‹Nr.›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35192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BC15-D436-4585-907F-399037FC285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D77-4B59-4F9D-ACDB-F954D67A26A0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040172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BC15-D436-4585-907F-399037FC285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D77-4B59-4F9D-ACDB-F954D67A26A0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060206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olo extrem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1588"/>
            <a:ext cx="1782233" cy="114776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968" y="5599113"/>
            <a:ext cx="2849033" cy="123825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1522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BC15-D436-4585-907F-399037FC285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D77-4B59-4F9D-ACDB-F954D67A26A0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079068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BC15-D436-4585-907F-399037FC285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D77-4B59-4F9D-ACDB-F954D67A26A0}" type="slidenum">
              <a:rPr lang="es-MX" smtClean="0"/>
              <a:t>‹Nr.›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12527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BC15-D436-4585-907F-399037FC285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D77-4B59-4F9D-ACDB-F954D67A26A0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449761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BC15-D436-4585-907F-399037FC285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D77-4B59-4F9D-ACDB-F954D67A26A0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039374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BC15-D436-4585-907F-399037FC285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D77-4B59-4F9D-ACDB-F954D67A26A0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205971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BC15-D436-4585-907F-399037FC285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D77-4B59-4F9D-ACDB-F954D67A26A0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296286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AC1BC15-D436-4585-907F-399037FC285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2B09D77-4B59-4F9D-ACDB-F954D67A26A0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59911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1BC15-D436-4585-907F-399037FC285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9D77-4B59-4F9D-ACDB-F954D67A26A0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654374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AC1BC15-D436-4585-907F-399037FC285D}" type="datetimeFigureOut">
              <a:rPr lang="es-MX" smtClean="0"/>
              <a:t>14/08/19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2B09D77-4B59-4F9D-ACDB-F954D67A26A0}" type="slidenum">
              <a:rPr lang="es-MX" smtClean="0"/>
              <a:t>‹Nr.›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635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6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1.tiff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6.jpe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369" t="33216" r="54802" b="15790"/>
          <a:stretch/>
        </p:blipFill>
        <p:spPr>
          <a:xfrm>
            <a:off x="1688813" y="429239"/>
            <a:ext cx="8298150" cy="5713830"/>
          </a:xfrm>
          <a:prstGeom prst="rect">
            <a:avLst/>
          </a:prstGeom>
        </p:spPr>
      </p:pic>
      <p:pic>
        <p:nvPicPr>
          <p:cNvPr id="3" name="Picture 2" descr="Resultado de imagen para logo facmed">
            <a:extLst>
              <a:ext uri="{FF2B5EF4-FFF2-40B4-BE49-F238E27FC236}">
                <a16:creationId xmlns:a16="http://schemas.microsoft.com/office/drawing/2014/main" xmlns="" id="{741ACD32-197E-4843-AB2E-508BB7624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057" y="193023"/>
            <a:ext cx="1451653" cy="14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xmlns="" id="{FD6689F3-64DD-43D2-A815-F5AFE534B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924" y="135873"/>
            <a:ext cx="1451653" cy="145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965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 txBox="1">
            <a:spLocks/>
          </p:cNvSpPr>
          <p:nvPr/>
        </p:nvSpPr>
        <p:spPr>
          <a:xfrm>
            <a:off x="1185706" y="1856154"/>
            <a:ext cx="9969974" cy="38306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r>
              <a:rPr lang="es-ES" altLang="es-ES_tradnl" sz="2800" b="1" dirty="0">
                <a:latin typeface="Arial" charset="0"/>
                <a:ea typeface="ＭＳ Ｐゴシック" charset="-128"/>
              </a:rPr>
              <a:t>Objetivo</a:t>
            </a:r>
          </a:p>
          <a:p>
            <a:pPr marL="0" indent="0" algn="just">
              <a:buFont typeface="Calibri" panose="020F0502020204030204" pitchFamily="34" charset="0"/>
              <a:buNone/>
            </a:pPr>
            <a:endParaRPr lang="es-ES" altLang="es-ES_tradnl" sz="2800" b="1" dirty="0">
              <a:latin typeface="Arial" charset="0"/>
              <a:ea typeface="ＭＳ Ｐゴシック" charset="-128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es-ES" altLang="es-ES_tradnl" sz="2800" b="1" dirty="0">
                <a:latin typeface="Arial" charset="0"/>
                <a:ea typeface="ＭＳ Ｐゴシック" charset="-128"/>
              </a:rPr>
              <a:t>Determinar</a:t>
            </a:r>
            <a:r>
              <a:rPr lang="es-ES" altLang="es-ES_tradnl" sz="2800" dirty="0">
                <a:latin typeface="Arial" charset="0"/>
                <a:ea typeface="ＭＳ Ｐゴシック" charset="-128"/>
              </a:rPr>
              <a:t> algunos de los factores de riesgo familiares, personales (conductas sexuales de riesgo) y sociales (abuso de sustancias) asociados al embarazo no planeado entre adolescentes estudiantes de primer </a:t>
            </a:r>
            <a:r>
              <a:rPr lang="es-ES" altLang="es-ES_tradnl" sz="2800" dirty="0" smtClean="0">
                <a:latin typeface="Arial" charset="0"/>
                <a:ea typeface="ＭＳ Ｐゴシック" charset="-128"/>
              </a:rPr>
              <a:t>año, </a:t>
            </a:r>
            <a:r>
              <a:rPr lang="es-ES" altLang="es-ES_tradnl" sz="2800" dirty="0">
                <a:latin typeface="Arial" charset="0"/>
                <a:ea typeface="ＭＳ Ｐゴシック" charset="-128"/>
              </a:rPr>
              <a:t>a</a:t>
            </a:r>
            <a:r>
              <a:rPr lang="es-ES" altLang="es-ES_tradnl" sz="2800" dirty="0" smtClean="0">
                <a:latin typeface="Arial" charset="0"/>
                <a:ea typeface="ＭＳ Ｐゴシック" charset="-128"/>
              </a:rPr>
              <a:t> </a:t>
            </a:r>
            <a:r>
              <a:rPr lang="es-ES" altLang="es-ES_tradnl" sz="2800" dirty="0">
                <a:latin typeface="Arial" charset="0"/>
                <a:ea typeface="ＭＳ Ｐゴシック" charset="-128"/>
              </a:rPr>
              <a:t>través de </a:t>
            </a:r>
            <a:r>
              <a:rPr lang="es-ES" altLang="es-ES_tradnl" sz="2800" dirty="0" smtClean="0">
                <a:latin typeface="Arial" charset="0"/>
                <a:ea typeface="ＭＳ Ｐゴシック" charset="-128"/>
              </a:rPr>
              <a:t>un cuestionario</a:t>
            </a:r>
            <a:endParaRPr lang="es-ES_tradnl" altLang="es-ES_tradnl" sz="2800" dirty="0">
              <a:latin typeface="Arial" charset="0"/>
              <a:ea typeface="ＭＳ Ｐゴシック" charset="-128"/>
            </a:endParaRPr>
          </a:p>
          <a:p>
            <a:pPr marL="0" indent="0" algn="just">
              <a:buFont typeface="Calibri" panose="020F0502020204030204" pitchFamily="34" charset="0"/>
              <a:buNone/>
            </a:pPr>
            <a:endParaRPr lang="es-ES_tradnl" altLang="es-ES_tradnl" sz="2800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1484819" y="287458"/>
            <a:ext cx="9064933" cy="108499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b="1" dirty="0">
                <a:latin typeface="Arial" charset="0"/>
                <a:ea typeface="Arial" charset="0"/>
                <a:cs typeface="Arial" charset="0"/>
              </a:rPr>
              <a:t>Fase I. Diagnóstico</a:t>
            </a:r>
            <a:r>
              <a:rPr lang="es-ES" altLang="es-ES_tradnl" sz="3600" b="1" dirty="0">
                <a:latin typeface="Arial" charset="0"/>
                <a:ea typeface="ＭＳ Ｐゴシック" charset="-128"/>
              </a:rPr>
              <a:t/>
            </a:r>
            <a:br>
              <a:rPr lang="es-ES" altLang="es-ES_tradnl" sz="3600" b="1" dirty="0">
                <a:latin typeface="Arial" charset="0"/>
                <a:ea typeface="ＭＳ Ｐゴシック" charset="-128"/>
              </a:rPr>
            </a:br>
            <a:endParaRPr lang="es-ES" altLang="es-ES_tradnl" sz="2400" b="1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xmlns="" id="{C790D320-0545-BD47-AD54-89EB52020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EAFC60B-7AAA-604A-AD04-8301983F4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" y="145426"/>
            <a:ext cx="1190907" cy="122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8954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/>
          <p:cNvSpPr txBox="1">
            <a:spLocks/>
          </p:cNvSpPr>
          <p:nvPr/>
        </p:nvSpPr>
        <p:spPr>
          <a:xfrm>
            <a:off x="293913" y="1125445"/>
            <a:ext cx="11478987" cy="5732554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Calibri" panose="020F0502020204030204" pitchFamily="34" charset="0"/>
              <a:buNone/>
            </a:pPr>
            <a:endParaRPr lang="es-ES" altLang="es-ES_tradnl" sz="2400" dirty="0">
              <a:latin typeface="Arial" charset="0"/>
              <a:ea typeface="ＭＳ Ｐゴシック" charset="-128"/>
            </a:endParaRP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s-ES" altLang="es-ES_tradnl" sz="3800" b="1" dirty="0">
                <a:latin typeface="Arial" charset="0"/>
                <a:ea typeface="ＭＳ Ｐゴシック" charset="-128"/>
              </a:rPr>
              <a:t>Se aplicó a los estudiantes de primer ingreso un cuestionario </a:t>
            </a:r>
            <a:r>
              <a:rPr lang="es-ES" altLang="es-ES_tradnl" sz="3800" b="1" i="1" dirty="0">
                <a:latin typeface="Arial" charset="0"/>
                <a:ea typeface="ＭＳ Ｐゴシック" charset="-128"/>
              </a:rPr>
              <a:t>ad-hoc</a:t>
            </a:r>
            <a:r>
              <a:rPr lang="es-ES" altLang="es-ES_tradnl" sz="3800" b="1" dirty="0">
                <a:latin typeface="Arial" charset="0"/>
                <a:ea typeface="ＭＳ Ｐゴシック" charset="-128"/>
              </a:rPr>
              <a:t> diseñado  en colaboración con el </a:t>
            </a:r>
            <a:r>
              <a:rPr lang="es-ES" altLang="es-ES_tradnl" sz="3800" b="1" dirty="0" err="1">
                <a:latin typeface="Arial" charset="0"/>
                <a:ea typeface="ＭＳ Ｐゴシック" charset="-128"/>
              </a:rPr>
              <a:t>INPer</a:t>
            </a:r>
            <a:endParaRPr lang="es-ES" altLang="es-ES_tradnl" sz="3800" b="1" dirty="0">
              <a:latin typeface="Arial" charset="0"/>
              <a:ea typeface="ＭＳ Ｐゴシック" charset="-128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s-ES_tradnl" altLang="es-ES_tradnl" sz="3400" dirty="0">
              <a:latin typeface="Arial" charset="0"/>
              <a:ea typeface="ＭＳ Ｐゴシック" charset="-128"/>
            </a:endParaRP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r>
              <a:rPr lang="es-ES" altLang="es-ES_tradnl" sz="3400" i="1" dirty="0">
                <a:latin typeface="Arial" charset="0"/>
                <a:ea typeface="ＭＳ Ｐゴシック" charset="-128"/>
              </a:rPr>
              <a:t>Información socio-demográfica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endParaRPr lang="es-ES_tradnl" altLang="es-ES_tradnl" sz="3400" i="1" dirty="0">
              <a:latin typeface="Arial" charset="0"/>
              <a:ea typeface="ＭＳ Ｐゴシック" charset="-128"/>
            </a:endParaRP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r>
              <a:rPr lang="es-ES" altLang="es-ES_tradnl" sz="3400" i="1" dirty="0">
                <a:latin typeface="Arial" charset="0"/>
                <a:ea typeface="ＭＳ Ｐゴシック" charset="-128"/>
              </a:rPr>
              <a:t>Datos del padre y la madre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endParaRPr lang="es-ES_tradnl" altLang="es-ES_tradnl" sz="3400" i="1" dirty="0">
              <a:latin typeface="Arial" charset="0"/>
              <a:ea typeface="ＭＳ Ｐゴシック" charset="-128"/>
            </a:endParaRP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r>
              <a:rPr lang="es-ES" altLang="es-ES_tradnl" sz="3400" i="1" dirty="0">
                <a:latin typeface="Arial" charset="0"/>
                <a:ea typeface="ＭＳ Ｐゴシック" charset="-128"/>
              </a:rPr>
              <a:t>Información sobre sexualidad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endParaRPr lang="es-ES_tradnl" altLang="es-ES_tradnl" sz="3400" i="1" dirty="0">
              <a:latin typeface="Arial" charset="0"/>
              <a:ea typeface="ＭＳ Ｐゴシック" charset="-128"/>
            </a:endParaRP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r>
              <a:rPr lang="es-ES" altLang="es-ES_tradnl" sz="3400" i="1" dirty="0">
                <a:latin typeface="Arial" charset="0"/>
                <a:ea typeface="ＭＳ Ｐゴシック" charset="-128"/>
              </a:rPr>
              <a:t>Conocimiento sobre métodos </a:t>
            </a:r>
          </a:p>
          <a:p>
            <a:pPr marL="201168" lvl="1" indent="0">
              <a:buClr>
                <a:srgbClr val="FF0000"/>
              </a:buClr>
              <a:buNone/>
            </a:pPr>
            <a:r>
              <a:rPr lang="es-ES" altLang="es-ES_tradnl" sz="3400" i="1" dirty="0">
                <a:latin typeface="Arial" charset="0"/>
                <a:ea typeface="ＭＳ Ｐゴシック" charset="-128"/>
              </a:rPr>
              <a:t>Anticonceptivos</a:t>
            </a:r>
          </a:p>
          <a:p>
            <a:pPr marL="201168" lvl="1" indent="0">
              <a:buClr>
                <a:srgbClr val="FF0000"/>
              </a:buClr>
              <a:buNone/>
            </a:pPr>
            <a:endParaRPr lang="es-ES_tradnl" altLang="es-ES_tradnl" sz="3400" i="1" dirty="0">
              <a:latin typeface="Arial" charset="0"/>
              <a:ea typeface="ＭＳ Ｐゴシック" charset="-128"/>
            </a:endParaRP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r>
              <a:rPr lang="es-ES" altLang="es-ES_tradnl" sz="3400" i="1" dirty="0">
                <a:latin typeface="Arial" charset="0"/>
                <a:ea typeface="ＭＳ Ｐゴシック" charset="-128"/>
              </a:rPr>
              <a:t>Consumo de tabaco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endParaRPr lang="es-ES" altLang="es-ES_tradnl" sz="3400" i="1" dirty="0">
              <a:latin typeface="Arial" charset="0"/>
              <a:ea typeface="ＭＳ Ｐゴシック" charset="-128"/>
            </a:endParaRPr>
          </a:p>
          <a:p>
            <a:pPr lvl="1">
              <a:buClr>
                <a:srgbClr val="FF0000"/>
              </a:buClr>
              <a:buFont typeface="Wingdings" pitchFamily="2" charset="2"/>
              <a:buChar char="Ø"/>
            </a:pPr>
            <a:r>
              <a:rPr lang="es-ES" altLang="es-ES_tradnl" sz="3400" i="1" dirty="0" smtClean="0">
                <a:latin typeface="Arial" charset="0"/>
                <a:ea typeface="ＭＳ Ｐゴシック" charset="-128"/>
              </a:rPr>
              <a:t>Abuso de sustancias</a:t>
            </a:r>
            <a:endParaRPr lang="es-ES" altLang="es-ES_tradnl" sz="3400" i="1" dirty="0">
              <a:latin typeface="Arial" charset="0"/>
              <a:ea typeface="ＭＳ Ｐゴシック" charset="-128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F37B9E52-7925-DA46-A043-E73ED2E7EA7A}"/>
              </a:ext>
            </a:extLst>
          </p:cNvPr>
          <p:cNvSpPr txBox="1"/>
          <p:nvPr/>
        </p:nvSpPr>
        <p:spPr>
          <a:xfrm>
            <a:off x="885825" y="6334780"/>
            <a:ext cx="344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FF0000"/>
                </a:solidFill>
              </a:rPr>
              <a:t>*</a:t>
            </a:r>
            <a:r>
              <a:rPr lang="es-MX" sz="2800" dirty="0"/>
              <a:t> </a:t>
            </a:r>
            <a:r>
              <a:rPr lang="es-MX" b="1" dirty="0">
                <a:solidFill>
                  <a:srgbClr val="FF0000"/>
                </a:solidFill>
              </a:rPr>
              <a:t>Consentimiento informado</a:t>
            </a:r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xmlns="" id="{423D6BAE-A803-8E4F-B4FE-CA95102B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9B30A83-4A11-A24C-9755-F4B95BB69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45426"/>
            <a:ext cx="1277712" cy="13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3">
            <a:extLst>
              <a:ext uri="{FF2B5EF4-FFF2-40B4-BE49-F238E27FC236}">
                <a16:creationId xmlns:a16="http://schemas.microsoft.com/office/drawing/2014/main" xmlns="" id="{FACD0668-4BAD-5642-A267-FB1F89820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6" r="15256" b="11388"/>
          <a:stretch>
            <a:fillRect/>
          </a:stretch>
        </p:blipFill>
        <p:spPr bwMode="auto">
          <a:xfrm>
            <a:off x="5970775" y="2881957"/>
            <a:ext cx="4522908" cy="374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310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uadroTexto 6"/>
          <p:cNvSpPr txBox="1">
            <a:spLocks noChangeArrowheads="1"/>
          </p:cNvSpPr>
          <p:nvPr/>
        </p:nvSpPr>
        <p:spPr bwMode="auto">
          <a:xfrm>
            <a:off x="7815153" y="5558075"/>
            <a:ext cx="1875038" cy="40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_tradnl" sz="2032" b="1" dirty="0">
                <a:latin typeface="Arial" charset="0"/>
              </a:rPr>
              <a:t>N=1388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6257"/>
              </p:ext>
            </p:extLst>
          </p:nvPr>
        </p:nvGraphicFramePr>
        <p:xfrm>
          <a:off x="5548312" y="2129428"/>
          <a:ext cx="5253037" cy="321409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2530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6576">
                <a:tc>
                  <a:txBody>
                    <a:bodyPr/>
                    <a:lstStyle/>
                    <a:p>
                      <a:r>
                        <a:rPr lang="es-ES" sz="2000" baseline="0" dirty="0"/>
                        <a:t>       =    18</a:t>
                      </a:r>
                      <a:endParaRPr lang="es-ES" sz="2000" b="0" baseline="0" dirty="0"/>
                    </a:p>
                  </a:txBody>
                  <a:tcPr marL="77431" marR="77431" marT="38710" marB="3871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65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90.7%  egresados</a:t>
                      </a:r>
                      <a:r>
                        <a:rPr lang="es-ES" sz="2000" baseline="0" dirty="0"/>
                        <a:t> de CCH o ENP</a:t>
                      </a:r>
                      <a:endParaRPr lang="es-ES" sz="2000" b="0" baseline="0" dirty="0"/>
                    </a:p>
                  </a:txBody>
                  <a:tcPr marL="77431" marR="77431" marT="38710" marB="3871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6576">
                <a:tc>
                  <a:txBody>
                    <a:bodyPr/>
                    <a:lstStyle/>
                    <a:p>
                      <a:r>
                        <a:rPr lang="es-ES" sz="2000" baseline="0" dirty="0"/>
                        <a:t>7.8 %   trabaja</a:t>
                      </a:r>
                    </a:p>
                  </a:txBody>
                  <a:tcPr marL="77431" marR="77431" marT="38710" marB="3871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6576">
                <a:tc>
                  <a:txBody>
                    <a:bodyPr/>
                    <a:lstStyle/>
                    <a:p>
                      <a:r>
                        <a:rPr lang="es-ES" sz="2000" baseline="0" dirty="0"/>
                        <a:t>69.7%  vive con ambos padres</a:t>
                      </a:r>
                    </a:p>
                  </a:txBody>
                  <a:tcPr marL="77431" marR="77431" marT="38710" marB="3871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87791">
                <a:tc>
                  <a:txBody>
                    <a:bodyPr/>
                    <a:lstStyle/>
                    <a:p>
                      <a:r>
                        <a:rPr lang="es-ES" sz="2000" baseline="0" dirty="0"/>
                        <a:t>79 %    habita en casa propia con sus padres</a:t>
                      </a:r>
                    </a:p>
                  </a:txBody>
                  <a:tcPr marL="77431" marR="77431" marT="38710" marB="3871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3566" name="Image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2" r="82362" b="52911"/>
          <a:stretch>
            <a:fillRect/>
          </a:stretch>
        </p:blipFill>
        <p:spPr bwMode="auto">
          <a:xfrm>
            <a:off x="5705476" y="2136141"/>
            <a:ext cx="267478" cy="29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CuadroTexto 1"/>
          <p:cNvSpPr txBox="1">
            <a:spLocks noChangeArrowheads="1"/>
          </p:cNvSpPr>
          <p:nvPr/>
        </p:nvSpPr>
        <p:spPr bwMode="auto">
          <a:xfrm>
            <a:off x="7426002" y="5558075"/>
            <a:ext cx="184731" cy="3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endParaRPr lang="es-ES_tradnl" altLang="es-ES_tradnl" sz="1524" dirty="0"/>
          </a:p>
        </p:txBody>
      </p:sp>
      <p:sp>
        <p:nvSpPr>
          <p:cNvPr id="2" name="CuadroTexto 1"/>
          <p:cNvSpPr txBox="1"/>
          <p:nvPr/>
        </p:nvSpPr>
        <p:spPr>
          <a:xfrm>
            <a:off x="1957388" y="2975517"/>
            <a:ext cx="3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s-ES_tradnl" altLang="es-ES_tradnl" sz="2400" dirty="0">
                <a:solidFill>
                  <a:srgbClr val="002060"/>
                </a:solidFill>
                <a:latin typeface="Arial" charset="0"/>
                <a:ea typeface="ＭＳ Ｐゴシック" charset="-128"/>
              </a:rPr>
              <a:t>Mujeres  68.7%</a:t>
            </a:r>
          </a:p>
          <a:p>
            <a:pPr marL="342900" indent="-342900">
              <a:buFont typeface="Arial" charset="0"/>
              <a:buChar char="•"/>
            </a:pPr>
            <a:r>
              <a:rPr lang="es-ES_tradnl" altLang="es-ES_tradnl" sz="2400" dirty="0">
                <a:solidFill>
                  <a:srgbClr val="002060"/>
                </a:solidFill>
                <a:latin typeface="Arial" charset="0"/>
                <a:ea typeface="ＭＳ Ｐゴシック" charset="-128"/>
              </a:rPr>
              <a:t>Hombres 31.3%</a:t>
            </a:r>
          </a:p>
          <a:p>
            <a:pPr marL="342900" indent="-342900">
              <a:buFont typeface="Arial" charset="0"/>
              <a:buChar char="•"/>
            </a:pPr>
            <a:endParaRPr lang="es-ES_tradnl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101522" y="238579"/>
            <a:ext cx="6929502" cy="1690234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I. 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>Diagnóstico</a:t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r>
              <a:rPr lang="es-ES" altLang="es-ES_tradnl" sz="24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Resultados sobre </a:t>
            </a:r>
            <a:r>
              <a:rPr lang="es-ES" altLang="es-ES_tradnl" sz="2400" b="1" i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Información socio-demográfica</a:t>
            </a:r>
            <a:endParaRPr lang="es-ES" altLang="es-ES_tradnl" sz="2400" b="1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0" name="Picture 2" descr="Related image">
            <a:extLst>
              <a:ext uri="{FF2B5EF4-FFF2-40B4-BE49-F238E27FC236}">
                <a16:creationId xmlns:a16="http://schemas.microsoft.com/office/drawing/2014/main" xmlns="" id="{7DA062A0-B8BB-7A40-8E88-B0DADD3C4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96B90638-EFA1-AD4D-BAEB-6901FB0348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45426"/>
            <a:ext cx="1220562" cy="125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073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 idx="4294967295"/>
          </p:nvPr>
        </p:nvSpPr>
        <p:spPr>
          <a:xfrm>
            <a:off x="3048000" y="158750"/>
            <a:ext cx="7620000" cy="1258888"/>
          </a:xfrm>
          <a:prstGeom prst="rect">
            <a:avLst/>
          </a:prstGeom>
        </p:spPr>
        <p:txBody>
          <a:bodyPr/>
          <a:lstStyle/>
          <a:p>
            <a:r>
              <a:rPr lang="es-ES" altLang="es-ES_tradnl" sz="3048" dirty="0">
                <a:solidFill>
                  <a:srgbClr val="595959"/>
                </a:solidFill>
                <a:latin typeface="Arial Narrow" charset="0"/>
                <a:ea typeface="ＭＳ Ｐゴシック" charset="-128"/>
              </a:rPr>
              <a:t/>
            </a:r>
            <a:br>
              <a:rPr lang="es-ES" altLang="es-ES_tradnl" sz="3048" dirty="0">
                <a:solidFill>
                  <a:srgbClr val="595959"/>
                </a:solidFill>
                <a:latin typeface="Arial Narrow" charset="0"/>
                <a:ea typeface="ＭＳ Ｐゴシック" charset="-128"/>
              </a:rPr>
            </a:br>
            <a:endParaRPr lang="es-ES" altLang="es-ES_tradnl" dirty="0">
              <a:ea typeface="ＭＳ Ｐゴシック" charset="-128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68024961"/>
              </p:ext>
            </p:extLst>
          </p:nvPr>
        </p:nvGraphicFramePr>
        <p:xfrm>
          <a:off x="2634453" y="2142718"/>
          <a:ext cx="7760388" cy="313596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8734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14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54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61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Madre</a:t>
                      </a:r>
                      <a:endParaRPr kumimoji="0" lang="es-ES_tradnl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Padre</a:t>
                      </a:r>
                      <a:endParaRPr kumimoji="0" lang="es-ES_tradnl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61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Edad (años)</a:t>
                      </a:r>
                      <a:endParaRPr kumimoji="0" lang="es-ES_tradnl" altLang="es-ES_tradnl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46 (SD=5.7)</a:t>
                      </a:r>
                      <a:endParaRPr kumimoji="0" lang="es-ES_tradnl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49 (SD=6.8)</a:t>
                      </a:r>
                      <a:endParaRPr kumimoji="0" lang="es-ES_tradnl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61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Ú</a:t>
                      </a:r>
                      <a:r>
                        <a:rPr kumimoji="0" lang="es-MX" altLang="es-ES_tradnl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ltimo </a:t>
                      </a:r>
                      <a:r>
                        <a:rPr kumimoji="0" lang="es-MX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año de estudio completado</a:t>
                      </a:r>
                      <a:endParaRPr kumimoji="0" lang="es-ES_tradnl" altLang="es-ES_tradnl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 (SD=4.8)</a:t>
                      </a:r>
                      <a:endParaRPr kumimoji="0" lang="es-ES_tradnl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14 (SD=5.3)</a:t>
                      </a:r>
                      <a:endParaRPr kumimoji="0" lang="es-ES_tradnl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61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Horario laboral (diario)</a:t>
                      </a:r>
                      <a:endParaRPr kumimoji="0" lang="es-ES_tradnl" altLang="es-ES_tradnl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8.4 (SD=2.6)</a:t>
                      </a:r>
                      <a:endParaRPr kumimoji="0" lang="es-ES_tradnl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9.7 (SD=2.9)</a:t>
                      </a:r>
                      <a:endParaRPr kumimoji="0" lang="es-ES_tradnl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290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Edad a la que tuvo su primer embarazo (madre) o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embarazó a su pareja (padre)</a:t>
                      </a:r>
                      <a:endParaRPr kumimoji="0" lang="es-ES_tradnl" altLang="es-ES_tradnl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24.4 (SD=5)</a:t>
                      </a:r>
                      <a:endParaRPr kumimoji="0" lang="es-ES_tradnl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26.6 (SD=5.5)</a:t>
                      </a:r>
                      <a:endParaRPr kumimoji="0" lang="es-ES_tradnl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4607" name="CuadroTexto 6"/>
          <p:cNvSpPr txBox="1">
            <a:spLocks noChangeArrowheads="1"/>
          </p:cNvSpPr>
          <p:nvPr/>
        </p:nvSpPr>
        <p:spPr bwMode="auto">
          <a:xfrm>
            <a:off x="8519803" y="5720087"/>
            <a:ext cx="1875038" cy="40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_tradnl" sz="2032" b="1" dirty="0">
                <a:latin typeface="Arial" charset="0"/>
              </a:rPr>
              <a:t>N=1388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101522" y="238579"/>
            <a:ext cx="6826250" cy="9683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I. 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>Diagnóstico</a:t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r>
              <a:rPr lang="es-ES" altLang="es-ES_tradnl" sz="24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Resultados sobre </a:t>
            </a:r>
            <a:r>
              <a:rPr lang="es-ES" altLang="es-ES_tradnl" sz="24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Datos del padre y la madre</a:t>
            </a:r>
            <a:endParaRPr lang="es-ES" altLang="es-ES_tradnl" sz="2400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xmlns="" id="{EBF4BAC9-33FD-514B-9216-82D27DF97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5B785483-CB78-E648-B7DC-0074A9270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" y="145426"/>
            <a:ext cx="1230087" cy="126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756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7" name="CuadroTexto 6"/>
          <p:cNvSpPr txBox="1">
            <a:spLocks noChangeArrowheads="1"/>
          </p:cNvSpPr>
          <p:nvPr/>
        </p:nvSpPr>
        <p:spPr bwMode="auto">
          <a:xfrm>
            <a:off x="7854488" y="5875166"/>
            <a:ext cx="1875038" cy="40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_tradnl" sz="2032" b="1" dirty="0">
                <a:latin typeface="Arial" charset="0"/>
              </a:rPr>
              <a:t>n=586</a:t>
            </a:r>
          </a:p>
        </p:txBody>
      </p:sp>
      <p:pic>
        <p:nvPicPr>
          <p:cNvPr id="25619" name="Image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2" r="82362" b="52911"/>
          <a:stretch>
            <a:fillRect/>
          </a:stretch>
        </p:blipFill>
        <p:spPr bwMode="auto">
          <a:xfrm>
            <a:off x="7259337" y="3747573"/>
            <a:ext cx="263522" cy="28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867600"/>
              </p:ext>
            </p:extLst>
          </p:nvPr>
        </p:nvGraphicFramePr>
        <p:xfrm>
          <a:off x="1485900" y="1714500"/>
          <a:ext cx="9215438" cy="38862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3465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689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216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 tenido relaciones sexuales en algún momento de su vida</a:t>
                      </a:r>
                      <a:endParaRPr kumimoji="0" lang="es-ES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586 (42.2%)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_tradnl" sz="20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342900" marR="0" lvl="1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(365) mujeres</a:t>
                      </a:r>
                    </a:p>
                    <a:p>
                      <a:pPr marL="342900" marR="0" lvl="1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s-ES_tradnl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(221) hombres</a:t>
                      </a:r>
                    </a:p>
                    <a:p>
                      <a:pPr marL="342900" marR="0" lvl="1" indent="-34290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endParaRPr kumimoji="0" lang="es-ES_tradnl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29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Edad de su primera relación sexual</a:t>
                      </a:r>
                      <a:endParaRPr kumimoji="0" lang="es-ES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20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= 16.5 años</a:t>
                      </a:r>
                      <a:r>
                        <a:rPr kumimoji="0" lang="es-ES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±</a:t>
                      </a:r>
                      <a:r>
                        <a:rPr kumimoji="0" lang="es-ES_tradnl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1.4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20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</a:txBody>
                  <a:tcPr marL="58068" marR="58068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1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Número de parejas sexuales</a:t>
                      </a:r>
                      <a:endParaRPr kumimoji="0" lang="es-ES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_tradnl" sz="20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Mdn (IQR)= 1 (1-5)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altLang="es-ES_tradnl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ítulo 1"/>
          <p:cNvSpPr txBox="1">
            <a:spLocks/>
          </p:cNvSpPr>
          <p:nvPr/>
        </p:nvSpPr>
        <p:spPr>
          <a:xfrm>
            <a:off x="3101522" y="238579"/>
            <a:ext cx="6826250" cy="9683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I. 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>Diagnóstico</a:t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r>
              <a:rPr lang="es-ES" altLang="es-ES_tradnl" sz="24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Resultados sobre </a:t>
            </a:r>
            <a:r>
              <a:rPr lang="es-ES" altLang="es-ES_tradnl" sz="24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Sexualidad</a:t>
            </a: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xmlns="" id="{BB7D7617-D9B0-E04B-939D-0C7C20350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3719119-62C7-D54B-B8D5-07829FFB0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45426"/>
            <a:ext cx="1328004" cy="136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99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uadroTexto 4"/>
          <p:cNvSpPr txBox="1">
            <a:spLocks noChangeArrowheads="1"/>
          </p:cNvSpPr>
          <p:nvPr/>
        </p:nvSpPr>
        <p:spPr bwMode="auto">
          <a:xfrm>
            <a:off x="6292370" y="6143315"/>
            <a:ext cx="1251370" cy="40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" altLang="es-ES_tradnl" sz="2032" b="1" dirty="0"/>
              <a:t>n=586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101522" y="238579"/>
            <a:ext cx="6826250" cy="9683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I. 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>Diagnóstico</a:t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r>
              <a:rPr lang="es-ES" altLang="es-ES_tradnl" sz="24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Resultados sobre </a:t>
            </a:r>
            <a:r>
              <a:rPr lang="es-ES" altLang="es-ES_tradnl" sz="24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Sexualidad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/>
        </p:nvGraphicFramePr>
        <p:xfrm>
          <a:off x="1252606" y="1625414"/>
          <a:ext cx="9415395" cy="451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/>
          <p:cNvSpPr/>
          <p:nvPr/>
        </p:nvSpPr>
        <p:spPr>
          <a:xfrm>
            <a:off x="7752522" y="3675974"/>
            <a:ext cx="2794454" cy="4167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" name="CuadroTexto 2"/>
          <p:cNvSpPr txBox="1"/>
          <p:nvPr/>
        </p:nvSpPr>
        <p:spPr>
          <a:xfrm>
            <a:off x="7747037" y="3672248"/>
            <a:ext cx="1728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PAE</a:t>
            </a:r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xmlns="" id="{D3229B5F-6167-C04E-A976-6ADD6E54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0A78619-A8BB-D648-8B34-347F9F790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15" y="238580"/>
            <a:ext cx="1237530" cy="127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174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ítulo 2"/>
          <p:cNvSpPr>
            <a:spLocks noGrp="1"/>
          </p:cNvSpPr>
          <p:nvPr>
            <p:ph type="title" idx="4294967295"/>
          </p:nvPr>
        </p:nvSpPr>
        <p:spPr>
          <a:xfrm>
            <a:off x="2632302" y="1685927"/>
            <a:ext cx="7643812" cy="70485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ES" altLang="es-ES_tradnl" sz="2032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Conocimiento de métodos anticonceptivos</a:t>
            </a:r>
          </a:p>
        </p:txBody>
      </p:sp>
      <p:sp>
        <p:nvSpPr>
          <p:cNvPr id="28674" name="Marcador de contenido 4"/>
          <p:cNvSpPr>
            <a:spLocks noGrp="1" noChangeArrowheads="1"/>
          </p:cNvSpPr>
          <p:nvPr>
            <p:ph idx="4294967295"/>
          </p:nvPr>
        </p:nvSpPr>
        <p:spPr>
          <a:xfrm>
            <a:off x="2381478" y="2393953"/>
            <a:ext cx="7894637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s-ES_tradnl" sz="2400" b="1" dirty="0">
                <a:ea typeface="ＭＳ Ｐゴシック" charset="-128"/>
              </a:rPr>
              <a:t>91%</a:t>
            </a:r>
            <a:r>
              <a:rPr lang="es-ES_tradnl" altLang="es-ES_tradnl" sz="2400" dirty="0">
                <a:ea typeface="ＭＳ Ｐゴシック" charset="-128"/>
              </a:rPr>
              <a:t>  conoce la técnica y sabe que es el método no hormonal más eficaz </a:t>
            </a:r>
            <a:r>
              <a:rPr lang="es-ES_tradnl" altLang="es-ES_tradnl" sz="2400" b="1" dirty="0">
                <a:ea typeface="ＭＳ Ｐゴシック" charset="-128"/>
              </a:rPr>
              <a:t>para prevenir un embarazo</a:t>
            </a:r>
          </a:p>
          <a:p>
            <a:endParaRPr lang="es-ES_tradnl" altLang="es-ES_tradnl" sz="2400" b="1" dirty="0">
              <a:ea typeface="ＭＳ Ｐゴシック" charset="-128"/>
            </a:endParaRPr>
          </a:p>
          <a:p>
            <a:r>
              <a:rPr lang="es-ES_tradnl" altLang="es-ES_tradnl" sz="2400" b="1" dirty="0">
                <a:ea typeface="ＭＳ Ｐゴシック" charset="-128"/>
              </a:rPr>
              <a:t>61% </a:t>
            </a:r>
            <a:r>
              <a:rPr lang="es-ES_tradnl" altLang="es-ES_tradnl" sz="2400" dirty="0">
                <a:ea typeface="ＭＳ Ｐゴシック" charset="-128"/>
              </a:rPr>
              <a:t>conoce el uso correcto de </a:t>
            </a:r>
            <a:r>
              <a:rPr lang="es-ES_tradnl" altLang="es-ES_tradnl" sz="2400" b="1" dirty="0">
                <a:ea typeface="ＭＳ Ｐゴシック" charset="-128"/>
              </a:rPr>
              <a:t> anticonceptivos hormonales </a:t>
            </a:r>
          </a:p>
          <a:p>
            <a:endParaRPr lang="es-ES_tradnl" altLang="es-ES_tradnl" sz="2400" b="1" dirty="0">
              <a:ea typeface="ＭＳ Ｐゴシック" charset="-128"/>
            </a:endParaRPr>
          </a:p>
          <a:p>
            <a:r>
              <a:rPr lang="es-ES" altLang="es-ES_tradnl" sz="2400" b="1" dirty="0">
                <a:ea typeface="ＭＳ Ｐゴシック" charset="-128"/>
              </a:rPr>
              <a:t>3-7% desconocen el uso correcto </a:t>
            </a:r>
            <a:r>
              <a:rPr lang="es-ES" altLang="es-ES_tradnl" sz="2400" dirty="0">
                <a:ea typeface="ＭＳ Ｐゴシック" charset="-128"/>
              </a:rPr>
              <a:t>de algún tipo de anticonceptivo</a:t>
            </a:r>
          </a:p>
          <a:p>
            <a:endParaRPr lang="es-ES_tradnl" altLang="es-ES_tradnl" b="1" dirty="0">
              <a:ea typeface="ＭＳ Ｐゴシック" charset="-128"/>
            </a:endParaRPr>
          </a:p>
        </p:txBody>
      </p:sp>
      <p:sp>
        <p:nvSpPr>
          <p:cNvPr id="28678" name="CuadroTexto 6"/>
          <p:cNvSpPr txBox="1">
            <a:spLocks noChangeArrowheads="1"/>
          </p:cNvSpPr>
          <p:nvPr/>
        </p:nvSpPr>
        <p:spPr bwMode="auto">
          <a:xfrm>
            <a:off x="7802198" y="5663744"/>
            <a:ext cx="1875038" cy="40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_tradnl" sz="2032" b="1" dirty="0">
                <a:latin typeface="Arial" charset="0"/>
              </a:rPr>
              <a:t>N=1388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101522" y="238579"/>
            <a:ext cx="6826250" cy="9683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I. 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>Diagnóstico</a:t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r>
              <a:rPr lang="es-ES" altLang="es-ES_tradnl" sz="24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Resultados sobre </a:t>
            </a:r>
            <a:r>
              <a:rPr lang="es-ES" altLang="es-ES_tradnl" sz="24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Sexualidad</a:t>
            </a: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xmlns="" id="{F3F846E5-3240-144C-9D97-A4BB04825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3CDB2BB-8509-6B43-B77D-E9A701BFF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" y="145426"/>
            <a:ext cx="1469247" cy="151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100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6" name="Marcador de contenido 2"/>
          <p:cNvSpPr txBox="1">
            <a:spLocks/>
          </p:cNvSpPr>
          <p:nvPr/>
        </p:nvSpPr>
        <p:spPr bwMode="auto">
          <a:xfrm>
            <a:off x="2652245" y="1467557"/>
            <a:ext cx="7114389" cy="45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s-ES" altLang="es-ES_tradnl" sz="2032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29717" name="Image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2" r="82362" b="52911"/>
          <a:stretch>
            <a:fillRect/>
          </a:stretch>
        </p:blipFill>
        <p:spPr bwMode="auto">
          <a:xfrm>
            <a:off x="3659422" y="3664234"/>
            <a:ext cx="299803" cy="31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3204371" y="251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graphicFrame>
        <p:nvGraphicFramePr>
          <p:cNvPr id="9" name="Marcador de contenido 3"/>
          <p:cNvGraphicFramePr>
            <a:graphicFrameLocks noGrp="1"/>
          </p:cNvGraphicFramePr>
          <p:nvPr>
            <p:ph idx="4294967295"/>
          </p:nvPr>
        </p:nvGraphicFramePr>
        <p:xfrm>
          <a:off x="2784638" y="2178436"/>
          <a:ext cx="6849601" cy="199030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4615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880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08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Antecedente de embarazo /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Embarazaron a su pareja </a:t>
                      </a:r>
                      <a:endParaRPr kumimoji="0" lang="es-ES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1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s-ES_tradnl" altLang="es-ES_trad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1.9% (18) mujeres</a:t>
                      </a:r>
                    </a:p>
                    <a:p>
                      <a:pPr marL="0" marR="0" lvl="1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s-ES_tradnl" altLang="es-ES_trad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1.2% ( 5 ) hombres</a:t>
                      </a:r>
                      <a:endParaRPr kumimoji="0" lang="es-ES_tradnl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54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Antecedente de aborto</a:t>
                      </a:r>
                      <a:endParaRPr kumimoji="0" lang="es-ES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1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s-ES_tradnl" altLang="es-ES_trad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14 (77.7%)</a:t>
                      </a:r>
                      <a:endParaRPr kumimoji="0" lang="es-ES_tradnl" altLang="es-ES_tradnl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40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de parejas sexuales</a:t>
                      </a:r>
                      <a:endParaRPr kumimoji="0" lang="es-ES" altLang="es-ES_tradnl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58068" marR="58068" marT="0" marB="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1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s-ES_tradnl" altLang="es-ES_trad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3.3</a:t>
                      </a:r>
                      <a:r>
                        <a:rPr kumimoji="0" lang="es-ES" altLang="es-ES_trad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±</a:t>
                      </a:r>
                      <a:r>
                        <a:rPr kumimoji="0" lang="es-ES_tradnl" altLang="es-ES_tradnl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1.6</a:t>
                      </a:r>
                    </a:p>
                  </a:txBody>
                  <a:tcPr marL="58068" marR="58068" marT="0" marB="0" anchor="ctr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ítulo 1"/>
          <p:cNvSpPr txBox="1">
            <a:spLocks/>
          </p:cNvSpPr>
          <p:nvPr/>
        </p:nvSpPr>
        <p:spPr>
          <a:xfrm>
            <a:off x="3101522" y="238579"/>
            <a:ext cx="6826250" cy="9683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I. 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>Diagnóstico</a:t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r>
              <a:rPr lang="es-ES" altLang="es-ES_tradnl" sz="24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Resultados sobre </a:t>
            </a:r>
            <a:r>
              <a:rPr lang="es-ES" altLang="es-ES_tradnl" sz="2400" i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Sexualidad</a:t>
            </a:r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xmlns="" id="{F88B8464-322C-A846-B0C5-5C20451A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0B88A734-5F6C-B443-89B5-2CBE85EDF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45426"/>
            <a:ext cx="1328004" cy="136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098515" y="5203763"/>
            <a:ext cx="9701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_tradnl" sz="2400" b="1" dirty="0" smtClean="0"/>
              <a:t>n=586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06174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ángulo 1"/>
          <p:cNvSpPr>
            <a:spLocks noChangeArrowheads="1"/>
          </p:cNvSpPr>
          <p:nvPr/>
        </p:nvSpPr>
        <p:spPr bwMode="auto">
          <a:xfrm>
            <a:off x="2813572" y="1510469"/>
            <a:ext cx="7244828" cy="335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/>
            <a:endParaRPr lang="es-ES" altLang="es-ES_tradnl" sz="2032" b="1" dirty="0">
              <a:latin typeface="Arial" charset="0"/>
            </a:endParaRPr>
          </a:p>
          <a:p>
            <a:pPr algn="just" eaLnBrk="1" hangingPunct="1"/>
            <a:r>
              <a:rPr lang="es-ES" altLang="es-ES_tradnl" b="1" dirty="0">
                <a:latin typeface="Arial" charset="0"/>
              </a:rPr>
              <a:t>Objetivo</a:t>
            </a:r>
          </a:p>
          <a:p>
            <a:pPr algn="just" eaLnBrk="1" hangingPunct="1"/>
            <a:endParaRPr lang="es-ES" altLang="es-ES_tradnl" b="1" dirty="0"/>
          </a:p>
          <a:p>
            <a:pPr marL="342900" indent="-342900">
              <a:buFont typeface="Wingdings" charset="2"/>
              <a:buChar char="§"/>
            </a:pPr>
            <a:r>
              <a:rPr lang="es-ES" altLang="es-ES_tradnl" b="1" dirty="0"/>
              <a:t>Aumentar</a:t>
            </a:r>
            <a:r>
              <a:rPr lang="es-ES" altLang="es-ES_tradnl" dirty="0"/>
              <a:t> el nivel de conocimiento sobre la técnica correcta y consistente de utilización del condón masculino y femenino; conocimiento sobre métodos modernos como los anticonceptivos reversibles de larga duración, consecuencias y riesgos de infecciones de transmisión sexual</a:t>
            </a:r>
            <a:endParaRPr lang="es-ES_tradnl" altLang="es-ES_tradnl" sz="2032" dirty="0">
              <a:latin typeface="Arial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022861" y="310016"/>
            <a:ext cx="6826250" cy="968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II. Intervención educativa</a:t>
            </a:r>
            <a:endParaRPr lang="es-ES" altLang="es-ES_tradnl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xmlns="" id="{F637C5BE-906E-584F-A3CB-3AC71A2BD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ED123C5-F601-DA4C-B579-BCC5F682D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" y="145426"/>
            <a:ext cx="1469247" cy="151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965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/>
          <p:cNvGrpSpPr/>
          <p:nvPr/>
        </p:nvGrpSpPr>
        <p:grpSpPr>
          <a:xfrm>
            <a:off x="3222172" y="1939714"/>
            <a:ext cx="6241145" cy="4311061"/>
            <a:chOff x="1698171" y="1272059"/>
            <a:chExt cx="6241145" cy="4311061"/>
          </a:xfrm>
        </p:grpSpPr>
        <p:pic>
          <p:nvPicPr>
            <p:cNvPr id="3" name="Imagen 4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7607"/>
            <a:stretch/>
          </p:blipFill>
          <p:spPr bwMode="auto">
            <a:xfrm>
              <a:off x="1698171" y="1272059"/>
              <a:ext cx="6241145" cy="431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Elipse 8"/>
            <p:cNvSpPr/>
            <p:nvPr/>
          </p:nvSpPr>
          <p:spPr>
            <a:xfrm>
              <a:off x="3004443" y="2534593"/>
              <a:ext cx="936185" cy="90351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3124201" y="1939714"/>
            <a:ext cx="6241145" cy="4311061"/>
            <a:chOff x="1698171" y="1272059"/>
            <a:chExt cx="6241145" cy="4311061"/>
          </a:xfrm>
        </p:grpSpPr>
        <p:pic>
          <p:nvPicPr>
            <p:cNvPr id="13" name="Imagen 4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7607"/>
            <a:stretch/>
          </p:blipFill>
          <p:spPr bwMode="auto">
            <a:xfrm>
              <a:off x="1698171" y="1272059"/>
              <a:ext cx="6241145" cy="4311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Elipse 13"/>
            <p:cNvSpPr/>
            <p:nvPr/>
          </p:nvSpPr>
          <p:spPr>
            <a:xfrm>
              <a:off x="3004443" y="2534593"/>
              <a:ext cx="936185" cy="903516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4740727" y="3345538"/>
            <a:ext cx="22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999843" y="3330840"/>
            <a:ext cx="39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7170056" y="3324025"/>
            <a:ext cx="330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8469084" y="3317210"/>
            <a:ext cx="353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8" name="Título 1"/>
          <p:cNvSpPr txBox="1">
            <a:spLocks/>
          </p:cNvSpPr>
          <p:nvPr/>
        </p:nvSpPr>
        <p:spPr>
          <a:xfrm>
            <a:off x="3101522" y="238579"/>
            <a:ext cx="6826250" cy="9683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II. Intervención educativa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/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r>
              <a:rPr lang="es-ES" altLang="es-ES_tradnl" sz="24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Curso-taller “Cuidado de mi cuerpo y prevención del embarazo no planeado en adolescentes”</a:t>
            </a:r>
            <a:endParaRPr lang="es-ES" altLang="es-ES_tradnl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095B48B5-9EBA-EA45-8092-50BC05820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45426"/>
            <a:ext cx="1218660" cy="125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Related image">
            <a:extLst>
              <a:ext uri="{FF2B5EF4-FFF2-40B4-BE49-F238E27FC236}">
                <a16:creationId xmlns:a16="http://schemas.microsoft.com/office/drawing/2014/main" xmlns="" id="{47A360C7-990B-9D49-A17C-C4CFA2A2E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271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29FF4E7-AD6E-4852-A222-AE7C388D3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758" y="1654688"/>
            <a:ext cx="9958922" cy="256461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MX" sz="7000" dirty="0"/>
              <a:t>Programa </a:t>
            </a:r>
            <a:r>
              <a:rPr lang="es-MX" sz="7000" dirty="0" smtClean="0"/>
              <a:t>de Prevención de Embarazo en Adolescente </a:t>
            </a:r>
            <a:endParaRPr lang="es-MX" sz="70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4A96766-A9AD-4B71-AD82-C48F4EF20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757" y="5055357"/>
            <a:ext cx="10058400" cy="1143000"/>
          </a:xfrm>
        </p:spPr>
        <p:txBody>
          <a:bodyPr>
            <a:normAutofit/>
          </a:bodyPr>
          <a:lstStyle/>
          <a:p>
            <a:pPr algn="r"/>
            <a:r>
              <a:rPr lang="es-MX" sz="1800" b="1" dirty="0"/>
              <a:t>Dra Rosalinda Guevara guzmán</a:t>
            </a:r>
          </a:p>
          <a:p>
            <a:pPr algn="r"/>
            <a:r>
              <a:rPr lang="es-MX" sz="1800" b="1" dirty="0"/>
              <a:t>Jefa de la división de investigación</a:t>
            </a:r>
          </a:p>
        </p:txBody>
      </p:sp>
      <p:pic>
        <p:nvPicPr>
          <p:cNvPr id="9" name="Picture 2" descr="Resultado de imagen para logo facmed">
            <a:extLst>
              <a:ext uri="{FF2B5EF4-FFF2-40B4-BE49-F238E27FC236}">
                <a16:creationId xmlns:a16="http://schemas.microsoft.com/office/drawing/2014/main" xmlns="" id="{741ACD32-197E-4843-AB2E-508BB7624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057" y="193022"/>
            <a:ext cx="1512756" cy="1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xmlns="" id="{FD6689F3-64DD-43D2-A815-F5AFE534B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755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3101522" y="238579"/>
            <a:ext cx="6826250" cy="9683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II. Intervención educativa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/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r>
              <a:rPr lang="es-ES" altLang="es-ES_tradnl" sz="24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Recursos didácticos</a:t>
            </a:r>
            <a:endParaRPr lang="es-ES" altLang="es-ES_tradnl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381" t="11039" b="4094"/>
          <a:stretch/>
        </p:blipFill>
        <p:spPr>
          <a:xfrm rot="16200000">
            <a:off x="2206832" y="1539388"/>
            <a:ext cx="4118469" cy="449716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782" y="1728735"/>
            <a:ext cx="1628265" cy="201695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1958" y="1728736"/>
            <a:ext cx="2017059" cy="201705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425" y="3846155"/>
            <a:ext cx="2187367" cy="23781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1131E27-55C0-EC43-B162-E69605AAA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" y="145426"/>
            <a:ext cx="1190907" cy="122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007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Marcador de contenido 2"/>
          <p:cNvSpPr>
            <a:spLocks noGrp="1"/>
          </p:cNvSpPr>
          <p:nvPr>
            <p:ph idx="4294967295"/>
          </p:nvPr>
        </p:nvSpPr>
        <p:spPr>
          <a:xfrm>
            <a:off x="1400176" y="1512757"/>
            <a:ext cx="9744075" cy="5117212"/>
          </a:xfrm>
          <a:prstGeom prst="rect">
            <a:avLst/>
          </a:prstGeom>
        </p:spPr>
        <p:txBody>
          <a:bodyPr/>
          <a:lstStyle/>
          <a:p>
            <a:pPr marL="0" indent="0" algn="just">
              <a:buNone/>
            </a:pPr>
            <a:r>
              <a:rPr lang="es-ES" altLang="es-ES_tradnl" sz="2400" dirty="0">
                <a:latin typeface="Arial" charset="0"/>
                <a:ea typeface="ＭＳ Ｐゴシック" charset="-128"/>
              </a:rPr>
              <a:t>Evaluación de conocimientos pre-post (cuestionario 8-10 preguntas de opción múltiple</a:t>
            </a:r>
            <a:r>
              <a:rPr lang="es-ES" altLang="es-ES_tradnl" sz="2400" dirty="0" smtClean="0">
                <a:latin typeface="Arial" charset="0"/>
                <a:ea typeface="ＭＳ Ｐゴシック" charset="-128"/>
              </a:rPr>
              <a:t>). </a:t>
            </a:r>
            <a:r>
              <a:rPr lang="es-ES" altLang="es-ES_tradnl" sz="2400" b="1" dirty="0" smtClean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Módulo 1</a:t>
            </a:r>
            <a:r>
              <a:rPr lang="es-ES" altLang="es-ES_tradnl" sz="2400" dirty="0" smtClean="0">
                <a:latin typeface="Arial" charset="0"/>
                <a:ea typeface="ＭＳ Ｐゴシック" charset="-128"/>
              </a:rPr>
              <a:t>, colocación correcta del condón.</a:t>
            </a:r>
            <a:endParaRPr lang="es-ES" altLang="es-ES_tradnl" sz="2400" dirty="0">
              <a:latin typeface="Arial" charset="0"/>
              <a:ea typeface="ＭＳ Ｐゴシック" charset="-128"/>
            </a:endParaRPr>
          </a:p>
          <a:p>
            <a:pPr marL="0" indent="0" algn="just">
              <a:buNone/>
            </a:pPr>
            <a:endParaRPr lang="es-ES" altLang="es-ES_tradnl" sz="2400" dirty="0">
              <a:latin typeface="Arial" charset="0"/>
              <a:ea typeface="ＭＳ Ｐゴシック" charset="-128"/>
            </a:endParaRPr>
          </a:p>
          <a:p>
            <a:pPr algn="just">
              <a:buFont typeface="Arial" charset="0"/>
              <a:buChar char="•"/>
            </a:pP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1,077 </a:t>
            </a:r>
            <a:r>
              <a:rPr lang="es-ES" sz="2400" dirty="0"/>
              <a:t>estudiantes de la Facultad de Medicina que participaron en al menos uno de los cursos del PPEA</a:t>
            </a:r>
            <a:endParaRPr lang="es-ES" altLang="es-ES_tradnl" sz="2400" dirty="0">
              <a:latin typeface="Arial" charset="0"/>
              <a:ea typeface="ＭＳ Ｐゴシック" charset="-128"/>
            </a:endParaRPr>
          </a:p>
          <a:p>
            <a:pPr marL="0" indent="0" algn="just">
              <a:buNone/>
            </a:pPr>
            <a:endParaRPr lang="es-ES" altLang="es-ES_tradnl" sz="2400" dirty="0">
              <a:latin typeface="Arial" charset="0"/>
              <a:ea typeface="ＭＳ Ｐゴシック" charset="-128"/>
            </a:endParaRPr>
          </a:p>
          <a:p>
            <a:pPr marL="0" indent="0" algn="just">
              <a:buNone/>
            </a:pPr>
            <a:endParaRPr lang="es-ES" altLang="es-ES_tradnl" sz="2400" dirty="0">
              <a:latin typeface="Arial" charset="0"/>
              <a:ea typeface="ＭＳ Ｐゴシック" charset="-128"/>
            </a:endParaRPr>
          </a:p>
          <a:p>
            <a:pPr marL="0" indent="0" algn="just">
              <a:buNone/>
            </a:pPr>
            <a:endParaRPr lang="es-ES" altLang="es-ES_tradnl" sz="2400" dirty="0">
              <a:latin typeface="Arial" charset="0"/>
              <a:ea typeface="ＭＳ Ｐゴシック" charset="-128"/>
            </a:endParaRPr>
          </a:p>
          <a:p>
            <a:pPr algn="just" eaLnBrk="1" hangingPunct="1"/>
            <a:endParaRPr lang="es-ES" altLang="es-ES_tradnl" sz="2400" dirty="0">
              <a:latin typeface="Arial" charset="0"/>
              <a:ea typeface="ＭＳ Ｐゴシック" charset="-128"/>
            </a:endParaRPr>
          </a:p>
          <a:p>
            <a:pPr algn="just" eaLnBrk="1" hangingPunct="1"/>
            <a:endParaRPr lang="es-ES" altLang="es-ES_tradnl" sz="2400" dirty="0">
              <a:latin typeface="Arial" charset="0"/>
              <a:ea typeface="ＭＳ Ｐゴシック" charset="-128"/>
            </a:endParaRPr>
          </a:p>
          <a:p>
            <a:pPr algn="just" eaLnBrk="1" hangingPunct="1">
              <a:buFont typeface="Arial" charset="0"/>
              <a:buNone/>
            </a:pPr>
            <a:endParaRPr lang="es-ES" altLang="es-ES_tradnl" sz="2400" dirty="0">
              <a:latin typeface="Arial" charset="0"/>
              <a:ea typeface="ＭＳ Ｐゴシック" charset="-128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065636"/>
              </p:ext>
            </p:extLst>
          </p:nvPr>
        </p:nvGraphicFramePr>
        <p:xfrm>
          <a:off x="1134512" y="4018739"/>
          <a:ext cx="10115549" cy="1438888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1377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09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428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5420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502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Módulo</a:t>
                      </a:r>
                      <a:endParaRPr kumimoji="0" lang="es-ES_tradnl" altLang="es-ES_tradn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n</a:t>
                      </a:r>
                      <a:endParaRPr kumimoji="0" lang="es-ES_tradnl" altLang="es-ES_tradn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Pre</a:t>
                      </a:r>
                      <a:endParaRPr kumimoji="0" lang="es-ES_tradnl" altLang="es-ES_tradn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Post</a:t>
                      </a:r>
                      <a:endParaRPr kumimoji="0" lang="es-ES_tradnl" altLang="es-ES_tradnl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03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  <a:endParaRPr kumimoji="0" lang="es-ES_tradnl" altLang="es-ES_tradnl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275</a:t>
                      </a:r>
                      <a:endParaRPr kumimoji="0" lang="es-ES_tradnl" altLang="es-ES_tradnl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altLang="es-ES_tradnl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Mdn (IQR)= 8.75 (0-10)</a:t>
                      </a:r>
                      <a:endParaRPr kumimoji="0" lang="es-ES" altLang="es-ES_tradnl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altLang="es-ES_tradnl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Mdn (IQR)= 10 (3.75-10)*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altLang="es-ES_tradnl" sz="2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5866" name="CuadroTexto 2"/>
          <p:cNvSpPr txBox="1">
            <a:spLocks noChangeArrowheads="1"/>
          </p:cNvSpPr>
          <p:nvPr/>
        </p:nvSpPr>
        <p:spPr bwMode="auto">
          <a:xfrm>
            <a:off x="3212563" y="6047110"/>
            <a:ext cx="70420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/>
            <a:r>
              <a:rPr lang="es-ES" altLang="es-ES_tradnl" sz="2000" dirty="0"/>
              <a:t>*Prueba de Wilcoxon; p&lt;0.05</a:t>
            </a: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3101522" y="238579"/>
            <a:ext cx="6826250" cy="9683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II. Intervención educativa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/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r>
              <a:rPr lang="es-ES" altLang="es-ES_tradnl" sz="24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Resultados</a:t>
            </a:r>
            <a:endParaRPr lang="es-ES" altLang="es-ES_tradnl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xmlns="" id="{8A228DD0-2439-AC44-AE42-D88D627EF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63B28B7-B0D9-9249-9A01-56701D212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" y="145426"/>
            <a:ext cx="1218853" cy="125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037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312935"/>
              </p:ext>
            </p:extLst>
          </p:nvPr>
        </p:nvGraphicFramePr>
        <p:xfrm>
          <a:off x="1866900" y="2029441"/>
          <a:ext cx="8523514" cy="2182980"/>
        </p:xfrm>
        <a:graphic>
          <a:graphicData uri="http://schemas.openxmlformats.org/drawingml/2006/table">
            <a:tbl>
              <a:tblPr firstRow="1" firstCol="1">
                <a:tableStyleId>{69012ECD-51FC-41F1-AA8D-1B2483CD663E}</a:tableStyleId>
              </a:tblPr>
              <a:tblGrid>
                <a:gridCol w="12652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7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101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409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034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Módulo</a:t>
                      </a:r>
                      <a:endParaRPr kumimoji="0" lang="es-ES_tradnl" altLang="es-ES_trad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n</a:t>
                      </a:r>
                      <a:endParaRPr kumimoji="0" lang="es-ES_tradnl" altLang="es-ES_trad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Pre</a:t>
                      </a:r>
                      <a:endParaRPr kumimoji="0" lang="es-ES_tradnl" altLang="es-ES_trad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Post</a:t>
                      </a:r>
                      <a:endParaRPr kumimoji="0" lang="es-ES_tradnl" altLang="es-ES_tradnl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03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2400" u="none" strike="noStrike" cap="none" normalizeH="0" baseline="0" dirty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2</a:t>
                      </a:r>
                      <a:endParaRPr kumimoji="0" lang="es-ES_tradnl" altLang="es-ES_tradnl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_tradnl" altLang="es-ES_tradnl" sz="2400" u="none" strike="noStrike" cap="none" normalizeH="0" baseline="0" dirty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152</a:t>
                      </a:r>
                      <a:endParaRPr kumimoji="0" lang="es-ES_tradnl" altLang="es-ES_tradnl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_tradnl" altLang="es-ES_tradnl" sz="2400" u="none" strike="noStrike" cap="none" normalizeH="0" baseline="0" dirty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= 5 </a:t>
                      </a:r>
                      <a:r>
                        <a:rPr kumimoji="0" lang="es-ES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ndale Mono" charset="0"/>
                          <a:ea typeface="Andale Mono" charset="0"/>
                          <a:cs typeface="Andale Mono" charset="0"/>
                        </a:rPr>
                        <a:t>±</a:t>
                      </a: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1.92 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altLang="es-ES_tradnl" sz="2400" b="0" i="0" u="none" strike="noStrike" kern="1200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+mn-cs"/>
                      </a:endParaRPr>
                    </a:p>
                  </a:txBody>
                  <a:tcPr marL="77421" marR="77421" marT="38710" marB="38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_tradnl" altLang="es-ES_tradnl" sz="2400" u="none" strike="noStrike" cap="none" normalizeH="0" baseline="0" dirty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= 6.25 </a:t>
                      </a:r>
                      <a:r>
                        <a:rPr kumimoji="0" lang="es-ES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± </a:t>
                      </a: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1.96*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altLang="es-ES_tradnl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3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3</a:t>
                      </a:r>
                      <a:endParaRPr kumimoji="0" lang="es-ES_tradnl" altLang="es-ES_tradnl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46</a:t>
                      </a:r>
                      <a:endParaRPr kumimoji="0" lang="es-ES_tradnl" altLang="es-ES_tradnl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= 6 </a:t>
                      </a:r>
                      <a:r>
                        <a:rPr kumimoji="0" lang="es-ES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Andale Mono" charset="0"/>
                          <a:ea typeface="Andale Mono" charset="0"/>
                          <a:cs typeface="Andale Mono" charset="0"/>
                        </a:rPr>
                        <a:t>±</a:t>
                      </a: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1.55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altLang="es-ES_tradnl" sz="2400" b="0" i="0" u="none" strike="noStrike" kern="1200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  <a:cs typeface="+mn-cs"/>
                      </a:endParaRPr>
                    </a:p>
                  </a:txBody>
                  <a:tcPr marL="77421" marR="77421" marT="38710" marB="38710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= 8.00 </a:t>
                      </a:r>
                      <a:r>
                        <a:rPr kumimoji="0" lang="es-ES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± </a:t>
                      </a:r>
                      <a:r>
                        <a:rPr kumimoji="0" lang="es-ES_tradnl" altLang="es-ES_tradnl" sz="2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1.86 *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altLang="es-ES_tradnl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-128"/>
                      </a:endParaRPr>
                    </a:p>
                  </a:txBody>
                  <a:tcPr marL="77421" marR="77421" marT="38710" marB="38710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9" name="Image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2" r="82362" b="52911"/>
          <a:stretch>
            <a:fillRect/>
          </a:stretch>
        </p:blipFill>
        <p:spPr bwMode="auto">
          <a:xfrm>
            <a:off x="4604430" y="2740247"/>
            <a:ext cx="267478" cy="29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2" r="82362" b="52911"/>
          <a:stretch>
            <a:fillRect/>
          </a:stretch>
        </p:blipFill>
        <p:spPr bwMode="auto">
          <a:xfrm>
            <a:off x="4604430" y="3453661"/>
            <a:ext cx="267478" cy="29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2" r="82362" b="52911"/>
          <a:stretch>
            <a:fillRect/>
          </a:stretch>
        </p:blipFill>
        <p:spPr bwMode="auto">
          <a:xfrm>
            <a:off x="7341960" y="2763582"/>
            <a:ext cx="267478" cy="29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2" r="82362" b="52911"/>
          <a:stretch>
            <a:fillRect/>
          </a:stretch>
        </p:blipFill>
        <p:spPr bwMode="auto">
          <a:xfrm>
            <a:off x="7341960" y="3439128"/>
            <a:ext cx="267478" cy="29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7989883" y="4329998"/>
            <a:ext cx="24005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altLang="es-ES_tradnl" sz="2000" dirty="0"/>
              <a:t>*Prueba T; p&lt;0.05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3101522" y="238579"/>
            <a:ext cx="6826250" cy="9683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II. Intervención educativa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/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r>
              <a:rPr lang="es-ES" altLang="es-ES_tradnl" sz="2400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  <a:ea typeface="ＭＳ Ｐゴシック" charset="-128"/>
              </a:rPr>
              <a:t>Resultados</a:t>
            </a:r>
          </a:p>
          <a:p>
            <a:endParaRPr lang="es-ES" altLang="es-ES_tradnl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5" name="Picture 2" descr="Related image">
            <a:extLst>
              <a:ext uri="{FF2B5EF4-FFF2-40B4-BE49-F238E27FC236}">
                <a16:creationId xmlns:a16="http://schemas.microsoft.com/office/drawing/2014/main" xmlns="" id="{8C02EE02-7AE2-4544-8CF0-74B857F74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E9FD5B97-41C6-0E4D-93B7-C52C1FF49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" y="145426"/>
            <a:ext cx="1469247" cy="151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894438" y="1206954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FF0000"/>
                </a:solidFill>
              </a:rPr>
              <a:t>Módulo 2:</a:t>
            </a:r>
            <a:r>
              <a:rPr lang="es-ES_tradnl" dirty="0" smtClean="0"/>
              <a:t> Prevención de infecciones de trasmisión sexual</a:t>
            </a:r>
          </a:p>
          <a:p>
            <a:r>
              <a:rPr lang="es-ES_tradnl" b="1" dirty="0" smtClean="0">
                <a:solidFill>
                  <a:srgbClr val="FF0000"/>
                </a:solidFill>
              </a:rPr>
              <a:t>Módulo 3</a:t>
            </a:r>
            <a:r>
              <a:rPr lang="es-ES_tradnl" dirty="0" smtClean="0"/>
              <a:t>: Uso de anticonceptivos hormonales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60629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Marcador de contenido 2"/>
          <p:cNvSpPr>
            <a:spLocks noGrp="1"/>
          </p:cNvSpPr>
          <p:nvPr>
            <p:ph idx="4294967295"/>
          </p:nvPr>
        </p:nvSpPr>
        <p:spPr>
          <a:xfrm>
            <a:off x="2343792" y="1130047"/>
            <a:ext cx="8237122" cy="280890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s-ES_tradnl" altLang="es-ES_tradnl" sz="2300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2ª aplicación del cuestionario diagnóstico</a:t>
            </a:r>
          </a:p>
          <a:p>
            <a:endParaRPr lang="es-ES_tradnl" altLang="es-ES_tradnl" sz="1050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es-ES_tradnl" altLang="es-ES_tradnl" sz="2300" dirty="0">
                <a:latin typeface="Arial" charset="0"/>
                <a:ea typeface="Arial" charset="0"/>
                <a:cs typeface="Arial" charset="0"/>
              </a:rPr>
              <a:t>Estudiantes con las dos mediciones:  </a:t>
            </a:r>
            <a:r>
              <a:rPr lang="es-ES_tradnl" sz="2300" dirty="0">
                <a:latin typeface="Arial" charset="0"/>
                <a:ea typeface="Arial" charset="0"/>
                <a:cs typeface="Arial" charset="0"/>
              </a:rPr>
              <a:t>n=</a:t>
            </a:r>
            <a:r>
              <a:rPr lang="es-ES" sz="2300" dirty="0">
                <a:latin typeface="Arial" charset="0"/>
                <a:ea typeface="Arial" charset="0"/>
                <a:cs typeface="Arial" charset="0"/>
              </a:rPr>
              <a:t>907 </a:t>
            </a:r>
          </a:p>
          <a:p>
            <a:r>
              <a:rPr lang="es-ES" sz="2300" dirty="0">
                <a:latin typeface="Arial" charset="0"/>
                <a:ea typeface="Arial" charset="0"/>
                <a:cs typeface="Arial" charset="0"/>
              </a:rPr>
              <a:t>66.5% mujeres y 33.5% hombres</a:t>
            </a:r>
          </a:p>
          <a:p>
            <a:r>
              <a:rPr lang="es-ES" sz="2300" dirty="0">
                <a:latin typeface="Arial" charset="0"/>
                <a:ea typeface="Arial" charset="0"/>
                <a:cs typeface="Arial" charset="0"/>
              </a:rPr>
              <a:t>18% (118) casos nuevos de actividad sexual</a:t>
            </a:r>
          </a:p>
          <a:p>
            <a:r>
              <a:rPr lang="es-ES" sz="2300" dirty="0">
                <a:latin typeface="Arial" charset="0"/>
                <a:ea typeface="Arial" charset="0"/>
                <a:cs typeface="Arial" charset="0"/>
              </a:rPr>
              <a:t>Aumento de la media de número de parejas sexuales: 2.5</a:t>
            </a:r>
            <a:endParaRPr lang="es-ES_tradnl" sz="2300" dirty="0">
              <a:latin typeface="Arial" charset="0"/>
              <a:ea typeface="Arial" charset="0"/>
              <a:cs typeface="Arial" charset="0"/>
            </a:endParaRPr>
          </a:p>
          <a:p>
            <a:endParaRPr lang="es-ES_tradnl" altLang="es-ES_tradnl" sz="23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3970408" y="4037741"/>
          <a:ext cx="5097393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30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17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326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2199">
                <a:tc gridSpan="3">
                  <a:txBody>
                    <a:bodyPr/>
                    <a:lstStyle/>
                    <a:p>
                      <a:pPr algn="ctr"/>
                      <a:r>
                        <a:rPr lang="es-ES_tradnl" sz="2000" dirty="0"/>
                        <a:t>Relaciones</a:t>
                      </a:r>
                      <a:r>
                        <a:rPr lang="es-ES_tradnl" sz="2000" baseline="0" dirty="0"/>
                        <a:t> sexuales actualmente (últimos 3 meses)</a:t>
                      </a:r>
                      <a:endParaRPr lang="es-ES_tradnl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_tradnl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ES_tradnl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2199">
                <a:tc>
                  <a:txBody>
                    <a:bodyPr/>
                    <a:lstStyle/>
                    <a:p>
                      <a:endParaRPr lang="es-ES_tradn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_tradnl" sz="2000" dirty="0"/>
                        <a:t>1ª </a:t>
                      </a:r>
                      <a:r>
                        <a:rPr lang="es-ES_tradnl" sz="2000" baseline="0" dirty="0"/>
                        <a:t>medición</a:t>
                      </a:r>
                      <a:endParaRPr lang="es-ES_tradn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_tradnl" sz="2000" dirty="0"/>
                        <a:t>2ª medición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360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900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dirty="0"/>
                        <a:t>Mujeres</a:t>
                      </a:r>
                    </a:p>
                    <a:p>
                      <a:pPr algn="ctr"/>
                      <a:endParaRPr lang="es-ES_tradn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/>
                        <a:t>26%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/>
                        <a:t>32%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7736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_tradnl" sz="900" dirty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dirty="0"/>
                        <a:t>Hombres</a:t>
                      </a:r>
                    </a:p>
                    <a:p>
                      <a:pPr algn="ctr"/>
                      <a:endParaRPr lang="es-ES_tradnl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/>
                        <a:t>31%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/>
                        <a:t>34%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3101522" y="238579"/>
            <a:ext cx="7210878" cy="9683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III. Evaluación y seguimiento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/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endParaRPr lang="es-ES" altLang="es-ES_tradnl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xmlns="" id="{E2E22083-5461-1F48-A512-29CE8FB37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66A9E2E-9C81-B846-BBDE-70F98F025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53" y="238580"/>
            <a:ext cx="1237530" cy="127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612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971675" y="1512757"/>
            <a:ext cx="8602197" cy="4492383"/>
          </a:xfrm>
          <a:prstGeom prst="rect">
            <a:avLst/>
          </a:prstGeom>
        </p:spPr>
        <p:txBody>
          <a:bodyPr/>
          <a:lstStyle/>
          <a:p>
            <a:r>
              <a:rPr lang="es-ES" sz="3200" dirty="0"/>
              <a:t>De las estudiantes que refirieron haber estado embarazadas (1ª medición): </a:t>
            </a:r>
            <a:endParaRPr lang="es-ES_tradnl" sz="3200" dirty="0"/>
          </a:p>
          <a:p>
            <a:pPr lvl="1"/>
            <a:r>
              <a:rPr lang="es-ES" sz="3200" dirty="0"/>
              <a:t>Sólo 3 de ellas tomaron los dos primeros módulos</a:t>
            </a:r>
            <a:endParaRPr lang="es-ES_tradnl" sz="3200" dirty="0"/>
          </a:p>
          <a:p>
            <a:r>
              <a:rPr lang="es-ES" sz="3200" dirty="0"/>
              <a:t>De las estudiantes que se embarazaron durante el ciclo escolar: </a:t>
            </a:r>
          </a:p>
          <a:p>
            <a:pPr lvl="1"/>
            <a:r>
              <a:rPr lang="es-ES" sz="3200" dirty="0"/>
              <a:t>Ninguna tomó algún curso del PPEA</a:t>
            </a:r>
            <a:endParaRPr lang="es-ES_tradnl" sz="3200" dirty="0"/>
          </a:p>
          <a:p>
            <a:endParaRPr lang="es-ES_tradnl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101522" y="238579"/>
            <a:ext cx="7210878" cy="9683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Fase III. Evaluación y seguimiento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/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endParaRPr lang="es-ES" altLang="es-ES_tradnl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6" name="Imagen 6" descr="C:\Users\User\Downloads\IMG_0533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0"/>
          <a:stretch>
            <a:fillRect/>
          </a:stretch>
        </p:blipFill>
        <p:spPr bwMode="auto">
          <a:xfrm>
            <a:off x="9122881" y="4152743"/>
            <a:ext cx="2379037" cy="238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xmlns="" id="{9DBB095B-44AB-274C-BBE0-CD916B66C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28B37B3-226B-114E-BEA8-58C0F8786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" y="145426"/>
            <a:ext cx="1469247" cy="151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826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Marcador de contenido 2"/>
          <p:cNvSpPr>
            <a:spLocks noGrp="1"/>
          </p:cNvSpPr>
          <p:nvPr>
            <p:ph idx="4294967295"/>
          </p:nvPr>
        </p:nvSpPr>
        <p:spPr>
          <a:xfrm>
            <a:off x="1143000" y="1714047"/>
            <a:ext cx="10358437" cy="493213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s-ES_tradnl" altLang="es-ES_tradnl" sz="2800" dirty="0">
                <a:ea typeface="ＭＳ Ｐゴシック" charset="-128"/>
              </a:rPr>
              <a:t>El PPEA ha mostrado efectos positivos en el aumento de conocimiento en temas de salud sexual y reproductiva</a:t>
            </a:r>
          </a:p>
          <a:p>
            <a:pPr marL="201168" lvl="1" indent="0">
              <a:buClr>
                <a:srgbClr val="FF0000"/>
              </a:buClr>
              <a:buNone/>
            </a:pPr>
            <a:r>
              <a:rPr lang="es-ES_tradnl" altLang="es-ES_tradnl" sz="2600" dirty="0">
                <a:ea typeface="ＭＳ Ｐゴシック" charset="-128"/>
              </a:rPr>
              <a:t>	Formación de recursos humanos: estudiantes de medicina serán los futuros 	profesionistas del área de la salud </a:t>
            </a:r>
          </a:p>
          <a:p>
            <a:pPr lvl="1"/>
            <a:endParaRPr lang="es-ES_tradnl" altLang="es-ES_tradnl" sz="1200" dirty="0">
              <a:ea typeface="ＭＳ Ｐゴシック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s-ES_tradnl" altLang="es-ES_tradnl" sz="2800" dirty="0">
                <a:ea typeface="ＭＳ Ｐゴシック" charset="-128"/>
              </a:rPr>
              <a:t>Es un programa flexible, puede rediseñarse, adaptarse y expandirse para incluir nuevos temas, edades o poblaciones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es-ES_tradnl" altLang="es-ES_tradnl" sz="1200" dirty="0">
              <a:ea typeface="ＭＳ Ｐゴシック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s-ES_tradnl" altLang="es-ES_tradnl" sz="2800" dirty="0">
                <a:ea typeface="ＭＳ Ｐゴシック" charset="-128"/>
              </a:rPr>
              <a:t>Producción científica en revistas arbitradas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es-ES_tradnl" altLang="es-ES_tradnl" sz="1200" dirty="0">
              <a:ea typeface="ＭＳ Ｐゴシック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s-ES_tradnl" altLang="es-ES_tradnl" sz="2800" dirty="0">
                <a:ea typeface="ＭＳ Ｐゴシック" charset="-128"/>
              </a:rPr>
              <a:t>Apoyo financiero </a:t>
            </a:r>
            <a:r>
              <a:rPr lang="es-ES" altLang="es-ES_tradnl" sz="2800" dirty="0">
                <a:ea typeface="ＭＳ Ｐゴシック" charset="-128"/>
              </a:rPr>
              <a:t>PAPIME PE215818</a:t>
            </a: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endParaRPr lang="es-ES" altLang="es-ES_tradnl" sz="1200" dirty="0">
              <a:ea typeface="ＭＳ Ｐゴシック" charset="-128"/>
            </a:endParaRPr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s-ES" altLang="es-ES_tradnl" sz="2800" dirty="0">
                <a:ea typeface="ＭＳ Ｐゴシック" charset="-128"/>
              </a:rPr>
              <a:t>Nuevas líneas de investigación: </a:t>
            </a:r>
            <a:r>
              <a:rPr lang="es-ES" altLang="es-ES_tradnl" sz="2800" dirty="0" smtClean="0">
                <a:ea typeface="ＭＳ Ｐゴシック" charset="-128"/>
              </a:rPr>
              <a:t>interrupción legal del embarazo  </a:t>
            </a:r>
            <a:r>
              <a:rPr lang="es-ES" altLang="es-ES_tradnl" sz="2800" dirty="0">
                <a:ea typeface="ＭＳ Ｐゴシック" charset="-128"/>
              </a:rPr>
              <a:t>y </a:t>
            </a:r>
            <a:r>
              <a:rPr lang="es-ES" altLang="es-ES_tradnl" sz="2800" dirty="0" smtClean="0">
                <a:ea typeface="ＭＳ Ｐゴシック" charset="-128"/>
              </a:rPr>
              <a:t>hostigamiento (ILE) </a:t>
            </a:r>
            <a:r>
              <a:rPr lang="es-ES" altLang="es-ES_tradnl" sz="2800" dirty="0">
                <a:ea typeface="ＭＳ Ｐゴシック" charset="-128"/>
              </a:rPr>
              <a:t>o acoso sexual</a:t>
            </a:r>
          </a:p>
          <a:p>
            <a:endParaRPr lang="es-ES_tradnl" altLang="es-ES_tradnl" sz="2800" dirty="0">
              <a:ea typeface="ＭＳ Ｐゴシック" charset="-128"/>
            </a:endParaRPr>
          </a:p>
          <a:p>
            <a:endParaRPr lang="es-ES_tradnl" altLang="es-ES_tradnl" sz="2400" dirty="0">
              <a:ea typeface="ＭＳ Ｐゴシック" charset="-128"/>
            </a:endParaRPr>
          </a:p>
          <a:p>
            <a:endParaRPr lang="es-ES_tradnl" altLang="es-ES_tradnl" sz="2400" dirty="0">
              <a:ea typeface="ＭＳ Ｐゴシック" charset="-128"/>
            </a:endParaRPr>
          </a:p>
          <a:p>
            <a:endParaRPr lang="es-ES_tradnl" altLang="es-ES_tradnl" sz="2400" dirty="0">
              <a:ea typeface="ＭＳ Ｐゴシック" charset="-128"/>
            </a:endParaRPr>
          </a:p>
          <a:p>
            <a:endParaRPr lang="es-ES_tradnl" altLang="es-ES_tradnl" sz="2400" dirty="0">
              <a:ea typeface="ＭＳ Ｐゴシック" charset="-128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101522" y="238579"/>
            <a:ext cx="7210878" cy="968375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" altLang="es-ES_tradnl" sz="3600" dirty="0">
                <a:latin typeface="Arial" charset="0"/>
                <a:ea typeface="Arial" charset="0"/>
                <a:cs typeface="Arial" charset="0"/>
              </a:rPr>
              <a:t>Conclusiones y consideraciones </a:t>
            </a:r>
            <a:r>
              <a:rPr lang="es-ES" altLang="es-ES_tradnl" sz="3600" dirty="0">
                <a:latin typeface="Arial" charset="0"/>
                <a:ea typeface="ＭＳ Ｐゴシック" charset="-128"/>
              </a:rPr>
              <a:t/>
            </a:r>
            <a:br>
              <a:rPr lang="es-ES" altLang="es-ES_tradnl" sz="3600" dirty="0">
                <a:latin typeface="Arial" charset="0"/>
                <a:ea typeface="ＭＳ Ｐゴシック" charset="-128"/>
              </a:rPr>
            </a:br>
            <a:endParaRPr lang="es-ES" altLang="es-ES_tradnl" sz="2400" i="1" dirty="0">
              <a:solidFill>
                <a:schemeClr val="accent1">
                  <a:lumMod val="75000"/>
                </a:schemeClr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xmlns="" id="{94FA1AFD-AC16-4643-A254-1B7F1F410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7FC9A8B-1EBA-2C4E-B8F6-A4FD69C7B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45426"/>
            <a:ext cx="1328004" cy="136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6844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448733"/>
            <a:ext cx="4132263" cy="624121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5337293B-90BC-48ED-950D-F3C01F368527}"/>
              </a:ext>
            </a:extLst>
          </p:cNvPr>
          <p:cNvSpPr txBox="1"/>
          <p:nvPr/>
        </p:nvSpPr>
        <p:spPr>
          <a:xfrm>
            <a:off x="5994400" y="448733"/>
            <a:ext cx="4673600" cy="611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1. Centro Amigable “Dr. Manuel Gutiérrez  Zavala”</a:t>
            </a: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MX" sz="1400" dirty="0">
                <a:latin typeface="Arial" charset="0"/>
                <a:ea typeface="Arial" charset="0"/>
                <a:cs typeface="Arial" charset="0"/>
              </a:rPr>
              <a:t>2. Escuela </a:t>
            </a: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Nacional de Enfermería y Obstetricia</a:t>
            </a: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3. Elige Red de Jóvenes por los Derechos Sexuales y Reproductivos A.C.</a:t>
            </a:r>
            <a:endParaRPr lang="es-MX" sz="1400" dirty="0">
              <a:latin typeface="Arial" charset="0"/>
              <a:ea typeface="Arial" charset="0"/>
              <a:cs typeface="Arial" charset="0"/>
            </a:endParaRP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4. Comisión Nacional contra las Adicciones (CONADIC)</a:t>
            </a: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5. Fundación México Vivo</a:t>
            </a: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6. Comisión Nacional de Derechos Humanos (CNDH)</a:t>
            </a: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7. Instituto de la Juventud (INJUVE) </a:t>
            </a: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MX" sz="1400" dirty="0">
                <a:latin typeface="Arial" charset="0"/>
                <a:ea typeface="Arial" charset="0"/>
                <a:cs typeface="Arial" charset="0"/>
              </a:rPr>
              <a:t>8. Programa de Inclusión Social PROSPERA</a:t>
            </a: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9. FES Zaragoza</a:t>
            </a: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10. Asociación Mexicana para la Salud sexual A. C. (AMSSAC)</a:t>
            </a: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11. Instituto para la Atención y Prevención de las Adicciones en la Ciudad de México (IAPA)</a:t>
            </a:r>
            <a:endParaRPr lang="es-MX" sz="1400" dirty="0">
              <a:latin typeface="Arial" charset="0"/>
              <a:ea typeface="Arial" charset="0"/>
              <a:cs typeface="Arial" charset="0"/>
            </a:endParaRP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12. Museo Memoria y Tolerancia </a:t>
            </a:r>
            <a:endParaRPr lang="es-MX" sz="1400" dirty="0">
              <a:latin typeface="Arial" charset="0"/>
              <a:ea typeface="Arial" charset="0"/>
              <a:cs typeface="Arial" charset="0"/>
            </a:endParaRP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13. Instituto Nacional de las Mujeres (Inmujeres)</a:t>
            </a: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14. Consejo Nacional de Población (CONAPO)</a:t>
            </a: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r>
              <a:rPr lang="es-ES" sz="1400" dirty="0">
                <a:latin typeface="Arial" charset="0"/>
                <a:ea typeface="Arial" charset="0"/>
                <a:cs typeface="Arial" charset="0"/>
              </a:rPr>
              <a:t>15. Marie Stopes de México </a:t>
            </a:r>
          </a:p>
          <a:p>
            <a:pPr marL="252000" indent="-252000">
              <a:lnSpc>
                <a:spcPts val="2000"/>
              </a:lnSpc>
              <a:spcAft>
                <a:spcPts val="600"/>
              </a:spcAft>
            </a:pPr>
            <a:endParaRPr lang="es-ES" sz="1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xmlns="" id="{BE1C33FF-1AE0-954D-BB3D-2BFB4C17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637" y="1"/>
            <a:ext cx="1190801" cy="11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6C8E23A-4968-B641-9CB8-28050D527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33" y="105391"/>
            <a:ext cx="1285297" cy="132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654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471895" y="6350"/>
            <a:ext cx="8196105" cy="9800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s-ES_tradnl" b="1" dirty="0"/>
              <a:t>Participantes</a:t>
            </a:r>
          </a:p>
        </p:txBody>
      </p:sp>
      <p:sp>
        <p:nvSpPr>
          <p:cNvPr id="4" name="Marcador de texto 1"/>
          <p:cNvSpPr>
            <a:spLocks noGrp="1"/>
          </p:cNvSpPr>
          <p:nvPr>
            <p:ph type="body" sz="half" idx="4294967295"/>
          </p:nvPr>
        </p:nvSpPr>
        <p:spPr>
          <a:xfrm>
            <a:off x="326158" y="1386732"/>
            <a:ext cx="11358563" cy="5355801"/>
          </a:xfrm>
          <a:prstGeom prst="rect">
            <a:avLst/>
          </a:prstGeom>
          <a:solidFill>
            <a:schemeClr val="bg1"/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2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s-MX" sz="25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s-MX" sz="2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s-MX" sz="28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Facultad de Medicina</a:t>
            </a:r>
          </a:p>
          <a:p>
            <a:pPr marL="0" indent="0">
              <a:buNone/>
              <a:defRPr/>
            </a:pPr>
            <a:endParaRPr lang="es-MX" sz="2800" dirty="0" smtClean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es-MX" sz="28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Secretaría de Salud (Centro Nacional de Equidad de Género y Salud Reproductiva)</a:t>
            </a:r>
          </a:p>
          <a:p>
            <a:pPr marL="0" indent="0">
              <a:buNone/>
              <a:defRPr/>
            </a:pPr>
            <a:endParaRPr lang="es-MX" sz="2800" dirty="0" smtClean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r>
              <a:rPr lang="es-MX" sz="2800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Instituto Nacional de Perinatología</a:t>
            </a:r>
            <a:endParaRPr lang="es-MX" sz="28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45426"/>
            <a:ext cx="951832" cy="98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917" y="2227675"/>
            <a:ext cx="5222869" cy="3481912"/>
          </a:xfrm>
          <a:prstGeom prst="rect">
            <a:avLst/>
          </a:prstGeom>
        </p:spPr>
      </p:pic>
      <p:pic>
        <p:nvPicPr>
          <p:cNvPr id="9" name="Picture 2" descr="Related image">
            <a:extLst>
              <a:ext uri="{FF2B5EF4-FFF2-40B4-BE49-F238E27FC236}">
                <a16:creationId xmlns:a16="http://schemas.microsoft.com/office/drawing/2014/main" xmlns="" id="{5C83203E-F985-5145-B964-07A50867D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134" y="145427"/>
            <a:ext cx="1241305" cy="124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668933" y="6206067"/>
            <a:ext cx="201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rgbClr val="FF0000"/>
                </a:solidFill>
              </a:rPr>
              <a:t>GRACIAS</a:t>
            </a:r>
            <a:endParaRPr lang="es-ES_tradn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93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D797CA-40EF-4BC9-BC21-928CBD5DC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/>
              <a:t>¿Quiénes son los adolescentes?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D01172F-7C99-4513-A5D9-B88D3354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0" y="2373472"/>
            <a:ext cx="5912995" cy="1742555"/>
          </a:xfrm>
        </p:spPr>
        <p:txBody>
          <a:bodyPr>
            <a:normAutofit fontScale="92500"/>
          </a:bodyPr>
          <a:lstStyle/>
          <a:p>
            <a:r>
              <a:rPr lang="es-MX" sz="2200" b="1" dirty="0">
                <a:solidFill>
                  <a:schemeClr val="tx1"/>
                </a:solidFill>
              </a:rPr>
              <a:t>OMS</a:t>
            </a:r>
          </a:p>
          <a:p>
            <a:r>
              <a:rPr lang="es-ES" sz="2200" i="1" dirty="0">
                <a:solidFill>
                  <a:schemeClr val="tx1"/>
                </a:solidFill>
              </a:rPr>
              <a:t>“Periodo de la vida, entre 10 a 19 años, en el cual el individuo adquiere la </a:t>
            </a:r>
            <a:r>
              <a:rPr lang="es-MX" sz="2200" i="1" dirty="0">
                <a:solidFill>
                  <a:schemeClr val="tx1"/>
                </a:solidFill>
              </a:rPr>
              <a:t>capacidad reproductiva, transita los </a:t>
            </a:r>
            <a:r>
              <a:rPr lang="es-ES" sz="2200" i="1" dirty="0">
                <a:solidFill>
                  <a:schemeClr val="tx1"/>
                </a:solidFill>
              </a:rPr>
              <a:t>patrones psicológicos de la niñez a la adultez y se inicia la independencia </a:t>
            </a:r>
            <a:r>
              <a:rPr lang="es-MX" sz="2200" i="1" dirty="0">
                <a:solidFill>
                  <a:schemeClr val="tx1"/>
                </a:solidFill>
              </a:rPr>
              <a:t>socioeconómica”</a:t>
            </a:r>
            <a:endParaRPr lang="es-MX" sz="2200" dirty="0">
              <a:solidFill>
                <a:schemeClr val="tx1"/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6E3BBE29-2935-4E67-83EC-57DF0577EBA8}"/>
              </a:ext>
            </a:extLst>
          </p:cNvPr>
          <p:cNvSpPr/>
          <p:nvPr/>
        </p:nvSpPr>
        <p:spPr>
          <a:xfrm>
            <a:off x="1030514" y="6371342"/>
            <a:ext cx="1116148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300" dirty="0">
                <a:solidFill>
                  <a:schemeClr val="bg1"/>
                </a:solidFill>
                <a:latin typeface="Calibri" panose="020F0502020204030204" pitchFamily="34" charset="0"/>
              </a:rPr>
              <a:t>http://www.cndh.org.mx/sites/all/doc/Programas/Ninez_familia/Material/ley-guarderias-ninos.pdf</a:t>
            </a:r>
          </a:p>
          <a:p>
            <a:pPr algn="r"/>
            <a:r>
              <a:rPr lang="es-MX" sz="1300" dirty="0">
                <a:solidFill>
                  <a:schemeClr val="bg1"/>
                </a:solidFill>
                <a:latin typeface="Calibri" panose="020F0502020204030204" pitchFamily="34" charset="0"/>
              </a:rPr>
              <a:t>http://www.who.int/mediacentre/factsheets/fs364/es/</a:t>
            </a:r>
          </a:p>
        </p:txBody>
      </p:sp>
      <p:graphicFrame>
        <p:nvGraphicFramePr>
          <p:cNvPr id="8" name="Marcador de contenido 4">
            <a:extLst>
              <a:ext uri="{FF2B5EF4-FFF2-40B4-BE49-F238E27FC236}">
                <a16:creationId xmlns:a16="http://schemas.microsoft.com/office/drawing/2014/main" xmlns="" id="{715DC386-09AF-4D3D-A537-1096BBABF2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4671494"/>
              </p:ext>
            </p:extLst>
          </p:nvPr>
        </p:nvGraphicFramePr>
        <p:xfrm>
          <a:off x="275770" y="4411501"/>
          <a:ext cx="11783708" cy="1742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Image result for adolescencia en mexico">
            <a:extLst>
              <a:ext uri="{FF2B5EF4-FFF2-40B4-BE49-F238E27FC236}">
                <a16:creationId xmlns:a16="http://schemas.microsoft.com/office/drawing/2014/main" xmlns="" id="{062721BD-7CD7-4339-85A9-5CA7BE772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2629" r="331" b="2471"/>
          <a:stretch/>
        </p:blipFill>
        <p:spPr bwMode="auto">
          <a:xfrm>
            <a:off x="7089705" y="2102224"/>
            <a:ext cx="4403640" cy="22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816FCD0-5922-8D4E-87B1-388D7C7758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45426"/>
            <a:ext cx="951832" cy="98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elated image">
            <a:extLst>
              <a:ext uri="{FF2B5EF4-FFF2-40B4-BE49-F238E27FC236}">
                <a16:creationId xmlns:a16="http://schemas.microsoft.com/office/drawing/2014/main" xmlns="" id="{7BA043E6-A19B-FB48-BFDA-0F49370BB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913" y="1"/>
            <a:ext cx="1276526" cy="12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744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D797CA-40EF-4BC9-BC21-928CBD5DC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Adolescentes en México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D01172F-7C99-4513-A5D9-B88D3354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6953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600" b="1" dirty="0"/>
              <a:t>Población de adolescentes en el país:</a:t>
            </a:r>
            <a:endParaRPr lang="es-MX" sz="2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dirty="0"/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MX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/>
              <a:t>De 10 a 14 años</a:t>
            </a:r>
            <a:endParaRPr lang="es-MX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dirty="0"/>
              <a:t>Mujeres: 5,682,759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dirty="0"/>
              <a:t>Hombres: 5,782,866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dirty="0"/>
              <a:t>Total: 11,465,625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dirty="0"/>
              <a:t> 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MX" b="1" dirty="0"/>
              <a:t>De 15 a 19 años</a:t>
            </a:r>
            <a:endParaRPr lang="es-MX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dirty="0"/>
              <a:t>Mujeres: 5,477,120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dirty="0"/>
              <a:t>Hombres: 5,846,569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dirty="0"/>
              <a:t>Total: 11,323,689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MX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b="1" dirty="0"/>
              <a:t> </a:t>
            </a:r>
            <a:endParaRPr lang="es-MX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200" b="1" dirty="0"/>
              <a:t>Total de adolescentes en el país </a:t>
            </a:r>
            <a:r>
              <a:rPr lang="es-MX" sz="2200" b="1" dirty="0">
                <a:sym typeface="Wingdings" panose="05000000000000000000" pitchFamily="2" charset="2"/>
              </a:rPr>
              <a:t></a:t>
            </a:r>
            <a:r>
              <a:rPr lang="es-MX" sz="2200" b="1" dirty="0"/>
              <a:t> 22,789,314</a:t>
            </a:r>
            <a:endParaRPr lang="es-MX" sz="22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360B3FE1-40DB-4F32-AB7B-7FCBA68B4B9A}"/>
              </a:ext>
            </a:extLst>
          </p:cNvPr>
          <p:cNvSpPr/>
          <p:nvPr/>
        </p:nvSpPr>
        <p:spPr>
          <a:xfrm>
            <a:off x="291737" y="6581001"/>
            <a:ext cx="116694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chemeClr val="bg1"/>
                </a:solidFill>
                <a:latin typeface="Calibri" panose="020F0502020204030204" pitchFamily="34" charset="0"/>
              </a:rPr>
              <a:t>Encuesta Nacional de la Dinámica Demográfica. ENADID 2018. </a:t>
            </a:r>
            <a:r>
              <a:rPr lang="es-MX" sz="1200" dirty="0">
                <a:solidFill>
                  <a:schemeClr val="bg1"/>
                </a:solidFill>
              </a:rPr>
              <a:t>https://www.inegi.org.mx/contenidos/programas/enadid/2018/doc/resultados_enadid18.pdf</a:t>
            </a:r>
          </a:p>
        </p:txBody>
      </p:sp>
      <p:pic>
        <p:nvPicPr>
          <p:cNvPr id="2050" name="Picture 2" descr="Image result for adolescencia en mexico}">
            <a:extLst>
              <a:ext uri="{FF2B5EF4-FFF2-40B4-BE49-F238E27FC236}">
                <a16:creationId xmlns:a16="http://schemas.microsoft.com/office/drawing/2014/main" xmlns="" id="{13EDCC42-E51F-4E24-9546-007108884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/>
          <a:stretch/>
        </p:blipFill>
        <p:spPr bwMode="auto">
          <a:xfrm>
            <a:off x="6400801" y="2576228"/>
            <a:ext cx="4950822" cy="290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xmlns="" id="{F7682CFC-FCB2-B949-9FF9-4C902DC41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4D52A6E-0249-644B-96DA-FD9E45C79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45426"/>
            <a:ext cx="1177700" cy="121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981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CD797CA-40EF-4BC9-BC21-928CBD5DC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/>
              <a:t>El embarazo adolescente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3D01172F-7C99-4513-A5D9-B88D3354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1766" y="1968643"/>
            <a:ext cx="8609428" cy="402336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endParaRPr lang="es-ES" sz="2400" dirty="0"/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s-ES" sz="2400" dirty="0"/>
              <a:t>El embarazo en adolescentes constituye un grave problema de salud </a:t>
            </a:r>
            <a:r>
              <a:rPr lang="es-MX" sz="2400" dirty="0"/>
              <a:t>pública mundial de </a:t>
            </a:r>
            <a:r>
              <a:rPr lang="es-MX" sz="2400" b="1" dirty="0"/>
              <a:t>índole multifactorial</a:t>
            </a:r>
            <a:endParaRPr lang="es-MX" sz="2400" dirty="0"/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s-MX" sz="2400" dirty="0"/>
              <a:t>Tiene </a:t>
            </a:r>
            <a:r>
              <a:rPr lang="es-ES" sz="2400" dirty="0"/>
              <a:t>implicaciones educativas, económicas y sociales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s-ES" sz="2400" dirty="0"/>
              <a:t>Impacta en el proyecto de vida de las adolescentes</a:t>
            </a:r>
          </a:p>
          <a:p>
            <a:pPr>
              <a:spcAft>
                <a:spcPts val="6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s-MX" sz="2400" dirty="0"/>
              <a:t>Aumenta las brechas sociales</a:t>
            </a:r>
          </a:p>
          <a:p>
            <a:pPr>
              <a:spcAft>
                <a:spcPts val="600"/>
              </a:spcAft>
            </a:pPr>
            <a:endParaRPr lang="es-MX" sz="2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3213412C-F9F9-458F-B3BD-EA2D7B29092D}"/>
              </a:ext>
            </a:extLst>
          </p:cNvPr>
          <p:cNvSpPr/>
          <p:nvPr/>
        </p:nvSpPr>
        <p:spPr>
          <a:xfrm>
            <a:off x="197394" y="6396335"/>
            <a:ext cx="11858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dirty="0">
                <a:solidFill>
                  <a:schemeClr val="bg1"/>
                </a:solidFill>
                <a:latin typeface="Calibri" panose="020F0502020204030204" pitchFamily="34" charset="0"/>
              </a:rPr>
              <a:t>Organización Mundial de la Salud. https://www.who.int/maternal_child_adolescent/topics/adolescence/dev/es/</a:t>
            </a:r>
          </a:p>
          <a:p>
            <a:pPr algn="r"/>
            <a:r>
              <a:rPr lang="es-MX" sz="1200" dirty="0">
                <a:solidFill>
                  <a:schemeClr val="bg1"/>
                </a:solidFill>
                <a:latin typeface="Calibri" panose="020F0502020204030204" pitchFamily="34" charset="0"/>
              </a:rPr>
              <a:t>UNICEF 2015. http://internet.contenidos.inegi.org.mx/contenidos/Productos/prod_serv/contenidos/espanol/bvinegi/productos/nueva_estruc/702825080327.pdf</a:t>
            </a:r>
            <a:endParaRPr lang="es-MX" sz="1200" dirty="0">
              <a:solidFill>
                <a:schemeClr val="bg1"/>
              </a:solidFill>
            </a:endParaRPr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xmlns="" id="{FE08F7B2-5EBC-3543-8CC9-4E72DDE0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5EF5D79-39E5-2C45-B612-2E17C7CB0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" y="145426"/>
            <a:ext cx="1177031" cy="1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983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30A0F6C0-2599-EE46-BE79-3E8CBC78664A}"/>
              </a:ext>
            </a:extLst>
          </p:cNvPr>
          <p:cNvSpPr txBox="1"/>
          <p:nvPr/>
        </p:nvSpPr>
        <p:spPr>
          <a:xfrm>
            <a:off x="2379805" y="1353601"/>
            <a:ext cx="7187879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_tradnl" sz="3600" b="1" dirty="0"/>
              <a:t>Según datos de natalidad del INEGI en 2017 hubo 390 mil nacimientos de adolescentes de 10 a 19 años, presentando la mayor incidencia en el Estado de México, Jalisco, Puebla y Chiapas</a:t>
            </a:r>
            <a:endParaRPr lang="es-MX" sz="3600" b="1" dirty="0"/>
          </a:p>
        </p:txBody>
      </p:sp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xmlns="" id="{75359727-EA9A-1D4C-9250-EF1FA5785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9A1E7F2-BA12-824F-88F2-10151FA39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3" y="145426"/>
            <a:ext cx="1173426" cy="12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1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CFFFE25F-72F7-894B-BC9D-44BA66CDB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3" y="1789093"/>
            <a:ext cx="4203371" cy="269519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F55074C-7571-9A46-9538-AA4E77703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79" y="2257338"/>
            <a:ext cx="4100380" cy="3282323"/>
          </a:xfrm>
          <a:prstGeom prst="rect">
            <a:avLst/>
          </a:prstGeom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xmlns="" id="{FB6C010A-E96A-A443-953A-5462D47D4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2763" y="1"/>
            <a:ext cx="1333676" cy="13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AFDAE2E6-5401-0B47-B4CF-D2D21605D6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" y="176829"/>
            <a:ext cx="1123575" cy="115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232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2EDEF40-BCD5-C943-955C-0183234F3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43978"/>
            <a:ext cx="10058400" cy="1450757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s-MX" dirty="0"/>
              <a:t>??????????</a:t>
            </a:r>
            <a:br>
              <a:rPr lang="es-MX" dirty="0"/>
            </a:br>
            <a:r>
              <a:rPr lang="es-MX" dirty="0"/>
              <a:t>Facultad de Medicina, UNAM</a:t>
            </a:r>
          </a:p>
        </p:txBody>
      </p:sp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xmlns="" id="{273F02F6-A2C7-8447-A32E-4A487DD1E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7BE6658-23DF-554B-90FF-8E79C00BC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" y="145426"/>
            <a:ext cx="1177031" cy="1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416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/>
          <p:cNvSpPr txBox="1">
            <a:spLocks/>
          </p:cNvSpPr>
          <p:nvPr/>
        </p:nvSpPr>
        <p:spPr>
          <a:xfrm>
            <a:off x="1500188" y="842963"/>
            <a:ext cx="8130914" cy="3368939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altLang="es-ES_tradnl" sz="2400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Comisiones de Ética e Investigación </a:t>
            </a:r>
          </a:p>
          <a:p>
            <a:pPr marL="0" indent="0" algn="ctr">
              <a:buFont typeface="Calibri" panose="020F0502020204030204" pitchFamily="34" charset="0"/>
              <a:buNone/>
            </a:pPr>
            <a:r>
              <a:rPr lang="es-ES" altLang="es-ES_tradnl" sz="2400" b="1" dirty="0">
                <a:solidFill>
                  <a:srgbClr val="0070C0"/>
                </a:solidFill>
                <a:latin typeface="Arial" charset="0"/>
                <a:ea typeface="ＭＳ Ｐゴシック" charset="-128"/>
              </a:rPr>
              <a:t>Programa Inicia el 26 de agosto de 2016 </a:t>
            </a:r>
          </a:p>
          <a:p>
            <a:pPr marL="0" indent="0" algn="ctr">
              <a:buFont typeface="Calibri" panose="020F0502020204030204" pitchFamily="34" charset="0"/>
              <a:buNone/>
            </a:pPr>
            <a:endParaRPr lang="es-ES" altLang="es-ES_tradnl" sz="800" b="1" dirty="0">
              <a:latin typeface="Arial" charset="0"/>
              <a:ea typeface="ＭＳ Ｐゴシック" charset="-128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es-ES" altLang="es-ES_tradnl" sz="2032" b="1" dirty="0">
                <a:latin typeface="Arial" charset="0"/>
                <a:ea typeface="ＭＳ Ｐゴシック" charset="-128"/>
              </a:rPr>
              <a:t> </a:t>
            </a:r>
            <a:r>
              <a:rPr lang="es-ES" altLang="es-ES_tradnl" sz="2400" b="1" dirty="0">
                <a:latin typeface="Arial" charset="0"/>
                <a:ea typeface="ＭＳ Ｐゴシック" charset="-128"/>
              </a:rPr>
              <a:t>Objetivo:</a:t>
            </a:r>
            <a:r>
              <a:rPr lang="es-ES" altLang="es-ES_tradnl" sz="2400" dirty="0">
                <a:latin typeface="Arial" charset="0"/>
                <a:ea typeface="ＭＳ Ｐゴシック" charset="-128"/>
              </a:rPr>
              <a:t> Implementar una intervención educativa para aumentar el conocimiento en temas de salud sexual y reproductiva en </a:t>
            </a:r>
            <a:r>
              <a:rPr lang="es-ES" altLang="es-ES_tradnl" sz="2400" b="1" dirty="0">
                <a:latin typeface="Arial" charset="0"/>
                <a:ea typeface="ＭＳ Ｐゴシック" charset="-128"/>
              </a:rPr>
              <a:t>estudiantes adolescentes de educación superior</a:t>
            </a:r>
          </a:p>
          <a:p>
            <a:r>
              <a:rPr lang="es-ES" altLang="es-ES_tradnl" sz="2032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* Apoyo de la Dra. Josefina Lira del INPER</a:t>
            </a:r>
          </a:p>
          <a:p>
            <a:pPr algn="just"/>
            <a:endParaRPr lang="es-ES" altLang="es-ES_tradnl" sz="2032" dirty="0">
              <a:latin typeface="Arial" charset="0"/>
              <a:ea typeface="ＭＳ Ｐゴシック" charset="-128"/>
            </a:endParaRPr>
          </a:p>
          <a:p>
            <a:pPr algn="just">
              <a:buFont typeface="Arial" charset="0"/>
              <a:buNone/>
            </a:pPr>
            <a:endParaRPr lang="es-ES" altLang="es-ES_tradnl" sz="2032" dirty="0">
              <a:latin typeface="Arial" charset="0"/>
              <a:ea typeface="ＭＳ Ｐゴシック" charset="-128"/>
            </a:endParaRPr>
          </a:p>
          <a:p>
            <a:pPr algn="just">
              <a:buFont typeface="Arial" charset="0"/>
              <a:buNone/>
            </a:pPr>
            <a:endParaRPr lang="es-ES" altLang="es-ES_tradnl" sz="2032" dirty="0">
              <a:latin typeface="Arial" charset="0"/>
              <a:ea typeface="ＭＳ Ｐゴシック" charset="-128"/>
            </a:endParaRPr>
          </a:p>
          <a:p>
            <a:pPr algn="just">
              <a:buFont typeface="Arial" charset="0"/>
              <a:buNone/>
            </a:pPr>
            <a:endParaRPr lang="es-ES" altLang="es-ES_tradnl" sz="2032" dirty="0">
              <a:latin typeface="Arial" charset="0"/>
              <a:ea typeface="ＭＳ Ｐゴシック" charset="-12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BB0ABB0-FB29-3B47-BEEE-6090B461C38C}"/>
              </a:ext>
            </a:extLst>
          </p:cNvPr>
          <p:cNvSpPr txBox="1"/>
          <p:nvPr/>
        </p:nvSpPr>
        <p:spPr>
          <a:xfrm>
            <a:off x="2374394" y="4397640"/>
            <a:ext cx="7022785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¿Población?</a:t>
            </a:r>
          </a:p>
          <a:p>
            <a:pPr algn="ctr"/>
            <a:r>
              <a:rPr lang="es-MX" sz="2800" dirty="0"/>
              <a:t>Estudiantes de nuevo ingreso a la Facultad de Medicina </a:t>
            </a:r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xmlns="" id="{F7B79E7E-AF75-3742-88EF-6A8FE3528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83" y="1"/>
            <a:ext cx="1512756" cy="151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2AE3186C-BC76-164D-97C5-D5106154B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2" y="145426"/>
            <a:ext cx="1206275" cy="124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625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Personalizado 6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FF990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002060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757</TotalTime>
  <Words>1086</Words>
  <Application>Microsoft Macintosh PowerPoint</Application>
  <PresentationFormat>Panorámica</PresentationFormat>
  <Paragraphs>242</Paragraphs>
  <Slides>27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5" baseType="lpstr">
      <vt:lpstr>Andale Mono</vt:lpstr>
      <vt:lpstr>Arial Narrow</vt:lpstr>
      <vt:lpstr>Calibri</vt:lpstr>
      <vt:lpstr>Calibri Light</vt:lpstr>
      <vt:lpstr>ＭＳ Ｐゴシック</vt:lpstr>
      <vt:lpstr>Arial</vt:lpstr>
      <vt:lpstr>Wingdings</vt:lpstr>
      <vt:lpstr>Retrospección</vt:lpstr>
      <vt:lpstr>Presentación de PowerPoint</vt:lpstr>
      <vt:lpstr>Programa de Prevención de Embarazo en Adolescente </vt:lpstr>
      <vt:lpstr>¿Quiénes son los adolescentes?</vt:lpstr>
      <vt:lpstr>Adolescentes en México</vt:lpstr>
      <vt:lpstr>El embarazo adolescente</vt:lpstr>
      <vt:lpstr>Presentación de PowerPoint</vt:lpstr>
      <vt:lpstr>Presentación de PowerPoint</vt:lpstr>
      <vt:lpstr>?????????? Facultad de Medicina, UNAM</vt:lpstr>
      <vt:lpstr>Presentación de PowerPoint</vt:lpstr>
      <vt:lpstr>Fase I. Diagnóstico </vt:lpstr>
      <vt:lpstr>Presentación de PowerPoint</vt:lpstr>
      <vt:lpstr>Presentación de PowerPoint</vt:lpstr>
      <vt:lpstr> </vt:lpstr>
      <vt:lpstr>Presentación de PowerPoint</vt:lpstr>
      <vt:lpstr>Presentación de PowerPoint</vt:lpstr>
      <vt:lpstr>Conocimiento de métodos anticonceptivos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Participantes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Embarazo adolescente en México</dc:title>
  <dc:creator>Génesis Fouilloux Ramírez</dc:creator>
  <cp:lastModifiedBy>Usuario de Microsoft Office</cp:lastModifiedBy>
  <cp:revision>93</cp:revision>
  <dcterms:created xsi:type="dcterms:W3CDTF">2019-07-22T20:07:49Z</dcterms:created>
  <dcterms:modified xsi:type="dcterms:W3CDTF">2019-08-14T21:59:22Z</dcterms:modified>
</cp:coreProperties>
</file>