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64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9B34E-8008-0A4B-98BF-233F7C5E3BCA}" type="datetimeFigureOut">
              <a:rPr lang="es-ES" smtClean="0"/>
              <a:t>10/07/19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B6E0E-3253-4045-9267-4EA66ECA8E0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86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Taller enero:</a:t>
            </a:r>
            <a:r>
              <a:rPr lang="es-ES" baseline="0" dirty="0" smtClean="0"/>
              <a:t> Participación de Red Valenciana de </a:t>
            </a:r>
            <a:r>
              <a:rPr lang="es-ES" baseline="0" dirty="0" err="1" smtClean="0"/>
              <a:t>Biobancos</a:t>
            </a:r>
            <a:r>
              <a:rPr lang="es-ES" baseline="0" dirty="0" smtClean="0"/>
              <a:t>, empresa </a:t>
            </a:r>
            <a:r>
              <a:rPr lang="es-ES" baseline="0" dirty="0" err="1" smtClean="0"/>
              <a:t>Genetadi</a:t>
            </a:r>
            <a:r>
              <a:rPr lang="es-ES" baseline="0" dirty="0" smtClean="0"/>
              <a:t> de España, INSP, </a:t>
            </a:r>
            <a:r>
              <a:rPr lang="es-ES" baseline="0" dirty="0" err="1" smtClean="0"/>
              <a:t>UAGro</a:t>
            </a:r>
            <a:r>
              <a:rPr lang="es-ES" baseline="0" dirty="0" smtClean="0"/>
              <a:t>, UASLP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D5FBE-B972-9D43-BEA4-77B8B7BAD73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60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Taller enero:</a:t>
            </a:r>
            <a:r>
              <a:rPr lang="es-ES" baseline="0" dirty="0" smtClean="0"/>
              <a:t> Participación de Red Valenciana de </a:t>
            </a:r>
            <a:r>
              <a:rPr lang="es-ES" baseline="0" dirty="0" err="1" smtClean="0"/>
              <a:t>Biobancos</a:t>
            </a:r>
            <a:r>
              <a:rPr lang="es-ES" baseline="0" dirty="0" smtClean="0"/>
              <a:t>, empresa </a:t>
            </a:r>
            <a:r>
              <a:rPr lang="es-ES" baseline="0" dirty="0" err="1" smtClean="0"/>
              <a:t>Genetadi</a:t>
            </a:r>
            <a:r>
              <a:rPr lang="es-ES" baseline="0" dirty="0" smtClean="0"/>
              <a:t> de España, INSP, </a:t>
            </a:r>
            <a:r>
              <a:rPr lang="es-ES" baseline="0" dirty="0" err="1" smtClean="0"/>
              <a:t>UAGro</a:t>
            </a:r>
            <a:r>
              <a:rPr lang="es-ES" baseline="0" dirty="0" smtClean="0"/>
              <a:t>, UASLP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D5FBE-B972-9D43-BEA4-77B8B7BAD73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60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Taller enero:</a:t>
            </a:r>
            <a:r>
              <a:rPr lang="es-ES" baseline="0" dirty="0" smtClean="0"/>
              <a:t> Participación de Red Valenciana de </a:t>
            </a:r>
            <a:r>
              <a:rPr lang="es-ES" baseline="0" dirty="0" err="1" smtClean="0"/>
              <a:t>Biobancos</a:t>
            </a:r>
            <a:r>
              <a:rPr lang="es-ES" baseline="0" dirty="0" smtClean="0"/>
              <a:t>, empresa </a:t>
            </a:r>
            <a:r>
              <a:rPr lang="es-ES" baseline="0" dirty="0" err="1" smtClean="0"/>
              <a:t>Genetadi</a:t>
            </a:r>
            <a:r>
              <a:rPr lang="es-ES" baseline="0" dirty="0" smtClean="0"/>
              <a:t> de España, INSP, </a:t>
            </a:r>
            <a:r>
              <a:rPr lang="es-ES" baseline="0" dirty="0" err="1" smtClean="0"/>
              <a:t>UAGro</a:t>
            </a:r>
            <a:r>
              <a:rPr lang="es-ES" baseline="0" dirty="0" smtClean="0"/>
              <a:t>, UASLP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D5FBE-B972-9D43-BEA4-77B8B7BAD73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60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D9B9-2E37-DE42-838D-734175B074E5}" type="datetimeFigureOut">
              <a:rPr lang="es-ES" smtClean="0"/>
              <a:t>10/07/19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360-7852-4A42-84D1-D54B001516D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605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D9B9-2E37-DE42-838D-734175B074E5}" type="datetimeFigureOut">
              <a:rPr lang="es-ES" smtClean="0"/>
              <a:t>10/07/19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360-7852-4A42-84D1-D54B001516D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76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D9B9-2E37-DE42-838D-734175B074E5}" type="datetimeFigureOut">
              <a:rPr lang="es-ES" smtClean="0"/>
              <a:t>10/07/19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360-7852-4A42-84D1-D54B001516D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8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D9B9-2E37-DE42-838D-734175B074E5}" type="datetimeFigureOut">
              <a:rPr lang="es-ES" smtClean="0"/>
              <a:t>10/07/19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360-7852-4A42-84D1-D54B001516D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27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D9B9-2E37-DE42-838D-734175B074E5}" type="datetimeFigureOut">
              <a:rPr lang="es-ES" smtClean="0"/>
              <a:t>10/07/19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360-7852-4A42-84D1-D54B001516D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59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D9B9-2E37-DE42-838D-734175B074E5}" type="datetimeFigureOut">
              <a:rPr lang="es-ES" smtClean="0"/>
              <a:t>10/07/19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360-7852-4A42-84D1-D54B001516D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46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D9B9-2E37-DE42-838D-734175B074E5}" type="datetimeFigureOut">
              <a:rPr lang="es-ES" smtClean="0"/>
              <a:t>10/07/19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360-7852-4A42-84D1-D54B001516D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99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D9B9-2E37-DE42-838D-734175B074E5}" type="datetimeFigureOut">
              <a:rPr lang="es-ES" smtClean="0"/>
              <a:t>10/07/19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360-7852-4A42-84D1-D54B001516D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37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D9B9-2E37-DE42-838D-734175B074E5}" type="datetimeFigureOut">
              <a:rPr lang="es-ES" smtClean="0"/>
              <a:t>10/07/19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360-7852-4A42-84D1-D54B001516D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63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D9B9-2E37-DE42-838D-734175B074E5}" type="datetimeFigureOut">
              <a:rPr lang="es-ES" smtClean="0"/>
              <a:t>10/07/19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360-7852-4A42-84D1-D54B001516D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14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D9B9-2E37-DE42-838D-734175B074E5}" type="datetimeFigureOut">
              <a:rPr lang="es-ES" smtClean="0"/>
              <a:t>10/07/19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360-7852-4A42-84D1-D54B001516D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52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BD9B9-2E37-DE42-838D-734175B074E5}" type="datetimeFigureOut">
              <a:rPr lang="es-ES" smtClean="0"/>
              <a:t>10/07/19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CD360-7852-4A42-84D1-D54B001516D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70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06725"/>
            <a:ext cx="7772400" cy="1470025"/>
          </a:xfrm>
        </p:spPr>
        <p:txBody>
          <a:bodyPr/>
          <a:lstStyle/>
          <a:p>
            <a:r>
              <a:rPr lang="es-ES" dirty="0" smtClean="0"/>
              <a:t>Laboratorio Nacional </a:t>
            </a:r>
            <a:r>
              <a:rPr lang="es-ES" dirty="0" err="1" smtClean="0"/>
              <a:t>Biobanco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Sede: UASLP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r>
              <a:rPr lang="es-ES" dirty="0" smtClean="0"/>
              <a:t>Dra. Sofía Bernal </a:t>
            </a:r>
            <a:r>
              <a:rPr lang="es-ES" dirty="0" smtClean="0"/>
              <a:t>Silva MD, PhD</a:t>
            </a:r>
            <a:endParaRPr lang="es-ES" dirty="0" smtClean="0"/>
          </a:p>
          <a:p>
            <a:r>
              <a:rPr lang="es-ES" dirty="0" smtClean="0"/>
              <a:t>Julio 2019</a:t>
            </a: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942" y="275651"/>
            <a:ext cx="3870914" cy="25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1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688" y="274638"/>
            <a:ext cx="6137228" cy="1143000"/>
          </a:xfrm>
        </p:spPr>
        <p:txBody>
          <a:bodyPr/>
          <a:lstStyle/>
          <a:p>
            <a:r>
              <a:rPr lang="es-ES" dirty="0" smtClean="0"/>
              <a:t>Actividades del </a:t>
            </a:r>
            <a:r>
              <a:rPr lang="es-ES" dirty="0" err="1" smtClean="0"/>
              <a:t>Biobanco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401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Mayo </a:t>
            </a:r>
            <a:r>
              <a:rPr lang="mr-IN" dirty="0" smtClean="0"/>
              <a:t>–</a:t>
            </a:r>
            <a:r>
              <a:rPr lang="es-ES" dirty="0" smtClean="0"/>
              <a:t> 2019. Presentaci</a:t>
            </a:r>
            <a:r>
              <a:rPr lang="es-ES" dirty="0" smtClean="0"/>
              <a:t>ón de cartel en la Reunión Anual de la Sociedad Internacional para Repositorios Biológicos y del Medio Ambiente (ISBER).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428" y="209064"/>
            <a:ext cx="2160211" cy="1417638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13D4-FE83-6C4A-ADAD-D119E3C24FE9}" type="slidenum">
              <a:rPr lang="es-ES" smtClean="0"/>
              <a:t>10</a:t>
            </a:fld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694" y="3473154"/>
            <a:ext cx="3340106" cy="10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06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262626"/>
                </a:solidFill>
              </a:rPr>
              <a:t>Dra. Sof</a:t>
            </a:r>
            <a:r>
              <a:rPr lang="es-ES" b="1" dirty="0" smtClean="0">
                <a:solidFill>
                  <a:srgbClr val="262626"/>
                </a:solidFill>
              </a:rPr>
              <a:t>ía Bernal Silva MD, PhD</a:t>
            </a:r>
            <a:endParaRPr lang="es-ES" b="1" dirty="0">
              <a:solidFill>
                <a:srgbClr val="262626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942" y="423813"/>
            <a:ext cx="3870914" cy="2540287"/>
          </a:xfrm>
          <a:prstGeom prst="rect">
            <a:avLst/>
          </a:prstGeom>
        </p:spPr>
      </p:pic>
      <p:sp>
        <p:nvSpPr>
          <p:cNvPr id="6" name="Marcador de texto 2"/>
          <p:cNvSpPr txBox="1">
            <a:spLocks/>
          </p:cNvSpPr>
          <p:nvPr/>
        </p:nvSpPr>
        <p:spPr>
          <a:xfrm>
            <a:off x="768883" y="3715289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sofia.bernal@uaslp.mx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9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49164"/>
          <a:stretch/>
        </p:blipFill>
        <p:spPr>
          <a:xfrm>
            <a:off x="244109" y="105306"/>
            <a:ext cx="1294952" cy="16716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Relevancia de los </a:t>
            </a:r>
            <a:r>
              <a:rPr lang="es-ES" dirty="0" err="1" smtClean="0"/>
              <a:t>Biobancos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87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Los </a:t>
            </a:r>
            <a:r>
              <a:rPr lang="es-ES" dirty="0" err="1" smtClean="0"/>
              <a:t>biobancos</a:t>
            </a:r>
            <a:r>
              <a:rPr lang="es-ES" dirty="0" smtClean="0"/>
              <a:t> son un medio para generar conocimiento cient</a:t>
            </a:r>
            <a:r>
              <a:rPr lang="es-ES" dirty="0" smtClean="0"/>
              <a:t>ífico.</a:t>
            </a:r>
          </a:p>
          <a:p>
            <a:pPr algn="just"/>
            <a:r>
              <a:rPr lang="es-ES" dirty="0" smtClean="0"/>
              <a:t>Permiten eficiencia en los procesos de investigación biomédica aplicada.</a:t>
            </a:r>
          </a:p>
          <a:p>
            <a:pPr algn="just"/>
            <a:r>
              <a:rPr lang="es-ES" dirty="0" smtClean="0"/>
              <a:t>Colaboran en la formación de nuevos profesionales de la salud.</a:t>
            </a:r>
            <a:endParaRPr lang="es-ES" dirty="0" smtClean="0"/>
          </a:p>
          <a:p>
            <a:pPr algn="just"/>
            <a:r>
              <a:rPr lang="es-ES" dirty="0" smtClean="0"/>
              <a:t>Dan soporte a los investigadores de diversas </a:t>
            </a:r>
            <a:r>
              <a:rPr lang="es-ES" dirty="0" smtClean="0"/>
              <a:t>áreas en el procesamiento de muestras desde la toma de la muestra, su procesamiento hasta el correcto almacenamiento.</a:t>
            </a:r>
          </a:p>
          <a:p>
            <a:pPr algn="just"/>
            <a:r>
              <a:rPr lang="es-ES" dirty="0" smtClean="0"/>
              <a:t>Solventan la poca capacidad y en ocasiones nula de resguardo de </a:t>
            </a:r>
            <a:r>
              <a:rPr lang="es-ES" dirty="0" err="1" smtClean="0"/>
              <a:t>bioespecímenes</a:t>
            </a:r>
            <a:r>
              <a:rPr lang="es-ES" dirty="0" smtClean="0"/>
              <a:t> en los sitios de trabajo.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646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49164"/>
          <a:stretch/>
        </p:blipFill>
        <p:spPr>
          <a:xfrm>
            <a:off x="244109" y="105306"/>
            <a:ext cx="1294952" cy="16716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Creación del </a:t>
            </a:r>
            <a:r>
              <a:rPr lang="es-ES" dirty="0" err="1" smtClean="0"/>
              <a:t>Biobanco</a:t>
            </a:r>
            <a:r>
              <a:rPr lang="es-ES" dirty="0" smtClean="0"/>
              <a:t> - UASLP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3610"/>
          </a:xfrm>
        </p:spPr>
        <p:txBody>
          <a:bodyPr/>
          <a:lstStyle/>
          <a:p>
            <a:pPr algn="just">
              <a:spcBef>
                <a:spcPts val="2568"/>
              </a:spcBef>
            </a:pPr>
            <a:r>
              <a:rPr lang="es-ES" dirty="0" smtClean="0"/>
              <a:t>En SLP, existe la necesidad de los investigadores del área clínica y básica de contar con apoyo para el correcto manejo de muestras biológicas y su mejor aprovechamiento.</a:t>
            </a:r>
          </a:p>
          <a:p>
            <a:pPr algn="just">
              <a:spcBef>
                <a:spcPts val="2568"/>
              </a:spcBef>
            </a:pPr>
            <a:r>
              <a:rPr lang="es-ES" dirty="0" smtClean="0"/>
              <a:t>Área de mayor interés: enfermedades inflamatorias, infecciosas, autoinmunes y recientemente en el área de trasplantes.</a:t>
            </a:r>
          </a:p>
        </p:txBody>
      </p:sp>
    </p:spTree>
    <p:extLst>
      <p:ext uri="{BB962C8B-B14F-4D97-AF65-F5344CB8AC3E}">
        <p14:creationId xmlns:p14="http://schemas.microsoft.com/office/powerpoint/2010/main" val="225291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94" y="274638"/>
            <a:ext cx="9128506" cy="1143000"/>
          </a:xfrm>
        </p:spPr>
        <p:txBody>
          <a:bodyPr>
            <a:normAutofit/>
          </a:bodyPr>
          <a:lstStyle/>
          <a:p>
            <a:r>
              <a:rPr lang="es-ES" sz="4000" b="1" dirty="0" err="1" smtClean="0"/>
              <a:t>Biobanco</a:t>
            </a:r>
            <a:r>
              <a:rPr lang="es-ES" sz="4000" b="1" dirty="0" smtClean="0"/>
              <a:t> Nacional - UASLP</a:t>
            </a:r>
            <a:endParaRPr lang="es-ES" sz="4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8" y="2227300"/>
            <a:ext cx="4843919" cy="22770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557" y="2094047"/>
            <a:ext cx="3870914" cy="254028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67894" y="1007965"/>
            <a:ext cx="87245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/>
              <a:t>2016</a:t>
            </a:r>
            <a:r>
              <a:rPr lang="es-ES" sz="2400" dirty="0" smtClean="0"/>
              <a:t> – Se une al Laboratorio Nacional </a:t>
            </a:r>
            <a:r>
              <a:rPr lang="es-ES" sz="2400" dirty="0" err="1" smtClean="0"/>
              <a:t>Biobanco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4188" y="4769434"/>
            <a:ext cx="86917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/>
              <a:t>Participación con fondos concurrentes – infraestructura.</a:t>
            </a:r>
          </a:p>
          <a:p>
            <a:pPr algn="l"/>
            <a:r>
              <a:rPr lang="es-ES" sz="2400" dirty="0" smtClean="0"/>
              <a:t>Inicio del </a:t>
            </a:r>
            <a:r>
              <a:rPr lang="es-ES" sz="2400" dirty="0" err="1"/>
              <a:t>B</a:t>
            </a:r>
            <a:r>
              <a:rPr lang="es-ES" sz="2400" dirty="0" err="1" smtClean="0"/>
              <a:t>iobanco</a:t>
            </a:r>
            <a:r>
              <a:rPr lang="es-ES" sz="2400" dirty="0" smtClean="0"/>
              <a:t> en la UASLP teniendo como sede el </a:t>
            </a:r>
            <a:r>
              <a:rPr lang="es-ES" sz="2400" dirty="0" err="1" smtClean="0"/>
              <a:t>CICSaB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13D4-FE83-6C4A-ADAD-D119E3C24FE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5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9538"/>
          </a:xfrm>
        </p:spPr>
        <p:txBody>
          <a:bodyPr>
            <a:normAutofit fontScale="85000" lnSpcReduction="10000"/>
          </a:bodyPr>
          <a:lstStyle/>
          <a:p>
            <a:r>
              <a:rPr lang="es-MX" b="1" dirty="0" smtClean="0"/>
              <a:t>Misión</a:t>
            </a:r>
          </a:p>
          <a:p>
            <a:endParaRPr lang="es-MX" sz="1000" dirty="0" smtClean="0"/>
          </a:p>
          <a:p>
            <a:pPr marL="0" indent="0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dirty="0" smtClean="0"/>
              <a:t>Ser un centro académico y científico de excelencia que lleve a cabo labores de </a:t>
            </a:r>
            <a:r>
              <a:rPr lang="es-ES_tradnl" u="sng" dirty="0" smtClean="0"/>
              <a:t>investigación aplicada </a:t>
            </a:r>
            <a:r>
              <a:rPr lang="es-ES_tradnl" dirty="0" smtClean="0"/>
              <a:t>de alta calidad </a:t>
            </a:r>
            <a:r>
              <a:rPr lang="es-ES_tradnl" u="sng" dirty="0" smtClean="0"/>
              <a:t>en biomedicina y en salud</a:t>
            </a:r>
            <a:r>
              <a:rPr lang="es-ES_tradnl" dirty="0" smtClean="0"/>
              <a:t>. Lo anterior a través de contar con una infraestructura moderna, equipos de trabajo multidisciplinarios y proyectos de investigación en conjunto con empresas y hospitales.</a:t>
            </a:r>
          </a:p>
          <a:p>
            <a:pPr marL="0" indent="0" algn="just">
              <a:buNone/>
            </a:pPr>
            <a:r>
              <a:rPr lang="es-ES_tradnl" dirty="0" smtClean="0"/>
              <a:t>Ofrecer servicios de alta tecnología que sean de utilidad a la comunidad científica y a instituciones de salud.</a:t>
            </a: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5400" dirty="0" err="1" smtClean="0"/>
              <a:t>CICSaB</a:t>
            </a:r>
            <a:endParaRPr lang="es-ES" sz="5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838" y="0"/>
            <a:ext cx="3870914" cy="254028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13D4-FE83-6C4A-ADAD-D119E3C24FE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57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11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02" y="4566833"/>
            <a:ext cx="2683140" cy="2012355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5400" smtClean="0"/>
              <a:t>CICSaB</a:t>
            </a:r>
            <a:endParaRPr lang="es-ES" sz="5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838" y="1"/>
            <a:ext cx="3079300" cy="2020790"/>
          </a:xfrm>
          <a:prstGeom prst="rect">
            <a:avLst/>
          </a:prstGeom>
        </p:spPr>
      </p:pic>
      <p:pic>
        <p:nvPicPr>
          <p:cNvPr id="9" name="Imagen 8" descr="2016-03-14-PHOTO-0000089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3" y="1590395"/>
            <a:ext cx="3079147" cy="2312973"/>
          </a:xfrm>
          <a:prstGeom prst="rect">
            <a:avLst/>
          </a:prstGeom>
        </p:spPr>
      </p:pic>
      <p:pic>
        <p:nvPicPr>
          <p:cNvPr id="10" name="Imagen 9" descr="2016-03-14-PHOTO-000009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9" y="1985968"/>
            <a:ext cx="2552540" cy="19174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117942" y="2929944"/>
            <a:ext cx="284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6,000 m</a:t>
            </a:r>
            <a:r>
              <a:rPr lang="es-ES" sz="2000" baseline="30000" dirty="0" smtClean="0"/>
              <a:t>2</a:t>
            </a:r>
            <a:r>
              <a:rPr lang="es-ES" sz="2000" dirty="0" smtClean="0"/>
              <a:t> de construcción</a:t>
            </a:r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117215" y="4652657"/>
            <a:ext cx="3191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50.15 m</a:t>
            </a:r>
            <a:r>
              <a:rPr lang="es-ES" sz="2000" baseline="30000" dirty="0" smtClean="0"/>
              <a:t>2</a:t>
            </a:r>
            <a:r>
              <a:rPr lang="es-ES" sz="2000" dirty="0" smtClean="0"/>
              <a:t> – laboratorio</a:t>
            </a:r>
          </a:p>
          <a:p>
            <a:r>
              <a:rPr lang="es-ES" sz="2000" dirty="0" smtClean="0"/>
              <a:t>12.15 m</a:t>
            </a:r>
            <a:r>
              <a:rPr lang="es-ES" sz="2000" baseline="30000" dirty="0" smtClean="0"/>
              <a:t>2</a:t>
            </a:r>
            <a:r>
              <a:rPr lang="es-ES" sz="2000" dirty="0" smtClean="0"/>
              <a:t> – cuarto frío</a:t>
            </a:r>
          </a:p>
          <a:p>
            <a:r>
              <a:rPr lang="es-ES" sz="2000" dirty="0" smtClean="0"/>
              <a:t>19.68 m</a:t>
            </a:r>
            <a:r>
              <a:rPr lang="es-ES" sz="2000" baseline="30000" dirty="0" smtClean="0"/>
              <a:t>2</a:t>
            </a:r>
            <a:r>
              <a:rPr lang="es-ES" sz="2000" dirty="0" smtClean="0"/>
              <a:t> – área ultras</a:t>
            </a:r>
          </a:p>
          <a:p>
            <a:r>
              <a:rPr lang="es-ES" sz="2000" dirty="0" smtClean="0"/>
              <a:t>13.87 m</a:t>
            </a:r>
            <a:r>
              <a:rPr lang="es-ES" sz="2000" baseline="30000" dirty="0" smtClean="0"/>
              <a:t>2</a:t>
            </a:r>
            <a:r>
              <a:rPr lang="es-ES" sz="2000" dirty="0" smtClean="0"/>
              <a:t> – cuarto de cultivo</a:t>
            </a:r>
          </a:p>
          <a:p>
            <a:r>
              <a:rPr lang="es-ES" sz="2000" dirty="0" smtClean="0"/>
              <a:t>116 m</a:t>
            </a:r>
            <a:r>
              <a:rPr lang="es-ES" sz="2000" baseline="30000" dirty="0" smtClean="0"/>
              <a:t>2</a:t>
            </a:r>
            <a:r>
              <a:rPr lang="es-ES" sz="2000" dirty="0" smtClean="0"/>
              <a:t> – </a:t>
            </a:r>
            <a:r>
              <a:rPr lang="es-ES" sz="2000" dirty="0"/>
              <a:t>t</a:t>
            </a:r>
            <a:r>
              <a:rPr lang="es-ES" sz="2000" dirty="0" smtClean="0"/>
              <a:t>oma de muestra</a:t>
            </a:r>
          </a:p>
          <a:p>
            <a:r>
              <a:rPr lang="es-ES" sz="2000" b="1" dirty="0" smtClean="0"/>
              <a:t>Total – 212.86 m</a:t>
            </a:r>
            <a:r>
              <a:rPr lang="es-ES" sz="2000" b="1" baseline="30000" dirty="0" smtClean="0"/>
              <a:t>2</a:t>
            </a:r>
            <a:endParaRPr lang="es-ES" sz="2000" b="1" baseline="30000" dirty="0"/>
          </a:p>
        </p:txBody>
      </p:sp>
      <p:pic>
        <p:nvPicPr>
          <p:cNvPr id="13" name="Imagen 12" descr="IMG_3465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6"/>
          <a:stretch/>
        </p:blipFill>
        <p:spPr>
          <a:xfrm>
            <a:off x="676646" y="4067705"/>
            <a:ext cx="2133783" cy="252394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117942" y="4064586"/>
            <a:ext cx="284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BIOBANCO:</a:t>
            </a:r>
            <a:endParaRPr lang="es-E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13D4-FE83-6C4A-ADAD-D119E3C24FE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34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́rea para ultracongelado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8" y="4161823"/>
            <a:ext cx="1862396" cy="2483194"/>
          </a:xfrm>
          <a:prstGeom prst="rect">
            <a:avLst/>
          </a:prstGeom>
        </p:spPr>
      </p:pic>
      <p:pic>
        <p:nvPicPr>
          <p:cNvPr id="3" name="Imagen 2" descr="Cuarto frí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00" y="2338921"/>
            <a:ext cx="3174554" cy="1786752"/>
          </a:xfrm>
          <a:prstGeom prst="rect">
            <a:avLst/>
          </a:prstGeom>
        </p:spPr>
      </p:pic>
      <p:pic>
        <p:nvPicPr>
          <p:cNvPr id="4" name="Imagen 3" descr="Planta de emergencia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7" y="1621536"/>
            <a:ext cx="3387049" cy="2540287"/>
          </a:xfrm>
          <a:prstGeom prst="rect">
            <a:avLst/>
          </a:prstGeom>
        </p:spPr>
      </p:pic>
      <p:pic>
        <p:nvPicPr>
          <p:cNvPr id="5" name="Imagen 4" descr="Toma de muestras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5" y="4440049"/>
            <a:ext cx="3639788" cy="204738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5400" smtClean="0"/>
              <a:t>CICSaB</a:t>
            </a:r>
            <a:endParaRPr lang="es-ES" sz="5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838" y="0"/>
            <a:ext cx="3870914" cy="2540287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13D4-FE83-6C4A-ADAD-D119E3C24FE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05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688" y="274638"/>
            <a:ext cx="6137228" cy="1143000"/>
          </a:xfrm>
        </p:spPr>
        <p:txBody>
          <a:bodyPr/>
          <a:lstStyle/>
          <a:p>
            <a:r>
              <a:rPr lang="es-ES" dirty="0" smtClean="0"/>
              <a:t>Actividades del </a:t>
            </a:r>
            <a:r>
              <a:rPr lang="es-ES" dirty="0" err="1" smtClean="0"/>
              <a:t>Biobanco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Enero</a:t>
            </a:r>
            <a:r>
              <a:rPr lang="es-ES" dirty="0" smtClean="0"/>
              <a:t>-2017. Taller del Laboratorio Nacional </a:t>
            </a:r>
            <a:r>
              <a:rPr lang="es-ES" dirty="0" err="1" smtClean="0"/>
              <a:t>Biobanco</a:t>
            </a:r>
            <a:r>
              <a:rPr lang="es-ES" dirty="0"/>
              <a:t> </a:t>
            </a:r>
            <a:r>
              <a:rPr lang="es-ES" dirty="0" smtClean="0"/>
              <a:t>en Monterrey, N.L.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Agosto</a:t>
            </a:r>
            <a:r>
              <a:rPr lang="es-ES" dirty="0" smtClean="0"/>
              <a:t>-2017. Reunión con representantes del Consorcio </a:t>
            </a:r>
            <a:r>
              <a:rPr lang="es-ES" dirty="0" err="1" smtClean="0"/>
              <a:t>Biobanco</a:t>
            </a:r>
            <a:r>
              <a:rPr lang="es-ES" dirty="0" smtClean="0"/>
              <a:t> de la Universidad de Texas en el marco del congreso inaugural de la Escuela de Medicina de la UTRGV en </a:t>
            </a:r>
            <a:r>
              <a:rPr lang="es-ES" dirty="0" err="1" smtClean="0"/>
              <a:t>Edinburgo</a:t>
            </a:r>
            <a:r>
              <a:rPr lang="es-ES" dirty="0" smtClean="0"/>
              <a:t>, </a:t>
            </a:r>
            <a:r>
              <a:rPr lang="es-ES" dirty="0" err="1" smtClean="0"/>
              <a:t>Tx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image2.png" descr="C:\Users\User\Downloads\20151016_biobanco_sin_fondo_01 copy 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0297" y="2157282"/>
            <a:ext cx="3364410" cy="1598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511" y="5280645"/>
            <a:ext cx="3454400" cy="1295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4428" y="209064"/>
            <a:ext cx="2160211" cy="1417638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13D4-FE83-6C4A-ADAD-D119E3C24FE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79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688" y="274638"/>
            <a:ext cx="6137228" cy="1143000"/>
          </a:xfrm>
        </p:spPr>
        <p:txBody>
          <a:bodyPr/>
          <a:lstStyle/>
          <a:p>
            <a:r>
              <a:rPr lang="es-ES" dirty="0" smtClean="0"/>
              <a:t>Actividades del </a:t>
            </a:r>
            <a:r>
              <a:rPr lang="es-ES" dirty="0" err="1" smtClean="0"/>
              <a:t>Biobanco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401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Diciembre-2017. Reuni</a:t>
            </a:r>
            <a:r>
              <a:rPr lang="es-ES" dirty="0" smtClean="0"/>
              <a:t>ón de Instituciones asociadas para la expansión</a:t>
            </a:r>
            <a:r>
              <a:rPr lang="es-ES" dirty="0" smtClean="0"/>
              <a:t> del LANBIOBAN.</a:t>
            </a: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Mayo-2018. </a:t>
            </a:r>
            <a:r>
              <a:rPr lang="es-ES" dirty="0" smtClean="0"/>
              <a:t>Reunión con </a:t>
            </a:r>
            <a:r>
              <a:rPr lang="es-ES" dirty="0" smtClean="0"/>
              <a:t>socios del LANBIOBAN para estimaci</a:t>
            </a:r>
            <a:r>
              <a:rPr lang="es-ES" dirty="0" smtClean="0"/>
              <a:t>ón de costos, experiencias, modelos de estrategias para recuperación de costos y carta de consentimiento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428" y="209064"/>
            <a:ext cx="2160211" cy="1417638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13D4-FE83-6C4A-ADAD-D119E3C24FE9}" type="slidenum">
              <a:rPr lang="es-ES" smtClean="0"/>
              <a:t>9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b="32998"/>
          <a:stretch/>
        </p:blipFill>
        <p:spPr>
          <a:xfrm>
            <a:off x="3348836" y="2695760"/>
            <a:ext cx="3131826" cy="14988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t="65863"/>
          <a:stretch/>
        </p:blipFill>
        <p:spPr>
          <a:xfrm>
            <a:off x="5784838" y="3524141"/>
            <a:ext cx="2475498" cy="6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95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495</Words>
  <Application>Microsoft Macintosh PowerPoint</Application>
  <PresentationFormat>Presentación en pantalla (4:3)</PresentationFormat>
  <Paragraphs>59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Laboratorio Nacional Biobanco Sede: UASLP</vt:lpstr>
      <vt:lpstr>Relevancia de los Biobancos</vt:lpstr>
      <vt:lpstr>Creación del Biobanco - UASLP</vt:lpstr>
      <vt:lpstr>Biobanco Nacional - UASLP</vt:lpstr>
      <vt:lpstr>CICSaB</vt:lpstr>
      <vt:lpstr>Presentación de PowerPoint</vt:lpstr>
      <vt:lpstr>Presentación de PowerPoint</vt:lpstr>
      <vt:lpstr>Actividades del Biobanco</vt:lpstr>
      <vt:lpstr>Actividades del Biobanco</vt:lpstr>
      <vt:lpstr>Actividades del Biobanco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Nacional Biobanco Sede: UASLP</dc:title>
  <dc:creator>Sofía</dc:creator>
  <cp:lastModifiedBy>Sofía</cp:lastModifiedBy>
  <cp:revision>10</cp:revision>
  <dcterms:created xsi:type="dcterms:W3CDTF">2019-07-10T17:32:50Z</dcterms:created>
  <dcterms:modified xsi:type="dcterms:W3CDTF">2019-07-10T22:48:32Z</dcterms:modified>
</cp:coreProperties>
</file>