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58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FF3D9-B0BD-4154-8908-832A2E4FBFA8}" type="datetimeFigureOut">
              <a:rPr lang="es-MX" smtClean="0"/>
              <a:pPr/>
              <a:t>10/07/2019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539552" y="3501008"/>
            <a:ext cx="7992888" cy="3025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s-MX" sz="1400" dirty="0" smtClean="0"/>
              <a:t>Coordinador: </a:t>
            </a:r>
            <a:r>
              <a:rPr lang="es-MX" sz="1400" b="1" i="1" dirty="0" smtClean="0"/>
              <a:t>Dr. Óscar Arrieta Rodríguez</a:t>
            </a:r>
          </a:p>
          <a:p>
            <a:pPr>
              <a:lnSpc>
                <a:spcPts val="1200"/>
              </a:lnSpc>
            </a:pPr>
            <a:endParaRPr lang="es-MX" sz="1400" dirty="0" smtClean="0"/>
          </a:p>
          <a:p>
            <a:pPr>
              <a:lnSpc>
                <a:spcPts val="1200"/>
              </a:lnSpc>
            </a:pPr>
            <a:r>
              <a:rPr lang="es-MX" sz="1400" dirty="0" smtClean="0"/>
              <a:t>Epidemiología de cáncer de pulmón en México y </a:t>
            </a:r>
            <a:r>
              <a:rPr lang="es-MX" sz="1400" dirty="0" smtClean="0"/>
              <a:t>etapas </a:t>
            </a:r>
            <a:r>
              <a:rPr lang="es-MX" sz="1400" dirty="0" smtClean="0"/>
              <a:t>de la enfermedad </a:t>
            </a:r>
            <a:r>
              <a:rPr lang="es-MX" sz="1400" dirty="0" smtClean="0"/>
              <a:t>al diagnóstico</a:t>
            </a:r>
            <a:endParaRPr lang="es-MX" sz="1400" dirty="0" smtClean="0"/>
          </a:p>
          <a:p>
            <a:pPr>
              <a:lnSpc>
                <a:spcPts val="1200"/>
              </a:lnSpc>
            </a:pPr>
            <a:r>
              <a:rPr lang="es-MX" sz="1400" b="1" i="1" dirty="0" smtClean="0"/>
              <a:t>Dr. Alejandro </a:t>
            </a:r>
            <a:r>
              <a:rPr lang="es-MX" sz="1400" b="1" i="1" dirty="0" err="1" smtClean="0"/>
              <a:t>Mohar</a:t>
            </a:r>
            <a:r>
              <a:rPr lang="es-MX" sz="1400" b="1" i="1" dirty="0" smtClean="0"/>
              <a:t> Betancourt</a:t>
            </a:r>
            <a:r>
              <a:rPr lang="es-MX" sz="1400" dirty="0" smtClean="0"/>
              <a:t>	</a:t>
            </a:r>
          </a:p>
          <a:p>
            <a:pPr>
              <a:lnSpc>
                <a:spcPts val="1200"/>
              </a:lnSpc>
            </a:pPr>
            <a:endParaRPr lang="es-MX" sz="1400" dirty="0" smtClean="0"/>
          </a:p>
          <a:p>
            <a:pPr>
              <a:lnSpc>
                <a:spcPts val="1200"/>
              </a:lnSpc>
            </a:pPr>
            <a:r>
              <a:rPr lang="es-MX" sz="1400" dirty="0" smtClean="0"/>
              <a:t>Factores de riesgo para cáncer de pulmón</a:t>
            </a:r>
          </a:p>
          <a:p>
            <a:pPr>
              <a:lnSpc>
                <a:spcPts val="1200"/>
              </a:lnSpc>
            </a:pPr>
            <a:r>
              <a:rPr lang="es-MX" sz="1400" b="1" i="1" dirty="0" smtClean="0"/>
              <a:t>Dr. Juan </a:t>
            </a:r>
            <a:r>
              <a:rPr lang="es-MX" sz="1400" b="1" i="1" dirty="0" err="1" smtClean="0"/>
              <a:t>Zinser</a:t>
            </a:r>
            <a:r>
              <a:rPr lang="es-MX" sz="1400" b="1" i="1" dirty="0" smtClean="0"/>
              <a:t> Sierra*</a:t>
            </a:r>
            <a:r>
              <a:rPr lang="es-MX" sz="1400" dirty="0" smtClean="0"/>
              <a:t>	</a:t>
            </a:r>
          </a:p>
          <a:p>
            <a:pPr>
              <a:lnSpc>
                <a:spcPts val="1200"/>
              </a:lnSpc>
            </a:pPr>
            <a:endParaRPr lang="es-MX" sz="1400" dirty="0" smtClean="0"/>
          </a:p>
          <a:p>
            <a:pPr>
              <a:lnSpc>
                <a:spcPts val="1200"/>
              </a:lnSpc>
            </a:pPr>
            <a:r>
              <a:rPr lang="es-MX" sz="1400" dirty="0" smtClean="0"/>
              <a:t>Estudios de </a:t>
            </a:r>
            <a:r>
              <a:rPr lang="es-MX" sz="1400" dirty="0" err="1" smtClean="0"/>
              <a:t>tamizaje</a:t>
            </a:r>
            <a:r>
              <a:rPr lang="es-MX" sz="1400" dirty="0" smtClean="0"/>
              <a:t> en cáncer de pulmón: riesgos y </a:t>
            </a:r>
            <a:r>
              <a:rPr lang="es-MX" sz="1400" dirty="0" smtClean="0"/>
              <a:t>beneficios</a:t>
            </a:r>
            <a:endParaRPr lang="es-MX" sz="1400" dirty="0" smtClean="0"/>
          </a:p>
          <a:p>
            <a:pPr>
              <a:lnSpc>
                <a:spcPts val="1200"/>
              </a:lnSpc>
            </a:pPr>
            <a:r>
              <a:rPr lang="es-MX" sz="1400" b="1" i="1" dirty="0" smtClean="0"/>
              <a:t>Dra. Renata </a:t>
            </a:r>
            <a:r>
              <a:rPr lang="es-MX" sz="1400" b="1" i="1" dirty="0" err="1" smtClean="0"/>
              <a:t>Baez</a:t>
            </a:r>
            <a:r>
              <a:rPr lang="es-MX" sz="1400" b="1" i="1" dirty="0" smtClean="0"/>
              <a:t> Saldaña	</a:t>
            </a:r>
          </a:p>
          <a:p>
            <a:pPr>
              <a:lnSpc>
                <a:spcPts val="1200"/>
              </a:lnSpc>
            </a:pPr>
            <a:endParaRPr lang="es-MX" sz="1400" dirty="0" smtClean="0"/>
          </a:p>
          <a:p>
            <a:pPr>
              <a:lnSpc>
                <a:spcPts val="1200"/>
              </a:lnSpc>
            </a:pPr>
            <a:r>
              <a:rPr lang="es-MX" sz="1400" dirty="0" smtClean="0"/>
              <a:t>Costos de atención del paciente y del </a:t>
            </a:r>
            <a:r>
              <a:rPr lang="es-MX" sz="1400" dirty="0" err="1" smtClean="0"/>
              <a:t>tamizaje</a:t>
            </a:r>
            <a:r>
              <a:rPr lang="es-MX" sz="1400" dirty="0" smtClean="0"/>
              <a:t> de </a:t>
            </a:r>
            <a:r>
              <a:rPr lang="es-MX" sz="1400" dirty="0" smtClean="0"/>
              <a:t>cáncer </a:t>
            </a:r>
            <a:r>
              <a:rPr lang="es-MX" sz="1400" dirty="0" smtClean="0"/>
              <a:t>de pulmón</a:t>
            </a:r>
          </a:p>
          <a:p>
            <a:pPr>
              <a:lnSpc>
                <a:spcPts val="1200"/>
              </a:lnSpc>
            </a:pPr>
            <a:r>
              <a:rPr lang="es-MX" sz="1400" b="1" i="1" dirty="0" smtClean="0"/>
              <a:t>Dra. Marisol Arroyo Hernández*</a:t>
            </a:r>
            <a:r>
              <a:rPr lang="es-MX" sz="1400" dirty="0" smtClean="0"/>
              <a:t>	</a:t>
            </a:r>
          </a:p>
          <a:p>
            <a:pPr>
              <a:lnSpc>
                <a:spcPts val="1200"/>
              </a:lnSpc>
            </a:pPr>
            <a:endParaRPr lang="es-MX" sz="1400" dirty="0" smtClean="0"/>
          </a:p>
          <a:p>
            <a:pPr>
              <a:lnSpc>
                <a:spcPts val="1200"/>
              </a:lnSpc>
            </a:pPr>
            <a:r>
              <a:rPr lang="es-MX" sz="1400" dirty="0" smtClean="0"/>
              <a:t>Propuesta de </a:t>
            </a:r>
            <a:r>
              <a:rPr lang="es-MX" sz="1400" dirty="0" err="1" smtClean="0"/>
              <a:t>tamizaje</a:t>
            </a:r>
            <a:r>
              <a:rPr lang="es-MX" sz="1400" dirty="0" smtClean="0"/>
              <a:t> de cáncer de pulmón en México	</a:t>
            </a:r>
          </a:p>
          <a:p>
            <a:pPr>
              <a:lnSpc>
                <a:spcPts val="1200"/>
              </a:lnSpc>
            </a:pPr>
            <a:r>
              <a:rPr lang="es-MX" sz="1400" b="1" i="1" dirty="0" smtClean="0"/>
              <a:t>Dr. Oscar Arrieta Rodríguez</a:t>
            </a:r>
            <a:r>
              <a:rPr lang="es-MX" sz="1400" dirty="0" smtClean="0"/>
              <a:t>	</a:t>
            </a:r>
          </a:p>
          <a:p>
            <a:pPr>
              <a:lnSpc>
                <a:spcPts val="1200"/>
              </a:lnSpc>
            </a:pPr>
            <a:endParaRPr lang="es-MX" sz="1400" dirty="0" smtClean="0"/>
          </a:p>
          <a:p>
            <a:pPr>
              <a:lnSpc>
                <a:spcPts val="1200"/>
              </a:lnSpc>
            </a:pPr>
            <a:r>
              <a:rPr lang="es-MX" sz="1400" dirty="0" smtClean="0"/>
              <a:t>Discusión y conclusiones</a:t>
            </a:r>
          </a:p>
          <a:p>
            <a:pPr>
              <a:lnSpc>
                <a:spcPts val="1200"/>
              </a:lnSpc>
            </a:pPr>
            <a:r>
              <a:rPr lang="es-MX" sz="1400" b="1" i="1" dirty="0" smtClean="0"/>
              <a:t>Dr. Abelardo Meneses </a:t>
            </a:r>
            <a:r>
              <a:rPr lang="es-MX" sz="1400" b="1" i="1" dirty="0" smtClean="0"/>
              <a:t>García</a:t>
            </a:r>
            <a:endParaRPr lang="es-MX" sz="1400" b="1" i="1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6804248" y="6093296"/>
            <a:ext cx="1309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latin typeface="+mj-lt"/>
              </a:rPr>
              <a:t>Por invitación *</a:t>
            </a:r>
            <a:endParaRPr lang="es-MX" dirty="0"/>
          </a:p>
        </p:txBody>
      </p:sp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694201" y="1103478"/>
            <a:ext cx="7772400" cy="2397530"/>
          </a:xfrm>
        </p:spPr>
        <p:txBody>
          <a:bodyPr anchor="t" anchorCtr="0">
            <a:noAutofit/>
          </a:bodyPr>
          <a:lstStyle/>
          <a:p>
            <a:pPr>
              <a:lnSpc>
                <a:spcPts val="1200"/>
              </a:lnSpc>
            </a:pPr>
            <a:r>
              <a:rPr lang="es-MX" sz="1500" b="1" dirty="0" smtClean="0">
                <a:latin typeface="+mn-lt"/>
              </a:rPr>
              <a:t>Miércoles </a:t>
            </a:r>
            <a:r>
              <a:rPr lang="es-MX" sz="1500" b="1" dirty="0" smtClean="0">
                <a:latin typeface="+mn-lt"/>
              </a:rPr>
              <a:t>17 </a:t>
            </a:r>
            <a:r>
              <a:rPr lang="es-MX" sz="1500" b="1" dirty="0" smtClean="0">
                <a:latin typeface="+mn-lt"/>
              </a:rPr>
              <a:t>de </a:t>
            </a:r>
            <a:r>
              <a:rPr lang="es-MX" sz="1500" b="1" dirty="0" smtClean="0">
                <a:latin typeface="+mn-lt"/>
              </a:rPr>
              <a:t>julio</a:t>
            </a:r>
            <a:r>
              <a:rPr lang="es-MX" sz="1500" b="1" dirty="0" smtClean="0">
                <a:latin typeface="+mn-lt"/>
              </a:rPr>
              <a:t>         </a:t>
            </a:r>
            <a:r>
              <a:rPr lang="es-MX" sz="1500" b="1" dirty="0" smtClean="0">
                <a:latin typeface="+mn-lt"/>
              </a:rPr>
              <a:t>19:00 hrs.</a:t>
            </a:r>
            <a:br>
              <a:rPr lang="es-MX" sz="1500" b="1" dirty="0" smtClean="0">
                <a:latin typeface="+mn-lt"/>
              </a:rPr>
            </a:br>
            <a:r>
              <a:rPr lang="es-MX" sz="1500" dirty="0" smtClean="0">
                <a:latin typeface="+mn-lt"/>
              </a:rPr>
              <a:t/>
            </a:r>
            <a:br>
              <a:rPr lang="es-MX" sz="1500" dirty="0" smtClean="0">
                <a:latin typeface="+mn-lt"/>
              </a:rPr>
            </a:br>
            <a:r>
              <a:rPr lang="es-MX" sz="1500" dirty="0" smtClean="0">
                <a:latin typeface="+mn-lt"/>
              </a:rPr>
              <a:t>Sede: Auditorio de la Academia Nacional de Medicina </a:t>
            </a:r>
            <a:br>
              <a:rPr lang="es-MX" sz="1500" dirty="0" smtClean="0">
                <a:latin typeface="+mn-lt"/>
              </a:rPr>
            </a:br>
            <a:r>
              <a:rPr lang="es-MX" sz="1500" dirty="0" smtClean="0">
                <a:latin typeface="+mn-lt"/>
              </a:rPr>
              <a:t/>
            </a:r>
            <a:br>
              <a:rPr lang="es-MX" sz="1500" dirty="0" smtClean="0">
                <a:latin typeface="+mn-lt"/>
              </a:rPr>
            </a:br>
            <a:r>
              <a:rPr lang="es-MX" sz="1500" dirty="0" smtClean="0">
                <a:latin typeface="+mn-lt"/>
              </a:rPr>
              <a:t>Programa </a:t>
            </a:r>
            <a:br>
              <a:rPr lang="es-MX" sz="1500" dirty="0" smtClean="0">
                <a:latin typeface="+mn-lt"/>
              </a:rPr>
            </a:br>
            <a:r>
              <a:rPr lang="es-MX" sz="1500" dirty="0" smtClean="0">
                <a:latin typeface="+mn-lt"/>
              </a:rPr>
              <a:t/>
            </a:r>
            <a:br>
              <a:rPr lang="es-MX" sz="1500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>Presentación del trabajo de ingreso</a:t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>Simposio</a:t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>“</a:t>
            </a:r>
            <a:r>
              <a:rPr lang="es-MX" sz="1500" b="1" dirty="0" err="1" smtClean="0">
                <a:latin typeface="+mn-lt"/>
              </a:rPr>
              <a:t>Tamizaje</a:t>
            </a:r>
            <a:r>
              <a:rPr lang="es-MX" sz="1500" b="1" dirty="0" smtClean="0">
                <a:latin typeface="+mn-lt"/>
              </a:rPr>
              <a:t> </a:t>
            </a:r>
            <a:r>
              <a:rPr lang="es-MX" sz="1500" b="1" dirty="0" smtClean="0">
                <a:latin typeface="+mn-lt"/>
              </a:rPr>
              <a:t>en cáncer de pulmón: necesidad y retos en </a:t>
            </a:r>
            <a:r>
              <a:rPr lang="es-MX" sz="1500" b="1" dirty="0" smtClean="0">
                <a:latin typeface="+mn-lt"/>
              </a:rPr>
              <a:t>México” </a:t>
            </a:r>
            <a:endParaRPr lang="es-MX" sz="1500" dirty="0">
              <a:latin typeface="+mn-lt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39552" y="2338891"/>
            <a:ext cx="8064896" cy="716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s-MX" sz="1400" i="1" dirty="0" smtClean="0"/>
              <a:t>Discrasia </a:t>
            </a:r>
            <a:r>
              <a:rPr lang="es-MX" sz="1400" i="1" dirty="0" err="1" smtClean="0"/>
              <a:t>lindoide</a:t>
            </a:r>
            <a:r>
              <a:rPr lang="es-MX" sz="1400" i="1" dirty="0" smtClean="0"/>
              <a:t> </a:t>
            </a:r>
            <a:r>
              <a:rPr lang="es-MX" sz="1400" i="1" dirty="0" err="1" smtClean="0"/>
              <a:t>epiteliotrópica</a:t>
            </a:r>
            <a:r>
              <a:rPr lang="es-MX" sz="1400" i="1" dirty="0" smtClean="0"/>
              <a:t> de células T. </a:t>
            </a:r>
            <a:r>
              <a:rPr lang="es-MX" sz="1400" i="1" dirty="0" smtClean="0"/>
              <a:t>Tratamiento </a:t>
            </a:r>
            <a:r>
              <a:rPr lang="es-MX" sz="1400" i="1" dirty="0" smtClean="0"/>
              <a:t>con radiación ultravioleta</a:t>
            </a:r>
          </a:p>
          <a:p>
            <a:pPr>
              <a:lnSpc>
                <a:spcPts val="1200"/>
              </a:lnSpc>
            </a:pPr>
            <a:r>
              <a:rPr lang="es-MX" sz="1400" i="1" dirty="0" smtClean="0"/>
              <a:t>Dra. Rosa María del Carmen </a:t>
            </a:r>
            <a:r>
              <a:rPr lang="es-MX" sz="1400" i="1" dirty="0" err="1" smtClean="0"/>
              <a:t>Lacy</a:t>
            </a:r>
            <a:r>
              <a:rPr lang="es-MX" sz="1400" i="1" dirty="0" smtClean="0"/>
              <a:t> Niebla	</a:t>
            </a:r>
          </a:p>
          <a:p>
            <a:pPr>
              <a:lnSpc>
                <a:spcPts val="1200"/>
              </a:lnSpc>
            </a:pPr>
            <a:endParaRPr lang="es-MX" sz="1400" i="1" dirty="0" smtClean="0"/>
          </a:p>
          <a:p>
            <a:pPr>
              <a:lnSpc>
                <a:spcPts val="1200"/>
              </a:lnSpc>
            </a:pPr>
            <a:r>
              <a:rPr lang="es-MX" sz="1400" i="1" dirty="0" smtClean="0"/>
              <a:t>Comentarista:  Dra. Sonia </a:t>
            </a:r>
            <a:r>
              <a:rPr lang="es-MX" sz="1400" i="1" dirty="0" err="1" smtClean="0"/>
              <a:t>Toussaint</a:t>
            </a:r>
            <a:r>
              <a:rPr lang="es-MX" sz="1400" i="1" dirty="0" smtClean="0"/>
              <a:t> Caire</a:t>
            </a:r>
            <a:endParaRPr lang="es-MX" sz="1400" b="1" dirty="0" smtClean="0"/>
          </a:p>
        </p:txBody>
      </p:sp>
      <p:sp>
        <p:nvSpPr>
          <p:cNvPr id="15" name="14 Elipse"/>
          <p:cNvSpPr/>
          <p:nvPr/>
        </p:nvSpPr>
        <p:spPr>
          <a:xfrm>
            <a:off x="4947366" y="1186119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9 Imagen" descr="logo AN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7944" y="116632"/>
            <a:ext cx="936104" cy="9361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55</Words>
  <Application>Microsoft Office PowerPoint</Application>
  <PresentationFormat>Presentación en pantalla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Miércoles 17 de julio         19:00 hrs.  Sede: Auditorio de la Academia Nacional de Medicina   Programa   Presentación del trabajo de ingreso       Simposio “Tamizaje en cáncer de pulmón: necesidad y retos en México” </vt:lpstr>
    </vt:vector>
  </TitlesOfParts>
  <Company>ANM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Miércoles 13 de febrero 19:00 horas Sede: Auditorio de la Academia Nacional de Medicina  Programa  Sesión Conjunta con la Secretaría de Salud  “La Salud en la Cuarta Transformación de México”  Coordinador: Dr. Jorge Carlos Alcocer Varela  </dc:title>
  <dc:creator>GerHP</dc:creator>
  <cp:lastModifiedBy>GerHP</cp:lastModifiedBy>
  <cp:revision>12</cp:revision>
  <dcterms:created xsi:type="dcterms:W3CDTF">2019-02-06T15:48:20Z</dcterms:created>
  <dcterms:modified xsi:type="dcterms:W3CDTF">2019-07-10T16:39:46Z</dcterms:modified>
</cp:coreProperties>
</file>