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08" r:id="rId2"/>
    <p:sldId id="313" r:id="rId3"/>
    <p:sldId id="317" r:id="rId4"/>
    <p:sldId id="325" r:id="rId5"/>
    <p:sldId id="333" r:id="rId6"/>
    <p:sldId id="334" r:id="rId7"/>
    <p:sldId id="312" r:id="rId8"/>
    <p:sldId id="316" r:id="rId9"/>
    <p:sldId id="332" r:id="rId10"/>
    <p:sldId id="329" r:id="rId11"/>
    <p:sldId id="331" r:id="rId12"/>
    <p:sldId id="335" r:id="rId13"/>
    <p:sldId id="326" r:id="rId14"/>
  </p:sldIdLst>
  <p:sldSz cx="9144000" cy="6858000" type="screen4x3"/>
  <p:notesSz cx="6858000" cy="9144000"/>
  <p:defaultTextStyle>
    <a:defPPr>
      <a:defRPr lang="es-MX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D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0000" autoAdjust="0"/>
  </p:normalViewPr>
  <p:slideViewPr>
    <p:cSldViewPr>
      <p:cViewPr varScale="1">
        <p:scale>
          <a:sx n="77" d="100"/>
          <a:sy n="77" d="100"/>
        </p:scale>
        <p:origin x="154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4A6BF-D6B4-754D-846C-C040869B4CB9}" type="datetimeFigureOut">
              <a:rPr lang="es-ES" smtClean="0"/>
              <a:t>10/07/2019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DE06D-7717-944B-8587-9E16566B263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493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>
              <a:latin typeface="Calibri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C8C59E4-FB8D-D140-A761-18F116D5E4C2}" type="slidenum">
              <a:rPr lang="es-MX" sz="1200"/>
              <a:pPr eaLnBrk="1" hangingPunct="1"/>
              <a:t>1</a:t>
            </a:fld>
            <a:endParaRPr lang="es-MX" sz="1200"/>
          </a:p>
        </p:txBody>
      </p:sp>
    </p:spTree>
    <p:extLst>
      <p:ext uri="{BB962C8B-B14F-4D97-AF65-F5344CB8AC3E}">
        <p14:creationId xmlns:p14="http://schemas.microsoft.com/office/powerpoint/2010/main" val="4121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E06D-7717-944B-8587-9E16566B2639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0637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E06D-7717-944B-8587-9E16566B2639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3484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E06D-7717-944B-8587-9E16566B2639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4338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E06D-7717-944B-8587-9E16566B2639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401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dirty="0">
              <a:latin typeface="Calibri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C8C59E4-FB8D-D140-A761-18F116D5E4C2}" type="slidenum">
              <a:rPr lang="es-MX" sz="1200"/>
              <a:pPr eaLnBrk="1" hangingPunct="1"/>
              <a:t>8</a:t>
            </a:fld>
            <a:endParaRPr lang="es-MX" sz="1200"/>
          </a:p>
        </p:txBody>
      </p:sp>
    </p:spTree>
    <p:extLst>
      <p:ext uri="{BB962C8B-B14F-4D97-AF65-F5344CB8AC3E}">
        <p14:creationId xmlns:p14="http://schemas.microsoft.com/office/powerpoint/2010/main" val="1682631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E06D-7717-944B-8587-9E16566B2639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5639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E06D-7717-944B-8587-9E16566B2639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0703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E06D-7717-944B-8587-9E16566B2639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4768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65D79-88EB-164B-B869-F2D3F06053A9}" type="datetimeFigureOut">
              <a:rPr lang="es-MX"/>
              <a:pPr>
                <a:defRPr/>
              </a:pPr>
              <a:t>10/07/2019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1FABA-FCA6-164D-A11A-75DA7CED5841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1976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BD47B-04F0-F946-A22C-6DBF140ACCA2}" type="datetimeFigureOut">
              <a:rPr lang="es-MX"/>
              <a:pPr>
                <a:defRPr/>
              </a:pPr>
              <a:t>10/07/2019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8E640-2BFC-9949-8CB7-D387EDD17E2D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2049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B3D31-0F5F-0F4F-9049-0B6508BE6C0E}" type="datetimeFigureOut">
              <a:rPr lang="es-MX"/>
              <a:pPr>
                <a:defRPr/>
              </a:pPr>
              <a:t>10/07/2019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61730-22D7-BE4B-A80F-B67B8448902B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8083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4B1F5-7F35-9547-9D20-848AD0E95FAC}" type="datetimeFigureOut">
              <a:rPr lang="es-MX"/>
              <a:pPr>
                <a:defRPr/>
              </a:pPr>
              <a:t>10/07/2019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C84C5-EB8D-2D46-B0B2-6C97EE1DC032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685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6ACD6-9EE7-6B4B-8DB3-6A22F0729020}" type="datetimeFigureOut">
              <a:rPr lang="es-MX"/>
              <a:pPr>
                <a:defRPr/>
              </a:pPr>
              <a:t>10/07/2019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6BA88-BC77-6B46-99AD-75918E34255F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8876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9138A-608B-8845-BF3D-34D78EAAF827}" type="datetimeFigureOut">
              <a:rPr lang="es-MX"/>
              <a:pPr>
                <a:defRPr/>
              </a:pPr>
              <a:t>10/07/2019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85701-0921-A545-B0BB-2ED6708BF8FD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5308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87F04-57A9-B84A-B7CF-866E039805F9}" type="datetimeFigureOut">
              <a:rPr lang="es-MX"/>
              <a:pPr>
                <a:defRPr/>
              </a:pPr>
              <a:t>10/07/2019</a:t>
            </a:fld>
            <a:endParaRPr lang="es-MX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83E4A-B244-FC44-A81A-5FD3133F7745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0227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54B0C-3D24-3941-84FA-8DB49BF22EB0}" type="datetimeFigureOut">
              <a:rPr lang="es-MX"/>
              <a:pPr>
                <a:defRPr/>
              </a:pPr>
              <a:t>10/07/2019</a:t>
            </a:fld>
            <a:endParaRPr lang="es-MX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336BA-C0DC-2640-93CE-623719EC0869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657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2B824-A269-9A4E-80C0-B1070F43EECD}" type="datetimeFigureOut">
              <a:rPr lang="es-MX"/>
              <a:pPr>
                <a:defRPr/>
              </a:pPr>
              <a:t>10/07/2019</a:t>
            </a:fld>
            <a:endParaRPr lang="es-MX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FBD67-8DFC-754B-B2B0-B4902D175545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4811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F14E7-EDF5-C242-9AF5-A843163057D3}" type="datetimeFigureOut">
              <a:rPr lang="es-MX"/>
              <a:pPr>
                <a:defRPr/>
              </a:pPr>
              <a:t>10/07/2019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9E88C-79E1-DA45-AC28-BD113D84EA19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248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EBC9-89AD-F742-90C8-7C1637208167}" type="datetimeFigureOut">
              <a:rPr lang="es-MX"/>
              <a:pPr>
                <a:defRPr/>
              </a:pPr>
              <a:t>10/07/2019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6840C-777F-124A-AB5D-6D7FD412EBE8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0519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0C6B9975-DADC-CB43-923D-6E37A3E35CA0}" type="datetimeFigureOut">
              <a:rPr lang="es-MX"/>
              <a:pPr>
                <a:defRPr/>
              </a:pPr>
              <a:t>10/07/2019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50097D2E-DB21-F94C-BFB9-A4B1F9E15EC0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julioortiz@uagro.m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ulioortiz771210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35881"/>
            <a:ext cx="9652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 descr="logo-lab-negr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953343"/>
            <a:ext cx="104298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4 CuadroTexto"/>
          <p:cNvSpPr txBox="1">
            <a:spLocks noChangeArrowheads="1"/>
          </p:cNvSpPr>
          <p:nvPr/>
        </p:nvSpPr>
        <p:spPr bwMode="auto">
          <a:xfrm>
            <a:off x="76012" y="3192757"/>
            <a:ext cx="91085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El Biobanco de la Universidad Autónoma de </a:t>
            </a:r>
            <a:r>
              <a:rPr lang="es-E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Guerrero (UAGro)</a:t>
            </a:r>
            <a:endParaRPr lang="es-ES" b="1" dirty="0"/>
          </a:p>
        </p:txBody>
      </p:sp>
      <p:sp>
        <p:nvSpPr>
          <p:cNvPr id="14" name="5 CuadroTexto"/>
          <p:cNvSpPr txBox="1">
            <a:spLocks noChangeArrowheads="1"/>
          </p:cNvSpPr>
          <p:nvPr/>
        </p:nvSpPr>
        <p:spPr bwMode="auto">
          <a:xfrm>
            <a:off x="2541983" y="5160094"/>
            <a:ext cx="41765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MX" sz="1600" b="1" dirty="0" smtClean="0">
                <a:solidFill>
                  <a:srgbClr val="000000"/>
                </a:solidFill>
                <a:latin typeface="Gill Sans MT"/>
                <a:cs typeface="Gill Sans MT"/>
              </a:rPr>
              <a:t>Dr.  Julio Ortiz </a:t>
            </a:r>
            <a:r>
              <a:rPr lang="es-MX" sz="1600" b="1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Ortiz</a:t>
            </a:r>
            <a:endParaRPr lang="es-MX" sz="1600" b="1" dirty="0">
              <a:solidFill>
                <a:srgbClr val="000000"/>
              </a:solidFill>
              <a:latin typeface="Gill Sans MT"/>
              <a:cs typeface="Gill Sans MT"/>
            </a:endParaRPr>
          </a:p>
          <a:p>
            <a:pPr algn="ctr" eaLnBrk="1" hangingPunct="1"/>
            <a:r>
              <a:rPr lang="es-MX" sz="1200" b="1" dirty="0">
                <a:solidFill>
                  <a:srgbClr val="000000"/>
                </a:solidFill>
                <a:latin typeface="Gill Sans MT"/>
                <a:cs typeface="Gill Sans MT"/>
              </a:rPr>
              <a:t>LANBIOBAN-Sede UAGro</a:t>
            </a:r>
          </a:p>
          <a:p>
            <a:pPr algn="ctr" eaLnBrk="1" hangingPunct="1"/>
            <a:r>
              <a:rPr lang="es-MX" sz="1200" b="1" dirty="0">
                <a:solidFill>
                  <a:srgbClr val="000000"/>
                </a:solidFill>
                <a:latin typeface="Gill Sans MT"/>
                <a:cs typeface="Gill Sans MT"/>
              </a:rPr>
              <a:t>Laboratorio de Biomedicina Molecular</a:t>
            </a:r>
          </a:p>
          <a:p>
            <a:pPr algn="ctr" eaLnBrk="1" hangingPunct="1"/>
            <a:r>
              <a:rPr lang="es-MX" sz="1200" b="1" dirty="0">
                <a:solidFill>
                  <a:srgbClr val="000000"/>
                </a:solidFill>
                <a:latin typeface="Gill Sans MT"/>
                <a:cs typeface="Gill Sans MT"/>
              </a:rPr>
              <a:t>Facultad de Ciencias Químico Biológicas</a:t>
            </a:r>
          </a:p>
          <a:p>
            <a:pPr algn="ctr" eaLnBrk="1" hangingPunct="1"/>
            <a:r>
              <a:rPr lang="es-MX" sz="1200" b="1" dirty="0">
                <a:solidFill>
                  <a:srgbClr val="000000"/>
                </a:solidFill>
                <a:latin typeface="Gill Sans MT"/>
                <a:cs typeface="Gill Sans MT"/>
              </a:rPr>
              <a:t>Universidad Autónoma de Guerrero</a:t>
            </a:r>
          </a:p>
        </p:txBody>
      </p:sp>
      <p:sp>
        <p:nvSpPr>
          <p:cNvPr id="15" name="5 CuadroTexto"/>
          <p:cNvSpPr txBox="1">
            <a:spLocks noChangeArrowheads="1"/>
          </p:cNvSpPr>
          <p:nvPr/>
        </p:nvSpPr>
        <p:spPr bwMode="auto">
          <a:xfrm>
            <a:off x="6084168" y="6381328"/>
            <a:ext cx="20895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MX" sz="1400" b="1" dirty="0" smtClean="0">
                <a:solidFill>
                  <a:schemeClr val="bg1"/>
                </a:solidFill>
                <a:latin typeface="Gill Sans MT" charset="0"/>
                <a:cs typeface="Gill Sans MT" charset="0"/>
              </a:rPr>
              <a:t>10 de Julio de 2019</a:t>
            </a:r>
            <a:endParaRPr lang="es-MX" sz="1400" b="1" dirty="0">
              <a:solidFill>
                <a:schemeClr val="bg1"/>
              </a:solidFill>
              <a:latin typeface="Gill Sans MT" charset="0"/>
              <a:cs typeface="Gill Sans MT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36492"/>
            <a:ext cx="2555776" cy="1442121"/>
          </a:xfrm>
          <a:prstGeom prst="rect">
            <a:avLst/>
          </a:prstGeom>
        </p:spPr>
      </p:pic>
      <p:pic>
        <p:nvPicPr>
          <p:cNvPr id="16" name="Picture 25" descr="VPH-NIC I- Pa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941" y="4509120"/>
            <a:ext cx="2125059" cy="151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192463" y="36337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/>
          <a:srcRect l="14180" t="12173" r="29525" b="72428"/>
          <a:stretch/>
        </p:blipFill>
        <p:spPr>
          <a:xfrm>
            <a:off x="1045343" y="26814"/>
            <a:ext cx="6983041" cy="1074501"/>
          </a:xfrm>
          <a:prstGeom prst="rect">
            <a:avLst/>
          </a:prstGeom>
        </p:spPr>
      </p:pic>
      <p:sp>
        <p:nvSpPr>
          <p:cNvPr id="12" name="4 CuadroTexto"/>
          <p:cNvSpPr txBox="1">
            <a:spLocks noChangeArrowheads="1"/>
          </p:cNvSpPr>
          <p:nvPr/>
        </p:nvSpPr>
        <p:spPr bwMode="auto">
          <a:xfrm>
            <a:off x="1172561" y="1114435"/>
            <a:ext cx="6728604" cy="946413"/>
          </a:xfrm>
          <a:prstGeom prst="rect">
            <a:avLst/>
          </a:prstGeom>
          <a:solidFill>
            <a:srgbClr val="FFD13F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50" b="1" dirty="0"/>
              <a:t>Simposio</a:t>
            </a:r>
            <a:br>
              <a:rPr lang="es-ES" sz="1850" b="1" dirty="0"/>
            </a:br>
            <a:r>
              <a:rPr lang="es-ES" sz="1850" b="1" dirty="0"/>
              <a:t>Biobancos en México: del Laboratorio Nacional Biobanco a </a:t>
            </a:r>
            <a:r>
              <a:rPr lang="es-ES" sz="1850" b="1" dirty="0" smtClean="0"/>
              <a:t>la Red </a:t>
            </a:r>
            <a:r>
              <a:rPr lang="es-ES" sz="1850" b="1" dirty="0"/>
              <a:t>Mexicana de </a:t>
            </a:r>
            <a:r>
              <a:rPr lang="es-ES" sz="1850" b="1" dirty="0" smtClean="0"/>
              <a:t>Biobancos</a:t>
            </a:r>
            <a:endParaRPr lang="es-MX" sz="1850" b="1" dirty="0">
              <a:latin typeface="Gill Sans MT" charset="0"/>
              <a:cs typeface="Gill Sans MT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3375" y="44624"/>
            <a:ext cx="1038345" cy="103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14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>
            <a:extLst>
              <a:ext uri="{FF2B5EF4-FFF2-40B4-BE49-F238E27FC236}">
                <a16:creationId xmlns="" xmlns:a16="http://schemas.microsoft.com/office/drawing/2014/main" id="{1220E570-2FD7-644D-8EB1-07868BA9C4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316555"/>
              </p:ext>
            </p:extLst>
          </p:nvPr>
        </p:nvGraphicFramePr>
        <p:xfrm>
          <a:off x="589856" y="1772816"/>
          <a:ext cx="8064895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0056">
                  <a:extLst>
                    <a:ext uri="{9D8B030D-6E8A-4147-A177-3AD203B41FA5}">
                      <a16:colId xmlns="" xmlns:a16="http://schemas.microsoft.com/office/drawing/2014/main" val="2350119134"/>
                    </a:ext>
                  </a:extLst>
                </a:gridCol>
                <a:gridCol w="2376264">
                  <a:extLst>
                    <a:ext uri="{9D8B030D-6E8A-4147-A177-3AD203B41FA5}">
                      <a16:colId xmlns="" xmlns:a16="http://schemas.microsoft.com/office/drawing/2014/main" val="472894045"/>
                    </a:ext>
                  </a:extLst>
                </a:gridCol>
                <a:gridCol w="2498575"/>
              </a:tblGrid>
              <a:tr h="370840">
                <a:tc>
                  <a:txBody>
                    <a:bodyPr/>
                    <a:lstStyle/>
                    <a:p>
                      <a:r>
                        <a:rPr lang="es-MX" sz="2400" b="1" dirty="0" smtClean="0"/>
                        <a:t>Trabajos de Tesis</a:t>
                      </a:r>
                      <a:endParaRPr lang="es-MX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/>
                        <a:t>Número de tesis</a:t>
                      </a:r>
                      <a:endParaRPr lang="es-MX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/>
                        <a:t>Alumnos titulados o graduados</a:t>
                      </a:r>
                      <a:endParaRPr lang="es-MX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94617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24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Licenciatura en</a:t>
                      </a:r>
                      <a:r>
                        <a:rPr lang="es-MX" sz="2400" b="1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Químico Biólogo Parasitólogo</a:t>
                      </a:r>
                      <a:endParaRPr lang="es-MX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/>
                        <a:t>51</a:t>
                      </a:r>
                      <a:endParaRPr lang="es-MX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/>
                        <a:t>95</a:t>
                      </a:r>
                      <a:endParaRPr lang="es-MX" sz="2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2488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2400" b="1" dirty="0" smtClean="0"/>
                        <a:t>Maestría en Ciencias</a:t>
                      </a:r>
                      <a:r>
                        <a:rPr lang="es-MX" sz="2400" b="1" baseline="0" dirty="0" smtClean="0"/>
                        <a:t> Biomédicas</a:t>
                      </a:r>
                      <a:endParaRPr lang="es-MX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/>
                        <a:t>27</a:t>
                      </a:r>
                      <a:endParaRPr lang="es-MX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/>
                        <a:t>27</a:t>
                      </a:r>
                      <a:endParaRPr lang="es-MX" sz="2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6311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2400" b="1" dirty="0" smtClean="0"/>
                        <a:t>Doctorado en Ciencias</a:t>
                      </a:r>
                      <a:r>
                        <a:rPr lang="es-MX" sz="2400" b="1" baseline="0" dirty="0" smtClean="0"/>
                        <a:t> Biomédicas</a:t>
                      </a:r>
                      <a:endParaRPr lang="es-MX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/>
                        <a:t>10</a:t>
                      </a:r>
                      <a:endParaRPr lang="es-MX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/>
                        <a:t>10</a:t>
                      </a:r>
                      <a:endParaRPr lang="es-MX" sz="2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57557693"/>
                  </a:ext>
                </a:extLst>
              </a:tr>
              <a:tr h="216600">
                <a:tc>
                  <a:txBody>
                    <a:bodyPr/>
                    <a:lstStyle/>
                    <a:p>
                      <a:r>
                        <a:rPr lang="es-MX" sz="24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/>
                        <a:t>88</a:t>
                      </a:r>
                      <a:endParaRPr lang="es-MX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/>
                        <a:t>132</a:t>
                      </a:r>
                      <a:endParaRPr lang="es-MX" sz="2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32927521"/>
                  </a:ext>
                </a:extLst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611559" y="1052736"/>
            <a:ext cx="7632848" cy="46166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Biobanco – Formación de Recursos Humanos (Tesis)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2417326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>
            <a:extLst>
              <a:ext uri="{FF2B5EF4-FFF2-40B4-BE49-F238E27FC236}">
                <a16:creationId xmlns="" xmlns:a16="http://schemas.microsoft.com/office/drawing/2014/main" id="{1220E570-2FD7-644D-8EB1-07868BA9C4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030843"/>
              </p:ext>
            </p:extLst>
          </p:nvPr>
        </p:nvGraphicFramePr>
        <p:xfrm>
          <a:off x="53409" y="131191"/>
          <a:ext cx="4492425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1816">
                  <a:extLst>
                    <a:ext uri="{9D8B030D-6E8A-4147-A177-3AD203B41FA5}">
                      <a16:colId xmlns="" xmlns:a16="http://schemas.microsoft.com/office/drawing/2014/main" val="2350119134"/>
                    </a:ext>
                  </a:extLst>
                </a:gridCol>
                <a:gridCol w="780609">
                  <a:extLst>
                    <a:ext uri="{9D8B030D-6E8A-4147-A177-3AD203B41FA5}">
                      <a16:colId xmlns="" xmlns:a16="http://schemas.microsoft.com/office/drawing/2014/main" val="4728940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Biobanco - Publicaciones de Artículos Científicos</a:t>
                      </a:r>
                      <a:endParaRPr lang="es-MX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30</a:t>
                      </a:r>
                      <a:endParaRPr lang="es-MX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94617487"/>
                  </a:ext>
                </a:extLst>
              </a:tr>
            </a:tbl>
          </a:graphicData>
        </a:graphic>
      </p:graphicFrame>
      <p:grpSp>
        <p:nvGrpSpPr>
          <p:cNvPr id="10" name="Grupo 9"/>
          <p:cNvGrpSpPr/>
          <p:nvPr/>
        </p:nvGrpSpPr>
        <p:grpSpPr>
          <a:xfrm>
            <a:off x="61085" y="2637742"/>
            <a:ext cx="4477071" cy="1871378"/>
            <a:chOff x="22921" y="417951"/>
            <a:chExt cx="4477071" cy="1871378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3"/>
            <a:srcRect b="78253"/>
            <a:stretch/>
          </p:blipFill>
          <p:spPr>
            <a:xfrm>
              <a:off x="22921" y="417951"/>
              <a:ext cx="4464496" cy="431592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3"/>
            <a:srcRect t="24953"/>
            <a:stretch/>
          </p:blipFill>
          <p:spPr>
            <a:xfrm>
              <a:off x="35496" y="799972"/>
              <a:ext cx="4464496" cy="1489357"/>
            </a:xfrm>
            <a:prstGeom prst="rect">
              <a:avLst/>
            </a:prstGeom>
          </p:spPr>
        </p:pic>
      </p:grpSp>
      <p:grpSp>
        <p:nvGrpSpPr>
          <p:cNvPr id="12" name="Grupo 11"/>
          <p:cNvGrpSpPr/>
          <p:nvPr/>
        </p:nvGrpSpPr>
        <p:grpSpPr>
          <a:xfrm>
            <a:off x="4664291" y="4941168"/>
            <a:ext cx="4411290" cy="1752094"/>
            <a:chOff x="22920" y="2350091"/>
            <a:chExt cx="4411290" cy="1752094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4"/>
            <a:srcRect t="25502"/>
            <a:stretch/>
          </p:blipFill>
          <p:spPr>
            <a:xfrm>
              <a:off x="22920" y="2629739"/>
              <a:ext cx="4411289" cy="1472446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4"/>
            <a:srcRect b="85851"/>
            <a:stretch/>
          </p:blipFill>
          <p:spPr>
            <a:xfrm>
              <a:off x="22921" y="2350091"/>
              <a:ext cx="4411289" cy="279648"/>
            </a:xfrm>
            <a:prstGeom prst="rect">
              <a:avLst/>
            </a:prstGeom>
          </p:spPr>
        </p:pic>
      </p:grpSp>
      <p:grpSp>
        <p:nvGrpSpPr>
          <p:cNvPr id="16" name="Grupo 15"/>
          <p:cNvGrpSpPr/>
          <p:nvPr/>
        </p:nvGrpSpPr>
        <p:grpSpPr>
          <a:xfrm>
            <a:off x="4961724" y="116632"/>
            <a:ext cx="3819264" cy="1026662"/>
            <a:chOff x="5076056" y="562382"/>
            <a:chExt cx="3819264" cy="1026662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5"/>
            <a:srcRect l="19256" t="1336" b="93149"/>
            <a:stretch/>
          </p:blipFill>
          <p:spPr>
            <a:xfrm>
              <a:off x="5271999" y="562382"/>
              <a:ext cx="3623321" cy="90558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5"/>
            <a:srcRect l="7050" t="23881" r="7903" b="19107"/>
            <a:stretch/>
          </p:blipFill>
          <p:spPr>
            <a:xfrm>
              <a:off x="5076056" y="652940"/>
              <a:ext cx="3816424" cy="936104"/>
            </a:xfrm>
            <a:prstGeom prst="rect">
              <a:avLst/>
            </a:prstGeom>
          </p:spPr>
        </p:pic>
      </p:grpSp>
      <p:grpSp>
        <p:nvGrpSpPr>
          <p:cNvPr id="18" name="Grupo 17"/>
          <p:cNvGrpSpPr/>
          <p:nvPr/>
        </p:nvGrpSpPr>
        <p:grpSpPr>
          <a:xfrm>
            <a:off x="4624823" y="2739406"/>
            <a:ext cx="4519177" cy="2117111"/>
            <a:chOff x="4607540" y="1621296"/>
            <a:chExt cx="4519177" cy="2117111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6"/>
            <a:srcRect t="23629"/>
            <a:stretch/>
          </p:blipFill>
          <p:spPr>
            <a:xfrm>
              <a:off x="4608308" y="1916832"/>
              <a:ext cx="4518409" cy="1821575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6"/>
            <a:srcRect b="87609"/>
            <a:stretch/>
          </p:blipFill>
          <p:spPr>
            <a:xfrm>
              <a:off x="4607540" y="1621296"/>
              <a:ext cx="4518409" cy="295536"/>
            </a:xfrm>
            <a:prstGeom prst="rect">
              <a:avLst/>
            </a:prstGeom>
          </p:spPr>
        </p:pic>
      </p:grpSp>
      <p:grpSp>
        <p:nvGrpSpPr>
          <p:cNvPr id="20" name="Grupo 19"/>
          <p:cNvGrpSpPr/>
          <p:nvPr/>
        </p:nvGrpSpPr>
        <p:grpSpPr>
          <a:xfrm>
            <a:off x="81338" y="4725144"/>
            <a:ext cx="4295578" cy="1440160"/>
            <a:chOff x="4759719" y="3933056"/>
            <a:chExt cx="4295578" cy="1440160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7"/>
            <a:srcRect b="87130"/>
            <a:stretch/>
          </p:blipFill>
          <p:spPr>
            <a:xfrm>
              <a:off x="4759719" y="3933056"/>
              <a:ext cx="4295578" cy="288032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7"/>
            <a:srcRect t="22147" b="26372"/>
            <a:stretch/>
          </p:blipFill>
          <p:spPr>
            <a:xfrm>
              <a:off x="4759719" y="4221088"/>
              <a:ext cx="4295578" cy="1152128"/>
            </a:xfrm>
            <a:prstGeom prst="rect">
              <a:avLst/>
            </a:prstGeom>
          </p:spPr>
        </p:pic>
      </p:grpSp>
      <p:grpSp>
        <p:nvGrpSpPr>
          <p:cNvPr id="24" name="Grupo 23"/>
          <p:cNvGrpSpPr/>
          <p:nvPr/>
        </p:nvGrpSpPr>
        <p:grpSpPr>
          <a:xfrm>
            <a:off x="58682" y="861664"/>
            <a:ext cx="4406893" cy="1631232"/>
            <a:chOff x="97561" y="178944"/>
            <a:chExt cx="4406893" cy="1631232"/>
          </a:xfrm>
        </p:grpSpPr>
        <p:pic>
          <p:nvPicPr>
            <p:cNvPr id="21" name="Imagen 20"/>
            <p:cNvPicPr>
              <a:picLocks noChangeAspect="1"/>
            </p:cNvPicPr>
            <p:nvPr/>
          </p:nvPicPr>
          <p:blipFill rotWithShape="1">
            <a:blip r:embed="rId8"/>
            <a:srcRect t="13466" b="53794"/>
            <a:stretch/>
          </p:blipFill>
          <p:spPr>
            <a:xfrm>
              <a:off x="106853" y="260647"/>
              <a:ext cx="4393140" cy="667719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8"/>
            <a:srcRect t="55987"/>
            <a:stretch/>
          </p:blipFill>
          <p:spPr>
            <a:xfrm>
              <a:off x="97561" y="910640"/>
              <a:ext cx="4402431" cy="899536"/>
            </a:xfrm>
            <a:prstGeom prst="rect">
              <a:avLst/>
            </a:prstGeom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 rotWithShape="1">
            <a:blip r:embed="rId8"/>
            <a:srcRect t="5993" b="90476"/>
            <a:stretch/>
          </p:blipFill>
          <p:spPr>
            <a:xfrm>
              <a:off x="111314" y="178944"/>
              <a:ext cx="4393140" cy="72008"/>
            </a:xfrm>
            <a:prstGeom prst="rect">
              <a:avLst/>
            </a:prstGeom>
          </p:spPr>
        </p:pic>
      </p:grpSp>
      <p:grpSp>
        <p:nvGrpSpPr>
          <p:cNvPr id="27" name="Grupo 26"/>
          <p:cNvGrpSpPr/>
          <p:nvPr/>
        </p:nvGrpSpPr>
        <p:grpSpPr>
          <a:xfrm>
            <a:off x="4664291" y="1304231"/>
            <a:ext cx="4475291" cy="1188665"/>
            <a:chOff x="4664290" y="1422715"/>
            <a:chExt cx="4475291" cy="1188665"/>
          </a:xfrm>
        </p:grpSpPr>
        <p:pic>
          <p:nvPicPr>
            <p:cNvPr id="25" name="Imagen 24"/>
            <p:cNvPicPr>
              <a:picLocks noChangeAspect="1"/>
            </p:cNvPicPr>
            <p:nvPr/>
          </p:nvPicPr>
          <p:blipFill rotWithShape="1">
            <a:blip r:embed="rId9"/>
            <a:srcRect t="25984"/>
            <a:stretch/>
          </p:blipFill>
          <p:spPr>
            <a:xfrm>
              <a:off x="4664291" y="1556792"/>
              <a:ext cx="4475290" cy="1054588"/>
            </a:xfrm>
            <a:prstGeom prst="rect">
              <a:avLst/>
            </a:prstGeom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 rotWithShape="1">
            <a:blip r:embed="rId9"/>
            <a:srcRect b="89766"/>
            <a:stretch/>
          </p:blipFill>
          <p:spPr>
            <a:xfrm>
              <a:off x="4664290" y="1422715"/>
              <a:ext cx="4475290" cy="1458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9734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5600" y="892550"/>
            <a:ext cx="4040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Estatal de Cancerología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866084" y="5324386"/>
            <a:ext cx="4040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 Autónoma de Yucatán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40730" y="2248278"/>
            <a:ext cx="4282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Bioquímica y Medicina Molecular, Facultad de Medicina, Universidad Autónoma de Nuevo León.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45600" y="1506584"/>
            <a:ext cx="4277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 General de Chilpancingo, “Dr. Raymundo</a:t>
            </a:r>
            <a:r>
              <a:rPr lang="es-MX" b="1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Abarca Alarcón”</a:t>
            </a:r>
            <a:endParaRPr lang="es-MX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45599" y="3510023"/>
            <a:ext cx="4282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Biomedicina Molecular, CINVESTAV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45600" y="4278225"/>
            <a:ext cx="4282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Universidad Nacional Autónoma de México (</a:t>
            </a:r>
            <a:r>
              <a:rPr lang="es-MX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UNAM)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861617" y="1747958"/>
            <a:ext cx="4045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de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Príncipe Felipe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Sanitaria La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Fe, Universidad de Navarra</a:t>
            </a:r>
            <a:endParaRPr lang="es-MX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866086" y="4110188"/>
            <a:ext cx="404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Medicina </a:t>
            </a:r>
            <a:r>
              <a:rPr lang="es-MX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Genómica (INMEGEN)</a:t>
            </a:r>
            <a:endParaRPr lang="es-MX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866087" y="2905990"/>
            <a:ext cx="404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Salud Pública (INSP)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861617" y="794600"/>
            <a:ext cx="4040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 Biology &amp; Biochemistry School of Biological Sciences, University of California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866086" y="3634062"/>
            <a:ext cx="4040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Instituto Politécnico </a:t>
            </a:r>
            <a:r>
              <a:rPr lang="es-MX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Naional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MX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IPN)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45599" y="5047387"/>
            <a:ext cx="4282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Centro de Investigaciones Químicas. Universidad Autónoma del Estado de Morelos (CIQ-UAEM)</a:t>
            </a:r>
            <a:endParaRPr lang="es-MX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4866086" y="5780142"/>
            <a:ext cx="4040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 Autónoma de Sinaloa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2417728" y="219547"/>
            <a:ext cx="4308544" cy="46166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Biobanco – Colaboraciones</a:t>
            </a:r>
            <a:endParaRPr lang="es-ES" sz="2400" b="1" dirty="0"/>
          </a:p>
        </p:txBody>
      </p:sp>
      <p:sp>
        <p:nvSpPr>
          <p:cNvPr id="17" name="CuadroTexto 16"/>
          <p:cNvSpPr txBox="1"/>
          <p:nvPr/>
        </p:nvSpPr>
        <p:spPr>
          <a:xfrm>
            <a:off x="4866084" y="4832223"/>
            <a:ext cx="4040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 </a:t>
            </a:r>
            <a:r>
              <a:rPr lang="es-MX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Guadalajara </a:t>
            </a:r>
            <a:endParaRPr lang="es-MX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53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5040560"/>
          </a:xfrm>
        </p:spPr>
        <p:txBody>
          <a:bodyPr/>
          <a:lstStyle/>
          <a:p>
            <a:pPr marL="0" indent="0">
              <a:buNone/>
            </a:pPr>
            <a:r>
              <a:rPr lang="es-ES" sz="1400" b="1" dirty="0">
                <a:latin typeface="Arial"/>
                <a:cs typeface="Arial"/>
              </a:rPr>
              <a:t>FACULTAD DE CIENCIAS QUÍMICO BIOLÓGICAS</a:t>
            </a:r>
          </a:p>
          <a:p>
            <a:pPr marL="0" indent="0">
              <a:buNone/>
            </a:pPr>
            <a:r>
              <a:rPr lang="es-ES" sz="1400" b="1" dirty="0">
                <a:latin typeface="Arial"/>
                <a:cs typeface="Arial"/>
              </a:rPr>
              <a:t>UNIVERSIDAD AUTÓNOMA DE GUERRERO</a:t>
            </a:r>
          </a:p>
          <a:p>
            <a:pPr marL="0" indent="0">
              <a:buNone/>
            </a:pPr>
            <a:endParaRPr lang="es-ES" sz="1400" b="1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s-ES" sz="1400" b="1" dirty="0" smtClean="0">
                <a:latin typeface="Arial"/>
                <a:cs typeface="Arial"/>
              </a:rPr>
              <a:t>Laboratorio de Biomedicina Molecular</a:t>
            </a:r>
            <a:r>
              <a:rPr lang="es-ES" sz="1400" b="1" dirty="0">
                <a:latin typeface="Arial"/>
                <a:cs typeface="Arial"/>
              </a:rPr>
              <a:t>	 Laboratorio </a:t>
            </a:r>
            <a:r>
              <a:rPr lang="es-ES" sz="1400" b="1" dirty="0" smtClean="0">
                <a:latin typeface="Arial"/>
                <a:cs typeface="Arial"/>
              </a:rPr>
              <a:t>de Citología e </a:t>
            </a:r>
            <a:r>
              <a:rPr lang="es-ES" sz="1400" b="1" dirty="0" err="1" smtClean="0">
                <a:latin typeface="Arial"/>
                <a:cs typeface="Arial"/>
              </a:rPr>
              <a:t>Inmunoquímica</a:t>
            </a:r>
            <a:endParaRPr lang="es-ES" sz="1400" b="1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s-ES" sz="1400" dirty="0" smtClean="0">
                <a:latin typeface="Arial"/>
                <a:cs typeface="Arial"/>
              </a:rPr>
              <a:t>Dra. Berenice </a:t>
            </a:r>
            <a:r>
              <a:rPr lang="es-ES" sz="1400" dirty="0" err="1" smtClean="0">
                <a:latin typeface="Arial"/>
                <a:cs typeface="Arial"/>
              </a:rPr>
              <a:t>Illades</a:t>
            </a:r>
            <a:r>
              <a:rPr lang="es-ES" sz="1400" dirty="0" smtClean="0">
                <a:latin typeface="Arial"/>
                <a:cs typeface="Arial"/>
              </a:rPr>
              <a:t>-Aguiar</a:t>
            </a:r>
            <a:r>
              <a:rPr lang="es-ES" sz="1400" b="1" dirty="0">
                <a:latin typeface="Arial"/>
                <a:cs typeface="Arial"/>
              </a:rPr>
              <a:t>		</a:t>
            </a:r>
            <a:r>
              <a:rPr lang="es-ES" sz="1400" dirty="0" smtClean="0">
                <a:latin typeface="Arial"/>
                <a:cs typeface="Arial"/>
              </a:rPr>
              <a:t>Dra. Luz </a:t>
            </a:r>
            <a:r>
              <a:rPr lang="es-ES" sz="1400" dirty="0">
                <a:latin typeface="Arial"/>
                <a:cs typeface="Arial"/>
              </a:rPr>
              <a:t>del Carmen </a:t>
            </a:r>
            <a:r>
              <a:rPr lang="es-ES" sz="1400" dirty="0" smtClean="0">
                <a:latin typeface="Arial"/>
                <a:cs typeface="Arial"/>
              </a:rPr>
              <a:t>Alarcón-Romero</a:t>
            </a:r>
            <a:r>
              <a:rPr lang="es-ES" sz="1400" b="1" dirty="0">
                <a:latin typeface="Arial"/>
                <a:cs typeface="Arial"/>
              </a:rPr>
              <a:t>	</a:t>
            </a:r>
          </a:p>
          <a:p>
            <a:pPr marL="0" indent="0">
              <a:buNone/>
            </a:pPr>
            <a:r>
              <a:rPr lang="es-ES" sz="1400" dirty="0" smtClean="0">
                <a:latin typeface="Arial"/>
                <a:cs typeface="Arial"/>
              </a:rPr>
              <a:t>Dr. Marco </a:t>
            </a:r>
            <a:r>
              <a:rPr lang="es-ES" sz="1400" dirty="0">
                <a:latin typeface="Arial"/>
                <a:cs typeface="Arial"/>
              </a:rPr>
              <a:t>Antonio </a:t>
            </a:r>
            <a:r>
              <a:rPr lang="es-ES" sz="1400" dirty="0" smtClean="0">
                <a:latin typeface="Arial"/>
                <a:cs typeface="Arial"/>
              </a:rPr>
              <a:t>Leyva-Vázquez</a:t>
            </a:r>
            <a:r>
              <a:rPr lang="es-ES" sz="1400" dirty="0">
                <a:latin typeface="Arial"/>
                <a:cs typeface="Arial"/>
              </a:rPr>
              <a:t> </a:t>
            </a:r>
            <a:r>
              <a:rPr lang="es-ES" sz="1400" dirty="0" smtClean="0">
                <a:latin typeface="Arial"/>
                <a:cs typeface="Arial"/>
              </a:rPr>
              <a:t>      </a:t>
            </a:r>
            <a:r>
              <a:rPr lang="es-ES" sz="1400" dirty="0">
                <a:latin typeface="Arial"/>
                <a:cs typeface="Arial"/>
              </a:rPr>
              <a:t>	</a:t>
            </a:r>
            <a:r>
              <a:rPr lang="es-ES" sz="1400" dirty="0" smtClean="0">
                <a:latin typeface="Arial"/>
                <a:cs typeface="Arial"/>
              </a:rPr>
              <a:t>Dra. Yaneth Castro-Coronel</a:t>
            </a:r>
            <a:r>
              <a:rPr lang="es-ES" sz="1400" dirty="0">
                <a:latin typeface="Arial"/>
                <a:cs typeface="Arial"/>
              </a:rPr>
              <a:t>	</a:t>
            </a:r>
          </a:p>
          <a:p>
            <a:pPr marL="0" indent="0">
              <a:buNone/>
            </a:pPr>
            <a:r>
              <a:rPr lang="es-ES" sz="1400" dirty="0" smtClean="0">
                <a:latin typeface="Arial"/>
                <a:cs typeface="Arial"/>
              </a:rPr>
              <a:t>Dr. Julio Ortiz-Ortiz </a:t>
            </a:r>
            <a:r>
              <a:rPr lang="es-ES" sz="1400" dirty="0">
                <a:latin typeface="Arial"/>
                <a:cs typeface="Arial"/>
              </a:rPr>
              <a:t>			</a:t>
            </a:r>
            <a:r>
              <a:rPr lang="es-ES" sz="1400" dirty="0" smtClean="0">
                <a:latin typeface="Arial"/>
                <a:cs typeface="Arial"/>
              </a:rPr>
              <a:t>Dra. Ma</a:t>
            </a:r>
            <a:r>
              <a:rPr lang="es-ES" sz="1400" dirty="0">
                <a:latin typeface="Arial"/>
                <a:cs typeface="Arial"/>
              </a:rPr>
              <a:t>. Isabel </a:t>
            </a:r>
            <a:r>
              <a:rPr lang="es-ES" sz="1400" dirty="0" err="1" smtClean="0">
                <a:latin typeface="Arial"/>
                <a:cs typeface="Arial"/>
              </a:rPr>
              <a:t>Zubillaga</a:t>
            </a:r>
            <a:r>
              <a:rPr lang="es-ES" sz="1400" dirty="0" smtClean="0">
                <a:latin typeface="Arial"/>
                <a:cs typeface="Arial"/>
              </a:rPr>
              <a:t>-Guerrero</a:t>
            </a:r>
            <a:r>
              <a:rPr lang="es-ES" sz="1400" dirty="0">
                <a:latin typeface="Arial"/>
                <a:cs typeface="Arial"/>
              </a:rPr>
              <a:t>	</a:t>
            </a:r>
          </a:p>
          <a:p>
            <a:pPr marL="0" indent="0">
              <a:buNone/>
            </a:pPr>
            <a:r>
              <a:rPr lang="es-ES" sz="1400" dirty="0" smtClean="0">
                <a:latin typeface="Arial"/>
                <a:cs typeface="Arial"/>
              </a:rPr>
              <a:t>Dr. Daniel </a:t>
            </a:r>
            <a:r>
              <a:rPr lang="es-ES" sz="1400" dirty="0">
                <a:latin typeface="Arial"/>
                <a:cs typeface="Arial"/>
              </a:rPr>
              <a:t>Hernández </a:t>
            </a:r>
            <a:r>
              <a:rPr lang="es-ES" sz="1400" dirty="0" smtClean="0">
                <a:latin typeface="Arial"/>
                <a:cs typeface="Arial"/>
              </a:rPr>
              <a:t>Sotelo</a:t>
            </a:r>
            <a:r>
              <a:rPr lang="es-ES" sz="1400" dirty="0">
                <a:latin typeface="Arial"/>
                <a:cs typeface="Arial"/>
              </a:rPr>
              <a:t>	</a:t>
            </a:r>
            <a:r>
              <a:rPr lang="es-ES" sz="1400" dirty="0" smtClean="0">
                <a:latin typeface="Arial"/>
                <a:cs typeface="Arial"/>
              </a:rPr>
              <a:t>                   QBP. Ilse Mancilla Dorantes</a:t>
            </a:r>
            <a:endParaRPr lang="es-ES" sz="14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s-ES" sz="1400" dirty="0" smtClean="0">
                <a:latin typeface="Arial"/>
                <a:cs typeface="Arial"/>
              </a:rPr>
              <a:t>Dr. Oscar </a:t>
            </a:r>
            <a:r>
              <a:rPr lang="es-ES" sz="1400" dirty="0">
                <a:latin typeface="Arial"/>
                <a:cs typeface="Arial"/>
              </a:rPr>
              <a:t>del Moral </a:t>
            </a:r>
            <a:r>
              <a:rPr lang="es-ES" sz="1400" dirty="0" smtClean="0">
                <a:latin typeface="Arial"/>
                <a:cs typeface="Arial"/>
              </a:rPr>
              <a:t>Hernández		QBP. Rosario Reyes</a:t>
            </a:r>
            <a:r>
              <a:rPr lang="es-ES" sz="1400" dirty="0">
                <a:latin typeface="Arial"/>
                <a:cs typeface="Arial"/>
              </a:rPr>
              <a:t>			</a:t>
            </a:r>
          </a:p>
          <a:p>
            <a:pPr marL="0" indent="0">
              <a:buNone/>
            </a:pPr>
            <a:r>
              <a:rPr lang="es-ES" sz="1400" dirty="0" err="1" smtClean="0">
                <a:latin typeface="Arial"/>
                <a:cs typeface="Arial"/>
              </a:rPr>
              <a:t>Dr</a:t>
            </a:r>
            <a:r>
              <a:rPr lang="es-ES" sz="1400" dirty="0" smtClean="0">
                <a:latin typeface="Arial"/>
                <a:cs typeface="Arial"/>
              </a:rPr>
              <a:t>, Miguel </a:t>
            </a:r>
            <a:r>
              <a:rPr lang="es-ES" sz="1400" dirty="0">
                <a:latin typeface="Arial"/>
                <a:cs typeface="Arial"/>
              </a:rPr>
              <a:t>Ángel </a:t>
            </a:r>
            <a:r>
              <a:rPr lang="es-ES" sz="1400" dirty="0" smtClean="0">
                <a:latin typeface="Arial"/>
                <a:cs typeface="Arial"/>
              </a:rPr>
              <a:t>Mendoza-Catalán</a:t>
            </a:r>
            <a:r>
              <a:rPr lang="es-ES" sz="1400" dirty="0">
                <a:latin typeface="Arial"/>
                <a:cs typeface="Arial"/>
              </a:rPr>
              <a:t>	</a:t>
            </a:r>
            <a:r>
              <a:rPr lang="es-ES" sz="1400" b="1" dirty="0">
                <a:latin typeface="Arial"/>
                <a:cs typeface="Arial"/>
              </a:rPr>
              <a:t> </a:t>
            </a:r>
            <a:endParaRPr lang="es-ES" sz="1400" b="1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s-ES" sz="1400" dirty="0" smtClean="0">
                <a:latin typeface="Arial"/>
                <a:cs typeface="Arial"/>
              </a:rPr>
              <a:t>Dr. Ana </a:t>
            </a:r>
            <a:r>
              <a:rPr lang="es-ES" sz="1400" dirty="0">
                <a:latin typeface="Arial"/>
                <a:cs typeface="Arial"/>
              </a:rPr>
              <a:t>Elvira Zacapala-Gómez		</a:t>
            </a:r>
            <a:r>
              <a:rPr lang="es-ES" sz="1400" b="1" dirty="0">
                <a:latin typeface="Arial"/>
                <a:cs typeface="Arial"/>
              </a:rPr>
              <a:t>Laboratorio de Epidemiología Molecular </a:t>
            </a:r>
          </a:p>
          <a:p>
            <a:pPr marL="0" indent="0">
              <a:buNone/>
            </a:pPr>
            <a:r>
              <a:rPr lang="es-ES" sz="1400" dirty="0" smtClean="0">
                <a:latin typeface="Arial"/>
                <a:cs typeface="Arial"/>
              </a:rPr>
              <a:t>Dr. Francisco </a:t>
            </a:r>
            <a:r>
              <a:rPr lang="es-ES" sz="1400" dirty="0">
                <a:latin typeface="Arial"/>
                <a:cs typeface="Arial"/>
              </a:rPr>
              <a:t>Israel </a:t>
            </a:r>
            <a:r>
              <a:rPr lang="es-ES" sz="1400" dirty="0" smtClean="0">
                <a:latin typeface="Arial"/>
                <a:cs typeface="Arial"/>
              </a:rPr>
              <a:t>Torres Rojas 		Dra</a:t>
            </a:r>
            <a:r>
              <a:rPr lang="es-ES" sz="1400" dirty="0">
                <a:latin typeface="Arial"/>
                <a:cs typeface="Arial"/>
              </a:rPr>
              <a:t>. Eugenia Flores </a:t>
            </a:r>
            <a:r>
              <a:rPr lang="es-ES" sz="1400" dirty="0" smtClean="0">
                <a:latin typeface="Arial"/>
                <a:cs typeface="Arial"/>
              </a:rPr>
              <a:t>Alfaro</a:t>
            </a:r>
            <a:endParaRPr lang="es-ES" sz="14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s-ES" sz="1400" dirty="0" smtClean="0">
                <a:latin typeface="Arial"/>
                <a:cs typeface="Arial"/>
              </a:rPr>
              <a:t>M en C. Verónica Antonio </a:t>
            </a:r>
            <a:r>
              <a:rPr lang="es-ES" sz="1400" dirty="0" err="1" smtClean="0">
                <a:latin typeface="Arial"/>
                <a:cs typeface="Arial"/>
              </a:rPr>
              <a:t>Véjar</a:t>
            </a:r>
            <a:endParaRPr lang="es-ES" sz="14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s-ES" sz="1400" dirty="0" smtClean="0">
                <a:latin typeface="Arial"/>
                <a:cs typeface="Arial"/>
              </a:rPr>
              <a:t>Dr. Olga Lilia Garibay </a:t>
            </a:r>
            <a:r>
              <a:rPr lang="es-ES" sz="1400" dirty="0" err="1" smtClean="0">
                <a:latin typeface="Arial"/>
                <a:cs typeface="Arial"/>
              </a:rPr>
              <a:t>Cerdenares</a:t>
            </a:r>
            <a:endParaRPr lang="es-ES" sz="14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s-ES" sz="1400" dirty="0" smtClean="0">
                <a:latin typeface="Arial"/>
                <a:cs typeface="Arial"/>
              </a:rPr>
              <a:t>Dra. Jazmín Gómez </a:t>
            </a:r>
            <a:r>
              <a:rPr lang="es-ES" sz="1400" dirty="0" err="1" smtClean="0">
                <a:latin typeface="Arial"/>
                <a:cs typeface="Arial"/>
              </a:rPr>
              <a:t>Gómez</a:t>
            </a:r>
            <a:endParaRPr lang="es-ES" sz="14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s-ES" sz="1400" dirty="0" smtClean="0">
                <a:latin typeface="Arial"/>
                <a:cs typeface="Arial"/>
              </a:rPr>
              <a:t>Dr. Jorge Organista Nava</a:t>
            </a:r>
          </a:p>
          <a:p>
            <a:pPr marL="0" indent="0">
              <a:buNone/>
            </a:pPr>
            <a:r>
              <a:rPr lang="es-ES" sz="1400" dirty="0" smtClean="0">
                <a:latin typeface="Arial"/>
                <a:cs typeface="Arial"/>
              </a:rPr>
              <a:t>QBP. Natividad Sales Linares</a:t>
            </a:r>
          </a:p>
          <a:p>
            <a:pPr marL="0" indent="0">
              <a:buNone/>
            </a:pPr>
            <a:r>
              <a:rPr lang="es-ES" sz="1400" dirty="0" smtClean="0">
                <a:latin typeface="Arial"/>
                <a:cs typeface="Arial"/>
              </a:rPr>
              <a:t>M en C. Ramón Antaño Arias</a:t>
            </a:r>
          </a:p>
          <a:p>
            <a:pPr marL="0" indent="0">
              <a:buNone/>
            </a:pPr>
            <a:endParaRPr lang="es-ES" sz="1400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s-ES" sz="1400" dirty="0" smtClean="0">
                <a:latin typeface="Arial"/>
                <a:cs typeface="Arial"/>
              </a:rPr>
              <a:t>Agradecimiento </a:t>
            </a:r>
            <a:r>
              <a:rPr lang="es-ES" sz="1400" dirty="0" smtClean="0">
                <a:latin typeface="Arial"/>
                <a:cs typeface="Arial"/>
              </a:rPr>
              <a:t>a todos los estudiantes.</a:t>
            </a:r>
            <a:endParaRPr lang="es-ES" sz="1400" dirty="0">
              <a:latin typeface="Arial"/>
              <a:cs typeface="Arial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860032" y="3933056"/>
            <a:ext cx="3995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s-MX" b="1" dirty="0">
                <a:latin typeface="Gill Sans MT"/>
                <a:cs typeface="Gill Sans MT"/>
              </a:rPr>
              <a:t>Dr.  Julio Ortiz </a:t>
            </a:r>
            <a:r>
              <a:rPr lang="es-MX" b="1" dirty="0" err="1" smtClean="0">
                <a:latin typeface="Gill Sans MT"/>
                <a:cs typeface="Gill Sans MT"/>
              </a:rPr>
              <a:t>Ortiz</a:t>
            </a:r>
            <a:endParaRPr lang="es-MX" b="1" dirty="0" smtClean="0">
              <a:latin typeface="Gill Sans MT"/>
              <a:cs typeface="Gill Sans MT"/>
            </a:endParaRPr>
          </a:p>
          <a:p>
            <a:pPr algn="ctr" eaLnBrk="1" hangingPunct="1"/>
            <a:r>
              <a:rPr lang="es-MX" b="1" dirty="0" smtClean="0">
                <a:solidFill>
                  <a:schemeClr val="bg1"/>
                </a:solidFill>
                <a:latin typeface="Gill Sans MT"/>
                <a:cs typeface="Gill Sans MT"/>
                <a:hlinkClick r:id="rId3"/>
              </a:rPr>
              <a:t>julioortiz@uagro.mx</a:t>
            </a:r>
            <a:r>
              <a:rPr lang="es-MX" b="1" dirty="0" smtClean="0">
                <a:solidFill>
                  <a:schemeClr val="bg1"/>
                </a:solidFill>
                <a:latin typeface="Gill Sans MT"/>
                <a:cs typeface="Gill Sans MT"/>
              </a:rPr>
              <a:t> </a:t>
            </a:r>
            <a:r>
              <a:rPr lang="es-MX" b="1" dirty="0" smtClean="0">
                <a:latin typeface="Gill Sans MT"/>
                <a:cs typeface="Gill Sans MT"/>
              </a:rPr>
              <a:t> </a:t>
            </a:r>
          </a:p>
          <a:p>
            <a:pPr algn="ctr" eaLnBrk="1" hangingPunct="1"/>
            <a:r>
              <a:rPr lang="es-MX" b="1" dirty="0" smtClean="0">
                <a:solidFill>
                  <a:schemeClr val="bg1"/>
                </a:solidFill>
                <a:latin typeface="Gill Sans MT"/>
                <a:cs typeface="Gill Sans MT"/>
                <a:hlinkClick r:id="rId4"/>
              </a:rPr>
              <a:t>julioortiz771210@Gmail.com</a:t>
            </a:r>
            <a:r>
              <a:rPr lang="es-MX" b="1" dirty="0" smtClean="0">
                <a:solidFill>
                  <a:schemeClr val="bg1"/>
                </a:solidFill>
                <a:latin typeface="Gill Sans MT"/>
                <a:cs typeface="Gill Sans MT"/>
              </a:rPr>
              <a:t> </a:t>
            </a:r>
            <a:endParaRPr lang="es-MX" b="1" dirty="0">
              <a:solidFill>
                <a:schemeClr val="bg1"/>
              </a:solidFill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291415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71"/>
            <a:ext cx="4283967" cy="310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3460243"/>
            <a:ext cx="3635896" cy="270506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409491" y="1862848"/>
            <a:ext cx="2640200" cy="4276493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276642" y="3154509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dirty="0">
                <a:latin typeface="Arial Black"/>
                <a:cs typeface="Arial Black"/>
              </a:rPr>
              <a:t>Facultad de Ciencias Químico Biológicas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5221867" y="1484708"/>
            <a:ext cx="3922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>
                <a:latin typeface="Arial Black"/>
                <a:cs typeface="Arial Black"/>
              </a:rPr>
              <a:t>Laboratorio de Biomedicina Molecular</a:t>
            </a:r>
            <a:endParaRPr lang="es-ES" sz="1400" b="1" dirty="0">
              <a:latin typeface="Arial Black"/>
              <a:cs typeface="Arial Black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411760" y="389856"/>
            <a:ext cx="13681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smtClean="0"/>
              <a:t>Estado de Guerrero</a:t>
            </a:r>
            <a:endParaRPr lang="es-ES" sz="1000" b="1" dirty="0"/>
          </a:p>
        </p:txBody>
      </p:sp>
      <p:sp>
        <p:nvSpPr>
          <p:cNvPr id="3" name="Estrella de 5 puntas 2"/>
          <p:cNvSpPr/>
          <p:nvPr/>
        </p:nvSpPr>
        <p:spPr>
          <a:xfrm>
            <a:off x="3347864" y="620688"/>
            <a:ext cx="144016" cy="144016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/>
          <p:cNvSpPr txBox="1"/>
          <p:nvPr/>
        </p:nvSpPr>
        <p:spPr>
          <a:xfrm>
            <a:off x="2987824" y="764704"/>
            <a:ext cx="10081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>
                <a:solidFill>
                  <a:srgbClr val="0070C0"/>
                </a:solidFill>
              </a:rPr>
              <a:t>Chilpancingo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1403648" y="2636912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México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4572000" y="247178"/>
            <a:ext cx="4581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El Biobanco </a:t>
            </a:r>
            <a:r>
              <a:rPr lang="es-ES" sz="1400" dirty="0">
                <a:solidFill>
                  <a:srgbClr val="000000"/>
                </a:solidFill>
                <a:latin typeface="Arial Black" panose="020B0A04020102020204" pitchFamily="34" charset="0"/>
              </a:rPr>
              <a:t>de la Universidad Autónoma de </a:t>
            </a:r>
            <a:r>
              <a:rPr lang="es-ES" sz="14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Guerrero</a:t>
            </a:r>
            <a:r>
              <a:rPr lang="es-ES" sz="1400" b="1" dirty="0" smtClean="0">
                <a:latin typeface="Arial Black" panose="020B0A04020102020204" pitchFamily="34" charset="0"/>
                <a:cs typeface="Arial Black"/>
              </a:rPr>
              <a:t> (UAGro).</a:t>
            </a:r>
            <a:endParaRPr lang="es-ES" sz="1400" b="1" dirty="0">
              <a:latin typeface="Arial Black" panose="020B0A04020102020204" pitchFamily="34" charset="0"/>
              <a:cs typeface="Arial Black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92463" y="36337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292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907704" y="1124744"/>
            <a:ext cx="5760640" cy="46166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Fuente de muestras del Biobanco UAGro</a:t>
            </a:r>
            <a:endParaRPr lang="es-ES" sz="24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179512" y="2924944"/>
            <a:ext cx="3096344" cy="255454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Unidad de Diagnóstico para la detección de VPH y </a:t>
            </a:r>
            <a:r>
              <a:rPr lang="es-ES" sz="2000" b="1" dirty="0"/>
              <a:t>C</a:t>
            </a:r>
            <a:r>
              <a:rPr lang="es-ES" sz="2000" b="1" dirty="0" smtClean="0"/>
              <a:t>áncer Cervical</a:t>
            </a:r>
          </a:p>
          <a:p>
            <a:pPr algn="ctr"/>
            <a:endParaRPr lang="es-ES" sz="2000" b="1" dirty="0"/>
          </a:p>
          <a:p>
            <a:pPr algn="ctr"/>
            <a:r>
              <a:rPr lang="es-ES" sz="2000" b="1" dirty="0"/>
              <a:t>FCQB-</a:t>
            </a:r>
            <a:r>
              <a:rPr lang="es-ES" sz="2000" b="1" dirty="0" err="1"/>
              <a:t>UAGro</a:t>
            </a:r>
            <a:endParaRPr lang="es-ES" sz="2000" b="1" dirty="0"/>
          </a:p>
          <a:p>
            <a:pPr algn="ctr"/>
            <a:r>
              <a:rPr lang="es-ES" sz="2000" b="1" dirty="0"/>
              <a:t>Chilpancingo, Gro.</a:t>
            </a:r>
          </a:p>
          <a:p>
            <a:pPr algn="ctr"/>
            <a:endParaRPr lang="es-ES" sz="2000" b="1" dirty="0"/>
          </a:p>
          <a:p>
            <a:pPr algn="ctr"/>
            <a:r>
              <a:rPr lang="es-ES" sz="2000" b="1" dirty="0" smtClean="0"/>
              <a:t>Desde 1997</a:t>
            </a:r>
            <a:endParaRPr lang="es-ES" sz="20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3347864" y="2924944"/>
            <a:ext cx="2664296" cy="163121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Instituto Estatal de Cancerología</a:t>
            </a:r>
            <a:endParaRPr lang="es-ES" sz="2000" b="1" dirty="0"/>
          </a:p>
          <a:p>
            <a:pPr algn="ctr"/>
            <a:r>
              <a:rPr lang="es-ES" sz="2000" b="1" dirty="0"/>
              <a:t>Acapulco, Gro.</a:t>
            </a:r>
          </a:p>
          <a:p>
            <a:pPr algn="ctr"/>
            <a:endParaRPr lang="es-ES" sz="2000" b="1" dirty="0"/>
          </a:p>
          <a:p>
            <a:pPr algn="ctr"/>
            <a:r>
              <a:rPr lang="es-ES" sz="2000" b="1" dirty="0"/>
              <a:t>Desde 1997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084168" y="2924944"/>
            <a:ext cx="3041923" cy="10156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Centros de displasias de la Secretaría de Salud</a:t>
            </a:r>
            <a:endParaRPr lang="es-ES" sz="2000" b="1" dirty="0"/>
          </a:p>
          <a:p>
            <a:pPr algn="ctr"/>
            <a:r>
              <a:rPr lang="es-ES" sz="2000" b="1" dirty="0"/>
              <a:t>Chilpancingo </a:t>
            </a:r>
            <a:r>
              <a:rPr lang="es-ES" sz="2000" b="1" dirty="0" smtClean="0"/>
              <a:t>e Iguala</a:t>
            </a:r>
            <a:r>
              <a:rPr lang="es-ES" sz="2000" b="1" dirty="0"/>
              <a:t>, Gro.</a:t>
            </a:r>
          </a:p>
        </p:txBody>
      </p:sp>
      <p:cxnSp>
        <p:nvCxnSpPr>
          <p:cNvPr id="11" name="Conector recto 10"/>
          <p:cNvCxnSpPr/>
          <p:nvPr/>
        </p:nvCxnSpPr>
        <p:spPr>
          <a:xfrm>
            <a:off x="1691680" y="2132856"/>
            <a:ext cx="59766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>
            <a:off x="7668344" y="2132856"/>
            <a:ext cx="0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>
            <a:off x="4788024" y="2132856"/>
            <a:ext cx="0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>
            <a:off x="1691680" y="2132856"/>
            <a:ext cx="0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4788024" y="1556792"/>
            <a:ext cx="0" cy="5882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093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9"/>
          <p:cNvSpPr txBox="1">
            <a:spLocks noGrp="1" noChangeArrowheads="1"/>
          </p:cNvSpPr>
          <p:nvPr>
            <p:ph type="title"/>
          </p:nvPr>
        </p:nvSpPr>
        <p:spPr>
          <a:xfrm>
            <a:off x="2267744" y="116632"/>
            <a:ext cx="5040560" cy="661720"/>
          </a:xfrm>
          <a:noFill/>
          <a:ln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1300" b="1" cap="small" dirty="0">
                <a:latin typeface="Gill Sans MT" charset="0"/>
                <a:cs typeface="Gill Sans MT" charset="0"/>
              </a:rPr>
              <a:t>Universidad Autónoma de Guerrero</a:t>
            </a:r>
            <a:br>
              <a:rPr lang="es-ES" sz="1300" b="1" cap="small" dirty="0">
                <a:latin typeface="Gill Sans MT" charset="0"/>
                <a:cs typeface="Gill Sans MT" charset="0"/>
              </a:rPr>
            </a:br>
            <a:r>
              <a:rPr lang="es-ES" sz="1200" b="1" cap="small" dirty="0">
                <a:latin typeface="Gill Sans MT" charset="0"/>
                <a:cs typeface="Gill Sans MT" charset="0"/>
              </a:rPr>
              <a:t>Facultad de Ciencias Químico Biológicas </a:t>
            </a:r>
            <a:br>
              <a:rPr lang="es-ES" sz="1200" b="1" cap="small" dirty="0">
                <a:latin typeface="Gill Sans MT" charset="0"/>
                <a:cs typeface="Gill Sans MT" charset="0"/>
              </a:rPr>
            </a:br>
            <a:r>
              <a:rPr lang="es-ES" sz="1200" b="1" dirty="0"/>
              <a:t>Unidad de Diagnóstico para la detección de VPH y Cáncer </a:t>
            </a:r>
            <a:r>
              <a:rPr lang="es-ES" sz="1200" b="1" dirty="0" smtClean="0"/>
              <a:t>Cervical</a:t>
            </a:r>
            <a:endParaRPr lang="es-ES" sz="1200" b="1" cap="small" dirty="0">
              <a:latin typeface="Gill Sans MT" charset="0"/>
              <a:cs typeface="Gill Sans MT" charset="0"/>
            </a:endParaRPr>
          </a:p>
        </p:txBody>
      </p:sp>
      <p:pic>
        <p:nvPicPr>
          <p:cNvPr id="22532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" y="1185672"/>
            <a:ext cx="11525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347342"/>
            <a:ext cx="11334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Imagen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84620"/>
            <a:ext cx="111442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Imagen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868863"/>
            <a:ext cx="136842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Imagen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125538"/>
            <a:ext cx="135096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Imagen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3730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CuadroTexto 12"/>
          <p:cNvSpPr txBox="1">
            <a:spLocks noChangeArrowheads="1"/>
          </p:cNvSpPr>
          <p:nvPr/>
        </p:nvSpPr>
        <p:spPr bwMode="auto">
          <a:xfrm>
            <a:off x="234343" y="2070343"/>
            <a:ext cx="10620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 dirty="0" smtClean="0">
                <a:latin typeface="Gill Sans MT" charset="0"/>
                <a:cs typeface="Gill Sans MT" charset="0"/>
              </a:rPr>
              <a:t>Entrevistas</a:t>
            </a:r>
            <a:endParaRPr lang="es-ES" sz="1100" b="1" dirty="0">
              <a:latin typeface="Gill Sans MT" charset="0"/>
              <a:cs typeface="Gill Sans MT" charset="0"/>
            </a:endParaRPr>
          </a:p>
        </p:txBody>
      </p:sp>
      <p:sp>
        <p:nvSpPr>
          <p:cNvPr id="22539" name="CuadroTexto 13"/>
          <p:cNvSpPr txBox="1">
            <a:spLocks noChangeArrowheads="1"/>
          </p:cNvSpPr>
          <p:nvPr/>
        </p:nvSpPr>
        <p:spPr bwMode="auto">
          <a:xfrm>
            <a:off x="107950" y="3273902"/>
            <a:ext cx="18717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 dirty="0" smtClean="0">
                <a:latin typeface="Gill Sans MT" charset="0"/>
                <a:cs typeface="Gill Sans MT" charset="0"/>
              </a:rPr>
              <a:t>Colección de muestras</a:t>
            </a:r>
            <a:endParaRPr lang="es-ES" sz="1200" b="1" dirty="0">
              <a:latin typeface="Gill Sans MT" charset="0"/>
              <a:cs typeface="Gill Sans MT" charset="0"/>
            </a:endParaRPr>
          </a:p>
        </p:txBody>
      </p:sp>
      <p:sp>
        <p:nvSpPr>
          <p:cNvPr id="22540" name="CuadroTexto 14"/>
          <p:cNvSpPr txBox="1">
            <a:spLocks noChangeArrowheads="1"/>
          </p:cNvSpPr>
          <p:nvPr/>
        </p:nvSpPr>
        <p:spPr bwMode="auto">
          <a:xfrm>
            <a:off x="179512" y="4520153"/>
            <a:ext cx="16557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 dirty="0" smtClean="0">
                <a:latin typeface="Gill Sans MT" charset="0"/>
                <a:cs typeface="Gill Sans MT" charset="0"/>
              </a:rPr>
              <a:t>Análisis</a:t>
            </a:r>
            <a:endParaRPr lang="es-ES" sz="1200" b="1" dirty="0">
              <a:latin typeface="Gill Sans MT" charset="0"/>
              <a:cs typeface="Gill Sans MT" charset="0"/>
            </a:endParaRPr>
          </a:p>
        </p:txBody>
      </p:sp>
      <p:sp>
        <p:nvSpPr>
          <p:cNvPr id="22543" name="CuadroTexto 12"/>
          <p:cNvSpPr txBox="1">
            <a:spLocks noChangeArrowheads="1"/>
          </p:cNvSpPr>
          <p:nvPr/>
        </p:nvSpPr>
        <p:spPr bwMode="auto">
          <a:xfrm>
            <a:off x="2105571" y="2133600"/>
            <a:ext cx="20882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400" b="1" dirty="0" smtClean="0">
                <a:latin typeface="Gill Sans MT" charset="0"/>
                <a:cs typeface="Gill Sans MT" charset="0"/>
              </a:rPr>
              <a:t>Obtención de DNA</a:t>
            </a:r>
            <a:r>
              <a:rPr lang="es-ES" sz="1400" b="1" dirty="0">
                <a:latin typeface="Gill Sans MT" charset="0"/>
                <a:cs typeface="Gill Sans MT" charset="0"/>
              </a:rPr>
              <a:t>, RNA, P</a:t>
            </a:r>
            <a:r>
              <a:rPr lang="es-ES" sz="1400" b="1" dirty="0" smtClean="0">
                <a:latin typeface="Gill Sans MT" charset="0"/>
                <a:cs typeface="Gill Sans MT" charset="0"/>
              </a:rPr>
              <a:t>roteínas</a:t>
            </a:r>
            <a:endParaRPr lang="es-ES" sz="1400" b="1" dirty="0">
              <a:latin typeface="Gill Sans MT" charset="0"/>
              <a:cs typeface="Gill Sans MT" charset="0"/>
            </a:endParaRPr>
          </a:p>
        </p:txBody>
      </p:sp>
      <p:sp>
        <p:nvSpPr>
          <p:cNvPr id="22544" name="CuadroTexto 12"/>
          <p:cNvSpPr txBox="1">
            <a:spLocks noChangeArrowheads="1"/>
          </p:cNvSpPr>
          <p:nvPr/>
        </p:nvSpPr>
        <p:spPr bwMode="auto">
          <a:xfrm>
            <a:off x="2114054" y="3244774"/>
            <a:ext cx="237772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100" b="1" dirty="0" smtClean="0">
                <a:latin typeface="Gill Sans MT" charset="0"/>
                <a:cs typeface="Gill Sans MT" charset="0"/>
              </a:rPr>
              <a:t>Detección y tipificación de VPH</a:t>
            </a:r>
            <a:endParaRPr lang="es-ES" sz="1100" b="1" dirty="0">
              <a:latin typeface="Gill Sans MT" charset="0"/>
              <a:cs typeface="Gill Sans MT" charset="0"/>
            </a:endParaRPr>
          </a:p>
        </p:txBody>
      </p:sp>
      <p:sp>
        <p:nvSpPr>
          <p:cNvPr id="22545" name="CuadroTexto 12"/>
          <p:cNvSpPr txBox="1">
            <a:spLocks noChangeArrowheads="1"/>
          </p:cNvSpPr>
          <p:nvPr/>
        </p:nvSpPr>
        <p:spPr bwMode="auto">
          <a:xfrm>
            <a:off x="2399243" y="5909266"/>
            <a:ext cx="15116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b="1" dirty="0" smtClean="0">
                <a:latin typeface="Gill Sans MT" charset="0"/>
                <a:cs typeface="Gill Sans MT" charset="0"/>
              </a:rPr>
              <a:t>Biobanco de DNA</a:t>
            </a:r>
            <a:endParaRPr lang="es-ES" sz="1200" b="1" dirty="0">
              <a:latin typeface="Gill Sans MT" charset="0"/>
              <a:cs typeface="Gill Sans MT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644009" y="908050"/>
            <a:ext cx="4392042" cy="8771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700" b="1" dirty="0" smtClean="0">
                <a:solidFill>
                  <a:schemeClr val="tx1"/>
                </a:solidFill>
                <a:latin typeface="Gill Sans MT"/>
                <a:cs typeface="Gill Sans MT"/>
              </a:rPr>
              <a:t>Estado de Guerrero</a:t>
            </a:r>
            <a:endParaRPr lang="es-ES" sz="1700" b="1" dirty="0">
              <a:solidFill>
                <a:schemeClr val="tx1"/>
              </a:solidFill>
              <a:latin typeface="Gill Sans MT"/>
              <a:cs typeface="Gill Sans MT"/>
            </a:endParaRPr>
          </a:p>
          <a:p>
            <a:pPr algn="ctr">
              <a:defRPr/>
            </a:pPr>
            <a:r>
              <a:rPr lang="es-ES" sz="1700" b="1" dirty="0">
                <a:solidFill>
                  <a:schemeClr val="tx1"/>
                </a:solidFill>
                <a:latin typeface="Gill Sans MT"/>
                <a:cs typeface="Gill Sans MT"/>
              </a:rPr>
              <a:t>1989-1996 (</a:t>
            </a:r>
            <a:r>
              <a:rPr lang="es-ES" sz="1700" b="1" dirty="0" err="1">
                <a:solidFill>
                  <a:schemeClr val="tx1"/>
                </a:solidFill>
                <a:latin typeface="Gill Sans MT"/>
                <a:cs typeface="Gill Sans MT"/>
              </a:rPr>
              <a:t>Pap</a:t>
            </a:r>
            <a:r>
              <a:rPr lang="es-ES" sz="1700" b="1" dirty="0">
                <a:solidFill>
                  <a:schemeClr val="tx1"/>
                </a:solidFill>
                <a:latin typeface="Gill Sans MT"/>
                <a:cs typeface="Gill Sans MT"/>
              </a:rPr>
              <a:t>) 1997-2017 (</a:t>
            </a:r>
            <a:r>
              <a:rPr lang="es-ES" sz="1700" b="1" dirty="0" err="1">
                <a:solidFill>
                  <a:schemeClr val="tx1"/>
                </a:solidFill>
                <a:latin typeface="Gill Sans MT"/>
                <a:cs typeface="Gill Sans MT"/>
              </a:rPr>
              <a:t>Pap</a:t>
            </a:r>
            <a:r>
              <a:rPr lang="es-ES" sz="1700" b="1" dirty="0">
                <a:solidFill>
                  <a:schemeClr val="tx1"/>
                </a:solidFill>
                <a:latin typeface="Gill Sans MT"/>
                <a:cs typeface="Gill Sans MT"/>
              </a:rPr>
              <a:t>-HPV)</a:t>
            </a:r>
          </a:p>
          <a:p>
            <a:pPr algn="ctr">
              <a:defRPr/>
            </a:pPr>
            <a:r>
              <a:rPr lang="es-ES" sz="1700" b="1" dirty="0" smtClean="0">
                <a:solidFill>
                  <a:schemeClr val="tx1"/>
                </a:solidFill>
                <a:latin typeface="Gill Sans MT"/>
                <a:cs typeface="Gill Sans MT"/>
              </a:rPr>
              <a:t>30 años</a:t>
            </a:r>
            <a:endParaRPr lang="es-ES" sz="1700" b="1" dirty="0">
              <a:solidFill>
                <a:schemeClr val="tx1"/>
              </a:solidFill>
              <a:latin typeface="Gill Sans MT"/>
              <a:cs typeface="Gill Sans MT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5148064" y="2122138"/>
            <a:ext cx="1368425" cy="36988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dirty="0" smtClean="0">
                <a:latin typeface="Gill Sans MT"/>
                <a:cs typeface="Gill Sans MT"/>
              </a:rPr>
              <a:t>Entrevistas</a:t>
            </a:r>
            <a:endParaRPr lang="es-ES" dirty="0">
              <a:latin typeface="Gill Sans MT"/>
              <a:cs typeface="Gill Sans MT"/>
            </a:endParaRPr>
          </a:p>
        </p:txBody>
      </p:sp>
      <p:sp>
        <p:nvSpPr>
          <p:cNvPr id="22548" name="CuadroTexto 18"/>
          <p:cNvSpPr txBox="1">
            <a:spLocks noChangeArrowheads="1"/>
          </p:cNvSpPr>
          <p:nvPr/>
        </p:nvSpPr>
        <p:spPr bwMode="auto">
          <a:xfrm>
            <a:off x="7380312" y="5373216"/>
            <a:ext cx="1655762" cy="369888"/>
          </a:xfrm>
          <a:prstGeom prst="rect">
            <a:avLst/>
          </a:prstGeom>
          <a:noFill/>
          <a:ln w="9525">
            <a:solidFill>
              <a:srgbClr val="37609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 dirty="0" smtClean="0">
                <a:latin typeface="Gill Sans MT" charset="0"/>
                <a:cs typeface="Gill Sans MT" charset="0"/>
              </a:rPr>
              <a:t>Base de datos</a:t>
            </a:r>
            <a:endParaRPr lang="es-ES" sz="1800" dirty="0">
              <a:latin typeface="Gill Sans MT" charset="0"/>
              <a:cs typeface="Gill Sans MT" charset="0"/>
            </a:endParaRPr>
          </a:p>
        </p:txBody>
      </p:sp>
      <p:sp>
        <p:nvSpPr>
          <p:cNvPr id="22549" name="CuadroTexto 19"/>
          <p:cNvSpPr txBox="1">
            <a:spLocks noChangeArrowheads="1"/>
          </p:cNvSpPr>
          <p:nvPr/>
        </p:nvSpPr>
        <p:spPr bwMode="auto">
          <a:xfrm>
            <a:off x="5442198" y="3501008"/>
            <a:ext cx="3018657" cy="646331"/>
          </a:xfrm>
          <a:prstGeom prst="rect">
            <a:avLst/>
          </a:prstGeom>
          <a:noFill/>
          <a:ln w="9525">
            <a:solidFill>
              <a:srgbClr val="37609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 dirty="0" smtClean="0">
                <a:latin typeface="Gill Sans MT" charset="0"/>
                <a:cs typeface="Gill Sans MT" charset="0"/>
              </a:rPr>
              <a:t>Biobanco de DNA desde </a:t>
            </a:r>
            <a:r>
              <a:rPr lang="es-ES" sz="1800" dirty="0">
                <a:latin typeface="Gill Sans MT" charset="0"/>
                <a:cs typeface="Gill Sans MT" charset="0"/>
              </a:rPr>
              <a:t>1997</a:t>
            </a:r>
          </a:p>
          <a:p>
            <a:pPr algn="ctr" eaLnBrk="1" hangingPunct="1"/>
            <a:r>
              <a:rPr lang="es-ES" sz="1800" dirty="0">
                <a:latin typeface="Gill Sans MT" charset="0"/>
                <a:cs typeface="Gill Sans MT" charset="0"/>
              </a:rPr>
              <a:t>10,476 </a:t>
            </a:r>
            <a:r>
              <a:rPr lang="es-ES" sz="1800" dirty="0" smtClean="0">
                <a:latin typeface="Gill Sans MT" charset="0"/>
                <a:cs typeface="Gill Sans MT" charset="0"/>
              </a:rPr>
              <a:t>muestras</a:t>
            </a:r>
            <a:endParaRPr lang="es-ES" sz="1800" dirty="0">
              <a:latin typeface="Gill Sans MT" charset="0"/>
              <a:cs typeface="Gill Sans MT" charset="0"/>
            </a:endParaRPr>
          </a:p>
        </p:txBody>
      </p:sp>
      <p:sp>
        <p:nvSpPr>
          <p:cNvPr id="22550" name="CuadroTexto 20"/>
          <p:cNvSpPr txBox="1">
            <a:spLocks noChangeArrowheads="1"/>
          </p:cNvSpPr>
          <p:nvPr/>
        </p:nvSpPr>
        <p:spPr bwMode="auto">
          <a:xfrm>
            <a:off x="5148064" y="4581128"/>
            <a:ext cx="3673326" cy="646331"/>
          </a:xfrm>
          <a:prstGeom prst="rect">
            <a:avLst/>
          </a:prstGeom>
          <a:noFill/>
          <a:ln w="9525">
            <a:solidFill>
              <a:srgbClr val="37609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 dirty="0" smtClean="0">
                <a:latin typeface="Gill Sans MT" charset="0"/>
                <a:cs typeface="Gill Sans MT" charset="0"/>
              </a:rPr>
              <a:t>Biobanco de Células 2,300 muestras</a:t>
            </a:r>
          </a:p>
          <a:p>
            <a:pPr algn="ctr" eaLnBrk="1" hangingPunct="1"/>
            <a:r>
              <a:rPr lang="es-ES_tradnl" sz="1800" dirty="0" smtClean="0">
                <a:latin typeface="Gill Sans MT" charset="0"/>
                <a:cs typeface="Gill Sans MT" charset="0"/>
              </a:rPr>
              <a:t>Líneas Celulares</a:t>
            </a:r>
            <a:endParaRPr lang="es-ES" sz="1800" dirty="0">
              <a:latin typeface="Gill Sans MT" charset="0"/>
              <a:cs typeface="Gill Sans MT" charset="0"/>
            </a:endParaRPr>
          </a:p>
        </p:txBody>
      </p:sp>
      <p:sp>
        <p:nvSpPr>
          <p:cNvPr id="22551" name="CuadroTexto 21"/>
          <p:cNvSpPr txBox="1">
            <a:spLocks noChangeArrowheads="1"/>
          </p:cNvSpPr>
          <p:nvPr/>
        </p:nvSpPr>
        <p:spPr bwMode="auto">
          <a:xfrm>
            <a:off x="5004047" y="2708920"/>
            <a:ext cx="2807395" cy="646331"/>
          </a:xfrm>
          <a:prstGeom prst="rect">
            <a:avLst/>
          </a:prstGeom>
          <a:noFill/>
          <a:ln w="9525">
            <a:solidFill>
              <a:srgbClr val="37609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 dirty="0" smtClean="0">
                <a:latin typeface="Gill Sans MT" charset="0"/>
                <a:cs typeface="Gill Sans MT" charset="0"/>
              </a:rPr>
              <a:t>Colección de tinción de </a:t>
            </a:r>
            <a:r>
              <a:rPr lang="es-ES" sz="1800" dirty="0" err="1" smtClean="0">
                <a:latin typeface="Gill Sans MT" charset="0"/>
                <a:cs typeface="Gill Sans MT" charset="0"/>
              </a:rPr>
              <a:t>Pap</a:t>
            </a:r>
            <a:r>
              <a:rPr lang="es-ES" sz="1800" dirty="0" smtClean="0">
                <a:latin typeface="Gill Sans MT" charset="0"/>
                <a:cs typeface="Gill Sans MT" charset="0"/>
              </a:rPr>
              <a:t> desde 1989</a:t>
            </a:r>
            <a:endParaRPr lang="es-ES" sz="1800" dirty="0">
              <a:latin typeface="Gill Sans MT" charset="0"/>
              <a:cs typeface="Gill Sans MT" charset="0"/>
            </a:endParaRPr>
          </a:p>
        </p:txBody>
      </p:sp>
      <p:cxnSp>
        <p:nvCxnSpPr>
          <p:cNvPr id="5" name="Conector recto de flecha 4"/>
          <p:cNvCxnSpPr/>
          <p:nvPr/>
        </p:nvCxnSpPr>
        <p:spPr>
          <a:xfrm>
            <a:off x="5842959" y="1781418"/>
            <a:ext cx="0" cy="2889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/>
          <p:cNvCxnSpPr/>
          <p:nvPr/>
        </p:nvCxnSpPr>
        <p:spPr>
          <a:xfrm>
            <a:off x="7020272" y="1772816"/>
            <a:ext cx="0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>
            <a:off x="8100392" y="1772816"/>
            <a:ext cx="621" cy="17287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>
            <a:off x="8532440" y="1772816"/>
            <a:ext cx="0" cy="2808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>
            <a:off x="8964488" y="1772816"/>
            <a:ext cx="0" cy="3600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557" name="Imagen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24400"/>
            <a:ext cx="8001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8" name="Imagen 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724400"/>
            <a:ext cx="8636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9" name="CuadroTexto 13"/>
          <p:cNvSpPr txBox="1">
            <a:spLocks noChangeArrowheads="1"/>
          </p:cNvSpPr>
          <p:nvPr/>
        </p:nvSpPr>
        <p:spPr bwMode="auto">
          <a:xfrm>
            <a:off x="224421" y="5805488"/>
            <a:ext cx="16561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400" b="1" dirty="0" smtClean="0">
                <a:latin typeface="Gill Sans MT" charset="0"/>
                <a:cs typeface="Gill Sans MT" charset="0"/>
              </a:rPr>
              <a:t>Citopatóloga</a:t>
            </a:r>
            <a:endParaRPr lang="es-ES" sz="1400" b="1" dirty="0">
              <a:latin typeface="Gill Sans MT" charset="0"/>
              <a:cs typeface="Gill Sans MT" charset="0"/>
            </a:endParaRPr>
          </a:p>
        </p:txBody>
      </p:sp>
      <p:sp>
        <p:nvSpPr>
          <p:cNvPr id="22560" name="CuadroTexto 13"/>
          <p:cNvSpPr txBox="1">
            <a:spLocks noChangeArrowheads="1"/>
          </p:cNvSpPr>
          <p:nvPr/>
        </p:nvSpPr>
        <p:spPr bwMode="auto">
          <a:xfrm>
            <a:off x="2187329" y="3544068"/>
            <a:ext cx="248565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100" b="1" dirty="0">
                <a:latin typeface="Gill Sans MT" charset="0"/>
                <a:cs typeface="Gill Sans MT" charset="0"/>
              </a:rPr>
              <a:t>1997-2005 MY09/11-RFLPs</a:t>
            </a:r>
          </a:p>
          <a:p>
            <a:pPr eaLnBrk="1" hangingPunct="1"/>
            <a:r>
              <a:rPr lang="es-ES" sz="1100" b="1" dirty="0">
                <a:latin typeface="Gill Sans MT" charset="0"/>
                <a:cs typeface="Gill Sans MT" charset="0"/>
              </a:rPr>
              <a:t>2005-2010 GP5+/6+-</a:t>
            </a:r>
            <a:r>
              <a:rPr lang="es-ES" sz="1100" b="1" dirty="0" smtClean="0">
                <a:latin typeface="Gill Sans MT" charset="0"/>
                <a:cs typeface="Gill Sans MT" charset="0"/>
              </a:rPr>
              <a:t>Secuenciación</a:t>
            </a:r>
            <a:endParaRPr lang="es-ES" sz="1100" b="1" dirty="0">
              <a:latin typeface="Gill Sans MT" charset="0"/>
              <a:cs typeface="Gill Sans MT" charset="0"/>
            </a:endParaRPr>
          </a:p>
          <a:p>
            <a:pPr eaLnBrk="1" hangingPunct="1"/>
            <a:r>
              <a:rPr lang="es-ES" sz="1100" b="1" dirty="0">
                <a:latin typeface="Gill Sans MT" charset="0"/>
                <a:cs typeface="Gill Sans MT" charset="0"/>
              </a:rPr>
              <a:t>2010-2015 INNO-LIPA</a:t>
            </a:r>
          </a:p>
        </p:txBody>
      </p:sp>
      <p:sp>
        <p:nvSpPr>
          <p:cNvPr id="22561" name="CuadroTexto 18"/>
          <p:cNvSpPr txBox="1">
            <a:spLocks noChangeArrowheads="1"/>
          </p:cNvSpPr>
          <p:nvPr/>
        </p:nvSpPr>
        <p:spPr bwMode="auto">
          <a:xfrm>
            <a:off x="395287" y="44519"/>
            <a:ext cx="1150938" cy="1107996"/>
          </a:xfrm>
          <a:prstGeom prst="rect">
            <a:avLst/>
          </a:prstGeom>
          <a:noFill/>
          <a:ln w="9525">
            <a:solidFill>
              <a:srgbClr val="37609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100" b="1" dirty="0">
                <a:latin typeface="Gill Sans MT" charset="0"/>
                <a:cs typeface="Gill Sans MT" charset="0"/>
              </a:rPr>
              <a:t>Chilpancingo</a:t>
            </a:r>
          </a:p>
          <a:p>
            <a:pPr algn="ctr" eaLnBrk="1" hangingPunct="1"/>
            <a:r>
              <a:rPr lang="es-ES" sz="1100" b="1" dirty="0" smtClean="0">
                <a:latin typeface="Gill Sans MT" charset="0"/>
                <a:cs typeface="Gill Sans MT" charset="0"/>
              </a:rPr>
              <a:t>Acapulco</a:t>
            </a:r>
          </a:p>
          <a:p>
            <a:pPr algn="ctr" eaLnBrk="1" hangingPunct="1"/>
            <a:r>
              <a:rPr lang="es-ES" sz="1100" b="1" dirty="0" smtClean="0">
                <a:latin typeface="Gill Sans MT" charset="0"/>
                <a:cs typeface="Gill Sans MT" charset="0"/>
              </a:rPr>
              <a:t>Iguala</a:t>
            </a:r>
            <a:endParaRPr lang="es-ES" sz="1100" b="1" dirty="0">
              <a:latin typeface="Gill Sans MT" charset="0"/>
              <a:cs typeface="Gill Sans MT" charset="0"/>
            </a:endParaRPr>
          </a:p>
          <a:p>
            <a:pPr algn="ctr" eaLnBrk="1" hangingPunct="1"/>
            <a:r>
              <a:rPr lang="es-ES" sz="1100" b="1" dirty="0">
                <a:latin typeface="Gill Sans MT" charset="0"/>
                <a:cs typeface="Gill Sans MT" charset="0"/>
              </a:rPr>
              <a:t>Tlapa</a:t>
            </a:r>
          </a:p>
          <a:p>
            <a:pPr algn="ctr" eaLnBrk="1" hangingPunct="1"/>
            <a:r>
              <a:rPr lang="es-ES" sz="1100" b="1" dirty="0">
                <a:latin typeface="Gill Sans MT" charset="0"/>
                <a:cs typeface="Gill Sans MT" charset="0"/>
              </a:rPr>
              <a:t>Taxco</a:t>
            </a:r>
          </a:p>
          <a:p>
            <a:pPr algn="ctr" eaLnBrk="1" hangingPunct="1"/>
            <a:r>
              <a:rPr lang="es-ES" sz="1100" b="1" dirty="0">
                <a:latin typeface="Gill Sans MT" charset="0"/>
                <a:cs typeface="Gill Sans MT" charset="0"/>
              </a:rPr>
              <a:t>Zihuatanejo</a:t>
            </a:r>
          </a:p>
        </p:txBody>
      </p:sp>
    </p:spTree>
    <p:extLst>
      <p:ext uri="{BB962C8B-B14F-4D97-AF65-F5344CB8AC3E}">
        <p14:creationId xmlns:p14="http://schemas.microsoft.com/office/powerpoint/2010/main" val="353692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39552" y="1886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b="1" dirty="0"/>
              <a:t>Instituto Estatal de Cancerología</a:t>
            </a:r>
          </a:p>
          <a:p>
            <a:pPr algn="ctr"/>
            <a:r>
              <a:rPr lang="es-ES" b="1" dirty="0"/>
              <a:t>Acapulco, Gro</a:t>
            </a:r>
            <a:r>
              <a:rPr lang="es-ES" b="1" dirty="0" smtClean="0"/>
              <a:t>.</a:t>
            </a:r>
            <a:endParaRPr lang="es-ES" b="1" dirty="0"/>
          </a:p>
          <a:p>
            <a:pPr algn="ctr"/>
            <a:r>
              <a:rPr lang="es-ES" b="1" dirty="0"/>
              <a:t>Desde 1997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644032" y="562035"/>
            <a:ext cx="4392042" cy="11387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700" b="1" dirty="0" smtClean="0">
                <a:solidFill>
                  <a:schemeClr val="tx1"/>
                </a:solidFill>
                <a:latin typeface="Gill Sans MT"/>
                <a:cs typeface="Gill Sans MT"/>
              </a:rPr>
              <a:t>Estado de Guerrero</a:t>
            </a:r>
            <a:endParaRPr lang="es-ES" sz="1700" b="1" dirty="0">
              <a:solidFill>
                <a:schemeClr val="tx1"/>
              </a:solidFill>
              <a:latin typeface="Gill Sans MT"/>
              <a:cs typeface="Gill Sans MT"/>
            </a:endParaRPr>
          </a:p>
          <a:p>
            <a:pPr algn="ctr">
              <a:defRPr/>
            </a:pPr>
            <a:r>
              <a:rPr lang="es-ES" sz="1700" b="1" dirty="0" smtClean="0">
                <a:solidFill>
                  <a:schemeClr val="tx1"/>
                </a:solidFill>
                <a:latin typeface="Gill Sans MT"/>
                <a:cs typeface="Gill Sans MT"/>
              </a:rPr>
              <a:t>1997-2019 (Biopsias de Cáncer Cervical )</a:t>
            </a:r>
            <a:endParaRPr lang="es-ES" sz="1700" b="1" dirty="0">
              <a:solidFill>
                <a:schemeClr val="tx1"/>
              </a:solidFill>
              <a:latin typeface="Gill Sans MT"/>
              <a:cs typeface="Gill Sans MT"/>
            </a:endParaRPr>
          </a:p>
          <a:p>
            <a:pPr algn="ctr">
              <a:defRPr/>
            </a:pPr>
            <a:r>
              <a:rPr lang="es-ES" sz="1700" b="1" dirty="0" smtClean="0">
                <a:solidFill>
                  <a:schemeClr val="tx1"/>
                </a:solidFill>
                <a:latin typeface="Gill Sans MT"/>
                <a:cs typeface="Gill Sans MT"/>
              </a:rPr>
              <a:t>2003-2019 (</a:t>
            </a:r>
            <a:r>
              <a:rPr lang="es-ES" sz="1600" b="1" dirty="0">
                <a:solidFill>
                  <a:schemeClr val="tx1"/>
                </a:solidFill>
              </a:rPr>
              <a:t>Muestras de niños con </a:t>
            </a:r>
            <a:r>
              <a:rPr lang="es-ES" sz="1600" b="1" dirty="0" smtClean="0">
                <a:solidFill>
                  <a:schemeClr val="tx1"/>
                </a:solidFill>
              </a:rPr>
              <a:t>leucemia</a:t>
            </a:r>
            <a:r>
              <a:rPr lang="es-ES" sz="1700" b="1" dirty="0" smtClean="0">
                <a:solidFill>
                  <a:schemeClr val="tx1"/>
                </a:solidFill>
                <a:latin typeface="Gill Sans MT"/>
                <a:cs typeface="Gill Sans MT"/>
              </a:rPr>
              <a:t>)</a:t>
            </a:r>
            <a:endParaRPr lang="es-ES" sz="1700" b="1" dirty="0">
              <a:solidFill>
                <a:schemeClr val="tx1"/>
              </a:solidFill>
              <a:latin typeface="Gill Sans MT"/>
              <a:cs typeface="Gill Sans MT"/>
            </a:endParaRPr>
          </a:p>
          <a:p>
            <a:pPr algn="ctr">
              <a:defRPr/>
            </a:pPr>
            <a:r>
              <a:rPr lang="es-ES" sz="1700" b="1" dirty="0" smtClean="0">
                <a:solidFill>
                  <a:schemeClr val="tx1"/>
                </a:solidFill>
                <a:latin typeface="Gill Sans MT"/>
                <a:cs typeface="Gill Sans MT"/>
              </a:rPr>
              <a:t>22 años</a:t>
            </a:r>
            <a:endParaRPr lang="es-ES" sz="1700" b="1" dirty="0">
              <a:solidFill>
                <a:schemeClr val="tx1"/>
              </a:solidFill>
              <a:latin typeface="Gill Sans MT"/>
              <a:cs typeface="Gill Sans MT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148064" y="1988840"/>
            <a:ext cx="1368425" cy="36988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dirty="0" smtClean="0">
                <a:latin typeface="Gill Sans MT"/>
                <a:cs typeface="Gill Sans MT"/>
              </a:rPr>
              <a:t>Entrevistas</a:t>
            </a:r>
            <a:endParaRPr lang="es-ES" dirty="0">
              <a:latin typeface="Gill Sans MT"/>
              <a:cs typeface="Gill Sans MT"/>
            </a:endParaRPr>
          </a:p>
        </p:txBody>
      </p:sp>
      <p:sp>
        <p:nvSpPr>
          <p:cNvPr id="8" name="CuadroTexto 18"/>
          <p:cNvSpPr txBox="1">
            <a:spLocks noChangeArrowheads="1"/>
          </p:cNvSpPr>
          <p:nvPr/>
        </p:nvSpPr>
        <p:spPr bwMode="auto">
          <a:xfrm>
            <a:off x="7380312" y="4991557"/>
            <a:ext cx="1655762" cy="369888"/>
          </a:xfrm>
          <a:prstGeom prst="rect">
            <a:avLst/>
          </a:prstGeom>
          <a:noFill/>
          <a:ln w="9525">
            <a:solidFill>
              <a:srgbClr val="37609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 dirty="0" smtClean="0">
                <a:latin typeface="Gill Sans MT" charset="0"/>
                <a:cs typeface="Gill Sans MT" charset="0"/>
              </a:rPr>
              <a:t>Base de datos</a:t>
            </a:r>
            <a:endParaRPr lang="es-ES" sz="1800" dirty="0">
              <a:latin typeface="Gill Sans MT" charset="0"/>
              <a:cs typeface="Gill Sans MT" charset="0"/>
            </a:endParaRPr>
          </a:p>
        </p:txBody>
      </p:sp>
      <p:sp>
        <p:nvSpPr>
          <p:cNvPr id="9" name="CuadroTexto 19"/>
          <p:cNvSpPr txBox="1">
            <a:spLocks noChangeArrowheads="1"/>
          </p:cNvSpPr>
          <p:nvPr/>
        </p:nvSpPr>
        <p:spPr bwMode="auto">
          <a:xfrm>
            <a:off x="4703255" y="3448938"/>
            <a:ext cx="3744416" cy="369332"/>
          </a:xfrm>
          <a:prstGeom prst="rect">
            <a:avLst/>
          </a:prstGeom>
          <a:noFill/>
          <a:ln w="9525">
            <a:solidFill>
              <a:srgbClr val="37609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 dirty="0" smtClean="0">
                <a:latin typeface="Gill Sans MT" charset="0"/>
                <a:cs typeface="Gill Sans MT" charset="0"/>
              </a:rPr>
              <a:t>Biobanco de DNA y RNA desde 1997</a:t>
            </a:r>
          </a:p>
        </p:txBody>
      </p:sp>
      <p:sp>
        <p:nvSpPr>
          <p:cNvPr id="10" name="CuadroTexto 20"/>
          <p:cNvSpPr txBox="1">
            <a:spLocks noChangeArrowheads="1"/>
          </p:cNvSpPr>
          <p:nvPr/>
        </p:nvSpPr>
        <p:spPr bwMode="auto">
          <a:xfrm>
            <a:off x="6659315" y="4106971"/>
            <a:ext cx="2089150" cy="646331"/>
          </a:xfrm>
          <a:prstGeom prst="rect">
            <a:avLst/>
          </a:prstGeom>
          <a:noFill/>
          <a:ln w="9525">
            <a:solidFill>
              <a:srgbClr val="37609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 dirty="0" smtClean="0">
                <a:latin typeface="Gill Sans MT" charset="0"/>
                <a:cs typeface="Gill Sans MT" charset="0"/>
              </a:rPr>
              <a:t>Biobanco de tejidos, médula ósea y suero</a:t>
            </a:r>
            <a:endParaRPr lang="es-ES" sz="1800" dirty="0">
              <a:latin typeface="Gill Sans MT" charset="0"/>
              <a:cs typeface="Gill Sans MT" charset="0"/>
            </a:endParaRPr>
          </a:p>
        </p:txBody>
      </p:sp>
      <p:sp>
        <p:nvSpPr>
          <p:cNvPr id="11" name="CuadroTexto 21"/>
          <p:cNvSpPr txBox="1">
            <a:spLocks noChangeArrowheads="1"/>
          </p:cNvSpPr>
          <p:nvPr/>
        </p:nvSpPr>
        <p:spPr bwMode="auto">
          <a:xfrm>
            <a:off x="3851920" y="2586099"/>
            <a:ext cx="4117084" cy="646331"/>
          </a:xfrm>
          <a:prstGeom prst="rect">
            <a:avLst/>
          </a:prstGeom>
          <a:noFill/>
          <a:ln w="9525">
            <a:solidFill>
              <a:srgbClr val="37609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 dirty="0" smtClean="0">
                <a:latin typeface="Gill Sans MT" charset="0"/>
                <a:cs typeface="Gill Sans MT" charset="0"/>
              </a:rPr>
              <a:t>Colección de Biopsias de Cáncer cervical y muestras de niños con leucemia</a:t>
            </a:r>
            <a:endParaRPr lang="es-ES" sz="1800" dirty="0">
              <a:latin typeface="Gill Sans MT" charset="0"/>
              <a:cs typeface="Gill Sans MT" charset="0"/>
            </a:endParaRPr>
          </a:p>
        </p:txBody>
      </p:sp>
      <p:cxnSp>
        <p:nvCxnSpPr>
          <p:cNvPr id="12" name="Conector recto de flecha 11"/>
          <p:cNvCxnSpPr/>
          <p:nvPr/>
        </p:nvCxnSpPr>
        <p:spPr>
          <a:xfrm>
            <a:off x="5868144" y="1700808"/>
            <a:ext cx="0" cy="2889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>
            <a:off x="7020272" y="1700808"/>
            <a:ext cx="0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>
            <a:off x="8100082" y="1709577"/>
            <a:ext cx="621" cy="17287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>
            <a:off x="8532440" y="1699606"/>
            <a:ext cx="0" cy="23042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>
            <a:off x="8892480" y="1699606"/>
            <a:ext cx="0" cy="31975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38 Rectángulo"/>
          <p:cNvSpPr/>
          <p:nvPr/>
        </p:nvSpPr>
        <p:spPr>
          <a:xfrm>
            <a:off x="143051" y="1144862"/>
            <a:ext cx="3096343" cy="1277273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100" b="1" dirty="0" smtClean="0"/>
              <a:t>Dr. Víctor Hugo Garzón Barrientos</a:t>
            </a:r>
          </a:p>
          <a:p>
            <a:pPr algn="just"/>
            <a:r>
              <a:rPr lang="en-US" sz="1100" b="1" dirty="0" smtClean="0"/>
              <a:t>Dr. Marco Antonio </a:t>
            </a:r>
            <a:r>
              <a:rPr lang="es-MX" sz="1100" b="1" dirty="0" smtClean="0"/>
              <a:t>Jiménez</a:t>
            </a:r>
            <a:r>
              <a:rPr lang="en-US" sz="1100" b="1" dirty="0" smtClean="0"/>
              <a:t> </a:t>
            </a:r>
            <a:r>
              <a:rPr lang="es-MX" sz="1100" b="1" dirty="0" smtClean="0"/>
              <a:t>López</a:t>
            </a:r>
          </a:p>
          <a:p>
            <a:pPr algn="just"/>
            <a:r>
              <a:rPr lang="en-US" sz="1100" b="1" dirty="0" smtClean="0"/>
              <a:t>Dr. José Guadalupe Muñoz Camacho</a:t>
            </a:r>
          </a:p>
          <a:p>
            <a:pPr algn="just"/>
            <a:r>
              <a:rPr lang="en-US" sz="1100" b="1" dirty="0" smtClean="0"/>
              <a:t>M en C. </a:t>
            </a:r>
            <a:r>
              <a:rPr lang="es-MX" sz="1100" b="1" dirty="0" smtClean="0"/>
              <a:t>Mónica</a:t>
            </a:r>
            <a:r>
              <a:rPr lang="en-US" sz="1100" b="1" dirty="0" smtClean="0"/>
              <a:t> V. Saavedra Herrera</a:t>
            </a:r>
          </a:p>
          <a:p>
            <a:pPr algn="just"/>
            <a:r>
              <a:rPr lang="en-US" sz="1100" b="1" dirty="0" smtClean="0"/>
              <a:t>Dra. Ana Bertha Rivera Ramírez</a:t>
            </a:r>
          </a:p>
          <a:p>
            <a:pPr algn="just"/>
            <a:r>
              <a:rPr lang="en-US" sz="1100" b="1" dirty="0" smtClean="0"/>
              <a:t>Dra. Azucena Ocampo </a:t>
            </a:r>
            <a:r>
              <a:rPr lang="es-MX" sz="1100" b="1" dirty="0" smtClean="0"/>
              <a:t>Bárcenas</a:t>
            </a:r>
            <a:r>
              <a:rPr lang="en-US" sz="1100" b="1" dirty="0" smtClean="0"/>
              <a:t> </a:t>
            </a:r>
          </a:p>
          <a:p>
            <a:pPr algn="just"/>
            <a:r>
              <a:rPr lang="es-MX" sz="1100" b="1" dirty="0" smtClean="0"/>
              <a:t>Al personal del IECAN</a:t>
            </a:r>
            <a:endParaRPr lang="en-US" sz="1100" b="1" dirty="0" smtClean="0"/>
          </a:p>
        </p:txBody>
      </p:sp>
      <p:grpSp>
        <p:nvGrpSpPr>
          <p:cNvPr id="18" name="20 Grupo"/>
          <p:cNvGrpSpPr/>
          <p:nvPr/>
        </p:nvGrpSpPr>
        <p:grpSpPr>
          <a:xfrm>
            <a:off x="721989" y="2534703"/>
            <a:ext cx="2756345" cy="3469172"/>
            <a:chOff x="6299881" y="3704244"/>
            <a:chExt cx="2756345" cy="3469172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99881" y="3704244"/>
              <a:ext cx="2756345" cy="1786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4" descr="https://scontent-b-lax.xx.fbcdn.net/hphotos-xap1/v/t1.0-9/1002537_784995108204589_4234127200380993071_n.jpg?oh=9b792311e6596638d4757ea01e3fb606&amp;oe=5560CD4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00192" y="5106390"/>
              <a:ext cx="2756034" cy="206702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307008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572000" y="1034152"/>
            <a:ext cx="4464051" cy="7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400" b="1" dirty="0" smtClean="0">
                <a:solidFill>
                  <a:schemeClr val="tx1"/>
                </a:solidFill>
                <a:latin typeface="Gill Sans MT"/>
                <a:cs typeface="Gill Sans MT"/>
              </a:rPr>
              <a:t>Estado de Guerrero</a:t>
            </a:r>
            <a:endParaRPr lang="es-ES" sz="1400" b="1" dirty="0">
              <a:solidFill>
                <a:schemeClr val="tx1"/>
              </a:solidFill>
              <a:latin typeface="Gill Sans MT"/>
              <a:cs typeface="Gill Sans MT"/>
            </a:endParaRPr>
          </a:p>
          <a:p>
            <a:pPr algn="ctr">
              <a:defRPr/>
            </a:pPr>
            <a:r>
              <a:rPr lang="es-ES" sz="1400" b="1" dirty="0" smtClean="0">
                <a:solidFill>
                  <a:schemeClr val="tx1"/>
                </a:solidFill>
                <a:latin typeface="Gill Sans MT"/>
                <a:cs typeface="Gill Sans MT"/>
              </a:rPr>
              <a:t>2014-2019 (Biopsias de Lesiones Intraepiteliales)</a:t>
            </a:r>
            <a:endParaRPr lang="es-ES" sz="1400" b="1" dirty="0">
              <a:solidFill>
                <a:schemeClr val="tx1"/>
              </a:solidFill>
              <a:latin typeface="Gill Sans MT"/>
              <a:cs typeface="Gill Sans MT"/>
            </a:endParaRPr>
          </a:p>
          <a:p>
            <a:pPr algn="ctr">
              <a:defRPr/>
            </a:pPr>
            <a:r>
              <a:rPr lang="es-ES" sz="1400" b="1" dirty="0" smtClean="0">
                <a:solidFill>
                  <a:schemeClr val="tx1"/>
                </a:solidFill>
                <a:latin typeface="Gill Sans MT"/>
                <a:cs typeface="Gill Sans MT"/>
              </a:rPr>
              <a:t>5 años</a:t>
            </a:r>
            <a:endParaRPr lang="es-ES" sz="1400" b="1" dirty="0">
              <a:solidFill>
                <a:schemeClr val="tx1"/>
              </a:solidFill>
              <a:latin typeface="Gill Sans MT"/>
              <a:cs typeface="Gill Sans MT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148064" y="2123008"/>
            <a:ext cx="1368425" cy="36988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dirty="0" smtClean="0">
                <a:latin typeface="Gill Sans MT"/>
                <a:cs typeface="Gill Sans MT"/>
              </a:rPr>
              <a:t>Entrevistas</a:t>
            </a:r>
            <a:endParaRPr lang="es-ES" dirty="0">
              <a:latin typeface="Gill Sans MT"/>
              <a:cs typeface="Gill Sans MT"/>
            </a:endParaRPr>
          </a:p>
        </p:txBody>
      </p:sp>
      <p:sp>
        <p:nvSpPr>
          <p:cNvPr id="8" name="CuadroTexto 18"/>
          <p:cNvSpPr txBox="1">
            <a:spLocks noChangeArrowheads="1"/>
          </p:cNvSpPr>
          <p:nvPr/>
        </p:nvSpPr>
        <p:spPr bwMode="auto">
          <a:xfrm>
            <a:off x="7380312" y="5373216"/>
            <a:ext cx="1655762" cy="369888"/>
          </a:xfrm>
          <a:prstGeom prst="rect">
            <a:avLst/>
          </a:prstGeom>
          <a:noFill/>
          <a:ln w="9525">
            <a:solidFill>
              <a:srgbClr val="37609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 dirty="0" smtClean="0">
                <a:latin typeface="Gill Sans MT" charset="0"/>
                <a:cs typeface="Gill Sans MT" charset="0"/>
              </a:rPr>
              <a:t>Base de datos</a:t>
            </a:r>
            <a:endParaRPr lang="es-ES" sz="1800" dirty="0">
              <a:latin typeface="Gill Sans MT" charset="0"/>
              <a:cs typeface="Gill Sans MT" charset="0"/>
            </a:endParaRPr>
          </a:p>
        </p:txBody>
      </p:sp>
      <p:sp>
        <p:nvSpPr>
          <p:cNvPr id="9" name="CuadroTexto 19"/>
          <p:cNvSpPr txBox="1">
            <a:spLocks noChangeArrowheads="1"/>
          </p:cNvSpPr>
          <p:nvPr/>
        </p:nvSpPr>
        <p:spPr bwMode="auto">
          <a:xfrm>
            <a:off x="5364088" y="3501008"/>
            <a:ext cx="3096767" cy="646331"/>
          </a:xfrm>
          <a:prstGeom prst="rect">
            <a:avLst/>
          </a:prstGeom>
          <a:noFill/>
          <a:ln w="9525">
            <a:solidFill>
              <a:srgbClr val="37609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 dirty="0" smtClean="0">
                <a:latin typeface="Gill Sans MT" charset="0"/>
                <a:cs typeface="Gill Sans MT" charset="0"/>
              </a:rPr>
              <a:t>Biobanco de DNA y RNA desde 2014</a:t>
            </a:r>
            <a:endParaRPr lang="es-ES" sz="1800" dirty="0">
              <a:latin typeface="Gill Sans MT" charset="0"/>
              <a:cs typeface="Gill Sans MT" charset="0"/>
            </a:endParaRPr>
          </a:p>
        </p:txBody>
      </p:sp>
      <p:sp>
        <p:nvSpPr>
          <p:cNvPr id="10" name="CuadroTexto 20"/>
          <p:cNvSpPr txBox="1">
            <a:spLocks noChangeArrowheads="1"/>
          </p:cNvSpPr>
          <p:nvPr/>
        </p:nvSpPr>
        <p:spPr bwMode="auto">
          <a:xfrm>
            <a:off x="6471734" y="4581128"/>
            <a:ext cx="2276730" cy="646331"/>
          </a:xfrm>
          <a:prstGeom prst="rect">
            <a:avLst/>
          </a:prstGeom>
          <a:noFill/>
          <a:ln w="9525">
            <a:solidFill>
              <a:srgbClr val="37609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 dirty="0" smtClean="0">
                <a:latin typeface="Gill Sans MT" charset="0"/>
                <a:cs typeface="Gill Sans MT" charset="0"/>
              </a:rPr>
              <a:t>Biobanco de tejidos</a:t>
            </a:r>
          </a:p>
          <a:p>
            <a:pPr algn="ctr" eaLnBrk="1" hangingPunct="1"/>
            <a:r>
              <a:rPr lang="es-ES_tradnl" sz="1800" dirty="0" smtClean="0">
                <a:latin typeface="Gill Sans MT" charset="0"/>
                <a:cs typeface="Gill Sans MT" charset="0"/>
              </a:rPr>
              <a:t>Citología líquida</a:t>
            </a:r>
            <a:endParaRPr lang="es-ES" sz="1800" dirty="0">
              <a:latin typeface="Gill Sans MT" charset="0"/>
              <a:cs typeface="Gill Sans MT" charset="0"/>
            </a:endParaRPr>
          </a:p>
        </p:txBody>
      </p:sp>
      <p:sp>
        <p:nvSpPr>
          <p:cNvPr id="11" name="CuadroTexto 21"/>
          <p:cNvSpPr txBox="1">
            <a:spLocks noChangeArrowheads="1"/>
          </p:cNvSpPr>
          <p:nvPr/>
        </p:nvSpPr>
        <p:spPr bwMode="auto">
          <a:xfrm>
            <a:off x="5004047" y="2708920"/>
            <a:ext cx="2807395" cy="646331"/>
          </a:xfrm>
          <a:prstGeom prst="rect">
            <a:avLst/>
          </a:prstGeom>
          <a:noFill/>
          <a:ln w="9525">
            <a:solidFill>
              <a:srgbClr val="37609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 dirty="0" smtClean="0">
                <a:latin typeface="Gill Sans MT" charset="0"/>
                <a:cs typeface="Gill Sans MT" charset="0"/>
              </a:rPr>
              <a:t>Colección de Biopsias desde 2014</a:t>
            </a:r>
            <a:endParaRPr lang="es-ES" sz="1800" dirty="0">
              <a:latin typeface="Gill Sans MT" charset="0"/>
              <a:cs typeface="Gill Sans MT" charset="0"/>
            </a:endParaRPr>
          </a:p>
        </p:txBody>
      </p:sp>
      <p:cxnSp>
        <p:nvCxnSpPr>
          <p:cNvPr id="12" name="Conector recto de flecha 11"/>
          <p:cNvCxnSpPr/>
          <p:nvPr/>
        </p:nvCxnSpPr>
        <p:spPr>
          <a:xfrm>
            <a:off x="5868144" y="1761984"/>
            <a:ext cx="0" cy="2889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>
            <a:off x="7020272" y="1772816"/>
            <a:ext cx="0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>
            <a:off x="8100392" y="1772816"/>
            <a:ext cx="621" cy="17287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>
            <a:off x="8532440" y="1772816"/>
            <a:ext cx="0" cy="2808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>
            <a:off x="8964488" y="1772816"/>
            <a:ext cx="0" cy="3600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31876" r="47637" b="40924"/>
          <a:stretch/>
        </p:blipFill>
        <p:spPr>
          <a:xfrm>
            <a:off x="828801" y="4847291"/>
            <a:ext cx="2591071" cy="135050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1" r="11930" b="18260"/>
          <a:stretch/>
        </p:blipFill>
        <p:spPr>
          <a:xfrm>
            <a:off x="28659" y="21740"/>
            <a:ext cx="4346804" cy="251301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3419872" y="68110"/>
            <a:ext cx="5401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Centros de displasias de la Secretaría de Salud</a:t>
            </a:r>
          </a:p>
          <a:p>
            <a:pPr algn="ctr"/>
            <a:r>
              <a:rPr lang="es-ES" b="1" dirty="0" smtClean="0"/>
              <a:t>Chilpancingo, </a:t>
            </a:r>
            <a:r>
              <a:rPr lang="es-ES" b="1" dirty="0"/>
              <a:t>Gro.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6" r="14005"/>
          <a:stretch/>
        </p:blipFill>
        <p:spPr>
          <a:xfrm>
            <a:off x="916767" y="2002256"/>
            <a:ext cx="3458696" cy="1714776"/>
          </a:xfrm>
          <a:prstGeom prst="rect">
            <a:avLst/>
          </a:prstGeom>
        </p:spPr>
      </p:pic>
      <p:sp>
        <p:nvSpPr>
          <p:cNvPr id="19" name="38 Rectángulo"/>
          <p:cNvSpPr/>
          <p:nvPr/>
        </p:nvSpPr>
        <p:spPr>
          <a:xfrm>
            <a:off x="603083" y="3802658"/>
            <a:ext cx="3096343" cy="938719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100" b="1" dirty="0" smtClean="0"/>
              <a:t>Dr. </a:t>
            </a:r>
            <a:r>
              <a:rPr lang="es-ES" sz="1100" b="1" dirty="0"/>
              <a:t>Dr. Raúl Peralta </a:t>
            </a:r>
            <a:r>
              <a:rPr lang="es-ES" sz="1100" b="1" dirty="0" smtClean="0"/>
              <a:t>Catalán</a:t>
            </a:r>
            <a:endParaRPr lang="en-US" sz="1100" b="1" dirty="0" smtClean="0"/>
          </a:p>
          <a:p>
            <a:pPr algn="just"/>
            <a:r>
              <a:rPr lang="en-US" sz="1100" b="1" dirty="0" smtClean="0"/>
              <a:t>Dr. Víctor Hugo Garzón Barrientos</a:t>
            </a:r>
          </a:p>
          <a:p>
            <a:pPr algn="just"/>
            <a:r>
              <a:rPr lang="en-US" sz="1100" b="1" dirty="0" smtClean="0"/>
              <a:t>Dr. Emanuel González Abonce</a:t>
            </a:r>
          </a:p>
          <a:p>
            <a:pPr algn="just"/>
            <a:r>
              <a:rPr lang="en-US" sz="1100" b="1" dirty="0" smtClean="0"/>
              <a:t>Dra. Joana Lizeth Urbina </a:t>
            </a:r>
            <a:r>
              <a:rPr lang="es-MX" sz="1100" b="1" dirty="0" smtClean="0"/>
              <a:t>Ángel</a:t>
            </a:r>
          </a:p>
          <a:p>
            <a:pPr algn="just"/>
            <a:r>
              <a:rPr lang="es-MX" sz="1100" b="1" dirty="0"/>
              <a:t>Al personal </a:t>
            </a:r>
            <a:r>
              <a:rPr lang="es-MX" sz="1100" b="1" dirty="0" smtClean="0"/>
              <a:t>del HGRAA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487697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073125"/>
              </p:ext>
            </p:extLst>
          </p:nvPr>
        </p:nvGraphicFramePr>
        <p:xfrm>
          <a:off x="179512" y="682207"/>
          <a:ext cx="8712968" cy="240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65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434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33026">
                  <a:extLst>
                    <a:ext uri="{9D8B030D-6E8A-4147-A177-3AD203B41FA5}">
                      <a16:colId xmlns="" xmlns:a16="http://schemas.microsoft.com/office/drawing/2014/main" val="2039685299"/>
                    </a:ext>
                  </a:extLst>
                </a:gridCol>
              </a:tblGrid>
              <a:tr h="514545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DNA</a:t>
                      </a:r>
                      <a:r>
                        <a:rPr lang="es-ES" sz="1600" baseline="0" dirty="0"/>
                        <a:t> </a:t>
                      </a:r>
                      <a:r>
                        <a:rPr lang="es-ES" sz="1600" baseline="0" dirty="0" smtClean="0"/>
                        <a:t>de cérvix de </a:t>
                      </a:r>
                      <a:r>
                        <a:rPr lang="es-ES" sz="1600" baseline="0" dirty="0" smtClean="0">
                          <a:solidFill>
                            <a:srgbClr val="000000"/>
                          </a:solidFill>
                        </a:rPr>
                        <a:t>mujeres </a:t>
                      </a:r>
                      <a:r>
                        <a:rPr lang="es-ES" sz="1600" baseline="0" dirty="0" smtClean="0"/>
                        <a:t>del Estado de </a:t>
                      </a:r>
                      <a:r>
                        <a:rPr lang="es-ES" sz="1600" baseline="0" dirty="0"/>
                        <a:t>Guerrero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Número de muestras de raspados 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Número de muestras de biopsias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7234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Citología Normal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6,052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7234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Lesión Escamosa Intraepitelial de bajo grado </a:t>
                      </a:r>
                      <a:r>
                        <a:rPr lang="es-ES" sz="1600" baseline="0" dirty="0" smtClean="0"/>
                        <a:t>(LEIBG)</a:t>
                      </a:r>
                      <a:endParaRPr lang="es-E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4,110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7234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Lesión Escamosa Intraepitelial de alto grado </a:t>
                      </a:r>
                      <a:r>
                        <a:rPr lang="es-ES" sz="1600" baseline="0" dirty="0" smtClean="0"/>
                        <a:t>(LEIAG)</a:t>
                      </a:r>
                      <a:endParaRPr lang="es-E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186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48560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Cáncer Cervical 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336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7234">
                <a:tc>
                  <a:txBody>
                    <a:bodyPr/>
                    <a:lstStyle/>
                    <a:p>
                      <a:r>
                        <a:rPr lang="es-ES" sz="16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10,684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202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79513" y="3789040"/>
            <a:ext cx="6674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b="1" dirty="0">
                <a:solidFill>
                  <a:srgbClr val="000000"/>
                </a:solidFill>
                <a:latin typeface="+mn-lt"/>
              </a:rPr>
              <a:t>Registros clínicos y base de datos SSPS: (Datos sociodemográficos, historia clínica, estilo de vida, diagnóstico citohistológico, infección por VPH, biomarcadores celulares, virales y epigenéticos).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124715"/>
              </p:ext>
            </p:extLst>
          </p:nvPr>
        </p:nvGraphicFramePr>
        <p:xfrm>
          <a:off x="179512" y="3128618"/>
          <a:ext cx="6674768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65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382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DNA </a:t>
                      </a:r>
                      <a:r>
                        <a:rPr lang="es-ES" sz="1600" dirty="0" smtClean="0"/>
                        <a:t>del</a:t>
                      </a:r>
                      <a:r>
                        <a:rPr lang="es-ES" sz="1600" baseline="0" dirty="0" smtClean="0"/>
                        <a:t> área genital de </a:t>
                      </a:r>
                      <a:r>
                        <a:rPr lang="es-ES" sz="1600" baseline="0" dirty="0" smtClean="0">
                          <a:solidFill>
                            <a:schemeClr val="tx1"/>
                          </a:solidFill>
                        </a:rPr>
                        <a:t>hombres </a:t>
                      </a:r>
                      <a:r>
                        <a:rPr lang="es-ES" sz="1600" baseline="0" dirty="0" smtClean="0">
                          <a:solidFill>
                            <a:schemeClr val="bg1"/>
                          </a:solidFill>
                        </a:rPr>
                        <a:t>del estado de Guerrero</a:t>
                      </a:r>
                      <a:endParaRPr lang="es-ES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solidFill>
                            <a:schemeClr val="tx1"/>
                          </a:solidFill>
                        </a:rPr>
                        <a:t>966</a:t>
                      </a:r>
                      <a:endParaRPr lang="es-E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525688" y="136601"/>
            <a:ext cx="5328592" cy="46166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Muestras del BIOBANCO UAGro</a:t>
            </a:r>
            <a:endParaRPr lang="es-ES" sz="24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6854280" y="3090127"/>
            <a:ext cx="2182216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Mujeres con seguimiento</a:t>
            </a:r>
            <a:endParaRPr lang="es-ES" sz="1400" dirty="0"/>
          </a:p>
          <a:p>
            <a:pPr algn="ctr"/>
            <a:r>
              <a:rPr lang="es-ES" dirty="0" smtClean="0"/>
              <a:t>1,465</a:t>
            </a:r>
            <a:endParaRPr lang="es-ES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577322"/>
              </p:ext>
            </p:extLst>
          </p:nvPr>
        </p:nvGraphicFramePr>
        <p:xfrm>
          <a:off x="481572" y="4743100"/>
          <a:ext cx="818085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52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156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42657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Muestras de niños con leucemia linfoblástica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Número de muestras 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2657"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Médula</a:t>
                      </a:r>
                      <a:r>
                        <a:rPr lang="es-ES" b="1" baseline="0" dirty="0" smtClean="0">
                          <a:solidFill>
                            <a:schemeClr val="tx1"/>
                          </a:solidFill>
                        </a:rPr>
                        <a:t> ósea</a:t>
                      </a:r>
                      <a:endParaRPr lang="es-E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b="1" dirty="0" smtClean="0">
                          <a:solidFill>
                            <a:schemeClr val="tx1"/>
                          </a:solidFill>
                        </a:rPr>
                        <a:t>299</a:t>
                      </a:r>
                      <a:endParaRPr lang="es-E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3527"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Suero</a:t>
                      </a:r>
                      <a:endParaRPr lang="es-E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b="1" dirty="0" smtClean="0">
                          <a:solidFill>
                            <a:schemeClr val="tx1"/>
                          </a:solidFill>
                        </a:rPr>
                        <a:t>341</a:t>
                      </a:r>
                      <a:endParaRPr lang="es-E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26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113"/>
            <a:ext cx="9652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 descr="logo-lab-negr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28575"/>
            <a:ext cx="104298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2483768" y="692696"/>
            <a:ext cx="4608512" cy="83099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Uso de las muestras del Biobanco en nuestro laboratorio</a:t>
            </a:r>
            <a:endParaRPr lang="es-ES" sz="24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251519" y="2636912"/>
            <a:ext cx="1905371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Estudios Epidemiológicos</a:t>
            </a:r>
            <a:endParaRPr lang="es-ES" sz="20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4572000" y="2650024"/>
            <a:ext cx="1944216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Transcriptómica</a:t>
            </a:r>
            <a:endParaRPr lang="es-ES" sz="20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4572000" y="3191323"/>
            <a:ext cx="1944216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Proteómica</a:t>
            </a:r>
            <a:endParaRPr lang="es-ES" sz="2000" b="1" dirty="0"/>
          </a:p>
        </p:txBody>
      </p:sp>
      <p:cxnSp>
        <p:nvCxnSpPr>
          <p:cNvPr id="4" name="Conector recto 3"/>
          <p:cNvCxnSpPr/>
          <p:nvPr/>
        </p:nvCxnSpPr>
        <p:spPr>
          <a:xfrm>
            <a:off x="467544" y="2060848"/>
            <a:ext cx="77768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4788024" y="1196752"/>
            <a:ext cx="0" cy="8344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>
            <a:off x="8244408" y="2060848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5652120" y="2060848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>
            <a:off x="467544" y="2060848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>
            <a:off x="3347864" y="2060848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2645122" y="2636912"/>
            <a:ext cx="1431776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Diagnóstico Molecular </a:t>
            </a:r>
            <a:endParaRPr lang="es-ES" sz="2000" b="1" dirty="0"/>
          </a:p>
        </p:txBody>
      </p:sp>
      <p:sp>
        <p:nvSpPr>
          <p:cNvPr id="21" name="CuadroTexto 20"/>
          <p:cNvSpPr txBox="1"/>
          <p:nvPr/>
        </p:nvSpPr>
        <p:spPr>
          <a:xfrm>
            <a:off x="2195736" y="4437112"/>
            <a:ext cx="4791374" cy="132343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ü"/>
            </a:pPr>
            <a:r>
              <a:rPr lang="es-ES" sz="2000" b="1" dirty="0" smtClean="0"/>
              <a:t>Proyectos de Investigación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es-ES" sz="2000" b="1" dirty="0" smtClean="0"/>
              <a:t>Formación de Recursos Humanos (Tesis)</a:t>
            </a:r>
            <a:endParaRPr lang="es-ES" sz="2000" b="1" dirty="0"/>
          </a:p>
          <a:p>
            <a:pPr marL="342900" indent="-342900" algn="just">
              <a:buFont typeface="Wingdings" charset="2"/>
              <a:buChar char="ü"/>
            </a:pPr>
            <a:r>
              <a:rPr lang="es-ES" sz="2000" b="1" dirty="0" smtClean="0"/>
              <a:t>Artículos científicos</a:t>
            </a:r>
            <a:endParaRPr lang="es-ES" sz="2000" b="1" dirty="0"/>
          </a:p>
          <a:p>
            <a:pPr marL="342900" indent="-342900" algn="just">
              <a:buFont typeface="Wingdings" charset="2"/>
              <a:buChar char="ü"/>
            </a:pPr>
            <a:r>
              <a:rPr lang="es-ES" sz="2000" b="1" dirty="0" smtClean="0"/>
              <a:t>Colaboraciones</a:t>
            </a:r>
            <a:endParaRPr lang="es-ES" sz="2000" b="1" dirty="0"/>
          </a:p>
        </p:txBody>
      </p:sp>
      <p:sp>
        <p:nvSpPr>
          <p:cNvPr id="22" name="CuadroTexto 21">
            <a:extLst>
              <a:ext uri="{FF2B5EF4-FFF2-40B4-BE49-F238E27FC236}">
                <a16:creationId xmlns="" xmlns:a16="http://schemas.microsoft.com/office/drawing/2014/main" id="{9C5AE68D-8BA4-8941-823D-C7761C970425}"/>
              </a:ext>
            </a:extLst>
          </p:cNvPr>
          <p:cNvSpPr txBox="1"/>
          <p:nvPr/>
        </p:nvSpPr>
        <p:spPr>
          <a:xfrm>
            <a:off x="6804248" y="2640504"/>
            <a:ext cx="1944216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Biomarcadores</a:t>
            </a:r>
            <a:endParaRPr lang="es-ES" sz="2000" b="1" dirty="0"/>
          </a:p>
        </p:txBody>
      </p:sp>
      <p:sp>
        <p:nvSpPr>
          <p:cNvPr id="23" name="CuadroTexto 22"/>
          <p:cNvSpPr txBox="1"/>
          <p:nvPr/>
        </p:nvSpPr>
        <p:spPr>
          <a:xfrm>
            <a:off x="4572000" y="3695758"/>
            <a:ext cx="1944216" cy="400110"/>
          </a:xfrm>
          <a:prstGeom prst="rect">
            <a:avLst/>
          </a:prstGeom>
          <a:ln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Metabolómica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423652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755576" y="219547"/>
            <a:ext cx="7632848" cy="36933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Biobanco – Proyectos de Investigación</a:t>
            </a:r>
            <a:endParaRPr lang="es-ES" b="1" dirty="0"/>
          </a:p>
        </p:txBody>
      </p:sp>
      <p:graphicFrame>
        <p:nvGraphicFramePr>
          <p:cNvPr id="11" name="Tabla 10">
            <a:extLst>
              <a:ext uri="{FF2B5EF4-FFF2-40B4-BE49-F238E27FC236}">
                <a16:creationId xmlns="" xmlns:a16="http://schemas.microsoft.com/office/drawing/2014/main" id="{1220E570-2FD7-644D-8EB1-07868BA9C4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804303"/>
              </p:ext>
            </p:extLst>
          </p:nvPr>
        </p:nvGraphicFramePr>
        <p:xfrm>
          <a:off x="251521" y="692696"/>
          <a:ext cx="8712968" cy="545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8631">
                  <a:extLst>
                    <a:ext uri="{9D8B030D-6E8A-4147-A177-3AD203B41FA5}">
                      <a16:colId xmlns="" xmlns:a16="http://schemas.microsoft.com/office/drawing/2014/main" val="2350119134"/>
                    </a:ext>
                  </a:extLst>
                </a:gridCol>
                <a:gridCol w="1728192"/>
                <a:gridCol w="129614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 smtClean="0"/>
                        <a:t>Proyectos de Investigación  (15)</a:t>
                      </a:r>
                      <a:endParaRPr lang="es-MX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 smtClean="0"/>
                        <a:t>Fuente de financiamiento</a:t>
                      </a:r>
                      <a:endParaRPr lang="es-MX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 smtClean="0"/>
                        <a:t>Tiempo de</a:t>
                      </a:r>
                      <a:r>
                        <a:rPr lang="es-MX" sz="1400" b="1" baseline="0" dirty="0" smtClean="0"/>
                        <a:t> desarrollo</a:t>
                      </a:r>
                      <a:endParaRPr lang="es-MX" sz="1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94617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Evaluación de la utilidad de la detección de los tipos del virus del papiloma humano en la decisión acerca del manejo de pacientes con Papanicolaou anormal.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SIBEJ-CONACYT</a:t>
                      </a:r>
                      <a:r>
                        <a:rPr lang="es-ES" sz="1400" dirty="0" smtClean="0"/>
                        <a:t> </a:t>
                      </a:r>
                      <a:endParaRPr lang="es-MX" sz="14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1998-2001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E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Epidemiología del cáncer </a:t>
                      </a:r>
                      <a:r>
                        <a:rPr lang="es-ES" sz="1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cérvicouterino</a:t>
                      </a:r>
                      <a:r>
                        <a:rPr lang="es-E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lesiones precancerosas e infección del virus del papiloma humano en mujeres nahuas del Alto Balsas, Gro.</a:t>
                      </a:r>
                      <a:r>
                        <a:rPr lang="es-ES" sz="1400" dirty="0" smtClean="0"/>
                        <a:t> </a:t>
                      </a:r>
                      <a:endParaRPr lang="es-MX" sz="14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SIBEJ-CONACYT</a:t>
                      </a:r>
                      <a:r>
                        <a:rPr lang="es-ES" sz="1400" dirty="0" smtClean="0"/>
                        <a:t> </a:t>
                      </a:r>
                      <a:endParaRPr lang="es-MX" sz="14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2000-2002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2488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Marcadores potenciales indicadores de progresión de lesiones </a:t>
                      </a:r>
                      <a:r>
                        <a:rPr lang="es-ES" sz="1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premalignas</a:t>
                      </a:r>
                      <a:r>
                        <a:rPr lang="es-E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 cáncer cervical: Variantes génicas del virus del papiloma humano, integración del genoma viral y mutilación de genes celulares reparadores y supresores de tumor</a:t>
                      </a:r>
                      <a:r>
                        <a:rPr lang="es-ES" sz="1400" dirty="0" smtClean="0">
                          <a:latin typeface="+mn-lt"/>
                        </a:rPr>
                        <a:t> </a:t>
                      </a:r>
                      <a:endParaRPr lang="es-MX" sz="1400" b="1" dirty="0" smtClean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Fondo Mixto CONACYT-Gobierno del Edo. de Guerrero.</a:t>
                      </a:r>
                      <a:r>
                        <a:rPr lang="es-ES" sz="1400" dirty="0" smtClean="0"/>
                        <a:t> </a:t>
                      </a:r>
                      <a:endParaRPr lang="es-MX" sz="14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2003-2006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Nuevas</a:t>
                      </a:r>
                      <a:r>
                        <a:rPr lang="es-MX" sz="14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estrategias para la prevención de cáncer </a:t>
                      </a:r>
                      <a:r>
                        <a:rPr lang="es-MX" sz="1400" b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cérvicouterino</a:t>
                      </a:r>
                      <a:r>
                        <a:rPr lang="es-MX" sz="14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en el estado de Guerrero.</a:t>
                      </a:r>
                      <a:endParaRPr lang="es-MX" sz="1400" b="0" dirty="0" smtClean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SIBEJ-CONACYT</a:t>
                      </a:r>
                      <a:r>
                        <a:rPr lang="es-ES" sz="1400" dirty="0" smtClean="0"/>
                        <a:t> </a:t>
                      </a:r>
                      <a:endParaRPr lang="es-MX" sz="14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2009-2011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57557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Diseño de un panel de biomarcadores para la detección temprana de cáncer </a:t>
                      </a:r>
                      <a:r>
                        <a:rPr lang="es-ES" sz="1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cérvicouterino</a:t>
                      </a:r>
                      <a:r>
                        <a:rPr lang="es-E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 partir de una sola toma de muestra.</a:t>
                      </a:r>
                      <a:endParaRPr lang="es-MX" sz="14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CONACYT Fondo Sectorial en Salud</a:t>
                      </a:r>
                      <a:r>
                        <a:rPr lang="es-ES" sz="1400" dirty="0" smtClean="0"/>
                        <a:t> </a:t>
                      </a:r>
                      <a:endParaRPr lang="es-MX" sz="14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2013-2015</a:t>
                      </a:r>
                    </a:p>
                    <a:p>
                      <a:pPr algn="just"/>
                      <a:endParaRPr lang="es-MX" sz="14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Laboratorio Nacional Biobanco (Consolidación)</a:t>
                      </a:r>
                      <a:endParaRPr lang="es-ES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CONACYT Laboratorios Nacionales</a:t>
                      </a:r>
                      <a:endParaRPr lang="es-ES" sz="12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2015-2016</a:t>
                      </a:r>
                    </a:p>
                  </a:txBody>
                  <a:tcPr/>
                </a:tc>
              </a:tr>
              <a:tr h="216600">
                <a:tc>
                  <a:txBody>
                    <a:bodyPr/>
                    <a:lstStyle/>
                    <a:p>
                      <a:pPr algn="just"/>
                      <a:r>
                        <a:rPr lang="es-ES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Análisis de las interacciones moleculares entre las oncoproteínas E6 y E7 del VPH 16 y sus variantes</a:t>
                      </a:r>
                      <a:r>
                        <a:rPr lang="es-ES" sz="1400" b="0" i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S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génicas con sus proteínas blanco.</a:t>
                      </a:r>
                      <a:endParaRPr lang="es-ES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CONACYT</a:t>
                      </a:r>
                      <a:endParaRPr lang="es-MX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2017-2020</a:t>
                      </a:r>
                      <a:endParaRPr lang="es-MX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32927521"/>
                  </a:ext>
                </a:extLst>
              </a:tr>
              <a:tr h="216600">
                <a:tc>
                  <a:txBody>
                    <a:bodyPr/>
                    <a:lstStyle/>
                    <a:p>
                      <a:pPr algn="just"/>
                      <a:r>
                        <a:rPr lang="es-MX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Regulación de HIF1-alfa y genes blancos de HIF1 implicados en el metabolismo de la glucosa y cambios en el </a:t>
                      </a:r>
                      <a:r>
                        <a:rPr lang="es-MX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metaboloma</a:t>
                      </a:r>
                      <a:r>
                        <a:rPr lang="es-MX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líneas celulares de cáncer </a:t>
                      </a:r>
                      <a:r>
                        <a:rPr lang="es-MX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cérvicouterino</a:t>
                      </a:r>
                      <a:r>
                        <a:rPr lang="es-MX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s-MX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s-MX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CONACYT</a:t>
                      </a:r>
                      <a:endParaRPr lang="es-MX" sz="14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2019-2023</a:t>
                      </a:r>
                      <a:endParaRPr lang="es-MX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69948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15960</TotalTime>
  <Words>924</Words>
  <Application>Microsoft Office PowerPoint</Application>
  <PresentationFormat>Presentación en pantalla (4:3)</PresentationFormat>
  <Paragraphs>225</Paragraphs>
  <Slides>13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ＭＳ Ｐゴシック</vt:lpstr>
      <vt:lpstr>Arial</vt:lpstr>
      <vt:lpstr>Arial Black</vt:lpstr>
      <vt:lpstr>Calibri</vt:lpstr>
      <vt:lpstr>Gill Sans MT</vt:lpstr>
      <vt:lpstr>Wingdings</vt:lpstr>
      <vt:lpstr>Tema de Office</vt:lpstr>
      <vt:lpstr>Presentación de PowerPoint</vt:lpstr>
      <vt:lpstr>Presentación de PowerPoint</vt:lpstr>
      <vt:lpstr>Presentación de PowerPoint</vt:lpstr>
      <vt:lpstr>Universidad Autónoma de Guerrero Facultad de Ciencias Químico Biológicas  Unidad de Diagnóstico para la detección de VPH y Cáncer Cervical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JP arq</dc:creator>
  <cp:lastModifiedBy>Julio Ortiz Ortiz</cp:lastModifiedBy>
  <cp:revision>436</cp:revision>
  <cp:lastPrinted>2017-01-23T17:28:53Z</cp:lastPrinted>
  <dcterms:created xsi:type="dcterms:W3CDTF">2013-05-21T17:45:16Z</dcterms:created>
  <dcterms:modified xsi:type="dcterms:W3CDTF">2019-07-10T23:24:14Z</dcterms:modified>
</cp:coreProperties>
</file>