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4" r:id="rId2"/>
    <p:sldId id="257" r:id="rId3"/>
    <p:sldId id="266" r:id="rId4"/>
    <p:sldId id="265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7" d="100"/>
          <a:sy n="57" d="100"/>
        </p:scale>
        <p:origin x="72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0341-1691-494A-B648-7D747DA59690}" type="datetimeFigureOut">
              <a:rPr lang="es-419" smtClean="0"/>
              <a:t>22/5/2019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5CC95-C91B-4FD8-9076-869D51EA0E10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803749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0341-1691-494A-B648-7D747DA59690}" type="datetimeFigureOut">
              <a:rPr lang="es-419" smtClean="0"/>
              <a:t>22/5/2019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5CC95-C91B-4FD8-9076-869D51EA0E10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092081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0341-1691-494A-B648-7D747DA59690}" type="datetimeFigureOut">
              <a:rPr lang="es-419" smtClean="0"/>
              <a:t>22/5/2019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5CC95-C91B-4FD8-9076-869D51EA0E10}" type="slidenum">
              <a:rPr lang="es-419" smtClean="0"/>
              <a:t>‹Nº›</a:t>
            </a:fld>
            <a:endParaRPr lang="es-419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3172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0341-1691-494A-B648-7D747DA59690}" type="datetimeFigureOut">
              <a:rPr lang="es-419" smtClean="0"/>
              <a:t>22/5/2019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5CC95-C91B-4FD8-9076-869D51EA0E10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756066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0341-1691-494A-B648-7D747DA59690}" type="datetimeFigureOut">
              <a:rPr lang="es-419" smtClean="0"/>
              <a:t>22/5/2019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5CC95-C91B-4FD8-9076-869D51EA0E10}" type="slidenum">
              <a:rPr lang="es-419" smtClean="0"/>
              <a:t>‹Nº›</a:t>
            </a:fld>
            <a:endParaRPr lang="es-419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9846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0341-1691-494A-B648-7D747DA59690}" type="datetimeFigureOut">
              <a:rPr lang="es-419" smtClean="0"/>
              <a:t>22/5/2019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5CC95-C91B-4FD8-9076-869D51EA0E10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874155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0341-1691-494A-B648-7D747DA59690}" type="datetimeFigureOut">
              <a:rPr lang="es-419" smtClean="0"/>
              <a:t>22/5/2019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5CC95-C91B-4FD8-9076-869D51EA0E10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820817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0341-1691-494A-B648-7D747DA59690}" type="datetimeFigureOut">
              <a:rPr lang="es-419" smtClean="0"/>
              <a:t>22/5/2019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5CC95-C91B-4FD8-9076-869D51EA0E10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98005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0341-1691-494A-B648-7D747DA59690}" type="datetimeFigureOut">
              <a:rPr lang="es-419" smtClean="0"/>
              <a:t>22/5/2019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5CC95-C91B-4FD8-9076-869D51EA0E10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37222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0341-1691-494A-B648-7D747DA59690}" type="datetimeFigureOut">
              <a:rPr lang="es-419" smtClean="0"/>
              <a:t>22/5/2019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5CC95-C91B-4FD8-9076-869D51EA0E10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984615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0341-1691-494A-B648-7D747DA59690}" type="datetimeFigureOut">
              <a:rPr lang="es-419" smtClean="0"/>
              <a:t>22/5/2019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5CC95-C91B-4FD8-9076-869D51EA0E10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725973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0341-1691-494A-B648-7D747DA59690}" type="datetimeFigureOut">
              <a:rPr lang="es-419" smtClean="0"/>
              <a:t>22/5/2019</a:t>
            </a:fld>
            <a:endParaRPr lang="es-419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5CC95-C91B-4FD8-9076-869D51EA0E10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48678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0341-1691-494A-B648-7D747DA59690}" type="datetimeFigureOut">
              <a:rPr lang="es-419" smtClean="0"/>
              <a:t>22/5/2019</a:t>
            </a:fld>
            <a:endParaRPr lang="es-419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5CC95-C91B-4FD8-9076-869D51EA0E10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570851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0341-1691-494A-B648-7D747DA59690}" type="datetimeFigureOut">
              <a:rPr lang="es-419" smtClean="0"/>
              <a:t>22/5/2019</a:t>
            </a:fld>
            <a:endParaRPr lang="es-419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5CC95-C91B-4FD8-9076-869D51EA0E10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16825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0341-1691-494A-B648-7D747DA59690}" type="datetimeFigureOut">
              <a:rPr lang="es-419" smtClean="0"/>
              <a:t>22/5/2019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5CC95-C91B-4FD8-9076-869D51EA0E10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87479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5CC95-C91B-4FD8-9076-869D51EA0E10}" type="slidenum">
              <a:rPr lang="es-419" smtClean="0"/>
              <a:t>‹Nº›</a:t>
            </a:fld>
            <a:endParaRPr lang="es-419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0341-1691-494A-B648-7D747DA59690}" type="datetimeFigureOut">
              <a:rPr lang="es-419" smtClean="0"/>
              <a:t>22/5/2019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967175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00341-1691-494A-B648-7D747DA59690}" type="datetimeFigureOut">
              <a:rPr lang="es-419" smtClean="0"/>
              <a:t>22/5/2019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D65CC95-C91B-4FD8-9076-869D51EA0E10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88672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18413A5-6FD0-492A-8E34-8CA024E48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585" y="0"/>
            <a:ext cx="5310232" cy="679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53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C3965E-3450-438D-A82A-4CB385CA0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564" y="338476"/>
            <a:ext cx="7292208" cy="599341"/>
          </a:xfrm>
        </p:spPr>
        <p:txBody>
          <a:bodyPr>
            <a:normAutofit fontScale="90000"/>
          </a:bodyPr>
          <a:lstStyle/>
          <a:p>
            <a:r>
              <a:rPr lang="es-419" dirty="0">
                <a:solidFill>
                  <a:schemeClr val="tx1"/>
                </a:solidFill>
              </a:rPr>
              <a:t>  Gaceta Médica de México</a:t>
            </a:r>
            <a:br>
              <a:rPr lang="es-419" dirty="0">
                <a:solidFill>
                  <a:schemeClr val="tx1"/>
                </a:solidFill>
              </a:rPr>
            </a:br>
            <a:r>
              <a:rPr lang="es-419" dirty="0">
                <a:solidFill>
                  <a:schemeClr val="tx1"/>
                </a:solidFill>
              </a:rPr>
              <a:t> </a:t>
            </a:r>
            <a:br>
              <a:rPr lang="es-419" dirty="0"/>
            </a:br>
            <a:br>
              <a:rPr lang="es-419" sz="1000" dirty="0">
                <a:solidFill>
                  <a:schemeClr val="tx1"/>
                </a:solidFill>
              </a:rPr>
            </a:br>
            <a:br>
              <a:rPr lang="es-419" sz="1000" dirty="0"/>
            </a:br>
            <a:br>
              <a:rPr lang="es-419" sz="1000" dirty="0"/>
            </a:br>
            <a:r>
              <a:rPr lang="es-419" dirty="0"/>
              <a:t> </a:t>
            </a:r>
          </a:p>
        </p:txBody>
      </p:sp>
      <p:pic>
        <p:nvPicPr>
          <p:cNvPr id="8" name="Picture 2" descr="Resultado de imagen para academia nacional de medicina">
            <a:extLst>
              <a:ext uri="{FF2B5EF4-FFF2-40B4-BE49-F238E27FC236}">
                <a16:creationId xmlns:a16="http://schemas.microsoft.com/office/drawing/2014/main" id="{4EE4251A-C571-46DE-B0BE-FB194A03F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786"/>
            <a:ext cx="1098957" cy="109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8284138-00D4-4BFA-A29E-5B16C76DFD73}"/>
              </a:ext>
            </a:extLst>
          </p:cNvPr>
          <p:cNvSpPr txBox="1"/>
          <p:nvPr/>
        </p:nvSpPr>
        <p:spPr>
          <a:xfrm>
            <a:off x="4303552" y="2396921"/>
            <a:ext cx="4815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Resumen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19EBDE1-9253-4CF7-BDBD-7082138076B9}"/>
              </a:ext>
            </a:extLst>
          </p:cNvPr>
          <p:cNvSpPr txBox="1"/>
          <p:nvPr/>
        </p:nvSpPr>
        <p:spPr>
          <a:xfrm>
            <a:off x="4303553" y="2852257"/>
            <a:ext cx="48152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419" dirty="0"/>
              <a:t>El consentimiento informado es un elemento indispensable para obtener la adecuada participación del paciente, ya sea en protocolos de investigación o en diseños terapéuticos. El Comité de Ética y Transparencia en la Relación Médico-Industria (CETREMI) de la Academia Nacional de Medicina elaboró varias recomendaciones para documentar el consentimiento informado. </a:t>
            </a:r>
          </a:p>
        </p:txBody>
      </p:sp>
      <p:pic>
        <p:nvPicPr>
          <p:cNvPr id="11" name="Marcador de contenido 3">
            <a:extLst>
              <a:ext uri="{FF2B5EF4-FFF2-40B4-BE49-F238E27FC236}">
                <a16:creationId xmlns:a16="http://schemas.microsoft.com/office/drawing/2014/main" id="{5D76DEE0-B300-4B48-A8A8-31C18910C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42" y="2766253"/>
            <a:ext cx="3098809" cy="98244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50BA413-CDA2-4D2C-A145-C924F2D7C0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63" y="3976479"/>
            <a:ext cx="3134788" cy="1813699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4A2661-88DF-4031-B16B-9F669AE0B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601074"/>
            <a:ext cx="8195204" cy="3440288"/>
          </a:xfrm>
        </p:spPr>
        <p:txBody>
          <a:bodyPr/>
          <a:lstStyle/>
          <a:p>
            <a:endParaRPr lang="es-419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E90B9E2-BF78-46EC-92E2-65F907D380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298" t="20208" r="34961" b="62073"/>
          <a:stretch/>
        </p:blipFill>
        <p:spPr>
          <a:xfrm>
            <a:off x="1943100" y="1036695"/>
            <a:ext cx="5032539" cy="168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027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BB8CED8-4181-4944-BA3E-E1BE3A0FA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83" y="480369"/>
            <a:ext cx="7175948" cy="265987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427601E-21D1-4AB4-8B97-AEC78061E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89" y="3717759"/>
            <a:ext cx="7788729" cy="279740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06129EF-4266-498D-A164-63010C016C26}"/>
              </a:ext>
            </a:extLst>
          </p:cNvPr>
          <p:cNvSpPr txBox="1"/>
          <p:nvPr/>
        </p:nvSpPr>
        <p:spPr>
          <a:xfrm>
            <a:off x="7876161" y="2770910"/>
            <a:ext cx="4261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3200" b="1" dirty="0"/>
              <a:t>CONAMED 2000-2015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88A6F32-7C48-4901-8A8B-45652D1E2009}"/>
              </a:ext>
            </a:extLst>
          </p:cNvPr>
          <p:cNvSpPr txBox="1"/>
          <p:nvPr/>
        </p:nvSpPr>
        <p:spPr>
          <a:xfrm>
            <a:off x="7776482" y="4931796"/>
            <a:ext cx="425308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1400" dirty="0"/>
              <a:t>Informe sobre la Salud de los Mexicanos 2016</a:t>
            </a:r>
          </a:p>
          <a:p>
            <a:r>
              <a:rPr lang="es-419" sz="1400" dirty="0"/>
              <a:t>Diagnóstico General del Sistema Nacional de Salud</a:t>
            </a:r>
          </a:p>
          <a:p>
            <a:r>
              <a:rPr lang="es-419" sz="1400" dirty="0"/>
              <a:t>Subsecretaría de Integración y Desarrollo</a:t>
            </a:r>
            <a:r>
              <a:rPr lang="es-419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9750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913FE4-8737-494A-8013-D514DDE0E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451" y="173373"/>
            <a:ext cx="8596668" cy="727155"/>
          </a:xfrm>
        </p:spPr>
        <p:txBody>
          <a:bodyPr>
            <a:noAutofit/>
          </a:bodyPr>
          <a:lstStyle/>
          <a:p>
            <a:r>
              <a:rPr lang="es-419" sz="1800" dirty="0"/>
              <a:t>EL COMITÉ DE ÉTICA Y TRANSPARENCIA EN LA RELACIÓN MÉDICO-INDUSTRIA (CETREMI), OPINA QUE EL CONSENTIMIENTO INFORMADO DEBE: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5107DE-A3B4-4F9B-AA96-E137C5A7E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9554" y="1107347"/>
            <a:ext cx="4184035" cy="5377343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s-419" dirty="0"/>
              <a:t>Reconocer la igualdad humana en sus principios y valores </a:t>
            </a:r>
          </a:p>
          <a:p>
            <a:pPr>
              <a:buFont typeface="+mj-lt"/>
              <a:buAutoNum type="arabicPeriod"/>
            </a:pPr>
            <a:r>
              <a:rPr lang="es-419" dirty="0"/>
              <a:t>Aceptar que el consentimiento informado es un acto médico que va más allá de la declaración de riesgos-beneficios. </a:t>
            </a:r>
          </a:p>
          <a:p>
            <a:pPr>
              <a:buFont typeface="+mj-lt"/>
              <a:buAutoNum type="arabicPeriod"/>
            </a:pPr>
            <a:r>
              <a:rPr lang="es-419" dirty="0"/>
              <a:t>Revalorizar el acto de consentimiento informado.</a:t>
            </a:r>
          </a:p>
          <a:p>
            <a:pPr>
              <a:buFont typeface="+mj-lt"/>
              <a:buAutoNum type="arabicPeriod"/>
            </a:pPr>
            <a:r>
              <a:rPr lang="es-419" dirty="0"/>
              <a:t>Reforzar los alcances éticos al que debe aspirar el acto médico </a:t>
            </a:r>
          </a:p>
          <a:p>
            <a:pPr>
              <a:buFont typeface="+mj-lt"/>
              <a:buAutoNum type="arabicPeriod"/>
            </a:pPr>
            <a:r>
              <a:rPr lang="es-419" dirty="0"/>
              <a:t>Representar la mejor propuesta de diagnóstico o de procedimiento terapéutico. </a:t>
            </a:r>
          </a:p>
          <a:p>
            <a:pPr>
              <a:buFont typeface="+mj-lt"/>
              <a:buAutoNum type="arabicPeriod"/>
            </a:pPr>
            <a:endParaRPr lang="es-419" dirty="0"/>
          </a:p>
          <a:p>
            <a:endParaRPr lang="es-419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A4CF65E2-060D-40C2-A945-5F8F015890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508" y="2111080"/>
            <a:ext cx="4184650" cy="2635839"/>
          </a:xfrm>
        </p:spPr>
      </p:pic>
      <p:pic>
        <p:nvPicPr>
          <p:cNvPr id="7" name="Picture 2" descr="Resultado de imagen para academia nacional de medicina">
            <a:extLst>
              <a:ext uri="{FF2B5EF4-FFF2-40B4-BE49-F238E27FC236}">
                <a16:creationId xmlns:a16="http://schemas.microsoft.com/office/drawing/2014/main" id="{81D718C0-763D-41CF-AFBC-D4A1B2A8E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244"/>
            <a:ext cx="998290" cy="99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965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7620F8-D182-4862-B7E0-23259268E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903" y="81391"/>
            <a:ext cx="8166655" cy="884010"/>
          </a:xfrm>
        </p:spPr>
        <p:txBody>
          <a:bodyPr>
            <a:noAutofit/>
          </a:bodyPr>
          <a:lstStyle/>
          <a:p>
            <a:r>
              <a:rPr lang="es-419" sz="1800" dirty="0"/>
              <a:t>EL COMITÉ DE ÉTICA Y TRANSPARENCIA EN LA RELACIÓN MÉDICO-INDUSTRIA (CETREMI), OPINA QUE EL CONSENTIMIENTO INFORMADO DEBE: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0116A6-3F4F-428E-8872-C939D055D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24891"/>
            <a:ext cx="8596668" cy="3583338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s-419" dirty="0"/>
              <a:t>Admitir que el paciente es primero y que es una obligación no hacerlo sufrir inútilmente, no violar su dignidad, evitar riesgos adicionales.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419" dirty="0"/>
              <a:t>Promover entre los médicos y las instituciones de salud la transparencia y rendición de cuentas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419" dirty="0"/>
              <a:t>Documentar si las decisiones derivaron de una reunión médica, colegiada o de consenso.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419" dirty="0"/>
              <a:t>Promover entre los médicos y las instituciones cursos de capacitación para la obtención del consentimiento informado, enfatizando el trato digno y aceptación de la identidad de la persona (paciente).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419" dirty="0"/>
              <a:t>Asegurar el balance entre la cantidad y la calidad de información a definir en el consentimiento.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C1D25AA-717B-4F24-9E34-BA41788D0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321" y="4538444"/>
            <a:ext cx="4303551" cy="2319556"/>
          </a:xfrm>
          <a:prstGeom prst="rect">
            <a:avLst/>
          </a:prstGeom>
        </p:spPr>
      </p:pic>
      <p:pic>
        <p:nvPicPr>
          <p:cNvPr id="6" name="Picture 2" descr="Resultado de imagen para academia nacional de medicina">
            <a:extLst>
              <a:ext uri="{FF2B5EF4-FFF2-40B4-BE49-F238E27FC236}">
                <a16:creationId xmlns:a16="http://schemas.microsoft.com/office/drawing/2014/main" id="{70C1D5FB-E793-41E8-A292-7B0D5F169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43"/>
            <a:ext cx="1167903" cy="116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575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2416C2-3AB7-4D15-820F-9294C33C0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926" y="145938"/>
            <a:ext cx="8596668" cy="1052422"/>
          </a:xfrm>
        </p:spPr>
        <p:txBody>
          <a:bodyPr>
            <a:noAutofit/>
          </a:bodyPr>
          <a:lstStyle/>
          <a:p>
            <a:r>
              <a:rPr lang="es-419" sz="1800" dirty="0"/>
              <a:t>Los miembros del CETREMI considera que en los consentimientos informados se</a:t>
            </a:r>
            <a:br>
              <a:rPr lang="es-419" sz="1800" dirty="0"/>
            </a:br>
            <a:br>
              <a:rPr lang="es-419" sz="1800" dirty="0"/>
            </a:br>
            <a:r>
              <a:rPr lang="es-419" sz="1800" dirty="0"/>
              <a:t> </a:t>
            </a:r>
            <a:r>
              <a:rPr lang="es-419" sz="1800" b="1" u="sng" dirty="0">
                <a:solidFill>
                  <a:schemeClr val="accent1">
                    <a:lumMod val="50000"/>
                  </a:schemeClr>
                </a:solidFill>
              </a:rPr>
              <a:t>debe evitar:</a:t>
            </a:r>
            <a:br>
              <a:rPr lang="es-419" sz="1800" b="1" u="sng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s-419" sz="1800" b="1" u="sng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419" sz="1800" b="1" u="sng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6CC850-D58A-4C15-8E6A-2311F7E8C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96105"/>
            <a:ext cx="8596668" cy="4325711"/>
          </a:xfrm>
        </p:spPr>
        <p:txBody>
          <a:bodyPr/>
          <a:lstStyle/>
          <a:p>
            <a:pPr algn="just"/>
            <a:r>
              <a:rPr lang="es-419" dirty="0"/>
              <a:t>Ser demasiado explicito y causar depresión, angustia o miedo en los pacientes. </a:t>
            </a:r>
          </a:p>
          <a:p>
            <a:pPr algn="just"/>
            <a:r>
              <a:rPr lang="es-419" dirty="0"/>
              <a:t>Que el paciente se sienta inseguro y cambie de médico por otro que le plantee un panorama más optimista.</a:t>
            </a:r>
          </a:p>
          <a:p>
            <a:pPr algn="just"/>
            <a:r>
              <a:rPr lang="es-419" dirty="0"/>
              <a:t>Que en las instituciones públicas o privadas, médicos con poca experiencia sean los que obtengan el consentimiento informado.</a:t>
            </a:r>
          </a:p>
          <a:p>
            <a:pPr algn="just"/>
            <a:r>
              <a:rPr lang="es-419" dirty="0"/>
              <a:t>Informar en forma indebida al paciente o familiares para inducirlos a la aceptación de un procedimiento. </a:t>
            </a:r>
          </a:p>
          <a:p>
            <a:pPr algn="just"/>
            <a:r>
              <a:rPr lang="es-419" dirty="0"/>
              <a:t>Informar en forma malintencionada al paciente o los familiares para generarles miedo, buscando su disentimiento para eludir la práctica de algún consentimiento.</a:t>
            </a:r>
          </a:p>
          <a:p>
            <a:pPr algn="just"/>
            <a:r>
              <a:rPr lang="es-419" dirty="0"/>
              <a:t>Dar información alarmante dirigida a “cubrirse” de posibles quejas, demandas, riesgos de complicación, etc.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4BD0025-0905-4255-90E7-0468A2B2B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00" y="5488209"/>
            <a:ext cx="4331050" cy="1126510"/>
          </a:xfrm>
          <a:prstGeom prst="rect">
            <a:avLst/>
          </a:prstGeom>
        </p:spPr>
      </p:pic>
      <p:pic>
        <p:nvPicPr>
          <p:cNvPr id="9" name="Picture 2" descr="Resultado de imagen para academia nacional de medicina">
            <a:extLst>
              <a:ext uri="{FF2B5EF4-FFF2-40B4-BE49-F238E27FC236}">
                <a16:creationId xmlns:a16="http://schemas.microsoft.com/office/drawing/2014/main" id="{1206ECD8-4713-4958-860C-25A14BC81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7926" cy="111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130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C866541-63C5-4B70-9A8F-A69F0E2E8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03" y="2446852"/>
            <a:ext cx="7885650" cy="298775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F596488-2706-42CC-9B87-487B7CADB4D5}"/>
              </a:ext>
            </a:extLst>
          </p:cNvPr>
          <p:cNvSpPr txBox="1"/>
          <p:nvPr/>
        </p:nvSpPr>
        <p:spPr>
          <a:xfrm>
            <a:off x="1065403" y="578949"/>
            <a:ext cx="79275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6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  <a:r>
              <a:rPr lang="es-419" dirty="0"/>
              <a:t> </a:t>
            </a:r>
          </a:p>
        </p:txBody>
      </p:sp>
      <p:pic>
        <p:nvPicPr>
          <p:cNvPr id="5" name="Picture 2" descr="Resultado de imagen para academia nacional de medicina">
            <a:extLst>
              <a:ext uri="{FF2B5EF4-FFF2-40B4-BE49-F238E27FC236}">
                <a16:creationId xmlns:a16="http://schemas.microsoft.com/office/drawing/2014/main" id="{B2704E13-6047-4E14-ADDE-32F0F0C8C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031"/>
            <a:ext cx="1167903" cy="116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3404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217</TotalTime>
  <Words>411</Words>
  <Application>Microsoft Office PowerPoint</Application>
  <PresentationFormat>Panorámica</PresentationFormat>
  <Paragraphs>27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Trebuchet MS</vt:lpstr>
      <vt:lpstr>Wingdings</vt:lpstr>
      <vt:lpstr>Wingdings 3</vt:lpstr>
      <vt:lpstr>Faceta</vt:lpstr>
      <vt:lpstr>Presentación de PowerPoint</vt:lpstr>
      <vt:lpstr>  Gaceta Médica de México       </vt:lpstr>
      <vt:lpstr>Presentación de PowerPoint</vt:lpstr>
      <vt:lpstr>EL COMITÉ DE ÉTICA Y TRANSPARENCIA EN LA RELACIÓN MÉDICO-INDUSTRIA (CETREMI), OPINA QUE EL CONSENTIMIENTO INFORMADO DEBE: </vt:lpstr>
      <vt:lpstr>EL COMITÉ DE ÉTICA Y TRANSPARENCIA EN LA RELACIÓN MÉDICO-INDUSTRIA (CETREMI), OPINA QUE EL CONSENTIMIENTO INFORMADO DEBE: </vt:lpstr>
      <vt:lpstr>Los miembros del CETREMI considera que en los consentimientos informados se   debe evitar:  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SESIÓN EXTRAORDINARIA Miércoles 22 de mayo 17:00 hr.</dc:title>
  <dc:creator>Cynthia</dc:creator>
  <cp:lastModifiedBy>DR CELIS</cp:lastModifiedBy>
  <cp:revision>19</cp:revision>
  <dcterms:created xsi:type="dcterms:W3CDTF">2019-05-21T15:22:57Z</dcterms:created>
  <dcterms:modified xsi:type="dcterms:W3CDTF">2019-05-22T17:51:31Z</dcterms:modified>
</cp:coreProperties>
</file>