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69" r:id="rId5"/>
    <p:sldId id="258" r:id="rId6"/>
    <p:sldId id="259" r:id="rId7"/>
    <p:sldId id="264" r:id="rId8"/>
    <p:sldId id="260" r:id="rId9"/>
    <p:sldId id="261" r:id="rId10"/>
    <p:sldId id="263" r:id="rId11"/>
    <p:sldId id="266"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654" y="96"/>
      </p:cViewPr>
      <p:guideLst/>
    </p:cSldViewPr>
  </p:slideViewPr>
  <p:notesTextViewPr>
    <p:cViewPr>
      <p:scale>
        <a:sx n="1" d="1"/>
        <a:sy n="1" d="1"/>
      </p:scale>
      <p:origin x="0" y="0"/>
    </p:cViewPr>
  </p:notesTextViewPr>
  <p:sorterViewPr>
    <p:cViewPr varScale="1">
      <p:scale>
        <a:sx n="1" d="1"/>
        <a:sy n="1" d="1"/>
      </p:scale>
      <p:origin x="0" y="-1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1AAC39D-5514-470C-AE73-68B200A352E9}" type="datetimeFigureOut">
              <a:rPr lang="es-MX" smtClean="0"/>
              <a:t>22/05/2019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3331766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1AAC39D-5514-470C-AE73-68B200A352E9}" type="datetimeFigureOut">
              <a:rPr lang="es-MX" smtClean="0"/>
              <a:t>22/05/2019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2733576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1AAC39D-5514-470C-AE73-68B200A352E9}" type="datetimeFigureOut">
              <a:rPr lang="es-MX" smtClean="0"/>
              <a:t>22/05/2019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925945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1AAC39D-5514-470C-AE73-68B200A352E9}" type="datetimeFigureOut">
              <a:rPr lang="es-MX" smtClean="0"/>
              <a:t>22/05/2019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1498792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1AAC39D-5514-470C-AE73-68B200A352E9}" type="datetimeFigureOut">
              <a:rPr lang="es-MX" smtClean="0"/>
              <a:t>22/05/2019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1762339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1AAC39D-5514-470C-AE73-68B200A352E9}" type="datetimeFigureOut">
              <a:rPr lang="es-MX" smtClean="0"/>
              <a:t>22/05/2019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1228998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1AAC39D-5514-470C-AE73-68B200A352E9}" type="datetimeFigureOut">
              <a:rPr lang="es-MX" smtClean="0"/>
              <a:t>22/05/2019</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181263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1AAC39D-5514-470C-AE73-68B200A352E9}" type="datetimeFigureOut">
              <a:rPr lang="es-MX" smtClean="0"/>
              <a:t>22/05/2019</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1178550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AAC39D-5514-470C-AE73-68B200A352E9}" type="datetimeFigureOut">
              <a:rPr lang="es-MX" smtClean="0"/>
              <a:t>22/05/2019</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4272116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1AAC39D-5514-470C-AE73-68B200A352E9}" type="datetimeFigureOut">
              <a:rPr lang="es-MX" smtClean="0"/>
              <a:t>22/05/2019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2661380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1AAC39D-5514-470C-AE73-68B200A352E9}" type="datetimeFigureOut">
              <a:rPr lang="es-MX" smtClean="0"/>
              <a:t>22/05/2019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4FC1B27-5BB6-4CDB-A7AE-795E1BB87061}" type="slidenum">
              <a:rPr lang="es-MX" smtClean="0"/>
              <a:t>‹Nº›</a:t>
            </a:fld>
            <a:endParaRPr lang="es-MX"/>
          </a:p>
        </p:txBody>
      </p:sp>
    </p:spTree>
    <p:extLst>
      <p:ext uri="{BB962C8B-B14F-4D97-AF65-F5344CB8AC3E}">
        <p14:creationId xmlns:p14="http://schemas.microsoft.com/office/powerpoint/2010/main" val="383396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AAC39D-5514-470C-AE73-68B200A352E9}" type="datetimeFigureOut">
              <a:rPr lang="es-MX" smtClean="0"/>
              <a:t>22/05/2019</a:t>
            </a:fld>
            <a:endParaRPr lang="es-MX"/>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C1B27-5BB6-4CDB-A7AE-795E1BB87061}" type="slidenum">
              <a:rPr lang="es-MX" smtClean="0"/>
              <a:t>‹Nº›</a:t>
            </a:fld>
            <a:endParaRPr lang="es-MX"/>
          </a:p>
        </p:txBody>
      </p:sp>
    </p:spTree>
    <p:extLst>
      <p:ext uri="{BB962C8B-B14F-4D97-AF65-F5344CB8AC3E}">
        <p14:creationId xmlns:p14="http://schemas.microsoft.com/office/powerpoint/2010/main" val="27249547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713655"/>
            <a:ext cx="9144000" cy="2387600"/>
          </a:xfrm>
        </p:spPr>
        <p:txBody>
          <a:bodyPr anchor="ctr">
            <a:normAutofit/>
          </a:bodyPr>
          <a:lstStyle/>
          <a:p>
            <a:pPr algn="l"/>
            <a:r>
              <a:rPr lang="es-MX" sz="40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Sugerencias en torno a</a:t>
            </a:r>
            <a:br>
              <a:rPr lang="es-MX" sz="40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br>
            <a:r>
              <a:rPr lang="es-MX" sz="40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medicamentos de efectividad demostrada</a:t>
            </a:r>
            <a:br>
              <a:rPr lang="es-MX" sz="40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br>
            <a:r>
              <a:rPr lang="es-MX" sz="40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sin interés para la industria</a:t>
            </a:r>
            <a:endParaRPr lang="es-MX" sz="4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3" name="Subtítulo 2"/>
          <p:cNvSpPr>
            <a:spLocks noGrp="1"/>
          </p:cNvSpPr>
          <p:nvPr>
            <p:ph type="subTitle" idx="1"/>
          </p:nvPr>
        </p:nvSpPr>
        <p:spPr>
          <a:xfrm>
            <a:off x="1524000" y="5193330"/>
            <a:ext cx="9144000" cy="1655762"/>
          </a:xfrm>
        </p:spPr>
        <p:txBody>
          <a:bodyPr anchor="ctr">
            <a:normAutofit fontScale="32500" lnSpcReduction="20000"/>
          </a:bodyPr>
          <a:lstStyle/>
          <a:p>
            <a:endParaRPr lang="es-MX" sz="4000" dirty="0" smtClean="0"/>
          </a:p>
          <a:p>
            <a:pPr algn="r"/>
            <a:r>
              <a:rPr lang="es-MX" sz="9800" dirty="0" smtClean="0"/>
              <a:t>Manuel de la </a:t>
            </a:r>
            <a:r>
              <a:rPr lang="es-MX" sz="9800" dirty="0" err="1" smtClean="0"/>
              <a:t>Llata</a:t>
            </a:r>
            <a:r>
              <a:rPr lang="es-MX" sz="9800" dirty="0" smtClean="0"/>
              <a:t> Romero</a:t>
            </a:r>
          </a:p>
          <a:p>
            <a:endParaRPr lang="es-MX" sz="9800" dirty="0" smtClean="0"/>
          </a:p>
          <a:p>
            <a:pPr algn="r"/>
            <a:r>
              <a:rPr lang="es-MX" sz="8000" dirty="0" smtClean="0"/>
              <a:t>Miércoles 22 de mayo del 2019</a:t>
            </a:r>
            <a:endParaRPr lang="es-MX" sz="8000" dirty="0"/>
          </a:p>
        </p:txBody>
      </p:sp>
      <p:pic>
        <p:nvPicPr>
          <p:cNvPr id="4" name="Imagen 3"/>
          <p:cNvPicPr>
            <a:picLocks noChangeAspect="1"/>
          </p:cNvPicPr>
          <p:nvPr/>
        </p:nvPicPr>
        <p:blipFill>
          <a:blip r:embed="rId2"/>
          <a:stretch>
            <a:fillRect/>
          </a:stretch>
        </p:blipFill>
        <p:spPr>
          <a:xfrm>
            <a:off x="8556394" y="554963"/>
            <a:ext cx="2109399" cy="2066723"/>
          </a:xfrm>
          <a:prstGeom prst="rect">
            <a:avLst/>
          </a:prstGeom>
          <a:effectLst>
            <a:outerShdw blurRad="50800" dist="50800" dir="5400000" algn="ctr" rotWithShape="0">
              <a:schemeClr val="bg1"/>
            </a:outerShdw>
          </a:effectLst>
        </p:spPr>
      </p:pic>
    </p:spTree>
    <p:extLst>
      <p:ext uri="{BB962C8B-B14F-4D97-AF65-F5344CB8AC3E}">
        <p14:creationId xmlns:p14="http://schemas.microsoft.com/office/powerpoint/2010/main" val="21001761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88575" y="365125"/>
            <a:ext cx="10044000" cy="1325563"/>
          </a:xfrm>
        </p:spPr>
        <p:txBody>
          <a:bodyPr>
            <a:normAutofit/>
          </a:bodyPr>
          <a:lstStyle/>
          <a:p>
            <a:pPr algn="r"/>
            <a:r>
              <a:rPr lang="es-MX"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Sugerencias del CETREMI</a:t>
            </a:r>
            <a:endParaRPr lang="es-MX"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3" name="CuadroTexto 2"/>
          <p:cNvSpPr txBox="1"/>
          <p:nvPr/>
        </p:nvSpPr>
        <p:spPr>
          <a:xfrm>
            <a:off x="348343" y="2345382"/>
            <a:ext cx="11506199" cy="3970318"/>
          </a:xfrm>
          <a:prstGeom prst="rect">
            <a:avLst/>
          </a:prstGeom>
          <a:noFill/>
        </p:spPr>
        <p:txBody>
          <a:bodyPr wrap="square" rtlCol="0">
            <a:spAutoFit/>
          </a:bodyPr>
          <a:lstStyle/>
          <a:p>
            <a:pPr algn="just"/>
            <a:r>
              <a:rPr lang="es-MX" sz="3600" dirty="0" smtClean="0"/>
              <a:t>Las Cámaras de la IQF deberán establecer lineamientos e incentivos para la investigación y desarrollo de este tipo de medicamentos para que los laboratorios productores de medicamentos y de biotecnología, mantengan o reanuden la producción de medicamentos retirados o próximos a ser retirados del mercado por no ser redituables económicamente.</a:t>
            </a:r>
          </a:p>
        </p:txBody>
      </p:sp>
      <p:pic>
        <p:nvPicPr>
          <p:cNvPr id="4" name="Imagen 3"/>
          <p:cNvPicPr>
            <a:picLocks noChangeAspect="1"/>
          </p:cNvPicPr>
          <p:nvPr/>
        </p:nvPicPr>
        <p:blipFill>
          <a:blip r:embed="rId2"/>
          <a:stretch>
            <a:fillRect/>
          </a:stretch>
        </p:blipFill>
        <p:spPr>
          <a:xfrm>
            <a:off x="996640" y="565566"/>
            <a:ext cx="1359526" cy="1329043"/>
          </a:xfrm>
          <a:prstGeom prst="rect">
            <a:avLst/>
          </a:prstGeom>
        </p:spPr>
      </p:pic>
    </p:spTree>
    <p:extLst>
      <p:ext uri="{BB962C8B-B14F-4D97-AF65-F5344CB8AC3E}">
        <p14:creationId xmlns:p14="http://schemas.microsoft.com/office/powerpoint/2010/main" val="2646685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88575" y="365125"/>
            <a:ext cx="10044000" cy="1325563"/>
          </a:xfrm>
        </p:spPr>
        <p:txBody>
          <a:bodyPr>
            <a:normAutofit/>
          </a:bodyPr>
          <a:lstStyle/>
          <a:p>
            <a:pPr algn="r"/>
            <a:r>
              <a:rPr lang="es-MX"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Sugerencias del CETREMI</a:t>
            </a:r>
            <a:endParaRPr lang="es-MX"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3" name="CuadroTexto 2"/>
          <p:cNvSpPr txBox="1"/>
          <p:nvPr/>
        </p:nvSpPr>
        <p:spPr>
          <a:xfrm>
            <a:off x="1055914" y="2111829"/>
            <a:ext cx="10080172" cy="3970318"/>
          </a:xfrm>
          <a:prstGeom prst="rect">
            <a:avLst/>
          </a:prstGeom>
          <a:noFill/>
        </p:spPr>
        <p:txBody>
          <a:bodyPr wrap="square" rtlCol="0">
            <a:spAutoFit/>
          </a:bodyPr>
          <a:lstStyle/>
          <a:p>
            <a:pPr marL="285750" indent="-285750" algn="ctr">
              <a:buFont typeface="Wingdings" panose="05000000000000000000" pitchFamily="2" charset="2"/>
              <a:buChar char="Ø"/>
            </a:pPr>
            <a:r>
              <a:rPr lang="es-MX" sz="3600" dirty="0" smtClean="0"/>
              <a:t>Exclusividad de mercado por varios años</a:t>
            </a:r>
            <a:r>
              <a:rPr lang="es-MX" sz="3600" dirty="0" smtClean="0"/>
              <a:t>.</a:t>
            </a:r>
            <a:endParaRPr lang="es-MX" sz="3600" dirty="0" smtClean="0"/>
          </a:p>
          <a:p>
            <a:pPr marL="285750" indent="-285750" algn="ctr">
              <a:buFont typeface="Wingdings" panose="05000000000000000000" pitchFamily="2" charset="2"/>
              <a:buChar char="Ø"/>
            </a:pPr>
            <a:endParaRPr lang="es-MX" sz="3600" dirty="0"/>
          </a:p>
          <a:p>
            <a:pPr marL="285750" indent="-285750" algn="ctr">
              <a:buFont typeface="Wingdings" panose="05000000000000000000" pitchFamily="2" charset="2"/>
              <a:buChar char="Ø"/>
            </a:pPr>
            <a:r>
              <a:rPr lang="es-MX" sz="3600" dirty="0" smtClean="0">
                <a:ln w="0"/>
                <a:effectLst>
                  <a:outerShdw blurRad="38100" dist="25400" dir="5400000" algn="ctr" rotWithShape="0">
                    <a:srgbClr val="6E747A">
                      <a:alpha val="43000"/>
                    </a:srgbClr>
                  </a:outerShdw>
                </a:effectLst>
              </a:rPr>
              <a:t>Incentivos a la investigación clínica</a:t>
            </a:r>
          </a:p>
          <a:p>
            <a:pPr marL="285750" indent="-285750" algn="ctr">
              <a:buFont typeface="Wingdings" panose="05000000000000000000" pitchFamily="2" charset="2"/>
              <a:buChar char="Ø"/>
            </a:pPr>
            <a:endParaRPr lang="es-MX" sz="3600" dirty="0"/>
          </a:p>
          <a:p>
            <a:pPr marL="285750" indent="-285750" algn="ctr">
              <a:buFont typeface="Wingdings" panose="05000000000000000000" pitchFamily="2" charset="2"/>
              <a:buChar char="Ø"/>
            </a:pPr>
            <a:r>
              <a:rPr lang="es-MX" sz="3600" dirty="0" smtClean="0"/>
              <a:t>Subvenciones al desarrollo de estudios clínicos</a:t>
            </a:r>
          </a:p>
          <a:p>
            <a:pPr marL="285750" indent="-285750" algn="ctr">
              <a:buFont typeface="Wingdings" panose="05000000000000000000" pitchFamily="2" charset="2"/>
              <a:buChar char="Ø"/>
            </a:pPr>
            <a:endParaRPr lang="es-MX" sz="3600" dirty="0"/>
          </a:p>
          <a:p>
            <a:pPr marL="285750" indent="-285750" algn="ctr">
              <a:buFont typeface="Wingdings" panose="05000000000000000000" pitchFamily="2" charset="2"/>
              <a:buChar char="Ø"/>
            </a:pPr>
            <a:r>
              <a:rPr lang="es-MX" sz="3600" dirty="0" smtClean="0">
                <a:ln w="0"/>
                <a:effectLst>
                  <a:outerShdw blurRad="38100" dist="25400" dir="5400000" algn="ctr" rotWithShape="0">
                    <a:srgbClr val="6E747A">
                      <a:alpha val="43000"/>
                    </a:srgbClr>
                  </a:outerShdw>
                </a:effectLst>
              </a:rPr>
              <a:t>Convenios favorables de reducción de impuestos</a:t>
            </a:r>
            <a:endParaRPr lang="es-MX" sz="3600" dirty="0">
              <a:ln w="0"/>
              <a:effectLst>
                <a:outerShdw blurRad="38100" dist="25400" dir="5400000" algn="ctr" rotWithShape="0">
                  <a:srgbClr val="6E747A">
                    <a:alpha val="43000"/>
                  </a:srgbClr>
                </a:outerShdw>
              </a:effectLst>
            </a:endParaRPr>
          </a:p>
        </p:txBody>
      </p:sp>
      <p:pic>
        <p:nvPicPr>
          <p:cNvPr id="4" name="Imagen 3"/>
          <p:cNvPicPr>
            <a:picLocks noChangeAspect="1"/>
          </p:cNvPicPr>
          <p:nvPr/>
        </p:nvPicPr>
        <p:blipFill>
          <a:blip r:embed="rId2"/>
          <a:stretch>
            <a:fillRect/>
          </a:stretch>
        </p:blipFill>
        <p:spPr>
          <a:xfrm>
            <a:off x="1061951" y="554679"/>
            <a:ext cx="1359526" cy="1329043"/>
          </a:xfrm>
          <a:prstGeom prst="rect">
            <a:avLst/>
          </a:prstGeom>
        </p:spPr>
      </p:pic>
    </p:spTree>
    <p:extLst>
      <p:ext uri="{BB962C8B-B14F-4D97-AF65-F5344CB8AC3E}">
        <p14:creationId xmlns:p14="http://schemas.microsoft.com/office/powerpoint/2010/main" val="4098267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3592288" y="2057404"/>
            <a:ext cx="3363684" cy="4176000"/>
          </a:xfrm>
        </p:spPr>
        <p:txBody>
          <a:bodyPr anchor="ctr">
            <a:noAutofit/>
          </a:bodyPr>
          <a:lstStyle/>
          <a:p>
            <a:pPr algn="r"/>
            <a:r>
              <a:rPr lang="es-MX" sz="2000" dirty="0" smtClean="0"/>
              <a:t>Manuel </a:t>
            </a:r>
            <a:r>
              <a:rPr lang="es-MX" sz="2000" dirty="0"/>
              <a:t>De la </a:t>
            </a:r>
            <a:r>
              <a:rPr lang="es-MX" sz="2000" dirty="0" err="1" smtClean="0"/>
              <a:t>Llata</a:t>
            </a:r>
            <a:r>
              <a:rPr lang="es-MX" sz="2000" dirty="0" smtClean="0"/>
              <a:t>,</a:t>
            </a:r>
            <a:br>
              <a:rPr lang="es-MX" sz="2000" dirty="0" smtClean="0"/>
            </a:br>
            <a:r>
              <a:rPr lang="es-MX" sz="2000" dirty="0" smtClean="0"/>
              <a:t>José </a:t>
            </a:r>
            <a:r>
              <a:rPr lang="es-MX" sz="2000" dirty="0" err="1"/>
              <a:t>Hálabe</a:t>
            </a:r>
            <a:r>
              <a:rPr lang="es-MX" sz="2000" dirty="0"/>
              <a:t>, </a:t>
            </a:r>
            <a:r>
              <a:rPr lang="es-MX" sz="2000" dirty="0" smtClean="0"/>
              <a:t/>
            </a:r>
            <a:br>
              <a:rPr lang="es-MX" sz="2000" dirty="0" smtClean="0"/>
            </a:br>
            <a:r>
              <a:rPr lang="es-MX" sz="2000" dirty="0" smtClean="0"/>
              <a:t>Ricardo </a:t>
            </a:r>
            <a:r>
              <a:rPr lang="es-MX" sz="2000" dirty="0"/>
              <a:t>Plancarte, </a:t>
            </a:r>
            <a:r>
              <a:rPr lang="es-MX" sz="2000" dirty="0" smtClean="0"/>
              <a:t/>
            </a:r>
            <a:br>
              <a:rPr lang="es-MX" sz="2000" dirty="0" smtClean="0"/>
            </a:br>
            <a:r>
              <a:rPr lang="es-MX" sz="2000" dirty="0" smtClean="0"/>
              <a:t>Oscar </a:t>
            </a:r>
            <a:r>
              <a:rPr lang="es-MX" sz="2000" dirty="0"/>
              <a:t>Arrieta, </a:t>
            </a:r>
            <a:r>
              <a:rPr lang="es-MX" sz="2000" dirty="0" smtClean="0"/>
              <a:t/>
            </a:r>
            <a:br>
              <a:rPr lang="es-MX" sz="2000" dirty="0" smtClean="0"/>
            </a:br>
            <a:r>
              <a:rPr lang="es-MX" sz="2000" dirty="0" smtClean="0"/>
              <a:t>Rubén </a:t>
            </a:r>
            <a:r>
              <a:rPr lang="es-MX" sz="2000" dirty="0"/>
              <a:t>Burgos, </a:t>
            </a:r>
            <a:r>
              <a:rPr lang="es-MX" sz="2000" dirty="0" smtClean="0"/>
              <a:t/>
            </a:r>
            <a:br>
              <a:rPr lang="es-MX" sz="2000" dirty="0" smtClean="0"/>
            </a:br>
            <a:r>
              <a:rPr lang="es-MX" sz="2000" dirty="0" smtClean="0"/>
              <a:t>Carlos </a:t>
            </a:r>
            <a:r>
              <a:rPr lang="es-MX" sz="2000" dirty="0"/>
              <a:t>Campillo, </a:t>
            </a:r>
            <a:r>
              <a:rPr lang="es-MX" sz="2000" dirty="0" smtClean="0"/>
              <a:t/>
            </a:r>
            <a:br>
              <a:rPr lang="es-MX" sz="2000" dirty="0" smtClean="0"/>
            </a:br>
            <a:r>
              <a:rPr lang="es-MX" sz="2000" dirty="0" smtClean="0"/>
              <a:t>Miguel </a:t>
            </a:r>
            <a:r>
              <a:rPr lang="es-MX" sz="2000" dirty="0"/>
              <a:t>Ángel Celis, </a:t>
            </a:r>
            <a:r>
              <a:rPr lang="es-MX" sz="2000" dirty="0" smtClean="0"/>
              <a:t/>
            </a:r>
            <a:br>
              <a:rPr lang="es-MX" sz="2000" dirty="0" smtClean="0"/>
            </a:br>
            <a:r>
              <a:rPr lang="es-MX" sz="2000" dirty="0" smtClean="0"/>
              <a:t>Judith </a:t>
            </a:r>
            <a:r>
              <a:rPr lang="es-MX" sz="2000" dirty="0"/>
              <a:t>Domínguez, </a:t>
            </a:r>
            <a:r>
              <a:rPr lang="es-MX" sz="2000" dirty="0" smtClean="0"/>
              <a:t/>
            </a:r>
            <a:br>
              <a:rPr lang="es-MX" sz="2000" dirty="0" smtClean="0"/>
            </a:br>
            <a:r>
              <a:rPr lang="es-MX" sz="2000" dirty="0" smtClean="0"/>
              <a:t>Sergio </a:t>
            </a:r>
            <a:r>
              <a:rPr lang="es-MX" sz="2000" dirty="0"/>
              <a:t>Islas, </a:t>
            </a:r>
            <a:r>
              <a:rPr lang="es-MX" sz="2000" dirty="0" smtClean="0"/>
              <a:t/>
            </a:r>
            <a:br>
              <a:rPr lang="es-MX" sz="2000" dirty="0" smtClean="0"/>
            </a:br>
            <a:r>
              <a:rPr lang="es-MX" sz="2000" dirty="0" smtClean="0"/>
              <a:t>Luis Jasso,</a:t>
            </a:r>
            <a:br>
              <a:rPr lang="es-MX" sz="2000" dirty="0" smtClean="0"/>
            </a:br>
            <a:r>
              <a:rPr lang="es-MX" sz="2000" dirty="0" smtClean="0"/>
              <a:t>Alberto </a:t>
            </a:r>
            <a:r>
              <a:rPr lang="es-MX" sz="2000" dirty="0" err="1" smtClean="0"/>
              <a:t>Lifshitz</a:t>
            </a:r>
            <a:r>
              <a:rPr lang="es-MX" sz="2000" dirty="0" smtClean="0"/>
              <a:t>,</a:t>
            </a:r>
            <a:br>
              <a:rPr lang="es-MX" sz="2000" dirty="0" smtClean="0"/>
            </a:br>
            <a:r>
              <a:rPr lang="es-MX" sz="2000" dirty="0" smtClean="0"/>
              <a:t>Mucio </a:t>
            </a:r>
            <a:r>
              <a:rPr lang="es-MX" sz="2000" dirty="0"/>
              <a:t>Moreno, </a:t>
            </a:r>
            <a:r>
              <a:rPr lang="es-MX" sz="2000" dirty="0" smtClean="0"/>
              <a:t/>
            </a:r>
            <a:br>
              <a:rPr lang="es-MX" sz="2000" dirty="0" smtClean="0"/>
            </a:br>
            <a:r>
              <a:rPr lang="es-MX" sz="2000" dirty="0" smtClean="0"/>
              <a:t>Alejandro </a:t>
            </a:r>
            <a:r>
              <a:rPr lang="es-MX" sz="2000" dirty="0"/>
              <a:t>Reyes, </a:t>
            </a:r>
            <a:r>
              <a:rPr lang="es-MX" sz="2000" dirty="0" smtClean="0"/>
              <a:t/>
            </a:r>
            <a:br>
              <a:rPr lang="es-MX" sz="2000" dirty="0" smtClean="0"/>
            </a:br>
            <a:r>
              <a:rPr lang="es-MX" sz="2000" dirty="0" smtClean="0"/>
              <a:t>Guillermo </a:t>
            </a:r>
            <a:r>
              <a:rPr lang="es-MX" sz="2000" dirty="0"/>
              <a:t>Ruiz-Argüelles, </a:t>
            </a:r>
            <a:r>
              <a:rPr lang="es-MX" sz="2000" dirty="0" smtClean="0"/>
              <a:t/>
            </a:r>
            <a:br>
              <a:rPr lang="es-MX" sz="2000" dirty="0" smtClean="0"/>
            </a:br>
            <a:r>
              <a:rPr lang="es-MX" sz="2000" dirty="0" smtClean="0"/>
              <a:t>Antonio </a:t>
            </a:r>
            <a:r>
              <a:rPr lang="es-MX" sz="2000" dirty="0"/>
              <a:t>Soda, </a:t>
            </a:r>
            <a:r>
              <a:rPr lang="es-MX" sz="2000" dirty="0" smtClean="0"/>
              <a:t/>
            </a:r>
            <a:br>
              <a:rPr lang="es-MX" sz="2000" dirty="0" smtClean="0"/>
            </a:br>
            <a:r>
              <a:rPr lang="es-MX" sz="2000" dirty="0" smtClean="0"/>
              <a:t>Emma </a:t>
            </a:r>
            <a:r>
              <a:rPr lang="es-MX" sz="2000" dirty="0" err="1"/>
              <a:t>Verástegui</a:t>
            </a:r>
            <a:r>
              <a:rPr lang="es-MX" sz="2000" dirty="0"/>
              <a:t> </a:t>
            </a:r>
            <a:r>
              <a:rPr lang="es-MX" sz="2000" dirty="0" smtClean="0"/>
              <a:t>y</a:t>
            </a:r>
            <a:br>
              <a:rPr lang="es-MX" sz="2000" dirty="0" smtClean="0"/>
            </a:br>
            <a:r>
              <a:rPr lang="es-MX" sz="2000" dirty="0" smtClean="0"/>
              <a:t> </a:t>
            </a:r>
            <a:r>
              <a:rPr lang="es-MX" sz="2000" dirty="0"/>
              <a:t>Julio Sotelo</a:t>
            </a:r>
            <a:endParaRPr lang="es-MX" sz="2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4" name="Imagen 3"/>
          <p:cNvPicPr>
            <a:picLocks noChangeAspect="1"/>
          </p:cNvPicPr>
          <p:nvPr/>
        </p:nvPicPr>
        <p:blipFill>
          <a:blip r:embed="rId2"/>
          <a:stretch>
            <a:fillRect/>
          </a:stretch>
        </p:blipFill>
        <p:spPr>
          <a:xfrm>
            <a:off x="8273365" y="2394648"/>
            <a:ext cx="2109399" cy="2066723"/>
          </a:xfrm>
          <a:prstGeom prst="rect">
            <a:avLst/>
          </a:prstGeom>
          <a:effectLst>
            <a:outerShdw blurRad="50800" dist="50800" dir="5400000" algn="ctr" rotWithShape="0">
              <a:schemeClr val="bg1"/>
            </a:outerShdw>
          </a:effectLst>
        </p:spPr>
      </p:pic>
      <p:sp>
        <p:nvSpPr>
          <p:cNvPr id="5" name="Rectángulo 4"/>
          <p:cNvSpPr/>
          <p:nvPr/>
        </p:nvSpPr>
        <p:spPr>
          <a:xfrm rot="5400000">
            <a:off x="4060854" y="-3015457"/>
            <a:ext cx="553998" cy="8044756"/>
          </a:xfrm>
          <a:prstGeom prst="rect">
            <a:avLst/>
          </a:prstGeom>
        </p:spPr>
        <p:txBody>
          <a:bodyPr vert="vert270" wrap="square">
            <a:spAutoFit/>
          </a:bodyPr>
          <a:lstStyle/>
          <a:p>
            <a:r>
              <a:rPr lang="es-MX" sz="2400" dirty="0"/>
              <a:t>Comité de Ética y Transparencia en la Relación Médico-Industria</a:t>
            </a:r>
          </a:p>
        </p:txBody>
      </p:sp>
      <p:sp>
        <p:nvSpPr>
          <p:cNvPr id="6" name="Rectángulo 5"/>
          <p:cNvSpPr/>
          <p:nvPr/>
        </p:nvSpPr>
        <p:spPr>
          <a:xfrm>
            <a:off x="8251366" y="5598665"/>
            <a:ext cx="3636000" cy="923330"/>
          </a:xfrm>
          <a:prstGeom prst="rect">
            <a:avLst/>
          </a:prstGeom>
        </p:spPr>
        <p:txBody>
          <a:bodyPr>
            <a:spAutoFit/>
          </a:bodyPr>
          <a:lstStyle/>
          <a:p>
            <a:r>
              <a:rPr lang="es-MX" dirty="0" err="1"/>
              <a:t>Gac</a:t>
            </a:r>
            <a:r>
              <a:rPr lang="es-MX" dirty="0"/>
              <a:t> </a:t>
            </a:r>
            <a:r>
              <a:rPr lang="es-MX" dirty="0" err="1"/>
              <a:t>Med</a:t>
            </a:r>
            <a:r>
              <a:rPr lang="es-MX" dirty="0"/>
              <a:t> </a:t>
            </a:r>
            <a:r>
              <a:rPr lang="es-MX" dirty="0" err="1"/>
              <a:t>Mex</a:t>
            </a:r>
            <a:r>
              <a:rPr lang="es-MX" dirty="0"/>
              <a:t>. </a:t>
            </a:r>
            <a:r>
              <a:rPr lang="es-MX" dirty="0" smtClean="0"/>
              <a:t>2018;154:534-536</a:t>
            </a:r>
          </a:p>
          <a:p>
            <a:r>
              <a:rPr lang="es-MX" dirty="0" smtClean="0"/>
              <a:t>Disponible </a:t>
            </a:r>
            <a:r>
              <a:rPr lang="es-MX" dirty="0"/>
              <a:t>en </a:t>
            </a:r>
            <a:r>
              <a:rPr lang="es-MX" dirty="0" err="1" smtClean="0"/>
              <a:t>PubMed</a:t>
            </a:r>
            <a:endParaRPr lang="es-MX" dirty="0" smtClean="0"/>
          </a:p>
          <a:p>
            <a:r>
              <a:rPr lang="es-MX" dirty="0" smtClean="0"/>
              <a:t>www.gacetamedicademexico.com</a:t>
            </a:r>
            <a:endParaRPr lang="es-MX" dirty="0"/>
          </a:p>
        </p:txBody>
      </p:sp>
    </p:spTree>
    <p:extLst>
      <p:ext uri="{BB962C8B-B14F-4D97-AF65-F5344CB8AC3E}">
        <p14:creationId xmlns:p14="http://schemas.microsoft.com/office/powerpoint/2010/main" val="3796984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541359"/>
            <a:ext cx="10515600" cy="1325563"/>
          </a:xfrm>
        </p:spPr>
        <p:txBody>
          <a:bodyPr/>
          <a:lstStyle/>
          <a:p>
            <a:endParaRPr lang="es-MX" sz="3200"/>
          </a:p>
        </p:txBody>
      </p:sp>
      <p:sp>
        <p:nvSpPr>
          <p:cNvPr id="3" name="Rectángulo 2"/>
          <p:cNvSpPr/>
          <p:nvPr/>
        </p:nvSpPr>
        <p:spPr>
          <a:xfrm>
            <a:off x="337457" y="2005710"/>
            <a:ext cx="11527971" cy="3785652"/>
          </a:xfrm>
          <a:prstGeom prst="rect">
            <a:avLst/>
          </a:prstGeom>
        </p:spPr>
        <p:txBody>
          <a:bodyPr wrap="square">
            <a:spAutoFit/>
          </a:bodyPr>
          <a:lstStyle/>
          <a:p>
            <a:pPr algn="just"/>
            <a:r>
              <a:rPr lang="es-MX" sz="4000" dirty="0" smtClean="0"/>
              <a:t>El </a:t>
            </a:r>
            <a:r>
              <a:rPr lang="es-MX" sz="4000" dirty="0"/>
              <a:t>proceso que va desde el descubrimiento de una nueva molécula a su comercialización es largo, con una media 10 </a:t>
            </a:r>
            <a:r>
              <a:rPr lang="es-MX" sz="4000" dirty="0" smtClean="0"/>
              <a:t>años; </a:t>
            </a:r>
            <a:r>
              <a:rPr lang="es-MX" sz="4000" dirty="0"/>
              <a:t>es caro, en promedio varios millones de dólares, y su potencial eficiencia es </a:t>
            </a:r>
            <a:r>
              <a:rPr lang="es-MX" sz="4000" dirty="0" smtClean="0"/>
              <a:t>incierta</a:t>
            </a:r>
            <a:r>
              <a:rPr lang="es-MX" sz="4000" dirty="0" smtClean="0"/>
              <a:t>:</a:t>
            </a:r>
            <a:endParaRPr lang="es-MX" sz="4000" dirty="0"/>
          </a:p>
          <a:p>
            <a:pPr algn="just"/>
            <a:r>
              <a:rPr lang="es-MX" sz="4000" dirty="0" smtClean="0"/>
              <a:t>de </a:t>
            </a:r>
            <a:r>
              <a:rPr lang="es-MX" sz="4000" dirty="0"/>
              <a:t>10 moléculas ensayadas, solo una logra tener efecto terapéutico significativo</a:t>
            </a:r>
            <a:r>
              <a:rPr lang="es-MX" sz="4000" dirty="0" smtClean="0"/>
              <a:t>.</a:t>
            </a:r>
            <a:endParaRPr lang="es-MX" sz="4000" dirty="0"/>
          </a:p>
        </p:txBody>
      </p:sp>
      <p:sp>
        <p:nvSpPr>
          <p:cNvPr id="4" name="Título 1"/>
          <p:cNvSpPr txBox="1">
            <a:spLocks/>
          </p:cNvSpPr>
          <p:nvPr/>
        </p:nvSpPr>
        <p:spPr>
          <a:xfrm>
            <a:off x="838200" y="46867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Introducción </a:t>
            </a:r>
            <a: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(a)</a:t>
            </a:r>
            <a:endPar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5" name="Imagen 4"/>
          <p:cNvPicPr>
            <a:picLocks noChangeAspect="1"/>
          </p:cNvPicPr>
          <p:nvPr/>
        </p:nvPicPr>
        <p:blipFill>
          <a:blip r:embed="rId2"/>
          <a:stretch>
            <a:fillRect/>
          </a:stretch>
        </p:blipFill>
        <p:spPr>
          <a:xfrm>
            <a:off x="1067041" y="567974"/>
            <a:ext cx="1359510" cy="1332000"/>
          </a:xfrm>
          <a:prstGeom prst="rect">
            <a:avLst/>
          </a:prstGeom>
          <a:effectLst>
            <a:outerShdw blurRad="50800" dist="50800" dir="5400000" algn="ctr" rotWithShape="0">
              <a:schemeClr val="bg1"/>
            </a:outerShdw>
          </a:effectLst>
        </p:spPr>
      </p:pic>
    </p:spTree>
    <p:extLst>
      <p:ext uri="{BB962C8B-B14F-4D97-AF65-F5344CB8AC3E}">
        <p14:creationId xmlns:p14="http://schemas.microsoft.com/office/powerpoint/2010/main" val="661893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541359"/>
            <a:ext cx="10515600" cy="1325563"/>
          </a:xfrm>
        </p:spPr>
        <p:txBody>
          <a:bodyPr/>
          <a:lstStyle/>
          <a:p>
            <a:endParaRPr lang="es-MX" sz="3200"/>
          </a:p>
        </p:txBody>
      </p:sp>
      <p:sp>
        <p:nvSpPr>
          <p:cNvPr id="3" name="Rectángulo 2"/>
          <p:cNvSpPr/>
          <p:nvPr/>
        </p:nvSpPr>
        <p:spPr>
          <a:xfrm>
            <a:off x="337457" y="1842429"/>
            <a:ext cx="11527971" cy="4832092"/>
          </a:xfrm>
          <a:prstGeom prst="rect">
            <a:avLst/>
          </a:prstGeom>
        </p:spPr>
        <p:txBody>
          <a:bodyPr wrap="square">
            <a:spAutoFit/>
          </a:bodyPr>
          <a:lstStyle/>
          <a:p>
            <a:pPr algn="just"/>
            <a:endParaRPr lang="es-MX" sz="4400" dirty="0" smtClean="0"/>
          </a:p>
          <a:p>
            <a:pPr algn="just"/>
            <a:r>
              <a:rPr lang="es-MX" sz="4400" dirty="0" smtClean="0"/>
              <a:t>Desarrollar </a:t>
            </a:r>
            <a:r>
              <a:rPr lang="es-MX" sz="4400" dirty="0"/>
              <a:t>o continuar la producción de un medicamento dirigido a tratar enfermedades que no permiten, en general, recuperar el capital invertido para su investigación y generar ganancias sustantivas es poco atractivo desde la perspectiva de negocios.</a:t>
            </a:r>
          </a:p>
        </p:txBody>
      </p:sp>
      <p:sp>
        <p:nvSpPr>
          <p:cNvPr id="4" name="Título 1"/>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Introducción (b)</a:t>
            </a:r>
            <a:endPar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5" name="Título 1"/>
          <p:cNvSpPr txBox="1">
            <a:spLocks/>
          </p:cNvSpPr>
          <p:nvPr/>
        </p:nvSpPr>
        <p:spPr>
          <a:xfrm>
            <a:off x="838200" y="659039"/>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6" name="Imagen 5"/>
          <p:cNvPicPr>
            <a:picLocks noChangeAspect="1"/>
          </p:cNvPicPr>
          <p:nvPr/>
        </p:nvPicPr>
        <p:blipFill>
          <a:blip r:embed="rId2"/>
          <a:stretch>
            <a:fillRect/>
          </a:stretch>
        </p:blipFill>
        <p:spPr>
          <a:xfrm>
            <a:off x="1077927" y="544079"/>
            <a:ext cx="1359510" cy="1332000"/>
          </a:xfrm>
          <a:prstGeom prst="rect">
            <a:avLst/>
          </a:prstGeom>
          <a:effectLst>
            <a:outerShdw blurRad="50800" dist="50800" dir="5400000" algn="ctr" rotWithShape="0">
              <a:schemeClr val="bg1"/>
            </a:outerShdw>
          </a:effectLst>
        </p:spPr>
      </p:pic>
    </p:spTree>
    <p:extLst>
      <p:ext uri="{BB962C8B-B14F-4D97-AF65-F5344CB8AC3E}">
        <p14:creationId xmlns:p14="http://schemas.microsoft.com/office/powerpoint/2010/main" val="19980944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r"/>
            <a: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Grupos de medicamentos sin interés para</a:t>
            </a:r>
            <a:b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br>
            <a: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la Industria Químico - Farmacéutica</a:t>
            </a:r>
            <a:endPar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3" name="CuadroTexto 2"/>
          <p:cNvSpPr txBox="1"/>
          <p:nvPr/>
        </p:nvSpPr>
        <p:spPr>
          <a:xfrm>
            <a:off x="1066800" y="2273136"/>
            <a:ext cx="10080171" cy="4031873"/>
          </a:xfrm>
          <a:prstGeom prst="rect">
            <a:avLst/>
          </a:prstGeom>
          <a:noFill/>
          <a:ln>
            <a:noFill/>
          </a:ln>
        </p:spPr>
        <p:txBody>
          <a:bodyPr wrap="square" rtlCol="0">
            <a:spAutoFit/>
          </a:bodyPr>
          <a:lstStyle/>
          <a:p>
            <a:pPr marL="285750" indent="-285750">
              <a:buFont typeface="Wingdings" panose="05000000000000000000" pitchFamily="2" charset="2"/>
              <a:buChar char="Ø"/>
            </a:pPr>
            <a:r>
              <a:rPr lang="es-MX" sz="3200" dirty="0" smtClean="0">
                <a:ln w="0"/>
                <a:effectLst>
                  <a:outerShdw blurRad="38100" dist="25400" dir="5400000" algn="ctr" rotWithShape="0">
                    <a:srgbClr val="6E747A">
                      <a:alpha val="43000"/>
                    </a:srgbClr>
                  </a:outerShdw>
                </a:effectLst>
              </a:rPr>
              <a:t>Productos retirados del mercado por razones económicas o terapéuticas (ante nuevos fármacos y más redituables moléculas).</a:t>
            </a:r>
            <a:endParaRPr lang="es-MX" sz="3200" dirty="0" smtClean="0"/>
          </a:p>
          <a:p>
            <a:pPr marL="285750" indent="-285750">
              <a:buFont typeface="Wingdings" panose="05000000000000000000" pitchFamily="2" charset="2"/>
              <a:buChar char="Ø"/>
            </a:pPr>
            <a:endParaRPr lang="es-MX" sz="3200" dirty="0" smtClean="0"/>
          </a:p>
          <a:p>
            <a:pPr marL="285750" indent="-285750">
              <a:buFont typeface="Wingdings" panose="05000000000000000000" pitchFamily="2" charset="2"/>
              <a:buChar char="Ø"/>
            </a:pPr>
            <a:r>
              <a:rPr lang="es-MX" sz="3200" dirty="0" smtClean="0"/>
              <a:t>Productos que no han sido desarrollados</a:t>
            </a:r>
          </a:p>
          <a:p>
            <a:pPr marL="285750" indent="-285750">
              <a:buFont typeface="Wingdings" panose="05000000000000000000" pitchFamily="2" charset="2"/>
              <a:buChar char="Ø"/>
            </a:pPr>
            <a:endParaRPr lang="es-MX" sz="3200" dirty="0" smtClean="0"/>
          </a:p>
          <a:p>
            <a:pPr marL="285750" indent="-285750">
              <a:buFont typeface="Wingdings" panose="05000000000000000000" pitchFamily="2" charset="2"/>
              <a:buChar char="Ø"/>
            </a:pPr>
            <a:r>
              <a:rPr lang="es-MX" sz="3200" dirty="0" smtClean="0">
                <a:ln w="0"/>
                <a:effectLst>
                  <a:outerShdw blurRad="38100" dist="25400" dir="5400000" algn="ctr" rotWithShape="0">
                    <a:srgbClr val="6E747A">
                      <a:alpha val="43000"/>
                    </a:srgbClr>
                  </a:outerShdw>
                </a:effectLst>
              </a:rPr>
              <a:t>Productos “huérfanos”, dirigidos a tratar enfermedades raras.</a:t>
            </a:r>
            <a:r>
              <a:rPr lang="es-MX" sz="3200" dirty="0" smtClean="0"/>
              <a:t> </a:t>
            </a:r>
            <a:endParaRPr lang="es-MX" sz="3200" dirty="0"/>
          </a:p>
        </p:txBody>
      </p:sp>
      <p:sp>
        <p:nvSpPr>
          <p:cNvPr id="4" name="Título 1"/>
          <p:cNvSpPr txBox="1">
            <a:spLocks/>
          </p:cNvSpPr>
          <p:nvPr/>
        </p:nvSpPr>
        <p:spPr>
          <a:xfrm>
            <a:off x="729343" y="61549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5" name="Imagen 4"/>
          <p:cNvPicPr>
            <a:picLocks noChangeAspect="1"/>
          </p:cNvPicPr>
          <p:nvPr/>
        </p:nvPicPr>
        <p:blipFill>
          <a:blip r:embed="rId2"/>
          <a:stretch>
            <a:fillRect/>
          </a:stretch>
        </p:blipFill>
        <p:spPr>
          <a:xfrm>
            <a:off x="387045" y="524728"/>
            <a:ext cx="1359510" cy="1332000"/>
          </a:xfrm>
          <a:prstGeom prst="rect">
            <a:avLst/>
          </a:prstGeom>
          <a:effectLst>
            <a:outerShdw blurRad="50800" dist="50800" dir="5400000" algn="ctr" rotWithShape="0">
              <a:schemeClr val="bg1"/>
            </a:outerShdw>
          </a:effectLst>
        </p:spPr>
      </p:pic>
    </p:spTree>
    <p:extLst>
      <p:ext uri="{BB962C8B-B14F-4D97-AF65-F5344CB8AC3E}">
        <p14:creationId xmlns:p14="http://schemas.microsoft.com/office/powerpoint/2010/main" val="34798759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2000" cy="1325563"/>
          </a:xfrm>
        </p:spPr>
        <p:txBody>
          <a:bodyPr>
            <a:noAutofit/>
          </a:bodyPr>
          <a:lstStyle/>
          <a:p>
            <a:pPr algn="r"/>
            <a:r>
              <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Productos</a:t>
            </a:r>
            <a:r>
              <a:rPr lang="es-MX" sz="4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retirados del </a:t>
            </a:r>
            <a: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mercado</a:t>
            </a:r>
            <a:b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br>
            <a: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por </a:t>
            </a:r>
            <a:r>
              <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razones económicas</a:t>
            </a:r>
          </a:p>
        </p:txBody>
      </p:sp>
      <p:sp>
        <p:nvSpPr>
          <p:cNvPr id="3" name="CuadroTexto 2"/>
          <p:cNvSpPr txBox="1"/>
          <p:nvPr/>
        </p:nvSpPr>
        <p:spPr>
          <a:xfrm>
            <a:off x="1066800" y="2051450"/>
            <a:ext cx="10058400" cy="3477875"/>
          </a:xfrm>
          <a:prstGeom prst="rect">
            <a:avLst/>
          </a:prstGeom>
          <a:noFill/>
          <a:ln>
            <a:noFill/>
          </a:ln>
        </p:spPr>
        <p:txBody>
          <a:bodyPr wrap="square" rtlCol="0">
            <a:spAutoFit/>
          </a:bodyPr>
          <a:lstStyle/>
          <a:p>
            <a:pPr algn="just"/>
            <a:endParaRPr lang="es-MX" sz="4400" dirty="0" smtClean="0"/>
          </a:p>
          <a:p>
            <a:pPr algn="just"/>
            <a:r>
              <a:rPr lang="es-MX" sz="4400" dirty="0" smtClean="0"/>
              <a:t>Su precio en el mercado es reducido, ya que la patente ha expirado y no tienen márgenes de ganancia financiera aceptable para los fabricantes.</a:t>
            </a:r>
          </a:p>
        </p:txBody>
      </p:sp>
      <p:pic>
        <p:nvPicPr>
          <p:cNvPr id="4" name="Imagen 3"/>
          <p:cNvPicPr>
            <a:picLocks noChangeAspect="1"/>
          </p:cNvPicPr>
          <p:nvPr/>
        </p:nvPicPr>
        <p:blipFill>
          <a:blip r:embed="rId2"/>
          <a:stretch>
            <a:fillRect/>
          </a:stretch>
        </p:blipFill>
        <p:spPr>
          <a:xfrm>
            <a:off x="1066800" y="539069"/>
            <a:ext cx="1361932" cy="1332000"/>
          </a:xfrm>
          <a:prstGeom prst="rect">
            <a:avLst/>
          </a:prstGeom>
        </p:spPr>
      </p:pic>
    </p:spTree>
    <p:extLst>
      <p:ext uri="{BB962C8B-B14F-4D97-AF65-F5344CB8AC3E}">
        <p14:creationId xmlns:p14="http://schemas.microsoft.com/office/powerpoint/2010/main" val="36990134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r"/>
            <a:r>
              <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Productos retirados del </a:t>
            </a:r>
            <a: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mercado</a:t>
            </a:r>
            <a:b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br>
            <a:r>
              <a:rPr lang="es-MX"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por </a:t>
            </a:r>
            <a:r>
              <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razones terapéuticas</a:t>
            </a:r>
          </a:p>
        </p:txBody>
      </p:sp>
      <p:sp>
        <p:nvSpPr>
          <p:cNvPr id="3" name="CuadroTexto 2"/>
          <p:cNvSpPr txBox="1"/>
          <p:nvPr/>
        </p:nvSpPr>
        <p:spPr>
          <a:xfrm>
            <a:off x="1066800" y="1730816"/>
            <a:ext cx="10058400" cy="4154984"/>
          </a:xfrm>
          <a:prstGeom prst="rect">
            <a:avLst/>
          </a:prstGeom>
          <a:noFill/>
          <a:ln>
            <a:noFill/>
          </a:ln>
        </p:spPr>
        <p:txBody>
          <a:bodyPr wrap="square" rtlCol="0">
            <a:spAutoFit/>
          </a:bodyPr>
          <a:lstStyle/>
          <a:p>
            <a:pPr algn="just"/>
            <a:endParaRPr lang="es-MX" sz="4400" dirty="0" smtClean="0"/>
          </a:p>
          <a:p>
            <a:pPr algn="just"/>
            <a:r>
              <a:rPr lang="es-MX" sz="4400" dirty="0" smtClean="0"/>
              <a:t>Sustituidos por nuevos fármacos con patentes vigentes, que representan una más atractiva posibilidad económica, aunque la efectividad terapéutica sea de una superioridad marginal.</a:t>
            </a:r>
            <a:endParaRPr lang="es-MX" sz="4400" dirty="0"/>
          </a:p>
        </p:txBody>
      </p:sp>
      <p:pic>
        <p:nvPicPr>
          <p:cNvPr id="4" name="Imagen 3"/>
          <p:cNvPicPr>
            <a:picLocks noChangeAspect="1"/>
          </p:cNvPicPr>
          <p:nvPr/>
        </p:nvPicPr>
        <p:blipFill>
          <a:blip r:embed="rId2"/>
          <a:stretch>
            <a:fillRect/>
          </a:stretch>
        </p:blipFill>
        <p:spPr>
          <a:xfrm>
            <a:off x="1066800" y="532910"/>
            <a:ext cx="1359526" cy="1329043"/>
          </a:xfrm>
          <a:prstGeom prst="rect">
            <a:avLst/>
          </a:prstGeom>
        </p:spPr>
      </p:pic>
    </p:spTree>
    <p:extLst>
      <p:ext uri="{BB962C8B-B14F-4D97-AF65-F5344CB8AC3E}">
        <p14:creationId xmlns:p14="http://schemas.microsoft.com/office/powerpoint/2010/main" val="26926336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r"/>
            <a:r>
              <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Productos que no han sido desarrollados</a:t>
            </a:r>
          </a:p>
        </p:txBody>
      </p:sp>
      <p:sp>
        <p:nvSpPr>
          <p:cNvPr id="3" name="CuadroTexto 2"/>
          <p:cNvSpPr txBox="1"/>
          <p:nvPr/>
        </p:nvSpPr>
        <p:spPr>
          <a:xfrm>
            <a:off x="359228" y="1504206"/>
            <a:ext cx="11473543" cy="5016758"/>
          </a:xfrm>
          <a:prstGeom prst="rect">
            <a:avLst/>
          </a:prstGeom>
          <a:noFill/>
        </p:spPr>
        <p:txBody>
          <a:bodyPr wrap="square" rtlCol="0">
            <a:spAutoFit/>
          </a:bodyPr>
          <a:lstStyle/>
          <a:p>
            <a:pPr algn="just"/>
            <a:endParaRPr lang="es-MX" sz="4000" dirty="0" smtClean="0"/>
          </a:p>
          <a:p>
            <a:pPr algn="just"/>
            <a:r>
              <a:rPr lang="es-MX" sz="4000" dirty="0" smtClean="0"/>
              <a:t>Aún cuando un gran número de personas que están afectadas (por ejemplo, los padecimientos infecciosos y parasitarios de países económicamente pobres), son financieramente poco atractivos o porque las </a:t>
            </a:r>
            <a:r>
              <a:rPr lang="es-MX" sz="4000" smtClean="0"/>
              <a:t>enfermedades contra </a:t>
            </a:r>
            <a:r>
              <a:rPr lang="es-MX" sz="4000" dirty="0" smtClean="0"/>
              <a:t>las que van dirigidas no son económicamente promisorias en estudios de mercado.</a:t>
            </a:r>
            <a:endParaRPr lang="es-MX" sz="4000" dirty="0"/>
          </a:p>
        </p:txBody>
      </p:sp>
      <p:pic>
        <p:nvPicPr>
          <p:cNvPr id="4" name="Imagen 3"/>
          <p:cNvPicPr>
            <a:picLocks noChangeAspect="1"/>
          </p:cNvPicPr>
          <p:nvPr/>
        </p:nvPicPr>
        <p:blipFill>
          <a:blip r:embed="rId2"/>
          <a:stretch>
            <a:fillRect/>
          </a:stretch>
        </p:blipFill>
        <p:spPr>
          <a:xfrm>
            <a:off x="604756" y="532903"/>
            <a:ext cx="1359526" cy="1329043"/>
          </a:xfrm>
          <a:prstGeom prst="rect">
            <a:avLst/>
          </a:prstGeom>
        </p:spPr>
      </p:pic>
    </p:spTree>
    <p:extLst>
      <p:ext uri="{BB962C8B-B14F-4D97-AF65-F5344CB8AC3E}">
        <p14:creationId xmlns:p14="http://schemas.microsoft.com/office/powerpoint/2010/main" val="34922689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r"/>
            <a:r>
              <a:rPr lang="es-MX"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Productos “huérfanos” dirigidos a tratar enfermedades raras</a:t>
            </a:r>
          </a:p>
        </p:txBody>
      </p:sp>
      <p:sp>
        <p:nvSpPr>
          <p:cNvPr id="3" name="CuadroTexto 2"/>
          <p:cNvSpPr txBox="1"/>
          <p:nvPr/>
        </p:nvSpPr>
        <p:spPr>
          <a:xfrm>
            <a:off x="315686" y="1972288"/>
            <a:ext cx="11549743" cy="4031873"/>
          </a:xfrm>
          <a:prstGeom prst="rect">
            <a:avLst/>
          </a:prstGeom>
          <a:noFill/>
        </p:spPr>
        <p:txBody>
          <a:bodyPr wrap="square" rtlCol="0">
            <a:spAutoFit/>
          </a:bodyPr>
          <a:lstStyle/>
          <a:p>
            <a:pPr algn="just"/>
            <a:r>
              <a:rPr lang="es-MX" sz="3200" dirty="0" smtClean="0"/>
              <a:t>Estos productos son desarrollados para tratar a pacientes que sufren afecciones graves que no tienen tratamiento satisfactorio, sin embargo, estas enfermedades afectan a una muy pequeña proporción de la población, con frecuencia desde el nacimiento o la </a:t>
            </a:r>
            <a:r>
              <a:rPr lang="es-MX" sz="3200" smtClean="0"/>
              <a:t>infancia</a:t>
            </a:r>
            <a:r>
              <a:rPr lang="es-MX" sz="3200" smtClean="0"/>
              <a:t>.</a:t>
            </a:r>
            <a:endParaRPr lang="es-MX" sz="3200" dirty="0" smtClean="0"/>
          </a:p>
          <a:p>
            <a:pPr algn="just"/>
            <a:r>
              <a:rPr lang="es-MX" sz="3200" dirty="0"/>
              <a:t>El número de enfermedades raras que afectan a menos de 5 personas por cada 10,000 habitantes y que no tienen tratamiento disponible actualmente se estima entre 4,000 y 5,000</a:t>
            </a:r>
            <a:r>
              <a:rPr lang="es-MX" sz="3200" dirty="0" smtClean="0"/>
              <a:t>.</a:t>
            </a:r>
            <a:endParaRPr lang="es-MX" sz="3200" dirty="0"/>
          </a:p>
        </p:txBody>
      </p:sp>
      <p:pic>
        <p:nvPicPr>
          <p:cNvPr id="4" name="Imagen 3"/>
          <p:cNvPicPr>
            <a:picLocks noChangeAspect="1"/>
          </p:cNvPicPr>
          <p:nvPr/>
        </p:nvPicPr>
        <p:blipFill>
          <a:blip r:embed="rId2"/>
          <a:stretch>
            <a:fillRect/>
          </a:stretch>
        </p:blipFill>
        <p:spPr>
          <a:xfrm>
            <a:off x="757156" y="502445"/>
            <a:ext cx="1359526" cy="1329043"/>
          </a:xfrm>
          <a:prstGeom prst="rect">
            <a:avLst/>
          </a:prstGeom>
        </p:spPr>
      </p:pic>
    </p:spTree>
    <p:extLst>
      <p:ext uri="{BB962C8B-B14F-4D97-AF65-F5344CB8AC3E}">
        <p14:creationId xmlns:p14="http://schemas.microsoft.com/office/powerpoint/2010/main" val="41038998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1178</TotalTime>
  <Words>453</Words>
  <Application>Microsoft Office PowerPoint</Application>
  <PresentationFormat>Panorámica</PresentationFormat>
  <Paragraphs>44</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Arial</vt:lpstr>
      <vt:lpstr>Calibri</vt:lpstr>
      <vt:lpstr>Calibri Light</vt:lpstr>
      <vt:lpstr>Wingdings</vt:lpstr>
      <vt:lpstr>Office Theme</vt:lpstr>
      <vt:lpstr>Sugerencias en torno a medicamentos de efectividad demostrada sin interés para la industria</vt:lpstr>
      <vt:lpstr>Manuel De la Llata, José Hálabe,  Ricardo Plancarte,  Oscar Arrieta,  Rubén Burgos,  Carlos Campillo,  Miguel Ángel Celis,  Judith Domínguez,  Sergio Islas,  Luis Jasso, Alberto Lifshitz, Mucio Moreno,  Alejandro Reyes,  Guillermo Ruiz-Argüelles,  Antonio Soda,  Emma Verástegui y  Julio Sotelo</vt:lpstr>
      <vt:lpstr>Presentación de PowerPoint</vt:lpstr>
      <vt:lpstr>Presentación de PowerPoint</vt:lpstr>
      <vt:lpstr>Grupos de medicamentos sin interés para la Industria Químico - Farmacéutica</vt:lpstr>
      <vt:lpstr>Productos retirados del mercado por razones económicas</vt:lpstr>
      <vt:lpstr>Productos retirados del mercado por razones terapéuticas</vt:lpstr>
      <vt:lpstr>Productos que no han sido desarrollados</vt:lpstr>
      <vt:lpstr>Productos “huérfanos” dirigidos a tratar enfermedades raras</vt:lpstr>
      <vt:lpstr>Sugerencias del CETREMI</vt:lpstr>
      <vt:lpstr>Sugerencias del CETREMI</vt:lpstr>
    </vt:vector>
  </TitlesOfParts>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Sugerencias en torno a medicamentos de efectividad  demostrada sin interés para la industria</dc:title>
  <dc:creator>CCINSHAE</dc:creator>
  <cp:lastModifiedBy>CCINSHAE</cp:lastModifiedBy>
  <cp:revision>46</cp:revision>
  <dcterms:created xsi:type="dcterms:W3CDTF">2019-05-09T14:54:34Z</dcterms:created>
  <dcterms:modified xsi:type="dcterms:W3CDTF">2019-05-22T18:57:42Z</dcterms:modified>
</cp:coreProperties>
</file>