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7" r:id="rId2"/>
    <p:sldId id="258" r:id="rId3"/>
    <p:sldId id="259" r:id="rId4"/>
    <p:sldId id="266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52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2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18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789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1251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858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40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77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9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5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20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35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7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00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4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03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75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60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921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CF6B-A3EC-4AC1-BE42-10D73C382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Academia Nacional de Medicina</a:t>
            </a:r>
            <a:br>
              <a:rPr lang="es-MX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22 de mayo de 2019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C6F056-CC42-4F5A-974D-1871D1009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638" y="2079422"/>
            <a:ext cx="11300723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</a:t>
            </a:r>
          </a:p>
          <a:p>
            <a:pPr marL="0" indent="0" algn="ctr">
              <a:buNone/>
            </a:pPr>
            <a:endParaRPr lang="es-MX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s-MX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MX" sz="2600" b="1" dirty="0">
                <a:latin typeface="Arial" panose="020B0604020202020204" pitchFamily="34" charset="0"/>
                <a:cs typeface="Arial" panose="020B0604020202020204" pitchFamily="34" charset="0"/>
              </a:rPr>
              <a:t>Comité de ética y transparencia en la relación médico-industria</a:t>
            </a:r>
          </a:p>
          <a:p>
            <a:pPr marL="0" indent="0" algn="ctr">
              <a:buNone/>
            </a:pPr>
            <a:r>
              <a:rPr lang="es-MX" sz="2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CETREMI</a:t>
            </a:r>
            <a:endParaRPr lang="es-MX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n para logotipo academia nacional de medicina">
            <a:extLst>
              <a:ext uri="{FF2B5EF4-FFF2-40B4-BE49-F238E27FC236}">
                <a16:creationId xmlns:a16="http://schemas.microsoft.com/office/drawing/2014/main" id="{DA08BEEC-D1B9-4B55-A485-2AD8C03AB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17" y="22326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452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A450CBA-6D38-45DE-BAAA-20A4B0E0FDE7}"/>
              </a:ext>
            </a:extLst>
          </p:cNvPr>
          <p:cNvSpPr txBox="1"/>
          <p:nvPr/>
        </p:nvSpPr>
        <p:spPr>
          <a:xfrm>
            <a:off x="1484243" y="3244334"/>
            <a:ext cx="105619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>
                <a:latin typeface="Arial Black" panose="020B0A04020102020204" pitchFamily="34" charset="0"/>
              </a:rPr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1422964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A1DAF6-98B9-4C3B-AA50-0866DE1C9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>
              <a:spcBef>
                <a:spcPts val="1000"/>
              </a:spcBef>
            </a:pP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CETREMI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F17AA4-DC23-4BC9-91FC-672D0D500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Antecedentes</a:t>
            </a:r>
          </a:p>
          <a:p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Planteamiento del problema</a:t>
            </a:r>
          </a:p>
          <a:p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</a:p>
        </p:txBody>
      </p:sp>
    </p:spTree>
    <p:extLst>
      <p:ext uri="{BB962C8B-B14F-4D97-AF65-F5344CB8AC3E}">
        <p14:creationId xmlns:p14="http://schemas.microsoft.com/office/powerpoint/2010/main" val="425150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CAB0CD-88D6-4B33-A8E1-50887DA3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233924" cy="1164047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ACD433"/>
              </a:buClr>
              <a:buSzPct val="80000"/>
            </a:pP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industria. CETREMI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Antecedentes</a:t>
            </a:r>
            <a:br>
              <a:rPr lang="es-MX" sz="2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0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7D7BDF-86CB-45F8-B015-FAC5D9391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s-MX" dirty="0">
              <a:latin typeface="Arial Black" panose="020B0A040201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Por no llegar a un acuerdo, una Sociedad Médica recomienda a sus asociados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diferentes acciones contra dicho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laboratorio.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CETIFARMA pone en conocimiento del CETREMI  esta disposición y solicita su intervención.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Se analiza la situación y el grupo de trabajo termina elaborando las recomendaciones para ambas partes.</a:t>
            </a:r>
          </a:p>
        </p:txBody>
      </p:sp>
    </p:spTree>
    <p:extLst>
      <p:ext uri="{BB962C8B-B14F-4D97-AF65-F5344CB8AC3E}">
        <p14:creationId xmlns:p14="http://schemas.microsoft.com/office/powerpoint/2010/main" val="1910247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20F25-3E37-4BD3-99D5-CEDB04D9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CETREMI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Antecedentes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D48581-0BD6-4560-9888-0E1C6B134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Recibimos un escrito de CETIFARMA de que varias agrupaciones médicas solicitan a sus miembros no prescribir ni recibir a visitadores médicos de laboratorios farmacéutico , por no aportar recursos suficientes para su “superación académica”. Los escritos se dirigen a laboratorios, agremiados y público en general.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Para justificar su petición anteponen las actividades académicas a lo que en el fondo es una negociación que mediante amenazas y alianzas con otras agrupaciones médicas presionan a los laboratorios.</a:t>
            </a: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Alcanzaron su propósito informando que llegaron a un acuerdo de colaboración. </a:t>
            </a:r>
          </a:p>
        </p:txBody>
      </p:sp>
    </p:spTree>
    <p:extLst>
      <p:ext uri="{BB962C8B-B14F-4D97-AF65-F5344CB8AC3E}">
        <p14:creationId xmlns:p14="http://schemas.microsoft.com/office/powerpoint/2010/main" val="1610937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1E0CE4-296E-439A-A7F5-69012CE3E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CETREMI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D645AF-5A55-41A6-BBF3-4E45D4A79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599" y="2092674"/>
            <a:ext cx="8946541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Planteamiento del problema</a:t>
            </a: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Los cuerpos directivos de las agrupaciones médicas (colegios médicos, asociaciones, academias, sociedades médicas. Etc.) están  encargados de tratar con la industria tanto farmacéutica , como industrias innovadoras de dispositivos médicos y sistemas de diagnóstico, industria turística, de transportación entre otras, el potencial financiamiento de EMC y la promoción de sus productos durante reuniones académicas.</a:t>
            </a:r>
          </a:p>
          <a:p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560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F690EA-ABF2-4033-A9CE-D3386554C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CETREMI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538CD5-9555-420A-B51A-60C26B453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39688"/>
            <a:ext cx="8946541" cy="51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MX" sz="2400" dirty="0">
              <a:latin typeface="Arial Black" panose="020B0A04020102020204" pitchFamily="34" charset="0"/>
            </a:endParaRPr>
          </a:p>
          <a:p>
            <a:pPr marL="0" lvl="0" indent="0" algn="ctr">
              <a:buClr>
                <a:srgbClr val="F5A408"/>
              </a:buClr>
              <a:buNone/>
            </a:pPr>
            <a:r>
              <a:rPr lang="es-MX" sz="2400" b="1" dirty="0">
                <a:solidFill>
                  <a:prstClr val="whit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Planteamiento del problema</a:t>
            </a:r>
          </a:p>
          <a:p>
            <a:pPr marL="0" lvl="0" indent="0" algn="just">
              <a:buClr>
                <a:srgbClr val="F5A408"/>
              </a:buClr>
              <a:buNone/>
            </a:pPr>
            <a:r>
              <a:rPr lang="es-MX" sz="2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Alarma que estos directivos no son conscientes de lo anómalo de su conducta ni de sus consecuencias. </a:t>
            </a:r>
          </a:p>
          <a:p>
            <a:pPr marL="0" indent="0" algn="just">
              <a:buNone/>
            </a:pPr>
            <a:endParaRPr lang="es-MX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Gran responsabilidad de las agrupaciones (representantes)</a:t>
            </a:r>
          </a:p>
          <a:p>
            <a:pPr marL="0" lvl="0" indent="0" algn="just">
              <a:buClr>
                <a:srgbClr val="F5A408"/>
              </a:buClr>
              <a:buNone/>
            </a:pPr>
            <a:endParaRPr lang="es-MX" sz="2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Lo que los obliga  a observar una actitud intachable para evitar suspicacias y malas interpretaciones, que surgen cuando se </a:t>
            </a:r>
            <a:r>
              <a:rPr lang="es-MX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trartan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asuntos económicos.</a:t>
            </a:r>
          </a:p>
        </p:txBody>
      </p:sp>
    </p:spTree>
    <p:extLst>
      <p:ext uri="{BB962C8B-B14F-4D97-AF65-F5344CB8AC3E}">
        <p14:creationId xmlns:p14="http://schemas.microsoft.com/office/powerpoint/2010/main" val="729065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17BB-7D5D-4B1A-AD05-7F2E74A29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64047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ACD433"/>
              </a:buClr>
              <a:buSzPct val="80000"/>
            </a:pP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  CETREMI</a:t>
            </a:r>
            <a:r>
              <a:rPr lang="es-MX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dirty="0">
                <a:solidFill>
                  <a:prstClr val="white"/>
                </a:solidFill>
                <a:latin typeface="Arial Black" panose="020B0A04020102020204" pitchFamily="34" charset="0"/>
              </a:rPr>
              <a:t>Recomendaciones</a:t>
            </a:r>
            <a:br>
              <a:rPr lang="es-MX" sz="20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52478A-E5A8-4855-B59D-2FD672354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16766"/>
            <a:ext cx="8946541" cy="46316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1.- 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Actuar cuidando la buena imagen de la profesión médica, evitando conflictos de interés que la pongan en riesgo, no actúan a título personal, son interlocutores de sus agremiados y deben cumplir con </a:t>
            </a:r>
            <a:r>
              <a:rPr lang="es-MX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 estatuto  y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los preceptos académicos.</a:t>
            </a: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 relación con la industria debe ser voluntaria. No hay obligación de participar y se interrumpe sin consecuencias en caso de no llegar a un acuerdo.</a:t>
            </a: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Los programas académicos deben tener autonomía y ningún sesgo promocional de manipulación comercial, toda participación deberá tener el beneficio de los pacientes. </a:t>
            </a:r>
          </a:p>
        </p:txBody>
      </p:sp>
    </p:spTree>
    <p:extLst>
      <p:ext uri="{BB962C8B-B14F-4D97-AF65-F5344CB8AC3E}">
        <p14:creationId xmlns:p14="http://schemas.microsoft.com/office/powerpoint/2010/main" val="245258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72387-1466-432C-B589-8CDE5E9BE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333449"/>
            <a:ext cx="9404723" cy="1084534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ACD433"/>
              </a:buClr>
              <a:buSzPct val="80000"/>
            </a:pP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  CETREMI</a:t>
            </a:r>
            <a:r>
              <a:rPr lang="es-MX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dirty="0">
                <a:solidFill>
                  <a:prstClr val="white"/>
                </a:solidFill>
                <a:latin typeface="Arial Black" panose="020B0A04020102020204" pitchFamily="34" charset="0"/>
              </a:rPr>
              <a:t>Recomendaciones</a:t>
            </a:r>
            <a:br>
              <a:rPr lang="es-MX" sz="20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6567EF-FD8A-4207-8334-858392B21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43270"/>
            <a:ext cx="8946541" cy="46051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MX" dirty="0"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No deben inducir a sus agremiados a prescribir o no algún medicamento o insumo y deben evitar que la industria lo haga. </a:t>
            </a: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5.-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Deben informar con detalle a sus agremiados de las gestiones y apoyo de la industria, especificando la cantidad recibida y su destino. </a:t>
            </a: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6.-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Cuando los apoyos recibidos sean para actividades académicas deben destinarse para ese propósito y desglosar ante sus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agremiados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con detalle como se gastaron. </a:t>
            </a: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7.-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Cuando los apoyos sean para actividades de promoción (ventas de espacios  en exposiciones o simposios patrocinados), los directivos deben informar a sus agremiados  de los recursos recibidos y su destino.</a:t>
            </a:r>
          </a:p>
          <a:p>
            <a:pPr marL="0" indent="0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224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AAED0D-09B1-4375-A7F1-808AD887A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59026"/>
            <a:ext cx="9404723" cy="1139687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F5A408"/>
              </a:buClr>
              <a:buSzPct val="80000"/>
            </a:pP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 a los cuerpos directivos de las agrupaciones médicas en su relación con la industria.  CETREMI</a:t>
            </a:r>
            <a:b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Recomendaciones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C22748-FC70-41DD-BCDC-AD76E0E30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03512"/>
            <a:ext cx="8946541" cy="46448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8.-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Los directivos deben informar a sus agremiados la lista de beneficios que la industria otorga en forma de becas (transporte, inscripciones, alimentación, etc.), ya sea de manera directa a los asistentes o a los directivos. En el primer caso, los directivos solicitarán la lista de becarios.</a:t>
            </a: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9.-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Los directivos deben informar a sus agremiados sobre los apoyos personales (cuotas a congresos internacionales,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viajes y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honorarios por participación académica) que reciban de la industria.</a:t>
            </a:r>
          </a:p>
          <a:p>
            <a:pPr marL="0" indent="0" algn="just">
              <a:buNone/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10.-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Los directivos deben contar con documentos comprobatorios de que informaron a sus agremiados sobre apoyos recibidos por parte de la industria y los mostrarán cuando sean requeridos por alguna institución médica con autoridad moral representativa. </a:t>
            </a:r>
          </a:p>
        </p:txBody>
      </p:sp>
    </p:spTree>
    <p:extLst>
      <p:ext uri="{BB962C8B-B14F-4D97-AF65-F5344CB8AC3E}">
        <p14:creationId xmlns:p14="http://schemas.microsoft.com/office/powerpoint/2010/main" val="1491724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208</TotalTime>
  <Words>765</Words>
  <Application>Microsoft Office PowerPoint</Application>
  <PresentationFormat>Panorámica</PresentationFormat>
  <Paragraphs>54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Century Gothic</vt:lpstr>
      <vt:lpstr>Wingdings 3</vt:lpstr>
      <vt:lpstr>Ion</vt:lpstr>
      <vt:lpstr>           Academia Nacional de Medicina           22 de mayo de 2019</vt:lpstr>
      <vt:lpstr>Recomendaciones a los cuerpos directivos de las agrupaciones médicas en su relación con la industria CETREMI </vt:lpstr>
      <vt:lpstr>Recomendaciones a los cuerpos directivos de las agrupaciones médicas en su relación con la industria. CETREMI Antecedentes </vt:lpstr>
      <vt:lpstr>Recomendaciones a los cuerpos directivos de las agrupaciones médicas en su relación con la industria CETREMI Antecedentes </vt:lpstr>
      <vt:lpstr>Recomendaciones a los cuerpos directivos de las agrupaciones médicas en su relación con la industria CETREMI </vt:lpstr>
      <vt:lpstr>Recomendaciones a los cuerpos directivos de las agrupaciones médicas en su relación con la industria CETREMI </vt:lpstr>
      <vt:lpstr>Recomendaciones a los cuerpos directivos de las agrupaciones médicas en su relación con la industria  CETREMI Recomendaciones </vt:lpstr>
      <vt:lpstr>Recomendaciones a los cuerpos directivos de las agrupaciones médicas en su relación con la industria  CETREMI Recomendaciones </vt:lpstr>
      <vt:lpstr>Recomendaciones a los cuerpos directivos de las agrupaciones médicas en su relación con la industria.  CETREMI Recomendaciones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Dr. Antonio Soda</dc:creator>
  <cp:lastModifiedBy>asodam@outlook.es</cp:lastModifiedBy>
  <cp:revision>28</cp:revision>
  <dcterms:created xsi:type="dcterms:W3CDTF">2019-03-28T00:08:27Z</dcterms:created>
  <dcterms:modified xsi:type="dcterms:W3CDTF">2019-05-22T17:23:30Z</dcterms:modified>
</cp:coreProperties>
</file>