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258" r:id="rId6"/>
    <p:sldId id="259" r:id="rId7"/>
    <p:sldId id="274" r:id="rId8"/>
    <p:sldId id="275" r:id="rId9"/>
    <p:sldId id="276" r:id="rId10"/>
    <p:sldId id="286" r:id="rId11"/>
    <p:sldId id="280" r:id="rId12"/>
    <p:sldId id="261" r:id="rId13"/>
    <p:sldId id="290" r:id="rId14"/>
    <p:sldId id="282" r:id="rId15"/>
    <p:sldId id="291" r:id="rId16"/>
    <p:sldId id="293" r:id="rId17"/>
    <p:sldId id="288" r:id="rId18"/>
    <p:sldId id="292" r:id="rId19"/>
    <p:sldId id="279" r:id="rId20"/>
    <p:sldId id="272" r:id="rId21"/>
    <p:sldId id="284" r:id="rId22"/>
    <p:sldId id="289" r:id="rId23"/>
    <p:sldId id="296" r:id="rId24"/>
    <p:sldId id="297" r:id="rId25"/>
    <p:sldId id="298" r:id="rId26"/>
    <p:sldId id="299" r:id="rId27"/>
    <p:sldId id="271" r:id="rId28"/>
    <p:sldId id="300" r:id="rId29"/>
    <p:sldId id="301" r:id="rId30"/>
    <p:sldId id="302" r:id="rId31"/>
    <p:sldId id="303" r:id="rId32"/>
    <p:sldId id="304" r:id="rId33"/>
    <p:sldId id="305" r:id="rId34"/>
    <p:sldId id="306" r:id="rId35"/>
    <p:sldId id="294" r:id="rId36"/>
    <p:sldId id="295" r:id="rId37"/>
    <p:sldId id="263" r:id="rId38"/>
    <p:sldId id="285" r:id="rId39"/>
    <p:sldId id="307" r:id="rId40"/>
    <p:sldId id="287" r:id="rId41"/>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7" autoAdjust="0"/>
    <p:restoredTop sz="87811" autoAdjust="0"/>
  </p:normalViewPr>
  <p:slideViewPr>
    <p:cSldViewPr>
      <p:cViewPr varScale="1">
        <p:scale>
          <a:sx n="78" d="100"/>
          <a:sy n="78" d="100"/>
        </p:scale>
        <p:origin x="648"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02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nia\OneDrive%20-%20Ibero%20Ciudad%20de%20M&#233;xico\INSP\ANM\graficas%20presentac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onia\OneDrive%20-%20Ibero%20Ciudad%20de%20M&#233;xico\INSP\ANM\graficas%20presentac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onia\OneDrive%20-%20Ibero%20Ciudad%20de%20M&#233;xico\INSP\ANM\graficas%20presentac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onia\OneDrive%20-%20Ibero%20Ciudad%20de%20M&#233;xico\INSP\ANM\graficas%20presentaci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err="1"/>
              <a:t>Prevalencia</a:t>
            </a:r>
            <a:r>
              <a:rPr lang="en-US" sz="1800" dirty="0"/>
              <a:t> global</a:t>
            </a:r>
            <a:r>
              <a:rPr lang="en-US" sz="1800" baseline="0" dirty="0"/>
              <a:t> de </a:t>
            </a:r>
            <a:r>
              <a:rPr lang="en-US" sz="1800" b="1" u="sng" baseline="0" dirty="0" smtClean="0"/>
              <a:t>sobrepeso</a:t>
            </a:r>
            <a:r>
              <a:rPr lang="en-US" sz="1800" b="1" u="sng" baseline="30000" dirty="0" smtClean="0"/>
              <a:t>1</a:t>
            </a:r>
            <a:r>
              <a:rPr lang="en-US" sz="1800" baseline="0" dirty="0" smtClean="0"/>
              <a:t> </a:t>
            </a:r>
            <a:r>
              <a:rPr lang="en-US" sz="1800" baseline="0" dirty="0" err="1" smtClean="0"/>
              <a:t>en</a:t>
            </a:r>
            <a:r>
              <a:rPr lang="en-US" sz="1800" baseline="0" dirty="0" smtClean="0"/>
              <a:t> adultos</a:t>
            </a:r>
            <a:r>
              <a:rPr lang="en-US" sz="1800" baseline="30000" dirty="0" smtClean="0"/>
              <a:t>2</a:t>
            </a:r>
            <a:r>
              <a:rPr lang="en-US" sz="1800" baseline="0" dirty="0" smtClean="0"/>
              <a:t>. </a:t>
            </a:r>
            <a:endParaRPr lang="en-US" sz="1800"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Hoja1!$A$7</c:f>
              <c:strCache>
                <c:ptCount val="1"/>
                <c:pt idx="0">
                  <c:v>Mujeres</c:v>
                </c:pt>
              </c:strCache>
            </c:strRef>
          </c:tx>
          <c:spPr>
            <a:ln w="28575" cap="rnd">
              <a:solidFill>
                <a:schemeClr val="accent1"/>
              </a:solidFill>
              <a:round/>
            </a:ln>
            <a:effectLst/>
          </c:spPr>
          <c:marker>
            <c:symbol val="none"/>
          </c:marker>
          <c:dLbls>
            <c:dLbl>
              <c:idx val="0"/>
              <c:layout>
                <c:manualLayout>
                  <c:x val="-0.11567912988570894"/>
                  <c:y val="-1.38889751962889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E10-4935-BD0E-D6785B03A486}"/>
                </c:ext>
                <c:ext xmlns:c15="http://schemas.microsoft.com/office/drawing/2012/chart" uri="{CE6537A1-D6FC-4f65-9D91-7224C49458BB}">
                  <c15:layout/>
                </c:ext>
              </c:extLst>
            </c:dLbl>
            <c:dLbl>
              <c:idx val="1"/>
              <c:layout>
                <c:manualLayout>
                  <c:x val="-8.3333333333334356E-3"/>
                  <c:y val="-1.85185185185185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E10-4935-BD0E-D6785B03A48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Hoja1!$B$6:$C$6</c:f>
              <c:numCache>
                <c:formatCode>General</c:formatCode>
                <c:ptCount val="2"/>
                <c:pt idx="0">
                  <c:v>1999</c:v>
                </c:pt>
                <c:pt idx="1">
                  <c:v>2015</c:v>
                </c:pt>
              </c:numCache>
            </c:numRef>
          </c:cat>
          <c:val>
            <c:numRef>
              <c:f>Hoja1!$B$7:$C$7</c:f>
              <c:numCache>
                <c:formatCode>General</c:formatCode>
                <c:ptCount val="2"/>
                <c:pt idx="0">
                  <c:v>23.5</c:v>
                </c:pt>
                <c:pt idx="1">
                  <c:v>28.4</c:v>
                </c:pt>
              </c:numCache>
            </c:numRef>
          </c:val>
          <c:smooth val="0"/>
          <c:extLst xmlns:c16r2="http://schemas.microsoft.com/office/drawing/2015/06/chart">
            <c:ext xmlns:c16="http://schemas.microsoft.com/office/drawing/2014/chart" uri="{C3380CC4-5D6E-409C-BE32-E72D297353CC}">
              <c16:uniqueId val="{00000002-FE10-4935-BD0E-D6785B03A486}"/>
            </c:ext>
          </c:extLst>
        </c:ser>
        <c:ser>
          <c:idx val="1"/>
          <c:order val="1"/>
          <c:tx>
            <c:strRef>
              <c:f>Hoja1!$A$8</c:f>
              <c:strCache>
                <c:ptCount val="1"/>
                <c:pt idx="0">
                  <c:v>Hombres</c:v>
                </c:pt>
              </c:strCache>
            </c:strRef>
          </c:tx>
          <c:spPr>
            <a:ln w="28575" cap="rnd">
              <a:solidFill>
                <a:schemeClr val="accent2"/>
              </a:solidFill>
              <a:round/>
            </a:ln>
            <a:effectLst/>
          </c:spPr>
          <c:marker>
            <c:symbol val="none"/>
          </c:marker>
          <c:dLbls>
            <c:dLbl>
              <c:idx val="0"/>
              <c:layout>
                <c:manualLayout>
                  <c:x val="-8.9485661930671562E-2"/>
                  <c:y val="7.0612356181663907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E10-4935-BD0E-D6785B03A486}"/>
                </c:ext>
                <c:ext xmlns:c15="http://schemas.microsoft.com/office/drawing/2012/chart" uri="{CE6537A1-D6FC-4f65-9D91-7224C49458BB}">
                  <c15:layout/>
                </c:ext>
              </c:extLst>
            </c:dLbl>
            <c:dLbl>
              <c:idx val="1"/>
              <c:layout>
                <c:manualLayout>
                  <c:x val="-4.4649574801113746E-3"/>
                  <c:y val="2.4662436654683748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E10-4935-BD0E-D6785B03A486}"/>
                </c:ext>
                <c:ext xmlns:c15="http://schemas.microsoft.com/office/drawing/2012/chart" uri="{CE6537A1-D6FC-4f65-9D91-7224C49458BB}">
                  <c15:layout>
                    <c:manualLayout>
                      <c:w val="9.6601256681747016E-2"/>
                      <c:h val="9.240563609475233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Hoja1!$B$6:$C$6</c:f>
              <c:numCache>
                <c:formatCode>General</c:formatCode>
                <c:ptCount val="2"/>
                <c:pt idx="0">
                  <c:v>1999</c:v>
                </c:pt>
                <c:pt idx="1">
                  <c:v>2015</c:v>
                </c:pt>
              </c:numCache>
            </c:numRef>
          </c:cat>
          <c:val>
            <c:numRef>
              <c:f>Hoja1!$B$8:$C$8</c:f>
              <c:numCache>
                <c:formatCode>General</c:formatCode>
                <c:ptCount val="2"/>
                <c:pt idx="0">
                  <c:v>21.6</c:v>
                </c:pt>
                <c:pt idx="1">
                  <c:v>24.8</c:v>
                </c:pt>
              </c:numCache>
            </c:numRef>
          </c:val>
          <c:smooth val="0"/>
          <c:extLst xmlns:c16r2="http://schemas.microsoft.com/office/drawing/2015/06/chart">
            <c:ext xmlns:c16="http://schemas.microsoft.com/office/drawing/2014/chart" uri="{C3380CC4-5D6E-409C-BE32-E72D297353CC}">
              <c16:uniqueId val="{00000005-FE10-4935-BD0E-D6785B03A486}"/>
            </c:ext>
          </c:extLst>
        </c:ser>
        <c:dLbls>
          <c:showLegendKey val="0"/>
          <c:showVal val="0"/>
          <c:showCatName val="0"/>
          <c:showSerName val="0"/>
          <c:showPercent val="0"/>
          <c:showBubbleSize val="0"/>
        </c:dLbls>
        <c:smooth val="0"/>
        <c:axId val="474903328"/>
        <c:axId val="474901368"/>
      </c:lineChart>
      <c:catAx>
        <c:axId val="47490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4901368"/>
        <c:crosses val="autoZero"/>
        <c:auto val="1"/>
        <c:lblAlgn val="ctr"/>
        <c:lblOffset val="100"/>
        <c:noMultiLvlLbl val="0"/>
      </c:catAx>
      <c:valAx>
        <c:axId val="474901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4903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err="1"/>
              <a:t>Prevalencia</a:t>
            </a:r>
            <a:r>
              <a:rPr lang="en-US" sz="1800" baseline="0" dirty="0"/>
              <a:t> global de </a:t>
            </a:r>
            <a:r>
              <a:rPr lang="en-US" sz="1800" b="1" u="sng" baseline="0" dirty="0" smtClean="0"/>
              <a:t>obesidad</a:t>
            </a:r>
            <a:r>
              <a:rPr lang="en-US" sz="1800" b="1" u="sng" baseline="30000" dirty="0" smtClean="0"/>
              <a:t>3</a:t>
            </a:r>
            <a:r>
              <a:rPr lang="en-US" sz="1800" baseline="0" dirty="0" smtClean="0"/>
              <a:t> </a:t>
            </a:r>
            <a:r>
              <a:rPr lang="en-US" sz="1800" baseline="0" dirty="0" err="1"/>
              <a:t>en</a:t>
            </a:r>
            <a:r>
              <a:rPr lang="en-US" sz="1800" baseline="0" dirty="0"/>
              <a:t> </a:t>
            </a:r>
            <a:r>
              <a:rPr lang="en-US" sz="1800" baseline="0" dirty="0" smtClean="0"/>
              <a:t>adultos</a:t>
            </a:r>
            <a:r>
              <a:rPr lang="en-US" sz="1800" baseline="30000" dirty="0" smtClean="0"/>
              <a:t>2</a:t>
            </a:r>
            <a:r>
              <a:rPr lang="en-US" sz="1800" baseline="0" dirty="0" smtClean="0"/>
              <a:t>. </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Hoja1!$A$12</c:f>
              <c:strCache>
                <c:ptCount val="1"/>
                <c:pt idx="0">
                  <c:v>Mujeres</c:v>
                </c:pt>
              </c:strCache>
            </c:strRef>
          </c:tx>
          <c:spPr>
            <a:ln w="28575" cap="rnd">
              <a:solidFill>
                <a:schemeClr val="accent1"/>
              </a:solidFill>
              <a:round/>
            </a:ln>
            <a:effectLst/>
          </c:spPr>
          <c:marker>
            <c:symbol val="none"/>
          </c:marker>
          <c:dLbls>
            <c:dLbl>
              <c:idx val="0"/>
              <c:layout>
                <c:manualLayout>
                  <c:x val="-0.10833333333333334"/>
                  <c:y val="-1.85185185185186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CB0-41F9-9C2D-35C0F727ECEE}"/>
                </c:ext>
                <c:ext xmlns:c15="http://schemas.microsoft.com/office/drawing/2012/chart" uri="{CE6537A1-D6FC-4f65-9D91-7224C49458BB}">
                  <c15:layout/>
                </c:ext>
              </c:extLst>
            </c:dLbl>
            <c:dLbl>
              <c:idx val="1"/>
              <c:layout>
                <c:manualLayout>
                  <c:x val="6.2852690614805008E-3"/>
                  <c:y val="-2.90664287533353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CB0-41F9-9C2D-35C0F727ECE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Hoja1!$B$11:$C$11</c:f>
              <c:numCache>
                <c:formatCode>General</c:formatCode>
                <c:ptCount val="2"/>
                <c:pt idx="0">
                  <c:v>1999</c:v>
                </c:pt>
                <c:pt idx="1">
                  <c:v>2015</c:v>
                </c:pt>
              </c:numCache>
            </c:numRef>
          </c:cat>
          <c:val>
            <c:numRef>
              <c:f>Hoja1!$B$12:$C$12</c:f>
              <c:numCache>
                <c:formatCode>General</c:formatCode>
                <c:ptCount val="2"/>
                <c:pt idx="0">
                  <c:v>10.8</c:v>
                </c:pt>
                <c:pt idx="1">
                  <c:v>15.7</c:v>
                </c:pt>
              </c:numCache>
            </c:numRef>
          </c:val>
          <c:smooth val="0"/>
          <c:extLst xmlns:c16r2="http://schemas.microsoft.com/office/drawing/2015/06/chart">
            <c:ext xmlns:c16="http://schemas.microsoft.com/office/drawing/2014/chart" uri="{C3380CC4-5D6E-409C-BE32-E72D297353CC}">
              <c16:uniqueId val="{00000002-BCB0-41F9-9C2D-35C0F727ECEE}"/>
            </c:ext>
          </c:extLst>
        </c:ser>
        <c:ser>
          <c:idx val="1"/>
          <c:order val="1"/>
          <c:tx>
            <c:strRef>
              <c:f>Hoja1!$A$13</c:f>
              <c:strCache>
                <c:ptCount val="1"/>
                <c:pt idx="0">
                  <c:v>Hombres</c:v>
                </c:pt>
              </c:strCache>
            </c:strRef>
          </c:tx>
          <c:spPr>
            <a:ln w="28575" cap="rnd">
              <a:solidFill>
                <a:schemeClr val="accent2"/>
              </a:solidFill>
              <a:round/>
            </a:ln>
            <a:effectLst/>
          </c:spPr>
          <c:marker>
            <c:symbol val="none"/>
          </c:marker>
          <c:dLbls>
            <c:dLbl>
              <c:idx val="0"/>
              <c:layout>
                <c:manualLayout>
                  <c:x val="-7.2222222222222215E-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CB0-41F9-9C2D-35C0F727ECEE}"/>
                </c:ex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CB0-41F9-9C2D-35C0F727ECEE}"/>
                </c:ext>
                <c:ext xmlns:c15="http://schemas.microsoft.com/office/drawing/2012/chart" uri="{CE6537A1-D6FC-4f65-9D91-7224C49458BB}">
                  <c15:spPr xmlns:c15="http://schemas.microsoft.com/office/drawing/2012/chart">
                    <a:prstGeom prst="rect">
                      <a:avLst/>
                    </a:prstGeom>
                    <a:noFill/>
                    <a:ln>
                      <a:noFill/>
                    </a:ln>
                  </c15:spPr>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Hoja1!$B$11:$C$11</c:f>
              <c:numCache>
                <c:formatCode>General</c:formatCode>
                <c:ptCount val="2"/>
                <c:pt idx="0">
                  <c:v>1999</c:v>
                </c:pt>
                <c:pt idx="1">
                  <c:v>2015</c:v>
                </c:pt>
              </c:numCache>
            </c:numRef>
          </c:cat>
          <c:val>
            <c:numRef>
              <c:f>Hoja1!$B$13:$C$13</c:f>
              <c:numCache>
                <c:formatCode>General</c:formatCode>
                <c:ptCount val="2"/>
                <c:pt idx="0">
                  <c:v>6.7</c:v>
                </c:pt>
                <c:pt idx="1">
                  <c:v>11.6</c:v>
                </c:pt>
              </c:numCache>
            </c:numRef>
          </c:val>
          <c:smooth val="0"/>
          <c:extLst xmlns:c16r2="http://schemas.microsoft.com/office/drawing/2015/06/chart">
            <c:ext xmlns:c16="http://schemas.microsoft.com/office/drawing/2014/chart" uri="{C3380CC4-5D6E-409C-BE32-E72D297353CC}">
              <c16:uniqueId val="{00000005-BCB0-41F9-9C2D-35C0F727ECEE}"/>
            </c:ext>
          </c:extLst>
        </c:ser>
        <c:dLbls>
          <c:showLegendKey val="0"/>
          <c:showVal val="0"/>
          <c:showCatName val="0"/>
          <c:showSerName val="0"/>
          <c:showPercent val="0"/>
          <c:showBubbleSize val="0"/>
        </c:dLbls>
        <c:smooth val="0"/>
        <c:axId val="758404400"/>
        <c:axId val="758405184"/>
      </c:lineChart>
      <c:catAx>
        <c:axId val="75840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58405184"/>
        <c:crosses val="autoZero"/>
        <c:auto val="1"/>
        <c:lblAlgn val="ctr"/>
        <c:lblOffset val="100"/>
        <c:noMultiLvlLbl val="0"/>
      </c:catAx>
      <c:valAx>
        <c:axId val="758405184"/>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5840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dirty="0" err="1">
                <a:effectLst/>
              </a:rPr>
              <a:t>Prevalencia</a:t>
            </a:r>
            <a:r>
              <a:rPr lang="en-US" sz="1800" b="0" i="0" baseline="0" dirty="0">
                <a:effectLst/>
              </a:rPr>
              <a:t> de </a:t>
            </a:r>
            <a:r>
              <a:rPr lang="en-US" sz="1800" b="1" i="0" u="sng" baseline="0" dirty="0" smtClean="0">
                <a:effectLst/>
              </a:rPr>
              <a:t>sobrepeso</a:t>
            </a:r>
            <a:r>
              <a:rPr lang="en-US" sz="1800" b="1" i="0" u="sng" baseline="30000" dirty="0" smtClean="0">
                <a:effectLst/>
              </a:rPr>
              <a:t>1</a:t>
            </a:r>
            <a:r>
              <a:rPr lang="en-US" sz="1800" b="0" i="0" baseline="0" dirty="0" smtClean="0">
                <a:effectLst/>
              </a:rPr>
              <a:t> </a:t>
            </a:r>
            <a:r>
              <a:rPr lang="en-US" sz="1800" b="0" i="0" baseline="0" dirty="0" err="1" smtClean="0">
                <a:effectLst/>
              </a:rPr>
              <a:t>en</a:t>
            </a:r>
            <a:r>
              <a:rPr lang="en-US" sz="1800" b="0" i="0" baseline="0" dirty="0" smtClean="0">
                <a:effectLst/>
              </a:rPr>
              <a:t> adultos</a:t>
            </a:r>
            <a:r>
              <a:rPr lang="en-US" sz="1800" b="0" i="0" baseline="30000" dirty="0" smtClean="0">
                <a:effectLst/>
              </a:rPr>
              <a:t>2</a:t>
            </a:r>
            <a:r>
              <a:rPr lang="en-US" sz="1800" b="0" i="0" baseline="0" dirty="0" smtClean="0">
                <a:effectLst/>
              </a:rPr>
              <a:t>. México</a:t>
            </a:r>
            <a:endParaRPr lang="en-US" dirty="0">
              <a:effectLst/>
            </a:endParaRP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Hoja1!$A$49</c:f>
              <c:strCache>
                <c:ptCount val="1"/>
                <c:pt idx="0">
                  <c:v>Mujeres</c:v>
                </c:pt>
              </c:strCache>
            </c:strRef>
          </c:tx>
          <c:spPr>
            <a:ln w="28575" cap="rnd">
              <a:solidFill>
                <a:schemeClr val="accent1"/>
              </a:solidFill>
              <a:round/>
            </a:ln>
            <a:effectLst/>
          </c:spPr>
          <c:marker>
            <c:symbol val="none"/>
          </c:marker>
          <c:dLbls>
            <c:dLbl>
              <c:idx val="0"/>
              <c:layout>
                <c:manualLayout>
                  <c:x val="-7.2480531082543334E-2"/>
                  <c:y val="2.56537152437607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604-4A60-8E13-921A58DBAFC2}"/>
                </c:ext>
                <c:ext xmlns:c15="http://schemas.microsoft.com/office/drawing/2012/chart" uri="{CE6537A1-D6FC-4f65-9D91-7224C49458BB}">
                  <c15:layout/>
                </c:ext>
              </c:extLst>
            </c:dLbl>
            <c:dLbl>
              <c:idx val="1"/>
              <c:layout>
                <c:manualLayout>
                  <c:x val="-1.9444444444444445E-2"/>
                  <c:y val="5.55555555555554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604-4A60-8E13-921A58DBAFC2}"/>
                </c:ext>
                <c:ext xmlns:c15="http://schemas.microsoft.com/office/drawing/2012/chart" uri="{CE6537A1-D6FC-4f65-9D91-7224C49458BB}">
                  <c15:layout/>
                </c:ext>
              </c:extLst>
            </c:dLbl>
            <c:dLbl>
              <c:idx val="2"/>
              <c:layout>
                <c:manualLayout>
                  <c:x val="0"/>
                  <c:y val="2.7257072446495834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604-4A60-8E13-921A58DBAFC2}"/>
                </c:ext>
                <c:ext xmlns:c15="http://schemas.microsoft.com/office/drawing/2012/chart" uri="{CE6537A1-D6FC-4f65-9D91-7224C49458BB}">
                  <c15:layout>
                    <c:manualLayout>
                      <c:w val="5.7860978409806321E-2"/>
                      <c:h val="0.12318606013473249"/>
                    </c:manualLayout>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Hoja1!$B$48:$D$48</c:f>
              <c:numCache>
                <c:formatCode>General</c:formatCode>
                <c:ptCount val="3"/>
                <c:pt idx="0">
                  <c:v>2000</c:v>
                </c:pt>
                <c:pt idx="1">
                  <c:v>2012</c:v>
                </c:pt>
                <c:pt idx="2">
                  <c:v>2016</c:v>
                </c:pt>
              </c:numCache>
            </c:numRef>
          </c:cat>
          <c:val>
            <c:numRef>
              <c:f>Hoja1!$B$49:$D$49</c:f>
              <c:numCache>
                <c:formatCode>General</c:formatCode>
                <c:ptCount val="3"/>
                <c:pt idx="0">
                  <c:v>29</c:v>
                </c:pt>
                <c:pt idx="1">
                  <c:v>35.5</c:v>
                </c:pt>
                <c:pt idx="2">
                  <c:v>37</c:v>
                </c:pt>
              </c:numCache>
            </c:numRef>
          </c:val>
          <c:smooth val="0"/>
          <c:extLst xmlns:c16r2="http://schemas.microsoft.com/office/drawing/2015/06/chart">
            <c:ext xmlns:c16="http://schemas.microsoft.com/office/drawing/2014/chart" uri="{C3380CC4-5D6E-409C-BE32-E72D297353CC}">
              <c16:uniqueId val="{00000003-B604-4A60-8E13-921A58DBAFC2}"/>
            </c:ext>
          </c:extLst>
        </c:ser>
        <c:ser>
          <c:idx val="1"/>
          <c:order val="1"/>
          <c:tx>
            <c:strRef>
              <c:f>Hoja1!$A$50</c:f>
              <c:strCache>
                <c:ptCount val="1"/>
                <c:pt idx="0">
                  <c:v>Hombres</c:v>
                </c:pt>
              </c:strCache>
            </c:strRef>
          </c:tx>
          <c:spPr>
            <a:ln w="28575" cap="rnd">
              <a:solidFill>
                <a:schemeClr val="accent2"/>
              </a:solidFill>
              <a:round/>
            </a:ln>
            <a:effectLst/>
          </c:spPr>
          <c:marker>
            <c:symbol val="none"/>
          </c:marker>
          <c:dLbls>
            <c:dLbl>
              <c:idx val="0"/>
              <c:layout>
                <c:manualLayout>
                  <c:x val="-8.697663729905198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604-4A60-8E13-921A58DBAFC2}"/>
                </c:ext>
                <c:ext xmlns:c15="http://schemas.microsoft.com/office/drawing/2012/chart" uri="{CE6537A1-D6FC-4f65-9D91-7224C49458BB}">
                  <c15:layout/>
                </c:ext>
              </c:extLst>
            </c:dLbl>
            <c:dLbl>
              <c:idx val="1"/>
              <c:layout>
                <c:manualLayout>
                  <c:x val="-4.3230566974040006E-2"/>
                  <c:y val="-6.41342881094020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604-4A60-8E13-921A58DBAFC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Hoja1!$B$48:$D$48</c:f>
              <c:numCache>
                <c:formatCode>General</c:formatCode>
                <c:ptCount val="3"/>
                <c:pt idx="0">
                  <c:v>2000</c:v>
                </c:pt>
                <c:pt idx="1">
                  <c:v>2012</c:v>
                </c:pt>
                <c:pt idx="2">
                  <c:v>2016</c:v>
                </c:pt>
              </c:numCache>
            </c:numRef>
          </c:cat>
          <c:val>
            <c:numRef>
              <c:f>Hoja1!$B$50:$D$50</c:f>
              <c:numCache>
                <c:formatCode>General</c:formatCode>
                <c:ptCount val="3"/>
                <c:pt idx="0">
                  <c:v>41.3</c:v>
                </c:pt>
                <c:pt idx="1">
                  <c:v>42.6</c:v>
                </c:pt>
                <c:pt idx="2">
                  <c:v>41.7</c:v>
                </c:pt>
              </c:numCache>
            </c:numRef>
          </c:val>
          <c:smooth val="0"/>
          <c:extLst xmlns:c16r2="http://schemas.microsoft.com/office/drawing/2015/06/chart">
            <c:ext xmlns:c16="http://schemas.microsoft.com/office/drawing/2014/chart" uri="{C3380CC4-5D6E-409C-BE32-E72D297353CC}">
              <c16:uniqueId val="{00000006-B604-4A60-8E13-921A58DBAFC2}"/>
            </c:ext>
          </c:extLst>
        </c:ser>
        <c:dLbls>
          <c:showLegendKey val="0"/>
          <c:showVal val="0"/>
          <c:showCatName val="0"/>
          <c:showSerName val="0"/>
          <c:showPercent val="0"/>
          <c:showBubbleSize val="0"/>
        </c:dLbls>
        <c:smooth val="0"/>
        <c:axId val="758405968"/>
        <c:axId val="758413024"/>
      </c:lineChart>
      <c:catAx>
        <c:axId val="75840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58413024"/>
        <c:crosses val="autoZero"/>
        <c:auto val="1"/>
        <c:lblAlgn val="ctr"/>
        <c:lblOffset val="100"/>
        <c:noMultiLvlLbl val="0"/>
      </c:catAx>
      <c:valAx>
        <c:axId val="758413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58405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err="1">
                <a:effectLst/>
              </a:rPr>
              <a:t>Prevalencia</a:t>
            </a:r>
            <a:r>
              <a:rPr lang="en-US" sz="1800" b="0" i="0" baseline="0" dirty="0">
                <a:effectLst/>
              </a:rPr>
              <a:t> de </a:t>
            </a:r>
            <a:r>
              <a:rPr lang="en-US" sz="1800" b="1" i="0" u="sng" baseline="0" dirty="0" smtClean="0">
                <a:effectLst/>
              </a:rPr>
              <a:t>obesidad</a:t>
            </a:r>
            <a:r>
              <a:rPr lang="en-US" sz="1800" b="0" i="0" baseline="30000" dirty="0" smtClean="0">
                <a:effectLst/>
              </a:rPr>
              <a:t>3</a:t>
            </a:r>
            <a:r>
              <a:rPr lang="en-US" sz="1800" b="0" i="0" baseline="0" dirty="0" smtClean="0">
                <a:effectLst/>
              </a:rPr>
              <a:t> </a:t>
            </a:r>
            <a:r>
              <a:rPr lang="en-US" sz="1800" b="0" i="0" baseline="0" dirty="0" err="1" smtClean="0">
                <a:effectLst/>
              </a:rPr>
              <a:t>en</a:t>
            </a:r>
            <a:r>
              <a:rPr lang="en-US" sz="1800" b="0" i="0" baseline="0" dirty="0" smtClean="0">
                <a:effectLst/>
              </a:rPr>
              <a:t> </a:t>
            </a:r>
            <a:r>
              <a:rPr lang="en-US" sz="1800" b="0" i="0" baseline="0" dirty="0" err="1">
                <a:effectLst/>
              </a:rPr>
              <a:t>adultos</a:t>
            </a:r>
            <a:r>
              <a:rPr lang="en-US" sz="1800" b="0" i="0" baseline="0" dirty="0">
                <a:effectLst/>
              </a:rPr>
              <a:t> </a:t>
            </a:r>
            <a:r>
              <a:rPr lang="en-US" sz="1800" b="0" i="0" baseline="30000" dirty="0" smtClean="0">
                <a:effectLst/>
              </a:rPr>
              <a:t>2</a:t>
            </a:r>
            <a:r>
              <a:rPr lang="en-US" sz="1800" b="0" i="0" baseline="0" dirty="0" smtClean="0">
                <a:effectLst/>
              </a:rPr>
              <a:t>. </a:t>
            </a:r>
            <a:r>
              <a:rPr lang="en-US" sz="1800" b="0" i="0" baseline="0" dirty="0">
                <a:effectLst/>
              </a:rPr>
              <a:t>México</a:t>
            </a:r>
            <a:endParaRPr lang="en-US"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469816272965877E-2"/>
          <c:y val="0.20649709910142361"/>
          <c:w val="0.90286351706036749"/>
          <c:h val="0.61590420791880029"/>
        </c:manualLayout>
      </c:layout>
      <c:lineChart>
        <c:grouping val="standard"/>
        <c:varyColors val="0"/>
        <c:ser>
          <c:idx val="0"/>
          <c:order val="0"/>
          <c:tx>
            <c:strRef>
              <c:f>Hoja1!$A$54</c:f>
              <c:strCache>
                <c:ptCount val="1"/>
                <c:pt idx="0">
                  <c:v>Mujeres</c:v>
                </c:pt>
              </c:strCache>
            </c:strRef>
          </c:tx>
          <c:spPr>
            <a:ln w="28575" cap="rnd">
              <a:solidFill>
                <a:schemeClr val="accent1"/>
              </a:solidFill>
              <a:round/>
            </a:ln>
            <a:effectLst/>
          </c:spPr>
          <c:marker>
            <c:symbol val="none"/>
          </c:marker>
          <c:dLbls>
            <c:dLbl>
              <c:idx val="0"/>
              <c:layout>
                <c:manualLayout>
                  <c:x val="-9.0505294733333741E-2"/>
                  <c:y val="-6.5932462834467727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D16-454C-B31E-27A399876700}"/>
                </c:ext>
                <c:ext xmlns:c15="http://schemas.microsoft.com/office/drawing/2012/chart" uri="{CE6537A1-D6FC-4f65-9D91-7224C49458BB}">
                  <c15:layout/>
                </c:ext>
              </c:extLst>
            </c:dLbl>
            <c:dLbl>
              <c:idx val="1"/>
              <c:layout>
                <c:manualLayout>
                  <c:x val="-5.1054268823931846E-2"/>
                  <c:y val="-8.5712201684808045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D16-454C-B31E-27A399876700}"/>
                </c:ext>
                <c:ext xmlns:c15="http://schemas.microsoft.com/office/drawing/2012/chart" uri="{CE6537A1-D6FC-4f65-9D91-7224C49458BB}">
                  <c15:layout/>
                </c:ext>
              </c:extLst>
            </c:dLbl>
            <c:dLbl>
              <c:idx val="2"/>
              <c:layout>
                <c:manualLayout>
                  <c:x val="-9.2825943316241413E-3"/>
                  <c:y val="-7.9118955401361338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D16-454C-B31E-27A39987670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Hoja1!$B$53:$D$53</c:f>
              <c:numCache>
                <c:formatCode>General</c:formatCode>
                <c:ptCount val="3"/>
                <c:pt idx="0">
                  <c:v>2000</c:v>
                </c:pt>
                <c:pt idx="1">
                  <c:v>2012</c:v>
                </c:pt>
                <c:pt idx="2">
                  <c:v>2016</c:v>
                </c:pt>
              </c:numCache>
            </c:numRef>
          </c:cat>
          <c:val>
            <c:numRef>
              <c:f>Hoja1!$B$54:$D$54</c:f>
              <c:numCache>
                <c:formatCode>General</c:formatCode>
                <c:ptCount val="3"/>
                <c:pt idx="0">
                  <c:v>36.299999999999997</c:v>
                </c:pt>
                <c:pt idx="1">
                  <c:v>37.5</c:v>
                </c:pt>
                <c:pt idx="2">
                  <c:v>38.6</c:v>
                </c:pt>
              </c:numCache>
            </c:numRef>
          </c:val>
          <c:smooth val="0"/>
          <c:extLst xmlns:c16r2="http://schemas.microsoft.com/office/drawing/2015/06/chart">
            <c:ext xmlns:c16="http://schemas.microsoft.com/office/drawing/2014/chart" uri="{C3380CC4-5D6E-409C-BE32-E72D297353CC}">
              <c16:uniqueId val="{00000003-7D16-454C-B31E-27A399876700}"/>
            </c:ext>
          </c:extLst>
        </c:ser>
        <c:ser>
          <c:idx val="1"/>
          <c:order val="1"/>
          <c:tx>
            <c:strRef>
              <c:f>Hoja1!$A$55</c:f>
              <c:strCache>
                <c:ptCount val="1"/>
                <c:pt idx="0">
                  <c:v>Hombres</c:v>
                </c:pt>
              </c:strCache>
            </c:strRef>
          </c:tx>
          <c:spPr>
            <a:ln w="28575" cap="rnd">
              <a:solidFill>
                <a:schemeClr val="accent2"/>
              </a:solidFill>
              <a:round/>
            </a:ln>
            <a:effectLst/>
          </c:spPr>
          <c:marker>
            <c:symbol val="none"/>
          </c:marker>
          <c:dLbls>
            <c:dLbl>
              <c:idx val="0"/>
              <c:layout>
                <c:manualLayout>
                  <c:x val="-6.4978160321367828E-2"/>
                  <c:y val="5.604259340929757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D16-454C-B31E-27A399876700}"/>
                </c:ext>
                <c:ext xmlns:c15="http://schemas.microsoft.com/office/drawing/2012/chart" uri="{CE6537A1-D6FC-4f65-9D91-7224C49458BB}">
                  <c15:layout/>
                </c:ext>
              </c:extLst>
            </c:dLbl>
            <c:dLbl>
              <c:idx val="1"/>
              <c:layout>
                <c:manualLayout>
                  <c:x val="-2.3206485829059931E-2"/>
                  <c:y val="0.10878856367687174"/>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D16-454C-B31E-27A399876700}"/>
                </c:ext>
                <c:ext xmlns:c15="http://schemas.microsoft.com/office/drawing/2012/chart" uri="{CE6537A1-D6FC-4f65-9D91-7224C49458BB}">
                  <c15:layout/>
                </c:ext>
              </c:extLst>
            </c:dLbl>
            <c:dLbl>
              <c:idx val="2"/>
              <c:layout>
                <c:manualLayout>
                  <c:x val="2.3206485829059928E-3"/>
                  <c:y val="3.6262854558957253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D16-454C-B31E-27A39987670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Hoja1!$B$53:$D$53</c:f>
              <c:numCache>
                <c:formatCode>General</c:formatCode>
                <c:ptCount val="3"/>
                <c:pt idx="0">
                  <c:v>2000</c:v>
                </c:pt>
                <c:pt idx="1">
                  <c:v>2012</c:v>
                </c:pt>
                <c:pt idx="2">
                  <c:v>2016</c:v>
                </c:pt>
              </c:numCache>
            </c:numRef>
          </c:cat>
          <c:val>
            <c:numRef>
              <c:f>Hoja1!$B$55:$D$55</c:f>
              <c:numCache>
                <c:formatCode>General</c:formatCode>
                <c:ptCount val="3"/>
                <c:pt idx="0">
                  <c:v>19.399999999999999</c:v>
                </c:pt>
                <c:pt idx="1">
                  <c:v>26.8</c:v>
                </c:pt>
                <c:pt idx="2">
                  <c:v>27.7</c:v>
                </c:pt>
              </c:numCache>
            </c:numRef>
          </c:val>
          <c:smooth val="0"/>
          <c:extLst xmlns:c16r2="http://schemas.microsoft.com/office/drawing/2015/06/chart">
            <c:ext xmlns:c16="http://schemas.microsoft.com/office/drawing/2014/chart" uri="{C3380CC4-5D6E-409C-BE32-E72D297353CC}">
              <c16:uniqueId val="{00000007-7D16-454C-B31E-27A399876700}"/>
            </c:ext>
          </c:extLst>
        </c:ser>
        <c:dLbls>
          <c:showLegendKey val="0"/>
          <c:showVal val="0"/>
          <c:showCatName val="0"/>
          <c:showSerName val="0"/>
          <c:showPercent val="0"/>
          <c:showBubbleSize val="0"/>
        </c:dLbls>
        <c:smooth val="0"/>
        <c:axId val="758410280"/>
        <c:axId val="758412240"/>
      </c:lineChart>
      <c:catAx>
        <c:axId val="75841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58412240"/>
        <c:crosses val="autoZero"/>
        <c:auto val="1"/>
        <c:lblAlgn val="ctr"/>
        <c:lblOffset val="100"/>
        <c:noMultiLvlLbl val="0"/>
      </c:catAx>
      <c:valAx>
        <c:axId val="758412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58410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D72A2-6302-4E64-BEEC-7E1E99E7884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E3A6D48B-BD71-414A-822F-FE596797370D}">
      <dgm:prSet phldrT="[Texto]" custT="1"/>
      <dgm:spPr/>
      <dgm:t>
        <a:bodyPr/>
        <a:lstStyle/>
        <a:p>
          <a:r>
            <a:rPr lang="es-MX" sz="2800" dirty="0" smtClean="0"/>
            <a:t>Adiposidad materna excesiva</a:t>
          </a:r>
          <a:endParaRPr lang="en-US" sz="2800" dirty="0"/>
        </a:p>
      </dgm:t>
    </dgm:pt>
    <dgm:pt modelId="{6D5A1339-46F4-4B25-8341-50DE4186CC2C}" type="parTrans" cxnId="{C51BA41F-148A-43C1-9B82-A2B0B3736550}">
      <dgm:prSet/>
      <dgm:spPr/>
      <dgm:t>
        <a:bodyPr/>
        <a:lstStyle/>
        <a:p>
          <a:endParaRPr lang="en-US"/>
        </a:p>
      </dgm:t>
    </dgm:pt>
    <dgm:pt modelId="{054F0DE2-F55B-4313-98EE-E6DF30406B83}" type="sibTrans" cxnId="{C51BA41F-148A-43C1-9B82-A2B0B3736550}">
      <dgm:prSet/>
      <dgm:spPr/>
      <dgm:t>
        <a:bodyPr/>
        <a:lstStyle/>
        <a:p>
          <a:endParaRPr lang="en-US"/>
        </a:p>
      </dgm:t>
    </dgm:pt>
    <dgm:pt modelId="{013D91C9-15EF-4852-BFBD-4067AA86C4B2}">
      <dgm:prSet phldrT="[Texto]" custT="1"/>
      <dgm:spPr/>
      <dgm:t>
        <a:bodyPr/>
        <a:lstStyle/>
        <a:p>
          <a:r>
            <a:rPr lang="es-MX" sz="2400" dirty="0" smtClean="0"/>
            <a:t>Interferencia en el desarrollo de la glándula mamaria en varias etapas (antes, durante y después embarazo)</a:t>
          </a:r>
          <a:endParaRPr lang="en-US" sz="2400" dirty="0"/>
        </a:p>
      </dgm:t>
    </dgm:pt>
    <dgm:pt modelId="{4E606A4D-36CB-43BC-8350-68C60B1E2519}" type="parTrans" cxnId="{6D0B04FD-8EA2-4CCA-938A-DD64C22FE6C1}">
      <dgm:prSet/>
      <dgm:spPr/>
      <dgm:t>
        <a:bodyPr/>
        <a:lstStyle/>
        <a:p>
          <a:endParaRPr lang="en-US"/>
        </a:p>
      </dgm:t>
    </dgm:pt>
    <dgm:pt modelId="{9353F084-039E-490A-882B-A5AB572CFB67}" type="sibTrans" cxnId="{6D0B04FD-8EA2-4CCA-938A-DD64C22FE6C1}">
      <dgm:prSet/>
      <dgm:spPr/>
      <dgm:t>
        <a:bodyPr/>
        <a:lstStyle/>
        <a:p>
          <a:endParaRPr lang="en-US"/>
        </a:p>
      </dgm:t>
    </dgm:pt>
    <dgm:pt modelId="{F8054794-6719-426A-8EBB-7D2EDA4BEE5C}">
      <dgm:prSet phldrT="[Texto]" custT="1"/>
      <dgm:spPr/>
      <dgm:t>
        <a:bodyPr/>
        <a:lstStyle/>
        <a:p>
          <a:r>
            <a:rPr lang="es-MX" sz="2400" dirty="0" smtClean="0"/>
            <a:t>Complicaciones durante el </a:t>
          </a:r>
          <a:r>
            <a:rPr lang="es-MX" sz="2400" dirty="0" smtClean="0"/>
            <a:t>embarazo y parto </a:t>
          </a:r>
          <a:r>
            <a:rPr lang="es-MX" sz="2400" dirty="0" smtClean="0"/>
            <a:t>(nacimiento pre-término, nacimiento por cesárea, nacimiento bebé grande para edad gestacional y condiciones físicas</a:t>
          </a:r>
          <a:endParaRPr lang="en-US" sz="2400" dirty="0"/>
        </a:p>
      </dgm:t>
    </dgm:pt>
    <dgm:pt modelId="{62D49F71-C675-4787-9A4B-CD8E4F7AF679}" type="parTrans" cxnId="{F9C11D0E-6D38-4F72-840D-D94E76DF150B}">
      <dgm:prSet/>
      <dgm:spPr/>
      <dgm:t>
        <a:bodyPr/>
        <a:lstStyle/>
        <a:p>
          <a:endParaRPr lang="en-US"/>
        </a:p>
      </dgm:t>
    </dgm:pt>
    <dgm:pt modelId="{12426E04-F15F-4AF8-851D-15309FCBD833}" type="sibTrans" cxnId="{F9C11D0E-6D38-4F72-840D-D94E76DF150B}">
      <dgm:prSet/>
      <dgm:spPr/>
      <dgm:t>
        <a:bodyPr/>
        <a:lstStyle/>
        <a:p>
          <a:endParaRPr lang="en-US"/>
        </a:p>
      </dgm:t>
    </dgm:pt>
    <dgm:pt modelId="{AEC209DE-8D92-4568-9C88-289A2BC411E6}">
      <dgm:prSet phldrT="[Texto]" custT="1"/>
      <dgm:spPr/>
      <dgm:t>
        <a:bodyPr/>
        <a:lstStyle/>
        <a:p>
          <a:r>
            <a:rPr lang="es-MX" sz="2400" dirty="0" smtClean="0"/>
            <a:t>Asociación negativa con la decisión de amamantar. Decisión modificada por factores sociodemográficos y psicosociales</a:t>
          </a:r>
          <a:endParaRPr lang="en-US" sz="2400" dirty="0"/>
        </a:p>
      </dgm:t>
    </dgm:pt>
    <dgm:pt modelId="{F768F9DD-2BD0-4B1B-A84E-B26B8064F96E}" type="parTrans" cxnId="{C20FD175-D8BD-481D-BEB1-963462A12559}">
      <dgm:prSet/>
      <dgm:spPr/>
      <dgm:t>
        <a:bodyPr/>
        <a:lstStyle/>
        <a:p>
          <a:endParaRPr lang="en-US"/>
        </a:p>
      </dgm:t>
    </dgm:pt>
    <dgm:pt modelId="{81DDE25B-B42E-4FC7-BEA9-206C3D3EB00D}" type="sibTrans" cxnId="{C20FD175-D8BD-481D-BEB1-963462A12559}">
      <dgm:prSet/>
      <dgm:spPr/>
      <dgm:t>
        <a:bodyPr/>
        <a:lstStyle/>
        <a:p>
          <a:endParaRPr lang="en-US"/>
        </a:p>
      </dgm:t>
    </dgm:pt>
    <dgm:pt modelId="{B9A0B5F7-DAC3-4D02-80C6-FFDFFA86245F}" type="pres">
      <dgm:prSet presAssocID="{279D72A2-6302-4E64-BEEC-7E1E99E7884F}" presName="Name0" presStyleCnt="0">
        <dgm:presLayoutVars>
          <dgm:chPref val="1"/>
          <dgm:dir/>
          <dgm:animOne val="branch"/>
          <dgm:animLvl val="lvl"/>
          <dgm:resizeHandles val="exact"/>
        </dgm:presLayoutVars>
      </dgm:prSet>
      <dgm:spPr/>
      <dgm:t>
        <a:bodyPr/>
        <a:lstStyle/>
        <a:p>
          <a:endParaRPr lang="en-US"/>
        </a:p>
      </dgm:t>
    </dgm:pt>
    <dgm:pt modelId="{20DFD4B1-DBF2-459F-9F3A-ED56894DF622}" type="pres">
      <dgm:prSet presAssocID="{E3A6D48B-BD71-414A-822F-FE596797370D}" presName="root1" presStyleCnt="0"/>
      <dgm:spPr/>
    </dgm:pt>
    <dgm:pt modelId="{5FD9820F-6B83-4350-8714-BA8908268D9D}" type="pres">
      <dgm:prSet presAssocID="{E3A6D48B-BD71-414A-822F-FE596797370D}" presName="LevelOneTextNode" presStyleLbl="node0" presStyleIdx="0" presStyleCnt="1" custScaleX="106880" custScaleY="98081" custLinFactX="-100000" custLinFactNeighborX="-129052" custLinFactNeighborY="-2813">
        <dgm:presLayoutVars>
          <dgm:chPref val="3"/>
        </dgm:presLayoutVars>
      </dgm:prSet>
      <dgm:spPr/>
      <dgm:t>
        <a:bodyPr/>
        <a:lstStyle/>
        <a:p>
          <a:endParaRPr lang="en-US"/>
        </a:p>
      </dgm:t>
    </dgm:pt>
    <dgm:pt modelId="{50E83941-8116-4427-9461-47211C89F565}" type="pres">
      <dgm:prSet presAssocID="{E3A6D48B-BD71-414A-822F-FE596797370D}" presName="level2hierChild" presStyleCnt="0"/>
      <dgm:spPr/>
    </dgm:pt>
    <dgm:pt modelId="{FB6257B0-6603-46DA-9A54-3780481D1BE3}" type="pres">
      <dgm:prSet presAssocID="{4E606A4D-36CB-43BC-8350-68C60B1E2519}" presName="conn2-1" presStyleLbl="parChTrans1D2" presStyleIdx="0" presStyleCnt="3"/>
      <dgm:spPr/>
      <dgm:t>
        <a:bodyPr/>
        <a:lstStyle/>
        <a:p>
          <a:endParaRPr lang="en-US"/>
        </a:p>
      </dgm:t>
    </dgm:pt>
    <dgm:pt modelId="{DFD74EB4-5B28-40E0-8628-DD0A567199E3}" type="pres">
      <dgm:prSet presAssocID="{4E606A4D-36CB-43BC-8350-68C60B1E2519}" presName="connTx" presStyleLbl="parChTrans1D2" presStyleIdx="0" presStyleCnt="3"/>
      <dgm:spPr/>
      <dgm:t>
        <a:bodyPr/>
        <a:lstStyle/>
        <a:p>
          <a:endParaRPr lang="en-US"/>
        </a:p>
      </dgm:t>
    </dgm:pt>
    <dgm:pt modelId="{CFF195F7-2AD0-4064-B8E4-66EEE031D529}" type="pres">
      <dgm:prSet presAssocID="{013D91C9-15EF-4852-BFBD-4067AA86C4B2}" presName="root2" presStyleCnt="0"/>
      <dgm:spPr/>
    </dgm:pt>
    <dgm:pt modelId="{B164BCBD-14EF-4DA2-9AFD-8F2D962117A5}" type="pres">
      <dgm:prSet presAssocID="{013D91C9-15EF-4852-BFBD-4067AA86C4B2}" presName="LevelTwoTextNode" presStyleLbl="node2" presStyleIdx="0" presStyleCnt="3" custScaleX="191547" custScaleY="147834" custLinFactNeighborX="-41898" custLinFactNeighborY="15724">
        <dgm:presLayoutVars>
          <dgm:chPref val="3"/>
        </dgm:presLayoutVars>
      </dgm:prSet>
      <dgm:spPr/>
      <dgm:t>
        <a:bodyPr/>
        <a:lstStyle/>
        <a:p>
          <a:endParaRPr lang="en-US"/>
        </a:p>
      </dgm:t>
    </dgm:pt>
    <dgm:pt modelId="{882C91AF-02D7-4AD0-BA54-FD03E20D264A}" type="pres">
      <dgm:prSet presAssocID="{013D91C9-15EF-4852-BFBD-4067AA86C4B2}" presName="level3hierChild" presStyleCnt="0"/>
      <dgm:spPr/>
    </dgm:pt>
    <dgm:pt modelId="{80BA76BD-87C2-4634-8C05-3E9D000A73C0}" type="pres">
      <dgm:prSet presAssocID="{62D49F71-C675-4787-9A4B-CD8E4F7AF679}" presName="conn2-1" presStyleLbl="parChTrans1D2" presStyleIdx="1" presStyleCnt="3"/>
      <dgm:spPr/>
      <dgm:t>
        <a:bodyPr/>
        <a:lstStyle/>
        <a:p>
          <a:endParaRPr lang="en-US"/>
        </a:p>
      </dgm:t>
    </dgm:pt>
    <dgm:pt modelId="{4588766E-D12F-4DBA-81D5-FDB522111D2A}" type="pres">
      <dgm:prSet presAssocID="{62D49F71-C675-4787-9A4B-CD8E4F7AF679}" presName="connTx" presStyleLbl="parChTrans1D2" presStyleIdx="1" presStyleCnt="3"/>
      <dgm:spPr/>
      <dgm:t>
        <a:bodyPr/>
        <a:lstStyle/>
        <a:p>
          <a:endParaRPr lang="en-US"/>
        </a:p>
      </dgm:t>
    </dgm:pt>
    <dgm:pt modelId="{CAE6099E-15D8-439C-8273-476BFC83F614}" type="pres">
      <dgm:prSet presAssocID="{F8054794-6719-426A-8EBB-7D2EDA4BEE5C}" presName="root2" presStyleCnt="0"/>
      <dgm:spPr/>
    </dgm:pt>
    <dgm:pt modelId="{602E7FD7-1821-456B-8DE5-E874CC735BD5}" type="pres">
      <dgm:prSet presAssocID="{F8054794-6719-426A-8EBB-7D2EDA4BEE5C}" presName="LevelTwoTextNode" presStyleLbl="node2" presStyleIdx="1" presStyleCnt="3" custScaleX="194575" custScaleY="248166" custLinFactNeighborX="-42767" custLinFactNeighborY="5123">
        <dgm:presLayoutVars>
          <dgm:chPref val="3"/>
        </dgm:presLayoutVars>
      </dgm:prSet>
      <dgm:spPr/>
      <dgm:t>
        <a:bodyPr/>
        <a:lstStyle/>
        <a:p>
          <a:endParaRPr lang="en-US"/>
        </a:p>
      </dgm:t>
    </dgm:pt>
    <dgm:pt modelId="{F30D6BBF-49F9-4556-BC12-55D7F65F8D44}" type="pres">
      <dgm:prSet presAssocID="{F8054794-6719-426A-8EBB-7D2EDA4BEE5C}" presName="level3hierChild" presStyleCnt="0"/>
      <dgm:spPr/>
    </dgm:pt>
    <dgm:pt modelId="{CE3EFE19-CCBF-4048-8AD5-12A31A4823AB}" type="pres">
      <dgm:prSet presAssocID="{F768F9DD-2BD0-4B1B-A84E-B26B8064F96E}" presName="conn2-1" presStyleLbl="parChTrans1D2" presStyleIdx="2" presStyleCnt="3"/>
      <dgm:spPr/>
      <dgm:t>
        <a:bodyPr/>
        <a:lstStyle/>
        <a:p>
          <a:endParaRPr lang="en-US"/>
        </a:p>
      </dgm:t>
    </dgm:pt>
    <dgm:pt modelId="{42EA7D06-F67D-4B22-8B6C-2E784FF1EB1D}" type="pres">
      <dgm:prSet presAssocID="{F768F9DD-2BD0-4B1B-A84E-B26B8064F96E}" presName="connTx" presStyleLbl="parChTrans1D2" presStyleIdx="2" presStyleCnt="3"/>
      <dgm:spPr/>
      <dgm:t>
        <a:bodyPr/>
        <a:lstStyle/>
        <a:p>
          <a:endParaRPr lang="en-US"/>
        </a:p>
      </dgm:t>
    </dgm:pt>
    <dgm:pt modelId="{1EED0034-67A4-4E4A-A79C-72D66F42116A}" type="pres">
      <dgm:prSet presAssocID="{AEC209DE-8D92-4568-9C88-289A2BC411E6}" presName="root2" presStyleCnt="0"/>
      <dgm:spPr/>
    </dgm:pt>
    <dgm:pt modelId="{73ECFF95-892A-41BC-A88F-62D8F7AA2D51}" type="pres">
      <dgm:prSet presAssocID="{AEC209DE-8D92-4568-9C88-289A2BC411E6}" presName="LevelTwoTextNode" presStyleLbl="node2" presStyleIdx="2" presStyleCnt="3" custScaleX="194575" custScaleY="212231" custLinFactNeighborX="-42939" custLinFactNeighborY="-12281">
        <dgm:presLayoutVars>
          <dgm:chPref val="3"/>
        </dgm:presLayoutVars>
      </dgm:prSet>
      <dgm:spPr/>
      <dgm:t>
        <a:bodyPr/>
        <a:lstStyle/>
        <a:p>
          <a:endParaRPr lang="en-US"/>
        </a:p>
      </dgm:t>
    </dgm:pt>
    <dgm:pt modelId="{8DA808EB-C3BF-4083-AD55-32ED2BE19BCD}" type="pres">
      <dgm:prSet presAssocID="{AEC209DE-8D92-4568-9C88-289A2BC411E6}" presName="level3hierChild" presStyleCnt="0"/>
      <dgm:spPr/>
    </dgm:pt>
  </dgm:ptLst>
  <dgm:cxnLst>
    <dgm:cxn modelId="{11573064-3E41-4A61-A290-517D134D31C6}" type="presOf" srcId="{AEC209DE-8D92-4568-9C88-289A2BC411E6}" destId="{73ECFF95-892A-41BC-A88F-62D8F7AA2D51}" srcOrd="0" destOrd="0" presId="urn:microsoft.com/office/officeart/2008/layout/HorizontalMultiLevelHierarchy"/>
    <dgm:cxn modelId="{FAD7E86A-AE1D-4301-B492-3AEA190AD5D4}" type="presOf" srcId="{62D49F71-C675-4787-9A4B-CD8E4F7AF679}" destId="{4588766E-D12F-4DBA-81D5-FDB522111D2A}" srcOrd="1" destOrd="0" presId="urn:microsoft.com/office/officeart/2008/layout/HorizontalMultiLevelHierarchy"/>
    <dgm:cxn modelId="{889C8837-07A9-4965-8813-E16C87734FFF}" type="presOf" srcId="{013D91C9-15EF-4852-BFBD-4067AA86C4B2}" destId="{B164BCBD-14EF-4DA2-9AFD-8F2D962117A5}" srcOrd="0" destOrd="0" presId="urn:microsoft.com/office/officeart/2008/layout/HorizontalMultiLevelHierarchy"/>
    <dgm:cxn modelId="{68512C2C-CC60-447E-BD77-DB02A1A5BCEF}" type="presOf" srcId="{F768F9DD-2BD0-4B1B-A84E-B26B8064F96E}" destId="{CE3EFE19-CCBF-4048-8AD5-12A31A4823AB}" srcOrd="0" destOrd="0" presId="urn:microsoft.com/office/officeart/2008/layout/HorizontalMultiLevelHierarchy"/>
    <dgm:cxn modelId="{17001CA2-04BB-4FBC-BB60-2D064B416841}" type="presOf" srcId="{279D72A2-6302-4E64-BEEC-7E1E99E7884F}" destId="{B9A0B5F7-DAC3-4D02-80C6-FFDFFA86245F}" srcOrd="0" destOrd="0" presId="urn:microsoft.com/office/officeart/2008/layout/HorizontalMultiLevelHierarchy"/>
    <dgm:cxn modelId="{F9651ABB-2AA9-4A09-869C-119518FC81A5}" type="presOf" srcId="{4E606A4D-36CB-43BC-8350-68C60B1E2519}" destId="{FB6257B0-6603-46DA-9A54-3780481D1BE3}" srcOrd="0" destOrd="0" presId="urn:microsoft.com/office/officeart/2008/layout/HorizontalMultiLevelHierarchy"/>
    <dgm:cxn modelId="{C20FD175-D8BD-481D-BEB1-963462A12559}" srcId="{E3A6D48B-BD71-414A-822F-FE596797370D}" destId="{AEC209DE-8D92-4568-9C88-289A2BC411E6}" srcOrd="2" destOrd="0" parTransId="{F768F9DD-2BD0-4B1B-A84E-B26B8064F96E}" sibTransId="{81DDE25B-B42E-4FC7-BEA9-206C3D3EB00D}"/>
    <dgm:cxn modelId="{4420CEF5-F0B2-40C5-B0DB-87138290BEFD}" type="presOf" srcId="{62D49F71-C675-4787-9A4B-CD8E4F7AF679}" destId="{80BA76BD-87C2-4634-8C05-3E9D000A73C0}" srcOrd="0" destOrd="0" presId="urn:microsoft.com/office/officeart/2008/layout/HorizontalMultiLevelHierarchy"/>
    <dgm:cxn modelId="{6D0B04FD-8EA2-4CCA-938A-DD64C22FE6C1}" srcId="{E3A6D48B-BD71-414A-822F-FE596797370D}" destId="{013D91C9-15EF-4852-BFBD-4067AA86C4B2}" srcOrd="0" destOrd="0" parTransId="{4E606A4D-36CB-43BC-8350-68C60B1E2519}" sibTransId="{9353F084-039E-490A-882B-A5AB572CFB67}"/>
    <dgm:cxn modelId="{98160FC1-3AB6-4670-8183-BF73597BDD82}" type="presOf" srcId="{F8054794-6719-426A-8EBB-7D2EDA4BEE5C}" destId="{602E7FD7-1821-456B-8DE5-E874CC735BD5}" srcOrd="0" destOrd="0" presId="urn:microsoft.com/office/officeart/2008/layout/HorizontalMultiLevelHierarchy"/>
    <dgm:cxn modelId="{F9C11D0E-6D38-4F72-840D-D94E76DF150B}" srcId="{E3A6D48B-BD71-414A-822F-FE596797370D}" destId="{F8054794-6719-426A-8EBB-7D2EDA4BEE5C}" srcOrd="1" destOrd="0" parTransId="{62D49F71-C675-4787-9A4B-CD8E4F7AF679}" sibTransId="{12426E04-F15F-4AF8-851D-15309FCBD833}"/>
    <dgm:cxn modelId="{1098273C-8257-4E74-A2CD-1DF3462D776B}" type="presOf" srcId="{4E606A4D-36CB-43BC-8350-68C60B1E2519}" destId="{DFD74EB4-5B28-40E0-8628-DD0A567199E3}" srcOrd="1" destOrd="0" presId="urn:microsoft.com/office/officeart/2008/layout/HorizontalMultiLevelHierarchy"/>
    <dgm:cxn modelId="{31D587E8-A8B8-4283-93BF-13C7AEDD0B8F}" type="presOf" srcId="{E3A6D48B-BD71-414A-822F-FE596797370D}" destId="{5FD9820F-6B83-4350-8714-BA8908268D9D}" srcOrd="0" destOrd="0" presId="urn:microsoft.com/office/officeart/2008/layout/HorizontalMultiLevelHierarchy"/>
    <dgm:cxn modelId="{30B80E0F-8223-46E1-B99D-88CA2EC0FBBF}" type="presOf" srcId="{F768F9DD-2BD0-4B1B-A84E-B26B8064F96E}" destId="{42EA7D06-F67D-4B22-8B6C-2E784FF1EB1D}" srcOrd="1" destOrd="0" presId="urn:microsoft.com/office/officeart/2008/layout/HorizontalMultiLevelHierarchy"/>
    <dgm:cxn modelId="{C51BA41F-148A-43C1-9B82-A2B0B3736550}" srcId="{279D72A2-6302-4E64-BEEC-7E1E99E7884F}" destId="{E3A6D48B-BD71-414A-822F-FE596797370D}" srcOrd="0" destOrd="0" parTransId="{6D5A1339-46F4-4B25-8341-50DE4186CC2C}" sibTransId="{054F0DE2-F55B-4313-98EE-E6DF30406B83}"/>
    <dgm:cxn modelId="{B622B65C-BF90-4F67-A38E-6FC8F939E9F1}" type="presParOf" srcId="{B9A0B5F7-DAC3-4D02-80C6-FFDFFA86245F}" destId="{20DFD4B1-DBF2-459F-9F3A-ED56894DF622}" srcOrd="0" destOrd="0" presId="urn:microsoft.com/office/officeart/2008/layout/HorizontalMultiLevelHierarchy"/>
    <dgm:cxn modelId="{DE2BB3D4-F701-4F61-95D8-7B8D88FA3DA2}" type="presParOf" srcId="{20DFD4B1-DBF2-459F-9F3A-ED56894DF622}" destId="{5FD9820F-6B83-4350-8714-BA8908268D9D}" srcOrd="0" destOrd="0" presId="urn:microsoft.com/office/officeart/2008/layout/HorizontalMultiLevelHierarchy"/>
    <dgm:cxn modelId="{993DFBEB-AFF5-48B9-BEAF-37F8DCF5C13D}" type="presParOf" srcId="{20DFD4B1-DBF2-459F-9F3A-ED56894DF622}" destId="{50E83941-8116-4427-9461-47211C89F565}" srcOrd="1" destOrd="0" presId="urn:microsoft.com/office/officeart/2008/layout/HorizontalMultiLevelHierarchy"/>
    <dgm:cxn modelId="{99DB2BCD-A29F-4B00-ADB8-4060AAF4157F}" type="presParOf" srcId="{50E83941-8116-4427-9461-47211C89F565}" destId="{FB6257B0-6603-46DA-9A54-3780481D1BE3}" srcOrd="0" destOrd="0" presId="urn:microsoft.com/office/officeart/2008/layout/HorizontalMultiLevelHierarchy"/>
    <dgm:cxn modelId="{4A158A2C-28AE-49A7-87F5-A79BBFE10C49}" type="presParOf" srcId="{FB6257B0-6603-46DA-9A54-3780481D1BE3}" destId="{DFD74EB4-5B28-40E0-8628-DD0A567199E3}" srcOrd="0" destOrd="0" presId="urn:microsoft.com/office/officeart/2008/layout/HorizontalMultiLevelHierarchy"/>
    <dgm:cxn modelId="{57C07B6A-5A00-4476-BE54-768E1FC6BB9D}" type="presParOf" srcId="{50E83941-8116-4427-9461-47211C89F565}" destId="{CFF195F7-2AD0-4064-B8E4-66EEE031D529}" srcOrd="1" destOrd="0" presId="urn:microsoft.com/office/officeart/2008/layout/HorizontalMultiLevelHierarchy"/>
    <dgm:cxn modelId="{DB92FAA3-37F2-4CC7-B011-E0E5C21F7386}" type="presParOf" srcId="{CFF195F7-2AD0-4064-B8E4-66EEE031D529}" destId="{B164BCBD-14EF-4DA2-9AFD-8F2D962117A5}" srcOrd="0" destOrd="0" presId="urn:microsoft.com/office/officeart/2008/layout/HorizontalMultiLevelHierarchy"/>
    <dgm:cxn modelId="{D4E32E82-E183-4D5B-A17B-5EA88DB988AF}" type="presParOf" srcId="{CFF195F7-2AD0-4064-B8E4-66EEE031D529}" destId="{882C91AF-02D7-4AD0-BA54-FD03E20D264A}" srcOrd="1" destOrd="0" presId="urn:microsoft.com/office/officeart/2008/layout/HorizontalMultiLevelHierarchy"/>
    <dgm:cxn modelId="{DAB4E361-5638-4E88-9B0D-93038F3CC1F6}" type="presParOf" srcId="{50E83941-8116-4427-9461-47211C89F565}" destId="{80BA76BD-87C2-4634-8C05-3E9D000A73C0}" srcOrd="2" destOrd="0" presId="urn:microsoft.com/office/officeart/2008/layout/HorizontalMultiLevelHierarchy"/>
    <dgm:cxn modelId="{63FB65CD-0679-4DA2-8EAD-9841CDECCBD3}" type="presParOf" srcId="{80BA76BD-87C2-4634-8C05-3E9D000A73C0}" destId="{4588766E-D12F-4DBA-81D5-FDB522111D2A}" srcOrd="0" destOrd="0" presId="urn:microsoft.com/office/officeart/2008/layout/HorizontalMultiLevelHierarchy"/>
    <dgm:cxn modelId="{7A894B5C-43A8-4486-B6C0-E7EE14EB7953}" type="presParOf" srcId="{50E83941-8116-4427-9461-47211C89F565}" destId="{CAE6099E-15D8-439C-8273-476BFC83F614}" srcOrd="3" destOrd="0" presId="urn:microsoft.com/office/officeart/2008/layout/HorizontalMultiLevelHierarchy"/>
    <dgm:cxn modelId="{78944E09-A0B5-4B95-964D-CB65621BCC46}" type="presParOf" srcId="{CAE6099E-15D8-439C-8273-476BFC83F614}" destId="{602E7FD7-1821-456B-8DE5-E874CC735BD5}" srcOrd="0" destOrd="0" presId="urn:microsoft.com/office/officeart/2008/layout/HorizontalMultiLevelHierarchy"/>
    <dgm:cxn modelId="{1476D9C6-7D85-4A2E-A86C-E8F4AC8EAC04}" type="presParOf" srcId="{CAE6099E-15D8-439C-8273-476BFC83F614}" destId="{F30D6BBF-49F9-4556-BC12-55D7F65F8D44}" srcOrd="1" destOrd="0" presId="urn:microsoft.com/office/officeart/2008/layout/HorizontalMultiLevelHierarchy"/>
    <dgm:cxn modelId="{57FE0E3B-3951-4411-882E-C5ABDAD806E1}" type="presParOf" srcId="{50E83941-8116-4427-9461-47211C89F565}" destId="{CE3EFE19-CCBF-4048-8AD5-12A31A4823AB}" srcOrd="4" destOrd="0" presId="urn:microsoft.com/office/officeart/2008/layout/HorizontalMultiLevelHierarchy"/>
    <dgm:cxn modelId="{FCA55000-6CC2-475F-A0C9-1C7AEB54A78E}" type="presParOf" srcId="{CE3EFE19-CCBF-4048-8AD5-12A31A4823AB}" destId="{42EA7D06-F67D-4B22-8B6C-2E784FF1EB1D}" srcOrd="0" destOrd="0" presId="urn:microsoft.com/office/officeart/2008/layout/HorizontalMultiLevelHierarchy"/>
    <dgm:cxn modelId="{9DA4EC0F-404C-490C-9A39-C820DD07B92E}" type="presParOf" srcId="{50E83941-8116-4427-9461-47211C89F565}" destId="{1EED0034-67A4-4E4A-A79C-72D66F42116A}" srcOrd="5" destOrd="0" presId="urn:microsoft.com/office/officeart/2008/layout/HorizontalMultiLevelHierarchy"/>
    <dgm:cxn modelId="{2376049E-3D67-49F1-AEAE-5C542F07F31F}" type="presParOf" srcId="{1EED0034-67A4-4E4A-A79C-72D66F42116A}" destId="{73ECFF95-892A-41BC-A88F-62D8F7AA2D51}" srcOrd="0" destOrd="0" presId="urn:microsoft.com/office/officeart/2008/layout/HorizontalMultiLevelHierarchy"/>
    <dgm:cxn modelId="{C5708DD4-5645-435F-B57A-BC14E2AE9EEF}" type="presParOf" srcId="{1EED0034-67A4-4E4A-A79C-72D66F42116A}" destId="{8DA808EB-C3BF-4083-AD55-32ED2BE19BC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EFE19-CCBF-4048-8AD5-12A31A4823AB}">
      <dsp:nvSpPr>
        <dsp:cNvPr id="0" name=""/>
        <dsp:cNvSpPr/>
      </dsp:nvSpPr>
      <dsp:spPr>
        <a:xfrm>
          <a:off x="940808" y="2772309"/>
          <a:ext cx="1049136" cy="1985170"/>
        </a:xfrm>
        <a:custGeom>
          <a:avLst/>
          <a:gdLst/>
          <a:ahLst/>
          <a:cxnLst/>
          <a:rect l="0" t="0" r="0" b="0"/>
          <a:pathLst>
            <a:path>
              <a:moveTo>
                <a:pt x="0" y="0"/>
              </a:moveTo>
              <a:lnTo>
                <a:pt x="524568" y="0"/>
              </a:lnTo>
              <a:lnTo>
                <a:pt x="524568" y="1985170"/>
              </a:lnTo>
              <a:lnTo>
                <a:pt x="1049136" y="198517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409242" y="3708760"/>
        <a:ext cx="112267" cy="112267"/>
      </dsp:txXfrm>
    </dsp:sp>
    <dsp:sp modelId="{80BA76BD-87C2-4634-8C05-3E9D000A73C0}">
      <dsp:nvSpPr>
        <dsp:cNvPr id="0" name=""/>
        <dsp:cNvSpPr/>
      </dsp:nvSpPr>
      <dsp:spPr>
        <a:xfrm>
          <a:off x="940808" y="2664300"/>
          <a:ext cx="1054102" cy="108008"/>
        </a:xfrm>
        <a:custGeom>
          <a:avLst/>
          <a:gdLst/>
          <a:ahLst/>
          <a:cxnLst/>
          <a:rect l="0" t="0" r="0" b="0"/>
          <a:pathLst>
            <a:path>
              <a:moveTo>
                <a:pt x="0" y="108008"/>
              </a:moveTo>
              <a:lnTo>
                <a:pt x="527051" y="108008"/>
              </a:lnTo>
              <a:lnTo>
                <a:pt x="527051" y="0"/>
              </a:lnTo>
              <a:lnTo>
                <a:pt x="1054102"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41368" y="2691814"/>
        <a:ext cx="52981" cy="52981"/>
      </dsp:txXfrm>
    </dsp:sp>
    <dsp:sp modelId="{FB6257B0-6603-46DA-9A54-3780481D1BE3}">
      <dsp:nvSpPr>
        <dsp:cNvPr id="0" name=""/>
        <dsp:cNvSpPr/>
      </dsp:nvSpPr>
      <dsp:spPr>
        <a:xfrm>
          <a:off x="940808" y="794664"/>
          <a:ext cx="1079192" cy="1977644"/>
        </a:xfrm>
        <a:custGeom>
          <a:avLst/>
          <a:gdLst/>
          <a:ahLst/>
          <a:cxnLst/>
          <a:rect l="0" t="0" r="0" b="0"/>
          <a:pathLst>
            <a:path>
              <a:moveTo>
                <a:pt x="0" y="1977644"/>
              </a:moveTo>
              <a:lnTo>
                <a:pt x="539596" y="1977644"/>
              </a:lnTo>
              <a:lnTo>
                <a:pt x="539596" y="0"/>
              </a:lnTo>
              <a:lnTo>
                <a:pt x="1079192"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424080" y="1727163"/>
        <a:ext cx="112646" cy="112646"/>
      </dsp:txXfrm>
    </dsp:sp>
    <dsp:sp modelId="{5FD9820F-6B83-4350-8714-BA8908268D9D}">
      <dsp:nvSpPr>
        <dsp:cNvPr id="0" name=""/>
        <dsp:cNvSpPr/>
      </dsp:nvSpPr>
      <dsp:spPr>
        <a:xfrm rot="16200000">
          <a:off x="-1801583" y="2301905"/>
          <a:ext cx="4543974" cy="94080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Adiposidad materna excesiva</a:t>
          </a:r>
          <a:endParaRPr lang="en-US" sz="2800" kern="1200" dirty="0"/>
        </a:p>
      </dsp:txBody>
      <dsp:txXfrm>
        <a:off x="-1801583" y="2301905"/>
        <a:ext cx="4543974" cy="940808"/>
      </dsp:txXfrm>
    </dsp:sp>
    <dsp:sp modelId="{B164BCBD-14EF-4DA2-9AFD-8F2D962117A5}">
      <dsp:nvSpPr>
        <dsp:cNvPr id="0" name=""/>
        <dsp:cNvSpPr/>
      </dsp:nvSpPr>
      <dsp:spPr>
        <a:xfrm>
          <a:off x="2020000" y="144012"/>
          <a:ext cx="5530365" cy="130130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t>Interferencia en el desarrollo de la glándula mamaria en varias etapas (antes, durante y después embarazo)</a:t>
          </a:r>
          <a:endParaRPr lang="en-US" sz="2400" kern="1200" dirty="0"/>
        </a:p>
      </dsp:txBody>
      <dsp:txXfrm>
        <a:off x="2020000" y="144012"/>
        <a:ext cx="5530365" cy="1301304"/>
      </dsp:txXfrm>
    </dsp:sp>
    <dsp:sp modelId="{602E7FD7-1821-456B-8DE5-E874CC735BD5}">
      <dsp:nvSpPr>
        <dsp:cNvPr id="0" name=""/>
        <dsp:cNvSpPr/>
      </dsp:nvSpPr>
      <dsp:spPr>
        <a:xfrm>
          <a:off x="1994910" y="1572063"/>
          <a:ext cx="5617789" cy="218447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t>Complicaciones durante el </a:t>
          </a:r>
          <a:r>
            <a:rPr lang="es-MX" sz="2400" kern="1200" dirty="0" smtClean="0"/>
            <a:t>embarazo y parto </a:t>
          </a:r>
          <a:r>
            <a:rPr lang="es-MX" sz="2400" kern="1200" dirty="0" smtClean="0"/>
            <a:t>(nacimiento pre-término, nacimiento por cesárea, nacimiento bebé grande para edad gestacional y condiciones físicas</a:t>
          </a:r>
          <a:endParaRPr lang="en-US" sz="2400" kern="1200" dirty="0"/>
        </a:p>
      </dsp:txBody>
      <dsp:txXfrm>
        <a:off x="1994910" y="1572063"/>
        <a:ext cx="5617789" cy="2184474"/>
      </dsp:txXfrm>
    </dsp:sp>
    <dsp:sp modelId="{73ECFF95-892A-41BC-A88F-62D8F7AA2D51}">
      <dsp:nvSpPr>
        <dsp:cNvPr id="0" name=""/>
        <dsp:cNvSpPr/>
      </dsp:nvSpPr>
      <dsp:spPr>
        <a:xfrm>
          <a:off x="1989944" y="3823401"/>
          <a:ext cx="5617789" cy="18681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kern="1200" dirty="0" smtClean="0"/>
            <a:t>Asociación negativa con la decisión de amamantar. Decisión modificada por factores sociodemográficos y psicosociales</a:t>
          </a:r>
          <a:endParaRPr lang="en-US" sz="2400" kern="1200" dirty="0"/>
        </a:p>
      </dsp:txBody>
      <dsp:txXfrm>
        <a:off x="1989944" y="3823401"/>
        <a:ext cx="5617789" cy="186815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3CB2973-D336-452B-B4A0-21633269AD61}" type="datetime1">
              <a:rPr lang="es-ES" smtClean="0"/>
              <a:t>14/05/2019</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E322BB-75AD-4A1E-9661-2724167329F0}" type="slidenum">
              <a:rPr lang="es-ES"/>
              <a:t>‹Nº›</a:t>
            </a:fld>
            <a:endParaRPr lang="es-ES"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49374-290D-4505-AD62-0903668B55D3}" type="datetime1">
              <a:rPr lang="es-ES" noProof="0" smtClean="0"/>
              <a:pPr/>
              <a:t>14/05/2019</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B045B7DE-1198-4F2F-B574-CA8CAE341642}" type="slidenum">
              <a:rPr lang="es-ES" noProof="0"/>
              <a:t>‹Nº›</a:t>
            </a:fld>
            <a:endParaRPr lang="es-ES" noProof="0"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1</a:t>
            </a:fld>
            <a:endParaRPr lang="es-ES" dirty="0"/>
          </a:p>
        </p:txBody>
      </p:sp>
    </p:spTree>
    <p:extLst>
      <p:ext uri="{BB962C8B-B14F-4D97-AF65-F5344CB8AC3E}">
        <p14:creationId xmlns:p14="http://schemas.microsoft.com/office/powerpoint/2010/main" val="306070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10</a:t>
            </a:fld>
            <a:endParaRPr lang="es-ES" dirty="0"/>
          </a:p>
        </p:txBody>
      </p:sp>
    </p:spTree>
    <p:extLst>
      <p:ext uri="{BB962C8B-B14F-4D97-AF65-F5344CB8AC3E}">
        <p14:creationId xmlns:p14="http://schemas.microsoft.com/office/powerpoint/2010/main" val="351249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11</a:t>
            </a:fld>
            <a:endParaRPr lang="es-ES" dirty="0"/>
          </a:p>
        </p:txBody>
      </p:sp>
    </p:spTree>
    <p:extLst>
      <p:ext uri="{BB962C8B-B14F-4D97-AF65-F5344CB8AC3E}">
        <p14:creationId xmlns:p14="http://schemas.microsoft.com/office/powerpoint/2010/main" val="311578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13</a:t>
            </a:fld>
            <a:endParaRPr lang="es-ES" noProof="0" dirty="0"/>
          </a:p>
        </p:txBody>
      </p:sp>
    </p:spTree>
    <p:extLst>
      <p:ext uri="{BB962C8B-B14F-4D97-AF65-F5344CB8AC3E}">
        <p14:creationId xmlns:p14="http://schemas.microsoft.com/office/powerpoint/2010/main" val="203294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8cdef1e09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8cdef1e09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smtClean="0"/>
              <a:t>to</a:t>
            </a:r>
            <a:endParaRPr dirty="0"/>
          </a:p>
        </p:txBody>
      </p:sp>
    </p:spTree>
    <p:extLst>
      <p:ext uri="{BB962C8B-B14F-4D97-AF65-F5344CB8AC3E}">
        <p14:creationId xmlns:p14="http://schemas.microsoft.com/office/powerpoint/2010/main" val="89689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Resultados</a:t>
            </a:r>
            <a:r>
              <a:rPr lang="es-MX" baseline="0" dirty="0" smtClean="0"/>
              <a:t> similares en estudios </a:t>
            </a:r>
            <a:r>
              <a:rPr lang="es-MX" baseline="0" dirty="0" err="1" smtClean="0"/>
              <a:t>Amorín</a:t>
            </a:r>
            <a:r>
              <a:rPr lang="es-MX" baseline="0" dirty="0" smtClean="0"/>
              <a:t>, las mujeres que tenían mayor peso a los 6 meses posparto, tuvieron un mayor peso 15 años después.</a:t>
            </a:r>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15</a:t>
            </a:fld>
            <a:endParaRPr lang="es-ES" noProof="0" dirty="0"/>
          </a:p>
        </p:txBody>
      </p:sp>
    </p:spTree>
    <p:extLst>
      <p:ext uri="{BB962C8B-B14F-4D97-AF65-F5344CB8AC3E}">
        <p14:creationId xmlns:p14="http://schemas.microsoft.com/office/powerpoint/2010/main" val="251490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16</a:t>
            </a:fld>
            <a:endParaRPr lang="es-ES" dirty="0"/>
          </a:p>
        </p:txBody>
      </p:sp>
    </p:spTree>
    <p:extLst>
      <p:ext uri="{BB962C8B-B14F-4D97-AF65-F5344CB8AC3E}">
        <p14:creationId xmlns:p14="http://schemas.microsoft.com/office/powerpoint/2010/main" val="5438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 obesidad materna tiene </a:t>
            </a:r>
            <a:r>
              <a:rPr lang="es-MX" dirty="0" err="1" smtClean="0"/>
              <a:t>reprecusiones</a:t>
            </a:r>
            <a:r>
              <a:rPr lang="es-MX" dirty="0" smtClean="0"/>
              <a:t> en diferentes etapas de</a:t>
            </a:r>
            <a:r>
              <a:rPr lang="es-MX" baseline="0" dirty="0" smtClean="0"/>
              <a:t>l ciclo reproductivo, tanto en la madre como en el bebé en formación. </a:t>
            </a:r>
          </a:p>
          <a:p>
            <a:r>
              <a:rPr lang="es-MX" baseline="0" dirty="0" smtClean="0"/>
              <a:t>Antes del embarazo, la obesidad puede reducir la fertilidad, e incrementar el tiempo para que se pueda concebir.</a:t>
            </a:r>
          </a:p>
          <a:p>
            <a:r>
              <a:rPr lang="es-MX" baseline="0" dirty="0" smtClean="0"/>
              <a:t>Durante el embarazo, las mujeres que tienen obesidad, tienen un mayor riesgo de desarrollar complicaciones durante el embarazo, como </a:t>
            </a:r>
            <a:r>
              <a:rPr lang="es-MX" baseline="0" dirty="0" err="1" smtClean="0"/>
              <a:t>preclampsia</a:t>
            </a:r>
            <a:r>
              <a:rPr lang="es-MX" baseline="0" dirty="0" smtClean="0"/>
              <a:t>, diabetes gestacional, parto prematuro, o malformaciones congénitas, o niños que son grandes para la edad gestacional, o bebés </a:t>
            </a:r>
            <a:r>
              <a:rPr lang="es-MX" baseline="0" dirty="0" err="1" smtClean="0"/>
              <a:t>macrosómicos</a:t>
            </a:r>
            <a:r>
              <a:rPr lang="es-MX" baseline="0" dirty="0" smtClean="0"/>
              <a:t>. También tiene mayor riesgo de desarrollar alguna complicación durante el parto, como mayor posibilidad que la resolución del parto sea por cesárea, que haya hemorragias, infecciones, mayor riesgo de mortalidad materna y neonatal.</a:t>
            </a:r>
          </a:p>
          <a:p>
            <a:r>
              <a:rPr lang="es-MX" baseline="0" dirty="0" smtClean="0"/>
              <a:t>Después del embarazo, las mujeres con obesidad es más probable que tengan más riesgo de retener peso posparto y por lo tanto tengan un mayor riesgo de desarrollar sobrepeso y obesidad en etapas posteriores y que tengan dificultades para </a:t>
            </a:r>
            <a:r>
              <a:rPr lang="es-MX" baseline="0" dirty="0" err="1" smtClean="0"/>
              <a:t>inciar</a:t>
            </a:r>
            <a:r>
              <a:rPr lang="es-MX" baseline="0" dirty="0" smtClean="0"/>
              <a:t> la lactancia materna, y el cese de la misma.</a:t>
            </a:r>
          </a:p>
          <a:p>
            <a:endParaRPr lang="es-MX" baseline="0" dirty="0" smtClean="0"/>
          </a:p>
          <a:p>
            <a:endParaRPr lang="es-MX" baseline="0" dirty="0" smtClean="0"/>
          </a:p>
          <a:p>
            <a:r>
              <a:rPr lang="es-MX" baseline="0" dirty="0" smtClean="0"/>
              <a:t>La evidencia apunta a que los dos principales factores que pueden llevar al sobrepeso y obesidad a mujeres durante la etapa de reproducción sean, el estado la excesiva ganancia de peso durante el embarazo y retención de peso en el posparto; y los cambios de comportamiento</a:t>
            </a:r>
          </a:p>
          <a:p>
            <a:endParaRPr lang="es-MX" baseline="0" dirty="0" smtClean="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17</a:t>
            </a:fld>
            <a:endParaRPr lang="es-ES" noProof="0" dirty="0"/>
          </a:p>
        </p:txBody>
      </p:sp>
    </p:spTree>
    <p:extLst>
      <p:ext uri="{BB962C8B-B14F-4D97-AF65-F5344CB8AC3E}">
        <p14:creationId xmlns:p14="http://schemas.microsoft.com/office/powerpoint/2010/main" val="2823216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18</a:t>
            </a:fld>
            <a:endParaRPr lang="es-ES" dirty="0"/>
          </a:p>
        </p:txBody>
      </p:sp>
    </p:spTree>
    <p:extLst>
      <p:ext uri="{BB962C8B-B14F-4D97-AF65-F5344CB8AC3E}">
        <p14:creationId xmlns:p14="http://schemas.microsoft.com/office/powerpoint/2010/main" val="4270118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19</a:t>
            </a:fld>
            <a:endParaRPr lang="es-ES" noProof="0" dirty="0"/>
          </a:p>
        </p:txBody>
      </p:sp>
    </p:spTree>
    <p:extLst>
      <p:ext uri="{BB962C8B-B14F-4D97-AF65-F5344CB8AC3E}">
        <p14:creationId xmlns:p14="http://schemas.microsoft.com/office/powerpoint/2010/main" val="2639426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20</a:t>
            </a:fld>
            <a:endParaRPr lang="es-ES" noProof="0" dirty="0"/>
          </a:p>
        </p:txBody>
      </p:sp>
    </p:spTree>
    <p:extLst>
      <p:ext uri="{BB962C8B-B14F-4D97-AF65-F5344CB8AC3E}">
        <p14:creationId xmlns:p14="http://schemas.microsoft.com/office/powerpoint/2010/main" val="160349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2</a:t>
            </a:fld>
            <a:endParaRPr lang="es-ES" dirty="0"/>
          </a:p>
        </p:txBody>
      </p:sp>
    </p:spTree>
    <p:extLst>
      <p:ext uri="{BB962C8B-B14F-4D97-AF65-F5344CB8AC3E}">
        <p14:creationId xmlns:p14="http://schemas.microsoft.com/office/powerpoint/2010/main" val="2698849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21</a:t>
            </a:fld>
            <a:endParaRPr lang="es-ES" noProof="0" dirty="0"/>
          </a:p>
        </p:txBody>
      </p:sp>
    </p:spTree>
    <p:extLst>
      <p:ext uri="{BB962C8B-B14F-4D97-AF65-F5344CB8AC3E}">
        <p14:creationId xmlns:p14="http://schemas.microsoft.com/office/powerpoint/2010/main" val="4204077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22</a:t>
            </a:fld>
            <a:endParaRPr lang="es-ES" noProof="0" dirty="0"/>
          </a:p>
        </p:txBody>
      </p:sp>
    </p:spTree>
    <p:extLst>
      <p:ext uri="{BB962C8B-B14F-4D97-AF65-F5344CB8AC3E}">
        <p14:creationId xmlns:p14="http://schemas.microsoft.com/office/powerpoint/2010/main" val="170688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23</a:t>
            </a:fld>
            <a:endParaRPr lang="es-ES" noProof="0" dirty="0"/>
          </a:p>
        </p:txBody>
      </p:sp>
    </p:spTree>
    <p:extLst>
      <p:ext uri="{BB962C8B-B14F-4D97-AF65-F5344CB8AC3E}">
        <p14:creationId xmlns:p14="http://schemas.microsoft.com/office/powerpoint/2010/main" val="4153036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Interferencia en </a:t>
            </a:r>
            <a:r>
              <a:rPr lang="es-ES" b="1" dirty="0" smtClean="0"/>
              <a:t>la</a:t>
            </a:r>
            <a:r>
              <a:rPr lang="es-ES" b="1" baseline="0" dirty="0" smtClean="0"/>
              <a:t> preparación de la glándula mamaria</a:t>
            </a:r>
            <a:r>
              <a:rPr lang="es-ES" baseline="0" dirty="0" smtClean="0"/>
              <a:t> para secretar leche. En </a:t>
            </a:r>
            <a:r>
              <a:rPr lang="es-ES" b="1" baseline="0" dirty="0" smtClean="0"/>
              <a:t>mujeres sin obesidad</a:t>
            </a:r>
            <a:r>
              <a:rPr lang="es-ES" baseline="0" dirty="0" smtClean="0"/>
              <a:t>, la preparación comienza al inicio del embarazo, con cambio epiteliales distales en el árbol de los ductos, que permite desarrollar el potencial de la glándula para secretar leche, Al fina del embarazo las celular epiteliales crecen y los alveolos se distienden cuando la leche se acumula  y se puede secretar leche.</a:t>
            </a:r>
          </a:p>
          <a:p>
            <a:r>
              <a:rPr lang="es-ES" baseline="0" dirty="0" smtClean="0"/>
              <a:t>En las </a:t>
            </a:r>
            <a:r>
              <a:rPr lang="es-ES" b="1" baseline="0" dirty="0" smtClean="0"/>
              <a:t>mujeres con obesidad</a:t>
            </a:r>
            <a:r>
              <a:rPr lang="es-ES" baseline="0" dirty="0" smtClean="0"/>
              <a:t>, el tiempo y patrones de desarrollo de la glándula sugiere que la obesidad afecta para que la glándula esté lista para secretar leche al momento de nacimiento del bebé</a:t>
            </a:r>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24</a:t>
            </a:fld>
            <a:endParaRPr lang="es-ES" dirty="0"/>
          </a:p>
        </p:txBody>
      </p:sp>
    </p:spTree>
    <p:extLst>
      <p:ext uri="{BB962C8B-B14F-4D97-AF65-F5344CB8AC3E}">
        <p14:creationId xmlns:p14="http://schemas.microsoft.com/office/powerpoint/2010/main" val="270787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25</a:t>
            </a:fld>
            <a:endParaRPr lang="es-ES" noProof="0" dirty="0"/>
          </a:p>
        </p:txBody>
      </p:sp>
    </p:spTree>
    <p:extLst>
      <p:ext uri="{BB962C8B-B14F-4D97-AF65-F5344CB8AC3E}">
        <p14:creationId xmlns:p14="http://schemas.microsoft.com/office/powerpoint/2010/main" val="161162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26</a:t>
            </a:fld>
            <a:endParaRPr lang="es-ES" noProof="0" dirty="0"/>
          </a:p>
        </p:txBody>
      </p:sp>
    </p:spTree>
    <p:extLst>
      <p:ext uri="{BB962C8B-B14F-4D97-AF65-F5344CB8AC3E}">
        <p14:creationId xmlns:p14="http://schemas.microsoft.com/office/powerpoint/2010/main" val="1235240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27</a:t>
            </a:fld>
            <a:endParaRPr lang="es-ES" noProof="0" dirty="0"/>
          </a:p>
        </p:txBody>
      </p:sp>
    </p:spTree>
    <p:extLst>
      <p:ext uri="{BB962C8B-B14F-4D97-AF65-F5344CB8AC3E}">
        <p14:creationId xmlns:p14="http://schemas.microsoft.com/office/powerpoint/2010/main" val="1451938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efecto de la obesidad en</a:t>
            </a:r>
            <a:r>
              <a:rPr lang="es-ES" baseline="0" dirty="0" smtClean="0"/>
              <a:t> diferentes etapas tiene muchas repercusiones. Si una mujer inicia el embarazo con sobrepeso y obesidad, tienen más riesgo ella y su bebé de complicaciones en el corto y largo plazo</a:t>
            </a:r>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34</a:t>
            </a:fld>
            <a:endParaRPr lang="es-ES" dirty="0"/>
          </a:p>
        </p:txBody>
      </p:sp>
    </p:spTree>
    <p:extLst>
      <p:ext uri="{BB962C8B-B14F-4D97-AF65-F5344CB8AC3E}">
        <p14:creationId xmlns:p14="http://schemas.microsoft.com/office/powerpoint/2010/main" val="323356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7B92C-1EFC-4A21-8C47-C1F541638FC4}"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249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8cdef1e0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8cdef1e0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422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3</a:t>
            </a:fld>
            <a:endParaRPr lang="es-ES" dirty="0"/>
          </a:p>
        </p:txBody>
      </p:sp>
    </p:spTree>
    <p:extLst>
      <p:ext uri="{BB962C8B-B14F-4D97-AF65-F5344CB8AC3E}">
        <p14:creationId xmlns:p14="http://schemas.microsoft.com/office/powerpoint/2010/main" val="260664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4</a:t>
            </a:fld>
            <a:endParaRPr lang="es-ES" dirty="0"/>
          </a:p>
        </p:txBody>
      </p:sp>
    </p:spTree>
    <p:extLst>
      <p:ext uri="{BB962C8B-B14F-4D97-AF65-F5344CB8AC3E}">
        <p14:creationId xmlns:p14="http://schemas.microsoft.com/office/powerpoint/2010/main" val="639528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5</a:t>
            </a:fld>
            <a:endParaRPr lang="es-ES" dirty="0"/>
          </a:p>
        </p:txBody>
      </p:sp>
    </p:spTree>
    <p:extLst>
      <p:ext uri="{BB962C8B-B14F-4D97-AF65-F5344CB8AC3E}">
        <p14:creationId xmlns:p14="http://schemas.microsoft.com/office/powerpoint/2010/main" val="162856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0" dirty="0" smtClean="0"/>
              <a:t>La </a:t>
            </a:r>
            <a:r>
              <a:rPr lang="es-MX" baseline="0" dirty="0" smtClean="0"/>
              <a:t>importancia de la nutrición para la salud de la mujer como de las futuras generaciones. Hay evidencia que señala la relevancia de una adecuada nutrición en los llamados primeros 1000 días de vida (que incluye el embarazo hasta los 2 años de vida), en los que una adecuada nutrición, además de beneficiar a las madres, tiene un efecto positivo en el estado de nutrición y crecimiento saludable que tendrá beneficios a lo largo de la </a:t>
            </a:r>
            <a:r>
              <a:rPr lang="es-MX" baseline="0" dirty="0" smtClean="0"/>
              <a:t>vida</a:t>
            </a:r>
          </a:p>
          <a:p>
            <a:endParaRPr lang="es-MX" baseline="0" dirty="0" smtClean="0"/>
          </a:p>
          <a:p>
            <a:r>
              <a:rPr lang="es-MX" dirty="0" smtClean="0"/>
              <a:t>Sin bien, por el tema del simposio, me enfocaré en como afecta</a:t>
            </a:r>
            <a:r>
              <a:rPr lang="es-MX" baseline="0" dirty="0" smtClean="0"/>
              <a:t> el sobrepeso y obesidad en diferentes etapas reproductivas de la mujer, quisiera mencionar, </a:t>
            </a:r>
            <a:endParaRPr lang="en-U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6</a:t>
            </a:fld>
            <a:endParaRPr lang="es-ES" noProof="0" dirty="0"/>
          </a:p>
        </p:txBody>
      </p:sp>
    </p:spTree>
    <p:extLst>
      <p:ext uri="{BB962C8B-B14F-4D97-AF65-F5344CB8AC3E}">
        <p14:creationId xmlns:p14="http://schemas.microsoft.com/office/powerpoint/2010/main" val="204104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Durante la sesión de hoy, abordaré el</a:t>
            </a:r>
            <a:r>
              <a:rPr lang="es-MX" baseline="0" dirty="0" smtClean="0"/>
              <a:t> primero, brevemente, y el segundo, específicamente hablando de la relación de la obesidad materna y prácticas de lactancia</a:t>
            </a:r>
            <a:endParaRPr lang="en-U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noProof="0" smtClean="0"/>
              <a:t>7</a:t>
            </a:fld>
            <a:endParaRPr lang="es-ES" noProof="0" dirty="0"/>
          </a:p>
        </p:txBody>
      </p:sp>
    </p:spTree>
    <p:extLst>
      <p:ext uri="{BB962C8B-B14F-4D97-AF65-F5344CB8AC3E}">
        <p14:creationId xmlns:p14="http://schemas.microsoft.com/office/powerpoint/2010/main" val="170119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8</a:t>
            </a:fld>
            <a:endParaRPr lang="es-ES" dirty="0"/>
          </a:p>
        </p:txBody>
      </p:sp>
    </p:spTree>
    <p:extLst>
      <p:ext uri="{BB962C8B-B14F-4D97-AF65-F5344CB8AC3E}">
        <p14:creationId xmlns:p14="http://schemas.microsoft.com/office/powerpoint/2010/main" val="255897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r>
              <a:rPr lang="en-US" altLang="es-MX" dirty="0" smtClean="0"/>
              <a:t>According to </a:t>
            </a:r>
            <a:r>
              <a:rPr lang="en-US" altLang="es-MX" dirty="0" err="1" smtClean="0"/>
              <a:t>Siega-Riz</a:t>
            </a:r>
            <a:r>
              <a:rPr lang="en-US" altLang="es-MX" dirty="0" smtClean="0"/>
              <a:t> and colleagues [1], the rate at which weight and fat is lost in the postpartum period varies greatly among women. Theoretically, most of the excess of weight and fat stored during pregnancy are lost within the first 6 weeks after delivery. However, body weight and fat mobilization during the postpartum period result from interactions between multiple factors. Drawing from research findings of Butte and Hopkinson [2] and </a:t>
            </a:r>
            <a:r>
              <a:rPr lang="en-US" altLang="es-MX" dirty="0" err="1" smtClean="0"/>
              <a:t>Winkqvist</a:t>
            </a:r>
            <a:r>
              <a:rPr lang="en-US" altLang="es-MX" dirty="0" smtClean="0"/>
              <a:t> and Rasmussen [3], some of these factors are:</a:t>
            </a:r>
          </a:p>
          <a:p>
            <a:pPr marL="228600" indent="-228600"/>
            <a:endParaRPr lang="en-US" altLang="es-MX" dirty="0" smtClean="0"/>
          </a:p>
          <a:p>
            <a:pPr marL="228600" indent="-228600"/>
            <a:r>
              <a:rPr lang="en-US" altLang="es-MX" dirty="0" smtClean="0"/>
              <a:t>The strongest determinants of postpartum weight and fat mass change are maternal nutritional status during previous reproductive cycles [3] and gestational weight gain [2]. </a:t>
            </a:r>
          </a:p>
          <a:p>
            <a:pPr marL="228600" indent="-228600"/>
            <a:r>
              <a:rPr lang="en-US" altLang="es-MX" dirty="0" smtClean="0"/>
              <a:t>Maternal nutritional status modulates the mobilization of fat mass during lactation [4]. Depending on the nutritional status, the fat mass can be mobilized at different rates and at different times.</a:t>
            </a:r>
          </a:p>
          <a:p>
            <a:pPr marL="228600" indent="-228600"/>
            <a:endParaRPr lang="en-US" altLang="es-MX" dirty="0" smtClean="0"/>
          </a:p>
          <a:p>
            <a:pPr marL="228600" indent="-228600"/>
            <a:endParaRPr lang="en-US" altLang="es-MX" dirty="0" smtClean="0"/>
          </a:p>
          <a:p>
            <a:pPr marL="228600" indent="-228600"/>
            <a:r>
              <a:rPr lang="en-US" altLang="es-MX" dirty="0" err="1" smtClean="0"/>
              <a:t>Referencias</a:t>
            </a:r>
            <a:r>
              <a:rPr lang="en-US" altLang="es-MX" dirty="0" smtClean="0"/>
              <a:t>:</a:t>
            </a:r>
            <a:r>
              <a:rPr lang="en-US" altLang="es-MX" baseline="0" dirty="0" smtClean="0"/>
              <a:t> </a:t>
            </a:r>
          </a:p>
          <a:p>
            <a:pPr marL="228600" indent="-228600"/>
            <a:r>
              <a:rPr lang="en-US" altLang="es-MX" dirty="0" smtClean="0"/>
              <a:t>[1] </a:t>
            </a:r>
            <a:r>
              <a:rPr lang="en-US" altLang="es-MX" dirty="0" err="1" smtClean="0"/>
              <a:t>Siega-Riz</a:t>
            </a:r>
            <a:r>
              <a:rPr lang="en-US" altLang="es-MX" dirty="0" smtClean="0"/>
              <a:t>, A., K. </a:t>
            </a:r>
            <a:r>
              <a:rPr lang="en-US" altLang="es-MX" dirty="0" err="1" smtClean="0"/>
              <a:t>Evenson</a:t>
            </a:r>
            <a:r>
              <a:rPr lang="en-US" altLang="es-MX" dirty="0" smtClean="0"/>
              <a:t>, and N. Dole, Pregnancy- related Weight Gain- A Link to Obesity? Nutrition Reviews, 2004. 67(7): p. S105- S111.</a:t>
            </a:r>
          </a:p>
          <a:p>
            <a:pPr marL="228600" indent="-228600"/>
            <a:endParaRPr lang="en-US" altLang="es-MX" dirty="0" smtClean="0"/>
          </a:p>
          <a:p>
            <a:pPr marL="228600" indent="-228600"/>
            <a:r>
              <a:rPr lang="en-US" altLang="es-MX" dirty="0" smtClean="0"/>
              <a:t>[2] Butte, N. and J. Hopkinson, Body composition changes during lactation are highly variable among women. Journal of Nutrition, 1998. 128: p. 381S-385S</a:t>
            </a:r>
          </a:p>
          <a:p>
            <a:pPr marL="228600" indent="-228600"/>
            <a:endParaRPr lang="en-US" altLang="es-MX" dirty="0" smtClean="0"/>
          </a:p>
          <a:p>
            <a:pPr marL="228600" indent="-228600"/>
            <a:r>
              <a:rPr lang="en-US" altLang="es-MX" dirty="0" smtClean="0"/>
              <a:t>[3] </a:t>
            </a:r>
            <a:r>
              <a:rPr lang="en-US" altLang="es-MX" dirty="0" err="1" smtClean="0"/>
              <a:t>Winkvist</a:t>
            </a:r>
            <a:r>
              <a:rPr lang="en-US" altLang="es-MX" dirty="0" smtClean="0"/>
              <a:t>, A. and K. Rasmussen, Impact of lactation on maternal body weight and body composition. Journal of mammary gland biology and neoplasia, 1999. 4(3): p. 309-318.</a:t>
            </a:r>
          </a:p>
          <a:p>
            <a:pPr marL="228600" indent="-228600"/>
            <a:endParaRPr lang="en-US" altLang="es-MX" dirty="0" smtClean="0"/>
          </a:p>
          <a:p>
            <a:pPr marL="228600" indent="-228600"/>
            <a:r>
              <a:rPr lang="en-US" altLang="es-MX" dirty="0" smtClean="0"/>
              <a:t>[4] </a:t>
            </a:r>
            <a:r>
              <a:rPr lang="en-US" altLang="es-MX" dirty="0" err="1" smtClean="0"/>
              <a:t>Dorea</a:t>
            </a:r>
            <a:r>
              <a:rPr lang="en-US" altLang="es-MX" dirty="0" smtClean="0"/>
              <a:t>, J., Changes in body weight and adiposity during lactation. Nutritional Research, 1997. 17(2): p. 379-389</a:t>
            </a:r>
          </a:p>
          <a:p>
            <a:pPr marL="228600" indent="-228600"/>
            <a:endParaRPr lang="en-US" altLang="es-MX" dirty="0" smtClean="0"/>
          </a:p>
          <a:p>
            <a:pPr marL="228600" indent="-228600"/>
            <a:r>
              <a:rPr lang="en-US" altLang="es-MX" dirty="0" err="1" smtClean="0"/>
              <a:t>Zanotti</a:t>
            </a:r>
            <a:r>
              <a:rPr lang="en-US" altLang="es-MX" dirty="0" smtClean="0"/>
              <a:t> J, Capp E, Osorio WMC, Factors associated with postpartum weight retention in a Brazilian cohort. Rev Bras </a:t>
            </a:r>
            <a:r>
              <a:rPr lang="en-US" altLang="es-MX" dirty="0" err="1" smtClean="0"/>
              <a:t>Ginecol</a:t>
            </a:r>
            <a:r>
              <a:rPr lang="en-US" altLang="es-MX" dirty="0" smtClean="0"/>
              <a:t> </a:t>
            </a:r>
            <a:r>
              <a:rPr lang="en-US" altLang="es-MX" dirty="0" err="1" smtClean="0"/>
              <a:t>Obstet</a:t>
            </a:r>
            <a:r>
              <a:rPr lang="en-US" altLang="es-MX" dirty="0" smtClean="0"/>
              <a:t> 2015; 37 (4): 164-171</a:t>
            </a:r>
          </a:p>
          <a:p>
            <a:pPr marL="228600" indent="-228600"/>
            <a:endParaRPr lang="en-US" altLang="es-MX" dirty="0" smtClean="0"/>
          </a:p>
          <a:p>
            <a:pPr marL="228600" indent="-228600"/>
            <a:r>
              <a:rPr lang="en-US" altLang="es-MX" dirty="0" err="1" smtClean="0"/>
              <a:t>Kac</a:t>
            </a:r>
            <a:r>
              <a:rPr lang="en-US" altLang="es-MX" dirty="0" smtClean="0"/>
              <a:t> G, </a:t>
            </a:r>
            <a:r>
              <a:rPr lang="en-US" altLang="es-MX" dirty="0" err="1" smtClean="0"/>
              <a:t>D´Aquino</a:t>
            </a:r>
            <a:r>
              <a:rPr lang="en-US" altLang="es-MX" dirty="0" smtClean="0"/>
              <a:t> BMH,</a:t>
            </a:r>
            <a:r>
              <a:rPr lang="en-US" altLang="es-MX" baseline="0" dirty="0" smtClean="0"/>
              <a:t> Valente JG, Velásquez-Melendez G. Postpartum weight retention among women in Rio de Janeiro: a follow-up study. Cad </a:t>
            </a:r>
            <a:r>
              <a:rPr lang="en-US" altLang="es-MX" baseline="0" dirty="0" err="1" smtClean="0"/>
              <a:t>Saude</a:t>
            </a:r>
            <a:r>
              <a:rPr lang="en-US" altLang="es-MX" baseline="0" dirty="0" smtClean="0"/>
              <a:t> </a:t>
            </a:r>
            <a:r>
              <a:rPr lang="en-US" altLang="es-MX" baseline="0" dirty="0" err="1" smtClean="0"/>
              <a:t>Publica</a:t>
            </a:r>
            <a:r>
              <a:rPr lang="en-US" altLang="es-MX" baseline="0" dirty="0" smtClean="0"/>
              <a:t> 2003; 19 (Suppl1): S149-S161</a:t>
            </a:r>
          </a:p>
          <a:p>
            <a:pPr marL="228600" indent="-228600"/>
            <a:endParaRPr lang="en-US" altLang="es-MX" baseline="0" dirty="0" smtClean="0"/>
          </a:p>
          <a:p>
            <a:pPr marL="228600" indent="-228600"/>
            <a:r>
              <a:rPr lang="en-US" altLang="es-MX" dirty="0" smtClean="0"/>
              <a:t>Olson CM, </a:t>
            </a:r>
            <a:r>
              <a:rPr lang="en-US" altLang="es-MX" dirty="0" err="1" smtClean="0"/>
              <a:t>Strawderman</a:t>
            </a:r>
            <a:r>
              <a:rPr lang="en-US" altLang="es-MX" dirty="0" smtClean="0"/>
              <a:t> MS, Hinton PS, Pearson TA. Gestational weight gain and postpartum  Behaviors associated with weight change from early pregnancy to 1 y postpartum. </a:t>
            </a:r>
            <a:r>
              <a:rPr lang="en-US" altLang="es-MX" dirty="0" err="1" smtClean="0"/>
              <a:t>Int</a:t>
            </a:r>
            <a:r>
              <a:rPr lang="en-US" altLang="es-MX" dirty="0" smtClean="0"/>
              <a:t> J </a:t>
            </a:r>
            <a:r>
              <a:rPr lang="en-US" altLang="es-MX" dirty="0" err="1" smtClean="0"/>
              <a:t>Obes</a:t>
            </a:r>
            <a:r>
              <a:rPr lang="en-US" altLang="es-MX" dirty="0" smtClean="0"/>
              <a:t> </a:t>
            </a:r>
            <a:r>
              <a:rPr lang="en-US" altLang="es-MX" dirty="0" err="1" smtClean="0"/>
              <a:t>Relat</a:t>
            </a:r>
            <a:r>
              <a:rPr lang="en-US" altLang="es-MX" dirty="0" smtClean="0"/>
              <a:t> </a:t>
            </a:r>
            <a:r>
              <a:rPr lang="en-US" altLang="es-MX" dirty="0" err="1" smtClean="0"/>
              <a:t>Metab</a:t>
            </a:r>
            <a:r>
              <a:rPr lang="en-US" altLang="es-MX" dirty="0" smtClean="0"/>
              <a:t> </a:t>
            </a:r>
            <a:r>
              <a:rPr lang="en-US" altLang="es-MX" dirty="0" err="1" smtClean="0"/>
              <a:t>Disord</a:t>
            </a:r>
            <a:r>
              <a:rPr lang="en-US" altLang="es-MX" dirty="0" smtClean="0"/>
              <a:t>. 2003;27(1):117-27</a:t>
            </a:r>
          </a:p>
          <a:p>
            <a:pPr marL="228600" indent="-228600"/>
            <a:endParaRPr lang="en-US" altLang="es-MX" dirty="0" smtClean="0"/>
          </a:p>
          <a:p>
            <a:pPr marL="228600" indent="-228600"/>
            <a:r>
              <a:rPr lang="en-US" altLang="es-MX" dirty="0" smtClean="0"/>
              <a:t>Gunderson EP- Childbearing and Obesity in Women: Weight Before, During and After Pregnancy. </a:t>
            </a:r>
            <a:r>
              <a:rPr lang="en-US" altLang="es-MX" dirty="0" err="1" smtClean="0"/>
              <a:t>Obstet</a:t>
            </a:r>
            <a:r>
              <a:rPr lang="en-US" altLang="es-MX" dirty="0" smtClean="0"/>
              <a:t> </a:t>
            </a:r>
            <a:r>
              <a:rPr lang="en-US" altLang="es-MX" dirty="0" err="1" smtClean="0"/>
              <a:t>Gynecol</a:t>
            </a:r>
            <a:r>
              <a:rPr lang="en-US" altLang="es-MX" dirty="0" smtClean="0"/>
              <a:t> </a:t>
            </a:r>
            <a:r>
              <a:rPr lang="en-US" altLang="es-MX" dirty="0" err="1" smtClean="0"/>
              <a:t>Clin</a:t>
            </a:r>
            <a:r>
              <a:rPr lang="en-US" altLang="es-MX" dirty="0" smtClean="0"/>
              <a:t> North Am 2009; 36 (2): 317</a:t>
            </a:r>
          </a:p>
          <a:p>
            <a:endParaRPr lang="es-ES" dirty="0"/>
          </a:p>
        </p:txBody>
      </p:sp>
      <p:sp>
        <p:nvSpPr>
          <p:cNvPr id="4" name="Marcador de número de diapositiva 3"/>
          <p:cNvSpPr>
            <a:spLocks noGrp="1"/>
          </p:cNvSpPr>
          <p:nvPr>
            <p:ph type="sldNum" sz="quarter" idx="10"/>
          </p:nvPr>
        </p:nvSpPr>
        <p:spPr/>
        <p:txBody>
          <a:bodyPr/>
          <a:lstStyle/>
          <a:p>
            <a:pPr rtl="0"/>
            <a:fld id="{B045B7DE-1198-4F2F-B574-CA8CAE341642}" type="slidenum">
              <a:rPr lang="es-ES" smtClean="0"/>
              <a:t>9</a:t>
            </a:fld>
            <a:endParaRPr lang="es-ES" dirty="0"/>
          </a:p>
        </p:txBody>
      </p:sp>
    </p:spTree>
    <p:extLst>
      <p:ext uri="{BB962C8B-B14F-4D97-AF65-F5344CB8AC3E}">
        <p14:creationId xmlns:p14="http://schemas.microsoft.com/office/powerpoint/2010/main" val="959313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cuadrados"/>
          <p:cNvGrpSpPr/>
          <p:nvPr/>
        </p:nvGrpSpPr>
        <p:grpSpPr>
          <a:xfrm>
            <a:off x="0" y="1135743"/>
            <a:ext cx="1622332" cy="799981"/>
            <a:chOff x="0" y="452558"/>
            <a:chExt cx="914400" cy="524182"/>
          </a:xfrm>
        </p:grpSpPr>
        <p:sp>
          <p:nvSpPr>
            <p:cNvPr id="8" name="Rectángulo redondead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2" name="Título 1"/>
          <p:cNvSpPr>
            <a:spLocks noGrp="1"/>
          </p:cNvSpPr>
          <p:nvPr>
            <p:ph type="ctrTitle"/>
          </p:nvPr>
        </p:nvSpPr>
        <p:spPr>
          <a:xfrm>
            <a:off x="1828324" y="362396"/>
            <a:ext cx="9141619" cy="1676400"/>
          </a:xfrm>
        </p:spPr>
        <p:txBody>
          <a:bodyPr rtlCol="0">
            <a:noAutofit/>
          </a:bodyPr>
          <a:lstStyle>
            <a:lvl1pPr>
              <a:lnSpc>
                <a:spcPct val="100000"/>
              </a:lnSpc>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828324" y="2089595"/>
            <a:ext cx="9141619"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s-ES" noProof="0" smtClean="0"/>
              <a:t>Haga clic para editar el estilo de subtítulo del patrón</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AA4C951F-3B9C-425E-9DD8-327B34527B11}" type="datetime1">
              <a:rPr lang="es-ES" noProof="0" smtClean="0"/>
              <a:pPr/>
              <a:t>14/05/2019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E6EEB1CD-E5DE-41D9-A4E4-E66759A01C8F}" type="datetime1">
              <a:rPr lang="es-ES" noProof="0" smtClean="0"/>
              <a:pPr/>
              <a:t>14/05/2019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cuadrados"/>
          <p:cNvGrpSpPr/>
          <p:nvPr/>
        </p:nvGrpSpPr>
        <p:grpSpPr>
          <a:xfrm rot="5400000">
            <a:off x="9583007" y="233864"/>
            <a:ext cx="1063300" cy="524046"/>
            <a:chOff x="0" y="452558"/>
            <a:chExt cx="914400" cy="524182"/>
          </a:xfrm>
        </p:grpSpPr>
        <p:sp>
          <p:nvSpPr>
            <p:cNvPr id="8" name="Rectángulo redondead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grpSp>
        <p:nvGrpSpPr>
          <p:cNvPr id="15" name="gráfico de la parte inferior"/>
          <p:cNvGrpSpPr/>
          <p:nvPr/>
        </p:nvGrpSpPr>
        <p:grpSpPr>
          <a:xfrm>
            <a:off x="0" y="5395517"/>
            <a:ext cx="12188825" cy="1462483"/>
            <a:chOff x="0" y="4046638"/>
            <a:chExt cx="9144000" cy="1096862"/>
          </a:xfrm>
        </p:grpSpPr>
        <p:sp>
          <p:nvSpPr>
            <p:cNvPr id="16" name="Forma libre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7" name="Rectángulo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Título vertical 1"/>
          <p:cNvSpPr>
            <a:spLocks noGrp="1"/>
          </p:cNvSpPr>
          <p:nvPr>
            <p:ph type="title" orient="vert"/>
          </p:nvPr>
        </p:nvSpPr>
        <p:spPr>
          <a:xfrm>
            <a:off x="9751060" y="1150514"/>
            <a:ext cx="1828324" cy="5021685"/>
          </a:xfrm>
        </p:spPr>
        <p:txBody>
          <a:bodyPr vert="eaVert" rtlCol="0"/>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p:nvPr>
        </p:nvSpPr>
        <p:spPr>
          <a:xfrm>
            <a:off x="1218882" y="1150514"/>
            <a:ext cx="8227457" cy="5021685"/>
          </a:xfrm>
        </p:spPr>
        <p:txBody>
          <a:bodyPr vert="eaVert" rtlCol="0"/>
          <a:lstStyle>
            <a:lvl5pPr>
              <a:defRPr/>
            </a:lvl5pPr>
            <a:lvl6pPr>
              <a:defRPr/>
            </a:lvl6pPr>
            <a:lvl7pPr>
              <a:defRPr/>
            </a:lvl7pPr>
            <a:lvl8pPr>
              <a:defRPr baseline="0"/>
            </a:lvl8pPr>
            <a:lvl9pPr>
              <a:defRPr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9743458B-2432-4352-9935-B96DA5E96F0D}" type="datetime1">
              <a:rPr lang="es-ES" noProof="0" smtClean="0"/>
              <a:pPr/>
              <a:t>14/05/2019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Encabezado de secció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2873" y="971551"/>
            <a:ext cx="8483082" cy="2590800"/>
          </a:xfrm>
        </p:spPr>
        <p:txBody>
          <a:bodyPr anchor="b" anchorCtr="0">
            <a:normAutofit/>
          </a:bodyPr>
          <a:lstStyle>
            <a:lvl1pPr algn="ctr">
              <a:lnSpc>
                <a:spcPct val="85000"/>
              </a:lnSpc>
              <a:defRPr sz="6598" b="0">
                <a:solidFill>
                  <a:schemeClr val="accent2"/>
                </a:solidFill>
              </a:defRPr>
            </a:lvl1pPr>
          </a:lstStyle>
          <a:p>
            <a:r>
              <a:rPr lang="es-ES" dirty="0" smtClean="0"/>
              <a:t>Haga clic para modificar el estilo de título del patrón</a:t>
            </a:r>
            <a:endParaRPr lang="en-US" dirty="0"/>
          </a:p>
        </p:txBody>
      </p:sp>
      <p:cxnSp>
        <p:nvCxnSpPr>
          <p:cNvPr id="6" name="Conector recto 5"/>
          <p:cNvCxnSpPr/>
          <p:nvPr userDrawn="1"/>
        </p:nvCxnSpPr>
        <p:spPr>
          <a:xfrm>
            <a:off x="1180793" y="3857625"/>
            <a:ext cx="9827240"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10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492" y="593367"/>
            <a:ext cx="11357841"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492" y="1536633"/>
            <a:ext cx="11357841" cy="4555200"/>
          </a:xfrm>
          <a:prstGeom prst="rect">
            <a:avLst/>
          </a:prstGeom>
        </p:spPr>
        <p:txBody>
          <a:bodyPr spcFirstLastPara="1" wrap="square" lIns="91425" tIns="91425" rIns="91425" bIns="91425" anchor="t" anchorCtr="0"/>
          <a:lstStyle>
            <a:lvl1pPr marL="609448" lvl="0" indent="-457086">
              <a:spcBef>
                <a:spcPts val="0"/>
              </a:spcBef>
              <a:spcAft>
                <a:spcPts val="0"/>
              </a:spcAft>
              <a:buSzPts val="1800"/>
              <a:buChar char="●"/>
              <a:defRPr/>
            </a:lvl1pPr>
            <a:lvl2pPr marL="1218895" lvl="1" indent="-423228">
              <a:spcBef>
                <a:spcPts val="2133"/>
              </a:spcBef>
              <a:spcAft>
                <a:spcPts val="0"/>
              </a:spcAft>
              <a:buSzPts val="1400"/>
              <a:buChar char="○"/>
              <a:defRPr/>
            </a:lvl2pPr>
            <a:lvl3pPr marL="1828343" lvl="2" indent="-423228">
              <a:spcBef>
                <a:spcPts val="2133"/>
              </a:spcBef>
              <a:spcAft>
                <a:spcPts val="0"/>
              </a:spcAft>
              <a:buSzPts val="1400"/>
              <a:buChar char="■"/>
              <a:defRPr/>
            </a:lvl3pPr>
            <a:lvl4pPr marL="2437790" lvl="3" indent="-423228">
              <a:spcBef>
                <a:spcPts val="2133"/>
              </a:spcBef>
              <a:spcAft>
                <a:spcPts val="0"/>
              </a:spcAft>
              <a:buSzPts val="1400"/>
              <a:buChar char="●"/>
              <a:defRPr/>
            </a:lvl4pPr>
            <a:lvl5pPr marL="3047238" lvl="4" indent="-423228">
              <a:spcBef>
                <a:spcPts val="2133"/>
              </a:spcBef>
              <a:spcAft>
                <a:spcPts val="0"/>
              </a:spcAft>
              <a:buSzPts val="1400"/>
              <a:buChar char="○"/>
              <a:defRPr/>
            </a:lvl5pPr>
            <a:lvl6pPr marL="3656686" lvl="5" indent="-423228">
              <a:spcBef>
                <a:spcPts val="2133"/>
              </a:spcBef>
              <a:spcAft>
                <a:spcPts val="0"/>
              </a:spcAft>
              <a:buSzPts val="1400"/>
              <a:buChar char="■"/>
              <a:defRPr/>
            </a:lvl6pPr>
            <a:lvl7pPr marL="4266133" lvl="6" indent="-423228">
              <a:spcBef>
                <a:spcPts val="2133"/>
              </a:spcBef>
              <a:spcAft>
                <a:spcPts val="0"/>
              </a:spcAft>
              <a:buSzPts val="1400"/>
              <a:buChar char="●"/>
              <a:defRPr/>
            </a:lvl7pPr>
            <a:lvl8pPr marL="4875581" lvl="7" indent="-423228">
              <a:spcBef>
                <a:spcPts val="2133"/>
              </a:spcBef>
              <a:spcAft>
                <a:spcPts val="0"/>
              </a:spcAft>
              <a:buSzPts val="1400"/>
              <a:buChar char="○"/>
              <a:defRPr/>
            </a:lvl8pPr>
            <a:lvl9pPr marL="5485028" lvl="8" indent="-423228">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419" smtClean="0"/>
              <a:pPr/>
              <a:t>‹Nº›</a:t>
            </a:fld>
            <a:endParaRPr lang="es-419"/>
          </a:p>
        </p:txBody>
      </p:sp>
    </p:spTree>
    <p:extLst>
      <p:ext uri="{BB962C8B-B14F-4D97-AF65-F5344CB8AC3E}">
        <p14:creationId xmlns:p14="http://schemas.microsoft.com/office/powerpoint/2010/main" val="28682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lvl5pPr>
              <a:defRPr/>
            </a:lvl5pPr>
            <a:lvl6pPr>
              <a:defRPr/>
            </a:lvl6pPr>
            <a:lvl7pPr>
              <a:defRPr/>
            </a:lvl7pPr>
            <a:lvl8pPr>
              <a:defRPr/>
            </a:lvl8pPr>
            <a:lvl9pPr>
              <a:defRPr/>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E7F16B97-2C80-4474-AC9F-E613C3D14EDF}" type="datetime1">
              <a:rPr lang="es-ES" noProof="0" smtClean="0"/>
              <a:pPr/>
              <a:t>14/05/2019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7" name="cuadrados"/>
          <p:cNvGrpSpPr/>
          <p:nvPr/>
        </p:nvGrpSpPr>
        <p:grpSpPr>
          <a:xfrm>
            <a:off x="0" y="3124415"/>
            <a:ext cx="1622332" cy="805061"/>
            <a:chOff x="0" y="2343311"/>
            <a:chExt cx="1217066" cy="603796"/>
          </a:xfrm>
        </p:grpSpPr>
        <p:sp>
          <p:nvSpPr>
            <p:cNvPr id="8" name="Rectángulo redondeado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grpSp>
        <p:nvGrpSpPr>
          <p:cNvPr id="19" name="gráfico de la parte inferior"/>
          <p:cNvGrpSpPr/>
          <p:nvPr/>
        </p:nvGrpSpPr>
        <p:grpSpPr>
          <a:xfrm>
            <a:off x="0" y="5409216"/>
            <a:ext cx="12188825" cy="1462483"/>
            <a:chOff x="0" y="4056912"/>
            <a:chExt cx="9144000" cy="1096862"/>
          </a:xfrm>
        </p:grpSpPr>
        <p:sp>
          <p:nvSpPr>
            <p:cNvPr id="20" name="Forma libre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1" name="Rectángul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Título 1"/>
          <p:cNvSpPr>
            <a:spLocks noGrp="1"/>
          </p:cNvSpPr>
          <p:nvPr>
            <p:ph type="title"/>
          </p:nvPr>
        </p:nvSpPr>
        <p:spPr>
          <a:xfrm>
            <a:off x="1828324" y="1932518"/>
            <a:ext cx="9141619" cy="2105367"/>
          </a:xfrm>
        </p:spPr>
        <p:txBody>
          <a:bodyPr rtlCol="0" anchor="b">
            <a:normAutofit/>
          </a:bodyPr>
          <a:lstStyle>
            <a:lvl1pPr algn="l">
              <a:defRPr sz="6000" b="0" cap="none" baseline="0"/>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828324" y="4084264"/>
            <a:ext cx="9141619"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es-ES" noProof="0" smtClean="0"/>
              <a:t>Editar el estilo de texto del patrón</a:t>
            </a:r>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9865AD35-AD62-477B-90DE-02A8AF84A389}" type="datetime1">
              <a:rPr lang="es-ES" noProof="0" smtClean="0"/>
              <a:pPr/>
              <a:t>14/05/2019</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52400"/>
            <a:ext cx="9751060" cy="1295400"/>
          </a:xfrm>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p:nvPr>
        </p:nvSpPr>
        <p:spPr>
          <a:xfrm>
            <a:off x="1141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094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B37F741B-C8D3-4A24-ACF1-9BF4C6246480}" type="datetime1">
              <a:rPr lang="es-ES" noProof="0" smtClean="0"/>
              <a:pPr/>
              <a:t>14/05/2019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52400"/>
            <a:ext cx="9751060" cy="1295400"/>
          </a:xfrm>
        </p:spPr>
        <p:txBody>
          <a:bodyPr rtlCol="0"/>
          <a:lstStyle>
            <a:lvl1pPr>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141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smtClean="0"/>
              <a:t>Editar el estilo de texto del patrón</a:t>
            </a:r>
          </a:p>
        </p:txBody>
      </p:sp>
      <p:sp>
        <p:nvSpPr>
          <p:cNvPr id="4" name="Marcador de posición de contenido 3"/>
          <p:cNvSpPr>
            <a:spLocks noGrp="1"/>
          </p:cNvSpPr>
          <p:nvPr>
            <p:ph sz="half" idx="2"/>
          </p:nvPr>
        </p:nvSpPr>
        <p:spPr>
          <a:xfrm>
            <a:off x="1141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094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ES" noProof="0" smtClean="0"/>
              <a:t>Editar el estilo de texto del patrón</a:t>
            </a:r>
          </a:p>
        </p:txBody>
      </p:sp>
      <p:sp>
        <p:nvSpPr>
          <p:cNvPr id="6" name="Marcador de posición de contenido 5"/>
          <p:cNvSpPr>
            <a:spLocks noGrp="1"/>
          </p:cNvSpPr>
          <p:nvPr>
            <p:ph sz="quarter" idx="4"/>
          </p:nvPr>
        </p:nvSpPr>
        <p:spPr>
          <a:xfrm>
            <a:off x="6094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0431DDD2-8E64-4FC3-A335-AF2EF394E5BE}" type="datetime1">
              <a:rPr lang="es-ES" noProof="0" smtClean="0"/>
              <a:pPr/>
              <a:t>14/05/2019</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2B28FCF6-46E4-41BD-AD14-76583AC6225D}" type="datetime1">
              <a:rPr lang="es-ES" noProof="0" smtClean="0"/>
              <a:pPr/>
              <a:t>14/05/2019</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8" name="gráfico de la parte inferior"/>
          <p:cNvGrpSpPr/>
          <p:nvPr/>
        </p:nvGrpSpPr>
        <p:grpSpPr>
          <a:xfrm>
            <a:off x="0" y="5409216"/>
            <a:ext cx="12188825" cy="1462483"/>
            <a:chOff x="0" y="4056912"/>
            <a:chExt cx="9144000" cy="1096862"/>
          </a:xfrm>
        </p:grpSpPr>
        <p:sp>
          <p:nvSpPr>
            <p:cNvPr id="9" name="Forma libre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3" name="Marcador de posición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2" name="Marcador de posición de fecha 1"/>
          <p:cNvSpPr>
            <a:spLocks noGrp="1"/>
          </p:cNvSpPr>
          <p:nvPr>
            <p:ph type="dt" sz="half" idx="10"/>
          </p:nvPr>
        </p:nvSpPr>
        <p:spPr/>
        <p:txBody>
          <a:bodyPr rtlCol="0"/>
          <a:lstStyle>
            <a:lvl1pPr>
              <a:defRPr/>
            </a:lvl1pPr>
          </a:lstStyle>
          <a:p>
            <a:fld id="{6E0A4CFF-CF1D-4571-B388-3A8F6E2AB4C8}" type="datetime1">
              <a:rPr lang="es-ES" smtClean="0"/>
              <a:pPr/>
              <a:t>14/05/2019</a:t>
            </a:fld>
            <a:endParaRPr lang="es-ES" dirty="0"/>
          </a:p>
        </p:txBody>
      </p:sp>
      <p:sp>
        <p:nvSpPr>
          <p:cNvPr id="4" name="Marcador de posición de número de diapositiva 3"/>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a:defRPr sz="36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4875530" y="1600200"/>
            <a:ext cx="6094413"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texto 3"/>
          <p:cNvSpPr>
            <a:spLocks noGrp="1"/>
          </p:cNvSpPr>
          <p:nvPr>
            <p:ph type="body" sz="half" idx="2"/>
          </p:nvPr>
        </p:nvSpPr>
        <p:spPr>
          <a:xfrm>
            <a:off x="1218883" y="1600202"/>
            <a:ext cx="34535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smtClean="0"/>
              <a:t>Editar el estilo de texto del patrón</a:t>
            </a:r>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06A70FE6-92D4-4980-AB39-764E33E298B9}" type="datetime1">
              <a:rPr lang="es-ES" noProof="0" smtClean="0"/>
              <a:pPr/>
              <a:t>14/05/2019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a:defRPr sz="36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218887" y="1600200"/>
            <a:ext cx="6703850"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8125883" y="1600200"/>
            <a:ext cx="2844059"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ES" noProof="0" smtClean="0"/>
              <a:t>Editar el estilo de texto del patrón</a:t>
            </a:r>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74A03E11-FE9E-49AC-947B-236D0B46C2BE}" type="datetime1">
              <a:rPr lang="es-ES" noProof="0" smtClean="0"/>
              <a:pPr/>
              <a:t>14/05/2019</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34C99D79-8A4B-4031-B1E0-AF26F8EDF2BC}" type="slidenum">
              <a:rPr lang="es-ES" noProof="0"/>
              <a:t>‹Nº›</a:t>
            </a:fld>
            <a:endParaRPr lang="es-ES" noProof="0"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áfico de la parte inferior"/>
          <p:cNvGrpSpPr/>
          <p:nvPr/>
        </p:nvGrpSpPr>
        <p:grpSpPr>
          <a:xfrm>
            <a:off x="0" y="5409216"/>
            <a:ext cx="12188825" cy="1462483"/>
            <a:chOff x="0" y="4056912"/>
            <a:chExt cx="9144000" cy="1096862"/>
          </a:xfrm>
        </p:grpSpPr>
        <p:sp>
          <p:nvSpPr>
            <p:cNvPr id="21" name="Forma libre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8" name="Rectángul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grpSp>
        <p:nvGrpSpPr>
          <p:cNvPr id="7" name="cuadrados"/>
          <p:cNvGrpSpPr/>
          <p:nvPr/>
        </p:nvGrpSpPr>
        <p:grpSpPr>
          <a:xfrm>
            <a:off x="1" y="800551"/>
            <a:ext cx="1063023" cy="524183"/>
            <a:chOff x="0" y="452558"/>
            <a:chExt cx="914400" cy="524182"/>
          </a:xfrm>
        </p:grpSpPr>
        <p:sp>
          <p:nvSpPr>
            <p:cNvPr id="8" name="Rectángulo redondead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redondead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con las esquinas de un lado redondeadas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2" name="Marcador de posición de título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pPr rtl="0"/>
            <a:r>
              <a:rPr lang="es-ES" noProof="0" dirty="0" smtClean="0"/>
              <a:t>Agregar un pie de página</a:t>
            </a:r>
            <a:endParaRPr lang="es-ES" noProof="0" dirty="0"/>
          </a:p>
        </p:txBody>
      </p:sp>
      <p:sp>
        <p:nvSpPr>
          <p:cNvPr id="4" name="Marcador de posición de fecha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967241A0-795B-43A4-BD95-E0D3C99F7642}" type="datetime1">
              <a:rPr lang="es-ES" noProof="0" smtClean="0"/>
              <a:pPr/>
              <a:t>14/05/2019</a:t>
            </a:fld>
            <a:endParaRPr lang="es-ES" noProof="0" dirty="0"/>
          </a:p>
        </p:txBody>
      </p:sp>
      <p:sp>
        <p:nvSpPr>
          <p:cNvPr id="6" name="Marcador de posición de número de diapositiva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pPr rtl="0"/>
            <a:fld id="{34C99D79-8A4B-4031-B1E0-AF26F8EDF2BC}" type="slidenum">
              <a:rPr lang="es-ES" noProof="0"/>
              <a:pPr rtl="0"/>
              <a:t>‹Nº›</a:t>
            </a:fld>
            <a:endParaRPr lang="es-ES" noProof="0"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mailto:sonia.hernandez@ibero.mx"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04041" y="563865"/>
            <a:ext cx="9141619" cy="1676400"/>
          </a:xfrm>
        </p:spPr>
        <p:txBody>
          <a:bodyPr rtlCol="0"/>
          <a:lstStyle/>
          <a:p>
            <a:r>
              <a:rPr lang="es-MX" dirty="0"/>
              <a:t>Lactancia, paridad, y riesgo de obesidad</a:t>
            </a:r>
            <a:endParaRPr lang="es-ES" dirty="0"/>
          </a:p>
        </p:txBody>
      </p:sp>
      <p:sp>
        <p:nvSpPr>
          <p:cNvPr id="3" name="Subtítulo 2"/>
          <p:cNvSpPr>
            <a:spLocks noGrp="1"/>
          </p:cNvSpPr>
          <p:nvPr>
            <p:ph type="subTitle" idx="1"/>
          </p:nvPr>
        </p:nvSpPr>
        <p:spPr>
          <a:xfrm>
            <a:off x="1804040" y="2657333"/>
            <a:ext cx="9141619" cy="886344"/>
          </a:xfrm>
        </p:spPr>
        <p:txBody>
          <a:bodyPr rtlCol="0">
            <a:noAutofit/>
          </a:bodyPr>
          <a:lstStyle/>
          <a:p>
            <a:pPr algn="ctr" rtl="0"/>
            <a:r>
              <a:rPr lang="es-ES" sz="3200" b="1" dirty="0" smtClean="0"/>
              <a:t>Dra. Sonia Hernández Cordero</a:t>
            </a:r>
          </a:p>
          <a:p>
            <a:pPr algn="ctr" rtl="0"/>
            <a:r>
              <a:rPr lang="es-MX" sz="3200" dirty="0" smtClean="0"/>
              <a:t>Universidad Iberoamericana, Ciudad de México</a:t>
            </a:r>
            <a:endParaRPr lang="es-ES" sz="3200" dirty="0"/>
          </a:p>
        </p:txBody>
      </p:sp>
      <p:sp>
        <p:nvSpPr>
          <p:cNvPr id="4" name="CuadroTexto 3"/>
          <p:cNvSpPr txBox="1"/>
          <p:nvPr/>
        </p:nvSpPr>
        <p:spPr>
          <a:xfrm>
            <a:off x="520958" y="4113663"/>
            <a:ext cx="10441160" cy="1384995"/>
          </a:xfrm>
          <a:prstGeom prst="rect">
            <a:avLst/>
          </a:prstGeom>
          <a:noFill/>
        </p:spPr>
        <p:txBody>
          <a:bodyPr wrap="square" rtlCol="0">
            <a:spAutoFit/>
          </a:bodyPr>
          <a:lstStyle/>
          <a:p>
            <a:pPr algn="ctr"/>
            <a:r>
              <a:rPr lang="es-MX" sz="2800" b="1" dirty="0" smtClean="0"/>
              <a:t>Simposio: </a:t>
            </a:r>
          </a:p>
          <a:p>
            <a:pPr algn="ctr"/>
            <a:r>
              <a:rPr lang="es-MX" sz="2800" dirty="0" smtClean="0"/>
              <a:t>Obesidad </a:t>
            </a:r>
            <a:r>
              <a:rPr lang="es-MX" sz="2800" dirty="0"/>
              <a:t>en la mujer</a:t>
            </a:r>
            <a:r>
              <a:rPr lang="es-MX" sz="2800" dirty="0" smtClean="0"/>
              <a:t>:  retos </a:t>
            </a:r>
            <a:r>
              <a:rPr lang="es-MX" sz="2800" dirty="0"/>
              <a:t>de salud a lo largo del ciclo de la </a:t>
            </a:r>
            <a:r>
              <a:rPr lang="es-MX" sz="2800" dirty="0" smtClean="0"/>
              <a:t>vida</a:t>
            </a:r>
          </a:p>
          <a:p>
            <a:pPr algn="ctr"/>
            <a:r>
              <a:rPr lang="es-MX" sz="2800" dirty="0" smtClean="0"/>
              <a:t>15 de mayo, 2019</a:t>
            </a:r>
            <a:endParaRPr lang="es-ES" sz="2800" dirty="0"/>
          </a:p>
        </p:txBody>
      </p:sp>
      <p:pic>
        <p:nvPicPr>
          <p:cNvPr id="5" name="Imagen 4"/>
          <p:cNvPicPr>
            <a:picLocks noChangeAspect="1"/>
          </p:cNvPicPr>
          <p:nvPr/>
        </p:nvPicPr>
        <p:blipFill>
          <a:blip r:embed="rId3"/>
          <a:stretch>
            <a:fillRect/>
          </a:stretch>
        </p:blipFill>
        <p:spPr>
          <a:xfrm>
            <a:off x="10486898" y="5228858"/>
            <a:ext cx="1529354" cy="1529354"/>
          </a:xfrm>
          <a:prstGeom prst="rect">
            <a:avLst/>
          </a:prstGeom>
        </p:spPr>
      </p:pic>
      <p:pic>
        <p:nvPicPr>
          <p:cNvPr id="6" name="Imagen 5"/>
          <p:cNvPicPr>
            <a:picLocks noChangeAspect="1"/>
          </p:cNvPicPr>
          <p:nvPr/>
        </p:nvPicPr>
        <p:blipFill>
          <a:blip r:embed="rId4"/>
          <a:stretch>
            <a:fillRect/>
          </a:stretch>
        </p:blipFill>
        <p:spPr>
          <a:xfrm>
            <a:off x="115516" y="5648363"/>
            <a:ext cx="1950021" cy="834701"/>
          </a:xfrm>
          <a:prstGeom prst="rect">
            <a:avLst/>
          </a:prstGeom>
        </p:spPr>
      </p:pic>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 Paridad y </a:t>
            </a:r>
            <a:r>
              <a:rPr lang="es-ES" dirty="0" smtClean="0"/>
              <a:t>riesgo de obesidad</a:t>
            </a:r>
            <a:endParaRPr lang="es-ES" dirty="0"/>
          </a:p>
        </p:txBody>
      </p:sp>
      <p:sp>
        <p:nvSpPr>
          <p:cNvPr id="6" name="Marcador de contenido 5"/>
          <p:cNvSpPr>
            <a:spLocks noGrp="1"/>
          </p:cNvSpPr>
          <p:nvPr>
            <p:ph sz="half" idx="1"/>
          </p:nvPr>
        </p:nvSpPr>
        <p:spPr>
          <a:xfrm>
            <a:off x="621804" y="1600200"/>
            <a:ext cx="11017224" cy="4572000"/>
          </a:xfrm>
        </p:spPr>
        <p:txBody>
          <a:bodyPr rtlCol="0"/>
          <a:lstStyle/>
          <a:p>
            <a:pPr rtl="0"/>
            <a:r>
              <a:rPr lang="es-ES" dirty="0" smtClean="0"/>
              <a:t>Se ha estudiado los cambios de peso relacionados a un embarazo  de varias formas:  </a:t>
            </a:r>
            <a:endParaRPr lang="es-ES" dirty="0" smtClean="0"/>
          </a:p>
          <a:p>
            <a:pPr lvl="1"/>
            <a:r>
              <a:rPr lang="es-ES" dirty="0" smtClean="0"/>
              <a:t>Promedio </a:t>
            </a:r>
            <a:r>
              <a:rPr lang="es-ES" dirty="0" smtClean="0"/>
              <a:t>en el cambio peso  (retención de peso- cambio en el peso antes de la concepción hasta el posparto)</a:t>
            </a:r>
          </a:p>
          <a:p>
            <a:pPr lvl="1"/>
            <a:r>
              <a:rPr lang="es-MX" dirty="0" smtClean="0"/>
              <a:t>Retención </a:t>
            </a:r>
            <a:r>
              <a:rPr lang="es-MX" dirty="0" smtClean="0"/>
              <a:t>de peso significativo </a:t>
            </a:r>
            <a:r>
              <a:rPr lang="es-MX" dirty="0" smtClean="0"/>
              <a:t>en el posparto (ejemplo: porcentaje de mujeres con retención mayor a 5 kg)</a:t>
            </a:r>
          </a:p>
          <a:p>
            <a:pPr lvl="1"/>
            <a:r>
              <a:rPr lang="es-MX" dirty="0" smtClean="0"/>
              <a:t>Cambio en estado de nutrición (medido como cambio en IMC)</a:t>
            </a:r>
          </a:p>
          <a:p>
            <a:pPr lvl="1"/>
            <a:r>
              <a:rPr lang="es-MX" dirty="0"/>
              <a:t>Trayectorias de peso a lo largo de un ciclo reproductivo **</a:t>
            </a:r>
            <a:endParaRPr lang="es-ES" dirty="0"/>
          </a:p>
          <a:p>
            <a:pPr lvl="1"/>
            <a:endParaRPr lang="es-ES" dirty="0" smtClean="0"/>
          </a:p>
          <a:p>
            <a:pPr rtl="0"/>
            <a:endParaRPr lang="es-ES" dirty="0"/>
          </a:p>
        </p:txBody>
      </p:sp>
      <p:sp>
        <p:nvSpPr>
          <p:cNvPr id="4" name="Google Shape;110;p20"/>
          <p:cNvSpPr txBox="1"/>
          <p:nvPr/>
        </p:nvSpPr>
        <p:spPr>
          <a:xfrm>
            <a:off x="2061964" y="6324600"/>
            <a:ext cx="10011278" cy="443311"/>
          </a:xfrm>
          <a:prstGeom prst="rect">
            <a:avLst/>
          </a:prstGeom>
          <a:noFill/>
          <a:ln>
            <a:noFill/>
          </a:ln>
        </p:spPr>
        <p:txBody>
          <a:bodyPr spcFirstLastPara="1" wrap="square" lIns="121868" tIns="121868" rIns="121868" bIns="121868" anchor="t" anchorCtr="0">
            <a:noAutofit/>
          </a:bodyPr>
          <a:lstStyle/>
          <a:p>
            <a:r>
              <a:rPr lang="es-419" sz="1800" dirty="0" err="1" smtClean="0">
                <a:ea typeface="Montserrat"/>
                <a:cs typeface="Montserrat"/>
                <a:sym typeface="Montserrat"/>
              </a:rPr>
              <a:t>Gunderson</a:t>
            </a:r>
            <a:r>
              <a:rPr lang="es-419" sz="1800" dirty="0" smtClean="0">
                <a:ea typeface="Montserrat"/>
                <a:cs typeface="Montserrat"/>
                <a:sym typeface="Montserrat"/>
              </a:rPr>
              <a:t>, EP; 2009; Leonard, S, et al. 2017;</a:t>
            </a:r>
            <a:r>
              <a:rPr lang="es-419" sz="1800" dirty="0">
                <a:ea typeface="Montserrat"/>
                <a:cs typeface="Montserrat"/>
                <a:sym typeface="Montserrat"/>
              </a:rPr>
              <a:t> Muñoz-Manrique C, et al. Manuscrito por ser enviado</a:t>
            </a:r>
            <a:endParaRPr lang="es-419" sz="4000" dirty="0"/>
          </a:p>
          <a:p>
            <a:r>
              <a:rPr lang="es-419" sz="1800" dirty="0" smtClean="0">
                <a:ea typeface="Montserrat"/>
                <a:cs typeface="Montserrat"/>
                <a:sym typeface="Montserrat"/>
              </a:rPr>
              <a:t>  </a:t>
            </a:r>
            <a:endParaRPr sz="4000" dirty="0"/>
          </a:p>
        </p:txBody>
      </p:sp>
    </p:spTree>
    <p:extLst>
      <p:ext uri="{BB962C8B-B14F-4D97-AF65-F5344CB8AC3E}">
        <p14:creationId xmlns:p14="http://schemas.microsoft.com/office/powerpoint/2010/main" val="356996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Eventos reproductivos  y riesgo de obesidad</a:t>
            </a:r>
            <a:endParaRPr lang="es-ES" dirty="0"/>
          </a:p>
        </p:txBody>
      </p:sp>
      <p:sp>
        <p:nvSpPr>
          <p:cNvPr id="6" name="Marcador de contenido 5"/>
          <p:cNvSpPr>
            <a:spLocks noGrp="1"/>
          </p:cNvSpPr>
          <p:nvPr>
            <p:ph sz="half" idx="1"/>
          </p:nvPr>
        </p:nvSpPr>
        <p:spPr>
          <a:xfrm>
            <a:off x="1141412" y="1451000"/>
            <a:ext cx="10497616" cy="4572000"/>
          </a:xfrm>
        </p:spPr>
        <p:txBody>
          <a:bodyPr rtlCol="0">
            <a:normAutofit/>
          </a:bodyPr>
          <a:lstStyle/>
          <a:p>
            <a:pPr rtl="0"/>
            <a:r>
              <a:rPr lang="es-ES" dirty="0" smtClean="0"/>
              <a:t>Se ha estudiado los cambios de peso relacionados a un embarazo  de varias formas:  </a:t>
            </a:r>
          </a:p>
          <a:p>
            <a:pPr lvl="1"/>
            <a:r>
              <a:rPr lang="es-ES" dirty="0" smtClean="0">
                <a:solidFill>
                  <a:schemeClr val="tx1">
                    <a:lumMod val="95000"/>
                    <a:lumOff val="5000"/>
                  </a:schemeClr>
                </a:solidFill>
              </a:rPr>
              <a:t>Promedio en el cambio peso  (retención de peso- peso pre-embarazo vs. peso postparto) – </a:t>
            </a:r>
            <a:r>
              <a:rPr lang="es-ES" dirty="0" smtClean="0">
                <a:solidFill>
                  <a:schemeClr val="accent1">
                    <a:lumMod val="50000"/>
                  </a:schemeClr>
                </a:solidFill>
              </a:rPr>
              <a:t>Gran variabilidad entre individuos</a:t>
            </a:r>
          </a:p>
          <a:p>
            <a:pPr lvl="1"/>
            <a:r>
              <a:rPr lang="es-MX" dirty="0" smtClean="0">
                <a:solidFill>
                  <a:schemeClr val="tx1">
                    <a:lumMod val="95000"/>
                    <a:lumOff val="5000"/>
                  </a:schemeClr>
                </a:solidFill>
              </a:rPr>
              <a:t>Retención significativa de peso en el posparto (ejemplo: porcentaje de mujeres con retención mayor a 5 kg)- </a:t>
            </a:r>
            <a:r>
              <a:rPr lang="es-MX" dirty="0" smtClean="0">
                <a:solidFill>
                  <a:schemeClr val="accent1">
                    <a:lumMod val="50000"/>
                  </a:schemeClr>
                </a:solidFill>
              </a:rPr>
              <a:t>Un porcentaje importante  de población en esta categoría, difícil distinguir entre retención de peso y cambio de peso durante </a:t>
            </a:r>
            <a:r>
              <a:rPr lang="es-MX" smtClean="0">
                <a:solidFill>
                  <a:schemeClr val="accent1">
                    <a:lumMod val="50000"/>
                  </a:schemeClr>
                </a:solidFill>
              </a:rPr>
              <a:t>el </a:t>
            </a:r>
            <a:r>
              <a:rPr lang="es-MX" smtClean="0">
                <a:solidFill>
                  <a:schemeClr val="accent1">
                    <a:lumMod val="50000"/>
                  </a:schemeClr>
                </a:solidFill>
              </a:rPr>
              <a:t>postparto </a:t>
            </a:r>
            <a:r>
              <a:rPr lang="es-MX" dirty="0" smtClean="0">
                <a:solidFill>
                  <a:schemeClr val="accent1">
                    <a:lumMod val="50000"/>
                  </a:schemeClr>
                </a:solidFill>
              </a:rPr>
              <a:t>(pocos estudios tienen varias mediciones)</a:t>
            </a:r>
          </a:p>
          <a:p>
            <a:pPr lvl="1"/>
            <a:r>
              <a:rPr lang="es-MX" dirty="0" smtClean="0">
                <a:solidFill>
                  <a:schemeClr val="tx1">
                    <a:lumMod val="95000"/>
                    <a:lumOff val="5000"/>
                  </a:schemeClr>
                </a:solidFill>
              </a:rPr>
              <a:t>Cambio en estado de nutrición (medido como cambio en IMC)- </a:t>
            </a:r>
            <a:r>
              <a:rPr lang="es-MX" dirty="0" smtClean="0">
                <a:solidFill>
                  <a:schemeClr val="accent1">
                    <a:lumMod val="50000"/>
                  </a:schemeClr>
                </a:solidFill>
              </a:rPr>
              <a:t>Con mayor relevancia clínica, pero se ha estudiado poco</a:t>
            </a:r>
          </a:p>
          <a:p>
            <a:pPr rtl="0"/>
            <a:endParaRPr lang="es-ES" dirty="0"/>
          </a:p>
        </p:txBody>
      </p:sp>
      <p:sp>
        <p:nvSpPr>
          <p:cNvPr id="8" name="Google Shape;110;p20"/>
          <p:cNvSpPr txBox="1"/>
          <p:nvPr/>
        </p:nvSpPr>
        <p:spPr>
          <a:xfrm>
            <a:off x="2061964" y="6324600"/>
            <a:ext cx="10011278" cy="443311"/>
          </a:xfrm>
          <a:prstGeom prst="rect">
            <a:avLst/>
          </a:prstGeom>
          <a:noFill/>
          <a:ln>
            <a:noFill/>
          </a:ln>
        </p:spPr>
        <p:txBody>
          <a:bodyPr spcFirstLastPara="1" wrap="square" lIns="121868" tIns="121868" rIns="121868" bIns="121868" anchor="t" anchorCtr="0">
            <a:noAutofit/>
          </a:bodyPr>
          <a:lstStyle/>
          <a:p>
            <a:r>
              <a:rPr lang="es-419" sz="1800" dirty="0" err="1" smtClean="0">
                <a:ea typeface="Montserrat"/>
                <a:cs typeface="Montserrat"/>
                <a:sym typeface="Montserrat"/>
              </a:rPr>
              <a:t>Gunderson</a:t>
            </a:r>
            <a:r>
              <a:rPr lang="es-419" sz="1800" dirty="0" smtClean="0">
                <a:ea typeface="Montserrat"/>
                <a:cs typeface="Montserrat"/>
                <a:sym typeface="Montserrat"/>
              </a:rPr>
              <a:t>, EP; 2009; Leonard, S, et al. 2017;</a:t>
            </a:r>
            <a:r>
              <a:rPr lang="es-419" sz="1800" dirty="0">
                <a:ea typeface="Montserrat"/>
                <a:cs typeface="Montserrat"/>
                <a:sym typeface="Montserrat"/>
              </a:rPr>
              <a:t> Muñoz-Manrique C, et al. Manuscrito por ser enviado</a:t>
            </a:r>
            <a:endParaRPr lang="es-419" sz="4000" dirty="0"/>
          </a:p>
          <a:p>
            <a:r>
              <a:rPr lang="es-419" sz="1800" dirty="0" smtClean="0">
                <a:ea typeface="Montserrat"/>
                <a:cs typeface="Montserrat"/>
                <a:sym typeface="Montserrat"/>
              </a:rPr>
              <a:t>  </a:t>
            </a:r>
            <a:endParaRPr sz="4000" dirty="0"/>
          </a:p>
        </p:txBody>
      </p:sp>
    </p:spTree>
    <p:extLst>
      <p:ext uri="{BB962C8B-B14F-4D97-AF65-F5344CB8AC3E}">
        <p14:creationId xmlns:p14="http://schemas.microsoft.com/office/powerpoint/2010/main" val="1843834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Retención y cambio de peso en el posparto</a:t>
            </a:r>
            <a:endParaRPr lang="es-ES" dirty="0"/>
          </a:p>
        </p:txBody>
      </p:sp>
      <p:sp>
        <p:nvSpPr>
          <p:cNvPr id="3" name="Marcador de contenido 2"/>
          <p:cNvSpPr>
            <a:spLocks noGrp="1"/>
          </p:cNvSpPr>
          <p:nvPr>
            <p:ph sz="half" idx="1"/>
          </p:nvPr>
        </p:nvSpPr>
        <p:spPr>
          <a:xfrm>
            <a:off x="1141412" y="1968500"/>
            <a:ext cx="4875530" cy="1748532"/>
          </a:xfrm>
        </p:spPr>
        <p:txBody>
          <a:bodyPr/>
          <a:lstStyle/>
          <a:p>
            <a:r>
              <a:rPr lang="es-MX" b="1" dirty="0" smtClean="0"/>
              <a:t>Retención de peso </a:t>
            </a:r>
            <a:r>
              <a:rPr lang="es-MX" dirty="0" smtClean="0"/>
              <a:t>entre los 6 y 18 meses posparto </a:t>
            </a:r>
            <a:r>
              <a:rPr lang="es-MX" b="1" dirty="0" smtClean="0"/>
              <a:t>(promedio): </a:t>
            </a:r>
            <a:r>
              <a:rPr lang="es-MX" dirty="0" smtClean="0"/>
              <a:t>0.5-3 kg </a:t>
            </a:r>
            <a:r>
              <a:rPr lang="es-MX" sz="2000" dirty="0" smtClean="0"/>
              <a:t>(Neville, et al 2014)</a:t>
            </a:r>
          </a:p>
        </p:txBody>
      </p:sp>
      <p:sp>
        <p:nvSpPr>
          <p:cNvPr id="4" name="Marcador de contenido 3"/>
          <p:cNvSpPr>
            <a:spLocks noGrp="1"/>
          </p:cNvSpPr>
          <p:nvPr>
            <p:ph sz="half" idx="2"/>
          </p:nvPr>
        </p:nvSpPr>
        <p:spPr>
          <a:xfrm>
            <a:off x="6094412" y="1968500"/>
            <a:ext cx="4875530" cy="1676524"/>
          </a:xfrm>
        </p:spPr>
        <p:txBody>
          <a:bodyPr/>
          <a:lstStyle/>
          <a:p>
            <a:r>
              <a:rPr lang="es-MX" b="1" dirty="0" smtClean="0"/>
              <a:t>Retención de peso &gt; 5kg </a:t>
            </a:r>
            <a:r>
              <a:rPr lang="es-MX" dirty="0" smtClean="0"/>
              <a:t>entre los 6 y 18 meses posparto </a:t>
            </a:r>
            <a:r>
              <a:rPr lang="es-MX" b="1" dirty="0" smtClean="0"/>
              <a:t>(% de mujeres) </a:t>
            </a:r>
            <a:r>
              <a:rPr lang="es-MX" dirty="0" smtClean="0"/>
              <a:t>: 14-20% </a:t>
            </a:r>
            <a:r>
              <a:rPr lang="es-MX" sz="2000" dirty="0"/>
              <a:t>(Neville, et al 2014)</a:t>
            </a:r>
          </a:p>
          <a:p>
            <a:endParaRPr lang="es-ES" dirty="0"/>
          </a:p>
        </p:txBody>
      </p:sp>
      <p:sp>
        <p:nvSpPr>
          <p:cNvPr id="5" name="CuadroTexto 4"/>
          <p:cNvSpPr txBox="1"/>
          <p:nvPr/>
        </p:nvSpPr>
        <p:spPr>
          <a:xfrm>
            <a:off x="1086266" y="1477317"/>
            <a:ext cx="3732625" cy="461665"/>
          </a:xfrm>
          <a:prstGeom prst="rect">
            <a:avLst/>
          </a:prstGeom>
          <a:noFill/>
        </p:spPr>
        <p:txBody>
          <a:bodyPr wrap="none" rtlCol="0">
            <a:spAutoFit/>
          </a:bodyPr>
          <a:lstStyle/>
          <a:p>
            <a:r>
              <a:rPr lang="es-MX" b="1" i="1" dirty="0" smtClean="0"/>
              <a:t>Países de ingresos altos: </a:t>
            </a:r>
            <a:endParaRPr lang="es-ES" b="1" i="1" dirty="0"/>
          </a:p>
        </p:txBody>
      </p:sp>
      <p:sp>
        <p:nvSpPr>
          <p:cNvPr id="6" name="Marcador de contenido 2"/>
          <p:cNvSpPr txBox="1">
            <a:spLocks/>
          </p:cNvSpPr>
          <p:nvPr/>
        </p:nvSpPr>
        <p:spPr>
          <a:xfrm>
            <a:off x="1218882" y="4364732"/>
            <a:ext cx="4875530" cy="1748532"/>
          </a:xfrm>
          <a:prstGeom prst="rect">
            <a:avLst/>
          </a:prstGeom>
        </p:spPr>
        <p:txBody>
          <a:bodyPr vert="horz" lIns="121899" tIns="60949" rIns="121899" bIns="60949" rtlCol="0">
            <a:normAutofit lnSpcReduction="10000"/>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r>
              <a:rPr lang="es-MX" dirty="0" smtClean="0"/>
              <a:t>Retención de peso entre los 6 y 12 meses posparto (promedio): 1.5-3.1 kg </a:t>
            </a:r>
            <a:r>
              <a:rPr lang="es-MX" sz="2000" dirty="0" smtClean="0"/>
              <a:t>(Hernández Cordero, 2006;  </a:t>
            </a:r>
            <a:r>
              <a:rPr lang="es-MX" sz="2000" dirty="0" err="1" smtClean="0"/>
              <a:t>Kac</a:t>
            </a:r>
            <a:r>
              <a:rPr lang="es-MX" sz="2000" dirty="0" smtClean="0"/>
              <a:t>, et al. </a:t>
            </a:r>
            <a:r>
              <a:rPr lang="es-MX" sz="2000" dirty="0" smtClean="0"/>
              <a:t>2004; </a:t>
            </a:r>
            <a:r>
              <a:rPr lang="es-MX" sz="2000" dirty="0" err="1" smtClean="0"/>
              <a:t>Zonana-Nacach</a:t>
            </a:r>
            <a:r>
              <a:rPr lang="es-MX" sz="2000" dirty="0" smtClean="0"/>
              <a:t>, et al. 2011)</a:t>
            </a:r>
          </a:p>
        </p:txBody>
      </p:sp>
      <p:sp>
        <p:nvSpPr>
          <p:cNvPr id="7" name="Marcador de contenido 3"/>
          <p:cNvSpPr txBox="1">
            <a:spLocks/>
          </p:cNvSpPr>
          <p:nvPr/>
        </p:nvSpPr>
        <p:spPr>
          <a:xfrm>
            <a:off x="6171882" y="4364732"/>
            <a:ext cx="4875530" cy="1676524"/>
          </a:xfrm>
          <a:prstGeom prst="rect">
            <a:avLst/>
          </a:prstGeom>
        </p:spPr>
        <p:txBody>
          <a:bodyPr vert="horz" lIns="121899" tIns="60949" rIns="121899" bIns="60949" rtlCol="0">
            <a:normAutofit fontScale="92500" lnSpcReduction="20000"/>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r>
              <a:rPr lang="es-MX" dirty="0" smtClean="0"/>
              <a:t>Retención de peso significativa: Guatemala: 25% más de 4 kg  </a:t>
            </a:r>
            <a:r>
              <a:rPr lang="es-MX" sz="2400" dirty="0" smtClean="0"/>
              <a:t>(Hernández-Cordero, 2006)</a:t>
            </a:r>
            <a:r>
              <a:rPr lang="es-MX" dirty="0" smtClean="0"/>
              <a:t>;  Brasil: 19% más de 7.5 kg </a:t>
            </a:r>
            <a:r>
              <a:rPr lang="es-MX" sz="2400" dirty="0" smtClean="0"/>
              <a:t>(</a:t>
            </a:r>
            <a:r>
              <a:rPr lang="es-MX" sz="2400" dirty="0" err="1" smtClean="0"/>
              <a:t>Kac</a:t>
            </a:r>
            <a:r>
              <a:rPr lang="es-MX" sz="2400" dirty="0" smtClean="0"/>
              <a:t>, et al. 2004)</a:t>
            </a:r>
            <a:endParaRPr lang="es-MX" sz="2000" dirty="0" smtClean="0"/>
          </a:p>
          <a:p>
            <a:endParaRPr lang="es-ES" dirty="0"/>
          </a:p>
        </p:txBody>
      </p:sp>
      <p:sp>
        <p:nvSpPr>
          <p:cNvPr id="8" name="CuadroTexto 7"/>
          <p:cNvSpPr txBox="1"/>
          <p:nvPr/>
        </p:nvSpPr>
        <p:spPr>
          <a:xfrm>
            <a:off x="1163736" y="3873549"/>
            <a:ext cx="5484258" cy="461665"/>
          </a:xfrm>
          <a:prstGeom prst="rect">
            <a:avLst/>
          </a:prstGeom>
          <a:noFill/>
        </p:spPr>
        <p:txBody>
          <a:bodyPr wrap="none" rtlCol="0">
            <a:spAutoFit/>
          </a:bodyPr>
          <a:lstStyle/>
          <a:p>
            <a:r>
              <a:rPr lang="es-MX" b="1" i="1" dirty="0" smtClean="0"/>
              <a:t>Países de medianos y bajos ingresos: </a:t>
            </a:r>
            <a:endParaRPr lang="es-ES" b="1" i="1" dirty="0"/>
          </a:p>
        </p:txBody>
      </p:sp>
    </p:spTree>
    <p:extLst>
      <p:ext uri="{BB962C8B-B14F-4D97-AF65-F5344CB8AC3E}">
        <p14:creationId xmlns:p14="http://schemas.microsoft.com/office/powerpoint/2010/main" val="18952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Retención y cambio de peso en el posparto</a:t>
            </a:r>
            <a:endParaRPr lang="es-ES" dirty="0"/>
          </a:p>
        </p:txBody>
      </p:sp>
      <p:sp>
        <p:nvSpPr>
          <p:cNvPr id="3" name="Marcador de contenido 2"/>
          <p:cNvSpPr>
            <a:spLocks noGrp="1"/>
          </p:cNvSpPr>
          <p:nvPr>
            <p:ph sz="half" idx="1"/>
          </p:nvPr>
        </p:nvSpPr>
        <p:spPr>
          <a:xfrm>
            <a:off x="1141412" y="2040508"/>
            <a:ext cx="9705528" cy="4052788"/>
          </a:xfrm>
        </p:spPr>
        <p:txBody>
          <a:bodyPr>
            <a:normAutofit lnSpcReduction="10000"/>
          </a:bodyPr>
          <a:lstStyle/>
          <a:p>
            <a:r>
              <a:rPr lang="es-MX" dirty="0" smtClean="0"/>
              <a:t>La retención de peso a los 6 y 18 meses postparto asociado con mayor peso a los 7 y 15 años después de un evento reproductivo </a:t>
            </a:r>
            <a:r>
              <a:rPr lang="es-MX" sz="1900" dirty="0" smtClean="0"/>
              <a:t>(</a:t>
            </a:r>
            <a:r>
              <a:rPr lang="es-MX" sz="1900" dirty="0" err="1" smtClean="0"/>
              <a:t>Kirkergard</a:t>
            </a:r>
            <a:r>
              <a:rPr lang="es-MX" sz="1900" dirty="0" smtClean="0"/>
              <a:t> H. et al, 2014; </a:t>
            </a:r>
            <a:r>
              <a:rPr lang="es-MX" sz="1900" dirty="0" err="1" smtClean="0"/>
              <a:t>Amorin</a:t>
            </a:r>
            <a:r>
              <a:rPr lang="es-MX" sz="1900" dirty="0" smtClean="0"/>
              <a:t> AR; et al. 2007)</a:t>
            </a:r>
          </a:p>
          <a:p>
            <a:pPr lvl="1"/>
            <a:r>
              <a:rPr lang="es-MX" dirty="0" smtClean="0"/>
              <a:t>Por cada kilogramo de peso retenido a los 6 meses posparto – aumento de 0.48 </a:t>
            </a:r>
            <a:r>
              <a:rPr lang="es-MX" dirty="0" smtClean="0"/>
              <a:t>kg </a:t>
            </a:r>
            <a:r>
              <a:rPr lang="es-MX" dirty="0" smtClean="0"/>
              <a:t>7 años después del parto </a:t>
            </a:r>
            <a:r>
              <a:rPr lang="es-MX" sz="1900" dirty="0" smtClean="0"/>
              <a:t>(</a:t>
            </a:r>
            <a:r>
              <a:rPr lang="es-MX" sz="1900" dirty="0" err="1" smtClean="0"/>
              <a:t>Kirkergard</a:t>
            </a:r>
            <a:r>
              <a:rPr lang="es-MX" sz="1900" dirty="0" smtClean="0"/>
              <a:t> H, et. al. 2014) </a:t>
            </a:r>
          </a:p>
          <a:p>
            <a:pPr lvl="1"/>
            <a:r>
              <a:rPr lang="es-MX" dirty="0" smtClean="0"/>
              <a:t>Mujeres que habían regresado a su peso pre gestacional a los 6 </a:t>
            </a:r>
            <a:r>
              <a:rPr lang="es-MX" dirty="0" smtClean="0"/>
              <a:t>meses *, </a:t>
            </a:r>
            <a:r>
              <a:rPr lang="es-MX" dirty="0" smtClean="0"/>
              <a:t>tuvieron una menor ganancia de peso dentro de los siguientes 15 años comparadas con aquellas que </a:t>
            </a:r>
            <a:r>
              <a:rPr lang="es-MX" dirty="0" smtClean="0"/>
              <a:t>tuvieron &gt;0.5 kg </a:t>
            </a:r>
            <a:r>
              <a:rPr lang="es-MX" dirty="0" smtClean="0"/>
              <a:t>de peso </a:t>
            </a:r>
            <a:r>
              <a:rPr lang="es-MX" dirty="0" smtClean="0"/>
              <a:t>pre-gestacional  </a:t>
            </a:r>
            <a:r>
              <a:rPr lang="es-MX" sz="1800" dirty="0" smtClean="0"/>
              <a:t>(</a:t>
            </a:r>
            <a:r>
              <a:rPr lang="es-MX" sz="1800" dirty="0" err="1" smtClean="0"/>
              <a:t>Amorin</a:t>
            </a:r>
            <a:r>
              <a:rPr lang="es-MX" sz="1800" dirty="0" smtClean="0"/>
              <a:t> AR; et al. 2007)</a:t>
            </a:r>
          </a:p>
          <a:p>
            <a:pPr lvl="2"/>
            <a:r>
              <a:rPr lang="es-MX" dirty="0" smtClean="0"/>
              <a:t>Cambio </a:t>
            </a:r>
            <a:r>
              <a:rPr lang="es-MX" dirty="0" smtClean="0"/>
              <a:t>de peso durante 15 años: </a:t>
            </a:r>
            <a:r>
              <a:rPr lang="es-MX" dirty="0"/>
              <a:t>6.3 </a:t>
            </a:r>
            <a:r>
              <a:rPr lang="es-MX" u="sng" dirty="0"/>
              <a:t>+</a:t>
            </a:r>
            <a:r>
              <a:rPr lang="es-MX" dirty="0"/>
              <a:t> 6.6 </a:t>
            </a:r>
            <a:r>
              <a:rPr lang="es-MX" dirty="0" smtClean="0"/>
              <a:t>kg vs. 9.1 </a:t>
            </a:r>
            <a:r>
              <a:rPr lang="es-MX" u="sng" dirty="0" smtClean="0"/>
              <a:t>+</a:t>
            </a:r>
            <a:r>
              <a:rPr lang="es-MX" dirty="0" smtClean="0"/>
              <a:t> 7.8 kg vs., respectivamente)</a:t>
            </a:r>
          </a:p>
          <a:p>
            <a:pPr lvl="1"/>
            <a:endParaRPr lang="es-MX" dirty="0" smtClean="0"/>
          </a:p>
          <a:p>
            <a:endParaRPr lang="es-MX" sz="2000" dirty="0" smtClean="0"/>
          </a:p>
        </p:txBody>
      </p:sp>
      <p:sp>
        <p:nvSpPr>
          <p:cNvPr id="5" name="CuadroTexto 4"/>
          <p:cNvSpPr txBox="1"/>
          <p:nvPr/>
        </p:nvSpPr>
        <p:spPr>
          <a:xfrm>
            <a:off x="1086266" y="1477317"/>
            <a:ext cx="3732625" cy="461665"/>
          </a:xfrm>
          <a:prstGeom prst="rect">
            <a:avLst/>
          </a:prstGeom>
          <a:noFill/>
        </p:spPr>
        <p:txBody>
          <a:bodyPr wrap="none" rtlCol="0">
            <a:spAutoFit/>
          </a:bodyPr>
          <a:lstStyle/>
          <a:p>
            <a:r>
              <a:rPr lang="es-MX" b="1" i="1" dirty="0" smtClean="0"/>
              <a:t>Países de ingresos altos: </a:t>
            </a:r>
            <a:endParaRPr lang="es-ES" b="1" i="1" dirty="0"/>
          </a:p>
        </p:txBody>
      </p:sp>
      <p:sp>
        <p:nvSpPr>
          <p:cNvPr id="4" name="CuadroTexto 3"/>
          <p:cNvSpPr txBox="1"/>
          <p:nvPr/>
        </p:nvSpPr>
        <p:spPr>
          <a:xfrm>
            <a:off x="125524" y="6316672"/>
            <a:ext cx="11161240" cy="369332"/>
          </a:xfrm>
          <a:prstGeom prst="rect">
            <a:avLst/>
          </a:prstGeom>
          <a:noFill/>
        </p:spPr>
        <p:txBody>
          <a:bodyPr wrap="square" rtlCol="0">
            <a:spAutoFit/>
          </a:bodyPr>
          <a:lstStyle/>
          <a:p>
            <a:r>
              <a:rPr lang="es-MX" sz="1800" dirty="0" smtClean="0"/>
              <a:t>* Definido por los autores como : -0.5 </a:t>
            </a:r>
            <a:r>
              <a:rPr lang="es-MX" sz="1800" dirty="0"/>
              <a:t>a 0.5 kg de su peso antes el </a:t>
            </a:r>
            <a:r>
              <a:rPr lang="es-MX" sz="1800" dirty="0" smtClean="0"/>
              <a:t>embarazo</a:t>
            </a:r>
            <a:endParaRPr lang="en-US" sz="1800" dirty="0"/>
          </a:p>
        </p:txBody>
      </p:sp>
    </p:spTree>
    <p:extLst>
      <p:ext uri="{BB962C8B-B14F-4D97-AF65-F5344CB8AC3E}">
        <p14:creationId xmlns:p14="http://schemas.microsoft.com/office/powerpoint/2010/main" val="319985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125860" y="154822"/>
            <a:ext cx="10873208" cy="1194121"/>
          </a:xfrm>
          <a:prstGeom prst="rect">
            <a:avLst/>
          </a:prstGeom>
        </p:spPr>
        <p:txBody>
          <a:bodyPr spcFirstLastPara="1" vert="horz" wrap="square" lIns="121868" tIns="121868" rIns="121868" bIns="121868" rtlCol="0" anchor="t" anchorCtr="0">
            <a:noAutofit/>
          </a:bodyPr>
          <a:lstStyle/>
          <a:p>
            <a:r>
              <a:rPr lang="es-419" sz="3199" b="1" dirty="0">
                <a:ea typeface="Montserrat"/>
                <a:cs typeface="Montserrat"/>
                <a:sym typeface="Montserrat"/>
              </a:rPr>
              <a:t>Cambio de peso durante el embarazo y primer año posparto en mujeres adultas de la CDMX</a:t>
            </a:r>
            <a:endParaRPr sz="3199" b="1" dirty="0">
              <a:ea typeface="Montserrat"/>
              <a:cs typeface="Montserrat"/>
              <a:sym typeface="Montserrat"/>
            </a:endParaRPr>
          </a:p>
        </p:txBody>
      </p:sp>
      <p:sp>
        <p:nvSpPr>
          <p:cNvPr id="110" name="Google Shape;110;p20"/>
          <p:cNvSpPr txBox="1"/>
          <p:nvPr/>
        </p:nvSpPr>
        <p:spPr>
          <a:xfrm>
            <a:off x="6562464" y="6350911"/>
            <a:ext cx="6338870" cy="443311"/>
          </a:xfrm>
          <a:prstGeom prst="rect">
            <a:avLst/>
          </a:prstGeom>
          <a:noFill/>
          <a:ln>
            <a:noFill/>
          </a:ln>
        </p:spPr>
        <p:txBody>
          <a:bodyPr spcFirstLastPara="1" wrap="square" lIns="121868" tIns="121868" rIns="121868" bIns="121868" anchor="t" anchorCtr="0">
            <a:noAutofit/>
          </a:bodyPr>
          <a:lstStyle/>
          <a:p>
            <a:r>
              <a:rPr lang="es-419" sz="1800" dirty="0">
                <a:ea typeface="Montserrat"/>
                <a:cs typeface="Montserrat"/>
                <a:sym typeface="Montserrat"/>
              </a:rPr>
              <a:t>Muñoz-Manrique C, </a:t>
            </a:r>
            <a:r>
              <a:rPr lang="es-419" sz="1800" dirty="0" smtClean="0">
                <a:ea typeface="Montserrat"/>
                <a:cs typeface="Montserrat"/>
                <a:sym typeface="Montserrat"/>
              </a:rPr>
              <a:t>et al. Manuscrito por ser enviado</a:t>
            </a:r>
            <a:endParaRPr sz="4000" dirty="0"/>
          </a:p>
        </p:txBody>
      </p:sp>
      <p:pic>
        <p:nvPicPr>
          <p:cNvPr id="111" name="Google Shape;111;p20"/>
          <p:cNvPicPr preferRelativeResize="0"/>
          <p:nvPr/>
        </p:nvPicPr>
        <p:blipFill>
          <a:blip r:embed="rId3">
            <a:alphaModFix/>
          </a:blip>
          <a:stretch>
            <a:fillRect/>
          </a:stretch>
        </p:blipFill>
        <p:spPr>
          <a:xfrm>
            <a:off x="2094821" y="1493172"/>
            <a:ext cx="7999151" cy="4419349"/>
          </a:xfrm>
          <a:prstGeom prst="rect">
            <a:avLst/>
          </a:prstGeom>
          <a:noFill/>
          <a:ln>
            <a:noFill/>
          </a:ln>
        </p:spPr>
      </p:pic>
      <p:sp>
        <p:nvSpPr>
          <p:cNvPr id="112" name="Google Shape;112;p20"/>
          <p:cNvSpPr/>
          <p:nvPr/>
        </p:nvSpPr>
        <p:spPr>
          <a:xfrm>
            <a:off x="2798370" y="5978536"/>
            <a:ext cx="1836722" cy="291924"/>
          </a:xfrm>
          <a:prstGeom prst="rect">
            <a:avLst/>
          </a:prstGeom>
          <a:solidFill>
            <a:srgbClr val="FF00FF"/>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algn="ctr"/>
            <a:r>
              <a:rPr lang="es-419" dirty="0" smtClean="0">
                <a:ea typeface="Montserrat"/>
                <a:cs typeface="Montserrat"/>
                <a:sym typeface="Montserrat"/>
              </a:rPr>
              <a:t>Embarazo</a:t>
            </a:r>
            <a:endParaRPr dirty="0">
              <a:ea typeface="Montserrat"/>
              <a:cs typeface="Montserrat"/>
              <a:sym typeface="Montserrat"/>
            </a:endParaRPr>
          </a:p>
        </p:txBody>
      </p:sp>
      <p:sp>
        <p:nvSpPr>
          <p:cNvPr id="113" name="Google Shape;113;p20"/>
          <p:cNvSpPr/>
          <p:nvPr/>
        </p:nvSpPr>
        <p:spPr>
          <a:xfrm>
            <a:off x="4635092" y="5978536"/>
            <a:ext cx="5169054" cy="291924"/>
          </a:xfrm>
          <a:prstGeom prst="rect">
            <a:avLst/>
          </a:prstGeom>
          <a:solidFill>
            <a:srgbClr val="9900FF"/>
          </a:solidFill>
          <a:ln w="9525" cap="flat" cmpd="sng">
            <a:solidFill>
              <a:schemeClr val="dk2"/>
            </a:solidFill>
            <a:prstDash val="solid"/>
            <a:round/>
            <a:headEnd type="none" w="sm" len="sm"/>
            <a:tailEnd type="none" w="sm" len="sm"/>
          </a:ln>
        </p:spPr>
        <p:txBody>
          <a:bodyPr spcFirstLastPara="1" wrap="square" lIns="121868" tIns="121868" rIns="121868" bIns="121868" anchor="ctr" anchorCtr="0">
            <a:noAutofit/>
          </a:bodyPr>
          <a:lstStyle/>
          <a:p>
            <a:pPr algn="ctr"/>
            <a:r>
              <a:rPr lang="es-419" dirty="0" smtClean="0">
                <a:ea typeface="Montserrat"/>
                <a:cs typeface="Montserrat"/>
                <a:sym typeface="Montserrat"/>
              </a:rPr>
              <a:t>Posparto</a:t>
            </a:r>
            <a:endParaRPr dirty="0">
              <a:ea typeface="Montserrat"/>
              <a:cs typeface="Montserrat"/>
              <a:sym typeface="Montserrat"/>
            </a:endParaRPr>
          </a:p>
        </p:txBody>
      </p:sp>
    </p:spTree>
    <p:extLst>
      <p:ext uri="{BB962C8B-B14F-4D97-AF65-F5344CB8AC3E}">
        <p14:creationId xmlns:p14="http://schemas.microsoft.com/office/powerpoint/2010/main" val="1394111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Retención y cambio de peso en el posparto</a:t>
            </a:r>
            <a:endParaRPr lang="es-ES" dirty="0"/>
          </a:p>
        </p:txBody>
      </p:sp>
      <p:sp>
        <p:nvSpPr>
          <p:cNvPr id="3" name="Marcador de contenido 2"/>
          <p:cNvSpPr>
            <a:spLocks noGrp="1"/>
          </p:cNvSpPr>
          <p:nvPr>
            <p:ph sz="half" idx="1"/>
          </p:nvPr>
        </p:nvSpPr>
        <p:spPr>
          <a:xfrm>
            <a:off x="549796" y="1916832"/>
            <a:ext cx="11233248" cy="4052788"/>
          </a:xfrm>
        </p:spPr>
        <p:txBody>
          <a:bodyPr>
            <a:normAutofit/>
          </a:bodyPr>
          <a:lstStyle/>
          <a:p>
            <a:r>
              <a:rPr lang="es-MX" dirty="0" smtClean="0"/>
              <a:t>Ganancia de peso asociada con la maternidad (en comparación con la ganancia de peso durante otros periodos) </a:t>
            </a:r>
            <a:r>
              <a:rPr lang="es-MX" dirty="0" smtClean="0"/>
              <a:t>mayor riesgo para efectos metabólicos</a:t>
            </a:r>
            <a:r>
              <a:rPr lang="es-MX" dirty="0" smtClean="0"/>
              <a:t>:</a:t>
            </a:r>
            <a:endParaRPr lang="es-MX" dirty="0" smtClean="0"/>
          </a:p>
          <a:p>
            <a:pPr lvl="1"/>
            <a:r>
              <a:rPr lang="es-MX" dirty="0" smtClean="0"/>
              <a:t>La gasa acumulada se deposita en zonas centrales</a:t>
            </a:r>
          </a:p>
          <a:p>
            <a:pPr lvl="1"/>
            <a:r>
              <a:rPr lang="es-MX" dirty="0" smtClean="0"/>
              <a:t>Se asocia con </a:t>
            </a:r>
            <a:r>
              <a:rPr lang="es-MX" dirty="0" smtClean="0"/>
              <a:t>menor </a:t>
            </a:r>
            <a:r>
              <a:rPr lang="es-MX" dirty="0" smtClean="0"/>
              <a:t>concentración de lipoproteínas de alta densidad</a:t>
            </a:r>
          </a:p>
          <a:p>
            <a:pPr lvl="1"/>
            <a:r>
              <a:rPr lang="es-MX" dirty="0" smtClean="0"/>
              <a:t>Aumenta el riesgo de síndrome metabólico (probablemente mayor grasa </a:t>
            </a:r>
            <a:r>
              <a:rPr lang="es-MX" dirty="0" err="1" smtClean="0"/>
              <a:t>intra</a:t>
            </a:r>
            <a:r>
              <a:rPr lang="es-MX" dirty="0" smtClean="0"/>
              <a:t>-abdominal </a:t>
            </a:r>
            <a:endParaRPr lang="es-MX" dirty="0" smtClean="0"/>
          </a:p>
          <a:p>
            <a:pPr lvl="1"/>
            <a:endParaRPr lang="es-MX" dirty="0" smtClean="0"/>
          </a:p>
          <a:p>
            <a:endParaRPr lang="es-MX" sz="2000" dirty="0" smtClean="0"/>
          </a:p>
        </p:txBody>
      </p:sp>
      <p:sp>
        <p:nvSpPr>
          <p:cNvPr id="10" name="Google Shape;110;p20"/>
          <p:cNvSpPr txBox="1"/>
          <p:nvPr/>
        </p:nvSpPr>
        <p:spPr>
          <a:xfrm>
            <a:off x="1413892" y="6242693"/>
            <a:ext cx="10941920" cy="443311"/>
          </a:xfrm>
          <a:prstGeom prst="rect">
            <a:avLst/>
          </a:prstGeom>
          <a:noFill/>
          <a:ln>
            <a:noFill/>
          </a:ln>
        </p:spPr>
        <p:txBody>
          <a:bodyPr spcFirstLastPara="1" wrap="square" lIns="121868" tIns="121868" rIns="121868" bIns="121868" anchor="t" anchorCtr="0">
            <a:noAutofit/>
          </a:bodyPr>
          <a:lstStyle/>
          <a:p>
            <a:r>
              <a:rPr lang="es-419" sz="1800" dirty="0" err="1" smtClean="0">
                <a:ea typeface="Montserrat"/>
                <a:cs typeface="Montserrat"/>
                <a:sym typeface="Montserrat"/>
              </a:rPr>
              <a:t>Herring</a:t>
            </a:r>
            <a:r>
              <a:rPr lang="es-419" sz="1800" dirty="0" smtClean="0">
                <a:ea typeface="Montserrat"/>
                <a:cs typeface="Montserrat"/>
                <a:sym typeface="Montserrat"/>
              </a:rPr>
              <a:t> S; </a:t>
            </a:r>
            <a:r>
              <a:rPr lang="es-419" sz="1800" dirty="0" err="1" smtClean="0">
                <a:ea typeface="Montserrat"/>
                <a:cs typeface="Montserrat"/>
                <a:sym typeface="Montserrat"/>
              </a:rPr>
              <a:t>Oken</a:t>
            </a:r>
            <a:r>
              <a:rPr lang="es-419" sz="1800" dirty="0" smtClean="0">
                <a:ea typeface="Montserrat"/>
                <a:cs typeface="Montserrat"/>
                <a:sym typeface="Montserrat"/>
              </a:rPr>
              <a:t> E, 2010; </a:t>
            </a:r>
            <a:r>
              <a:rPr lang="es-419" sz="1800" dirty="0" err="1" smtClean="0">
                <a:ea typeface="Montserrat"/>
                <a:cs typeface="Montserrat"/>
                <a:sym typeface="Montserrat"/>
              </a:rPr>
              <a:t>Gunderson</a:t>
            </a:r>
            <a:r>
              <a:rPr lang="es-419" sz="1800" dirty="0" smtClean="0">
                <a:ea typeface="Montserrat"/>
                <a:cs typeface="Montserrat"/>
                <a:sym typeface="Montserrat"/>
              </a:rPr>
              <a:t> EP; et al. 2004; </a:t>
            </a:r>
            <a:r>
              <a:rPr lang="es-419" sz="1800" dirty="0" err="1" smtClean="0">
                <a:ea typeface="Montserrat"/>
                <a:cs typeface="Montserrat"/>
                <a:sym typeface="Montserrat"/>
              </a:rPr>
              <a:t>Gunderson</a:t>
            </a:r>
            <a:r>
              <a:rPr lang="es-419" sz="1800" dirty="0" smtClean="0">
                <a:ea typeface="Montserrat"/>
                <a:cs typeface="Montserrat"/>
                <a:sym typeface="Montserrat"/>
              </a:rPr>
              <a:t> EP; et al 2009; </a:t>
            </a:r>
            <a:r>
              <a:rPr lang="es-419" sz="1800" dirty="0" err="1" smtClean="0">
                <a:ea typeface="Montserrat"/>
                <a:cs typeface="Montserrat"/>
                <a:sym typeface="Montserrat"/>
              </a:rPr>
              <a:t>Guderson</a:t>
            </a:r>
            <a:r>
              <a:rPr lang="es-419" sz="1800" dirty="0" smtClean="0">
                <a:ea typeface="Montserrat"/>
                <a:cs typeface="Montserrat"/>
                <a:sym typeface="Montserrat"/>
              </a:rPr>
              <a:t>; et al. </a:t>
            </a:r>
            <a:r>
              <a:rPr lang="es-419" sz="1800" dirty="0" smtClean="0">
                <a:ea typeface="Montserrat"/>
                <a:cs typeface="Montserrat"/>
                <a:sym typeface="Montserrat"/>
              </a:rPr>
              <a:t>2008</a:t>
            </a:r>
            <a:endParaRPr sz="4000" dirty="0"/>
          </a:p>
        </p:txBody>
      </p:sp>
    </p:spTree>
    <p:extLst>
      <p:ext uri="{BB962C8B-B14F-4D97-AF65-F5344CB8AC3E}">
        <p14:creationId xmlns:p14="http://schemas.microsoft.com/office/powerpoint/2010/main" val="2536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5940" y="3212976"/>
            <a:ext cx="9477890" cy="2105367"/>
          </a:xfrm>
        </p:spPr>
        <p:txBody>
          <a:bodyPr rtlCol="0">
            <a:normAutofit fontScale="90000"/>
          </a:bodyPr>
          <a:lstStyle/>
          <a:p>
            <a:r>
              <a:rPr lang="es-MX" dirty="0"/>
              <a:t>El sobrepeso y la obesidad como un predictor de riesgo para eventos adversos en el corto y largo plazo, para la madre y el bebé en formación</a:t>
            </a:r>
            <a:endParaRPr lang="es-ES" dirty="0"/>
          </a:p>
        </p:txBody>
      </p:sp>
    </p:spTree>
    <p:extLst>
      <p:ext uri="{BB962C8B-B14F-4D97-AF65-F5344CB8AC3E}">
        <p14:creationId xmlns:p14="http://schemas.microsoft.com/office/powerpoint/2010/main" val="25961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8884" y="26301"/>
            <a:ext cx="9751060" cy="1295400"/>
          </a:xfrm>
        </p:spPr>
        <p:txBody>
          <a:bodyPr/>
          <a:lstStyle/>
          <a:p>
            <a:r>
              <a:rPr lang="es-MX" dirty="0" smtClean="0"/>
              <a:t>Obesidad materna y sus repercusiones  antes durante y después del embarazo </a:t>
            </a:r>
            <a:r>
              <a:rPr lang="es-MX" dirty="0" smtClean="0"/>
              <a:t>. Madre </a:t>
            </a:r>
            <a:endParaRPr lang="es-ES" dirty="0"/>
          </a:p>
        </p:txBody>
      </p:sp>
      <p:sp>
        <p:nvSpPr>
          <p:cNvPr id="4" name="object 19"/>
          <p:cNvSpPr txBox="1"/>
          <p:nvPr/>
        </p:nvSpPr>
        <p:spPr>
          <a:xfrm>
            <a:off x="92125" y="1515072"/>
            <a:ext cx="3395494" cy="3184398"/>
          </a:xfrm>
          <a:prstGeom prst="rect">
            <a:avLst/>
          </a:prstGeom>
          <a:solidFill>
            <a:srgbClr val="006C87"/>
          </a:solidFill>
        </p:spPr>
        <p:txBody>
          <a:bodyPr vert="horz" wrap="square" lIns="0" tIns="0" rIns="0" bIns="0" rtlCol="0">
            <a:spAutoFit/>
          </a:bodyPr>
          <a:lstStyle/>
          <a:p>
            <a:pPr marL="103505" marR="257175">
              <a:lnSpc>
                <a:spcPct val="98800"/>
              </a:lnSpc>
              <a:tabLst>
                <a:tab pos="389890" algn="l"/>
                <a:tab pos="390525" algn="l"/>
              </a:tabLst>
            </a:pPr>
            <a:endParaRPr lang="es-MX" sz="1700" dirty="0">
              <a:latin typeface="Times New Roman"/>
              <a:cs typeface="Times New Roman"/>
            </a:endParaRPr>
          </a:p>
          <a:p>
            <a:pPr marL="446405" marR="257175" indent="-342900">
              <a:lnSpc>
                <a:spcPct val="98800"/>
              </a:lnSpc>
              <a:buFont typeface="Arial" panose="020B0604020202020204" pitchFamily="34" charset="0"/>
              <a:buChar char="•"/>
              <a:tabLst>
                <a:tab pos="389890" algn="l"/>
                <a:tab pos="390525" algn="l"/>
              </a:tabLst>
            </a:pPr>
            <a:endParaRPr lang="es-MX" sz="1600" b="1" spc="-5" dirty="0" smtClean="0">
              <a:solidFill>
                <a:srgbClr val="FFFFFF"/>
              </a:solidFill>
              <a:cs typeface="Century Gothic"/>
            </a:endParaRPr>
          </a:p>
          <a:p>
            <a:pPr marL="446405" marR="257175" indent="-342900">
              <a:lnSpc>
                <a:spcPct val="98800"/>
              </a:lnSpc>
              <a:buFont typeface="Arial" panose="020B0604020202020204" pitchFamily="34" charset="0"/>
              <a:buChar char="•"/>
              <a:tabLst>
                <a:tab pos="389890" algn="l"/>
                <a:tab pos="390525" algn="l"/>
              </a:tabLst>
            </a:pPr>
            <a:endParaRPr lang="es-MX" sz="1600" b="1" spc="-5" dirty="0">
              <a:solidFill>
                <a:srgbClr val="FFFFFF"/>
              </a:solidFill>
              <a:cs typeface="Century Gothic"/>
            </a:endParaRPr>
          </a:p>
          <a:p>
            <a:pPr marL="446405" marR="257175" indent="-342900">
              <a:lnSpc>
                <a:spcPct val="98800"/>
              </a:lnSpc>
              <a:buFont typeface="Arial" panose="020B0604020202020204" pitchFamily="34" charset="0"/>
              <a:buChar char="•"/>
              <a:tabLst>
                <a:tab pos="389890" algn="l"/>
                <a:tab pos="390525" algn="l"/>
              </a:tabLst>
            </a:pPr>
            <a:endParaRPr lang="es-MX" sz="1600" b="1" spc="-5" dirty="0" smtClean="0">
              <a:solidFill>
                <a:srgbClr val="FFFFFF"/>
              </a:solidFill>
              <a:cs typeface="Century Gothic"/>
            </a:endParaRPr>
          </a:p>
          <a:p>
            <a:pPr marL="446405" marR="257175" indent="-342900">
              <a:lnSpc>
                <a:spcPct val="98800"/>
              </a:lnSpc>
              <a:buFont typeface="Arial" panose="020B0604020202020204" pitchFamily="34" charset="0"/>
              <a:buChar char="•"/>
              <a:tabLst>
                <a:tab pos="389890" algn="l"/>
                <a:tab pos="390525" algn="l"/>
              </a:tabLst>
            </a:pPr>
            <a:endParaRPr lang="es-MX" sz="1600" b="1" spc="-5" dirty="0" smtClean="0">
              <a:solidFill>
                <a:srgbClr val="FFFFFF"/>
              </a:solidFill>
              <a:cs typeface="Century Gothic"/>
            </a:endParaRPr>
          </a:p>
          <a:p>
            <a:pPr marL="446405" marR="257175" indent="-342900">
              <a:lnSpc>
                <a:spcPct val="98800"/>
              </a:lnSpc>
              <a:buFont typeface="Arial" panose="020B0604020202020204" pitchFamily="34" charset="0"/>
              <a:buChar char="•"/>
              <a:tabLst>
                <a:tab pos="389890" algn="l"/>
                <a:tab pos="390525" algn="l"/>
              </a:tabLst>
            </a:pPr>
            <a:endParaRPr lang="es-MX" sz="1600" b="1" spc="-5" dirty="0">
              <a:solidFill>
                <a:srgbClr val="FFFFFF"/>
              </a:solidFill>
              <a:cs typeface="Century Gothic"/>
            </a:endParaRPr>
          </a:p>
          <a:p>
            <a:pPr marL="446405" marR="257175" indent="-342900">
              <a:lnSpc>
                <a:spcPct val="98800"/>
              </a:lnSpc>
              <a:buFont typeface="Arial" panose="020B0604020202020204" pitchFamily="34" charset="0"/>
              <a:buChar char="•"/>
              <a:tabLst>
                <a:tab pos="389890" algn="l"/>
                <a:tab pos="390525" algn="l"/>
              </a:tabLst>
            </a:pPr>
            <a:endParaRPr lang="es-MX" sz="1600" b="1" spc="-5" dirty="0" smtClean="0">
              <a:solidFill>
                <a:srgbClr val="FFFFFF"/>
              </a:solidFill>
              <a:cs typeface="Century Gothic"/>
            </a:endParaRPr>
          </a:p>
          <a:p>
            <a:pPr marL="446405" marR="257175" indent="-342900">
              <a:lnSpc>
                <a:spcPct val="98800"/>
              </a:lnSpc>
              <a:buFont typeface="Arial" panose="020B0604020202020204" pitchFamily="34" charset="0"/>
              <a:buChar char="•"/>
              <a:tabLst>
                <a:tab pos="389890" algn="l"/>
                <a:tab pos="390525" algn="l"/>
              </a:tabLst>
            </a:pPr>
            <a:endParaRPr lang="es-MX" sz="1600" b="1" spc="-5" dirty="0">
              <a:solidFill>
                <a:srgbClr val="FFFFFF"/>
              </a:solidFill>
              <a:cs typeface="Century Gothic"/>
            </a:endParaRPr>
          </a:p>
          <a:p>
            <a:pPr marL="446405" marR="257175" indent="-342900">
              <a:lnSpc>
                <a:spcPct val="98800"/>
              </a:lnSpc>
              <a:buFont typeface="Arial" panose="020B0604020202020204" pitchFamily="34" charset="0"/>
              <a:buChar char="•"/>
              <a:tabLst>
                <a:tab pos="389890" algn="l"/>
                <a:tab pos="390525" algn="l"/>
              </a:tabLst>
            </a:pPr>
            <a:endParaRPr lang="es-MX" sz="1600" b="1" spc="-5" dirty="0" smtClean="0">
              <a:solidFill>
                <a:srgbClr val="FFFFFF"/>
              </a:solidFill>
              <a:cs typeface="Century Gothic"/>
            </a:endParaRPr>
          </a:p>
          <a:p>
            <a:pPr marL="446405" marR="257175" indent="-342900">
              <a:lnSpc>
                <a:spcPct val="98800"/>
              </a:lnSpc>
              <a:buFont typeface="Arial" panose="020B0604020202020204" pitchFamily="34" charset="0"/>
              <a:buChar char="•"/>
              <a:tabLst>
                <a:tab pos="389890" algn="l"/>
                <a:tab pos="390525" algn="l"/>
              </a:tabLst>
            </a:pPr>
            <a:endParaRPr lang="es-MX" sz="1600" b="1" spc="-5" dirty="0">
              <a:solidFill>
                <a:srgbClr val="FFFFFF"/>
              </a:solidFill>
              <a:cs typeface="Century Gothic"/>
            </a:endParaRPr>
          </a:p>
          <a:p>
            <a:pPr marL="446405" marR="257175" indent="-342900">
              <a:lnSpc>
                <a:spcPct val="98800"/>
              </a:lnSpc>
              <a:buFont typeface="Arial" panose="020B0604020202020204" pitchFamily="34" charset="0"/>
              <a:buChar char="•"/>
              <a:tabLst>
                <a:tab pos="389890" algn="l"/>
                <a:tab pos="390525" algn="l"/>
              </a:tabLst>
            </a:pPr>
            <a:r>
              <a:rPr sz="1600" b="1" spc="-5" dirty="0" err="1" smtClean="0">
                <a:solidFill>
                  <a:srgbClr val="FFFFFF"/>
                </a:solidFill>
                <a:cs typeface="Century Gothic"/>
              </a:rPr>
              <a:t>Menor</a:t>
            </a:r>
            <a:r>
              <a:rPr sz="1600" b="1" spc="-5" dirty="0" smtClean="0">
                <a:solidFill>
                  <a:srgbClr val="FFFFFF"/>
                </a:solidFill>
                <a:cs typeface="Century Gothic"/>
              </a:rPr>
              <a:t>  </a:t>
            </a:r>
            <a:r>
              <a:rPr sz="1600" b="1" spc="-5" dirty="0">
                <a:solidFill>
                  <a:srgbClr val="FFFFFF"/>
                </a:solidFill>
                <a:cs typeface="Century Gothic"/>
              </a:rPr>
              <a:t>probabilidad de  </a:t>
            </a:r>
            <a:r>
              <a:rPr sz="1600" b="1" dirty="0">
                <a:solidFill>
                  <a:srgbClr val="FFFFFF"/>
                </a:solidFill>
                <a:cs typeface="Century Gothic"/>
              </a:rPr>
              <a:t>éxito </a:t>
            </a:r>
            <a:r>
              <a:rPr sz="1600" b="1" spc="-5" dirty="0">
                <a:solidFill>
                  <a:srgbClr val="FFFFFF"/>
                </a:solidFill>
                <a:cs typeface="Century Gothic"/>
              </a:rPr>
              <a:t>en </a:t>
            </a:r>
            <a:r>
              <a:rPr sz="1600" b="1" dirty="0">
                <a:solidFill>
                  <a:srgbClr val="FFFFFF"/>
                </a:solidFill>
                <a:cs typeface="Century Gothic"/>
              </a:rPr>
              <a:t>la  </a:t>
            </a:r>
            <a:r>
              <a:rPr sz="1600" b="1" dirty="0" err="1" smtClean="0">
                <a:solidFill>
                  <a:srgbClr val="FFFFFF"/>
                </a:solidFill>
                <a:cs typeface="Century Gothic"/>
              </a:rPr>
              <a:t>fertilización</a:t>
            </a:r>
            <a:endParaRPr lang="es-MX" sz="1600" b="1" dirty="0" smtClean="0">
              <a:solidFill>
                <a:srgbClr val="FFFFFF"/>
              </a:solidFill>
              <a:cs typeface="Century Gothic"/>
            </a:endParaRPr>
          </a:p>
          <a:p>
            <a:pPr marL="446405" marR="257175" indent="-342900">
              <a:lnSpc>
                <a:spcPct val="98800"/>
              </a:lnSpc>
              <a:buFont typeface="Arial" panose="020B0604020202020204" pitchFamily="34" charset="0"/>
              <a:buChar char="•"/>
              <a:tabLst>
                <a:tab pos="389890" algn="l"/>
                <a:tab pos="390525" algn="l"/>
              </a:tabLst>
            </a:pPr>
            <a:endParaRPr lang="es-MX" sz="1600" b="1" dirty="0" smtClean="0">
              <a:solidFill>
                <a:srgbClr val="FFFFFF"/>
              </a:solidFill>
              <a:cs typeface="Century Gothic"/>
            </a:endParaRPr>
          </a:p>
        </p:txBody>
      </p:sp>
      <p:sp>
        <p:nvSpPr>
          <p:cNvPr id="5" name="object 20"/>
          <p:cNvSpPr txBox="1"/>
          <p:nvPr/>
        </p:nvSpPr>
        <p:spPr>
          <a:xfrm>
            <a:off x="3692525" y="1495437"/>
            <a:ext cx="4248472" cy="3322063"/>
          </a:xfrm>
          <a:prstGeom prst="rect">
            <a:avLst/>
          </a:prstGeom>
          <a:solidFill>
            <a:srgbClr val="E45676"/>
          </a:solidFill>
        </p:spPr>
        <p:txBody>
          <a:bodyPr vert="horz" wrap="square" lIns="0" tIns="120015" rIns="0" bIns="0" rtlCol="0">
            <a:spAutoFit/>
          </a:bodyPr>
          <a:lstStyle/>
          <a:p>
            <a:pPr marL="389890" marR="392430" indent="-286385">
              <a:spcBef>
                <a:spcPts val="945"/>
              </a:spcBef>
              <a:buFont typeface="Arial"/>
              <a:buChar char="•"/>
              <a:tabLst>
                <a:tab pos="389890" algn="l"/>
                <a:tab pos="390525" algn="l"/>
              </a:tabLst>
            </a:pPr>
            <a:r>
              <a:rPr sz="1600" b="1" spc="-10" dirty="0" smtClean="0">
                <a:solidFill>
                  <a:srgbClr val="FFFFFF"/>
                </a:solidFill>
                <a:cs typeface="Century Gothic"/>
              </a:rPr>
              <a:t>Mayor </a:t>
            </a:r>
            <a:r>
              <a:rPr sz="1600" b="1" spc="-5" dirty="0">
                <a:solidFill>
                  <a:srgbClr val="FFFFFF"/>
                </a:solidFill>
                <a:cs typeface="Century Gothic"/>
              </a:rPr>
              <a:t>probabilidad </a:t>
            </a:r>
            <a:r>
              <a:rPr sz="1600" b="1" spc="-10" dirty="0">
                <a:solidFill>
                  <a:srgbClr val="FFFFFF"/>
                </a:solidFill>
                <a:cs typeface="Century Gothic"/>
              </a:rPr>
              <a:t>de  </a:t>
            </a:r>
            <a:r>
              <a:rPr sz="1600" b="1" spc="-5" dirty="0">
                <a:solidFill>
                  <a:srgbClr val="FFFFFF"/>
                </a:solidFill>
                <a:cs typeface="Century Gothic"/>
              </a:rPr>
              <a:t>desarrollar:</a:t>
            </a:r>
            <a:endParaRPr sz="1600" dirty="0">
              <a:cs typeface="Century Gothic"/>
            </a:endParaRPr>
          </a:p>
          <a:p>
            <a:pPr marL="847090" lvl="1" indent="-286385">
              <a:buFont typeface="Arial"/>
              <a:buChar char="•"/>
              <a:tabLst>
                <a:tab pos="847090" algn="l"/>
                <a:tab pos="847725" algn="l"/>
              </a:tabLst>
            </a:pPr>
            <a:r>
              <a:rPr sz="1600" b="1" spc="-10" dirty="0">
                <a:solidFill>
                  <a:srgbClr val="FFFFFF"/>
                </a:solidFill>
                <a:cs typeface="Century Gothic"/>
              </a:rPr>
              <a:t>Preclampsia</a:t>
            </a:r>
            <a:endParaRPr sz="1600" dirty="0">
              <a:cs typeface="Century Gothic"/>
            </a:endParaRPr>
          </a:p>
          <a:p>
            <a:pPr marL="847090" marR="638810" lvl="1" indent="-286385">
              <a:buFont typeface="Arial"/>
              <a:buChar char="•"/>
              <a:tabLst>
                <a:tab pos="847090" algn="l"/>
                <a:tab pos="847725" algn="l"/>
              </a:tabLst>
            </a:pPr>
            <a:r>
              <a:rPr sz="1600" b="1" spc="-10" dirty="0">
                <a:solidFill>
                  <a:srgbClr val="FFFFFF"/>
                </a:solidFill>
                <a:cs typeface="Century Gothic"/>
              </a:rPr>
              <a:t>Diabetes  ge</a:t>
            </a:r>
            <a:r>
              <a:rPr sz="1600" b="1" dirty="0">
                <a:solidFill>
                  <a:srgbClr val="FFFFFF"/>
                </a:solidFill>
                <a:cs typeface="Century Gothic"/>
              </a:rPr>
              <a:t>s</a:t>
            </a:r>
            <a:r>
              <a:rPr sz="1600" b="1" spc="-5" dirty="0">
                <a:solidFill>
                  <a:srgbClr val="FFFFFF"/>
                </a:solidFill>
                <a:cs typeface="Century Gothic"/>
              </a:rPr>
              <a:t>ta</a:t>
            </a:r>
            <a:r>
              <a:rPr sz="1600" b="1" spc="-10" dirty="0">
                <a:solidFill>
                  <a:srgbClr val="FFFFFF"/>
                </a:solidFill>
                <a:cs typeface="Century Gothic"/>
              </a:rPr>
              <a:t>cion</a:t>
            </a:r>
            <a:r>
              <a:rPr sz="1600" b="1" spc="-5" dirty="0">
                <a:solidFill>
                  <a:srgbClr val="FFFFFF"/>
                </a:solidFill>
                <a:cs typeface="Century Gothic"/>
              </a:rPr>
              <a:t>al</a:t>
            </a:r>
            <a:endParaRPr sz="1600" dirty="0">
              <a:cs typeface="Century Gothic"/>
            </a:endParaRPr>
          </a:p>
          <a:p>
            <a:pPr marL="847090" lvl="1" indent="-286385">
              <a:buFont typeface="Arial"/>
              <a:buChar char="•"/>
              <a:tabLst>
                <a:tab pos="847090" algn="l"/>
                <a:tab pos="847725" algn="l"/>
              </a:tabLst>
            </a:pPr>
            <a:r>
              <a:rPr sz="1600" b="1" spc="-5" dirty="0">
                <a:solidFill>
                  <a:srgbClr val="FFFFFF"/>
                </a:solidFill>
                <a:cs typeface="Century Gothic"/>
              </a:rPr>
              <a:t>Parto</a:t>
            </a:r>
            <a:r>
              <a:rPr sz="1600" b="1" dirty="0">
                <a:solidFill>
                  <a:srgbClr val="FFFFFF"/>
                </a:solidFill>
                <a:cs typeface="Century Gothic"/>
              </a:rPr>
              <a:t> </a:t>
            </a:r>
            <a:r>
              <a:rPr sz="1600" b="1" spc="-10" dirty="0">
                <a:solidFill>
                  <a:srgbClr val="FFFFFF"/>
                </a:solidFill>
                <a:cs typeface="Century Gothic"/>
              </a:rPr>
              <a:t>prematuro</a:t>
            </a:r>
            <a:endParaRPr sz="1600" dirty="0">
              <a:cs typeface="Century Gothic"/>
            </a:endParaRPr>
          </a:p>
          <a:p>
            <a:pPr marL="391160" marR="392430" indent="-287655">
              <a:buFont typeface="Arial"/>
              <a:buChar char="•"/>
              <a:tabLst>
                <a:tab pos="391160" algn="l"/>
                <a:tab pos="391795" algn="l"/>
              </a:tabLst>
            </a:pPr>
            <a:r>
              <a:rPr sz="1600" b="1" spc="-5" dirty="0" smtClean="0">
                <a:solidFill>
                  <a:srgbClr val="FFFFFF"/>
                </a:solidFill>
                <a:cs typeface="Century Gothic"/>
              </a:rPr>
              <a:t>Durante </a:t>
            </a:r>
            <a:r>
              <a:rPr sz="1600" b="1" spc="-5" dirty="0">
                <a:solidFill>
                  <a:srgbClr val="FFFFFF"/>
                </a:solidFill>
                <a:cs typeface="Century Gothic"/>
              </a:rPr>
              <a:t>el parto</a:t>
            </a:r>
            <a:r>
              <a:rPr sz="1600" b="1" spc="-65" dirty="0">
                <a:solidFill>
                  <a:srgbClr val="FFFFFF"/>
                </a:solidFill>
                <a:cs typeface="Century Gothic"/>
              </a:rPr>
              <a:t> </a:t>
            </a:r>
            <a:r>
              <a:rPr sz="1600" b="1" spc="-5" dirty="0">
                <a:solidFill>
                  <a:srgbClr val="FFFFFF"/>
                </a:solidFill>
                <a:cs typeface="Century Gothic"/>
              </a:rPr>
              <a:t>mayor  probabilidad</a:t>
            </a:r>
            <a:r>
              <a:rPr sz="1600" b="1" dirty="0">
                <a:solidFill>
                  <a:srgbClr val="FFFFFF"/>
                </a:solidFill>
                <a:cs typeface="Century Gothic"/>
              </a:rPr>
              <a:t> </a:t>
            </a:r>
            <a:r>
              <a:rPr sz="1600" b="1" spc="-10" dirty="0">
                <a:solidFill>
                  <a:srgbClr val="FFFFFF"/>
                </a:solidFill>
                <a:cs typeface="Century Gothic"/>
              </a:rPr>
              <a:t>de:</a:t>
            </a:r>
            <a:endParaRPr sz="1600" dirty="0">
              <a:cs typeface="Century Gothic"/>
            </a:endParaRPr>
          </a:p>
          <a:p>
            <a:pPr marL="847090" lvl="1" indent="-286385">
              <a:buFont typeface="Arial"/>
              <a:buChar char="•"/>
              <a:tabLst>
                <a:tab pos="847090" algn="l"/>
                <a:tab pos="847725" algn="l"/>
              </a:tabLst>
            </a:pPr>
            <a:r>
              <a:rPr sz="1600" b="1" spc="-10" dirty="0">
                <a:solidFill>
                  <a:srgbClr val="FFFFFF"/>
                </a:solidFill>
                <a:cs typeface="Century Gothic"/>
              </a:rPr>
              <a:t>Cesárea</a:t>
            </a:r>
            <a:endParaRPr sz="1600" dirty="0">
              <a:cs typeface="Century Gothic"/>
            </a:endParaRPr>
          </a:p>
          <a:p>
            <a:pPr marL="847090" lvl="1" indent="-286385">
              <a:buFont typeface="Arial"/>
              <a:buChar char="•"/>
              <a:tabLst>
                <a:tab pos="847090" algn="l"/>
                <a:tab pos="847725" algn="l"/>
              </a:tabLst>
            </a:pPr>
            <a:r>
              <a:rPr sz="1600" b="1" spc="-5" dirty="0">
                <a:solidFill>
                  <a:srgbClr val="FFFFFF"/>
                </a:solidFill>
                <a:cs typeface="Century Gothic"/>
              </a:rPr>
              <a:t>Hemorragias</a:t>
            </a:r>
            <a:endParaRPr sz="1600" dirty="0">
              <a:cs typeface="Century Gothic"/>
            </a:endParaRPr>
          </a:p>
          <a:p>
            <a:pPr marL="847090" lvl="1" indent="-286385">
              <a:buFont typeface="Arial"/>
              <a:buChar char="•"/>
              <a:tabLst>
                <a:tab pos="847090" algn="l"/>
                <a:tab pos="847725" algn="l"/>
              </a:tabLst>
            </a:pPr>
            <a:r>
              <a:rPr sz="1600" b="1" spc="-5" dirty="0">
                <a:solidFill>
                  <a:srgbClr val="FFFFFF"/>
                </a:solidFill>
                <a:cs typeface="Century Gothic"/>
              </a:rPr>
              <a:t>Infecciones</a:t>
            </a:r>
            <a:endParaRPr sz="1600" dirty="0">
              <a:cs typeface="Century Gothic"/>
            </a:endParaRPr>
          </a:p>
          <a:p>
            <a:pPr marL="847090" marR="135255" lvl="1" indent="-286385">
              <a:buFont typeface="Arial"/>
              <a:buChar char="•"/>
              <a:tabLst>
                <a:tab pos="847090" algn="l"/>
                <a:tab pos="847725" algn="l"/>
              </a:tabLst>
            </a:pPr>
            <a:r>
              <a:rPr sz="1600" b="1" spc="-5" dirty="0">
                <a:solidFill>
                  <a:srgbClr val="FFFFFF"/>
                </a:solidFill>
                <a:cs typeface="Century Gothic"/>
              </a:rPr>
              <a:t>Mortalidad</a:t>
            </a:r>
            <a:r>
              <a:rPr sz="1600" b="1" spc="-55" dirty="0">
                <a:solidFill>
                  <a:srgbClr val="FFFFFF"/>
                </a:solidFill>
                <a:cs typeface="Century Gothic"/>
              </a:rPr>
              <a:t> </a:t>
            </a:r>
            <a:r>
              <a:rPr sz="1600" b="1" spc="-5" dirty="0">
                <a:solidFill>
                  <a:srgbClr val="FFFFFF"/>
                </a:solidFill>
                <a:cs typeface="Century Gothic"/>
              </a:rPr>
              <a:t>materna  y</a:t>
            </a:r>
            <a:r>
              <a:rPr sz="1600" b="1" spc="-20" dirty="0">
                <a:solidFill>
                  <a:srgbClr val="FFFFFF"/>
                </a:solidFill>
                <a:cs typeface="Century Gothic"/>
              </a:rPr>
              <a:t> </a:t>
            </a:r>
            <a:r>
              <a:rPr sz="1600" b="1" spc="-5" dirty="0">
                <a:solidFill>
                  <a:srgbClr val="FFFFFF"/>
                </a:solidFill>
                <a:cs typeface="Century Gothic"/>
              </a:rPr>
              <a:t>neonatal</a:t>
            </a:r>
            <a:endParaRPr sz="1600" dirty="0">
              <a:cs typeface="Century Gothic"/>
            </a:endParaRPr>
          </a:p>
          <a:p>
            <a:pPr marL="847090" marR="667385" lvl="1" indent="-286385">
              <a:spcBef>
                <a:spcPts val="5"/>
              </a:spcBef>
              <a:buFont typeface="Arial"/>
              <a:buChar char="•"/>
              <a:tabLst>
                <a:tab pos="847090" algn="l"/>
                <a:tab pos="847725" algn="l"/>
              </a:tabLst>
            </a:pPr>
            <a:r>
              <a:rPr sz="1600" b="1" spc="-5" dirty="0">
                <a:solidFill>
                  <a:srgbClr val="FFFFFF"/>
                </a:solidFill>
                <a:cs typeface="Century Gothic"/>
              </a:rPr>
              <a:t>Trauma </a:t>
            </a:r>
            <a:r>
              <a:rPr sz="1600" b="1" spc="-10" dirty="0">
                <a:solidFill>
                  <a:srgbClr val="FFFFFF"/>
                </a:solidFill>
                <a:cs typeface="Century Gothic"/>
              </a:rPr>
              <a:t>del  n</a:t>
            </a:r>
            <a:r>
              <a:rPr sz="1600" b="1" spc="-5" dirty="0">
                <a:solidFill>
                  <a:srgbClr val="FFFFFF"/>
                </a:solidFill>
                <a:cs typeface="Century Gothic"/>
              </a:rPr>
              <a:t>a</a:t>
            </a:r>
            <a:r>
              <a:rPr sz="1600" b="1" spc="-10" dirty="0">
                <a:solidFill>
                  <a:srgbClr val="FFFFFF"/>
                </a:solidFill>
                <a:cs typeface="Century Gothic"/>
              </a:rPr>
              <a:t>cimiento</a:t>
            </a:r>
            <a:endParaRPr sz="1600" dirty="0">
              <a:cs typeface="Century Gothic"/>
            </a:endParaRPr>
          </a:p>
          <a:p>
            <a:pPr marL="847090" marR="454659" lvl="1" indent="-286385">
              <a:buFont typeface="Arial"/>
              <a:buChar char="•"/>
              <a:tabLst>
                <a:tab pos="847090" algn="l"/>
                <a:tab pos="847725" algn="l"/>
              </a:tabLst>
            </a:pPr>
            <a:r>
              <a:rPr sz="1600" b="1" spc="-10" dirty="0" err="1" smtClean="0">
                <a:solidFill>
                  <a:srgbClr val="FFFFFF"/>
                </a:solidFill>
                <a:cs typeface="Century Gothic"/>
              </a:rPr>
              <a:t>Beb</a:t>
            </a:r>
            <a:r>
              <a:rPr lang="es-MX" sz="1600" b="1" spc="-10" dirty="0" smtClean="0">
                <a:solidFill>
                  <a:srgbClr val="FFFFFF"/>
                </a:solidFill>
                <a:cs typeface="Century Gothic"/>
              </a:rPr>
              <a:t>é</a:t>
            </a:r>
            <a:r>
              <a:rPr sz="1600" b="1" spc="-10" dirty="0" smtClean="0">
                <a:solidFill>
                  <a:srgbClr val="FFFFFF"/>
                </a:solidFill>
                <a:cs typeface="Century Gothic"/>
              </a:rPr>
              <a:t>s  </a:t>
            </a:r>
            <a:r>
              <a:rPr sz="1600" b="1" spc="-5" dirty="0" err="1" smtClean="0">
                <a:solidFill>
                  <a:srgbClr val="FFFFFF"/>
                </a:solidFill>
                <a:cs typeface="Century Gothic"/>
              </a:rPr>
              <a:t>mac</a:t>
            </a:r>
            <a:r>
              <a:rPr sz="1600" b="1" dirty="0" err="1" smtClean="0">
                <a:solidFill>
                  <a:srgbClr val="FFFFFF"/>
                </a:solidFill>
                <a:cs typeface="Century Gothic"/>
              </a:rPr>
              <a:t>r</a:t>
            </a:r>
            <a:r>
              <a:rPr sz="1600" b="1" spc="-10" dirty="0" err="1" smtClean="0">
                <a:solidFill>
                  <a:srgbClr val="FFFFFF"/>
                </a:solidFill>
                <a:cs typeface="Century Gothic"/>
              </a:rPr>
              <a:t>o</a:t>
            </a:r>
            <a:r>
              <a:rPr sz="1600" b="1" spc="-5" dirty="0" err="1" smtClean="0">
                <a:solidFill>
                  <a:srgbClr val="FFFFFF"/>
                </a:solidFill>
                <a:cs typeface="Century Gothic"/>
              </a:rPr>
              <a:t>s</a:t>
            </a:r>
            <a:r>
              <a:rPr sz="1600" b="1" spc="-10" dirty="0" err="1" smtClean="0">
                <a:solidFill>
                  <a:srgbClr val="FFFFFF"/>
                </a:solidFill>
                <a:cs typeface="Century Gothic"/>
              </a:rPr>
              <a:t>ómico</a:t>
            </a:r>
            <a:r>
              <a:rPr sz="1600" b="1" spc="-5" dirty="0" err="1" smtClean="0">
                <a:solidFill>
                  <a:srgbClr val="FFFFFF"/>
                </a:solidFill>
                <a:cs typeface="Century Gothic"/>
              </a:rPr>
              <a:t>s</a:t>
            </a:r>
            <a:endParaRPr lang="es-MX" sz="1600" b="1" spc="-5" dirty="0" smtClean="0">
              <a:solidFill>
                <a:srgbClr val="FFFFFF"/>
              </a:solidFill>
              <a:cs typeface="Century Gothic"/>
            </a:endParaRPr>
          </a:p>
          <a:p>
            <a:pPr marL="847090" marR="454659" lvl="1" indent="-286385">
              <a:buFont typeface="Arial"/>
              <a:buChar char="•"/>
              <a:tabLst>
                <a:tab pos="847090" algn="l"/>
                <a:tab pos="847725" algn="l"/>
              </a:tabLst>
            </a:pPr>
            <a:endParaRPr lang="es-MX" sz="1600" b="1" spc="-5" dirty="0">
              <a:solidFill>
                <a:srgbClr val="FFFFFF"/>
              </a:solidFill>
              <a:cs typeface="Century Gothic"/>
            </a:endParaRPr>
          </a:p>
        </p:txBody>
      </p:sp>
      <p:sp>
        <p:nvSpPr>
          <p:cNvPr id="6" name="object 21"/>
          <p:cNvSpPr txBox="1"/>
          <p:nvPr/>
        </p:nvSpPr>
        <p:spPr>
          <a:xfrm>
            <a:off x="8106416" y="1495437"/>
            <a:ext cx="3853735" cy="3402855"/>
          </a:xfrm>
          <a:prstGeom prst="rect">
            <a:avLst/>
          </a:prstGeom>
          <a:solidFill>
            <a:srgbClr val="731862"/>
          </a:solidFill>
        </p:spPr>
        <p:txBody>
          <a:bodyPr vert="horz" wrap="square" lIns="0" tIns="47625" rIns="0" bIns="0" rtlCol="0">
            <a:spAutoFit/>
          </a:bodyPr>
          <a:lstStyle/>
          <a:p>
            <a:pPr marL="390525" marR="821690" indent="-286385">
              <a:spcBef>
                <a:spcPts val="375"/>
              </a:spcBef>
              <a:buFont typeface="Arial"/>
              <a:buChar char="•"/>
              <a:tabLst>
                <a:tab pos="390525" algn="l"/>
                <a:tab pos="391160" algn="l"/>
              </a:tabLst>
            </a:pPr>
            <a:r>
              <a:rPr sz="1600" b="1" dirty="0">
                <a:solidFill>
                  <a:srgbClr val="FFFFFF"/>
                </a:solidFill>
                <a:cs typeface="Century Gothic"/>
              </a:rPr>
              <a:t>Dificultad</a:t>
            </a:r>
            <a:r>
              <a:rPr sz="1600" b="1" spc="-85" dirty="0">
                <a:solidFill>
                  <a:srgbClr val="FFFFFF"/>
                </a:solidFill>
                <a:cs typeface="Century Gothic"/>
              </a:rPr>
              <a:t> </a:t>
            </a:r>
            <a:r>
              <a:rPr sz="1600" b="1" spc="-5" dirty="0">
                <a:solidFill>
                  <a:srgbClr val="FFFFFF"/>
                </a:solidFill>
                <a:cs typeface="Century Gothic"/>
              </a:rPr>
              <a:t>para  amamantar</a:t>
            </a:r>
            <a:endParaRPr sz="1600" dirty="0">
              <a:cs typeface="Century Gothic"/>
            </a:endParaRPr>
          </a:p>
          <a:p>
            <a:pPr marL="390525" indent="-286385">
              <a:spcBef>
                <a:spcPts val="5"/>
              </a:spcBef>
              <a:buFont typeface="Arial"/>
              <a:buChar char="•"/>
              <a:tabLst>
                <a:tab pos="390525" algn="l"/>
                <a:tab pos="391160" algn="l"/>
              </a:tabLst>
            </a:pPr>
            <a:r>
              <a:rPr sz="1600" b="1" spc="-5" dirty="0" err="1" smtClean="0">
                <a:solidFill>
                  <a:srgbClr val="FFFFFF"/>
                </a:solidFill>
                <a:cs typeface="Century Gothic"/>
              </a:rPr>
              <a:t>Retención</a:t>
            </a:r>
            <a:r>
              <a:rPr sz="1600" b="1" spc="-5" dirty="0" smtClean="0">
                <a:solidFill>
                  <a:srgbClr val="FFFFFF"/>
                </a:solidFill>
                <a:cs typeface="Century Gothic"/>
              </a:rPr>
              <a:t> </a:t>
            </a:r>
            <a:r>
              <a:rPr sz="1600" b="1" dirty="0" smtClean="0">
                <a:solidFill>
                  <a:srgbClr val="FFFFFF"/>
                </a:solidFill>
                <a:cs typeface="Century Gothic"/>
              </a:rPr>
              <a:t>de</a:t>
            </a:r>
            <a:r>
              <a:rPr lang="es-MX" sz="1600" b="1" dirty="0" smtClean="0">
                <a:solidFill>
                  <a:srgbClr val="FFFFFF"/>
                </a:solidFill>
                <a:cs typeface="Century Gothic"/>
              </a:rPr>
              <a:t> </a:t>
            </a:r>
            <a:r>
              <a:rPr sz="1600" b="1" spc="-5" dirty="0" smtClean="0">
                <a:solidFill>
                  <a:srgbClr val="FFFFFF"/>
                </a:solidFill>
                <a:cs typeface="Century Gothic"/>
              </a:rPr>
              <a:t>peso</a:t>
            </a:r>
            <a:r>
              <a:rPr sz="1600" b="1" spc="-80" dirty="0" smtClean="0">
                <a:solidFill>
                  <a:srgbClr val="FFFFFF"/>
                </a:solidFill>
                <a:cs typeface="Century Gothic"/>
              </a:rPr>
              <a:t> </a:t>
            </a:r>
            <a:r>
              <a:rPr sz="1600" b="1" spc="-5" dirty="0" err="1" smtClean="0">
                <a:solidFill>
                  <a:srgbClr val="FFFFFF"/>
                </a:solidFill>
                <a:cs typeface="Century Gothic"/>
              </a:rPr>
              <a:t>post</a:t>
            </a:r>
            <a:r>
              <a:rPr sz="1600" b="1" dirty="0" err="1" smtClean="0">
                <a:solidFill>
                  <a:srgbClr val="FFFFFF"/>
                </a:solidFill>
                <a:cs typeface="Century Gothic"/>
              </a:rPr>
              <a:t>parto</a:t>
            </a:r>
            <a:endParaRPr lang="es-MX" sz="1600" b="1" dirty="0" smtClean="0">
              <a:solidFill>
                <a:srgbClr val="FFFFFF"/>
              </a:solidFill>
              <a:cs typeface="Century Gothic"/>
            </a:endParaRPr>
          </a:p>
          <a:p>
            <a:pPr marL="390525" indent="-286385">
              <a:spcBef>
                <a:spcPts val="5"/>
              </a:spcBef>
              <a:buFont typeface="Arial"/>
              <a:buChar char="•"/>
              <a:tabLst>
                <a:tab pos="390525" algn="l"/>
                <a:tab pos="391160" algn="l"/>
              </a:tabLst>
            </a:pPr>
            <a:r>
              <a:rPr lang="es-MX" sz="1600" b="1" dirty="0" smtClean="0">
                <a:solidFill>
                  <a:srgbClr val="FFFFFF"/>
                </a:solidFill>
                <a:cs typeface="Century Gothic"/>
              </a:rPr>
              <a:t>Mayor riesgo de desarrollar sobrepeso y obesidad </a:t>
            </a:r>
            <a:endParaRPr sz="1600" dirty="0">
              <a:cs typeface="Century Gothic"/>
            </a:endParaRPr>
          </a:p>
          <a:p>
            <a:pPr marL="390525" marR="96520" indent="-286385">
              <a:buFont typeface="Arial"/>
              <a:buChar char="•"/>
              <a:tabLst>
                <a:tab pos="390525" algn="l"/>
                <a:tab pos="391160" algn="l"/>
              </a:tabLst>
            </a:pPr>
            <a:endParaRPr lang="es-MX" sz="1400" b="1" dirty="0" smtClean="0">
              <a:solidFill>
                <a:srgbClr val="FFFFFF"/>
              </a:solidFill>
              <a:cs typeface="Century Gothic"/>
            </a:endParaRPr>
          </a:p>
          <a:p>
            <a:pPr marL="390525" marR="96520" indent="-286385">
              <a:buFont typeface="Arial"/>
              <a:buChar char="•"/>
              <a:tabLst>
                <a:tab pos="390525" algn="l"/>
                <a:tab pos="391160" algn="l"/>
              </a:tabLst>
            </a:pPr>
            <a:r>
              <a:rPr lang="es-MX" sz="1400" b="1" dirty="0" smtClean="0">
                <a:solidFill>
                  <a:srgbClr val="FFFFFF"/>
                </a:solidFill>
                <a:cs typeface="Century Gothic"/>
              </a:rPr>
              <a:t>Siguiente evento reproductivo: </a:t>
            </a:r>
            <a:r>
              <a:rPr sz="1400" b="1" dirty="0" err="1" smtClean="0">
                <a:solidFill>
                  <a:srgbClr val="FFFFFF"/>
                </a:solidFill>
                <a:cs typeface="Century Gothic"/>
              </a:rPr>
              <a:t>Ambiente</a:t>
            </a:r>
            <a:r>
              <a:rPr sz="1400" b="1" dirty="0" smtClean="0">
                <a:solidFill>
                  <a:srgbClr val="FFFFFF"/>
                </a:solidFill>
                <a:cs typeface="Century Gothic"/>
              </a:rPr>
              <a:t> </a:t>
            </a:r>
            <a:r>
              <a:rPr sz="1400" b="1" spc="-5" dirty="0">
                <a:solidFill>
                  <a:srgbClr val="FFFFFF"/>
                </a:solidFill>
                <a:cs typeface="Century Gothic"/>
              </a:rPr>
              <a:t>obesogénico  </a:t>
            </a:r>
            <a:r>
              <a:rPr sz="1400" b="1" dirty="0">
                <a:solidFill>
                  <a:srgbClr val="FFFFFF"/>
                </a:solidFill>
                <a:cs typeface="Century Gothic"/>
              </a:rPr>
              <a:t>intrauterino &gt; </a:t>
            </a:r>
            <a:r>
              <a:rPr sz="1400" b="1" spc="-5" dirty="0">
                <a:solidFill>
                  <a:srgbClr val="FFFFFF"/>
                </a:solidFill>
                <a:cs typeface="Century Gothic"/>
              </a:rPr>
              <a:t>adiposidad  </a:t>
            </a:r>
            <a:r>
              <a:rPr sz="1400" b="1" dirty="0">
                <a:solidFill>
                  <a:srgbClr val="FFFFFF"/>
                </a:solidFill>
                <a:cs typeface="Century Gothic"/>
              </a:rPr>
              <a:t>en </a:t>
            </a:r>
            <a:r>
              <a:rPr sz="1400" b="1" spc="-5" dirty="0">
                <a:solidFill>
                  <a:srgbClr val="FFFFFF"/>
                </a:solidFill>
                <a:cs typeface="Century Gothic"/>
              </a:rPr>
              <a:t>los bebés </a:t>
            </a:r>
            <a:r>
              <a:rPr sz="1400" b="1" dirty="0">
                <a:solidFill>
                  <a:srgbClr val="FFFFFF"/>
                </a:solidFill>
                <a:cs typeface="Century Gothic"/>
              </a:rPr>
              <a:t>&gt; </a:t>
            </a:r>
            <a:r>
              <a:rPr sz="1400" b="1" spc="-5" dirty="0">
                <a:solidFill>
                  <a:srgbClr val="FFFFFF"/>
                </a:solidFill>
                <a:cs typeface="Century Gothic"/>
              </a:rPr>
              <a:t>mayor  probabilidad </a:t>
            </a:r>
            <a:r>
              <a:rPr sz="1400" b="1" dirty="0">
                <a:solidFill>
                  <a:srgbClr val="FFFFFF"/>
                </a:solidFill>
                <a:cs typeface="Century Gothic"/>
              </a:rPr>
              <a:t>de ser  </a:t>
            </a:r>
            <a:r>
              <a:rPr sz="1400" b="1" spc="-5" dirty="0">
                <a:solidFill>
                  <a:srgbClr val="FFFFFF"/>
                </a:solidFill>
                <a:cs typeface="Century Gothic"/>
              </a:rPr>
              <a:t>grandes para </a:t>
            </a:r>
            <a:r>
              <a:rPr sz="1400" b="1" dirty="0">
                <a:solidFill>
                  <a:srgbClr val="FFFFFF"/>
                </a:solidFill>
                <a:cs typeface="Century Gothic"/>
              </a:rPr>
              <a:t>la </a:t>
            </a:r>
            <a:r>
              <a:rPr sz="1400" b="1" spc="-5" dirty="0">
                <a:solidFill>
                  <a:srgbClr val="FFFFFF"/>
                </a:solidFill>
                <a:cs typeface="Century Gothic"/>
              </a:rPr>
              <a:t>edad  gestacional </a:t>
            </a:r>
            <a:r>
              <a:rPr sz="1400" b="1" dirty="0">
                <a:solidFill>
                  <a:srgbClr val="FFFFFF"/>
                </a:solidFill>
                <a:cs typeface="Century Gothic"/>
              </a:rPr>
              <a:t>y </a:t>
            </a:r>
            <a:r>
              <a:rPr sz="1400" b="1" spc="-5" dirty="0">
                <a:solidFill>
                  <a:srgbClr val="FFFFFF"/>
                </a:solidFill>
                <a:cs typeface="Century Gothic"/>
              </a:rPr>
              <a:t>desarrollar  sobrepeso </a:t>
            </a:r>
            <a:r>
              <a:rPr sz="1400" b="1" dirty="0">
                <a:solidFill>
                  <a:srgbClr val="FFFFFF"/>
                </a:solidFill>
                <a:cs typeface="Century Gothic"/>
              </a:rPr>
              <a:t>y obesidad a</a:t>
            </a:r>
            <a:r>
              <a:rPr sz="1400" b="1" spc="-100" dirty="0">
                <a:solidFill>
                  <a:srgbClr val="FFFFFF"/>
                </a:solidFill>
                <a:cs typeface="Century Gothic"/>
              </a:rPr>
              <a:t> </a:t>
            </a:r>
            <a:r>
              <a:rPr sz="1400" b="1" dirty="0">
                <a:solidFill>
                  <a:srgbClr val="FFFFFF"/>
                </a:solidFill>
                <a:cs typeface="Century Gothic"/>
              </a:rPr>
              <a:t>lo  largo de la vida  (transmisión  </a:t>
            </a:r>
            <a:r>
              <a:rPr sz="1400" b="1" spc="-5" dirty="0">
                <a:solidFill>
                  <a:srgbClr val="FFFFFF"/>
                </a:solidFill>
                <a:cs typeface="Century Gothic"/>
              </a:rPr>
              <a:t>transgeneracional </a:t>
            </a:r>
            <a:r>
              <a:rPr sz="1400" b="1" dirty="0">
                <a:solidFill>
                  <a:srgbClr val="FFFFFF"/>
                </a:solidFill>
                <a:cs typeface="Century Gothic"/>
              </a:rPr>
              <a:t>de la  </a:t>
            </a:r>
            <a:r>
              <a:rPr sz="1400" b="1" spc="-5" dirty="0" err="1">
                <a:solidFill>
                  <a:srgbClr val="FFFFFF"/>
                </a:solidFill>
                <a:cs typeface="Century Gothic"/>
              </a:rPr>
              <a:t>obesidad</a:t>
            </a:r>
            <a:r>
              <a:rPr sz="1400" b="1" spc="-5" dirty="0" smtClean="0">
                <a:solidFill>
                  <a:srgbClr val="FFFFFF"/>
                </a:solidFill>
                <a:cs typeface="Century Gothic"/>
              </a:rPr>
              <a:t>)</a:t>
            </a:r>
            <a:endParaRPr lang="es-MX" sz="1400" b="1" spc="-5" dirty="0" smtClean="0">
              <a:solidFill>
                <a:srgbClr val="FFFFFF"/>
              </a:solidFill>
              <a:cs typeface="Century Gothic"/>
            </a:endParaRPr>
          </a:p>
          <a:p>
            <a:pPr marL="104140" marR="96520">
              <a:tabLst>
                <a:tab pos="390525" algn="l"/>
                <a:tab pos="391160" algn="l"/>
              </a:tabLst>
            </a:pPr>
            <a:endParaRPr lang="es-MX" sz="1400" dirty="0" smtClean="0">
              <a:cs typeface="Century Gothic"/>
            </a:endParaRPr>
          </a:p>
          <a:p>
            <a:pPr marL="390525" marR="96520" indent="-286385">
              <a:buFont typeface="Arial"/>
              <a:buChar char="•"/>
              <a:tabLst>
                <a:tab pos="390525" algn="l"/>
                <a:tab pos="391160" algn="l"/>
              </a:tabLst>
            </a:pPr>
            <a:endParaRPr lang="es-MX" sz="1400" dirty="0">
              <a:cs typeface="Century Gothic"/>
            </a:endParaRPr>
          </a:p>
        </p:txBody>
      </p:sp>
      <p:sp>
        <p:nvSpPr>
          <p:cNvPr id="7" name="object 22"/>
          <p:cNvSpPr/>
          <p:nvPr/>
        </p:nvSpPr>
        <p:spPr>
          <a:xfrm>
            <a:off x="161770" y="4889341"/>
            <a:ext cx="3395494" cy="461060"/>
          </a:xfrm>
          <a:custGeom>
            <a:avLst/>
            <a:gdLst/>
            <a:ahLst/>
            <a:cxnLst/>
            <a:rect l="l" t="t" r="r" b="b"/>
            <a:pathLst>
              <a:path w="2275840" h="586739">
                <a:moveTo>
                  <a:pt x="1981962" y="0"/>
                </a:moveTo>
                <a:lnTo>
                  <a:pt x="0" y="0"/>
                </a:lnTo>
                <a:lnTo>
                  <a:pt x="0" y="586739"/>
                </a:lnTo>
                <a:lnTo>
                  <a:pt x="1981962" y="586739"/>
                </a:lnTo>
                <a:lnTo>
                  <a:pt x="2275332" y="293369"/>
                </a:lnTo>
                <a:lnTo>
                  <a:pt x="1981962" y="0"/>
                </a:lnTo>
                <a:close/>
              </a:path>
            </a:pathLst>
          </a:custGeom>
          <a:solidFill>
            <a:srgbClr val="006C87"/>
          </a:solidFill>
        </p:spPr>
        <p:txBody>
          <a:bodyPr wrap="square" lIns="0" tIns="0" rIns="0" bIns="0" rtlCol="0"/>
          <a:lstStyle/>
          <a:p>
            <a:endParaRPr/>
          </a:p>
        </p:txBody>
      </p:sp>
      <p:sp>
        <p:nvSpPr>
          <p:cNvPr id="8" name="object 23"/>
          <p:cNvSpPr/>
          <p:nvPr/>
        </p:nvSpPr>
        <p:spPr>
          <a:xfrm>
            <a:off x="161770" y="4918502"/>
            <a:ext cx="3395494" cy="431900"/>
          </a:xfrm>
          <a:custGeom>
            <a:avLst/>
            <a:gdLst/>
            <a:ahLst/>
            <a:cxnLst/>
            <a:rect l="l" t="t" r="r" b="b"/>
            <a:pathLst>
              <a:path w="2275840" h="586739">
                <a:moveTo>
                  <a:pt x="0" y="0"/>
                </a:moveTo>
                <a:lnTo>
                  <a:pt x="1981962" y="0"/>
                </a:lnTo>
                <a:lnTo>
                  <a:pt x="2275332" y="293369"/>
                </a:lnTo>
                <a:lnTo>
                  <a:pt x="1981962" y="586739"/>
                </a:lnTo>
                <a:lnTo>
                  <a:pt x="0" y="586739"/>
                </a:lnTo>
                <a:lnTo>
                  <a:pt x="0" y="0"/>
                </a:lnTo>
                <a:close/>
              </a:path>
            </a:pathLst>
          </a:custGeom>
          <a:ln w="25908">
            <a:solidFill>
              <a:srgbClr val="006C87"/>
            </a:solidFill>
          </a:ln>
        </p:spPr>
        <p:txBody>
          <a:bodyPr wrap="square" lIns="0" tIns="0" rIns="0" bIns="0" rtlCol="0"/>
          <a:lstStyle/>
          <a:p>
            <a:endParaRPr/>
          </a:p>
        </p:txBody>
      </p:sp>
      <p:sp>
        <p:nvSpPr>
          <p:cNvPr id="9" name="object 24"/>
          <p:cNvSpPr txBox="1"/>
          <p:nvPr/>
        </p:nvSpPr>
        <p:spPr>
          <a:xfrm>
            <a:off x="529286" y="4972470"/>
            <a:ext cx="2363363" cy="319959"/>
          </a:xfrm>
          <a:prstGeom prst="rect">
            <a:avLst/>
          </a:prstGeom>
        </p:spPr>
        <p:txBody>
          <a:bodyPr vert="horz" wrap="square" lIns="0" tIns="12065" rIns="0" bIns="0" rtlCol="0">
            <a:spAutoFit/>
          </a:bodyPr>
          <a:lstStyle/>
          <a:p>
            <a:pPr marL="12700">
              <a:spcBef>
                <a:spcPts val="95"/>
              </a:spcBef>
            </a:pPr>
            <a:r>
              <a:rPr sz="2000" b="1" spc="-10" dirty="0">
                <a:solidFill>
                  <a:srgbClr val="FFFFFF"/>
                </a:solidFill>
                <a:cs typeface="Century Gothic"/>
              </a:rPr>
              <a:t>Pre</a:t>
            </a:r>
            <a:r>
              <a:rPr sz="2000" b="1" spc="-25" dirty="0">
                <a:solidFill>
                  <a:srgbClr val="FFFFFF"/>
                </a:solidFill>
                <a:cs typeface="Century Gothic"/>
              </a:rPr>
              <a:t> </a:t>
            </a:r>
            <a:r>
              <a:rPr sz="2000" b="1" spc="-10" dirty="0">
                <a:solidFill>
                  <a:srgbClr val="FFFFFF"/>
                </a:solidFill>
                <a:cs typeface="Century Gothic"/>
              </a:rPr>
              <a:t>concepcional</a:t>
            </a:r>
            <a:endParaRPr sz="2000" dirty="0">
              <a:cs typeface="Century Gothic"/>
            </a:endParaRPr>
          </a:p>
        </p:txBody>
      </p:sp>
      <p:sp>
        <p:nvSpPr>
          <p:cNvPr id="10" name="object 25"/>
          <p:cNvSpPr/>
          <p:nvPr/>
        </p:nvSpPr>
        <p:spPr>
          <a:xfrm>
            <a:off x="3692524" y="4908139"/>
            <a:ext cx="4248473" cy="461060"/>
          </a:xfrm>
          <a:custGeom>
            <a:avLst/>
            <a:gdLst/>
            <a:ahLst/>
            <a:cxnLst/>
            <a:rect l="l" t="t" r="r" b="b"/>
            <a:pathLst>
              <a:path w="2496820" h="586739">
                <a:moveTo>
                  <a:pt x="2202942" y="0"/>
                </a:moveTo>
                <a:lnTo>
                  <a:pt x="0" y="0"/>
                </a:lnTo>
                <a:lnTo>
                  <a:pt x="0" y="586739"/>
                </a:lnTo>
                <a:lnTo>
                  <a:pt x="2202942" y="586739"/>
                </a:lnTo>
                <a:lnTo>
                  <a:pt x="2496312" y="293369"/>
                </a:lnTo>
                <a:lnTo>
                  <a:pt x="2202942" y="0"/>
                </a:lnTo>
                <a:close/>
              </a:path>
            </a:pathLst>
          </a:custGeom>
          <a:solidFill>
            <a:srgbClr val="E45676"/>
          </a:solidFill>
        </p:spPr>
        <p:txBody>
          <a:bodyPr wrap="square" lIns="0" tIns="0" rIns="0" bIns="0" rtlCol="0"/>
          <a:lstStyle/>
          <a:p>
            <a:endParaRPr sz="2800"/>
          </a:p>
        </p:txBody>
      </p:sp>
      <p:sp>
        <p:nvSpPr>
          <p:cNvPr id="11" name="object 26"/>
          <p:cNvSpPr/>
          <p:nvPr/>
        </p:nvSpPr>
        <p:spPr>
          <a:xfrm>
            <a:off x="3719959" y="4908140"/>
            <a:ext cx="4221037" cy="461059"/>
          </a:xfrm>
          <a:custGeom>
            <a:avLst/>
            <a:gdLst/>
            <a:ahLst/>
            <a:cxnLst/>
            <a:rect l="l" t="t" r="r" b="b"/>
            <a:pathLst>
              <a:path w="2496820" h="586739">
                <a:moveTo>
                  <a:pt x="0" y="0"/>
                </a:moveTo>
                <a:lnTo>
                  <a:pt x="2202942" y="0"/>
                </a:lnTo>
                <a:lnTo>
                  <a:pt x="2496312" y="293369"/>
                </a:lnTo>
                <a:lnTo>
                  <a:pt x="2202942" y="586739"/>
                </a:lnTo>
                <a:lnTo>
                  <a:pt x="0" y="586739"/>
                </a:lnTo>
                <a:lnTo>
                  <a:pt x="0" y="0"/>
                </a:lnTo>
                <a:close/>
              </a:path>
            </a:pathLst>
          </a:custGeom>
          <a:ln w="25908">
            <a:solidFill>
              <a:srgbClr val="E45676"/>
            </a:solidFill>
          </a:ln>
        </p:spPr>
        <p:txBody>
          <a:bodyPr wrap="square" lIns="0" tIns="0" rIns="0" bIns="0" rtlCol="0"/>
          <a:lstStyle/>
          <a:p>
            <a:endParaRPr/>
          </a:p>
        </p:txBody>
      </p:sp>
      <p:sp>
        <p:nvSpPr>
          <p:cNvPr id="12" name="object 27"/>
          <p:cNvSpPr txBox="1"/>
          <p:nvPr/>
        </p:nvSpPr>
        <p:spPr>
          <a:xfrm>
            <a:off x="4285351" y="5005437"/>
            <a:ext cx="2861153" cy="320601"/>
          </a:xfrm>
          <a:prstGeom prst="rect">
            <a:avLst/>
          </a:prstGeom>
        </p:spPr>
        <p:txBody>
          <a:bodyPr vert="horz" wrap="square" lIns="0" tIns="12700" rIns="0" bIns="0" rtlCol="0">
            <a:spAutoFit/>
          </a:bodyPr>
          <a:lstStyle/>
          <a:p>
            <a:pPr marL="12700" marR="5080">
              <a:spcBef>
                <a:spcPts val="100"/>
              </a:spcBef>
            </a:pPr>
            <a:r>
              <a:rPr sz="2000" b="1" spc="-5" dirty="0">
                <a:solidFill>
                  <a:srgbClr val="FFFFFF"/>
                </a:solidFill>
                <a:cs typeface="Century Gothic"/>
              </a:rPr>
              <a:t>Durante</a:t>
            </a:r>
            <a:r>
              <a:rPr sz="2000" b="1" spc="-100" dirty="0">
                <a:solidFill>
                  <a:srgbClr val="FFFFFF"/>
                </a:solidFill>
                <a:latin typeface="Century Gothic"/>
                <a:cs typeface="Century Gothic"/>
              </a:rPr>
              <a:t> </a:t>
            </a:r>
            <a:r>
              <a:rPr sz="2000" b="1" spc="-5" dirty="0">
                <a:solidFill>
                  <a:srgbClr val="FFFFFF"/>
                </a:solidFill>
                <a:latin typeface="Century Gothic"/>
                <a:cs typeface="Century Gothic"/>
              </a:rPr>
              <a:t>el  embarazo</a:t>
            </a:r>
            <a:endParaRPr sz="2000" dirty="0">
              <a:latin typeface="Century Gothic"/>
              <a:cs typeface="Century Gothic"/>
            </a:endParaRPr>
          </a:p>
        </p:txBody>
      </p:sp>
      <p:sp>
        <p:nvSpPr>
          <p:cNvPr id="13" name="object 28"/>
          <p:cNvSpPr/>
          <p:nvPr/>
        </p:nvSpPr>
        <p:spPr>
          <a:xfrm>
            <a:off x="8211517" y="4936816"/>
            <a:ext cx="3892651" cy="440527"/>
          </a:xfrm>
          <a:custGeom>
            <a:avLst/>
            <a:gdLst/>
            <a:ahLst/>
            <a:cxnLst/>
            <a:rect l="l" t="t" r="r" b="b"/>
            <a:pathLst>
              <a:path w="2487295" h="586739">
                <a:moveTo>
                  <a:pt x="2193798" y="0"/>
                </a:moveTo>
                <a:lnTo>
                  <a:pt x="0" y="0"/>
                </a:lnTo>
                <a:lnTo>
                  <a:pt x="0" y="586739"/>
                </a:lnTo>
                <a:lnTo>
                  <a:pt x="2193798" y="586739"/>
                </a:lnTo>
                <a:lnTo>
                  <a:pt x="2487168" y="293369"/>
                </a:lnTo>
                <a:lnTo>
                  <a:pt x="2193798" y="0"/>
                </a:lnTo>
                <a:close/>
              </a:path>
            </a:pathLst>
          </a:custGeom>
          <a:solidFill>
            <a:srgbClr val="731862"/>
          </a:solidFill>
        </p:spPr>
        <p:txBody>
          <a:bodyPr wrap="square" lIns="0" tIns="0" rIns="0" bIns="0" rtlCol="0"/>
          <a:lstStyle/>
          <a:p>
            <a:endParaRPr/>
          </a:p>
        </p:txBody>
      </p:sp>
      <p:sp>
        <p:nvSpPr>
          <p:cNvPr id="14" name="object 29"/>
          <p:cNvSpPr/>
          <p:nvPr/>
        </p:nvSpPr>
        <p:spPr>
          <a:xfrm>
            <a:off x="8211516" y="4967878"/>
            <a:ext cx="3748635" cy="409465"/>
          </a:xfrm>
          <a:custGeom>
            <a:avLst/>
            <a:gdLst/>
            <a:ahLst/>
            <a:cxnLst/>
            <a:rect l="l" t="t" r="r" b="b"/>
            <a:pathLst>
              <a:path w="2487295" h="586739">
                <a:moveTo>
                  <a:pt x="0" y="0"/>
                </a:moveTo>
                <a:lnTo>
                  <a:pt x="2193798" y="0"/>
                </a:lnTo>
                <a:lnTo>
                  <a:pt x="2487168" y="293369"/>
                </a:lnTo>
                <a:lnTo>
                  <a:pt x="2193798" y="586739"/>
                </a:lnTo>
                <a:lnTo>
                  <a:pt x="0" y="586739"/>
                </a:lnTo>
                <a:lnTo>
                  <a:pt x="0" y="0"/>
                </a:lnTo>
                <a:close/>
              </a:path>
            </a:pathLst>
          </a:custGeom>
          <a:ln w="25907">
            <a:solidFill>
              <a:srgbClr val="731862"/>
            </a:solidFill>
          </a:ln>
        </p:spPr>
        <p:txBody>
          <a:bodyPr wrap="square" lIns="0" tIns="0" rIns="0" bIns="0" rtlCol="0"/>
          <a:lstStyle/>
          <a:p>
            <a:endParaRPr/>
          </a:p>
        </p:txBody>
      </p:sp>
      <p:sp>
        <p:nvSpPr>
          <p:cNvPr id="15" name="object 30"/>
          <p:cNvSpPr txBox="1"/>
          <p:nvPr/>
        </p:nvSpPr>
        <p:spPr>
          <a:xfrm>
            <a:off x="8464474" y="4978796"/>
            <a:ext cx="3137618" cy="320601"/>
          </a:xfrm>
          <a:prstGeom prst="rect">
            <a:avLst/>
          </a:prstGeom>
        </p:spPr>
        <p:txBody>
          <a:bodyPr vert="horz" wrap="square" lIns="0" tIns="12700" rIns="0" bIns="0" rtlCol="0">
            <a:spAutoFit/>
          </a:bodyPr>
          <a:lstStyle/>
          <a:p>
            <a:pPr algn="ctr">
              <a:spcBef>
                <a:spcPts val="100"/>
              </a:spcBef>
            </a:pPr>
            <a:r>
              <a:rPr sz="2000" b="1" spc="-5" dirty="0" err="1">
                <a:solidFill>
                  <a:srgbClr val="FFFFFF"/>
                </a:solidFill>
                <a:cs typeface="Century Gothic"/>
              </a:rPr>
              <a:t>Después</a:t>
            </a:r>
            <a:r>
              <a:rPr sz="2000" b="1" spc="-105" dirty="0">
                <a:solidFill>
                  <a:srgbClr val="FFFFFF"/>
                </a:solidFill>
                <a:cs typeface="Century Gothic"/>
              </a:rPr>
              <a:t> </a:t>
            </a:r>
            <a:r>
              <a:rPr sz="2000" b="1" spc="-5" dirty="0" smtClean="0">
                <a:solidFill>
                  <a:srgbClr val="FFFFFF"/>
                </a:solidFill>
                <a:cs typeface="Century Gothic"/>
              </a:rPr>
              <a:t>del</a:t>
            </a:r>
            <a:r>
              <a:rPr lang="es-MX" sz="2000" b="1" spc="-5" dirty="0" smtClean="0">
                <a:solidFill>
                  <a:srgbClr val="FFFFFF"/>
                </a:solidFill>
                <a:cs typeface="Century Gothic"/>
              </a:rPr>
              <a:t>  </a:t>
            </a:r>
            <a:r>
              <a:rPr sz="2000" b="1" spc="-5" dirty="0" err="1" smtClean="0">
                <a:solidFill>
                  <a:srgbClr val="FFFFFF"/>
                </a:solidFill>
                <a:cs typeface="Century Gothic"/>
              </a:rPr>
              <a:t>embarazo</a:t>
            </a:r>
            <a:endParaRPr sz="2000" dirty="0">
              <a:cs typeface="Century Gothic"/>
            </a:endParaRPr>
          </a:p>
        </p:txBody>
      </p:sp>
      <p:sp>
        <p:nvSpPr>
          <p:cNvPr id="16" name="object 31"/>
          <p:cNvSpPr/>
          <p:nvPr/>
        </p:nvSpPr>
        <p:spPr>
          <a:xfrm>
            <a:off x="1326898" y="5477539"/>
            <a:ext cx="10492152" cy="1038974"/>
          </a:xfrm>
          <a:prstGeom prst="rect">
            <a:avLst/>
          </a:prstGeom>
          <a:blipFill>
            <a:blip r:embed="rId3" cstate="print"/>
            <a:stretch>
              <a:fillRect/>
            </a:stretch>
          </a:blipFill>
        </p:spPr>
        <p:txBody>
          <a:bodyPr wrap="square" lIns="0" tIns="0" rIns="0" bIns="0" rtlCol="0"/>
          <a:lstStyle/>
          <a:p>
            <a:endParaRPr/>
          </a:p>
        </p:txBody>
      </p:sp>
      <p:grpSp>
        <p:nvGrpSpPr>
          <p:cNvPr id="3" name="Grupo 2"/>
          <p:cNvGrpSpPr/>
          <p:nvPr/>
        </p:nvGrpSpPr>
        <p:grpSpPr>
          <a:xfrm>
            <a:off x="161769" y="5562536"/>
            <a:ext cx="11798382" cy="1041873"/>
            <a:chOff x="161769" y="5562536"/>
            <a:chExt cx="11798382" cy="1041873"/>
          </a:xfrm>
        </p:grpSpPr>
        <p:sp>
          <p:nvSpPr>
            <p:cNvPr id="17" name="object 33"/>
            <p:cNvSpPr/>
            <p:nvPr/>
          </p:nvSpPr>
          <p:spPr>
            <a:xfrm>
              <a:off x="193219" y="5563985"/>
              <a:ext cx="11766932" cy="969292"/>
            </a:xfrm>
            <a:custGeom>
              <a:avLst/>
              <a:gdLst/>
              <a:ahLst/>
              <a:cxnLst/>
              <a:rect l="l" t="t" r="r" b="b"/>
              <a:pathLst>
                <a:path w="8574405" h="702945">
                  <a:moveTo>
                    <a:pt x="8456930" y="0"/>
                  </a:moveTo>
                  <a:lnTo>
                    <a:pt x="117093" y="0"/>
                  </a:lnTo>
                  <a:lnTo>
                    <a:pt x="71516" y="9205"/>
                  </a:lnTo>
                  <a:lnTo>
                    <a:pt x="34296" y="34305"/>
                  </a:lnTo>
                  <a:lnTo>
                    <a:pt x="9201" y="71526"/>
                  </a:lnTo>
                  <a:lnTo>
                    <a:pt x="0" y="117093"/>
                  </a:lnTo>
                  <a:lnTo>
                    <a:pt x="0" y="585470"/>
                  </a:lnTo>
                  <a:lnTo>
                    <a:pt x="9201" y="631047"/>
                  </a:lnTo>
                  <a:lnTo>
                    <a:pt x="34296" y="668267"/>
                  </a:lnTo>
                  <a:lnTo>
                    <a:pt x="71516" y="693362"/>
                  </a:lnTo>
                  <a:lnTo>
                    <a:pt x="117093" y="702564"/>
                  </a:lnTo>
                  <a:lnTo>
                    <a:pt x="8456930" y="702564"/>
                  </a:lnTo>
                  <a:lnTo>
                    <a:pt x="8502497" y="693362"/>
                  </a:lnTo>
                  <a:lnTo>
                    <a:pt x="8539718" y="668267"/>
                  </a:lnTo>
                  <a:lnTo>
                    <a:pt x="8564818" y="631047"/>
                  </a:lnTo>
                  <a:lnTo>
                    <a:pt x="8574024" y="585470"/>
                  </a:lnTo>
                  <a:lnTo>
                    <a:pt x="8574024" y="117093"/>
                  </a:lnTo>
                  <a:lnTo>
                    <a:pt x="8564818" y="71526"/>
                  </a:lnTo>
                  <a:lnTo>
                    <a:pt x="8539718" y="34305"/>
                  </a:lnTo>
                  <a:lnTo>
                    <a:pt x="8502497" y="9205"/>
                  </a:lnTo>
                  <a:lnTo>
                    <a:pt x="8456930" y="0"/>
                  </a:lnTo>
                  <a:close/>
                </a:path>
              </a:pathLst>
            </a:custGeom>
            <a:solidFill>
              <a:srgbClr val="FFFFFF"/>
            </a:solidFill>
          </p:spPr>
          <p:txBody>
            <a:bodyPr wrap="square" lIns="0" tIns="0" rIns="0" bIns="0" rtlCol="0"/>
            <a:lstStyle/>
            <a:p>
              <a:endParaRPr/>
            </a:p>
          </p:txBody>
        </p:sp>
        <p:sp>
          <p:nvSpPr>
            <p:cNvPr id="18" name="object 34"/>
            <p:cNvSpPr/>
            <p:nvPr/>
          </p:nvSpPr>
          <p:spPr>
            <a:xfrm>
              <a:off x="161769" y="5562536"/>
              <a:ext cx="11798381" cy="1041873"/>
            </a:xfrm>
            <a:custGeom>
              <a:avLst/>
              <a:gdLst/>
              <a:ahLst/>
              <a:cxnLst/>
              <a:rect l="l" t="t" r="r" b="b"/>
              <a:pathLst>
                <a:path w="8574405" h="702945">
                  <a:moveTo>
                    <a:pt x="0" y="117093"/>
                  </a:moveTo>
                  <a:lnTo>
                    <a:pt x="9201" y="71526"/>
                  </a:lnTo>
                  <a:lnTo>
                    <a:pt x="34296" y="34305"/>
                  </a:lnTo>
                  <a:lnTo>
                    <a:pt x="71516" y="9205"/>
                  </a:lnTo>
                  <a:lnTo>
                    <a:pt x="117093" y="0"/>
                  </a:lnTo>
                  <a:lnTo>
                    <a:pt x="8456930" y="0"/>
                  </a:lnTo>
                  <a:lnTo>
                    <a:pt x="8502497" y="9205"/>
                  </a:lnTo>
                  <a:lnTo>
                    <a:pt x="8539718" y="34305"/>
                  </a:lnTo>
                  <a:lnTo>
                    <a:pt x="8564818" y="71526"/>
                  </a:lnTo>
                  <a:lnTo>
                    <a:pt x="8574024" y="117093"/>
                  </a:lnTo>
                  <a:lnTo>
                    <a:pt x="8574024" y="585470"/>
                  </a:lnTo>
                  <a:lnTo>
                    <a:pt x="8564818" y="631047"/>
                  </a:lnTo>
                  <a:lnTo>
                    <a:pt x="8539718" y="668267"/>
                  </a:lnTo>
                  <a:lnTo>
                    <a:pt x="8502497" y="693362"/>
                  </a:lnTo>
                  <a:lnTo>
                    <a:pt x="8456930" y="702564"/>
                  </a:lnTo>
                  <a:lnTo>
                    <a:pt x="117093" y="702564"/>
                  </a:lnTo>
                  <a:lnTo>
                    <a:pt x="71516" y="693362"/>
                  </a:lnTo>
                  <a:lnTo>
                    <a:pt x="34296" y="668267"/>
                  </a:lnTo>
                  <a:lnTo>
                    <a:pt x="9201" y="631047"/>
                  </a:lnTo>
                  <a:lnTo>
                    <a:pt x="0" y="585470"/>
                  </a:lnTo>
                  <a:lnTo>
                    <a:pt x="0" y="117093"/>
                  </a:lnTo>
                  <a:close/>
                </a:path>
              </a:pathLst>
            </a:custGeom>
            <a:ln w="57912">
              <a:solidFill>
                <a:srgbClr val="A11837"/>
              </a:solidFill>
            </a:ln>
          </p:spPr>
          <p:txBody>
            <a:bodyPr wrap="square" lIns="0" tIns="0" rIns="0" bIns="0" rtlCol="0"/>
            <a:lstStyle/>
            <a:p>
              <a:endParaRPr/>
            </a:p>
          </p:txBody>
        </p:sp>
        <p:sp>
          <p:nvSpPr>
            <p:cNvPr id="19" name="object 35"/>
            <p:cNvSpPr txBox="1"/>
            <p:nvPr/>
          </p:nvSpPr>
          <p:spPr>
            <a:xfrm>
              <a:off x="261764" y="5666157"/>
              <a:ext cx="11557286" cy="936154"/>
            </a:xfrm>
            <a:prstGeom prst="rect">
              <a:avLst/>
            </a:prstGeom>
          </p:spPr>
          <p:txBody>
            <a:bodyPr vert="horz" wrap="square" lIns="0" tIns="12700" rIns="0" bIns="0" rtlCol="0">
              <a:spAutoFit/>
            </a:bodyPr>
            <a:lstStyle/>
            <a:p>
              <a:pPr marL="129539" marR="5080" indent="-117475">
                <a:spcBef>
                  <a:spcPts val="100"/>
                </a:spcBef>
              </a:pPr>
              <a:r>
                <a:rPr lang="es-MX" sz="2000" b="1" dirty="0" smtClean="0">
                  <a:solidFill>
                    <a:srgbClr val="343434"/>
                  </a:solidFill>
                  <a:cs typeface="Calibri"/>
                </a:rPr>
                <a:t>El estado de nutrición en cada una de las etapas de un ciclo reproductivo (antes, durante y después del embarazo</a:t>
              </a:r>
              <a:r>
                <a:rPr lang="es-MX" sz="2000" b="1" dirty="0" smtClean="0">
                  <a:solidFill>
                    <a:srgbClr val="343434"/>
                  </a:solidFill>
                  <a:cs typeface="Calibri"/>
                </a:rPr>
                <a:t>) representan un riesgo de complicaciones en las diferentes etapas para la madre y el niño</a:t>
              </a:r>
              <a:endParaRPr sz="2000" dirty="0">
                <a:cs typeface="Calibri"/>
              </a:endParaRPr>
            </a:p>
          </p:txBody>
        </p:sp>
      </p:grpSp>
      <p:sp>
        <p:nvSpPr>
          <p:cNvPr id="20" name="object 20"/>
          <p:cNvSpPr txBox="1"/>
          <p:nvPr/>
        </p:nvSpPr>
        <p:spPr>
          <a:xfrm>
            <a:off x="4510237" y="6606426"/>
            <a:ext cx="7593931" cy="289823"/>
          </a:xfrm>
          <a:prstGeom prst="rect">
            <a:avLst/>
          </a:prstGeom>
        </p:spPr>
        <p:txBody>
          <a:bodyPr vert="horz" wrap="square" lIns="0" tIns="12700" rIns="0" bIns="0" rtlCol="0">
            <a:spAutoFit/>
          </a:bodyPr>
          <a:lstStyle/>
          <a:p>
            <a:pPr marL="12700">
              <a:spcBef>
                <a:spcPts val="100"/>
              </a:spcBef>
            </a:pPr>
            <a:r>
              <a:rPr lang="es-MX" sz="1800" i="1" spc="-10" dirty="0" smtClean="0">
                <a:cs typeface="Calibri"/>
              </a:rPr>
              <a:t>Hanson M; et al. 2015; Black; et al. </a:t>
            </a:r>
            <a:r>
              <a:rPr sz="1800" i="1" spc="-10" dirty="0" smtClean="0">
                <a:cs typeface="Calibri"/>
              </a:rPr>
              <a:t>Lancet </a:t>
            </a:r>
            <a:r>
              <a:rPr sz="1800" dirty="0" smtClean="0">
                <a:cs typeface="Calibri"/>
              </a:rPr>
              <a:t>2013</a:t>
            </a:r>
            <a:r>
              <a:rPr lang="es-MX" sz="1800" dirty="0" smtClean="0">
                <a:cs typeface="Calibri"/>
              </a:rPr>
              <a:t>; FIGO; </a:t>
            </a:r>
            <a:r>
              <a:rPr lang="es-MX" sz="1800" dirty="0" err="1" smtClean="0">
                <a:cs typeface="Calibri"/>
              </a:rPr>
              <a:t>Herring</a:t>
            </a:r>
            <a:r>
              <a:rPr lang="es-MX" sz="1800" dirty="0" smtClean="0">
                <a:cs typeface="Calibri"/>
              </a:rPr>
              <a:t> S; et al. 2010</a:t>
            </a:r>
            <a:endParaRPr sz="1800" dirty="0">
              <a:cs typeface="Calibri"/>
            </a:endParaRPr>
          </a:p>
        </p:txBody>
      </p:sp>
    </p:spTree>
    <p:extLst>
      <p:ext uri="{BB962C8B-B14F-4D97-AF65-F5344CB8AC3E}">
        <p14:creationId xmlns:p14="http://schemas.microsoft.com/office/powerpoint/2010/main" val="200963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5940" y="4941168"/>
            <a:ext cx="9477890" cy="2105367"/>
          </a:xfrm>
        </p:spPr>
        <p:txBody>
          <a:bodyPr rtlCol="0">
            <a:normAutofit fontScale="90000"/>
          </a:bodyPr>
          <a:lstStyle/>
          <a:p>
            <a:r>
              <a:rPr lang="es-MX" dirty="0"/>
              <a:t>Obesidad materna y prácticas inadecuadas de lactancia materna</a:t>
            </a:r>
            <a:r>
              <a:rPr lang="es-ES" dirty="0"/>
              <a:t/>
            </a:r>
            <a:br>
              <a:rPr lang="es-ES" dirty="0"/>
            </a:br>
            <a:r>
              <a:rPr lang="es-ES" dirty="0" smtClean="0"/>
              <a:t> </a:t>
            </a:r>
            <a:r>
              <a:rPr lang="es-ES" dirty="0"/>
              <a:t/>
            </a:r>
            <a:br>
              <a:rPr lang="es-ES" dirty="0"/>
            </a:br>
            <a:endParaRPr lang="es-ES" dirty="0"/>
          </a:p>
        </p:txBody>
      </p:sp>
    </p:spTree>
    <p:extLst>
      <p:ext uri="{BB962C8B-B14F-4D97-AF65-F5344CB8AC3E}">
        <p14:creationId xmlns:p14="http://schemas.microsoft.com/office/powerpoint/2010/main" val="396297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Lactancia y obesidad- relevancia del tema</a:t>
            </a:r>
            <a:endParaRPr lang="en-US" dirty="0"/>
          </a:p>
        </p:txBody>
      </p:sp>
      <p:sp>
        <p:nvSpPr>
          <p:cNvPr id="3" name="Marcador de contenido 2"/>
          <p:cNvSpPr>
            <a:spLocks noGrp="1"/>
          </p:cNvSpPr>
          <p:nvPr>
            <p:ph idx="1"/>
          </p:nvPr>
        </p:nvSpPr>
        <p:spPr>
          <a:xfrm>
            <a:off x="576438" y="1628800"/>
            <a:ext cx="11134598" cy="4572000"/>
          </a:xfrm>
        </p:spPr>
        <p:txBody>
          <a:bodyPr>
            <a:normAutofit fontScale="92500" lnSpcReduction="10000"/>
          </a:bodyPr>
          <a:lstStyle/>
          <a:p>
            <a:r>
              <a:rPr lang="es-MX" dirty="0" smtClean="0"/>
              <a:t>Ventajas de la lactancia para niños y niñas, las madres en el corto y largo plazo</a:t>
            </a:r>
          </a:p>
          <a:p>
            <a:r>
              <a:rPr lang="en-US" dirty="0" err="1">
                <a:cs typeface="Times New Roman" panose="02020603050405020304" pitchFamily="18" charset="0"/>
              </a:rPr>
              <a:t>En</a:t>
            </a:r>
            <a:r>
              <a:rPr lang="en-US" dirty="0">
                <a:cs typeface="Times New Roman" panose="02020603050405020304" pitchFamily="18" charset="0"/>
              </a:rPr>
              <a:t> México, 7 de </a:t>
            </a:r>
            <a:r>
              <a:rPr lang="en-US" dirty="0" err="1">
                <a:cs typeface="Times New Roman" panose="02020603050405020304" pitchFamily="18" charset="0"/>
              </a:rPr>
              <a:t>cada</a:t>
            </a:r>
            <a:r>
              <a:rPr lang="en-US" dirty="0">
                <a:cs typeface="Times New Roman" panose="02020603050405020304" pitchFamily="18" charset="0"/>
              </a:rPr>
              <a:t> 10 </a:t>
            </a:r>
            <a:r>
              <a:rPr lang="en-US" dirty="0" err="1">
                <a:cs typeface="Times New Roman" panose="02020603050405020304" pitchFamily="18" charset="0"/>
              </a:rPr>
              <a:t>mujeres</a:t>
            </a:r>
            <a:r>
              <a:rPr lang="en-US" dirty="0">
                <a:cs typeface="Times New Roman" panose="02020603050405020304" pitchFamily="18" charset="0"/>
              </a:rPr>
              <a:t> </a:t>
            </a:r>
            <a:r>
              <a:rPr lang="en-US" dirty="0" err="1">
                <a:cs typeface="Times New Roman" panose="02020603050405020304" pitchFamily="18" charset="0"/>
              </a:rPr>
              <a:t>tienen</a:t>
            </a:r>
            <a:r>
              <a:rPr lang="en-US" dirty="0">
                <a:cs typeface="Times New Roman" panose="02020603050405020304" pitchFamily="18" charset="0"/>
              </a:rPr>
              <a:t> </a:t>
            </a:r>
            <a:r>
              <a:rPr lang="en-US" dirty="0" err="1">
                <a:cs typeface="Times New Roman" panose="02020603050405020304" pitchFamily="18" charset="0"/>
              </a:rPr>
              <a:t>sobrepeso</a:t>
            </a:r>
            <a:r>
              <a:rPr lang="en-US" dirty="0">
                <a:cs typeface="Times New Roman" panose="02020603050405020304" pitchFamily="18" charset="0"/>
              </a:rPr>
              <a:t> u </a:t>
            </a:r>
            <a:r>
              <a:rPr lang="en-US" dirty="0" err="1">
                <a:cs typeface="Times New Roman" panose="02020603050405020304" pitchFamily="18" charset="0"/>
              </a:rPr>
              <a:t>obesidad</a:t>
            </a:r>
            <a:r>
              <a:rPr lang="en-US" dirty="0">
                <a:cs typeface="Times New Roman" panose="02020603050405020304" pitchFamily="18" charset="0"/>
              </a:rPr>
              <a:t> </a:t>
            </a:r>
          </a:p>
          <a:p>
            <a:pPr lvl="0">
              <a:buClr>
                <a:srgbClr val="89C01C">
                  <a:lumMod val="75000"/>
                </a:srgbClr>
              </a:buClr>
            </a:pPr>
            <a:r>
              <a:rPr lang="es-ES" dirty="0" smtClean="0">
                <a:cs typeface="Times New Roman" panose="02020603050405020304" pitchFamily="18" charset="0"/>
              </a:rPr>
              <a:t>Prácticas de lactancia en México (inicio temprano, lactancia materna exclusiva, duración)- lejos de las recomendaciones actuales </a:t>
            </a:r>
            <a:r>
              <a:rPr lang="es-ES" sz="1900" dirty="0">
                <a:solidFill>
                  <a:srgbClr val="000000"/>
                </a:solidFill>
                <a:cs typeface="Times New Roman" panose="02020603050405020304" pitchFamily="18" charset="0"/>
              </a:rPr>
              <a:t>(ENSANUT, 2012)</a:t>
            </a:r>
          </a:p>
          <a:p>
            <a:r>
              <a:rPr lang="es-ES" dirty="0" smtClean="0">
                <a:cs typeface="Times New Roman" panose="02020603050405020304" pitchFamily="18" charset="0"/>
              </a:rPr>
              <a:t>La </a:t>
            </a:r>
            <a:r>
              <a:rPr lang="es-ES" dirty="0">
                <a:cs typeface="Times New Roman" panose="02020603050405020304" pitchFamily="18" charset="0"/>
              </a:rPr>
              <a:t>prevalencia de </a:t>
            </a:r>
            <a:r>
              <a:rPr lang="es-ES" dirty="0" smtClean="0">
                <a:cs typeface="Times New Roman" panose="02020603050405020304" pitchFamily="18" charset="0"/>
              </a:rPr>
              <a:t>lactancia materna exclusiva </a:t>
            </a:r>
            <a:r>
              <a:rPr lang="es-ES" dirty="0">
                <a:cs typeface="Times New Roman" panose="02020603050405020304" pitchFamily="18" charset="0"/>
              </a:rPr>
              <a:t>es menor en mujeres con obesidad (7.3%), que en mujeres no obesas (16.3%) (p&lt;0.001) </a:t>
            </a:r>
            <a:r>
              <a:rPr lang="es-ES" sz="1900" dirty="0">
                <a:cs typeface="Times New Roman" panose="02020603050405020304" pitchFamily="18" charset="0"/>
              </a:rPr>
              <a:t>(</a:t>
            </a:r>
            <a:r>
              <a:rPr lang="es-ES" sz="1900" dirty="0" smtClean="0">
                <a:cs typeface="Times New Roman" panose="02020603050405020304" pitchFamily="18" charset="0"/>
              </a:rPr>
              <a:t>ENSANUT, </a:t>
            </a:r>
            <a:r>
              <a:rPr lang="es-ES" sz="1900" dirty="0">
                <a:cs typeface="Times New Roman" panose="02020603050405020304" pitchFamily="18" charset="0"/>
              </a:rPr>
              <a:t>2012</a:t>
            </a:r>
            <a:r>
              <a:rPr lang="es-ES" sz="1900" dirty="0" smtClean="0">
                <a:cs typeface="Times New Roman" panose="02020603050405020304" pitchFamily="18" charset="0"/>
              </a:rPr>
              <a:t>)</a:t>
            </a:r>
          </a:p>
          <a:p>
            <a:r>
              <a:rPr lang="es-ES" dirty="0" smtClean="0">
                <a:cs typeface="Times New Roman" panose="02020603050405020304" pitchFamily="18" charset="0"/>
              </a:rPr>
              <a:t> </a:t>
            </a:r>
            <a:r>
              <a:rPr lang="es-ES" dirty="0">
                <a:cs typeface="Times New Roman" panose="02020603050405020304" pitchFamily="18" charset="0"/>
              </a:rPr>
              <a:t>Obesidad materna se relaciona desempeño inadecuado de lactancia : </a:t>
            </a:r>
            <a:r>
              <a:rPr lang="es-ES" dirty="0" smtClean="0">
                <a:cs typeface="Times New Roman" panose="02020603050405020304" pitchFamily="18" charset="0"/>
              </a:rPr>
              <a:t>Intención de amamantar, inicio </a:t>
            </a:r>
            <a:r>
              <a:rPr lang="es-ES" dirty="0">
                <a:cs typeface="Times New Roman" panose="02020603050405020304" pitchFamily="18" charset="0"/>
              </a:rPr>
              <a:t>tardío, menor lactancia materna exclusiva </a:t>
            </a:r>
            <a:r>
              <a:rPr lang="es-ES" dirty="0" smtClean="0">
                <a:cs typeface="Times New Roman" panose="02020603050405020304" pitchFamily="18" charset="0"/>
              </a:rPr>
              <a:t> </a:t>
            </a:r>
            <a:r>
              <a:rPr lang="es-ES" dirty="0">
                <a:cs typeface="Times New Roman" panose="02020603050405020304" pitchFamily="18" charset="0"/>
              </a:rPr>
              <a:t>y menor duración de cualquier tipo de </a:t>
            </a:r>
            <a:r>
              <a:rPr lang="es-ES" dirty="0" smtClean="0">
                <a:cs typeface="Times New Roman" panose="02020603050405020304" pitchFamily="18" charset="0"/>
              </a:rPr>
              <a:t>lactancia </a:t>
            </a:r>
            <a:r>
              <a:rPr lang="es-ES" sz="1900" dirty="0" smtClean="0">
                <a:cs typeface="Times New Roman" panose="02020603050405020304" pitchFamily="18" charset="0"/>
              </a:rPr>
              <a:t>(</a:t>
            </a:r>
            <a:r>
              <a:rPr lang="es-ES" sz="1900" dirty="0" err="1" smtClean="0">
                <a:cs typeface="Times New Roman" panose="02020603050405020304" pitchFamily="18" charset="0"/>
              </a:rPr>
              <a:t>Rasmussen</a:t>
            </a:r>
            <a:r>
              <a:rPr lang="es-ES" sz="1900" dirty="0" smtClean="0">
                <a:cs typeface="Times New Roman" panose="02020603050405020304" pitchFamily="18" charset="0"/>
              </a:rPr>
              <a:t>, 2010; </a:t>
            </a:r>
            <a:r>
              <a:rPr lang="es-ES" sz="1900" dirty="0" err="1" smtClean="0">
                <a:cs typeface="Times New Roman" panose="02020603050405020304" pitchFamily="18" charset="0"/>
              </a:rPr>
              <a:t>Turcksin</a:t>
            </a:r>
            <a:r>
              <a:rPr lang="es-ES" sz="1900" dirty="0" smtClean="0">
                <a:cs typeface="Times New Roman" panose="02020603050405020304" pitchFamily="18" charset="0"/>
              </a:rPr>
              <a:t>, et al. 2012)</a:t>
            </a:r>
            <a:endParaRPr lang="es-ES" sz="1900" dirty="0">
              <a:cs typeface="Times New Roman" panose="02020603050405020304" pitchFamily="18" charset="0"/>
            </a:endParaRPr>
          </a:p>
          <a:p>
            <a:endParaRPr lang="es-ES" dirty="0">
              <a:cs typeface="Times New Roman" panose="02020603050405020304" pitchFamily="18" charset="0"/>
            </a:endParaRPr>
          </a:p>
          <a:p>
            <a:endParaRPr lang="en-US" dirty="0">
              <a:cs typeface="Times New Roman" panose="02020603050405020304" pitchFamily="18" charset="0"/>
            </a:endParaRPr>
          </a:p>
        </p:txBody>
      </p:sp>
    </p:spTree>
    <p:extLst>
      <p:ext uri="{BB962C8B-B14F-4D97-AF65-F5344CB8AC3E}">
        <p14:creationId xmlns:p14="http://schemas.microsoft.com/office/powerpoint/2010/main" val="428423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rtlCol="0"/>
          <a:lstStyle/>
          <a:p>
            <a:pPr rtl="0"/>
            <a:r>
              <a:rPr lang="es-ES" dirty="0" smtClean="0"/>
              <a:t>Contenido</a:t>
            </a:r>
            <a:endParaRPr lang="es-ES" dirty="0"/>
          </a:p>
        </p:txBody>
      </p:sp>
      <p:sp>
        <p:nvSpPr>
          <p:cNvPr id="6" name="Marcador de contenido 5"/>
          <p:cNvSpPr>
            <a:spLocks noGrp="1"/>
          </p:cNvSpPr>
          <p:nvPr>
            <p:ph idx="1"/>
          </p:nvPr>
        </p:nvSpPr>
        <p:spPr/>
        <p:txBody>
          <a:bodyPr rtlCol="0"/>
          <a:lstStyle/>
          <a:p>
            <a:pPr rtl="0"/>
            <a:r>
              <a:rPr lang="es-MX" dirty="0" smtClean="0"/>
              <a:t>Tendencias en sobrepeso y obesidad en </a:t>
            </a:r>
            <a:r>
              <a:rPr lang="es-MX" dirty="0" smtClean="0"/>
              <a:t>mujeres</a:t>
            </a:r>
          </a:p>
          <a:p>
            <a:pPr rtl="0"/>
            <a:r>
              <a:rPr lang="es-MX" dirty="0" smtClean="0"/>
              <a:t>Importancia nutrición materna</a:t>
            </a:r>
            <a:endParaRPr lang="es-ES" dirty="0" smtClean="0"/>
          </a:p>
          <a:p>
            <a:pPr rtl="0"/>
            <a:r>
              <a:rPr lang="es-ES" dirty="0" smtClean="0"/>
              <a:t>Paridad y su relación con riesgo de obesidad</a:t>
            </a:r>
            <a:endParaRPr lang="es-ES" dirty="0"/>
          </a:p>
          <a:p>
            <a:pPr lvl="1"/>
            <a:r>
              <a:rPr lang="es-ES" dirty="0" smtClean="0"/>
              <a:t>Evento reproductivo como factor de riesgo para sobrepeso </a:t>
            </a:r>
            <a:r>
              <a:rPr lang="es-ES" dirty="0" smtClean="0"/>
              <a:t>y obesidad: </a:t>
            </a:r>
            <a:r>
              <a:rPr lang="es-ES" dirty="0" smtClean="0"/>
              <a:t>ganancia </a:t>
            </a:r>
            <a:r>
              <a:rPr lang="es-ES" dirty="0" smtClean="0"/>
              <a:t>de peso durante embarazo, retención de peso en el </a:t>
            </a:r>
            <a:r>
              <a:rPr lang="es-ES" dirty="0" smtClean="0"/>
              <a:t>postparto</a:t>
            </a:r>
          </a:p>
          <a:p>
            <a:pPr lvl="1"/>
            <a:r>
              <a:rPr lang="es-MX" dirty="0" smtClean="0"/>
              <a:t>Sobrepeso y obesidad como predictor de riesgo para eventos adversos en la madre y el niño – Prácticas de lactancia</a:t>
            </a:r>
          </a:p>
          <a:p>
            <a:pPr rtl="0"/>
            <a:r>
              <a:rPr lang="es-MX" dirty="0" smtClean="0"/>
              <a:t>Conclusiones</a:t>
            </a:r>
            <a:endParaRPr lang="es-MX" dirty="0" smtClean="0"/>
          </a:p>
          <a:p>
            <a:pPr marL="902050" lvl="2" indent="0">
              <a:buNone/>
            </a:pPr>
            <a:endParaRPr lang="es-ES" dirty="0"/>
          </a:p>
        </p:txBody>
      </p:sp>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Lactancia y obesidad- evidencia</a:t>
            </a:r>
            <a:endParaRPr lang="en-US" dirty="0"/>
          </a:p>
        </p:txBody>
      </p:sp>
      <p:sp>
        <p:nvSpPr>
          <p:cNvPr id="3" name="Marcador de contenido 2"/>
          <p:cNvSpPr>
            <a:spLocks noGrp="1"/>
          </p:cNvSpPr>
          <p:nvPr>
            <p:ph idx="1"/>
          </p:nvPr>
        </p:nvSpPr>
        <p:spPr>
          <a:xfrm>
            <a:off x="477788" y="1600200"/>
            <a:ext cx="10492155" cy="4572000"/>
          </a:xfrm>
        </p:spPr>
        <p:txBody>
          <a:bodyPr>
            <a:normAutofit/>
          </a:bodyPr>
          <a:lstStyle/>
          <a:p>
            <a:pPr marL="0" indent="0">
              <a:buNone/>
            </a:pPr>
            <a:r>
              <a:rPr lang="es-MX" b="1" i="1" dirty="0" smtClean="0"/>
              <a:t>Intención de amamantar</a:t>
            </a:r>
            <a:endParaRPr lang="es-MX" b="1" i="1" dirty="0" smtClean="0"/>
          </a:p>
          <a:p>
            <a:r>
              <a:rPr lang="es-MX" dirty="0" smtClean="0"/>
              <a:t>Mujeres con obesidad planean amamantar a sus hijos por menos tiempo  (6.9 meses comparado con 9.3 meses) </a:t>
            </a:r>
            <a:r>
              <a:rPr lang="es-MX" sz="1800" dirty="0" smtClean="0"/>
              <a:t>(</a:t>
            </a:r>
            <a:r>
              <a:rPr lang="es-MX" sz="1800" dirty="0" err="1" smtClean="0"/>
              <a:t>Hilson</a:t>
            </a:r>
            <a:r>
              <a:rPr lang="es-MX" sz="1800" dirty="0" smtClean="0"/>
              <a:t>, et al. 2004)</a:t>
            </a:r>
          </a:p>
          <a:p>
            <a:pPr marL="0" indent="0">
              <a:buNone/>
            </a:pPr>
            <a:endParaRPr lang="es-MX" b="1" i="1" dirty="0" smtClean="0">
              <a:cs typeface="Times New Roman" panose="02020603050405020304" pitchFamily="18" charset="0"/>
            </a:endParaRPr>
          </a:p>
          <a:p>
            <a:pPr marL="0" indent="0">
              <a:buNone/>
            </a:pPr>
            <a:r>
              <a:rPr lang="es-MX" b="1" i="1" dirty="0" smtClean="0">
                <a:cs typeface="Times New Roman" panose="02020603050405020304" pitchFamily="18" charset="0"/>
              </a:rPr>
              <a:t>Iniciación de lactancia</a:t>
            </a:r>
          </a:p>
          <a:p>
            <a:r>
              <a:rPr lang="es-MX" dirty="0" smtClean="0">
                <a:cs typeface="Times New Roman" panose="02020603050405020304" pitchFamily="18" charset="0"/>
              </a:rPr>
              <a:t>La iniciación de lactancia es menor en mujeres con obesidad (Razón de momios  de </a:t>
            </a:r>
            <a:r>
              <a:rPr lang="es-MX" b="1" dirty="0" smtClean="0">
                <a:cs typeface="Times New Roman" panose="02020603050405020304" pitchFamily="18" charset="0"/>
              </a:rPr>
              <a:t>NO</a:t>
            </a:r>
            <a:r>
              <a:rPr lang="es-MX" dirty="0" smtClean="0">
                <a:cs typeface="Times New Roman" panose="02020603050405020304" pitchFamily="18" charset="0"/>
              </a:rPr>
              <a:t> iniciar lactancia: entre 1.2 a 3.7) (</a:t>
            </a:r>
            <a:r>
              <a:rPr lang="es-ES" sz="2000" dirty="0" err="1">
                <a:solidFill>
                  <a:srgbClr val="000000"/>
                </a:solidFill>
                <a:cs typeface="Times New Roman" panose="02020603050405020304" pitchFamily="18" charset="0"/>
              </a:rPr>
              <a:t>Turcksin</a:t>
            </a:r>
            <a:r>
              <a:rPr lang="es-ES" sz="2000" dirty="0">
                <a:solidFill>
                  <a:srgbClr val="000000"/>
                </a:solidFill>
                <a:cs typeface="Times New Roman" panose="02020603050405020304" pitchFamily="18" charset="0"/>
              </a:rPr>
              <a:t>, et al. </a:t>
            </a:r>
            <a:r>
              <a:rPr lang="es-ES" sz="2000" dirty="0" smtClean="0">
                <a:solidFill>
                  <a:srgbClr val="000000"/>
                </a:solidFill>
                <a:cs typeface="Times New Roman" panose="02020603050405020304" pitchFamily="18" charset="0"/>
              </a:rPr>
              <a:t>2012)</a:t>
            </a:r>
            <a:endParaRPr lang="es-ES" dirty="0">
              <a:cs typeface="Times New Roman" panose="02020603050405020304" pitchFamily="18" charset="0"/>
            </a:endParaRPr>
          </a:p>
          <a:p>
            <a:endParaRPr lang="es-ES" dirty="0">
              <a:cs typeface="Times New Roman" panose="02020603050405020304" pitchFamily="18" charset="0"/>
            </a:endParaRPr>
          </a:p>
          <a:p>
            <a:endParaRPr lang="en-US" dirty="0">
              <a:cs typeface="Times New Roman" panose="02020603050405020304" pitchFamily="18" charset="0"/>
            </a:endParaRPr>
          </a:p>
        </p:txBody>
      </p:sp>
    </p:spTree>
    <p:extLst>
      <p:ext uri="{BB962C8B-B14F-4D97-AF65-F5344CB8AC3E}">
        <p14:creationId xmlns:p14="http://schemas.microsoft.com/office/powerpoint/2010/main" val="267251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Lactancia y obesidad- evidencia</a:t>
            </a:r>
            <a:endParaRPr lang="en-US" dirty="0"/>
          </a:p>
        </p:txBody>
      </p:sp>
      <p:sp>
        <p:nvSpPr>
          <p:cNvPr id="3" name="Marcador de contenido 2"/>
          <p:cNvSpPr>
            <a:spLocks noGrp="1"/>
          </p:cNvSpPr>
          <p:nvPr>
            <p:ph idx="1"/>
          </p:nvPr>
        </p:nvSpPr>
        <p:spPr>
          <a:xfrm>
            <a:off x="333772" y="1628800"/>
            <a:ext cx="11305256" cy="4572000"/>
          </a:xfrm>
        </p:spPr>
        <p:txBody>
          <a:bodyPr>
            <a:normAutofit/>
          </a:bodyPr>
          <a:lstStyle/>
          <a:p>
            <a:pPr marL="0" indent="0">
              <a:buNone/>
            </a:pPr>
            <a:r>
              <a:rPr lang="es-MX" b="1" i="1" dirty="0" smtClean="0"/>
              <a:t>Duración de cualquier tipo de lactancia</a:t>
            </a:r>
            <a:endParaRPr lang="es-MX" b="1" i="1" dirty="0" smtClean="0"/>
          </a:p>
          <a:p>
            <a:r>
              <a:rPr lang="es-MX" dirty="0" smtClean="0"/>
              <a:t>Menor duración de lactancia, y mayor riesgo de terminación temprana de lactancia(razón de riesgos entre: 1.2 y 2.5) (</a:t>
            </a:r>
            <a:r>
              <a:rPr lang="es-ES" sz="2000" dirty="0" err="1">
                <a:solidFill>
                  <a:srgbClr val="000000"/>
                </a:solidFill>
                <a:cs typeface="Times New Roman" panose="02020603050405020304" pitchFamily="18" charset="0"/>
              </a:rPr>
              <a:t>Turcksin</a:t>
            </a:r>
            <a:r>
              <a:rPr lang="es-ES" sz="2000" dirty="0">
                <a:solidFill>
                  <a:srgbClr val="000000"/>
                </a:solidFill>
                <a:cs typeface="Times New Roman" panose="02020603050405020304" pitchFamily="18" charset="0"/>
              </a:rPr>
              <a:t>, et al. </a:t>
            </a:r>
            <a:r>
              <a:rPr lang="es-ES" sz="2000" dirty="0" smtClean="0">
                <a:solidFill>
                  <a:srgbClr val="000000"/>
                </a:solidFill>
                <a:cs typeface="Times New Roman" panose="02020603050405020304" pitchFamily="18" charset="0"/>
              </a:rPr>
              <a:t>2012)</a:t>
            </a:r>
            <a:endParaRPr lang="es-MX" dirty="0" smtClean="0"/>
          </a:p>
          <a:p>
            <a:pPr marL="0" indent="0">
              <a:buNone/>
            </a:pPr>
            <a:r>
              <a:rPr lang="es-MX" b="1" i="1" dirty="0" smtClean="0">
                <a:cs typeface="Times New Roman" panose="02020603050405020304" pitchFamily="18" charset="0"/>
              </a:rPr>
              <a:t>Lactancia materna exclusiva</a:t>
            </a:r>
          </a:p>
          <a:p>
            <a:r>
              <a:rPr lang="es-MX" dirty="0" smtClean="0">
                <a:cs typeface="Times New Roman" panose="02020603050405020304" pitchFamily="18" charset="0"/>
              </a:rPr>
              <a:t>Descontinuación de lactancia materna exclusiva (razón de riesgos entre: 1.2 y 1.4) </a:t>
            </a:r>
            <a:r>
              <a:rPr lang="es-MX" sz="1800" dirty="0" smtClean="0">
                <a:cs typeface="Times New Roman" panose="02020603050405020304" pitchFamily="18" charset="0"/>
              </a:rPr>
              <a:t>(</a:t>
            </a:r>
            <a:r>
              <a:rPr lang="es-ES" sz="1800" dirty="0" err="1">
                <a:solidFill>
                  <a:srgbClr val="000000"/>
                </a:solidFill>
                <a:cs typeface="Times New Roman" panose="02020603050405020304" pitchFamily="18" charset="0"/>
              </a:rPr>
              <a:t>Turcksin</a:t>
            </a:r>
            <a:r>
              <a:rPr lang="es-ES" sz="1800" dirty="0">
                <a:solidFill>
                  <a:srgbClr val="000000"/>
                </a:solidFill>
                <a:cs typeface="Times New Roman" panose="02020603050405020304" pitchFamily="18" charset="0"/>
              </a:rPr>
              <a:t>, et al. </a:t>
            </a:r>
            <a:r>
              <a:rPr lang="es-ES" sz="1800" dirty="0" smtClean="0">
                <a:solidFill>
                  <a:srgbClr val="000000"/>
                </a:solidFill>
                <a:cs typeface="Times New Roman" panose="02020603050405020304" pitchFamily="18" charset="0"/>
              </a:rPr>
              <a:t>2012)</a:t>
            </a:r>
            <a:endParaRPr lang="es-MX" sz="1800" dirty="0" smtClean="0">
              <a:cs typeface="Times New Roman" panose="02020603050405020304" pitchFamily="18" charset="0"/>
            </a:endParaRPr>
          </a:p>
          <a:p>
            <a:r>
              <a:rPr lang="es-MX" dirty="0" smtClean="0">
                <a:cs typeface="Times New Roman" panose="02020603050405020304" pitchFamily="18" charset="0"/>
              </a:rPr>
              <a:t>Menor duración de lactancia materna exclusiva </a:t>
            </a:r>
            <a:r>
              <a:rPr lang="es-MX" b="1" dirty="0" smtClean="0">
                <a:cs typeface="Times New Roman" panose="02020603050405020304" pitchFamily="18" charset="0"/>
              </a:rPr>
              <a:t>a los 7 días </a:t>
            </a:r>
            <a:r>
              <a:rPr lang="es-MX" dirty="0" smtClean="0">
                <a:cs typeface="Times New Roman" panose="02020603050405020304" pitchFamily="18" charset="0"/>
              </a:rPr>
              <a:t>posparto, pero no a los 3 y 6 meses (</a:t>
            </a:r>
            <a:r>
              <a:rPr lang="es-ES" sz="2000" dirty="0" err="1">
                <a:solidFill>
                  <a:srgbClr val="000000"/>
                </a:solidFill>
                <a:cs typeface="Times New Roman" panose="02020603050405020304" pitchFamily="18" charset="0"/>
              </a:rPr>
              <a:t>Turcksin</a:t>
            </a:r>
            <a:r>
              <a:rPr lang="es-ES" sz="2000" dirty="0">
                <a:solidFill>
                  <a:srgbClr val="000000"/>
                </a:solidFill>
                <a:cs typeface="Times New Roman" panose="02020603050405020304" pitchFamily="18" charset="0"/>
              </a:rPr>
              <a:t>, et al. </a:t>
            </a:r>
            <a:r>
              <a:rPr lang="es-ES" sz="2000" dirty="0" smtClean="0">
                <a:solidFill>
                  <a:srgbClr val="000000"/>
                </a:solidFill>
                <a:cs typeface="Times New Roman" panose="02020603050405020304" pitchFamily="18" charset="0"/>
              </a:rPr>
              <a:t>2012)**</a:t>
            </a:r>
            <a:endParaRPr lang="es-ES" dirty="0">
              <a:cs typeface="Times New Roman" panose="02020603050405020304" pitchFamily="18" charset="0"/>
            </a:endParaRPr>
          </a:p>
          <a:p>
            <a:endParaRPr lang="es-ES" dirty="0">
              <a:cs typeface="Times New Roman" panose="02020603050405020304" pitchFamily="18" charset="0"/>
            </a:endParaRPr>
          </a:p>
          <a:p>
            <a:endParaRPr lang="en-US" dirty="0">
              <a:cs typeface="Times New Roman" panose="02020603050405020304" pitchFamily="18" charset="0"/>
            </a:endParaRPr>
          </a:p>
        </p:txBody>
      </p:sp>
    </p:spTree>
    <p:extLst>
      <p:ext uri="{BB962C8B-B14F-4D97-AF65-F5344CB8AC3E}">
        <p14:creationId xmlns:p14="http://schemas.microsoft.com/office/powerpoint/2010/main" val="245700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Lactancia y obesidad- evidencia</a:t>
            </a:r>
            <a:endParaRPr lang="en-US" dirty="0"/>
          </a:p>
        </p:txBody>
      </p:sp>
      <p:sp>
        <p:nvSpPr>
          <p:cNvPr id="3" name="Marcador de contenido 2"/>
          <p:cNvSpPr>
            <a:spLocks noGrp="1"/>
          </p:cNvSpPr>
          <p:nvPr>
            <p:ph idx="1"/>
          </p:nvPr>
        </p:nvSpPr>
        <p:spPr>
          <a:xfrm>
            <a:off x="254383" y="1844824"/>
            <a:ext cx="10708179" cy="4572000"/>
          </a:xfrm>
        </p:spPr>
        <p:txBody>
          <a:bodyPr>
            <a:normAutofit/>
          </a:bodyPr>
          <a:lstStyle/>
          <a:p>
            <a:pPr marL="0" indent="0">
              <a:buNone/>
            </a:pPr>
            <a:r>
              <a:rPr lang="es-MX" b="1" i="1" dirty="0" smtClean="0"/>
              <a:t>Producción de leche (“</a:t>
            </a:r>
            <a:r>
              <a:rPr lang="es-MX" b="1" i="1" dirty="0" err="1" smtClean="0"/>
              <a:t>milk</a:t>
            </a:r>
            <a:r>
              <a:rPr lang="es-MX" b="1" i="1" dirty="0" smtClean="0"/>
              <a:t> </a:t>
            </a:r>
            <a:r>
              <a:rPr lang="es-MX" b="1" i="1" dirty="0" err="1" smtClean="0"/>
              <a:t>supply</a:t>
            </a:r>
            <a:r>
              <a:rPr lang="es-MX" b="1" i="1" dirty="0" smtClean="0"/>
              <a:t>”)</a:t>
            </a:r>
            <a:endParaRPr lang="es-MX" b="1" i="1" dirty="0" smtClean="0"/>
          </a:p>
          <a:p>
            <a:r>
              <a:rPr lang="es-MX" dirty="0" smtClean="0"/>
              <a:t>Mayor riesgo de baja transferencia de leche al bebé (menos de 9.2 g por tetada) a las 60 horas posparto (razón de momios: 6.14 IC 95%: 1.1-37.4)</a:t>
            </a:r>
            <a:r>
              <a:rPr lang="es-MX" dirty="0"/>
              <a:t> </a:t>
            </a:r>
            <a:r>
              <a:rPr lang="es-MX" sz="1800" dirty="0"/>
              <a:t>(</a:t>
            </a:r>
            <a:r>
              <a:rPr lang="es-ES" sz="1800" dirty="0">
                <a:solidFill>
                  <a:srgbClr val="000000"/>
                </a:solidFill>
                <a:cs typeface="Times New Roman" panose="02020603050405020304" pitchFamily="18" charset="0"/>
              </a:rPr>
              <a:t>Chapman &amp; Pérez-Escamilla, 2000)</a:t>
            </a:r>
            <a:endParaRPr lang="es-MX" sz="1800" dirty="0"/>
          </a:p>
          <a:p>
            <a:r>
              <a:rPr lang="es-MX" dirty="0" smtClean="0"/>
              <a:t>Percepción de producción de leche adecuada al mes posparto menor en mujeres con obesidad (60% mujeres con obesidad vs. 94% mujeres con peso adecuado) y a los tres meses posparto (55% vs. 92%) </a:t>
            </a:r>
            <a:r>
              <a:rPr lang="es-MX" sz="1800" dirty="0" smtClean="0"/>
              <a:t>(</a:t>
            </a:r>
            <a:r>
              <a:rPr lang="es-MX" sz="1800" dirty="0" err="1" smtClean="0"/>
              <a:t>Mok</a:t>
            </a:r>
            <a:r>
              <a:rPr lang="es-MX" sz="1800" dirty="0" smtClean="0"/>
              <a:t> et. al 2008)</a:t>
            </a:r>
          </a:p>
          <a:p>
            <a:endParaRPr lang="es-MX" dirty="0" smtClean="0"/>
          </a:p>
          <a:p>
            <a:endParaRPr lang="es-ES" dirty="0">
              <a:cs typeface="Times New Roman" panose="02020603050405020304" pitchFamily="18" charset="0"/>
            </a:endParaRPr>
          </a:p>
          <a:p>
            <a:endParaRPr lang="en-US" dirty="0">
              <a:cs typeface="Times New Roman" panose="02020603050405020304" pitchFamily="18" charset="0"/>
            </a:endParaRPr>
          </a:p>
        </p:txBody>
      </p:sp>
    </p:spTree>
    <p:extLst>
      <p:ext uri="{BB962C8B-B14F-4D97-AF65-F5344CB8AC3E}">
        <p14:creationId xmlns:p14="http://schemas.microsoft.com/office/powerpoint/2010/main" val="8458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Lactancia y obesidad- Resumen</a:t>
            </a:r>
            <a:endParaRPr lang="en-US" dirty="0"/>
          </a:p>
        </p:txBody>
      </p:sp>
      <p:sp>
        <p:nvSpPr>
          <p:cNvPr id="3" name="Marcador de contenido 2"/>
          <p:cNvSpPr>
            <a:spLocks noGrp="1"/>
          </p:cNvSpPr>
          <p:nvPr>
            <p:ph idx="1"/>
          </p:nvPr>
        </p:nvSpPr>
        <p:spPr>
          <a:xfrm>
            <a:off x="189756" y="1600200"/>
            <a:ext cx="10780187" cy="4572000"/>
          </a:xfrm>
        </p:spPr>
        <p:txBody>
          <a:bodyPr>
            <a:normAutofit/>
          </a:bodyPr>
          <a:lstStyle/>
          <a:p>
            <a:r>
              <a:rPr lang="es-MX" dirty="0" smtClean="0"/>
              <a:t>Mujeres con obesidad planean amamantar por menos tiempo y tienen menor probabilidad de iniciar y continuar con lactancia, menos duración de lactancia materna exclusiva, comparado con mujeres con peso adecuado</a:t>
            </a:r>
          </a:p>
          <a:p>
            <a:endParaRPr lang="es-MX" dirty="0" smtClean="0"/>
          </a:p>
          <a:p>
            <a:endParaRPr lang="es-ES" dirty="0">
              <a:cs typeface="Times New Roman" panose="02020603050405020304" pitchFamily="18" charset="0"/>
            </a:endParaRPr>
          </a:p>
          <a:p>
            <a:endParaRPr lang="en-US" dirty="0">
              <a:cs typeface="Times New Roman" panose="02020603050405020304" pitchFamily="18" charset="0"/>
            </a:endParaRPr>
          </a:p>
        </p:txBody>
      </p:sp>
    </p:spTree>
    <p:extLst>
      <p:ext uri="{BB962C8B-B14F-4D97-AF65-F5344CB8AC3E}">
        <p14:creationId xmlns:p14="http://schemas.microsoft.com/office/powerpoint/2010/main" val="9335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5860" y="-212769"/>
            <a:ext cx="9751060" cy="1295400"/>
          </a:xfrm>
        </p:spPr>
        <p:txBody>
          <a:bodyPr rtlCol="0"/>
          <a:lstStyle/>
          <a:p>
            <a:pPr rtl="0"/>
            <a:r>
              <a:rPr lang="es-ES" dirty="0" smtClean="0"/>
              <a:t>Posibles mecanismos</a:t>
            </a:r>
            <a:endParaRPr lang="es-ES" dirty="0"/>
          </a:p>
        </p:txBody>
      </p:sp>
      <p:graphicFrame>
        <p:nvGraphicFramePr>
          <p:cNvPr id="6" name="Marcador de contenido 5"/>
          <p:cNvGraphicFramePr>
            <a:graphicFrameLocks noGrp="1"/>
          </p:cNvGraphicFramePr>
          <p:nvPr>
            <p:ph sz="half" idx="2"/>
            <p:extLst>
              <p:ext uri="{D42A27DB-BD31-4B8C-83A1-F6EECF244321}">
                <p14:modId xmlns:p14="http://schemas.microsoft.com/office/powerpoint/2010/main" val="1553496269"/>
              </p:ext>
            </p:extLst>
          </p:nvPr>
        </p:nvGraphicFramePr>
        <p:xfrm>
          <a:off x="0" y="1052736"/>
          <a:ext cx="10558908"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errar llave 8"/>
          <p:cNvSpPr/>
          <p:nvPr/>
        </p:nvSpPr>
        <p:spPr>
          <a:xfrm>
            <a:off x="7626789" y="1484784"/>
            <a:ext cx="410758" cy="51125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ángulo 9"/>
          <p:cNvSpPr/>
          <p:nvPr/>
        </p:nvSpPr>
        <p:spPr>
          <a:xfrm>
            <a:off x="8582890" y="1844824"/>
            <a:ext cx="3344169" cy="44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echa derecha 10"/>
          <p:cNvSpPr/>
          <p:nvPr/>
        </p:nvSpPr>
        <p:spPr>
          <a:xfrm>
            <a:off x="8130684" y="3759716"/>
            <a:ext cx="359069" cy="536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p:cNvSpPr txBox="1"/>
          <p:nvPr/>
        </p:nvSpPr>
        <p:spPr>
          <a:xfrm flipH="1">
            <a:off x="8686699" y="2060848"/>
            <a:ext cx="3240360" cy="3970318"/>
          </a:xfrm>
          <a:prstGeom prst="rect">
            <a:avLst/>
          </a:prstGeom>
          <a:noFill/>
        </p:spPr>
        <p:txBody>
          <a:bodyPr wrap="square" rtlCol="0">
            <a:spAutoFit/>
          </a:bodyPr>
          <a:lstStyle/>
          <a:p>
            <a:r>
              <a:rPr lang="es-MX" sz="2800" dirty="0" smtClean="0">
                <a:solidFill>
                  <a:schemeClr val="bg1"/>
                </a:solidFill>
              </a:rPr>
              <a:t>Lactancia poco exitosa:</a:t>
            </a:r>
          </a:p>
          <a:p>
            <a:pPr marL="342900" indent="-342900">
              <a:buFont typeface="Arial" panose="020B0604020202020204" pitchFamily="34" charset="0"/>
              <a:buChar char="•"/>
            </a:pPr>
            <a:r>
              <a:rPr lang="es-MX" sz="2800" dirty="0">
                <a:solidFill>
                  <a:schemeClr val="bg1"/>
                </a:solidFill>
              </a:rPr>
              <a:t> </a:t>
            </a:r>
            <a:r>
              <a:rPr lang="es-MX" sz="2800" dirty="0" smtClean="0">
                <a:solidFill>
                  <a:schemeClr val="bg1"/>
                </a:solidFill>
              </a:rPr>
              <a:t>Inicio tardío o no inicio</a:t>
            </a:r>
          </a:p>
          <a:p>
            <a:pPr marL="342900" indent="-342900">
              <a:buFont typeface="Arial" panose="020B0604020202020204" pitchFamily="34" charset="0"/>
              <a:buChar char="•"/>
            </a:pPr>
            <a:r>
              <a:rPr lang="es-MX" sz="2800" dirty="0" smtClean="0">
                <a:solidFill>
                  <a:schemeClr val="bg1"/>
                </a:solidFill>
              </a:rPr>
              <a:t>Abandono </a:t>
            </a:r>
            <a:r>
              <a:rPr lang="es-MX" sz="2800" dirty="0" smtClean="0">
                <a:solidFill>
                  <a:schemeClr val="bg1"/>
                </a:solidFill>
              </a:rPr>
              <a:t>temprano (lactancia exclusiva y cualquier tipo)</a:t>
            </a:r>
            <a:endParaRPr lang="en-US" sz="2800" dirty="0">
              <a:solidFill>
                <a:schemeClr val="bg1"/>
              </a:solidFill>
            </a:endParaRPr>
          </a:p>
        </p:txBody>
      </p:sp>
      <p:sp>
        <p:nvSpPr>
          <p:cNvPr id="13" name="CuadroTexto 12"/>
          <p:cNvSpPr txBox="1"/>
          <p:nvPr/>
        </p:nvSpPr>
        <p:spPr>
          <a:xfrm>
            <a:off x="9182118" y="6374958"/>
            <a:ext cx="3015316" cy="369332"/>
          </a:xfrm>
          <a:prstGeom prst="rect">
            <a:avLst/>
          </a:prstGeom>
          <a:noFill/>
        </p:spPr>
        <p:txBody>
          <a:bodyPr wrap="square" rtlCol="0">
            <a:spAutoFit/>
          </a:bodyPr>
          <a:lstStyle/>
          <a:p>
            <a:r>
              <a:rPr lang="es-MX" sz="1800" dirty="0" err="1" smtClean="0"/>
              <a:t>Rasmussen</a:t>
            </a:r>
            <a:r>
              <a:rPr lang="es-MX" sz="1800" dirty="0" smtClean="0"/>
              <a:t> KM. 2010</a:t>
            </a:r>
            <a:endParaRPr lang="en-US" sz="1800" dirty="0"/>
          </a:p>
        </p:txBody>
      </p:sp>
    </p:spTree>
    <p:extLst>
      <p:ext uri="{BB962C8B-B14F-4D97-AF65-F5344CB8AC3E}">
        <p14:creationId xmlns:p14="http://schemas.microsoft.com/office/powerpoint/2010/main" val="24906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5860" y="56701"/>
            <a:ext cx="9751060" cy="1295400"/>
          </a:xfrm>
        </p:spPr>
        <p:txBody>
          <a:bodyPr/>
          <a:lstStyle/>
          <a:p>
            <a:r>
              <a:rPr lang="es-MX" dirty="0" smtClean="0"/>
              <a:t>Factores biológicos desarrollados con el desarrollo de la glándula mamaria</a:t>
            </a:r>
            <a:endParaRPr lang="en-US" dirty="0"/>
          </a:p>
        </p:txBody>
      </p:sp>
      <p:sp>
        <p:nvSpPr>
          <p:cNvPr id="6" name="CuadroTexto 5"/>
          <p:cNvSpPr txBox="1"/>
          <p:nvPr/>
        </p:nvSpPr>
        <p:spPr>
          <a:xfrm>
            <a:off x="4222204" y="1447800"/>
            <a:ext cx="2205959" cy="646331"/>
          </a:xfrm>
          <a:prstGeom prst="rect">
            <a:avLst/>
          </a:prstGeom>
          <a:noFill/>
          <a:ln>
            <a:solidFill>
              <a:schemeClr val="tx1"/>
            </a:solidFill>
          </a:ln>
        </p:spPr>
        <p:txBody>
          <a:bodyPr wrap="square" rtlCol="0">
            <a:spAutoFit/>
          </a:bodyPr>
          <a:lstStyle/>
          <a:p>
            <a:r>
              <a:rPr lang="es-MX" sz="1800" dirty="0" smtClean="0"/>
              <a:t>Ganancia de peso gestacional </a:t>
            </a:r>
            <a:endParaRPr lang="en-US" sz="1800" dirty="0"/>
          </a:p>
        </p:txBody>
      </p:sp>
      <p:sp>
        <p:nvSpPr>
          <p:cNvPr id="7" name="CuadroTexto 6"/>
          <p:cNvSpPr txBox="1"/>
          <p:nvPr/>
        </p:nvSpPr>
        <p:spPr>
          <a:xfrm>
            <a:off x="549796" y="2276872"/>
            <a:ext cx="2205959" cy="923330"/>
          </a:xfrm>
          <a:prstGeom prst="rect">
            <a:avLst/>
          </a:prstGeom>
          <a:noFill/>
          <a:ln>
            <a:solidFill>
              <a:schemeClr val="tx1"/>
            </a:solidFill>
          </a:ln>
        </p:spPr>
        <p:txBody>
          <a:bodyPr wrap="square" rtlCol="0">
            <a:spAutoFit/>
          </a:bodyPr>
          <a:lstStyle/>
          <a:p>
            <a:r>
              <a:rPr lang="es-MX" sz="1800" dirty="0" smtClean="0"/>
              <a:t>Exceso de adiposidad antes embarazo</a:t>
            </a:r>
            <a:endParaRPr lang="en-US" sz="1800" dirty="0"/>
          </a:p>
        </p:txBody>
      </p:sp>
      <p:sp>
        <p:nvSpPr>
          <p:cNvPr id="8" name="CuadroTexto 7"/>
          <p:cNvSpPr txBox="1"/>
          <p:nvPr/>
        </p:nvSpPr>
        <p:spPr>
          <a:xfrm>
            <a:off x="4245137" y="2276872"/>
            <a:ext cx="2205959" cy="923330"/>
          </a:xfrm>
          <a:prstGeom prst="rect">
            <a:avLst/>
          </a:prstGeom>
          <a:noFill/>
          <a:ln>
            <a:solidFill>
              <a:schemeClr val="tx1"/>
            </a:solidFill>
          </a:ln>
        </p:spPr>
        <p:txBody>
          <a:bodyPr wrap="square" rtlCol="0">
            <a:spAutoFit/>
          </a:bodyPr>
          <a:lstStyle/>
          <a:p>
            <a:r>
              <a:rPr lang="es-MX" sz="1800" dirty="0" smtClean="0"/>
              <a:t>Exceso adiposidad durante el embarazo</a:t>
            </a:r>
          </a:p>
          <a:p>
            <a:endParaRPr lang="en-US" sz="1800" dirty="0"/>
          </a:p>
        </p:txBody>
      </p:sp>
      <p:sp>
        <p:nvSpPr>
          <p:cNvPr id="9" name="CuadroTexto 8"/>
          <p:cNvSpPr txBox="1"/>
          <p:nvPr/>
        </p:nvSpPr>
        <p:spPr>
          <a:xfrm>
            <a:off x="7946324" y="2282492"/>
            <a:ext cx="2205959" cy="923330"/>
          </a:xfrm>
          <a:prstGeom prst="rect">
            <a:avLst/>
          </a:prstGeom>
          <a:noFill/>
          <a:ln>
            <a:solidFill>
              <a:schemeClr val="tx1"/>
            </a:solidFill>
          </a:ln>
        </p:spPr>
        <p:txBody>
          <a:bodyPr wrap="square" rtlCol="0">
            <a:spAutoFit/>
          </a:bodyPr>
          <a:lstStyle/>
          <a:p>
            <a:r>
              <a:rPr lang="es-MX" sz="1800" dirty="0" smtClean="0"/>
              <a:t>Exceso adiposidad después del embarazo</a:t>
            </a:r>
            <a:endParaRPr lang="en-US" sz="1800" dirty="0"/>
          </a:p>
        </p:txBody>
      </p:sp>
      <p:sp>
        <p:nvSpPr>
          <p:cNvPr id="12" name="CuadroTexto 11"/>
          <p:cNvSpPr txBox="1"/>
          <p:nvPr/>
        </p:nvSpPr>
        <p:spPr>
          <a:xfrm>
            <a:off x="549796" y="3468438"/>
            <a:ext cx="2205959" cy="1200329"/>
          </a:xfrm>
          <a:prstGeom prst="rect">
            <a:avLst/>
          </a:prstGeom>
          <a:noFill/>
          <a:ln>
            <a:solidFill>
              <a:schemeClr val="tx1"/>
            </a:solidFill>
          </a:ln>
        </p:spPr>
        <p:txBody>
          <a:bodyPr wrap="square" rtlCol="0">
            <a:spAutoFit/>
          </a:bodyPr>
          <a:lstStyle/>
          <a:p>
            <a:r>
              <a:rPr lang="es-MX" sz="1800" dirty="0" smtClean="0"/>
              <a:t>Desarrollo de la glándula mamaria inadecuada antes embarazo</a:t>
            </a:r>
            <a:endParaRPr lang="en-US" sz="1800" dirty="0"/>
          </a:p>
        </p:txBody>
      </p:sp>
      <p:sp>
        <p:nvSpPr>
          <p:cNvPr id="13" name="CuadroTexto 12"/>
          <p:cNvSpPr txBox="1"/>
          <p:nvPr/>
        </p:nvSpPr>
        <p:spPr>
          <a:xfrm>
            <a:off x="4245137" y="3429000"/>
            <a:ext cx="2205959" cy="1200329"/>
          </a:xfrm>
          <a:prstGeom prst="rect">
            <a:avLst/>
          </a:prstGeom>
          <a:noFill/>
          <a:ln>
            <a:solidFill>
              <a:schemeClr val="tx1"/>
            </a:solidFill>
          </a:ln>
        </p:spPr>
        <p:txBody>
          <a:bodyPr wrap="square" rtlCol="0">
            <a:spAutoFit/>
          </a:bodyPr>
          <a:lstStyle/>
          <a:p>
            <a:r>
              <a:rPr lang="es-MX" sz="1800" dirty="0" smtClean="0"/>
              <a:t>Desarrollo de la glándula mamaria inadecuada durante embarazo</a:t>
            </a:r>
            <a:endParaRPr lang="en-US" sz="1800" dirty="0"/>
          </a:p>
        </p:txBody>
      </p:sp>
      <p:sp>
        <p:nvSpPr>
          <p:cNvPr id="14" name="CuadroTexto 13"/>
          <p:cNvSpPr txBox="1"/>
          <p:nvPr/>
        </p:nvSpPr>
        <p:spPr>
          <a:xfrm>
            <a:off x="8110636" y="3468437"/>
            <a:ext cx="2205959" cy="923330"/>
          </a:xfrm>
          <a:prstGeom prst="rect">
            <a:avLst/>
          </a:prstGeom>
          <a:noFill/>
          <a:ln>
            <a:solidFill>
              <a:schemeClr val="tx1"/>
            </a:solidFill>
          </a:ln>
        </p:spPr>
        <p:txBody>
          <a:bodyPr wrap="square" rtlCol="0">
            <a:spAutoFit/>
          </a:bodyPr>
          <a:lstStyle/>
          <a:p>
            <a:r>
              <a:rPr lang="es-MX" sz="1800" dirty="0" smtClean="0"/>
              <a:t>Anormalidades hormonales y metabólicas *</a:t>
            </a:r>
            <a:endParaRPr lang="en-US" sz="1800" dirty="0"/>
          </a:p>
        </p:txBody>
      </p:sp>
      <p:sp>
        <p:nvSpPr>
          <p:cNvPr id="15" name="CuadroTexto 14"/>
          <p:cNvSpPr txBox="1"/>
          <p:nvPr/>
        </p:nvSpPr>
        <p:spPr>
          <a:xfrm flipH="1">
            <a:off x="8984446" y="992972"/>
            <a:ext cx="3086629" cy="830997"/>
          </a:xfrm>
          <a:prstGeom prst="rect">
            <a:avLst/>
          </a:prstGeom>
          <a:noFill/>
        </p:spPr>
        <p:txBody>
          <a:bodyPr wrap="square" rtlCol="0">
            <a:spAutoFit/>
          </a:bodyPr>
          <a:lstStyle/>
          <a:p>
            <a:r>
              <a:rPr lang="es-MX" sz="1600" dirty="0" smtClean="0"/>
              <a:t>* Menor respuesta de prolactina por la succión del bebé; mayores concentraciones </a:t>
            </a:r>
            <a:r>
              <a:rPr lang="es-MX" sz="1600" dirty="0" err="1" smtClean="0"/>
              <a:t>leptina</a:t>
            </a:r>
            <a:endParaRPr lang="en-US" sz="1600" dirty="0"/>
          </a:p>
        </p:txBody>
      </p:sp>
      <p:sp>
        <p:nvSpPr>
          <p:cNvPr id="16" name="CuadroTexto 15"/>
          <p:cNvSpPr txBox="1"/>
          <p:nvPr/>
        </p:nvSpPr>
        <p:spPr>
          <a:xfrm>
            <a:off x="4294212" y="4941168"/>
            <a:ext cx="2205959" cy="646331"/>
          </a:xfrm>
          <a:prstGeom prst="rect">
            <a:avLst/>
          </a:prstGeom>
          <a:noFill/>
          <a:ln>
            <a:solidFill>
              <a:schemeClr val="tx1"/>
            </a:solidFill>
          </a:ln>
        </p:spPr>
        <p:txBody>
          <a:bodyPr wrap="square" rtlCol="0">
            <a:spAutoFit/>
          </a:bodyPr>
          <a:lstStyle/>
          <a:p>
            <a:r>
              <a:rPr lang="es-MX" sz="1800" dirty="0" smtClean="0"/>
              <a:t>Retraso en la </a:t>
            </a:r>
            <a:r>
              <a:rPr lang="es-MX" sz="1800" dirty="0" err="1" smtClean="0"/>
              <a:t>lactogénesis</a:t>
            </a:r>
            <a:r>
              <a:rPr lang="es-MX" sz="1800" dirty="0" smtClean="0"/>
              <a:t> II**</a:t>
            </a:r>
            <a:endParaRPr lang="en-US" sz="1800" dirty="0"/>
          </a:p>
        </p:txBody>
      </p:sp>
      <p:sp>
        <p:nvSpPr>
          <p:cNvPr id="17" name="CuadroTexto 16"/>
          <p:cNvSpPr txBox="1"/>
          <p:nvPr/>
        </p:nvSpPr>
        <p:spPr>
          <a:xfrm>
            <a:off x="8110636" y="4941168"/>
            <a:ext cx="2205959" cy="646331"/>
          </a:xfrm>
          <a:prstGeom prst="rect">
            <a:avLst/>
          </a:prstGeom>
          <a:noFill/>
          <a:ln>
            <a:solidFill>
              <a:schemeClr val="tx1"/>
            </a:solidFill>
          </a:ln>
        </p:spPr>
        <p:txBody>
          <a:bodyPr wrap="square" rtlCol="0">
            <a:spAutoFit/>
          </a:bodyPr>
          <a:lstStyle/>
          <a:p>
            <a:r>
              <a:rPr lang="es-MX" sz="1800" dirty="0" smtClean="0"/>
              <a:t>Bajo volumen inicial de leche</a:t>
            </a:r>
            <a:endParaRPr lang="en-US" sz="1800" dirty="0"/>
          </a:p>
        </p:txBody>
      </p:sp>
      <p:sp>
        <p:nvSpPr>
          <p:cNvPr id="18" name="CuadroTexto 17"/>
          <p:cNvSpPr txBox="1"/>
          <p:nvPr/>
        </p:nvSpPr>
        <p:spPr>
          <a:xfrm>
            <a:off x="4294212" y="6132734"/>
            <a:ext cx="2205959" cy="646331"/>
          </a:xfrm>
          <a:prstGeom prst="rect">
            <a:avLst/>
          </a:prstGeom>
          <a:noFill/>
          <a:ln>
            <a:solidFill>
              <a:schemeClr val="tx1"/>
            </a:solidFill>
          </a:ln>
        </p:spPr>
        <p:txBody>
          <a:bodyPr wrap="square" rtlCol="0">
            <a:spAutoFit/>
          </a:bodyPr>
          <a:lstStyle/>
          <a:p>
            <a:r>
              <a:rPr lang="es-MX" sz="1800" dirty="0" smtClean="0"/>
              <a:t>Término temprano de lactancia</a:t>
            </a:r>
            <a:endParaRPr lang="en-US" sz="1800" dirty="0"/>
          </a:p>
        </p:txBody>
      </p:sp>
      <p:sp>
        <p:nvSpPr>
          <p:cNvPr id="19" name="CuadroTexto 18"/>
          <p:cNvSpPr txBox="1"/>
          <p:nvPr/>
        </p:nvSpPr>
        <p:spPr>
          <a:xfrm>
            <a:off x="9182118" y="6374958"/>
            <a:ext cx="3015316" cy="369332"/>
          </a:xfrm>
          <a:prstGeom prst="rect">
            <a:avLst/>
          </a:prstGeom>
          <a:noFill/>
        </p:spPr>
        <p:txBody>
          <a:bodyPr wrap="square" rtlCol="0">
            <a:spAutoFit/>
          </a:bodyPr>
          <a:lstStyle/>
          <a:p>
            <a:r>
              <a:rPr lang="es-MX" sz="1800" dirty="0" err="1" smtClean="0"/>
              <a:t>Rasmussen</a:t>
            </a:r>
            <a:r>
              <a:rPr lang="es-MX" sz="1800" dirty="0" smtClean="0"/>
              <a:t> KM. 2010</a:t>
            </a:r>
            <a:endParaRPr lang="en-US" sz="1800" dirty="0"/>
          </a:p>
        </p:txBody>
      </p:sp>
      <p:cxnSp>
        <p:nvCxnSpPr>
          <p:cNvPr id="23" name="Conector recto de flecha 22"/>
          <p:cNvCxnSpPr>
            <a:stCxn id="6" idx="2"/>
            <a:endCxn id="8" idx="0"/>
          </p:cNvCxnSpPr>
          <p:nvPr/>
        </p:nvCxnSpPr>
        <p:spPr>
          <a:xfrm>
            <a:off x="5325184" y="2094131"/>
            <a:ext cx="22933" cy="1827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7" idx="3"/>
            <a:endCxn id="8" idx="1"/>
          </p:cNvCxnSpPr>
          <p:nvPr/>
        </p:nvCxnSpPr>
        <p:spPr>
          <a:xfrm>
            <a:off x="2755755" y="2738537"/>
            <a:ext cx="148938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endCxn id="9" idx="1"/>
          </p:cNvCxnSpPr>
          <p:nvPr/>
        </p:nvCxnSpPr>
        <p:spPr>
          <a:xfrm>
            <a:off x="6500171" y="2738537"/>
            <a:ext cx="1446153" cy="56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7" idx="2"/>
            <a:endCxn id="12" idx="0"/>
          </p:cNvCxnSpPr>
          <p:nvPr/>
        </p:nvCxnSpPr>
        <p:spPr>
          <a:xfrm>
            <a:off x="1652776" y="3200202"/>
            <a:ext cx="0" cy="2682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8" idx="2"/>
            <a:endCxn id="13" idx="0"/>
          </p:cNvCxnSpPr>
          <p:nvPr/>
        </p:nvCxnSpPr>
        <p:spPr>
          <a:xfrm>
            <a:off x="5348117" y="3200202"/>
            <a:ext cx="0" cy="2287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8" idx="2"/>
          </p:cNvCxnSpPr>
          <p:nvPr/>
        </p:nvCxnSpPr>
        <p:spPr>
          <a:xfrm>
            <a:off x="5348117" y="3200202"/>
            <a:ext cx="2762519" cy="4448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9" idx="2"/>
          </p:cNvCxnSpPr>
          <p:nvPr/>
        </p:nvCxnSpPr>
        <p:spPr>
          <a:xfrm flipH="1">
            <a:off x="9049303" y="3205822"/>
            <a:ext cx="1" cy="2231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a:stCxn id="12" idx="2"/>
            <a:endCxn id="16" idx="1"/>
          </p:cNvCxnSpPr>
          <p:nvPr/>
        </p:nvCxnSpPr>
        <p:spPr>
          <a:xfrm>
            <a:off x="1652776" y="4668767"/>
            <a:ext cx="2641436" cy="5955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p:cNvCxnSpPr>
            <a:stCxn id="13" idx="2"/>
          </p:cNvCxnSpPr>
          <p:nvPr/>
        </p:nvCxnSpPr>
        <p:spPr>
          <a:xfrm flipH="1">
            <a:off x="5336650" y="4629329"/>
            <a:ext cx="11467" cy="2398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a:stCxn id="14" idx="1"/>
          </p:cNvCxnSpPr>
          <p:nvPr/>
        </p:nvCxnSpPr>
        <p:spPr>
          <a:xfrm flipH="1">
            <a:off x="6598468" y="3930102"/>
            <a:ext cx="1512168" cy="12270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a:stCxn id="14" idx="2"/>
          </p:cNvCxnSpPr>
          <p:nvPr/>
        </p:nvCxnSpPr>
        <p:spPr>
          <a:xfrm flipH="1">
            <a:off x="9182118" y="4391767"/>
            <a:ext cx="31498" cy="4585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a:stCxn id="16" idx="3"/>
          </p:cNvCxnSpPr>
          <p:nvPr/>
        </p:nvCxnSpPr>
        <p:spPr>
          <a:xfrm flipV="1">
            <a:off x="6500171" y="5264333"/>
            <a:ext cx="1512168"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p:cNvCxnSpPr>
            <a:stCxn id="16" idx="2"/>
          </p:cNvCxnSpPr>
          <p:nvPr/>
        </p:nvCxnSpPr>
        <p:spPr>
          <a:xfrm flipH="1">
            <a:off x="5397191" y="5587499"/>
            <a:ext cx="1" cy="4337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a:endCxn id="18" idx="3"/>
          </p:cNvCxnSpPr>
          <p:nvPr/>
        </p:nvCxnSpPr>
        <p:spPr>
          <a:xfrm flipH="1">
            <a:off x="6500171" y="5659507"/>
            <a:ext cx="2330545" cy="7963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0" name="CuadroTexto 59"/>
          <p:cNvSpPr txBox="1"/>
          <p:nvPr/>
        </p:nvSpPr>
        <p:spPr>
          <a:xfrm flipH="1">
            <a:off x="0" y="6420084"/>
            <a:ext cx="3086629" cy="338554"/>
          </a:xfrm>
          <a:prstGeom prst="rect">
            <a:avLst/>
          </a:prstGeom>
          <a:noFill/>
        </p:spPr>
        <p:txBody>
          <a:bodyPr wrap="square" rtlCol="0">
            <a:spAutoFit/>
          </a:bodyPr>
          <a:lstStyle/>
          <a:p>
            <a:r>
              <a:rPr lang="es-MX" sz="1600" dirty="0" smtClean="0"/>
              <a:t>** Producción copiosa de leche</a:t>
            </a:r>
            <a:endParaRPr lang="en-US" sz="1600" dirty="0"/>
          </a:p>
        </p:txBody>
      </p:sp>
    </p:spTree>
    <p:extLst>
      <p:ext uri="{BB962C8B-B14F-4D97-AF65-F5344CB8AC3E}">
        <p14:creationId xmlns:p14="http://schemas.microsoft.com/office/powerpoint/2010/main" val="4117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5860" y="56701"/>
            <a:ext cx="9751060" cy="1295400"/>
          </a:xfrm>
        </p:spPr>
        <p:txBody>
          <a:bodyPr/>
          <a:lstStyle/>
          <a:p>
            <a:r>
              <a:rPr lang="es-MX" dirty="0" smtClean="0"/>
              <a:t>Complicaciones en embarazo y factores mecánicos y fisiológicos en el posparto</a:t>
            </a:r>
            <a:endParaRPr lang="en-US" dirty="0"/>
          </a:p>
        </p:txBody>
      </p:sp>
      <p:sp>
        <p:nvSpPr>
          <p:cNvPr id="6" name="CuadroTexto 5"/>
          <p:cNvSpPr txBox="1"/>
          <p:nvPr/>
        </p:nvSpPr>
        <p:spPr>
          <a:xfrm>
            <a:off x="4222204" y="1447800"/>
            <a:ext cx="2205959" cy="646331"/>
          </a:xfrm>
          <a:prstGeom prst="rect">
            <a:avLst/>
          </a:prstGeom>
          <a:noFill/>
          <a:ln>
            <a:solidFill>
              <a:schemeClr val="tx1"/>
            </a:solidFill>
          </a:ln>
        </p:spPr>
        <p:txBody>
          <a:bodyPr wrap="square" rtlCol="0">
            <a:spAutoFit/>
          </a:bodyPr>
          <a:lstStyle/>
          <a:p>
            <a:r>
              <a:rPr lang="es-MX" sz="1800" dirty="0" smtClean="0"/>
              <a:t>Ganancia de peso gestacional </a:t>
            </a:r>
            <a:endParaRPr lang="en-US" sz="1800" dirty="0"/>
          </a:p>
        </p:txBody>
      </p:sp>
      <p:sp>
        <p:nvSpPr>
          <p:cNvPr id="7" name="CuadroTexto 6"/>
          <p:cNvSpPr txBox="1"/>
          <p:nvPr/>
        </p:nvSpPr>
        <p:spPr>
          <a:xfrm>
            <a:off x="549796" y="2276872"/>
            <a:ext cx="2205959" cy="923330"/>
          </a:xfrm>
          <a:prstGeom prst="rect">
            <a:avLst/>
          </a:prstGeom>
          <a:noFill/>
          <a:ln>
            <a:solidFill>
              <a:schemeClr val="tx1"/>
            </a:solidFill>
          </a:ln>
        </p:spPr>
        <p:txBody>
          <a:bodyPr wrap="square" rtlCol="0">
            <a:spAutoFit/>
          </a:bodyPr>
          <a:lstStyle/>
          <a:p>
            <a:r>
              <a:rPr lang="es-MX" sz="1800" dirty="0" smtClean="0"/>
              <a:t>Exceso de adiposidad antes embarazo</a:t>
            </a:r>
            <a:endParaRPr lang="en-US" sz="1800" dirty="0"/>
          </a:p>
        </p:txBody>
      </p:sp>
      <p:sp>
        <p:nvSpPr>
          <p:cNvPr id="8" name="CuadroTexto 7"/>
          <p:cNvSpPr txBox="1"/>
          <p:nvPr/>
        </p:nvSpPr>
        <p:spPr>
          <a:xfrm>
            <a:off x="4245137" y="2276872"/>
            <a:ext cx="2205959" cy="923330"/>
          </a:xfrm>
          <a:prstGeom prst="rect">
            <a:avLst/>
          </a:prstGeom>
          <a:noFill/>
          <a:ln>
            <a:solidFill>
              <a:schemeClr val="tx1"/>
            </a:solidFill>
          </a:ln>
        </p:spPr>
        <p:txBody>
          <a:bodyPr wrap="square" rtlCol="0">
            <a:spAutoFit/>
          </a:bodyPr>
          <a:lstStyle/>
          <a:p>
            <a:r>
              <a:rPr lang="es-MX" sz="1800" dirty="0" smtClean="0"/>
              <a:t>Exceso adiposidad durante el embarazo</a:t>
            </a:r>
          </a:p>
          <a:p>
            <a:endParaRPr lang="en-US" sz="1800" dirty="0"/>
          </a:p>
        </p:txBody>
      </p:sp>
      <p:sp>
        <p:nvSpPr>
          <p:cNvPr id="9" name="CuadroTexto 8"/>
          <p:cNvSpPr txBox="1"/>
          <p:nvPr/>
        </p:nvSpPr>
        <p:spPr>
          <a:xfrm>
            <a:off x="7946324" y="2282492"/>
            <a:ext cx="2205959" cy="923330"/>
          </a:xfrm>
          <a:prstGeom prst="rect">
            <a:avLst/>
          </a:prstGeom>
          <a:noFill/>
          <a:ln>
            <a:solidFill>
              <a:schemeClr val="tx1"/>
            </a:solidFill>
          </a:ln>
        </p:spPr>
        <p:txBody>
          <a:bodyPr wrap="square" rtlCol="0">
            <a:spAutoFit/>
          </a:bodyPr>
          <a:lstStyle/>
          <a:p>
            <a:r>
              <a:rPr lang="es-MX" sz="1800" dirty="0" smtClean="0"/>
              <a:t>Exceso adiposidad después del embarazo</a:t>
            </a:r>
            <a:endParaRPr lang="en-US" sz="1800" dirty="0"/>
          </a:p>
        </p:txBody>
      </p:sp>
      <p:sp>
        <p:nvSpPr>
          <p:cNvPr id="12" name="CuadroTexto 11"/>
          <p:cNvSpPr txBox="1"/>
          <p:nvPr/>
        </p:nvSpPr>
        <p:spPr>
          <a:xfrm>
            <a:off x="549796" y="3468438"/>
            <a:ext cx="2205959" cy="646331"/>
          </a:xfrm>
          <a:prstGeom prst="rect">
            <a:avLst/>
          </a:prstGeom>
          <a:noFill/>
          <a:ln>
            <a:solidFill>
              <a:schemeClr val="tx1"/>
            </a:solidFill>
          </a:ln>
        </p:spPr>
        <p:txBody>
          <a:bodyPr wrap="square" rtlCol="0">
            <a:spAutoFit/>
          </a:bodyPr>
          <a:lstStyle/>
          <a:p>
            <a:r>
              <a:rPr lang="es-MX" sz="1800" dirty="0" smtClean="0"/>
              <a:t>Complicaciones del embarazo</a:t>
            </a:r>
            <a:endParaRPr lang="en-US" sz="1800" dirty="0"/>
          </a:p>
        </p:txBody>
      </p:sp>
      <p:sp>
        <p:nvSpPr>
          <p:cNvPr id="13" name="CuadroTexto 12"/>
          <p:cNvSpPr txBox="1"/>
          <p:nvPr/>
        </p:nvSpPr>
        <p:spPr>
          <a:xfrm>
            <a:off x="4245137" y="3979268"/>
            <a:ext cx="2205959" cy="923330"/>
          </a:xfrm>
          <a:prstGeom prst="rect">
            <a:avLst/>
          </a:prstGeom>
          <a:noFill/>
          <a:ln>
            <a:solidFill>
              <a:schemeClr val="tx1"/>
            </a:solidFill>
          </a:ln>
        </p:spPr>
        <p:txBody>
          <a:bodyPr wrap="square" rtlCol="0">
            <a:spAutoFit/>
          </a:bodyPr>
          <a:lstStyle/>
          <a:p>
            <a:r>
              <a:rPr lang="es-MX" sz="1800" dirty="0" smtClean="0"/>
              <a:t>Complicaciones el trabajo de parto y parto</a:t>
            </a:r>
            <a:endParaRPr lang="en-US" sz="1800" dirty="0"/>
          </a:p>
        </p:txBody>
      </p:sp>
      <p:sp>
        <p:nvSpPr>
          <p:cNvPr id="14" name="CuadroTexto 13"/>
          <p:cNvSpPr txBox="1"/>
          <p:nvPr/>
        </p:nvSpPr>
        <p:spPr>
          <a:xfrm>
            <a:off x="9910836" y="3434295"/>
            <a:ext cx="2205959" cy="923330"/>
          </a:xfrm>
          <a:prstGeom prst="rect">
            <a:avLst/>
          </a:prstGeom>
          <a:noFill/>
          <a:ln>
            <a:solidFill>
              <a:schemeClr val="tx1"/>
            </a:solidFill>
          </a:ln>
        </p:spPr>
        <p:txBody>
          <a:bodyPr wrap="square" rtlCol="0">
            <a:spAutoFit/>
          </a:bodyPr>
          <a:lstStyle/>
          <a:p>
            <a:r>
              <a:rPr lang="es-MX" sz="1800" dirty="0" smtClean="0"/>
              <a:t>Dificultades para colocarse al bebé y con “agarre”</a:t>
            </a:r>
            <a:endParaRPr lang="en-US" sz="1800" dirty="0"/>
          </a:p>
        </p:txBody>
      </p:sp>
      <p:sp>
        <p:nvSpPr>
          <p:cNvPr id="16" name="CuadroTexto 15"/>
          <p:cNvSpPr txBox="1"/>
          <p:nvPr/>
        </p:nvSpPr>
        <p:spPr>
          <a:xfrm>
            <a:off x="5255283" y="5127587"/>
            <a:ext cx="2205959" cy="646331"/>
          </a:xfrm>
          <a:prstGeom prst="rect">
            <a:avLst/>
          </a:prstGeom>
          <a:noFill/>
          <a:ln>
            <a:solidFill>
              <a:schemeClr val="tx1"/>
            </a:solidFill>
          </a:ln>
        </p:spPr>
        <p:txBody>
          <a:bodyPr wrap="square" rtlCol="0">
            <a:spAutoFit/>
          </a:bodyPr>
          <a:lstStyle/>
          <a:p>
            <a:r>
              <a:rPr lang="es-MX" sz="1800" dirty="0" smtClean="0"/>
              <a:t>Retraso en la </a:t>
            </a:r>
            <a:r>
              <a:rPr lang="es-MX" sz="1800" dirty="0" err="1" smtClean="0"/>
              <a:t>lactogénesis</a:t>
            </a:r>
            <a:r>
              <a:rPr lang="es-MX" sz="1800" dirty="0" smtClean="0"/>
              <a:t> II**</a:t>
            </a:r>
            <a:endParaRPr lang="en-US" sz="1800" dirty="0"/>
          </a:p>
        </p:txBody>
      </p:sp>
      <p:sp>
        <p:nvSpPr>
          <p:cNvPr id="17" name="CuadroTexto 16"/>
          <p:cNvSpPr txBox="1"/>
          <p:nvPr/>
        </p:nvSpPr>
        <p:spPr>
          <a:xfrm>
            <a:off x="9182118" y="4915786"/>
            <a:ext cx="2205959" cy="646331"/>
          </a:xfrm>
          <a:prstGeom prst="rect">
            <a:avLst/>
          </a:prstGeom>
          <a:noFill/>
          <a:ln>
            <a:solidFill>
              <a:schemeClr val="tx1"/>
            </a:solidFill>
          </a:ln>
        </p:spPr>
        <p:txBody>
          <a:bodyPr wrap="square" rtlCol="0">
            <a:spAutoFit/>
          </a:bodyPr>
          <a:lstStyle/>
          <a:p>
            <a:r>
              <a:rPr lang="es-MX" sz="1800" dirty="0" smtClean="0"/>
              <a:t>Bajo volumen inicial de leche</a:t>
            </a:r>
            <a:endParaRPr lang="en-US" sz="1800" dirty="0"/>
          </a:p>
        </p:txBody>
      </p:sp>
      <p:sp>
        <p:nvSpPr>
          <p:cNvPr id="18" name="CuadroTexto 17"/>
          <p:cNvSpPr txBox="1"/>
          <p:nvPr/>
        </p:nvSpPr>
        <p:spPr>
          <a:xfrm>
            <a:off x="5662364" y="6179023"/>
            <a:ext cx="2205959" cy="646331"/>
          </a:xfrm>
          <a:prstGeom prst="rect">
            <a:avLst/>
          </a:prstGeom>
          <a:noFill/>
          <a:ln>
            <a:solidFill>
              <a:schemeClr val="tx1"/>
            </a:solidFill>
          </a:ln>
        </p:spPr>
        <p:txBody>
          <a:bodyPr wrap="square" rtlCol="0">
            <a:spAutoFit/>
          </a:bodyPr>
          <a:lstStyle/>
          <a:p>
            <a:r>
              <a:rPr lang="es-MX" sz="1800" dirty="0" smtClean="0"/>
              <a:t>Término temprano de lactancia</a:t>
            </a:r>
            <a:endParaRPr lang="en-US" sz="1800" dirty="0"/>
          </a:p>
        </p:txBody>
      </p:sp>
      <p:sp>
        <p:nvSpPr>
          <p:cNvPr id="19" name="CuadroTexto 18"/>
          <p:cNvSpPr txBox="1"/>
          <p:nvPr/>
        </p:nvSpPr>
        <p:spPr>
          <a:xfrm>
            <a:off x="9182118" y="6374958"/>
            <a:ext cx="3015316" cy="369332"/>
          </a:xfrm>
          <a:prstGeom prst="rect">
            <a:avLst/>
          </a:prstGeom>
          <a:noFill/>
        </p:spPr>
        <p:txBody>
          <a:bodyPr wrap="square" rtlCol="0">
            <a:spAutoFit/>
          </a:bodyPr>
          <a:lstStyle/>
          <a:p>
            <a:r>
              <a:rPr lang="es-MX" sz="1800" dirty="0" err="1" smtClean="0"/>
              <a:t>Rasmussen</a:t>
            </a:r>
            <a:r>
              <a:rPr lang="es-MX" sz="1800" dirty="0" smtClean="0"/>
              <a:t> KM. 2010</a:t>
            </a:r>
            <a:endParaRPr lang="en-US" sz="1800" dirty="0"/>
          </a:p>
        </p:txBody>
      </p:sp>
      <p:cxnSp>
        <p:nvCxnSpPr>
          <p:cNvPr id="23" name="Conector recto de flecha 22"/>
          <p:cNvCxnSpPr>
            <a:stCxn id="6" idx="2"/>
            <a:endCxn id="8" idx="0"/>
          </p:cNvCxnSpPr>
          <p:nvPr/>
        </p:nvCxnSpPr>
        <p:spPr>
          <a:xfrm>
            <a:off x="5325184" y="2094131"/>
            <a:ext cx="22933" cy="1827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7" idx="3"/>
            <a:endCxn id="8" idx="1"/>
          </p:cNvCxnSpPr>
          <p:nvPr/>
        </p:nvCxnSpPr>
        <p:spPr>
          <a:xfrm>
            <a:off x="2755755" y="2738537"/>
            <a:ext cx="148938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endCxn id="9" idx="1"/>
          </p:cNvCxnSpPr>
          <p:nvPr/>
        </p:nvCxnSpPr>
        <p:spPr>
          <a:xfrm>
            <a:off x="6500171" y="2738537"/>
            <a:ext cx="1446153" cy="56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8" idx="2"/>
            <a:endCxn id="13" idx="0"/>
          </p:cNvCxnSpPr>
          <p:nvPr/>
        </p:nvCxnSpPr>
        <p:spPr>
          <a:xfrm>
            <a:off x="5348117" y="3200202"/>
            <a:ext cx="0" cy="7790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0" name="CuadroTexto 59"/>
          <p:cNvSpPr txBox="1"/>
          <p:nvPr/>
        </p:nvSpPr>
        <p:spPr>
          <a:xfrm flipH="1">
            <a:off x="0" y="6420084"/>
            <a:ext cx="3086629" cy="338554"/>
          </a:xfrm>
          <a:prstGeom prst="rect">
            <a:avLst/>
          </a:prstGeom>
          <a:noFill/>
        </p:spPr>
        <p:txBody>
          <a:bodyPr wrap="square" rtlCol="0">
            <a:spAutoFit/>
          </a:bodyPr>
          <a:lstStyle/>
          <a:p>
            <a:r>
              <a:rPr lang="es-MX" sz="1600" dirty="0" smtClean="0"/>
              <a:t>** Producción copiosa de leche</a:t>
            </a:r>
            <a:endParaRPr lang="en-US" sz="1600" dirty="0"/>
          </a:p>
        </p:txBody>
      </p:sp>
      <p:sp>
        <p:nvSpPr>
          <p:cNvPr id="36" name="CuadroTexto 35"/>
          <p:cNvSpPr txBox="1"/>
          <p:nvPr/>
        </p:nvSpPr>
        <p:spPr>
          <a:xfrm>
            <a:off x="7115668" y="3427163"/>
            <a:ext cx="2205959" cy="646331"/>
          </a:xfrm>
          <a:prstGeom prst="rect">
            <a:avLst/>
          </a:prstGeom>
          <a:noFill/>
          <a:ln>
            <a:solidFill>
              <a:schemeClr val="tx1"/>
            </a:solidFill>
          </a:ln>
        </p:spPr>
        <p:txBody>
          <a:bodyPr wrap="square" rtlCol="0">
            <a:spAutoFit/>
          </a:bodyPr>
          <a:lstStyle/>
          <a:p>
            <a:r>
              <a:rPr lang="es-MX" sz="1800" dirty="0" smtClean="0"/>
              <a:t>Bebé grande y/o prematuro</a:t>
            </a:r>
            <a:endParaRPr lang="en-US" sz="1800" dirty="0"/>
          </a:p>
        </p:txBody>
      </p:sp>
      <p:cxnSp>
        <p:nvCxnSpPr>
          <p:cNvPr id="24" name="Conector recto de flecha 23"/>
          <p:cNvCxnSpPr>
            <a:stCxn id="8" idx="2"/>
          </p:cNvCxnSpPr>
          <p:nvPr/>
        </p:nvCxnSpPr>
        <p:spPr>
          <a:xfrm flipH="1">
            <a:off x="2749911" y="3200202"/>
            <a:ext cx="2598206" cy="4681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8" idx="2"/>
          </p:cNvCxnSpPr>
          <p:nvPr/>
        </p:nvCxnSpPr>
        <p:spPr>
          <a:xfrm>
            <a:off x="5348117" y="3200202"/>
            <a:ext cx="1767551" cy="3719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a:off x="9478788" y="3200202"/>
            <a:ext cx="504056" cy="1859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36" idx="3"/>
          </p:cNvCxnSpPr>
          <p:nvPr/>
        </p:nvCxnSpPr>
        <p:spPr>
          <a:xfrm flipV="1">
            <a:off x="9321627" y="3750328"/>
            <a:ext cx="589209"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a:off x="10876920" y="4357625"/>
            <a:ext cx="0" cy="5449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flipH="1">
            <a:off x="7946324" y="5562117"/>
            <a:ext cx="2036520" cy="8128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a:stCxn id="16" idx="3"/>
            <a:endCxn id="17" idx="1"/>
          </p:cNvCxnSpPr>
          <p:nvPr/>
        </p:nvCxnSpPr>
        <p:spPr>
          <a:xfrm flipV="1">
            <a:off x="7461242" y="5238952"/>
            <a:ext cx="1720876" cy="21180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p:cNvCxnSpPr>
            <a:stCxn id="16" idx="2"/>
          </p:cNvCxnSpPr>
          <p:nvPr/>
        </p:nvCxnSpPr>
        <p:spPr>
          <a:xfrm flipH="1">
            <a:off x="6358262" y="5773918"/>
            <a:ext cx="1" cy="4051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a:stCxn id="12" idx="2"/>
          </p:cNvCxnSpPr>
          <p:nvPr/>
        </p:nvCxnSpPr>
        <p:spPr>
          <a:xfrm>
            <a:off x="1652776" y="4114769"/>
            <a:ext cx="2569428" cy="3807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a:stCxn id="13" idx="2"/>
          </p:cNvCxnSpPr>
          <p:nvPr/>
        </p:nvCxnSpPr>
        <p:spPr>
          <a:xfrm>
            <a:off x="5348117" y="4902598"/>
            <a:ext cx="438202" cy="2249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p:nvPr/>
        </p:nvCxnSpPr>
        <p:spPr>
          <a:xfrm>
            <a:off x="7223247" y="4114769"/>
            <a:ext cx="0" cy="1012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9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9571" y="-87374"/>
            <a:ext cx="10801200" cy="1295400"/>
          </a:xfrm>
        </p:spPr>
        <p:txBody>
          <a:bodyPr>
            <a:normAutofit/>
          </a:bodyPr>
          <a:lstStyle/>
          <a:p>
            <a:r>
              <a:rPr lang="es-MX" sz="2800" dirty="0" smtClean="0"/>
              <a:t>Decisión sobre inicio y continuación de la lactancia por factores sociodemográficos, sicosociales y dificultades mecánicas</a:t>
            </a:r>
            <a:endParaRPr lang="en-US" sz="2800" dirty="0"/>
          </a:p>
        </p:txBody>
      </p:sp>
      <p:sp>
        <p:nvSpPr>
          <p:cNvPr id="6" name="CuadroTexto 5"/>
          <p:cNvSpPr txBox="1"/>
          <p:nvPr/>
        </p:nvSpPr>
        <p:spPr>
          <a:xfrm>
            <a:off x="4222204" y="1447800"/>
            <a:ext cx="2205959" cy="646331"/>
          </a:xfrm>
          <a:prstGeom prst="rect">
            <a:avLst/>
          </a:prstGeom>
          <a:noFill/>
          <a:ln>
            <a:solidFill>
              <a:schemeClr val="tx1"/>
            </a:solidFill>
          </a:ln>
        </p:spPr>
        <p:txBody>
          <a:bodyPr wrap="square" rtlCol="0">
            <a:spAutoFit/>
          </a:bodyPr>
          <a:lstStyle/>
          <a:p>
            <a:r>
              <a:rPr lang="es-MX" sz="1800" dirty="0" smtClean="0"/>
              <a:t>Ganancia de peso gestacional </a:t>
            </a:r>
            <a:endParaRPr lang="en-US" sz="1800" dirty="0"/>
          </a:p>
        </p:txBody>
      </p:sp>
      <p:sp>
        <p:nvSpPr>
          <p:cNvPr id="7" name="CuadroTexto 6"/>
          <p:cNvSpPr txBox="1"/>
          <p:nvPr/>
        </p:nvSpPr>
        <p:spPr>
          <a:xfrm>
            <a:off x="549796" y="2276872"/>
            <a:ext cx="2205959" cy="923330"/>
          </a:xfrm>
          <a:prstGeom prst="rect">
            <a:avLst/>
          </a:prstGeom>
          <a:noFill/>
          <a:ln>
            <a:solidFill>
              <a:schemeClr val="tx1"/>
            </a:solidFill>
          </a:ln>
        </p:spPr>
        <p:txBody>
          <a:bodyPr wrap="square" rtlCol="0">
            <a:spAutoFit/>
          </a:bodyPr>
          <a:lstStyle/>
          <a:p>
            <a:r>
              <a:rPr lang="es-MX" sz="1800" dirty="0" smtClean="0"/>
              <a:t>Exceso de adiposidad antes embarazo</a:t>
            </a:r>
            <a:endParaRPr lang="en-US" sz="1800" dirty="0"/>
          </a:p>
        </p:txBody>
      </p:sp>
      <p:sp>
        <p:nvSpPr>
          <p:cNvPr id="8" name="CuadroTexto 7"/>
          <p:cNvSpPr txBox="1"/>
          <p:nvPr/>
        </p:nvSpPr>
        <p:spPr>
          <a:xfrm>
            <a:off x="4245137" y="2276872"/>
            <a:ext cx="2205959" cy="923330"/>
          </a:xfrm>
          <a:prstGeom prst="rect">
            <a:avLst/>
          </a:prstGeom>
          <a:noFill/>
          <a:ln>
            <a:solidFill>
              <a:schemeClr val="tx1"/>
            </a:solidFill>
          </a:ln>
        </p:spPr>
        <p:txBody>
          <a:bodyPr wrap="square" rtlCol="0">
            <a:spAutoFit/>
          </a:bodyPr>
          <a:lstStyle/>
          <a:p>
            <a:r>
              <a:rPr lang="es-MX" sz="1800" dirty="0" smtClean="0"/>
              <a:t>Exceso adiposidad durante el embarazo</a:t>
            </a:r>
          </a:p>
          <a:p>
            <a:endParaRPr lang="en-US" sz="1800" dirty="0"/>
          </a:p>
        </p:txBody>
      </p:sp>
      <p:sp>
        <p:nvSpPr>
          <p:cNvPr id="9" name="CuadroTexto 8"/>
          <p:cNvSpPr txBox="1"/>
          <p:nvPr/>
        </p:nvSpPr>
        <p:spPr>
          <a:xfrm>
            <a:off x="7946324" y="2282492"/>
            <a:ext cx="2205959" cy="923330"/>
          </a:xfrm>
          <a:prstGeom prst="rect">
            <a:avLst/>
          </a:prstGeom>
          <a:noFill/>
          <a:ln>
            <a:solidFill>
              <a:schemeClr val="tx1"/>
            </a:solidFill>
          </a:ln>
        </p:spPr>
        <p:txBody>
          <a:bodyPr wrap="square" rtlCol="0">
            <a:spAutoFit/>
          </a:bodyPr>
          <a:lstStyle/>
          <a:p>
            <a:r>
              <a:rPr lang="es-MX" sz="1800" dirty="0" smtClean="0"/>
              <a:t>Exceso adiposidad después del embarazo</a:t>
            </a:r>
            <a:endParaRPr lang="en-US" sz="1800" dirty="0"/>
          </a:p>
        </p:txBody>
      </p:sp>
      <p:sp>
        <p:nvSpPr>
          <p:cNvPr id="12" name="CuadroTexto 11"/>
          <p:cNvSpPr txBox="1"/>
          <p:nvPr/>
        </p:nvSpPr>
        <p:spPr>
          <a:xfrm>
            <a:off x="549795" y="3615492"/>
            <a:ext cx="3456385" cy="646331"/>
          </a:xfrm>
          <a:prstGeom prst="rect">
            <a:avLst/>
          </a:prstGeom>
          <a:noFill/>
          <a:ln>
            <a:solidFill>
              <a:schemeClr val="tx1"/>
            </a:solidFill>
          </a:ln>
        </p:spPr>
        <p:txBody>
          <a:bodyPr wrap="square" rtlCol="0">
            <a:spAutoFit/>
          </a:bodyPr>
          <a:lstStyle/>
          <a:p>
            <a:r>
              <a:rPr lang="es-MX" sz="1800" dirty="0" smtClean="0"/>
              <a:t>Factores sociodemográficos y </a:t>
            </a:r>
            <a:r>
              <a:rPr lang="es-MX" sz="1800" dirty="0" err="1" smtClean="0"/>
              <a:t>sico</a:t>
            </a:r>
            <a:r>
              <a:rPr lang="es-MX" sz="1800" dirty="0" smtClean="0"/>
              <a:t>-sociales</a:t>
            </a:r>
            <a:endParaRPr lang="en-US" sz="1800" dirty="0"/>
          </a:p>
        </p:txBody>
      </p:sp>
      <p:sp>
        <p:nvSpPr>
          <p:cNvPr id="14" name="CuadroTexto 13"/>
          <p:cNvSpPr txBox="1"/>
          <p:nvPr/>
        </p:nvSpPr>
        <p:spPr>
          <a:xfrm>
            <a:off x="7936697" y="5058341"/>
            <a:ext cx="2487237" cy="1200329"/>
          </a:xfrm>
          <a:prstGeom prst="rect">
            <a:avLst/>
          </a:prstGeom>
          <a:noFill/>
          <a:ln>
            <a:solidFill>
              <a:schemeClr val="tx1"/>
            </a:solidFill>
          </a:ln>
        </p:spPr>
        <p:txBody>
          <a:bodyPr wrap="square" rtlCol="0">
            <a:spAutoFit/>
          </a:bodyPr>
          <a:lstStyle/>
          <a:p>
            <a:r>
              <a:rPr lang="es-MX" sz="1800" dirty="0" smtClean="0"/>
              <a:t>Dificultades mecánicas y fisiológicas con el establecimiento lactancia</a:t>
            </a:r>
            <a:endParaRPr lang="en-US" sz="1800" dirty="0"/>
          </a:p>
        </p:txBody>
      </p:sp>
      <p:sp>
        <p:nvSpPr>
          <p:cNvPr id="18" name="CuadroTexto 17"/>
          <p:cNvSpPr txBox="1"/>
          <p:nvPr/>
        </p:nvSpPr>
        <p:spPr>
          <a:xfrm>
            <a:off x="4366220" y="6104768"/>
            <a:ext cx="2205959" cy="646331"/>
          </a:xfrm>
          <a:prstGeom prst="rect">
            <a:avLst/>
          </a:prstGeom>
          <a:noFill/>
          <a:ln>
            <a:solidFill>
              <a:schemeClr val="tx1"/>
            </a:solidFill>
          </a:ln>
        </p:spPr>
        <p:txBody>
          <a:bodyPr wrap="square" rtlCol="0">
            <a:spAutoFit/>
          </a:bodyPr>
          <a:lstStyle/>
          <a:p>
            <a:r>
              <a:rPr lang="es-MX" sz="1800" dirty="0" smtClean="0"/>
              <a:t>Término temprano de lactancia</a:t>
            </a:r>
            <a:endParaRPr lang="en-US" sz="1800" dirty="0"/>
          </a:p>
        </p:txBody>
      </p:sp>
      <p:sp>
        <p:nvSpPr>
          <p:cNvPr id="19" name="CuadroTexto 18"/>
          <p:cNvSpPr txBox="1"/>
          <p:nvPr/>
        </p:nvSpPr>
        <p:spPr>
          <a:xfrm>
            <a:off x="7462564" y="6447667"/>
            <a:ext cx="4726261" cy="646331"/>
          </a:xfrm>
          <a:prstGeom prst="rect">
            <a:avLst/>
          </a:prstGeom>
          <a:noFill/>
        </p:spPr>
        <p:txBody>
          <a:bodyPr wrap="square" rtlCol="0">
            <a:spAutoFit/>
          </a:bodyPr>
          <a:lstStyle/>
          <a:p>
            <a:r>
              <a:rPr lang="es-MX" sz="1800" dirty="0" err="1" smtClean="0"/>
              <a:t>Rasmussen</a:t>
            </a:r>
            <a:r>
              <a:rPr lang="es-MX" sz="1800" dirty="0" smtClean="0"/>
              <a:t> KM. </a:t>
            </a:r>
            <a:r>
              <a:rPr lang="es-MX" sz="1800" dirty="0" smtClean="0"/>
              <a:t>2010;</a:t>
            </a:r>
            <a:r>
              <a:rPr lang="es-MX" sz="1800" dirty="0">
                <a:cs typeface="Times New Roman" panose="02020603050405020304" pitchFamily="18" charset="0"/>
              </a:rPr>
              <a:t> </a:t>
            </a:r>
            <a:r>
              <a:rPr lang="es-ES" sz="1800" dirty="0" err="1" smtClean="0">
                <a:solidFill>
                  <a:srgbClr val="000000"/>
                </a:solidFill>
                <a:cs typeface="Times New Roman" panose="02020603050405020304" pitchFamily="18" charset="0"/>
              </a:rPr>
              <a:t>Turcksin</a:t>
            </a:r>
            <a:r>
              <a:rPr lang="es-ES" sz="1800" dirty="0">
                <a:solidFill>
                  <a:srgbClr val="000000"/>
                </a:solidFill>
                <a:cs typeface="Times New Roman" panose="02020603050405020304" pitchFamily="18" charset="0"/>
              </a:rPr>
              <a:t>, et al. </a:t>
            </a:r>
            <a:r>
              <a:rPr lang="es-ES" sz="1800" dirty="0" smtClean="0">
                <a:solidFill>
                  <a:srgbClr val="000000"/>
                </a:solidFill>
                <a:cs typeface="Times New Roman" panose="02020603050405020304" pitchFamily="18" charset="0"/>
              </a:rPr>
              <a:t>2012</a:t>
            </a:r>
            <a:endParaRPr lang="es-MX" sz="1800" dirty="0">
              <a:cs typeface="Times New Roman" panose="02020603050405020304" pitchFamily="18" charset="0"/>
            </a:endParaRPr>
          </a:p>
          <a:p>
            <a:r>
              <a:rPr lang="es-MX" sz="1800" dirty="0" smtClean="0"/>
              <a:t> </a:t>
            </a:r>
            <a:endParaRPr lang="en-US" sz="1800" dirty="0"/>
          </a:p>
        </p:txBody>
      </p:sp>
      <p:cxnSp>
        <p:nvCxnSpPr>
          <p:cNvPr id="23" name="Conector recto de flecha 22"/>
          <p:cNvCxnSpPr>
            <a:stCxn id="6" idx="2"/>
            <a:endCxn id="8" idx="0"/>
          </p:cNvCxnSpPr>
          <p:nvPr/>
        </p:nvCxnSpPr>
        <p:spPr>
          <a:xfrm>
            <a:off x="5325184" y="2094131"/>
            <a:ext cx="22933" cy="1827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7" idx="3"/>
            <a:endCxn id="8" idx="1"/>
          </p:cNvCxnSpPr>
          <p:nvPr/>
        </p:nvCxnSpPr>
        <p:spPr>
          <a:xfrm>
            <a:off x="2755755" y="2738537"/>
            <a:ext cx="148938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endCxn id="9" idx="1"/>
          </p:cNvCxnSpPr>
          <p:nvPr/>
        </p:nvCxnSpPr>
        <p:spPr>
          <a:xfrm>
            <a:off x="6500171" y="2738537"/>
            <a:ext cx="1446153" cy="56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4244320" y="4808625"/>
            <a:ext cx="2205959" cy="646331"/>
          </a:xfrm>
          <a:prstGeom prst="rect">
            <a:avLst/>
          </a:prstGeom>
          <a:noFill/>
          <a:ln>
            <a:solidFill>
              <a:schemeClr val="tx1"/>
            </a:solidFill>
          </a:ln>
        </p:spPr>
        <p:txBody>
          <a:bodyPr wrap="square" rtlCol="0">
            <a:spAutoFit/>
          </a:bodyPr>
          <a:lstStyle/>
          <a:p>
            <a:r>
              <a:rPr lang="es-MX" sz="1800" dirty="0" smtClean="0"/>
              <a:t>Decisión de amamantar</a:t>
            </a:r>
            <a:endParaRPr lang="en-US" sz="1800" dirty="0"/>
          </a:p>
        </p:txBody>
      </p:sp>
      <p:sp>
        <p:nvSpPr>
          <p:cNvPr id="3" name="Abrir llave 2"/>
          <p:cNvSpPr/>
          <p:nvPr/>
        </p:nvSpPr>
        <p:spPr>
          <a:xfrm rot="16200000">
            <a:off x="5216962" y="-543115"/>
            <a:ext cx="241053" cy="784719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Conector recto de flecha 4"/>
          <p:cNvCxnSpPr>
            <a:stCxn id="3" idx="1"/>
          </p:cNvCxnSpPr>
          <p:nvPr/>
        </p:nvCxnSpPr>
        <p:spPr>
          <a:xfrm flipH="1">
            <a:off x="5325184" y="3501009"/>
            <a:ext cx="12305" cy="1296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30" name="Grupo 29"/>
          <p:cNvGrpSpPr/>
          <p:nvPr/>
        </p:nvGrpSpPr>
        <p:grpSpPr>
          <a:xfrm>
            <a:off x="4006180" y="3691077"/>
            <a:ext cx="1273296" cy="322957"/>
            <a:chOff x="4006180" y="3691077"/>
            <a:chExt cx="1273296" cy="322957"/>
          </a:xfrm>
        </p:grpSpPr>
        <p:cxnSp>
          <p:nvCxnSpPr>
            <p:cNvPr id="20" name="Conector recto 19"/>
            <p:cNvCxnSpPr/>
            <p:nvPr/>
          </p:nvCxnSpPr>
          <p:spPr>
            <a:xfrm>
              <a:off x="5279476" y="3691077"/>
              <a:ext cx="0" cy="3229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H="1">
              <a:off x="4006180" y="3852555"/>
              <a:ext cx="1273296"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32" name="Conector recto de flecha 31"/>
          <p:cNvCxnSpPr>
            <a:stCxn id="36" idx="2"/>
          </p:cNvCxnSpPr>
          <p:nvPr/>
        </p:nvCxnSpPr>
        <p:spPr>
          <a:xfrm flipH="1">
            <a:off x="5347299" y="5454956"/>
            <a:ext cx="1" cy="6498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5" name="CuadroTexto 44"/>
          <p:cNvSpPr txBox="1"/>
          <p:nvPr/>
        </p:nvSpPr>
        <p:spPr>
          <a:xfrm>
            <a:off x="591402" y="5552938"/>
            <a:ext cx="3456385" cy="646331"/>
          </a:xfrm>
          <a:prstGeom prst="rect">
            <a:avLst/>
          </a:prstGeom>
          <a:noFill/>
          <a:ln>
            <a:solidFill>
              <a:schemeClr val="tx1"/>
            </a:solidFill>
          </a:ln>
        </p:spPr>
        <p:txBody>
          <a:bodyPr wrap="square" rtlCol="0">
            <a:spAutoFit/>
          </a:bodyPr>
          <a:lstStyle/>
          <a:p>
            <a:r>
              <a:rPr lang="es-MX" sz="1800" dirty="0" smtClean="0"/>
              <a:t>Factores sociodemográficos y </a:t>
            </a:r>
            <a:r>
              <a:rPr lang="es-MX" sz="1800" dirty="0" err="1" smtClean="0"/>
              <a:t>sico</a:t>
            </a:r>
            <a:r>
              <a:rPr lang="es-MX" sz="1800" dirty="0" smtClean="0"/>
              <a:t>-sociales</a:t>
            </a:r>
            <a:endParaRPr lang="en-US" sz="1800" dirty="0"/>
          </a:p>
        </p:txBody>
      </p:sp>
      <p:grpSp>
        <p:nvGrpSpPr>
          <p:cNvPr id="47" name="Grupo 46"/>
          <p:cNvGrpSpPr/>
          <p:nvPr/>
        </p:nvGrpSpPr>
        <p:grpSpPr>
          <a:xfrm>
            <a:off x="4074003" y="5635527"/>
            <a:ext cx="1205473" cy="322957"/>
            <a:chOff x="4006180" y="3691077"/>
            <a:chExt cx="1273296" cy="322957"/>
          </a:xfrm>
        </p:grpSpPr>
        <p:cxnSp>
          <p:nvCxnSpPr>
            <p:cNvPr id="49" name="Conector recto 48"/>
            <p:cNvCxnSpPr/>
            <p:nvPr/>
          </p:nvCxnSpPr>
          <p:spPr>
            <a:xfrm>
              <a:off x="5279476" y="3691077"/>
              <a:ext cx="0" cy="3229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flipH="1">
              <a:off x="4006180" y="3852555"/>
              <a:ext cx="1273296"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35" name="Conector recto de flecha 34"/>
          <p:cNvCxnSpPr/>
          <p:nvPr/>
        </p:nvCxnSpPr>
        <p:spPr>
          <a:xfrm>
            <a:off x="9406780" y="3259955"/>
            <a:ext cx="0" cy="16812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4" name="Grupo 43"/>
          <p:cNvGrpSpPr/>
          <p:nvPr/>
        </p:nvGrpSpPr>
        <p:grpSpPr>
          <a:xfrm>
            <a:off x="5518348" y="5635527"/>
            <a:ext cx="2304256" cy="322957"/>
            <a:chOff x="5518348" y="5635527"/>
            <a:chExt cx="2304256" cy="322957"/>
          </a:xfrm>
        </p:grpSpPr>
        <p:cxnSp>
          <p:nvCxnSpPr>
            <p:cNvPr id="39" name="Conector recto 38"/>
            <p:cNvCxnSpPr/>
            <p:nvPr/>
          </p:nvCxnSpPr>
          <p:spPr>
            <a:xfrm flipH="1">
              <a:off x="5518348" y="5797005"/>
              <a:ext cx="23042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5518348" y="5635527"/>
              <a:ext cx="0" cy="322957"/>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990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1" y="1964743"/>
            <a:ext cx="12188825" cy="2928514"/>
          </a:xfrm>
          <a:prstGeom prst="rect">
            <a:avLst/>
          </a:prstGeom>
        </p:spPr>
      </p:pic>
    </p:spTree>
    <p:extLst>
      <p:ext uri="{BB962C8B-B14F-4D97-AF65-F5344CB8AC3E}">
        <p14:creationId xmlns:p14="http://schemas.microsoft.com/office/powerpoint/2010/main" val="70729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a:t>
            </a:r>
            <a:endParaRPr lang="en-US" dirty="0"/>
          </a:p>
        </p:txBody>
      </p:sp>
      <p:sp>
        <p:nvSpPr>
          <p:cNvPr id="3" name="Marcador de contenido 2"/>
          <p:cNvSpPr>
            <a:spLocks noGrp="1"/>
          </p:cNvSpPr>
          <p:nvPr>
            <p:ph sz="half" idx="1"/>
          </p:nvPr>
        </p:nvSpPr>
        <p:spPr>
          <a:xfrm>
            <a:off x="1141412" y="1600200"/>
            <a:ext cx="10497616" cy="4572000"/>
          </a:xfrm>
        </p:spPr>
        <p:txBody>
          <a:bodyPr/>
          <a:lstStyle/>
          <a:p>
            <a:endParaRPr lang="es-MX" sz="3600" b="1" dirty="0">
              <a:solidFill>
                <a:schemeClr val="accent1">
                  <a:lumMod val="50000"/>
                </a:schemeClr>
              </a:solidFill>
              <a:cs typeface="Times New Roman" panose="02020603050405020304" pitchFamily="18" charset="0"/>
            </a:endParaRPr>
          </a:p>
          <a:p>
            <a:r>
              <a:rPr lang="es-ES_tradnl" dirty="0"/>
              <a:t>Evaluar el efecto de una intervención durante el embarazo tardío, el posparto inmediato y hasta los 12 meses posparto en madres lactantes con obesidad, en el desempeño de lactancia y crecimiento de niños(as). </a:t>
            </a:r>
            <a:endParaRPr lang="en-US" dirty="0"/>
          </a:p>
        </p:txBody>
      </p:sp>
    </p:spTree>
    <p:extLst>
      <p:ext uri="{BB962C8B-B14F-4D97-AF65-F5344CB8AC3E}">
        <p14:creationId xmlns:p14="http://schemas.microsoft.com/office/powerpoint/2010/main" val="109865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324" y="1932518"/>
            <a:ext cx="9594679" cy="2105367"/>
          </a:xfrm>
        </p:spPr>
        <p:txBody>
          <a:bodyPr rtlCol="0">
            <a:normAutofit fontScale="90000"/>
          </a:bodyPr>
          <a:lstStyle/>
          <a:p>
            <a:pPr rtl="0"/>
            <a:r>
              <a:rPr lang="es-ES" dirty="0" smtClean="0"/>
              <a:t>Tendencias de sobrepeso y obesidad en </a:t>
            </a:r>
            <a:r>
              <a:rPr lang="es-ES" dirty="0" smtClean="0"/>
              <a:t>mujeres</a:t>
            </a:r>
            <a:br>
              <a:rPr lang="es-ES" dirty="0" smtClean="0"/>
            </a:br>
            <a:r>
              <a:rPr lang="es-ES" dirty="0" smtClean="0"/>
              <a:t>Importancia de salud materna</a:t>
            </a:r>
            <a:endParaRPr lang="es-ES" dirty="0"/>
          </a:p>
        </p:txBody>
      </p:sp>
      <p:sp>
        <p:nvSpPr>
          <p:cNvPr id="4" name="Marcador de texto 3"/>
          <p:cNvSpPr>
            <a:spLocks noGrp="1"/>
          </p:cNvSpPr>
          <p:nvPr>
            <p:ph type="body" idx="1"/>
          </p:nvPr>
        </p:nvSpPr>
        <p:spPr/>
        <p:txBody>
          <a:bodyPr/>
          <a:lstStyle/>
          <a:p>
            <a:endParaRPr lang="en-US"/>
          </a:p>
        </p:txBody>
      </p:sp>
    </p:spTree>
    <p:extLst>
      <p:ext uri="{BB962C8B-B14F-4D97-AF65-F5344CB8AC3E}">
        <p14:creationId xmlns:p14="http://schemas.microsoft.com/office/powerpoint/2010/main" val="2890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5860" y="0"/>
            <a:ext cx="9751060" cy="1295400"/>
          </a:xfrm>
        </p:spPr>
        <p:txBody>
          <a:bodyPr/>
          <a:lstStyle/>
          <a:p>
            <a:r>
              <a:rPr lang="es-MX" dirty="0" smtClean="0"/>
              <a:t>Proceso para el desarrollo de la intervención</a:t>
            </a:r>
            <a:endParaRPr lang="en-US" dirty="0"/>
          </a:p>
        </p:txBody>
      </p:sp>
      <p:pic>
        <p:nvPicPr>
          <p:cNvPr id="6" name="Imagen 5"/>
          <p:cNvPicPr>
            <a:picLocks noChangeAspect="1"/>
          </p:cNvPicPr>
          <p:nvPr/>
        </p:nvPicPr>
        <p:blipFill>
          <a:blip r:embed="rId2"/>
          <a:stretch>
            <a:fillRect/>
          </a:stretch>
        </p:blipFill>
        <p:spPr>
          <a:xfrm>
            <a:off x="130525" y="1387367"/>
            <a:ext cx="5870865" cy="5466707"/>
          </a:xfrm>
          <a:prstGeom prst="rect">
            <a:avLst/>
          </a:prstGeom>
        </p:spPr>
      </p:pic>
      <p:sp>
        <p:nvSpPr>
          <p:cNvPr id="7" name="Rectángulo 6"/>
          <p:cNvSpPr/>
          <p:nvPr/>
        </p:nvSpPr>
        <p:spPr>
          <a:xfrm>
            <a:off x="6454452" y="2132856"/>
            <a:ext cx="5328592" cy="1569660"/>
          </a:xfrm>
          <a:prstGeom prst="rect">
            <a:avLst/>
          </a:prstGeom>
        </p:spPr>
        <p:txBody>
          <a:bodyPr wrap="square">
            <a:spAutoFit/>
          </a:bodyPr>
          <a:lstStyle/>
          <a:p>
            <a:pPr marL="571500" indent="-571500">
              <a:buClr>
                <a:schemeClr val="accent1">
                  <a:lumMod val="75000"/>
                </a:schemeClr>
              </a:buClr>
              <a:buFont typeface="Arial" panose="020B0604020202020204" pitchFamily="34" charset="0"/>
              <a:buChar char="•"/>
            </a:pPr>
            <a:r>
              <a:rPr lang="es-MX" dirty="0">
                <a:cs typeface="Times New Roman" panose="02020603050405020304" pitchFamily="18" charset="0"/>
              </a:rPr>
              <a:t>Dirigida a : mujeres embarazadas con exceso de peso pre-gestacional</a:t>
            </a:r>
          </a:p>
          <a:p>
            <a:pPr marL="571500" indent="-571500">
              <a:buClr>
                <a:schemeClr val="accent1">
                  <a:lumMod val="75000"/>
                </a:schemeClr>
              </a:buClr>
              <a:buFont typeface="Arial" panose="020B0604020202020204" pitchFamily="34" charset="0"/>
              <a:buChar char="•"/>
            </a:pPr>
            <a:r>
              <a:rPr lang="es-MX" dirty="0">
                <a:cs typeface="Times New Roman" panose="02020603050405020304" pitchFamily="18" charset="0"/>
              </a:rPr>
              <a:t>Basada en el modelo educativo de la Teoría Social Cognitiva</a:t>
            </a:r>
            <a:endParaRPr lang="es-MX" dirty="0">
              <a:cs typeface="Times New Roman" panose="02020603050405020304" pitchFamily="18" charset="0"/>
            </a:endParaRPr>
          </a:p>
        </p:txBody>
      </p:sp>
      <p:sp>
        <p:nvSpPr>
          <p:cNvPr id="8" name="CuadroTexto 7"/>
          <p:cNvSpPr txBox="1"/>
          <p:nvPr/>
        </p:nvSpPr>
        <p:spPr>
          <a:xfrm>
            <a:off x="6094412" y="6484742"/>
            <a:ext cx="2549352" cy="369332"/>
          </a:xfrm>
          <a:prstGeom prst="rect">
            <a:avLst/>
          </a:prstGeom>
          <a:noFill/>
        </p:spPr>
        <p:txBody>
          <a:bodyPr wrap="none" rtlCol="0">
            <a:spAutoFit/>
          </a:bodyPr>
          <a:lstStyle/>
          <a:p>
            <a:r>
              <a:rPr lang="es-MX" sz="1800" dirty="0" smtClean="0"/>
              <a:t>LM= Lactancia materna</a:t>
            </a:r>
            <a:endParaRPr lang="en-US" sz="1800" dirty="0"/>
          </a:p>
        </p:txBody>
      </p:sp>
    </p:spTree>
    <p:extLst>
      <p:ext uri="{BB962C8B-B14F-4D97-AF65-F5344CB8AC3E}">
        <p14:creationId xmlns:p14="http://schemas.microsoft.com/office/powerpoint/2010/main" val="381462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Modelo de intervención</a:t>
            </a:r>
            <a:endParaRPr lang="en-US" dirty="0"/>
          </a:p>
        </p:txBody>
      </p:sp>
      <p:pic>
        <p:nvPicPr>
          <p:cNvPr id="5" name="Imagen 4"/>
          <p:cNvPicPr>
            <a:picLocks noChangeAspect="1"/>
          </p:cNvPicPr>
          <p:nvPr/>
        </p:nvPicPr>
        <p:blipFill>
          <a:blip r:embed="rId2"/>
          <a:stretch>
            <a:fillRect/>
          </a:stretch>
        </p:blipFill>
        <p:spPr>
          <a:xfrm>
            <a:off x="6958508" y="0"/>
            <a:ext cx="5222690" cy="6858000"/>
          </a:xfrm>
          <a:prstGeom prst="rect">
            <a:avLst/>
          </a:prstGeom>
        </p:spPr>
      </p:pic>
      <p:sp>
        <p:nvSpPr>
          <p:cNvPr id="6" name="Rectángulo 5"/>
          <p:cNvSpPr/>
          <p:nvPr/>
        </p:nvSpPr>
        <p:spPr>
          <a:xfrm>
            <a:off x="117748" y="2060848"/>
            <a:ext cx="6408712" cy="2308324"/>
          </a:xfrm>
          <a:prstGeom prst="rect">
            <a:avLst/>
          </a:prstGeom>
        </p:spPr>
        <p:txBody>
          <a:bodyPr wrap="square">
            <a:spAutoFit/>
          </a:bodyPr>
          <a:lstStyle/>
          <a:p>
            <a:pPr marL="571500" indent="-571500">
              <a:buClr>
                <a:schemeClr val="accent2">
                  <a:lumMod val="75000"/>
                </a:schemeClr>
              </a:buClr>
              <a:buFont typeface="Arial" panose="020B0604020202020204" pitchFamily="34" charset="0"/>
              <a:buChar char="•"/>
            </a:pPr>
            <a:r>
              <a:rPr lang="es-ES_tradnl" dirty="0" smtClean="0"/>
              <a:t>Evaluado con: ensayo </a:t>
            </a:r>
            <a:r>
              <a:rPr lang="es-ES_tradnl" dirty="0"/>
              <a:t>aleatorizado (con grupo control y de </a:t>
            </a:r>
            <a:r>
              <a:rPr lang="es-ES_tradnl" dirty="0" smtClean="0"/>
              <a:t>intervención con </a:t>
            </a:r>
            <a:r>
              <a:rPr lang="es-ES_tradnl" dirty="0"/>
              <a:t>mujeres embarazadas </a:t>
            </a:r>
            <a:r>
              <a:rPr lang="es-ES_tradnl" dirty="0" smtClean="0"/>
              <a:t>después del segundo trimestre de embarazo</a:t>
            </a:r>
          </a:p>
          <a:p>
            <a:pPr marL="571500" indent="-571500">
              <a:buClr>
                <a:schemeClr val="accent2">
                  <a:lumMod val="75000"/>
                </a:schemeClr>
              </a:buClr>
              <a:buFont typeface="Arial" panose="020B0604020202020204" pitchFamily="34" charset="0"/>
              <a:buChar char="•"/>
            </a:pPr>
            <a:r>
              <a:rPr lang="es-ES_tradnl" dirty="0" smtClean="0"/>
              <a:t>Con índice </a:t>
            </a:r>
            <a:r>
              <a:rPr lang="es-ES_tradnl" dirty="0"/>
              <a:t>de masa </a:t>
            </a:r>
            <a:r>
              <a:rPr lang="es-ES_tradnl" dirty="0" smtClean="0"/>
              <a:t>corporal&gt;28 kg/m</a:t>
            </a:r>
            <a:r>
              <a:rPr lang="es-ES_tradnl" baseline="30000" dirty="0" smtClean="0"/>
              <a:t>2</a:t>
            </a:r>
          </a:p>
          <a:p>
            <a:pPr>
              <a:buClr>
                <a:schemeClr val="accent2">
                  <a:lumMod val="75000"/>
                </a:schemeClr>
              </a:buClr>
            </a:pPr>
            <a:endParaRPr lang="es-MX" dirty="0">
              <a:cs typeface="Times New Roman" panose="02020603050405020304" pitchFamily="18" charset="0"/>
            </a:endParaRPr>
          </a:p>
        </p:txBody>
      </p:sp>
      <p:sp>
        <p:nvSpPr>
          <p:cNvPr id="7" name="CuadroTexto 6"/>
          <p:cNvSpPr txBox="1"/>
          <p:nvPr/>
        </p:nvSpPr>
        <p:spPr>
          <a:xfrm>
            <a:off x="4294212" y="6381328"/>
            <a:ext cx="2549352" cy="369332"/>
          </a:xfrm>
          <a:prstGeom prst="rect">
            <a:avLst/>
          </a:prstGeom>
          <a:noFill/>
        </p:spPr>
        <p:txBody>
          <a:bodyPr wrap="none" rtlCol="0">
            <a:spAutoFit/>
          </a:bodyPr>
          <a:lstStyle/>
          <a:p>
            <a:r>
              <a:rPr lang="es-MX" sz="1800" dirty="0" smtClean="0"/>
              <a:t>LM= Lactancia materna</a:t>
            </a:r>
            <a:endParaRPr lang="en-US" sz="1800" dirty="0"/>
          </a:p>
        </p:txBody>
      </p:sp>
    </p:spTree>
    <p:extLst>
      <p:ext uri="{BB962C8B-B14F-4D97-AF65-F5344CB8AC3E}">
        <p14:creationId xmlns:p14="http://schemas.microsoft.com/office/powerpoint/2010/main" val="26978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Conclusiones</a:t>
            </a:r>
            <a:endParaRPr lang="en-US" dirty="0"/>
          </a:p>
        </p:txBody>
      </p:sp>
      <p:sp>
        <p:nvSpPr>
          <p:cNvPr id="3" name="Marcador de contenido 2"/>
          <p:cNvSpPr>
            <a:spLocks noGrp="1"/>
          </p:cNvSpPr>
          <p:nvPr>
            <p:ph idx="1"/>
          </p:nvPr>
        </p:nvSpPr>
        <p:spPr/>
        <p:txBody>
          <a:bodyPr>
            <a:normAutofit fontScale="92500"/>
          </a:bodyPr>
          <a:lstStyle/>
          <a:p>
            <a:r>
              <a:rPr lang="es-MX" dirty="0" smtClean="0"/>
              <a:t>A nivel global el problema de sobrepeso y obesidad es mayor en mujeres</a:t>
            </a:r>
            <a:endParaRPr lang="en-US" dirty="0" smtClean="0"/>
          </a:p>
          <a:p>
            <a:r>
              <a:rPr lang="es-MX" dirty="0" smtClean="0"/>
              <a:t>El cambio de peso durante un evento reproductivo puede contribuir a un mayor riesgo de obesidad (sobre todo en un subgrupo de la población)</a:t>
            </a:r>
          </a:p>
          <a:p>
            <a:r>
              <a:rPr lang="es-MX" dirty="0" smtClean="0"/>
              <a:t>Aun importante caracterizar las trayectorias de peso, e identificar estrategias y factores relacionados con su modificación</a:t>
            </a:r>
          </a:p>
        </p:txBody>
      </p:sp>
      <p:sp>
        <p:nvSpPr>
          <p:cNvPr id="4" name="Marcador de texto 3"/>
          <p:cNvSpPr>
            <a:spLocks noGrp="1"/>
          </p:cNvSpPr>
          <p:nvPr>
            <p:ph type="body" sz="half" idx="2"/>
          </p:nvPr>
        </p:nvSpPr>
        <p:spPr/>
        <p:txBody>
          <a:bodyPr/>
          <a:lstStyle/>
          <a:p>
            <a:r>
              <a:rPr lang="es-MX" dirty="0" smtClean="0"/>
              <a:t>Paridad como factor de riesgo para desarrollo de sobrepeso y obesidad en mujeres</a:t>
            </a:r>
            <a:endParaRPr lang="en-US" dirty="0"/>
          </a:p>
        </p:txBody>
      </p:sp>
    </p:spTree>
    <p:extLst>
      <p:ext uri="{BB962C8B-B14F-4D97-AF65-F5344CB8AC3E}">
        <p14:creationId xmlns:p14="http://schemas.microsoft.com/office/powerpoint/2010/main" val="88368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Conclusiones</a:t>
            </a:r>
            <a:endParaRPr lang="en-US" dirty="0"/>
          </a:p>
        </p:txBody>
      </p:sp>
      <p:sp>
        <p:nvSpPr>
          <p:cNvPr id="3" name="Marcador de contenido 2"/>
          <p:cNvSpPr>
            <a:spLocks noGrp="1"/>
          </p:cNvSpPr>
          <p:nvPr>
            <p:ph idx="1"/>
          </p:nvPr>
        </p:nvSpPr>
        <p:spPr/>
        <p:txBody>
          <a:bodyPr>
            <a:normAutofit fontScale="77500" lnSpcReduction="20000"/>
          </a:bodyPr>
          <a:lstStyle/>
          <a:p>
            <a:r>
              <a:rPr lang="es-MX" dirty="0" smtClean="0"/>
              <a:t>El sobrepeso y obesidad tiene repercusiones en las diferentes etapas de un ciclo reproductivo (antes, durante y después del embarazo)</a:t>
            </a:r>
          </a:p>
          <a:p>
            <a:r>
              <a:rPr lang="es-MX" dirty="0" smtClean="0"/>
              <a:t>Lactancia: mujeres que inician el embarazo con obesidad tienen menor inicio y duración de lactancia</a:t>
            </a:r>
          </a:p>
          <a:p>
            <a:r>
              <a:rPr lang="es-MX" dirty="0" smtClean="0"/>
              <a:t>Mujeres con obesidad se beneficiarían con un apoyo (consejería) adicional para facilitar el inicio y continuación de la lactancia</a:t>
            </a:r>
          </a:p>
          <a:p>
            <a:r>
              <a:rPr lang="es-MX" dirty="0" smtClean="0"/>
              <a:t>Dada la alta prevalencia de sobrepeso y obesidad a nivel global, y la importancia de la lactancia materna en la salud de la mujer y del niño, se requieren intervenciones para apoyar la lactancia en mujeres con sobrepeso y obesidad</a:t>
            </a:r>
            <a:endParaRPr lang="en-US" dirty="0"/>
          </a:p>
        </p:txBody>
      </p:sp>
      <p:sp>
        <p:nvSpPr>
          <p:cNvPr id="4" name="Marcador de texto 3"/>
          <p:cNvSpPr>
            <a:spLocks noGrp="1"/>
          </p:cNvSpPr>
          <p:nvPr>
            <p:ph type="body" sz="half" idx="2"/>
          </p:nvPr>
        </p:nvSpPr>
        <p:spPr/>
        <p:txBody>
          <a:bodyPr/>
          <a:lstStyle/>
          <a:p>
            <a:r>
              <a:rPr lang="es-MX" dirty="0" smtClean="0"/>
              <a:t>El sobrepeso y obesidad como factor de riesgo para complicaciones para la madre y el bebé en formación</a:t>
            </a:r>
            <a:endParaRPr lang="en-US" dirty="0"/>
          </a:p>
        </p:txBody>
      </p:sp>
    </p:spTree>
    <p:extLst>
      <p:ext uri="{BB962C8B-B14F-4D97-AF65-F5344CB8AC3E}">
        <p14:creationId xmlns:p14="http://schemas.microsoft.com/office/powerpoint/2010/main" val="48160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Conclusiones</a:t>
            </a:r>
            <a:endParaRPr lang="es-ES" dirty="0"/>
          </a:p>
        </p:txBody>
      </p:sp>
      <p:sp>
        <p:nvSpPr>
          <p:cNvPr id="3" name="Marcador de posición de contenido 2"/>
          <p:cNvSpPr>
            <a:spLocks noGrp="1"/>
          </p:cNvSpPr>
          <p:nvPr>
            <p:ph idx="1"/>
          </p:nvPr>
        </p:nvSpPr>
        <p:spPr/>
        <p:txBody>
          <a:bodyPr rtlCol="0"/>
          <a:lstStyle/>
          <a:p>
            <a:pPr rtl="0"/>
            <a:r>
              <a:rPr lang="es-ES" dirty="0" smtClean="0"/>
              <a:t>El estado de nutrición de la mujer en diferentes etapas de la vida contribuyen a su salud y a la de futuras generaciones </a:t>
            </a:r>
            <a:endParaRPr lang="es-ES" dirty="0" smtClean="0"/>
          </a:p>
          <a:p>
            <a:pPr rtl="0"/>
            <a:r>
              <a:rPr lang="es-ES" dirty="0" smtClean="0"/>
              <a:t>Iniciar la promoción de alimentación adecuada y práctica regular de activida</a:t>
            </a:r>
            <a:r>
              <a:rPr lang="es-ES" dirty="0" smtClean="0"/>
              <a:t>d física </a:t>
            </a:r>
            <a:r>
              <a:rPr lang="es-ES" dirty="0" smtClean="0"/>
              <a:t>desde la adolescencia y en mujeres en edad reproductiva- inicio embarazo con peso adecuado</a:t>
            </a:r>
            <a:endParaRPr lang="es-ES" dirty="0"/>
          </a:p>
        </p:txBody>
      </p:sp>
      <p:sp>
        <p:nvSpPr>
          <p:cNvPr id="4" name="Marcador de posición de texto 3"/>
          <p:cNvSpPr>
            <a:spLocks noGrp="1"/>
          </p:cNvSpPr>
          <p:nvPr>
            <p:ph type="body" sz="half" idx="2"/>
          </p:nvPr>
        </p:nvSpPr>
        <p:spPr/>
        <p:txBody>
          <a:bodyPr rtlCol="0"/>
          <a:lstStyle/>
          <a:p>
            <a:pPr rtl="0"/>
            <a:r>
              <a:rPr lang="es-ES" dirty="0" smtClean="0"/>
              <a:t>Nutrición materna debe ser abordada con una perspectiva de curso de vida</a:t>
            </a:r>
            <a:endParaRPr lang="es-ES" dirty="0"/>
          </a:p>
        </p:txBody>
      </p:sp>
    </p:spTree>
    <p:extLst>
      <p:ext uri="{BB962C8B-B14F-4D97-AF65-F5344CB8AC3E}">
        <p14:creationId xmlns:p14="http://schemas.microsoft.com/office/powerpoint/2010/main" val="18226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40518" y="3742123"/>
            <a:ext cx="7249100" cy="2676951"/>
          </a:xfrm>
          <a:prstGeom prst="rect">
            <a:avLst/>
          </a:prstGeom>
          <a:noFill/>
        </p:spPr>
        <p:txBody>
          <a:bodyPr wrap="none" rtlCol="0">
            <a:spAutoFit/>
          </a:bodyPr>
          <a:lstStyle/>
          <a:p>
            <a:pPr algn="ctr" defTabSz="914171">
              <a:defRPr/>
            </a:pPr>
            <a:r>
              <a:rPr lang="es-MX" sz="7198" b="1" dirty="0">
                <a:solidFill>
                  <a:srgbClr val="5D5D5D"/>
                </a:solidFill>
                <a:latin typeface="Arial Narrow"/>
              </a:rPr>
              <a:t>Gracias</a:t>
            </a:r>
          </a:p>
          <a:p>
            <a:pPr algn="ctr" defTabSz="914171">
              <a:defRPr/>
            </a:pPr>
            <a:r>
              <a:rPr lang="es-MX" sz="3199" dirty="0">
                <a:solidFill>
                  <a:srgbClr val="5D5D5D"/>
                </a:solidFill>
                <a:latin typeface="Arial Narrow"/>
              </a:rPr>
              <a:t>Dra. Sonia Hernández Cordero</a:t>
            </a:r>
          </a:p>
          <a:p>
            <a:pPr algn="ctr" defTabSz="914171">
              <a:defRPr/>
            </a:pPr>
            <a:r>
              <a:rPr lang="es-MX" sz="3199" dirty="0">
                <a:solidFill>
                  <a:srgbClr val="5D5D5D"/>
                </a:solidFill>
                <a:latin typeface="Arial Narrow"/>
              </a:rPr>
              <a:t>Correo electrónico: </a:t>
            </a:r>
            <a:r>
              <a:rPr lang="es-MX" sz="3199" dirty="0">
                <a:solidFill>
                  <a:srgbClr val="5D5D5D"/>
                </a:solidFill>
                <a:latin typeface="Arial Narrow"/>
                <a:hlinkClick r:id="rId3"/>
              </a:rPr>
              <a:t>sonia.hernandez@ibero.mx</a:t>
            </a:r>
            <a:endParaRPr lang="es-MX" sz="3199" dirty="0">
              <a:solidFill>
                <a:srgbClr val="5D5D5D"/>
              </a:solidFill>
              <a:latin typeface="Arial Narrow"/>
            </a:endParaRPr>
          </a:p>
          <a:p>
            <a:pPr algn="ctr" defTabSz="914171">
              <a:defRPr/>
            </a:pPr>
            <a:endParaRPr lang="en-US" sz="3199" dirty="0">
              <a:solidFill>
                <a:srgbClr val="5D5D5D"/>
              </a:solidFill>
              <a:latin typeface="Arial Narrow"/>
            </a:endParaRPr>
          </a:p>
        </p:txBody>
      </p:sp>
      <p:pic>
        <p:nvPicPr>
          <p:cNvPr id="4" name="Imagen 3"/>
          <p:cNvPicPr/>
          <p:nvPr/>
        </p:nvPicPr>
        <p:blipFill>
          <a:blip r:embed="rId4" cstate="print">
            <a:extLst>
              <a:ext uri="{28A0092B-C50C-407E-A947-70E740481C1C}">
                <a14:useLocalDpi xmlns:a14="http://schemas.microsoft.com/office/drawing/2010/main" val="0"/>
              </a:ext>
            </a:extLst>
          </a:blip>
          <a:stretch>
            <a:fillRect/>
          </a:stretch>
        </p:blipFill>
        <p:spPr>
          <a:xfrm>
            <a:off x="5117110" y="6033218"/>
            <a:ext cx="1295916" cy="771712"/>
          </a:xfrm>
          <a:prstGeom prst="rect">
            <a:avLst/>
          </a:prstGeom>
        </p:spPr>
      </p:pic>
      <p:pic>
        <p:nvPicPr>
          <p:cNvPr id="5" name="Imagen 4"/>
          <p:cNvPicPr>
            <a:picLocks noChangeAspect="1"/>
          </p:cNvPicPr>
          <p:nvPr/>
        </p:nvPicPr>
        <p:blipFill>
          <a:blip r:embed="rId5"/>
          <a:stretch>
            <a:fillRect/>
          </a:stretch>
        </p:blipFill>
        <p:spPr>
          <a:xfrm>
            <a:off x="1740665" y="209368"/>
            <a:ext cx="8728368" cy="3491347"/>
          </a:xfrm>
          <a:prstGeom prst="rect">
            <a:avLst/>
          </a:prstGeom>
        </p:spPr>
      </p:pic>
    </p:spTree>
    <p:extLst>
      <p:ext uri="{BB962C8B-B14F-4D97-AF65-F5344CB8AC3E}">
        <p14:creationId xmlns:p14="http://schemas.microsoft.com/office/powerpoint/2010/main" val="2351662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Tree>
    <p:extLst>
      <p:ext uri="{BB962C8B-B14F-4D97-AF65-F5344CB8AC3E}">
        <p14:creationId xmlns:p14="http://schemas.microsoft.com/office/powerpoint/2010/main" val="10821614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498703" y="594105"/>
            <a:ext cx="11059919" cy="1262471"/>
          </a:xfrm>
          <a:prstGeom prst="rect">
            <a:avLst/>
          </a:prstGeom>
        </p:spPr>
        <p:txBody>
          <a:bodyPr spcFirstLastPara="1" vert="horz" wrap="square" lIns="121868" tIns="121868" rIns="121868" bIns="121868" rtlCol="0" anchor="t" anchorCtr="0">
            <a:noAutofit/>
          </a:bodyPr>
          <a:lstStyle/>
          <a:p>
            <a:pPr algn="ctr"/>
            <a:r>
              <a:rPr lang="es-419" sz="3199" b="1">
                <a:latin typeface="Montserrat"/>
                <a:ea typeface="Montserrat"/>
                <a:cs typeface="Montserrat"/>
                <a:sym typeface="Montserrat"/>
              </a:rPr>
              <a:t>Recomendaciones de ganancia de peso durante el embarazo </a:t>
            </a:r>
            <a:endParaRPr sz="3199" b="1">
              <a:latin typeface="Montserrat"/>
              <a:ea typeface="Montserrat"/>
              <a:cs typeface="Montserrat"/>
              <a:sym typeface="Montserrat"/>
            </a:endParaRPr>
          </a:p>
        </p:txBody>
      </p:sp>
      <p:graphicFrame>
        <p:nvGraphicFramePr>
          <p:cNvPr id="89" name="Google Shape;89;p17"/>
          <p:cNvGraphicFramePr/>
          <p:nvPr/>
        </p:nvGraphicFramePr>
        <p:xfrm>
          <a:off x="498703" y="2159331"/>
          <a:ext cx="11213246" cy="4022736"/>
        </p:xfrm>
        <a:graphic>
          <a:graphicData uri="http://schemas.openxmlformats.org/drawingml/2006/table">
            <a:tbl>
              <a:tblPr>
                <a:noFill/>
              </a:tblPr>
              <a:tblGrid>
                <a:gridCol w="2242649">
                  <a:extLst>
                    <a:ext uri="{9D8B030D-6E8A-4147-A177-3AD203B41FA5}">
                      <a16:colId xmlns:a16="http://schemas.microsoft.com/office/drawing/2014/main" xmlns="" val="20000"/>
                    </a:ext>
                  </a:extLst>
                </a:gridCol>
                <a:gridCol w="2242649">
                  <a:extLst>
                    <a:ext uri="{9D8B030D-6E8A-4147-A177-3AD203B41FA5}">
                      <a16:colId xmlns:a16="http://schemas.microsoft.com/office/drawing/2014/main" xmlns="" val="20001"/>
                    </a:ext>
                  </a:extLst>
                </a:gridCol>
                <a:gridCol w="2431667">
                  <a:extLst>
                    <a:ext uri="{9D8B030D-6E8A-4147-A177-3AD203B41FA5}">
                      <a16:colId xmlns:a16="http://schemas.microsoft.com/office/drawing/2014/main" xmlns="" val="20002"/>
                    </a:ext>
                  </a:extLst>
                </a:gridCol>
                <a:gridCol w="2242649">
                  <a:extLst>
                    <a:ext uri="{9D8B030D-6E8A-4147-A177-3AD203B41FA5}">
                      <a16:colId xmlns:a16="http://schemas.microsoft.com/office/drawing/2014/main" xmlns="" val="20003"/>
                    </a:ext>
                  </a:extLst>
                </a:gridCol>
                <a:gridCol w="2053632">
                  <a:extLst>
                    <a:ext uri="{9D8B030D-6E8A-4147-A177-3AD203B41FA5}">
                      <a16:colId xmlns:a16="http://schemas.microsoft.com/office/drawing/2014/main" xmlns="" val="20004"/>
                    </a:ext>
                  </a:extLst>
                </a:gridCol>
              </a:tblGrid>
              <a:tr h="975066">
                <a:tc>
                  <a:txBody>
                    <a:bodyPr/>
                    <a:lstStyle/>
                    <a:p>
                      <a:pPr marL="0" lvl="0" indent="0" algn="l" rtl="0">
                        <a:spcBef>
                          <a:spcPts val="0"/>
                        </a:spcBef>
                        <a:spcAft>
                          <a:spcPts val="0"/>
                        </a:spcAft>
                        <a:buNone/>
                      </a:pPr>
                      <a:endParaRPr sz="2400">
                        <a:latin typeface="Montserrat"/>
                        <a:ea typeface="Montserrat"/>
                        <a:cs typeface="Montserrat"/>
                        <a:sym typeface="Montserrat"/>
                      </a:endParaRPr>
                    </a:p>
                  </a:txBody>
                  <a:tcPr marL="121868" marR="121868" marT="121868" marB="121868"/>
                </a:tc>
                <a:tc>
                  <a:txBody>
                    <a:bodyPr/>
                    <a:lstStyle/>
                    <a:p>
                      <a:pPr marL="0" lvl="0" indent="0" algn="ctr" rtl="0">
                        <a:spcBef>
                          <a:spcPts val="0"/>
                        </a:spcBef>
                        <a:spcAft>
                          <a:spcPts val="0"/>
                        </a:spcAft>
                        <a:buNone/>
                      </a:pPr>
                      <a:r>
                        <a:rPr lang="es-419" sz="2400">
                          <a:latin typeface="Montserrat"/>
                          <a:ea typeface="Montserrat"/>
                          <a:cs typeface="Montserrat"/>
                          <a:sym typeface="Montserrat"/>
                        </a:rPr>
                        <a:t>1er trimestre (kg)</a:t>
                      </a:r>
                      <a:endParaRPr sz="2400">
                        <a:latin typeface="Montserrat"/>
                        <a:ea typeface="Montserrat"/>
                        <a:cs typeface="Montserrat"/>
                        <a:sym typeface="Montserrat"/>
                      </a:endParaRPr>
                    </a:p>
                  </a:txBody>
                  <a:tcPr marL="121868" marR="121868" marT="121868" marB="121868"/>
                </a:tc>
                <a:tc>
                  <a:txBody>
                    <a:bodyPr/>
                    <a:lstStyle/>
                    <a:p>
                      <a:pPr marL="0" lvl="0" indent="0" algn="ctr" rtl="0">
                        <a:spcBef>
                          <a:spcPts val="0"/>
                        </a:spcBef>
                        <a:spcAft>
                          <a:spcPts val="0"/>
                        </a:spcAft>
                        <a:buNone/>
                      </a:pPr>
                      <a:r>
                        <a:rPr lang="es-419" sz="2400">
                          <a:latin typeface="Montserrat"/>
                          <a:ea typeface="Montserrat"/>
                          <a:cs typeface="Montserrat"/>
                          <a:sym typeface="Montserrat"/>
                        </a:rPr>
                        <a:t>2do trimestre (kg/semana)</a:t>
                      </a:r>
                      <a:endParaRPr sz="2400">
                        <a:latin typeface="Montserrat"/>
                        <a:ea typeface="Montserrat"/>
                        <a:cs typeface="Montserrat"/>
                        <a:sym typeface="Montserrat"/>
                      </a:endParaRPr>
                    </a:p>
                  </a:txBody>
                  <a:tcPr marL="121868" marR="121868" marT="121868" marB="121868"/>
                </a:tc>
                <a:tc>
                  <a:txBody>
                    <a:bodyPr/>
                    <a:lstStyle/>
                    <a:p>
                      <a:pPr marL="0" lvl="0" indent="0" algn="ctr" rtl="0">
                        <a:spcBef>
                          <a:spcPts val="0"/>
                        </a:spcBef>
                        <a:spcAft>
                          <a:spcPts val="0"/>
                        </a:spcAft>
                        <a:buNone/>
                      </a:pPr>
                      <a:r>
                        <a:rPr lang="es-419" sz="2400">
                          <a:latin typeface="Montserrat"/>
                          <a:ea typeface="Montserrat"/>
                          <a:cs typeface="Montserrat"/>
                          <a:sym typeface="Montserrat"/>
                        </a:rPr>
                        <a:t>3er trimestre (kg/semana)</a:t>
                      </a:r>
                      <a:endParaRPr sz="2400">
                        <a:latin typeface="Montserrat"/>
                        <a:ea typeface="Montserrat"/>
                        <a:cs typeface="Montserrat"/>
                        <a:sym typeface="Montserrat"/>
                      </a:endParaRPr>
                    </a:p>
                  </a:txBody>
                  <a:tcPr marL="121868" marR="121868" marT="121868" marB="121868">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Total (kg)</a:t>
                      </a:r>
                      <a:endParaRPr sz="2400">
                        <a:latin typeface="Montserrat"/>
                        <a:ea typeface="Montserrat"/>
                        <a:cs typeface="Montserrat"/>
                        <a:sym typeface="Montserrat"/>
                      </a:endParaRPr>
                    </a:p>
                  </a:txBody>
                  <a:tcPr marL="121868" marR="121868" marT="121868" marB="121868"/>
                </a:tc>
                <a:extLst>
                  <a:ext uri="{0D108BD9-81ED-4DB2-BD59-A6C34878D82A}">
                    <a16:rowId xmlns:a16="http://schemas.microsoft.com/office/drawing/2014/main" xmlns="" val="10000"/>
                  </a:ext>
                </a:extLst>
              </a:tr>
              <a:tr h="609401">
                <a:tc>
                  <a:txBody>
                    <a:bodyPr/>
                    <a:lstStyle/>
                    <a:p>
                      <a:pPr marL="0" lvl="0" indent="0" algn="l" rtl="0">
                        <a:spcBef>
                          <a:spcPts val="0"/>
                        </a:spcBef>
                        <a:spcAft>
                          <a:spcPts val="0"/>
                        </a:spcAft>
                        <a:buNone/>
                      </a:pPr>
                      <a:r>
                        <a:rPr lang="es-419" sz="2400">
                          <a:latin typeface="Montserrat"/>
                          <a:ea typeface="Montserrat"/>
                          <a:cs typeface="Montserrat"/>
                          <a:sym typeface="Montserrat"/>
                        </a:rPr>
                        <a:t>Bajo peso</a:t>
                      </a:r>
                      <a:endParaRPr sz="2400">
                        <a:latin typeface="Montserrat"/>
                        <a:ea typeface="Montserrat"/>
                        <a:cs typeface="Montserrat"/>
                        <a:sym typeface="Montserrat"/>
                      </a:endParaRPr>
                    </a:p>
                  </a:txBody>
                  <a:tcPr marL="121868" marR="121868" marT="121868" marB="121868"/>
                </a:tc>
                <a:tc rowSpan="4">
                  <a:txBody>
                    <a:bodyPr/>
                    <a:lstStyle/>
                    <a:p>
                      <a:pPr marL="0" lvl="0" indent="0" algn="ctr" rtl="0">
                        <a:spcBef>
                          <a:spcPts val="0"/>
                        </a:spcBef>
                        <a:spcAft>
                          <a:spcPts val="0"/>
                        </a:spcAft>
                        <a:buNone/>
                      </a:pPr>
                      <a:r>
                        <a:rPr lang="es-419" sz="2400">
                          <a:latin typeface="Montserrat"/>
                          <a:ea typeface="Montserrat"/>
                          <a:cs typeface="Montserrat"/>
                          <a:sym typeface="Montserrat"/>
                        </a:rPr>
                        <a:t>0.5-2.0</a:t>
                      </a:r>
                      <a:endParaRPr sz="2400">
                        <a:latin typeface="Montserrat"/>
                        <a:ea typeface="Montserrat"/>
                        <a:cs typeface="Montserrat"/>
                        <a:sym typeface="Montserrat"/>
                      </a:endParaRPr>
                    </a:p>
                  </a:txBody>
                  <a:tcPr marL="121868" marR="121868" marT="121868" marB="121868"/>
                </a:tc>
                <a:tc>
                  <a:txBody>
                    <a:bodyPr/>
                    <a:lstStyle/>
                    <a:p>
                      <a:pPr marL="0" lvl="0" indent="0" algn="ctr" rtl="0">
                        <a:spcBef>
                          <a:spcPts val="0"/>
                        </a:spcBef>
                        <a:spcAft>
                          <a:spcPts val="0"/>
                        </a:spcAft>
                        <a:buNone/>
                      </a:pPr>
                      <a:r>
                        <a:rPr lang="es-419" sz="2400">
                          <a:latin typeface="Montserrat"/>
                          <a:ea typeface="Montserrat"/>
                          <a:cs typeface="Montserrat"/>
                          <a:sym typeface="Montserrat"/>
                        </a:rPr>
                        <a:t>0.44-0.58</a:t>
                      </a:r>
                      <a:endParaRPr sz="2400">
                        <a:latin typeface="Montserrat"/>
                        <a:ea typeface="Montserrat"/>
                        <a:cs typeface="Montserrat"/>
                        <a:sym typeface="Montserrat"/>
                      </a:endParaRPr>
                    </a:p>
                  </a:txBody>
                  <a:tcPr marL="121868" marR="121868" marT="121868" marB="121868">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0.44-0.58</a:t>
                      </a:r>
                      <a:endParaRPr sz="2400">
                        <a:latin typeface="Montserrat"/>
                        <a:ea typeface="Montserrat"/>
                        <a:cs typeface="Montserrat"/>
                        <a:sym typeface="Montserrat"/>
                      </a:endParaRPr>
                    </a:p>
                  </a:txBody>
                  <a:tcPr marL="121868" marR="121868" marT="121868" marB="121868">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12.5-18</a:t>
                      </a:r>
                      <a:endParaRPr sz="2400">
                        <a:latin typeface="Montserrat"/>
                        <a:ea typeface="Montserrat"/>
                        <a:cs typeface="Montserrat"/>
                        <a:sym typeface="Montserrat"/>
                      </a:endParaRPr>
                    </a:p>
                  </a:txBody>
                  <a:tcPr marL="121868" marR="121868" marT="121868" marB="121868">
                    <a:lnL w="9525" cap="flat" cmpd="sng">
                      <a:solidFill>
                        <a:srgbClr val="9E9E9E"/>
                      </a:solidFill>
                      <a:prstDash val="solid"/>
                      <a:round/>
                      <a:headEnd type="none" w="sm" len="sm"/>
                      <a:tailEnd type="none" w="sm" len="sm"/>
                    </a:lnL>
                  </a:tcPr>
                </a:tc>
                <a:extLst>
                  <a:ext uri="{0D108BD9-81ED-4DB2-BD59-A6C34878D82A}">
                    <a16:rowId xmlns:a16="http://schemas.microsoft.com/office/drawing/2014/main" xmlns="" val="10001"/>
                  </a:ext>
                </a:extLst>
              </a:tr>
              <a:tr h="609401">
                <a:tc>
                  <a:txBody>
                    <a:bodyPr/>
                    <a:lstStyle/>
                    <a:p>
                      <a:pPr marL="0" lvl="0" indent="0" algn="l" rtl="0">
                        <a:spcBef>
                          <a:spcPts val="0"/>
                        </a:spcBef>
                        <a:spcAft>
                          <a:spcPts val="0"/>
                        </a:spcAft>
                        <a:buNone/>
                      </a:pPr>
                      <a:r>
                        <a:rPr lang="es-419" sz="2400">
                          <a:latin typeface="Montserrat"/>
                          <a:ea typeface="Montserrat"/>
                          <a:cs typeface="Montserrat"/>
                          <a:sym typeface="Montserrat"/>
                        </a:rPr>
                        <a:t>Peso normal</a:t>
                      </a:r>
                      <a:endParaRPr sz="2400">
                        <a:latin typeface="Montserrat"/>
                        <a:ea typeface="Montserrat"/>
                        <a:cs typeface="Montserrat"/>
                        <a:sym typeface="Montserrat"/>
                      </a:endParaRPr>
                    </a:p>
                  </a:txBody>
                  <a:tcPr marL="121868" marR="121868" marT="121868" marB="121868"/>
                </a:tc>
                <a:tc vMerge="1">
                  <a:txBody>
                    <a:bodyPr/>
                    <a:lstStyle/>
                    <a:p>
                      <a:endParaRPr lang="es-ES"/>
                    </a:p>
                  </a:txBody>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0.35-0.50</a:t>
                      </a:r>
                      <a:endParaRPr sz="2400">
                        <a:latin typeface="Montserrat"/>
                        <a:ea typeface="Montserrat"/>
                        <a:cs typeface="Montserrat"/>
                        <a:sym typeface="Montserrat"/>
                      </a:endParaRPr>
                    </a:p>
                  </a:txBody>
                  <a:tcPr marL="121868" marR="121868" marT="121868" marB="121868">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0.35-0.50</a:t>
                      </a:r>
                      <a:endParaRPr sz="2400">
                        <a:latin typeface="Montserrat"/>
                        <a:ea typeface="Montserrat"/>
                        <a:cs typeface="Montserrat"/>
                        <a:sym typeface="Montserrat"/>
                      </a:endParaRPr>
                    </a:p>
                  </a:txBody>
                  <a:tcPr marL="121868" marR="121868" marT="121868" marB="121868">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11.5-16</a:t>
                      </a:r>
                      <a:endParaRPr sz="2400">
                        <a:latin typeface="Montserrat"/>
                        <a:ea typeface="Montserrat"/>
                        <a:cs typeface="Montserrat"/>
                        <a:sym typeface="Montserrat"/>
                      </a:endParaRPr>
                    </a:p>
                  </a:txBody>
                  <a:tcPr marL="121868" marR="121868" marT="121868" marB="121868">
                    <a:lnL w="9525" cap="flat" cmpd="sng">
                      <a:solidFill>
                        <a:srgbClr val="9E9E9E"/>
                      </a:solidFill>
                      <a:prstDash val="solid"/>
                      <a:round/>
                      <a:headEnd type="none" w="sm" len="sm"/>
                      <a:tailEnd type="none" w="sm" len="sm"/>
                    </a:lnL>
                  </a:tcPr>
                </a:tc>
                <a:extLst>
                  <a:ext uri="{0D108BD9-81ED-4DB2-BD59-A6C34878D82A}">
                    <a16:rowId xmlns:a16="http://schemas.microsoft.com/office/drawing/2014/main" xmlns="" val="10002"/>
                  </a:ext>
                </a:extLst>
              </a:tr>
              <a:tr h="609401">
                <a:tc>
                  <a:txBody>
                    <a:bodyPr/>
                    <a:lstStyle/>
                    <a:p>
                      <a:pPr marL="0" lvl="0" indent="0" algn="l" rtl="0">
                        <a:spcBef>
                          <a:spcPts val="0"/>
                        </a:spcBef>
                        <a:spcAft>
                          <a:spcPts val="0"/>
                        </a:spcAft>
                        <a:buNone/>
                      </a:pPr>
                      <a:r>
                        <a:rPr lang="es-419" sz="2400">
                          <a:latin typeface="Montserrat"/>
                          <a:ea typeface="Montserrat"/>
                          <a:cs typeface="Montserrat"/>
                          <a:sym typeface="Montserrat"/>
                        </a:rPr>
                        <a:t>Sobrepeso</a:t>
                      </a:r>
                      <a:endParaRPr sz="2400">
                        <a:latin typeface="Montserrat"/>
                        <a:ea typeface="Montserrat"/>
                        <a:cs typeface="Montserrat"/>
                        <a:sym typeface="Montserrat"/>
                      </a:endParaRPr>
                    </a:p>
                  </a:txBody>
                  <a:tcPr marL="121868" marR="121868" marT="121868" marB="121868"/>
                </a:tc>
                <a:tc vMerge="1">
                  <a:txBody>
                    <a:bodyPr/>
                    <a:lstStyle/>
                    <a:p>
                      <a:endParaRPr lang="es-ES"/>
                    </a:p>
                  </a:txBody>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0.23-0.33</a:t>
                      </a:r>
                      <a:endParaRPr sz="2400">
                        <a:latin typeface="Montserrat"/>
                        <a:ea typeface="Montserrat"/>
                        <a:cs typeface="Montserrat"/>
                        <a:sym typeface="Montserrat"/>
                      </a:endParaRPr>
                    </a:p>
                  </a:txBody>
                  <a:tcPr marL="121868" marR="121868" marT="121868" marB="121868">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0.23-0.33</a:t>
                      </a:r>
                      <a:endParaRPr sz="2400">
                        <a:latin typeface="Montserrat"/>
                        <a:ea typeface="Montserrat"/>
                        <a:cs typeface="Montserrat"/>
                        <a:sym typeface="Montserrat"/>
                      </a:endParaRPr>
                    </a:p>
                  </a:txBody>
                  <a:tcPr marL="121868" marR="121868" marT="121868" marB="121868">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7-11.5</a:t>
                      </a:r>
                      <a:endParaRPr sz="2400">
                        <a:latin typeface="Montserrat"/>
                        <a:ea typeface="Montserrat"/>
                        <a:cs typeface="Montserrat"/>
                        <a:sym typeface="Montserrat"/>
                      </a:endParaRPr>
                    </a:p>
                  </a:txBody>
                  <a:tcPr marL="121868" marR="121868" marT="121868" marB="121868">
                    <a:lnL w="9525" cap="flat" cmpd="sng">
                      <a:solidFill>
                        <a:srgbClr val="9E9E9E"/>
                      </a:solidFill>
                      <a:prstDash val="solid"/>
                      <a:round/>
                      <a:headEnd type="none" w="sm" len="sm"/>
                      <a:tailEnd type="none" w="sm" len="sm"/>
                    </a:lnL>
                  </a:tcPr>
                </a:tc>
                <a:extLst>
                  <a:ext uri="{0D108BD9-81ED-4DB2-BD59-A6C34878D82A}">
                    <a16:rowId xmlns:a16="http://schemas.microsoft.com/office/drawing/2014/main" xmlns="" val="10003"/>
                  </a:ext>
                </a:extLst>
              </a:tr>
              <a:tr h="609401">
                <a:tc>
                  <a:txBody>
                    <a:bodyPr/>
                    <a:lstStyle/>
                    <a:p>
                      <a:pPr marL="0" lvl="0" indent="0" algn="l" rtl="0">
                        <a:spcBef>
                          <a:spcPts val="0"/>
                        </a:spcBef>
                        <a:spcAft>
                          <a:spcPts val="0"/>
                        </a:spcAft>
                        <a:buNone/>
                      </a:pPr>
                      <a:r>
                        <a:rPr lang="es-419" sz="2400">
                          <a:latin typeface="Montserrat"/>
                          <a:ea typeface="Montserrat"/>
                          <a:cs typeface="Montserrat"/>
                          <a:sym typeface="Montserrat"/>
                        </a:rPr>
                        <a:t>Obesidad</a:t>
                      </a:r>
                      <a:endParaRPr sz="2400">
                        <a:latin typeface="Montserrat"/>
                        <a:ea typeface="Montserrat"/>
                        <a:cs typeface="Montserrat"/>
                        <a:sym typeface="Montserrat"/>
                      </a:endParaRPr>
                    </a:p>
                  </a:txBody>
                  <a:tcPr marL="121868" marR="121868" marT="121868" marB="121868"/>
                </a:tc>
                <a:tc vMerge="1">
                  <a:txBody>
                    <a:bodyPr/>
                    <a:lstStyle/>
                    <a:p>
                      <a:endParaRPr lang="es-ES"/>
                    </a:p>
                  </a:txBody>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0.17-0.27</a:t>
                      </a:r>
                      <a:endParaRPr sz="2400">
                        <a:latin typeface="Montserrat"/>
                        <a:ea typeface="Montserrat"/>
                        <a:cs typeface="Montserrat"/>
                        <a:sym typeface="Montserrat"/>
                      </a:endParaRPr>
                    </a:p>
                  </a:txBody>
                  <a:tcPr marL="121868" marR="121868" marT="121868" marB="121868">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0.17-0.27</a:t>
                      </a:r>
                      <a:endParaRPr sz="2400">
                        <a:latin typeface="Montserrat"/>
                        <a:ea typeface="Montserrat"/>
                        <a:cs typeface="Montserrat"/>
                        <a:sym typeface="Montserrat"/>
                      </a:endParaRPr>
                    </a:p>
                  </a:txBody>
                  <a:tcPr marL="121868" marR="121868" marT="121868" marB="121868">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419" sz="2400">
                          <a:latin typeface="Montserrat"/>
                          <a:ea typeface="Montserrat"/>
                          <a:cs typeface="Montserrat"/>
                          <a:sym typeface="Montserrat"/>
                        </a:rPr>
                        <a:t>5-9</a:t>
                      </a:r>
                      <a:endParaRPr sz="2400">
                        <a:latin typeface="Montserrat"/>
                        <a:ea typeface="Montserrat"/>
                        <a:cs typeface="Montserrat"/>
                        <a:sym typeface="Montserrat"/>
                      </a:endParaRPr>
                    </a:p>
                  </a:txBody>
                  <a:tcPr marL="121868" marR="121868" marT="121868" marB="121868">
                    <a:lnL w="9525" cap="flat" cmpd="sng">
                      <a:solidFill>
                        <a:srgbClr val="9E9E9E"/>
                      </a:solidFill>
                      <a:prstDash val="solid"/>
                      <a:round/>
                      <a:headEnd type="none" w="sm" len="sm"/>
                      <a:tailEnd type="none" w="sm" len="sm"/>
                    </a:lnL>
                  </a:tcPr>
                </a:tc>
                <a:extLst>
                  <a:ext uri="{0D108BD9-81ED-4DB2-BD59-A6C34878D82A}">
                    <a16:rowId xmlns:a16="http://schemas.microsoft.com/office/drawing/2014/main" xmlns="" val="10004"/>
                  </a:ext>
                </a:extLst>
              </a:tr>
              <a:tr h="609401">
                <a:tc gridSpan="5">
                  <a:txBody>
                    <a:bodyPr/>
                    <a:lstStyle/>
                    <a:p>
                      <a:pPr marL="0" lvl="0" indent="0" algn="l" rtl="0">
                        <a:spcBef>
                          <a:spcPts val="0"/>
                        </a:spcBef>
                        <a:spcAft>
                          <a:spcPts val="0"/>
                        </a:spcAft>
                        <a:buNone/>
                      </a:pPr>
                      <a:r>
                        <a:rPr lang="es-419" sz="2400">
                          <a:latin typeface="Montserrat"/>
                          <a:ea typeface="Montserrat"/>
                          <a:cs typeface="Montserrat"/>
                          <a:sym typeface="Montserrat"/>
                        </a:rPr>
                        <a:t>* Total= &gt;37 semanas de gestación</a:t>
                      </a:r>
                      <a:endParaRPr sz="2400">
                        <a:latin typeface="Montserrat"/>
                        <a:ea typeface="Montserrat"/>
                        <a:cs typeface="Montserrat"/>
                        <a:sym typeface="Montserrat"/>
                      </a:endParaRPr>
                    </a:p>
                  </a:txBody>
                  <a:tcPr marL="121868" marR="121868" marT="121868" marB="121868"/>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5"/>
                  </a:ext>
                </a:extLst>
              </a:tr>
            </a:tbl>
          </a:graphicData>
        </a:graphic>
      </p:graphicFrame>
      <p:sp>
        <p:nvSpPr>
          <p:cNvPr id="90" name="Google Shape;90;p17"/>
          <p:cNvSpPr txBox="1"/>
          <p:nvPr/>
        </p:nvSpPr>
        <p:spPr>
          <a:xfrm>
            <a:off x="619638" y="6414689"/>
            <a:ext cx="10530057" cy="336312"/>
          </a:xfrm>
          <a:prstGeom prst="rect">
            <a:avLst/>
          </a:prstGeom>
          <a:noFill/>
          <a:ln>
            <a:noFill/>
          </a:ln>
        </p:spPr>
        <p:txBody>
          <a:bodyPr spcFirstLastPara="1" wrap="square" lIns="121868" tIns="121868" rIns="121868" bIns="121868" anchor="t" anchorCtr="0">
            <a:noAutofit/>
          </a:bodyPr>
          <a:lstStyle/>
          <a:p>
            <a:r>
              <a:rPr lang="es-419" sz="1200">
                <a:latin typeface="Montserrat"/>
                <a:ea typeface="Montserrat"/>
                <a:cs typeface="Montserrat"/>
                <a:sym typeface="Montserrat"/>
              </a:rPr>
              <a:t>IOM.  2009</a:t>
            </a:r>
            <a:endParaRPr sz="3199"/>
          </a:p>
        </p:txBody>
      </p:sp>
    </p:spTree>
    <p:extLst>
      <p:ext uri="{BB962C8B-B14F-4D97-AF65-F5344CB8AC3E}">
        <p14:creationId xmlns:p14="http://schemas.microsoft.com/office/powerpoint/2010/main" val="2142574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8883" y="152400"/>
            <a:ext cx="10945078" cy="1295400"/>
          </a:xfrm>
        </p:spPr>
        <p:txBody>
          <a:bodyPr rtlCol="0"/>
          <a:lstStyle/>
          <a:p>
            <a:pPr rtl="0"/>
            <a:r>
              <a:rPr lang="es-ES" dirty="0" smtClean="0"/>
              <a:t>El sobrepeso y obesidad continúan en aumento a nivel global</a:t>
            </a:r>
            <a:endParaRPr lang="es-ES" dirty="0"/>
          </a:p>
        </p:txBody>
      </p:sp>
      <p:sp>
        <p:nvSpPr>
          <p:cNvPr id="3" name="CuadroTexto 2"/>
          <p:cNvSpPr txBox="1"/>
          <p:nvPr/>
        </p:nvSpPr>
        <p:spPr>
          <a:xfrm>
            <a:off x="8722121" y="6457890"/>
            <a:ext cx="3122393" cy="369332"/>
          </a:xfrm>
          <a:prstGeom prst="rect">
            <a:avLst/>
          </a:prstGeom>
          <a:noFill/>
        </p:spPr>
        <p:txBody>
          <a:bodyPr wrap="none" rtlCol="0">
            <a:spAutoFit/>
          </a:bodyPr>
          <a:lstStyle/>
          <a:p>
            <a:r>
              <a:rPr lang="es-MX" sz="1800" dirty="0" smtClean="0"/>
              <a:t>Global </a:t>
            </a:r>
            <a:r>
              <a:rPr lang="es-MX" sz="1800" dirty="0" err="1" smtClean="0"/>
              <a:t>Nutrition</a:t>
            </a:r>
            <a:r>
              <a:rPr lang="es-MX" sz="1800" dirty="0" smtClean="0"/>
              <a:t> </a:t>
            </a:r>
            <a:r>
              <a:rPr lang="es-MX" sz="1800" dirty="0" err="1" smtClean="0"/>
              <a:t>Report</a:t>
            </a:r>
            <a:r>
              <a:rPr lang="es-MX" sz="1800" dirty="0" smtClean="0"/>
              <a:t>, 2018</a:t>
            </a:r>
            <a:endParaRPr lang="es-ES" sz="1800" dirty="0"/>
          </a:p>
        </p:txBody>
      </p:sp>
      <p:sp>
        <p:nvSpPr>
          <p:cNvPr id="4" name="CuadroTexto 3"/>
          <p:cNvSpPr txBox="1"/>
          <p:nvPr/>
        </p:nvSpPr>
        <p:spPr>
          <a:xfrm rot="16200000">
            <a:off x="-730242" y="3394858"/>
            <a:ext cx="1800200" cy="369332"/>
          </a:xfrm>
          <a:prstGeom prst="rect">
            <a:avLst/>
          </a:prstGeom>
          <a:noFill/>
        </p:spPr>
        <p:txBody>
          <a:bodyPr wrap="square" rtlCol="0">
            <a:spAutoFit/>
          </a:bodyPr>
          <a:lstStyle/>
          <a:p>
            <a:r>
              <a:rPr lang="es-MX" sz="1800" dirty="0" smtClean="0">
                <a:solidFill>
                  <a:schemeClr val="bg1">
                    <a:lumMod val="50000"/>
                  </a:schemeClr>
                </a:solidFill>
              </a:rPr>
              <a:t>Porcentaje</a:t>
            </a:r>
            <a:endParaRPr lang="es-ES" sz="1800" dirty="0">
              <a:solidFill>
                <a:schemeClr val="bg1">
                  <a:lumMod val="50000"/>
                </a:schemeClr>
              </a:solidFill>
            </a:endParaRPr>
          </a:p>
        </p:txBody>
      </p:sp>
      <p:graphicFrame>
        <p:nvGraphicFramePr>
          <p:cNvPr id="6" name="Gráfico 5"/>
          <p:cNvGraphicFramePr>
            <a:graphicFrameLocks/>
          </p:cNvGraphicFramePr>
          <p:nvPr>
            <p:extLst>
              <p:ext uri="{D42A27DB-BD31-4B8C-83A1-F6EECF244321}">
                <p14:modId xmlns:p14="http://schemas.microsoft.com/office/powerpoint/2010/main" val="1598008669"/>
              </p:ext>
            </p:extLst>
          </p:nvPr>
        </p:nvGraphicFramePr>
        <p:xfrm>
          <a:off x="354524" y="1421788"/>
          <a:ext cx="5948722" cy="5149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a:graphicFrameLocks/>
          </p:cNvGraphicFramePr>
          <p:nvPr>
            <p:extLst>
              <p:ext uri="{D42A27DB-BD31-4B8C-83A1-F6EECF244321}">
                <p14:modId xmlns:p14="http://schemas.microsoft.com/office/powerpoint/2010/main" val="2024353755"/>
              </p:ext>
            </p:extLst>
          </p:nvPr>
        </p:nvGraphicFramePr>
        <p:xfrm>
          <a:off x="5950396" y="1421788"/>
          <a:ext cx="6061793" cy="4806232"/>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p:cNvSpPr txBox="1"/>
          <p:nvPr/>
        </p:nvSpPr>
        <p:spPr>
          <a:xfrm>
            <a:off x="73682" y="6488668"/>
            <a:ext cx="6596793" cy="338554"/>
          </a:xfrm>
          <a:prstGeom prst="rect">
            <a:avLst/>
          </a:prstGeom>
          <a:noFill/>
        </p:spPr>
        <p:txBody>
          <a:bodyPr wrap="square" rtlCol="0">
            <a:spAutoFit/>
          </a:bodyPr>
          <a:lstStyle/>
          <a:p>
            <a:r>
              <a:rPr lang="es-MX" sz="1600" baseline="30000" dirty="0" smtClean="0"/>
              <a:t>1</a:t>
            </a:r>
            <a:r>
              <a:rPr lang="es-MX" sz="1600" dirty="0" smtClean="0"/>
              <a:t>Sobrepeso: IMC: 20-24.9; </a:t>
            </a:r>
            <a:r>
              <a:rPr lang="es-MX" sz="1600" baseline="30000" dirty="0" smtClean="0"/>
              <a:t>2</a:t>
            </a:r>
            <a:r>
              <a:rPr lang="es-MX" sz="1600" dirty="0" smtClean="0"/>
              <a:t> Adultos: 18 años y más; </a:t>
            </a:r>
            <a:r>
              <a:rPr lang="es-MX" sz="1600" baseline="30000" dirty="0" smtClean="0"/>
              <a:t>3</a:t>
            </a:r>
            <a:r>
              <a:rPr lang="es-MX" sz="1600" dirty="0" smtClean="0"/>
              <a:t>Obesidad: IMC</a:t>
            </a:r>
            <a:r>
              <a:rPr lang="en-US" sz="1600" u="sng" dirty="0"/>
              <a:t>&gt;</a:t>
            </a:r>
            <a:r>
              <a:rPr lang="en-US" sz="1600" dirty="0"/>
              <a:t> 30</a:t>
            </a:r>
            <a:r>
              <a:rPr lang="es-MX" sz="1600" dirty="0" smtClean="0"/>
              <a:t>  </a:t>
            </a:r>
            <a:endParaRPr lang="en-US" sz="1600" dirty="0"/>
          </a:p>
        </p:txBody>
      </p:sp>
    </p:spTree>
    <p:extLst>
      <p:ext uri="{BB962C8B-B14F-4D97-AF65-F5344CB8AC3E}">
        <p14:creationId xmlns:p14="http://schemas.microsoft.com/office/powerpoint/2010/main" val="289772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18883" y="152400"/>
            <a:ext cx="10945078" cy="1295400"/>
          </a:xfrm>
        </p:spPr>
        <p:txBody>
          <a:bodyPr rtlCol="0"/>
          <a:lstStyle/>
          <a:p>
            <a:pPr rtl="0"/>
            <a:r>
              <a:rPr lang="es-ES" dirty="0" smtClean="0"/>
              <a:t>En México, misma tendencia de aumento en sobrepeso y obesidad</a:t>
            </a:r>
            <a:endParaRPr lang="es-ES" dirty="0"/>
          </a:p>
        </p:txBody>
      </p:sp>
      <p:sp>
        <p:nvSpPr>
          <p:cNvPr id="3" name="CuadroTexto 2"/>
          <p:cNvSpPr txBox="1"/>
          <p:nvPr/>
        </p:nvSpPr>
        <p:spPr>
          <a:xfrm>
            <a:off x="7633278" y="6457890"/>
            <a:ext cx="4453655" cy="369332"/>
          </a:xfrm>
          <a:prstGeom prst="rect">
            <a:avLst/>
          </a:prstGeom>
          <a:noFill/>
        </p:spPr>
        <p:txBody>
          <a:bodyPr wrap="none" rtlCol="0">
            <a:spAutoFit/>
          </a:bodyPr>
          <a:lstStyle/>
          <a:p>
            <a:r>
              <a:rPr lang="es-MX" sz="1800" dirty="0" smtClean="0"/>
              <a:t>Barquera S; et al. 2013; ENSANUT MC, 2016</a:t>
            </a:r>
            <a:endParaRPr lang="es-ES" sz="1800" dirty="0"/>
          </a:p>
        </p:txBody>
      </p:sp>
      <p:sp>
        <p:nvSpPr>
          <p:cNvPr id="4" name="CuadroTexto 3"/>
          <p:cNvSpPr txBox="1"/>
          <p:nvPr/>
        </p:nvSpPr>
        <p:spPr>
          <a:xfrm rot="16200000">
            <a:off x="-669267" y="3450195"/>
            <a:ext cx="1800200" cy="461665"/>
          </a:xfrm>
          <a:prstGeom prst="rect">
            <a:avLst/>
          </a:prstGeom>
          <a:noFill/>
        </p:spPr>
        <p:txBody>
          <a:bodyPr wrap="square" rtlCol="0">
            <a:spAutoFit/>
          </a:bodyPr>
          <a:lstStyle/>
          <a:p>
            <a:r>
              <a:rPr lang="es-MX" dirty="0" smtClean="0">
                <a:solidFill>
                  <a:schemeClr val="bg1">
                    <a:lumMod val="50000"/>
                  </a:schemeClr>
                </a:solidFill>
              </a:rPr>
              <a:t>Porcentaje</a:t>
            </a:r>
            <a:endParaRPr lang="es-ES" dirty="0">
              <a:solidFill>
                <a:schemeClr val="bg1">
                  <a:lumMod val="50000"/>
                </a:schemeClr>
              </a:solidFill>
            </a:endParaRPr>
          </a:p>
        </p:txBody>
      </p:sp>
      <p:sp>
        <p:nvSpPr>
          <p:cNvPr id="2" name="CuadroTexto 1"/>
          <p:cNvSpPr txBox="1"/>
          <p:nvPr/>
        </p:nvSpPr>
        <p:spPr>
          <a:xfrm>
            <a:off x="73682" y="6488668"/>
            <a:ext cx="6956833" cy="338554"/>
          </a:xfrm>
          <a:prstGeom prst="rect">
            <a:avLst/>
          </a:prstGeom>
          <a:noFill/>
        </p:spPr>
        <p:txBody>
          <a:bodyPr wrap="square" rtlCol="0">
            <a:spAutoFit/>
          </a:bodyPr>
          <a:lstStyle/>
          <a:p>
            <a:r>
              <a:rPr lang="es-MX" sz="1600" baseline="30000" dirty="0" smtClean="0"/>
              <a:t>1</a:t>
            </a:r>
            <a:r>
              <a:rPr lang="es-MX" sz="1600" dirty="0" smtClean="0"/>
              <a:t>Sobrepeso: IMC: 20-24.9; 2 Adultos: 20 años y más; </a:t>
            </a:r>
            <a:r>
              <a:rPr lang="es-MX" sz="1600" baseline="30000" dirty="0" smtClean="0"/>
              <a:t>3</a:t>
            </a:r>
            <a:r>
              <a:rPr lang="es-MX" sz="1600" dirty="0" smtClean="0"/>
              <a:t>Obesidad: IMC</a:t>
            </a:r>
            <a:r>
              <a:rPr lang="en-US" sz="1600" u="sng" dirty="0"/>
              <a:t>&gt;</a:t>
            </a:r>
            <a:r>
              <a:rPr lang="en-US" sz="1600" dirty="0"/>
              <a:t> 30</a:t>
            </a:r>
            <a:r>
              <a:rPr lang="es-MX" sz="1600" dirty="0" smtClean="0"/>
              <a:t>  </a:t>
            </a:r>
            <a:endParaRPr lang="en-US" sz="1600" dirty="0"/>
          </a:p>
        </p:txBody>
      </p:sp>
      <p:graphicFrame>
        <p:nvGraphicFramePr>
          <p:cNvPr id="9" name="Gráfico 8"/>
          <p:cNvGraphicFramePr>
            <a:graphicFrameLocks/>
          </p:cNvGraphicFramePr>
          <p:nvPr>
            <p:extLst>
              <p:ext uri="{D42A27DB-BD31-4B8C-83A1-F6EECF244321}">
                <p14:modId xmlns:p14="http://schemas.microsoft.com/office/powerpoint/2010/main" val="4121261772"/>
              </p:ext>
            </p:extLst>
          </p:nvPr>
        </p:nvGraphicFramePr>
        <p:xfrm>
          <a:off x="693812" y="1844824"/>
          <a:ext cx="5400600"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4239071699"/>
              </p:ext>
            </p:extLst>
          </p:nvPr>
        </p:nvGraphicFramePr>
        <p:xfrm>
          <a:off x="6598468" y="1844823"/>
          <a:ext cx="5472608" cy="38524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77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Importancia de nutrición materna </a:t>
            </a:r>
            <a:endParaRPr lang="en-US" dirty="0"/>
          </a:p>
        </p:txBody>
      </p:sp>
      <p:sp>
        <p:nvSpPr>
          <p:cNvPr id="3" name="Marcador de contenido 2"/>
          <p:cNvSpPr>
            <a:spLocks noGrp="1"/>
          </p:cNvSpPr>
          <p:nvPr>
            <p:ph idx="1"/>
          </p:nvPr>
        </p:nvSpPr>
        <p:spPr>
          <a:xfrm>
            <a:off x="333772" y="1767764"/>
            <a:ext cx="11233248" cy="4853136"/>
          </a:xfrm>
        </p:spPr>
        <p:txBody>
          <a:bodyPr>
            <a:normAutofit/>
          </a:bodyPr>
          <a:lstStyle/>
          <a:p>
            <a:r>
              <a:rPr lang="es-MX" dirty="0" smtClean="0"/>
              <a:t>Salud </a:t>
            </a:r>
            <a:r>
              <a:rPr lang="es-MX" dirty="0" smtClean="0"/>
              <a:t>de la mujer y </a:t>
            </a:r>
            <a:r>
              <a:rPr lang="es-MX" dirty="0" smtClean="0"/>
              <a:t>crecimiento y desarrollo de </a:t>
            </a:r>
            <a:r>
              <a:rPr lang="es-MX" dirty="0" smtClean="0"/>
              <a:t>futuras </a:t>
            </a:r>
            <a:r>
              <a:rPr lang="es-MX" dirty="0" smtClean="0"/>
              <a:t>generaciones</a:t>
            </a:r>
          </a:p>
          <a:p>
            <a:r>
              <a:rPr lang="es-MX" dirty="0" smtClean="0"/>
              <a:t>Mala </a:t>
            </a:r>
            <a:r>
              <a:rPr lang="es-MX" dirty="0" smtClean="0"/>
              <a:t>nutrición en cualquiera de sus formas (</a:t>
            </a:r>
            <a:r>
              <a:rPr lang="es-MX" dirty="0" smtClean="0"/>
              <a:t>deficiencias</a:t>
            </a:r>
            <a:r>
              <a:rPr lang="es-MX" baseline="30000" dirty="0" smtClean="0"/>
              <a:t>1</a:t>
            </a:r>
            <a:r>
              <a:rPr lang="es-MX" dirty="0" smtClean="0"/>
              <a:t> y exceso</a:t>
            </a:r>
            <a:r>
              <a:rPr lang="es-MX" baseline="30000" dirty="0" smtClean="0"/>
              <a:t>2</a:t>
            </a:r>
            <a:r>
              <a:rPr lang="es-MX" dirty="0" smtClean="0"/>
              <a:t>) </a:t>
            </a:r>
            <a:r>
              <a:rPr lang="es-MX" dirty="0" smtClean="0"/>
              <a:t>aumenta </a:t>
            </a:r>
            <a:r>
              <a:rPr lang="es-MX" dirty="0" smtClean="0"/>
              <a:t>el </a:t>
            </a:r>
            <a:r>
              <a:rPr lang="es-MX" dirty="0" smtClean="0"/>
              <a:t>riesgo de complicaciones en el embarazo, posparto inmediato y etapas posteriores para el binomio </a:t>
            </a:r>
            <a:r>
              <a:rPr lang="es-MX" dirty="0" smtClean="0"/>
              <a:t>madre-hijo</a:t>
            </a:r>
          </a:p>
          <a:p>
            <a:r>
              <a:rPr lang="es-MX" dirty="0" smtClean="0"/>
              <a:t>Un </a:t>
            </a:r>
            <a:r>
              <a:rPr lang="es-MX" dirty="0" smtClean="0"/>
              <a:t>adecuado estado de nutrición de </a:t>
            </a:r>
            <a:r>
              <a:rPr lang="es-MX" dirty="0" smtClean="0"/>
              <a:t>la </a:t>
            </a:r>
            <a:r>
              <a:rPr lang="es-MX" dirty="0" smtClean="0"/>
              <a:t>madre antes, durante y después del embarazo, tiene un efecto positivo para la salud de la madre y para asegurar el crecimiento y desarrollo fetal y en etapas posteriores</a:t>
            </a:r>
            <a:endParaRPr lang="en-US" dirty="0"/>
          </a:p>
        </p:txBody>
      </p:sp>
      <p:sp>
        <p:nvSpPr>
          <p:cNvPr id="4" name="object 20"/>
          <p:cNvSpPr txBox="1"/>
          <p:nvPr/>
        </p:nvSpPr>
        <p:spPr>
          <a:xfrm>
            <a:off x="9622804" y="6374482"/>
            <a:ext cx="2389280" cy="289823"/>
          </a:xfrm>
          <a:prstGeom prst="rect">
            <a:avLst/>
          </a:prstGeom>
        </p:spPr>
        <p:txBody>
          <a:bodyPr vert="horz" wrap="square" lIns="0" tIns="12700" rIns="0" bIns="0" rtlCol="0">
            <a:spAutoFit/>
          </a:bodyPr>
          <a:lstStyle/>
          <a:p>
            <a:pPr marL="12700">
              <a:spcBef>
                <a:spcPts val="100"/>
              </a:spcBef>
            </a:pPr>
            <a:r>
              <a:rPr lang="es-MX" sz="1800" i="1" spc="-10" dirty="0" smtClean="0">
                <a:cs typeface="Calibri"/>
              </a:rPr>
              <a:t>Black; et al. </a:t>
            </a:r>
            <a:r>
              <a:rPr sz="1800" i="1" spc="-10" dirty="0" smtClean="0">
                <a:cs typeface="Calibri"/>
              </a:rPr>
              <a:t>Lancet </a:t>
            </a:r>
            <a:r>
              <a:rPr sz="1800" dirty="0" smtClean="0">
                <a:cs typeface="Calibri"/>
              </a:rPr>
              <a:t>2013</a:t>
            </a:r>
            <a:endParaRPr sz="1800" dirty="0">
              <a:cs typeface="Calibri"/>
            </a:endParaRPr>
          </a:p>
        </p:txBody>
      </p:sp>
      <p:sp>
        <p:nvSpPr>
          <p:cNvPr id="5" name="CuadroTexto 4"/>
          <p:cNvSpPr txBox="1"/>
          <p:nvPr/>
        </p:nvSpPr>
        <p:spPr>
          <a:xfrm>
            <a:off x="32519" y="6338378"/>
            <a:ext cx="7868782" cy="369332"/>
          </a:xfrm>
          <a:prstGeom prst="rect">
            <a:avLst/>
          </a:prstGeom>
          <a:noFill/>
        </p:spPr>
        <p:txBody>
          <a:bodyPr wrap="square" rtlCol="0">
            <a:spAutoFit/>
          </a:bodyPr>
          <a:lstStyle/>
          <a:p>
            <a:r>
              <a:rPr lang="es-MX" sz="1800" baseline="30000" dirty="0" smtClean="0"/>
              <a:t>1</a:t>
            </a:r>
            <a:r>
              <a:rPr lang="es-MX" sz="1800" dirty="0" smtClean="0"/>
              <a:t> Baja talla, bajo peso deficiencia </a:t>
            </a:r>
            <a:r>
              <a:rPr lang="es-MX" sz="1800" dirty="0" err="1" smtClean="0"/>
              <a:t>micronutrimentos</a:t>
            </a:r>
            <a:r>
              <a:rPr lang="es-MX" sz="1800" dirty="0" smtClean="0"/>
              <a:t>; </a:t>
            </a:r>
            <a:r>
              <a:rPr lang="es-MX" sz="1800" baseline="30000" dirty="0" smtClean="0"/>
              <a:t>2</a:t>
            </a:r>
            <a:r>
              <a:rPr lang="es-MX" sz="1800" dirty="0" smtClean="0"/>
              <a:t> Sobrepeso y obesidad </a:t>
            </a:r>
            <a:endParaRPr lang="en-US" sz="1800" dirty="0"/>
          </a:p>
        </p:txBody>
      </p:sp>
    </p:spTree>
    <p:extLst>
      <p:ext uri="{BB962C8B-B14F-4D97-AF65-F5344CB8AC3E}">
        <p14:creationId xmlns:p14="http://schemas.microsoft.com/office/powerpoint/2010/main" val="48202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Paridad y riesgo de sobrepeso y obesidad</a:t>
            </a:r>
            <a:endParaRPr lang="en-US" dirty="0"/>
          </a:p>
        </p:txBody>
      </p:sp>
      <p:sp>
        <p:nvSpPr>
          <p:cNvPr id="3" name="Marcador de contenido 2"/>
          <p:cNvSpPr>
            <a:spLocks noGrp="1"/>
          </p:cNvSpPr>
          <p:nvPr>
            <p:ph idx="1"/>
          </p:nvPr>
        </p:nvSpPr>
        <p:spPr>
          <a:xfrm>
            <a:off x="261764" y="1600200"/>
            <a:ext cx="11377264" cy="4572000"/>
          </a:xfrm>
        </p:spPr>
        <p:txBody>
          <a:bodyPr>
            <a:normAutofit/>
          </a:bodyPr>
          <a:lstStyle/>
          <a:p>
            <a:r>
              <a:rPr lang="es-MX" sz="3200" dirty="0" smtClean="0"/>
              <a:t>Evento reproductivo </a:t>
            </a:r>
            <a:r>
              <a:rPr lang="es-MX" sz="3200" dirty="0"/>
              <a:t>y su relación con obesidad desde dos perspectivas: </a:t>
            </a:r>
          </a:p>
          <a:p>
            <a:pPr lvl="1"/>
            <a:r>
              <a:rPr lang="es-MX" sz="2800" dirty="0"/>
              <a:t>Los cambios de peso en un ciclo reproductivo (antes, durante y después del embarazo) como factor de riesgo para el sobrepeso y </a:t>
            </a:r>
            <a:r>
              <a:rPr lang="es-MX" sz="2800" dirty="0" smtClean="0"/>
              <a:t>obesidad</a:t>
            </a:r>
          </a:p>
          <a:p>
            <a:pPr marL="451025" lvl="1" indent="0">
              <a:buNone/>
            </a:pPr>
            <a:endParaRPr lang="es-MX" sz="2800" dirty="0"/>
          </a:p>
          <a:p>
            <a:pPr lvl="1"/>
            <a:r>
              <a:rPr lang="es-MX" sz="2800" dirty="0"/>
              <a:t>El sobrepeso y la obesidad como un predictor de riesgo para eventos adversos en el corto y largo plazo, para la madre y el bebé en </a:t>
            </a:r>
            <a:r>
              <a:rPr lang="es-MX" sz="2800" dirty="0" smtClean="0"/>
              <a:t>formación – Obesidad materna y prácticas de lactancia</a:t>
            </a:r>
            <a:endParaRPr lang="es-MX" sz="2800" dirty="0"/>
          </a:p>
        </p:txBody>
      </p:sp>
      <p:sp>
        <p:nvSpPr>
          <p:cNvPr id="4" name="object 20"/>
          <p:cNvSpPr txBox="1"/>
          <p:nvPr/>
        </p:nvSpPr>
        <p:spPr>
          <a:xfrm>
            <a:off x="9622804" y="6324600"/>
            <a:ext cx="2389280" cy="289823"/>
          </a:xfrm>
          <a:prstGeom prst="rect">
            <a:avLst/>
          </a:prstGeom>
        </p:spPr>
        <p:txBody>
          <a:bodyPr vert="horz" wrap="square" lIns="0" tIns="12700" rIns="0" bIns="0" rtlCol="0">
            <a:spAutoFit/>
          </a:bodyPr>
          <a:lstStyle/>
          <a:p>
            <a:pPr marL="12700">
              <a:spcBef>
                <a:spcPts val="100"/>
              </a:spcBef>
            </a:pPr>
            <a:r>
              <a:rPr lang="es-MX" sz="1800" i="1" spc="-10" dirty="0" smtClean="0">
                <a:cs typeface="Calibri"/>
              </a:rPr>
              <a:t>Black; et al. </a:t>
            </a:r>
            <a:r>
              <a:rPr sz="1800" i="1" spc="-10" dirty="0" smtClean="0">
                <a:cs typeface="Calibri"/>
              </a:rPr>
              <a:t>Lancet </a:t>
            </a:r>
            <a:r>
              <a:rPr sz="1800" dirty="0" smtClean="0">
                <a:cs typeface="Calibri"/>
              </a:rPr>
              <a:t>2013</a:t>
            </a:r>
            <a:endParaRPr sz="1800" dirty="0">
              <a:cs typeface="Calibri"/>
            </a:endParaRPr>
          </a:p>
        </p:txBody>
      </p:sp>
    </p:spTree>
    <p:extLst>
      <p:ext uri="{BB962C8B-B14F-4D97-AF65-F5344CB8AC3E}">
        <p14:creationId xmlns:p14="http://schemas.microsoft.com/office/powerpoint/2010/main" val="152147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5940" y="4941168"/>
            <a:ext cx="9477890" cy="2105367"/>
          </a:xfrm>
        </p:spPr>
        <p:txBody>
          <a:bodyPr rtlCol="0">
            <a:normAutofit fontScale="90000"/>
          </a:bodyPr>
          <a:lstStyle/>
          <a:p>
            <a:r>
              <a:rPr lang="es-ES" dirty="0" smtClean="0"/>
              <a:t>Paridad y </a:t>
            </a:r>
            <a:r>
              <a:rPr lang="es-ES" dirty="0"/>
              <a:t>riesgo de sobrepeso y obesidad: ganancia de peso durante embarazo, retención de peso en el postparto</a:t>
            </a:r>
            <a:br>
              <a:rPr lang="es-ES" dirty="0"/>
            </a:br>
            <a:r>
              <a:rPr lang="es-ES" dirty="0" smtClean="0"/>
              <a:t> </a:t>
            </a:r>
            <a:r>
              <a:rPr lang="es-ES" dirty="0"/>
              <a:t/>
            </a:r>
            <a:br>
              <a:rPr lang="es-ES" dirty="0"/>
            </a:br>
            <a:endParaRPr lang="es-ES" dirty="0"/>
          </a:p>
        </p:txBody>
      </p:sp>
    </p:spTree>
    <p:extLst>
      <p:ext uri="{BB962C8B-B14F-4D97-AF65-F5344CB8AC3E}">
        <p14:creationId xmlns:p14="http://schemas.microsoft.com/office/powerpoint/2010/main" val="284253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539" y="-1905249"/>
            <a:ext cx="6028211" cy="2755260"/>
          </a:xfrm>
        </p:spPr>
        <p:txBody>
          <a:bodyPr rtlCol="0">
            <a:noAutofit/>
          </a:bodyPr>
          <a:lstStyle/>
          <a:p>
            <a:r>
              <a:rPr lang="es-MX" sz="1800" b="1" dirty="0"/>
              <a:t>Factores relacionados con la retención y cambio de  peso en el posparto, y riesgo de sobrepeso y obesidad en etapas posteriores</a:t>
            </a:r>
            <a:endParaRPr lang="es-ES" sz="1800" dirty="0"/>
          </a:p>
        </p:txBody>
      </p:sp>
      <p:grpSp>
        <p:nvGrpSpPr>
          <p:cNvPr id="3" name="1 Grupo"/>
          <p:cNvGrpSpPr/>
          <p:nvPr/>
        </p:nvGrpSpPr>
        <p:grpSpPr>
          <a:xfrm>
            <a:off x="2566776" y="0"/>
            <a:ext cx="9554530" cy="6857999"/>
            <a:chOff x="-310143" y="154341"/>
            <a:chExt cx="8790167" cy="6587026"/>
          </a:xfrm>
        </p:grpSpPr>
        <p:sp>
          <p:nvSpPr>
            <p:cNvPr id="4" name="Text Box 122"/>
            <p:cNvSpPr txBox="1">
              <a:spLocks noChangeArrowheads="1"/>
            </p:cNvSpPr>
            <p:nvPr/>
          </p:nvSpPr>
          <p:spPr bwMode="auto">
            <a:xfrm>
              <a:off x="882311" y="2204738"/>
              <a:ext cx="2278227" cy="6975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s-MX" sz="1800" dirty="0" smtClean="0">
                  <a:latin typeface="Arial" charset="0"/>
                </a:rPr>
                <a:t>*</a:t>
              </a:r>
              <a:r>
                <a:rPr lang="en-US" altLang="es-MX" sz="1800" dirty="0" err="1" smtClean="0">
                  <a:latin typeface="Arial" charset="0"/>
                </a:rPr>
                <a:t>Ganancia</a:t>
              </a:r>
              <a:r>
                <a:rPr lang="en-US" altLang="es-MX" sz="1800" dirty="0" smtClean="0">
                  <a:latin typeface="Arial" charset="0"/>
                </a:rPr>
                <a:t> </a:t>
              </a:r>
              <a:r>
                <a:rPr lang="en-US" altLang="es-MX" sz="1800" dirty="0">
                  <a:latin typeface="Arial" charset="0"/>
                </a:rPr>
                <a:t>de peso </a:t>
              </a:r>
              <a:r>
                <a:rPr lang="en-US" altLang="es-MX" sz="1800" dirty="0" err="1">
                  <a:latin typeface="Arial" charset="0"/>
                </a:rPr>
                <a:t>durante</a:t>
              </a:r>
              <a:r>
                <a:rPr lang="en-US" altLang="es-MX" sz="1800" dirty="0">
                  <a:latin typeface="Arial" charset="0"/>
                </a:rPr>
                <a:t> el </a:t>
              </a:r>
              <a:r>
                <a:rPr lang="en-US" altLang="es-MX" sz="1800" dirty="0" err="1">
                  <a:latin typeface="Arial" charset="0"/>
                </a:rPr>
                <a:t>embarazo</a:t>
              </a:r>
              <a:endParaRPr lang="en-US" altLang="es-MX" sz="1800" dirty="0">
                <a:latin typeface="Arial" charset="0"/>
              </a:endParaRPr>
            </a:p>
          </p:txBody>
        </p:sp>
        <p:sp>
          <p:nvSpPr>
            <p:cNvPr id="5" name="Line 143"/>
            <p:cNvSpPr>
              <a:spLocks noChangeShapeType="1"/>
            </p:cNvSpPr>
            <p:nvPr/>
          </p:nvSpPr>
          <p:spPr bwMode="auto">
            <a:xfrm>
              <a:off x="3352800" y="2438400"/>
              <a:ext cx="931168" cy="0"/>
            </a:xfrm>
            <a:prstGeom prst="line">
              <a:avLst/>
            </a:prstGeom>
            <a:noFill/>
            <a:ln w="9525">
              <a:solidFill>
                <a:schemeClr val="tx1"/>
              </a:solidFill>
              <a:prstDash val="solid"/>
              <a:round/>
              <a:headEnd/>
              <a:tailEnd type="triangle"/>
            </a:ln>
            <a:extLst>
              <a:ext uri="{909E8E84-426E-40DD-AFC4-6F175D3DCCD1}">
                <a14:hiddenFill xmlns:a14="http://schemas.microsoft.com/office/drawing/2010/main">
                  <a:noFill/>
                </a14:hiddenFill>
              </a:ext>
            </a:extLst>
          </p:spPr>
          <p:txBody>
            <a:bodyPr/>
            <a:lstStyle/>
            <a:p>
              <a:endParaRPr lang="es-MX" sz="3200"/>
            </a:p>
          </p:txBody>
        </p:sp>
        <p:sp>
          <p:nvSpPr>
            <p:cNvPr id="6" name="Text Box 144"/>
            <p:cNvSpPr txBox="1">
              <a:spLocks noChangeArrowheads="1"/>
            </p:cNvSpPr>
            <p:nvPr/>
          </p:nvSpPr>
          <p:spPr bwMode="auto">
            <a:xfrm>
              <a:off x="4300752" y="1970804"/>
              <a:ext cx="2264570" cy="9611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s-MX" sz="1800" b="1" dirty="0" err="1">
                  <a:latin typeface="Arial" charset="0"/>
                </a:rPr>
                <a:t>Retención</a:t>
              </a:r>
              <a:r>
                <a:rPr lang="en-US" altLang="es-MX" sz="1800" b="1" dirty="0">
                  <a:latin typeface="Arial" charset="0"/>
                </a:rPr>
                <a:t> de peso /</a:t>
              </a:r>
              <a:r>
                <a:rPr lang="en-US" altLang="es-MX" sz="1800" b="1" dirty="0" err="1">
                  <a:latin typeface="Arial" charset="0"/>
                </a:rPr>
                <a:t>ganancia</a:t>
              </a:r>
              <a:r>
                <a:rPr lang="en-US" altLang="es-MX" sz="1800" b="1" dirty="0">
                  <a:latin typeface="Arial" charset="0"/>
                </a:rPr>
                <a:t> peso  en el </a:t>
              </a:r>
              <a:r>
                <a:rPr lang="en-US" altLang="es-MX" sz="1800" b="1" dirty="0" err="1" smtClean="0">
                  <a:latin typeface="Arial" charset="0"/>
                </a:rPr>
                <a:t>posparto</a:t>
              </a:r>
              <a:endParaRPr lang="en-US" altLang="es-MX" sz="1800" b="1" dirty="0">
                <a:latin typeface="Arial" charset="0"/>
              </a:endParaRPr>
            </a:p>
            <a:p>
              <a:endParaRPr lang="en-US" altLang="es-MX" sz="1800" dirty="0">
                <a:latin typeface="Arial" charset="0"/>
              </a:endParaRPr>
            </a:p>
          </p:txBody>
        </p:sp>
        <p:sp>
          <p:nvSpPr>
            <p:cNvPr id="7" name="Text Box 145"/>
            <p:cNvSpPr txBox="1">
              <a:spLocks noChangeArrowheads="1"/>
            </p:cNvSpPr>
            <p:nvPr/>
          </p:nvSpPr>
          <p:spPr bwMode="auto">
            <a:xfrm>
              <a:off x="7089374" y="1714502"/>
              <a:ext cx="1390650" cy="10667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s-MX" sz="1800" b="1" dirty="0" err="1">
                  <a:latin typeface="Arial" charset="0"/>
                </a:rPr>
                <a:t>Sobrepeso</a:t>
              </a:r>
              <a:r>
                <a:rPr lang="en-US" altLang="es-MX" sz="1800" b="1" dirty="0">
                  <a:latin typeface="Arial" charset="0"/>
                </a:rPr>
                <a:t>/</a:t>
              </a:r>
              <a:r>
                <a:rPr lang="en-US" altLang="es-MX" sz="1800" b="1" dirty="0" err="1">
                  <a:latin typeface="Arial" charset="0"/>
                </a:rPr>
                <a:t>Obesidad</a:t>
              </a:r>
              <a:r>
                <a:rPr lang="en-US" altLang="es-MX" sz="1800" b="1" dirty="0">
                  <a:latin typeface="Arial" charset="0"/>
                </a:rPr>
                <a:t> en </a:t>
              </a:r>
              <a:r>
                <a:rPr lang="en-US" altLang="es-MX" sz="1800" b="1" dirty="0" err="1">
                  <a:latin typeface="Arial" charset="0"/>
                </a:rPr>
                <a:t>etapas</a:t>
              </a:r>
              <a:r>
                <a:rPr lang="en-US" altLang="es-MX" sz="1800" b="1" dirty="0">
                  <a:latin typeface="Arial" charset="0"/>
                </a:rPr>
                <a:t> </a:t>
              </a:r>
              <a:r>
                <a:rPr lang="en-US" altLang="es-MX" sz="1800" b="1" dirty="0" err="1">
                  <a:latin typeface="Arial" charset="0"/>
                </a:rPr>
                <a:t>posteriores</a:t>
              </a:r>
              <a:endParaRPr lang="en-US" altLang="es-MX" sz="1800" dirty="0"/>
            </a:p>
          </p:txBody>
        </p:sp>
        <p:sp>
          <p:nvSpPr>
            <p:cNvPr id="8" name="Line 152"/>
            <p:cNvSpPr>
              <a:spLocks noChangeShapeType="1"/>
            </p:cNvSpPr>
            <p:nvPr/>
          </p:nvSpPr>
          <p:spPr bwMode="auto">
            <a:xfrm>
              <a:off x="3555420" y="2552700"/>
              <a:ext cx="571500"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lstStyle/>
            <a:p>
              <a:endParaRPr lang="es-MX" sz="3200"/>
            </a:p>
          </p:txBody>
        </p:sp>
        <p:sp>
          <p:nvSpPr>
            <p:cNvPr id="9" name="Text Box 153"/>
            <p:cNvSpPr txBox="1">
              <a:spLocks noChangeArrowheads="1"/>
            </p:cNvSpPr>
            <p:nvPr/>
          </p:nvSpPr>
          <p:spPr bwMode="auto">
            <a:xfrm>
              <a:off x="3137188" y="2996931"/>
              <a:ext cx="1969077" cy="8511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s-MX" sz="1800" dirty="0" smtClean="0">
                  <a:latin typeface="Arial" charset="0"/>
                </a:rPr>
                <a:t>*Estado </a:t>
              </a:r>
              <a:r>
                <a:rPr lang="en-US" altLang="es-MX" sz="1800" dirty="0">
                  <a:latin typeface="Arial" charset="0"/>
                </a:rPr>
                <a:t>de </a:t>
              </a:r>
              <a:r>
                <a:rPr lang="en-US" altLang="es-MX" sz="1800" dirty="0" err="1">
                  <a:latin typeface="Arial" charset="0"/>
                </a:rPr>
                <a:t>nutrición</a:t>
              </a:r>
              <a:r>
                <a:rPr lang="en-US" altLang="es-MX" sz="1800" dirty="0">
                  <a:latin typeface="Arial" charset="0"/>
                </a:rPr>
                <a:t> antes del </a:t>
              </a:r>
              <a:r>
                <a:rPr lang="en-US" altLang="es-MX" sz="1800" dirty="0" err="1">
                  <a:latin typeface="Arial" charset="0"/>
                </a:rPr>
                <a:t>embarazo</a:t>
              </a:r>
              <a:endParaRPr lang="en-US" altLang="es-MX" sz="1800" dirty="0">
                <a:latin typeface="Arial" charset="0"/>
              </a:endParaRPr>
            </a:p>
          </p:txBody>
        </p:sp>
        <p:sp>
          <p:nvSpPr>
            <p:cNvPr id="10" name="Line 154"/>
            <p:cNvSpPr>
              <a:spLocks noChangeShapeType="1"/>
            </p:cNvSpPr>
            <p:nvPr/>
          </p:nvSpPr>
          <p:spPr bwMode="auto">
            <a:xfrm flipV="1">
              <a:off x="3784020" y="2552700"/>
              <a:ext cx="0" cy="45720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a:lstStyle/>
            <a:p>
              <a:endParaRPr lang="es-MX" sz="3200"/>
            </a:p>
          </p:txBody>
        </p:sp>
        <p:sp>
          <p:nvSpPr>
            <p:cNvPr id="11" name="Line 155"/>
            <p:cNvSpPr>
              <a:spLocks noChangeShapeType="1"/>
            </p:cNvSpPr>
            <p:nvPr/>
          </p:nvSpPr>
          <p:spPr bwMode="auto">
            <a:xfrm flipH="1" flipV="1">
              <a:off x="2881745" y="3009900"/>
              <a:ext cx="204355"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3200"/>
            </a:p>
          </p:txBody>
        </p:sp>
        <p:sp>
          <p:nvSpPr>
            <p:cNvPr id="12" name="Text Box 129"/>
            <p:cNvSpPr txBox="1">
              <a:spLocks noChangeArrowheads="1"/>
            </p:cNvSpPr>
            <p:nvPr/>
          </p:nvSpPr>
          <p:spPr bwMode="auto">
            <a:xfrm>
              <a:off x="-310143" y="3846618"/>
              <a:ext cx="3199682" cy="17452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s-MX" sz="1800" b="1" dirty="0" err="1">
                  <a:latin typeface="Arial" charset="0"/>
                </a:rPr>
                <a:t>Características</a:t>
              </a:r>
              <a:r>
                <a:rPr lang="en-US" altLang="es-MX" sz="1800" b="1" dirty="0">
                  <a:latin typeface="Arial" charset="0"/>
                </a:rPr>
                <a:t> </a:t>
              </a:r>
              <a:r>
                <a:rPr lang="en-US" altLang="es-MX" sz="1800" b="1" dirty="0" err="1">
                  <a:latin typeface="Arial" charset="0"/>
                </a:rPr>
                <a:t>sociodemográficas</a:t>
              </a:r>
              <a:r>
                <a:rPr lang="en-US" altLang="es-MX" sz="1800" b="1" dirty="0">
                  <a:latin typeface="Arial" charset="0"/>
                </a:rPr>
                <a:t>:</a:t>
              </a:r>
            </a:p>
            <a:p>
              <a:r>
                <a:rPr lang="en-US" altLang="es-MX" sz="1800" dirty="0" err="1">
                  <a:latin typeface="Arial" charset="0"/>
                </a:rPr>
                <a:t>Edad</a:t>
              </a:r>
              <a:endParaRPr lang="en-US" altLang="es-MX" sz="1800" dirty="0">
                <a:latin typeface="Arial" charset="0"/>
              </a:endParaRPr>
            </a:p>
            <a:p>
              <a:r>
                <a:rPr lang="en-US" altLang="es-MX" sz="1800" dirty="0" smtClean="0">
                  <a:latin typeface="Arial" charset="0"/>
                </a:rPr>
                <a:t>Estado </a:t>
              </a:r>
              <a:r>
                <a:rPr lang="en-US" altLang="es-MX" sz="1800" dirty="0">
                  <a:latin typeface="Arial" charset="0"/>
                </a:rPr>
                <a:t>Civil</a:t>
              </a:r>
            </a:p>
            <a:p>
              <a:r>
                <a:rPr lang="en-US" altLang="es-MX" sz="1800" dirty="0" err="1">
                  <a:latin typeface="Arial" charset="0"/>
                </a:rPr>
                <a:t>Nivel</a:t>
              </a:r>
              <a:r>
                <a:rPr lang="en-US" altLang="es-MX" sz="1800" dirty="0">
                  <a:latin typeface="Arial" charset="0"/>
                </a:rPr>
                <a:t> </a:t>
              </a:r>
              <a:r>
                <a:rPr lang="en-US" altLang="es-MX" sz="1800" dirty="0" err="1">
                  <a:latin typeface="Arial" charset="0"/>
                </a:rPr>
                <a:t>socioeconómico</a:t>
              </a:r>
              <a:endParaRPr lang="en-US" altLang="es-MX" sz="1800" dirty="0">
                <a:latin typeface="Arial" charset="0"/>
              </a:endParaRPr>
            </a:p>
            <a:p>
              <a:r>
                <a:rPr lang="en-US" altLang="es-MX" sz="1800" dirty="0" err="1">
                  <a:latin typeface="Arial" charset="0"/>
                </a:rPr>
                <a:t>Años</a:t>
              </a:r>
              <a:r>
                <a:rPr lang="en-US" altLang="es-MX" sz="1800" dirty="0">
                  <a:latin typeface="Arial" charset="0"/>
                </a:rPr>
                <a:t> </a:t>
              </a:r>
              <a:r>
                <a:rPr lang="en-US" altLang="es-MX" sz="1800" dirty="0" err="1">
                  <a:latin typeface="Arial" charset="0"/>
                </a:rPr>
                <a:t>educación</a:t>
              </a:r>
              <a:r>
                <a:rPr lang="en-US" altLang="es-MX" sz="1800" dirty="0">
                  <a:latin typeface="Arial" charset="0"/>
                </a:rPr>
                <a:t> formal</a:t>
              </a:r>
            </a:p>
            <a:p>
              <a:endParaRPr lang="en-US" altLang="es-MX" sz="1800" dirty="0"/>
            </a:p>
          </p:txBody>
        </p:sp>
        <p:sp>
          <p:nvSpPr>
            <p:cNvPr id="13" name="Text Box 130"/>
            <p:cNvSpPr txBox="1">
              <a:spLocks noChangeArrowheads="1"/>
            </p:cNvSpPr>
            <p:nvPr/>
          </p:nvSpPr>
          <p:spPr bwMode="auto">
            <a:xfrm>
              <a:off x="3390900" y="5143738"/>
              <a:ext cx="4781500" cy="14577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s-MX" sz="1800" b="1" dirty="0">
                  <a:latin typeface="Arial" charset="0"/>
                </a:rPr>
                <a:t>A lo largo de </a:t>
              </a:r>
              <a:r>
                <a:rPr lang="en-US" altLang="es-MX" sz="1800" b="1" dirty="0" err="1">
                  <a:latin typeface="Arial" charset="0"/>
                </a:rPr>
                <a:t>ciclo</a:t>
              </a:r>
              <a:r>
                <a:rPr lang="en-US" altLang="es-MX" sz="1800" b="1" dirty="0">
                  <a:latin typeface="Arial" charset="0"/>
                </a:rPr>
                <a:t> </a:t>
              </a:r>
              <a:r>
                <a:rPr lang="en-US" altLang="es-MX" sz="1800" b="1" dirty="0" err="1">
                  <a:latin typeface="Arial" charset="0"/>
                </a:rPr>
                <a:t>reproductivo</a:t>
              </a:r>
              <a:r>
                <a:rPr lang="en-US" altLang="es-MX" sz="1800" b="1" dirty="0">
                  <a:latin typeface="Arial" charset="0"/>
                </a:rPr>
                <a:t> y </a:t>
              </a:r>
              <a:r>
                <a:rPr lang="en-US" altLang="es-MX" sz="1800" b="1" dirty="0" err="1">
                  <a:latin typeface="Arial" charset="0"/>
                </a:rPr>
                <a:t>durante</a:t>
              </a:r>
              <a:r>
                <a:rPr lang="en-US" altLang="es-MX" sz="1800" b="1" dirty="0">
                  <a:latin typeface="Arial" charset="0"/>
                </a:rPr>
                <a:t> </a:t>
              </a:r>
              <a:r>
                <a:rPr lang="en-US" altLang="es-MX" sz="1800" b="1" dirty="0" err="1">
                  <a:latin typeface="Arial" charset="0"/>
                </a:rPr>
                <a:t>etapas</a:t>
              </a:r>
              <a:r>
                <a:rPr lang="en-US" altLang="es-MX" sz="1800" b="1" dirty="0">
                  <a:latin typeface="Arial" charset="0"/>
                </a:rPr>
                <a:t> </a:t>
              </a:r>
              <a:r>
                <a:rPr lang="en-US" altLang="es-MX" sz="1800" b="1" dirty="0" err="1">
                  <a:latin typeface="Arial" charset="0"/>
                </a:rPr>
                <a:t>posteriores</a:t>
              </a:r>
              <a:r>
                <a:rPr lang="en-US" altLang="es-MX" sz="1800" b="1" dirty="0">
                  <a:latin typeface="Arial" charset="0"/>
                </a:rPr>
                <a:t> :</a:t>
              </a:r>
            </a:p>
            <a:p>
              <a:pPr marL="285750" indent="-285750">
                <a:buFont typeface="Arial" panose="020B0604020202020204" pitchFamily="34" charset="0"/>
                <a:buChar char="•"/>
              </a:pPr>
              <a:r>
                <a:rPr lang="en-US" altLang="es-MX" sz="1800" dirty="0" err="1">
                  <a:latin typeface="Arial" charset="0"/>
                </a:rPr>
                <a:t>Alimentación</a:t>
              </a:r>
              <a:endParaRPr lang="en-US" altLang="es-MX" sz="1800" dirty="0">
                <a:latin typeface="Arial" charset="0"/>
              </a:endParaRPr>
            </a:p>
            <a:p>
              <a:pPr marL="285750" indent="-285750">
                <a:buFont typeface="Arial" panose="020B0604020202020204" pitchFamily="34" charset="0"/>
                <a:buChar char="•"/>
              </a:pPr>
              <a:r>
                <a:rPr lang="en-US" altLang="es-MX" sz="1800" dirty="0" err="1">
                  <a:latin typeface="Arial" charset="0"/>
                </a:rPr>
                <a:t>Actividad</a:t>
              </a:r>
              <a:r>
                <a:rPr lang="en-US" altLang="es-MX" sz="1800" dirty="0">
                  <a:latin typeface="Arial" charset="0"/>
                </a:rPr>
                <a:t> </a:t>
              </a:r>
              <a:r>
                <a:rPr lang="en-US" altLang="es-MX" sz="1800" dirty="0" err="1">
                  <a:latin typeface="Arial" charset="0"/>
                </a:rPr>
                <a:t>física</a:t>
              </a:r>
              <a:endParaRPr lang="en-US" altLang="es-MX" sz="1800" dirty="0">
                <a:latin typeface="Arial" charset="0"/>
              </a:endParaRPr>
            </a:p>
            <a:p>
              <a:pPr marL="285750" indent="-285750">
                <a:buFont typeface="Arial" panose="020B0604020202020204" pitchFamily="34" charset="0"/>
                <a:buChar char="•"/>
              </a:pPr>
              <a:r>
                <a:rPr lang="en-US" altLang="es-MX" sz="1800" dirty="0" err="1" smtClean="0">
                  <a:latin typeface="Arial" charset="0"/>
                </a:rPr>
                <a:t>Tabaquismo</a:t>
              </a:r>
              <a:endParaRPr lang="en-US" altLang="es-MX" sz="1800" dirty="0">
                <a:latin typeface="Arial" charset="0"/>
              </a:endParaRPr>
            </a:p>
          </p:txBody>
        </p:sp>
        <p:sp>
          <p:nvSpPr>
            <p:cNvPr id="14" name="Text Box 131"/>
            <p:cNvSpPr txBox="1">
              <a:spLocks noChangeArrowheads="1"/>
            </p:cNvSpPr>
            <p:nvPr/>
          </p:nvSpPr>
          <p:spPr bwMode="auto">
            <a:xfrm>
              <a:off x="4935682" y="789239"/>
              <a:ext cx="2968848" cy="6100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s-MX" sz="1800" b="1" dirty="0" err="1">
                  <a:latin typeface="Arial" charset="0"/>
                </a:rPr>
                <a:t>Lactancia</a:t>
              </a:r>
              <a:r>
                <a:rPr lang="en-US" altLang="es-MX" sz="1800" b="1" dirty="0">
                  <a:latin typeface="Arial" charset="0"/>
                </a:rPr>
                <a:t> </a:t>
              </a:r>
              <a:r>
                <a:rPr lang="en-US" altLang="es-MX" sz="1800" b="1" dirty="0" err="1">
                  <a:latin typeface="Arial" charset="0"/>
                </a:rPr>
                <a:t>materna</a:t>
              </a:r>
              <a:r>
                <a:rPr lang="en-US" altLang="es-MX" sz="1800" b="1" dirty="0">
                  <a:latin typeface="Arial" charset="0"/>
                </a:rPr>
                <a:t> (</a:t>
              </a:r>
              <a:r>
                <a:rPr lang="en-US" altLang="es-MX" sz="1800" b="1" dirty="0" err="1">
                  <a:latin typeface="Arial" charset="0"/>
                </a:rPr>
                <a:t>intensidad</a:t>
              </a:r>
              <a:r>
                <a:rPr lang="en-US" altLang="es-MX" sz="1800" b="1" dirty="0">
                  <a:latin typeface="Arial" charset="0"/>
                </a:rPr>
                <a:t> y </a:t>
              </a:r>
              <a:r>
                <a:rPr lang="en-US" altLang="es-MX" sz="1800" b="1" dirty="0" err="1">
                  <a:latin typeface="Arial" charset="0"/>
                </a:rPr>
                <a:t>duración</a:t>
              </a:r>
              <a:r>
                <a:rPr lang="en-US" altLang="es-MX" sz="1800" b="1" dirty="0">
                  <a:latin typeface="Arial" charset="0"/>
                </a:rPr>
                <a:t>)</a:t>
              </a:r>
            </a:p>
          </p:txBody>
        </p:sp>
        <p:sp>
          <p:nvSpPr>
            <p:cNvPr id="15" name="Text Box 133"/>
            <p:cNvSpPr txBox="1">
              <a:spLocks noChangeArrowheads="1"/>
            </p:cNvSpPr>
            <p:nvPr/>
          </p:nvSpPr>
          <p:spPr bwMode="auto">
            <a:xfrm>
              <a:off x="1327843" y="1069553"/>
              <a:ext cx="1535313" cy="6608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s-MX" sz="1800" dirty="0" err="1">
                  <a:latin typeface="Arial" charset="0"/>
                </a:rPr>
                <a:t>Duración</a:t>
              </a:r>
              <a:r>
                <a:rPr lang="en-US" altLang="es-MX" sz="1800" dirty="0">
                  <a:latin typeface="Arial" charset="0"/>
                </a:rPr>
                <a:t> del </a:t>
              </a:r>
              <a:r>
                <a:rPr lang="en-US" altLang="es-MX" sz="1800" dirty="0" err="1">
                  <a:latin typeface="Arial" charset="0"/>
                </a:rPr>
                <a:t>embarazo</a:t>
              </a:r>
              <a:endParaRPr lang="en-US" altLang="es-MX" sz="1800" dirty="0"/>
            </a:p>
          </p:txBody>
        </p:sp>
        <p:sp>
          <p:nvSpPr>
            <p:cNvPr id="16" name="Line 134"/>
            <p:cNvSpPr>
              <a:spLocks noChangeShapeType="1"/>
            </p:cNvSpPr>
            <p:nvPr/>
          </p:nvSpPr>
          <p:spPr bwMode="auto">
            <a:xfrm>
              <a:off x="5781650" y="1399964"/>
              <a:ext cx="0" cy="543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sz="3200"/>
            </a:p>
          </p:txBody>
        </p:sp>
        <p:sp>
          <p:nvSpPr>
            <p:cNvPr id="17" name="Line 135"/>
            <p:cNvSpPr>
              <a:spLocks noChangeShapeType="1"/>
            </p:cNvSpPr>
            <p:nvPr/>
          </p:nvSpPr>
          <p:spPr bwMode="auto">
            <a:xfrm flipV="1">
              <a:off x="2933700" y="3848100"/>
              <a:ext cx="352425" cy="10667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sz="3200"/>
            </a:p>
          </p:txBody>
        </p:sp>
        <p:sp>
          <p:nvSpPr>
            <p:cNvPr id="18" name="Line 136"/>
            <p:cNvSpPr>
              <a:spLocks noChangeShapeType="1"/>
            </p:cNvSpPr>
            <p:nvPr/>
          </p:nvSpPr>
          <p:spPr bwMode="auto">
            <a:xfrm flipV="1">
              <a:off x="2902527" y="4599709"/>
              <a:ext cx="2190750" cy="3352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sz="3200"/>
            </a:p>
          </p:txBody>
        </p:sp>
        <p:sp>
          <p:nvSpPr>
            <p:cNvPr id="19" name="Line 137"/>
            <p:cNvSpPr>
              <a:spLocks noChangeShapeType="1"/>
            </p:cNvSpPr>
            <p:nvPr/>
          </p:nvSpPr>
          <p:spPr bwMode="auto">
            <a:xfrm flipV="1">
              <a:off x="5093277" y="3009898"/>
              <a:ext cx="202623" cy="15898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sz="3200"/>
            </a:p>
          </p:txBody>
        </p:sp>
        <p:sp>
          <p:nvSpPr>
            <p:cNvPr id="20" name="Line 138"/>
            <p:cNvSpPr>
              <a:spLocks noChangeShapeType="1"/>
            </p:cNvSpPr>
            <p:nvPr/>
          </p:nvSpPr>
          <p:spPr bwMode="auto">
            <a:xfrm flipH="1" flipV="1">
              <a:off x="2627782" y="3061854"/>
              <a:ext cx="1213387" cy="20417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sz="3200"/>
            </a:p>
          </p:txBody>
        </p:sp>
        <p:sp>
          <p:nvSpPr>
            <p:cNvPr id="21" name="Line 139"/>
            <p:cNvSpPr>
              <a:spLocks noChangeShapeType="1"/>
            </p:cNvSpPr>
            <p:nvPr/>
          </p:nvSpPr>
          <p:spPr bwMode="auto">
            <a:xfrm flipV="1">
              <a:off x="5194588" y="3009900"/>
              <a:ext cx="528860" cy="213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sz="3200"/>
            </a:p>
          </p:txBody>
        </p:sp>
        <p:sp>
          <p:nvSpPr>
            <p:cNvPr id="22" name="Line 156"/>
            <p:cNvSpPr>
              <a:spLocks noChangeShapeType="1"/>
            </p:cNvSpPr>
            <p:nvPr/>
          </p:nvSpPr>
          <p:spPr bwMode="auto">
            <a:xfrm flipH="1" flipV="1">
              <a:off x="2400298" y="2996044"/>
              <a:ext cx="3320" cy="8413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3200"/>
            </a:p>
          </p:txBody>
        </p:sp>
        <p:sp>
          <p:nvSpPr>
            <p:cNvPr id="23" name="Line 157"/>
            <p:cNvSpPr>
              <a:spLocks noChangeShapeType="1"/>
            </p:cNvSpPr>
            <p:nvPr/>
          </p:nvSpPr>
          <p:spPr bwMode="auto">
            <a:xfrm flipV="1">
              <a:off x="4457700" y="3848100"/>
              <a:ext cx="0" cy="125553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3200"/>
            </a:p>
          </p:txBody>
        </p:sp>
        <p:sp>
          <p:nvSpPr>
            <p:cNvPr id="24" name="Line 158"/>
            <p:cNvSpPr>
              <a:spLocks noChangeShapeType="1"/>
            </p:cNvSpPr>
            <p:nvPr/>
          </p:nvSpPr>
          <p:spPr bwMode="auto">
            <a:xfrm>
              <a:off x="2095500" y="17907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3200"/>
            </a:p>
          </p:txBody>
        </p:sp>
        <p:cxnSp>
          <p:nvCxnSpPr>
            <p:cNvPr id="25" name="3 Conector recto de flecha"/>
            <p:cNvCxnSpPr/>
            <p:nvPr/>
          </p:nvCxnSpPr>
          <p:spPr>
            <a:xfrm flipV="1">
              <a:off x="5600700" y="2902260"/>
              <a:ext cx="1390650" cy="2241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5 Conector recto de flecha"/>
            <p:cNvCxnSpPr/>
            <p:nvPr/>
          </p:nvCxnSpPr>
          <p:spPr>
            <a:xfrm>
              <a:off x="6565323" y="2495550"/>
              <a:ext cx="3829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133"/>
            <p:cNvSpPr txBox="1">
              <a:spLocks noChangeArrowheads="1"/>
            </p:cNvSpPr>
            <p:nvPr/>
          </p:nvSpPr>
          <p:spPr bwMode="auto">
            <a:xfrm>
              <a:off x="-177648" y="6255395"/>
              <a:ext cx="3040803" cy="4859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s-MX" sz="1800" dirty="0" err="1">
                  <a:latin typeface="Arial" charset="0"/>
                </a:rPr>
                <a:t>Espacio</a:t>
              </a:r>
              <a:r>
                <a:rPr lang="en-US" altLang="es-MX" sz="1800" dirty="0">
                  <a:latin typeface="Arial" charset="0"/>
                </a:rPr>
                <a:t> </a:t>
              </a:r>
              <a:r>
                <a:rPr lang="en-US" altLang="es-MX" sz="1800" dirty="0" err="1">
                  <a:latin typeface="Arial" charset="0"/>
                </a:rPr>
                <a:t>intergenésico</a:t>
              </a:r>
              <a:endParaRPr lang="en-US" altLang="es-MX" sz="1800" dirty="0"/>
            </a:p>
          </p:txBody>
        </p:sp>
        <p:cxnSp>
          <p:nvCxnSpPr>
            <p:cNvPr id="28" name="9 Conector recto de flecha"/>
            <p:cNvCxnSpPr>
              <a:stCxn id="27" idx="3"/>
            </p:cNvCxnSpPr>
            <p:nvPr/>
          </p:nvCxnSpPr>
          <p:spPr>
            <a:xfrm flipV="1">
              <a:off x="2863155" y="4016424"/>
              <a:ext cx="881493" cy="2481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131"/>
            <p:cNvSpPr txBox="1">
              <a:spLocks noChangeArrowheads="1"/>
            </p:cNvSpPr>
            <p:nvPr/>
          </p:nvSpPr>
          <p:spPr bwMode="auto">
            <a:xfrm>
              <a:off x="3160538" y="154341"/>
              <a:ext cx="2999538" cy="2962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s-MX" sz="1800" b="1" dirty="0" err="1">
                  <a:latin typeface="Arial" charset="0"/>
                </a:rPr>
                <a:t>Factores</a:t>
              </a:r>
              <a:r>
                <a:rPr lang="en-US" altLang="es-MX" sz="1800" b="1" dirty="0">
                  <a:latin typeface="Arial" charset="0"/>
                </a:rPr>
                <a:t> </a:t>
              </a:r>
              <a:r>
                <a:rPr lang="en-US" altLang="es-MX" sz="1800" b="1" dirty="0" err="1">
                  <a:latin typeface="Arial" charset="0"/>
                </a:rPr>
                <a:t>sicológicos</a:t>
              </a:r>
              <a:endParaRPr lang="en-US" altLang="es-MX" sz="1800" b="1" dirty="0">
                <a:latin typeface="Arial" charset="0"/>
              </a:endParaRPr>
            </a:p>
          </p:txBody>
        </p:sp>
        <p:cxnSp>
          <p:nvCxnSpPr>
            <p:cNvPr id="30" name="6 Conector recto de flecha"/>
            <p:cNvCxnSpPr/>
            <p:nvPr/>
          </p:nvCxnSpPr>
          <p:spPr>
            <a:xfrm>
              <a:off x="4568540" y="451197"/>
              <a:ext cx="0" cy="1491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CuadroTexto 31"/>
          <p:cNvSpPr txBox="1"/>
          <p:nvPr/>
        </p:nvSpPr>
        <p:spPr>
          <a:xfrm>
            <a:off x="-42577" y="6135867"/>
            <a:ext cx="2782023" cy="646331"/>
          </a:xfrm>
          <a:prstGeom prst="rect">
            <a:avLst/>
          </a:prstGeom>
          <a:noFill/>
        </p:spPr>
        <p:txBody>
          <a:bodyPr wrap="square" rtlCol="0">
            <a:spAutoFit/>
          </a:bodyPr>
          <a:lstStyle/>
          <a:p>
            <a:r>
              <a:rPr lang="es-MX" sz="1800" dirty="0" smtClean="0"/>
              <a:t>Hernández-Cordero, S; Lozada A. 2016</a:t>
            </a:r>
            <a:endParaRPr lang="en-US" sz="1800" dirty="0"/>
          </a:p>
        </p:txBody>
      </p:sp>
      <p:sp>
        <p:nvSpPr>
          <p:cNvPr id="31" name="CuadroTexto 30"/>
          <p:cNvSpPr txBox="1"/>
          <p:nvPr/>
        </p:nvSpPr>
        <p:spPr>
          <a:xfrm>
            <a:off x="9697595" y="4317826"/>
            <a:ext cx="979755" cy="369332"/>
          </a:xfrm>
          <a:prstGeom prst="rect">
            <a:avLst/>
          </a:prstGeom>
          <a:noFill/>
          <a:ln>
            <a:solidFill>
              <a:schemeClr val="tx1"/>
            </a:solidFill>
          </a:ln>
        </p:spPr>
        <p:txBody>
          <a:bodyPr wrap="none" rtlCol="0">
            <a:spAutoFit/>
          </a:bodyPr>
          <a:lstStyle/>
          <a:p>
            <a:r>
              <a:rPr lang="es-MX" sz="1800" dirty="0" smtClean="0">
                <a:latin typeface="Arial" panose="020B0604020202020204" pitchFamily="34" charset="0"/>
                <a:cs typeface="Arial" panose="020B0604020202020204" pitchFamily="34" charset="0"/>
              </a:rPr>
              <a:t>Paridad</a:t>
            </a:r>
            <a:endParaRPr lang="en-US" sz="1800" dirty="0">
              <a:latin typeface="Arial" panose="020B0604020202020204" pitchFamily="34" charset="0"/>
              <a:cs typeface="Arial" panose="020B0604020202020204" pitchFamily="34" charset="0"/>
            </a:endParaRPr>
          </a:p>
        </p:txBody>
      </p:sp>
      <p:cxnSp>
        <p:nvCxnSpPr>
          <p:cNvPr id="34" name="Conector recto de flecha 33"/>
          <p:cNvCxnSpPr>
            <a:stCxn id="31" idx="1"/>
          </p:cNvCxnSpPr>
          <p:nvPr/>
        </p:nvCxnSpPr>
        <p:spPr>
          <a:xfrm flipH="1" flipV="1">
            <a:off x="8324392" y="3914226"/>
            <a:ext cx="1373203" cy="588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4955" y="5252227"/>
            <a:ext cx="2058836" cy="584775"/>
          </a:xfrm>
          <a:prstGeom prst="rect">
            <a:avLst/>
          </a:prstGeom>
          <a:noFill/>
        </p:spPr>
        <p:txBody>
          <a:bodyPr wrap="square" rtlCol="0">
            <a:spAutoFit/>
          </a:bodyPr>
          <a:lstStyle/>
          <a:p>
            <a:r>
              <a:rPr lang="es-MX" sz="1600" dirty="0" smtClean="0"/>
              <a:t>* Los factores más importantes</a:t>
            </a:r>
            <a:endParaRPr lang="en-US" sz="1600" dirty="0"/>
          </a:p>
        </p:txBody>
      </p:sp>
    </p:spTree>
    <p:extLst>
      <p:ext uri="{BB962C8B-B14F-4D97-AF65-F5344CB8AC3E}">
        <p14:creationId xmlns:p14="http://schemas.microsoft.com/office/powerpoint/2010/main" val="28338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cina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Office_14352745_TF02787942.potx" id="{A91EF631-4122-4EBA-8019-60FC57DF5C6B}" vid="{1917DBFF-73CC-407A-A7A2-17BBCF700EC6}"/>
    </a:ext>
  </a:extLst>
</a:theme>
</file>

<file path=ppt/theme/theme2.xml><?xml version="1.0" encoding="utf-8"?>
<a:theme xmlns:a="http://schemas.openxmlformats.org/drawingml/2006/main" name="Tema de Offic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5E700CCB-20BA-4760-AB9F-AC3B63ED32E0}">
  <ds:schemaRefs>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40262f94-9f35-4ac3-9a90-690165a166b7"/>
    <ds:schemaRef ds:uri="http://schemas.microsoft.com/office/2006/documentManagement/types"/>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1544</TotalTime>
  <Words>3608</Words>
  <Application>Microsoft Office PowerPoint</Application>
  <PresentationFormat>Personalizado</PresentationFormat>
  <Paragraphs>346</Paragraphs>
  <Slides>37</Slides>
  <Notes>29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vt:lpstr>
      <vt:lpstr>Arial Narrow</vt:lpstr>
      <vt:lpstr>Calibri</vt:lpstr>
      <vt:lpstr>Century Gothic</vt:lpstr>
      <vt:lpstr>Constantia</vt:lpstr>
      <vt:lpstr>Montserrat</vt:lpstr>
      <vt:lpstr>Times New Roman</vt:lpstr>
      <vt:lpstr>Cocina 16x9</vt:lpstr>
      <vt:lpstr>Lactancia, paridad, y riesgo de obesidad</vt:lpstr>
      <vt:lpstr>Contenido</vt:lpstr>
      <vt:lpstr>Tendencias de sobrepeso y obesidad en mujeres Importancia de salud materna</vt:lpstr>
      <vt:lpstr>El sobrepeso y obesidad continúan en aumento a nivel global</vt:lpstr>
      <vt:lpstr>En México, misma tendencia de aumento en sobrepeso y obesidad</vt:lpstr>
      <vt:lpstr>Importancia de nutrición materna </vt:lpstr>
      <vt:lpstr>Paridad y riesgo de sobrepeso y obesidad</vt:lpstr>
      <vt:lpstr>Paridad y riesgo de sobrepeso y obesidad: ganancia de peso durante embarazo, retención de peso en el postparto   </vt:lpstr>
      <vt:lpstr>Factores relacionados con la retención y cambio de  peso en el posparto, y riesgo de sobrepeso y obesidad en etapas posteriores</vt:lpstr>
      <vt:lpstr> Paridad y riesgo de obesidad</vt:lpstr>
      <vt:lpstr>Eventos reproductivos  y riesgo de obesidad</vt:lpstr>
      <vt:lpstr>Retención y cambio de peso en el posparto</vt:lpstr>
      <vt:lpstr>Retención y cambio de peso en el posparto</vt:lpstr>
      <vt:lpstr>Cambio de peso durante el embarazo y primer año posparto en mujeres adultas de la CDMX</vt:lpstr>
      <vt:lpstr>Retención y cambio de peso en el posparto</vt:lpstr>
      <vt:lpstr>El sobrepeso y la obesidad como un predictor de riesgo para eventos adversos en el corto y largo plazo, para la madre y el bebé en formación</vt:lpstr>
      <vt:lpstr>Obesidad materna y sus repercusiones  antes durante y después del embarazo . Madre </vt:lpstr>
      <vt:lpstr>Obesidad materna y prácticas inadecuadas de lactancia materna   </vt:lpstr>
      <vt:lpstr>Lactancia y obesidad- relevancia del tema</vt:lpstr>
      <vt:lpstr>Lactancia y obesidad- evidencia</vt:lpstr>
      <vt:lpstr>Lactancia y obesidad- evidencia</vt:lpstr>
      <vt:lpstr>Lactancia y obesidad- evidencia</vt:lpstr>
      <vt:lpstr>Lactancia y obesidad- Resumen</vt:lpstr>
      <vt:lpstr>Posibles mecanismos</vt:lpstr>
      <vt:lpstr>Factores biológicos desarrollados con el desarrollo de la glándula mamaria</vt:lpstr>
      <vt:lpstr>Complicaciones en embarazo y factores mecánicos y fisiológicos en el posparto</vt:lpstr>
      <vt:lpstr>Decisión sobre inicio y continuación de la lactancia por factores sociodemográficos, sicosociales y dificultades mecánicas</vt:lpstr>
      <vt:lpstr>Presentación de PowerPoint</vt:lpstr>
      <vt:lpstr>Objetivo</vt:lpstr>
      <vt:lpstr>Proceso para el desarrollo de la intervención</vt:lpstr>
      <vt:lpstr>Modelo de intervención</vt:lpstr>
      <vt:lpstr>Conclusiones</vt:lpstr>
      <vt:lpstr>Conclusiones</vt:lpstr>
      <vt:lpstr>Conclusiones</vt:lpstr>
      <vt:lpstr>Presentación de PowerPoint</vt:lpstr>
      <vt:lpstr>Presentación de PowerPoint</vt:lpstr>
      <vt:lpstr>Recomendaciones de ganancia de peso durante el embarazo </vt:lpstr>
    </vt:vector>
  </TitlesOfParts>
  <Company>Universidad Iberoamericana 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Lactancia, paridad, y riesgo de obesidad</dc:title>
  <dc:creator>Hernández Cordero Sonia Lizeth</dc:creator>
  <cp:lastModifiedBy>Sonia Hernandez Cordero</cp:lastModifiedBy>
  <cp:revision>93</cp:revision>
  <dcterms:created xsi:type="dcterms:W3CDTF">2019-05-13T19:21:37Z</dcterms:created>
  <dcterms:modified xsi:type="dcterms:W3CDTF">2019-05-15T12:50:01Z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