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2" r:id="rId4"/>
    <p:sldId id="260" r:id="rId5"/>
    <p:sldId id="263" r:id="rId6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FF3D9-B0BD-4154-8908-832A2E4FBFA8}" type="datetimeFigureOut">
              <a:rPr lang="es-MX" smtClean="0"/>
              <a:pPr/>
              <a:t>05/06/2019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25700-81C7-4FFA-8ED6-8ECF527FE3A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FF3D9-B0BD-4154-8908-832A2E4FBFA8}" type="datetimeFigureOut">
              <a:rPr lang="es-MX" smtClean="0"/>
              <a:pPr/>
              <a:t>05/06/2019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25700-81C7-4FFA-8ED6-8ECF527FE3A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FF3D9-B0BD-4154-8908-832A2E4FBFA8}" type="datetimeFigureOut">
              <a:rPr lang="es-MX" smtClean="0"/>
              <a:pPr/>
              <a:t>05/06/2019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25700-81C7-4FFA-8ED6-8ECF527FE3A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FF3D9-B0BD-4154-8908-832A2E4FBFA8}" type="datetimeFigureOut">
              <a:rPr lang="es-MX" smtClean="0"/>
              <a:pPr/>
              <a:t>05/06/2019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25700-81C7-4FFA-8ED6-8ECF527FE3A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FF3D9-B0BD-4154-8908-832A2E4FBFA8}" type="datetimeFigureOut">
              <a:rPr lang="es-MX" smtClean="0"/>
              <a:pPr/>
              <a:t>05/06/2019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25700-81C7-4FFA-8ED6-8ECF527FE3A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FF3D9-B0BD-4154-8908-832A2E4FBFA8}" type="datetimeFigureOut">
              <a:rPr lang="es-MX" smtClean="0"/>
              <a:pPr/>
              <a:t>05/06/2019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25700-81C7-4FFA-8ED6-8ECF527FE3A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FF3D9-B0BD-4154-8908-832A2E4FBFA8}" type="datetimeFigureOut">
              <a:rPr lang="es-MX" smtClean="0"/>
              <a:pPr/>
              <a:t>05/06/2019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25700-81C7-4FFA-8ED6-8ECF527FE3A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FF3D9-B0BD-4154-8908-832A2E4FBFA8}" type="datetimeFigureOut">
              <a:rPr lang="es-MX" smtClean="0"/>
              <a:pPr/>
              <a:t>05/06/2019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25700-81C7-4FFA-8ED6-8ECF527FE3A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FF3D9-B0BD-4154-8908-832A2E4FBFA8}" type="datetimeFigureOut">
              <a:rPr lang="es-MX" smtClean="0"/>
              <a:pPr/>
              <a:t>05/06/2019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25700-81C7-4FFA-8ED6-8ECF527FE3A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FF3D9-B0BD-4154-8908-832A2E4FBFA8}" type="datetimeFigureOut">
              <a:rPr lang="es-MX" smtClean="0"/>
              <a:pPr/>
              <a:t>05/06/2019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25700-81C7-4FFA-8ED6-8ECF527FE3A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FF3D9-B0BD-4154-8908-832A2E4FBFA8}" type="datetimeFigureOut">
              <a:rPr lang="es-MX" smtClean="0"/>
              <a:pPr/>
              <a:t>05/06/2019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25700-81C7-4FFA-8ED6-8ECF527FE3A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AFF3D9-B0BD-4154-8908-832A2E4FBFA8}" type="datetimeFigureOut">
              <a:rPr lang="es-MX" smtClean="0"/>
              <a:pPr/>
              <a:t>05/06/2019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C25700-81C7-4FFA-8ED6-8ECF527FE3A5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539552" y="2850940"/>
            <a:ext cx="8064896" cy="36023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00"/>
              </a:lnSpc>
            </a:pPr>
            <a:r>
              <a:rPr lang="es-MX" sz="1500" dirty="0" smtClean="0"/>
              <a:t>Coordinadores: </a:t>
            </a:r>
            <a:r>
              <a:rPr lang="es-MX" sz="1500" b="1" i="1" dirty="0" smtClean="0"/>
              <a:t>Dr. Antonio Arauz Góngora/ Dra. María Guadalupe Castro Martínez*</a:t>
            </a:r>
          </a:p>
          <a:p>
            <a:pPr>
              <a:lnSpc>
                <a:spcPts val="1300"/>
              </a:lnSpc>
            </a:pPr>
            <a:endParaRPr lang="es-MX" sz="1500" dirty="0" smtClean="0"/>
          </a:p>
          <a:p>
            <a:pPr>
              <a:lnSpc>
                <a:spcPts val="1300"/>
              </a:lnSpc>
            </a:pPr>
            <a:r>
              <a:rPr lang="es-MX" sz="1500" dirty="0" smtClean="0"/>
              <a:t>Palabras de Bienvenida </a:t>
            </a:r>
          </a:p>
          <a:p>
            <a:pPr>
              <a:lnSpc>
                <a:spcPts val="1300"/>
              </a:lnSpc>
            </a:pPr>
            <a:r>
              <a:rPr lang="es-MX" sz="1500" b="1" i="1" dirty="0" smtClean="0"/>
              <a:t>Dr. Enrique A. González Álvarez*</a:t>
            </a:r>
          </a:p>
          <a:p>
            <a:pPr>
              <a:lnSpc>
                <a:spcPts val="1300"/>
              </a:lnSpc>
            </a:pPr>
            <a:r>
              <a:rPr lang="es-MX" sz="1500" i="1" dirty="0" smtClean="0"/>
              <a:t>Rector de la Universidad La Salle </a:t>
            </a:r>
          </a:p>
          <a:p>
            <a:pPr>
              <a:lnSpc>
                <a:spcPts val="1300"/>
              </a:lnSpc>
            </a:pPr>
            <a:endParaRPr lang="es-MX" sz="1500" dirty="0" smtClean="0"/>
          </a:p>
          <a:p>
            <a:pPr>
              <a:lnSpc>
                <a:spcPts val="1300"/>
              </a:lnSpc>
            </a:pPr>
            <a:r>
              <a:rPr lang="es-MX" sz="1500" dirty="0" smtClean="0"/>
              <a:t>Presencia de la Facultad de Medicina de la Universidad La Salle, en la Academia Nacional de Medicina</a:t>
            </a:r>
          </a:p>
          <a:p>
            <a:pPr>
              <a:lnSpc>
                <a:spcPts val="1300"/>
              </a:lnSpc>
            </a:pPr>
            <a:r>
              <a:rPr lang="es-MX" sz="1500" b="1" i="1" dirty="0" smtClean="0"/>
              <a:t>Dra. María Guadalupe Castro Martínez*</a:t>
            </a:r>
          </a:p>
          <a:p>
            <a:pPr>
              <a:lnSpc>
                <a:spcPts val="1300"/>
              </a:lnSpc>
            </a:pPr>
            <a:endParaRPr lang="es-MX" sz="1500" dirty="0" smtClean="0"/>
          </a:p>
          <a:p>
            <a:pPr>
              <a:lnSpc>
                <a:spcPts val="1300"/>
              </a:lnSpc>
            </a:pPr>
            <a:r>
              <a:rPr lang="es-MX" sz="1500" dirty="0" smtClean="0"/>
              <a:t>Avances en arritmias cardiacas</a:t>
            </a:r>
          </a:p>
          <a:p>
            <a:pPr>
              <a:lnSpc>
                <a:spcPts val="1300"/>
              </a:lnSpc>
            </a:pPr>
            <a:r>
              <a:rPr lang="es-MX" sz="1500" b="1" i="1" dirty="0" smtClean="0"/>
              <a:t>Dr. Pedro Iturralde Torres</a:t>
            </a:r>
          </a:p>
          <a:p>
            <a:pPr>
              <a:lnSpc>
                <a:spcPts val="1300"/>
              </a:lnSpc>
            </a:pPr>
            <a:endParaRPr lang="es-MX" sz="1500" dirty="0" smtClean="0"/>
          </a:p>
          <a:p>
            <a:pPr>
              <a:lnSpc>
                <a:spcPts val="1300"/>
              </a:lnSpc>
            </a:pPr>
            <a:r>
              <a:rPr lang="es-MX" sz="1500" dirty="0" smtClean="0"/>
              <a:t>Avances en cirugía de base de cráneo</a:t>
            </a:r>
          </a:p>
          <a:p>
            <a:pPr>
              <a:lnSpc>
                <a:spcPts val="1300"/>
              </a:lnSpc>
            </a:pPr>
            <a:r>
              <a:rPr lang="es-MX" sz="1500" b="1" i="1" dirty="0" smtClean="0"/>
              <a:t>Dr. Gerardo </a:t>
            </a:r>
            <a:r>
              <a:rPr lang="es-MX" sz="1500" b="1" i="1" dirty="0" err="1" smtClean="0"/>
              <a:t>Guinto</a:t>
            </a:r>
            <a:r>
              <a:rPr lang="es-MX" sz="1500" b="1" i="1" dirty="0" smtClean="0"/>
              <a:t> </a:t>
            </a:r>
            <a:r>
              <a:rPr lang="es-MX" sz="1500" b="1" i="1" dirty="0" err="1" smtClean="0"/>
              <a:t>Balanzar</a:t>
            </a:r>
            <a:endParaRPr lang="es-MX" sz="1500" b="1" i="1" dirty="0" smtClean="0"/>
          </a:p>
          <a:p>
            <a:pPr>
              <a:lnSpc>
                <a:spcPts val="1300"/>
              </a:lnSpc>
            </a:pPr>
            <a:endParaRPr lang="es-MX" sz="1500" dirty="0" smtClean="0"/>
          </a:p>
          <a:p>
            <a:pPr>
              <a:lnSpc>
                <a:spcPts val="1300"/>
              </a:lnSpc>
            </a:pPr>
            <a:r>
              <a:rPr lang="es-MX" sz="1500" dirty="0" smtClean="0"/>
              <a:t>Avances en enfermedad vascular cerebral  </a:t>
            </a:r>
          </a:p>
          <a:p>
            <a:pPr>
              <a:lnSpc>
                <a:spcPts val="1300"/>
              </a:lnSpc>
            </a:pPr>
            <a:r>
              <a:rPr lang="es-MX" sz="1500" b="1" i="1" dirty="0" smtClean="0"/>
              <a:t>Dr. Antonio Arauz Góngora</a:t>
            </a:r>
          </a:p>
          <a:p>
            <a:pPr>
              <a:lnSpc>
                <a:spcPts val="1300"/>
              </a:lnSpc>
            </a:pPr>
            <a:endParaRPr lang="es-MX" sz="1500" dirty="0" smtClean="0"/>
          </a:p>
          <a:p>
            <a:pPr>
              <a:lnSpc>
                <a:spcPts val="1300"/>
              </a:lnSpc>
            </a:pPr>
            <a:r>
              <a:rPr lang="es-MX" sz="1500" dirty="0" smtClean="0"/>
              <a:t>Discusión y conclusiones </a:t>
            </a:r>
          </a:p>
          <a:p>
            <a:pPr>
              <a:lnSpc>
                <a:spcPts val="1300"/>
              </a:lnSpc>
            </a:pPr>
            <a:r>
              <a:rPr lang="es-MX" sz="1500" b="1" i="1" dirty="0" smtClean="0"/>
              <a:t>Dra. Teresita Corona Vázquez</a:t>
            </a:r>
          </a:p>
          <a:p>
            <a:pPr>
              <a:lnSpc>
                <a:spcPts val="1300"/>
              </a:lnSpc>
            </a:pPr>
            <a:r>
              <a:rPr lang="es-MX" sz="1500" i="1" dirty="0" smtClean="0"/>
              <a:t>Presidente de la Academia Nacional de Medicina</a:t>
            </a:r>
          </a:p>
        </p:txBody>
      </p:sp>
      <p:sp>
        <p:nvSpPr>
          <p:cNvPr id="6" name="6 Título"/>
          <p:cNvSpPr txBox="1">
            <a:spLocks/>
          </p:cNvSpPr>
          <p:nvPr/>
        </p:nvSpPr>
        <p:spPr>
          <a:xfrm>
            <a:off x="685800" y="1124744"/>
            <a:ext cx="7772400" cy="15423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lnSpc>
                <a:spcPts val="1300"/>
              </a:lnSpc>
              <a:spcBef>
                <a:spcPct val="0"/>
              </a:spcBef>
            </a:pPr>
            <a:r>
              <a:rPr kumimoji="0" lang="es-MX" sz="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Miércoles </a:t>
            </a:r>
            <a:r>
              <a:rPr lang="es-MX" sz="1500" b="1" dirty="0" smtClean="0">
                <a:ea typeface="+mj-ea"/>
                <a:cs typeface="+mj-cs"/>
              </a:rPr>
              <a:t>5</a:t>
            </a:r>
            <a:r>
              <a:rPr kumimoji="0" lang="es-MX" sz="15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</a:t>
            </a:r>
            <a:r>
              <a:rPr kumimoji="0" lang="es-MX" sz="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de </a:t>
            </a:r>
            <a:r>
              <a:rPr lang="es-MX" sz="1500" b="1" dirty="0" smtClean="0">
                <a:ea typeface="+mj-ea"/>
                <a:cs typeface="+mj-cs"/>
              </a:rPr>
              <a:t>junio</a:t>
            </a:r>
            <a:r>
              <a:rPr kumimoji="0" lang="es-MX" sz="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       12:00 hrs.</a:t>
            </a:r>
          </a:p>
          <a:p>
            <a:pPr lvl="0" algn="ctr">
              <a:lnSpc>
                <a:spcPts val="1300"/>
              </a:lnSpc>
              <a:spcBef>
                <a:spcPct val="0"/>
              </a:spcBef>
            </a:pPr>
            <a:r>
              <a:rPr kumimoji="0" lang="es-MX" sz="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s-MX" sz="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lang="es-MX" sz="1500" dirty="0" smtClean="0">
                <a:ea typeface="+mj-ea"/>
                <a:cs typeface="+mj-cs"/>
              </a:rPr>
              <a:t>Sede: Teatro “De La Salle”</a:t>
            </a:r>
            <a:r>
              <a:rPr kumimoji="0" lang="es-MX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s-MX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s-MX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s-MX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s-MX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Programa </a:t>
            </a:r>
            <a:br>
              <a:rPr kumimoji="0" lang="es-MX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s-MX" sz="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s-MX" sz="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lang="es-MX" sz="1600" b="1" dirty="0" smtClean="0"/>
              <a:t> Simposio Extramuros </a:t>
            </a:r>
            <a:r>
              <a:rPr lang="es-MX" sz="1600" b="1" dirty="0" smtClean="0">
                <a:ea typeface="+mj-ea"/>
                <a:cs typeface="+mj-cs"/>
              </a:rPr>
              <a:t/>
            </a:r>
            <a:br>
              <a:rPr lang="es-MX" sz="1600" b="1" dirty="0" smtClean="0">
                <a:ea typeface="+mj-ea"/>
                <a:cs typeface="+mj-cs"/>
              </a:rPr>
            </a:br>
            <a:r>
              <a:rPr lang="es-MX" sz="1600" b="1" dirty="0" smtClean="0">
                <a:ea typeface="+mj-ea"/>
                <a:cs typeface="+mj-cs"/>
              </a:rPr>
              <a:t>“La Academia Nacional de Medicina en la Facultad de Medicina de la Universidad La Salle. </a:t>
            </a:r>
          </a:p>
          <a:p>
            <a:pPr lvl="0" algn="ctr">
              <a:lnSpc>
                <a:spcPts val="1300"/>
              </a:lnSpc>
              <a:spcBef>
                <a:spcPct val="0"/>
              </a:spcBef>
            </a:pPr>
            <a:r>
              <a:rPr lang="es-MX" sz="1600" b="1" dirty="0" smtClean="0">
                <a:ea typeface="+mj-ea"/>
                <a:cs typeface="+mj-cs"/>
              </a:rPr>
              <a:t>50 años de la Facultad de Medicina. ULSA” </a:t>
            </a:r>
            <a:endParaRPr kumimoji="0" lang="es-MX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8" name="7 Elipse"/>
          <p:cNvSpPr/>
          <p:nvPr/>
        </p:nvSpPr>
        <p:spPr>
          <a:xfrm>
            <a:off x="4932040" y="1196752"/>
            <a:ext cx="72008" cy="7200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0" name="9 Imagen" descr="logo AN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13880" y="116632"/>
            <a:ext cx="874144" cy="8741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8 CuadroTexto"/>
          <p:cNvSpPr txBox="1"/>
          <p:nvPr/>
        </p:nvSpPr>
        <p:spPr>
          <a:xfrm>
            <a:off x="6490593" y="6021288"/>
            <a:ext cx="143039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500" dirty="0" smtClean="0"/>
              <a:t>Por invitación * </a:t>
            </a:r>
            <a:endParaRPr lang="es-MX"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4211960" y="3015922"/>
            <a:ext cx="4392488" cy="3509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es-MX" sz="1500" b="1" i="1" dirty="0" smtClean="0"/>
              <a:t>Dr. Enrique </a:t>
            </a:r>
            <a:r>
              <a:rPr lang="es-MX" sz="1500" b="1" i="1" dirty="0" err="1" smtClean="0"/>
              <a:t>Ruelas</a:t>
            </a:r>
            <a:r>
              <a:rPr lang="es-MX" sz="1500" b="1" i="1" dirty="0" smtClean="0"/>
              <a:t> Barajas</a:t>
            </a:r>
          </a:p>
          <a:p>
            <a:pPr>
              <a:lnSpc>
                <a:spcPts val="1400"/>
              </a:lnSpc>
            </a:pPr>
            <a:r>
              <a:rPr lang="es-MX" sz="1500" dirty="0" smtClean="0"/>
              <a:t>Ex Presidente de la Academia Nacional de Medicina</a:t>
            </a:r>
          </a:p>
          <a:p>
            <a:pPr>
              <a:lnSpc>
                <a:spcPts val="1400"/>
              </a:lnSpc>
            </a:pPr>
            <a:endParaRPr lang="es-MX" sz="1500" dirty="0" smtClean="0"/>
          </a:p>
          <a:p>
            <a:pPr>
              <a:lnSpc>
                <a:spcPts val="1400"/>
              </a:lnSpc>
            </a:pPr>
            <a:r>
              <a:rPr lang="es-MX" sz="1500" dirty="0" smtClean="0"/>
              <a:t>Comentaristas:</a:t>
            </a:r>
          </a:p>
          <a:p>
            <a:pPr>
              <a:lnSpc>
                <a:spcPts val="1400"/>
              </a:lnSpc>
            </a:pPr>
            <a:r>
              <a:rPr lang="es-MX" sz="1500" b="1" i="1" dirty="0" smtClean="0"/>
              <a:t>Dra. María Guadalupe Castro Martínez*</a:t>
            </a:r>
          </a:p>
          <a:p>
            <a:pPr>
              <a:lnSpc>
                <a:spcPts val="1400"/>
              </a:lnSpc>
            </a:pPr>
            <a:r>
              <a:rPr lang="es-MX" sz="1500" dirty="0" smtClean="0"/>
              <a:t>Directora de la Facultad Mexicana de Medicina ULSA</a:t>
            </a:r>
          </a:p>
          <a:p>
            <a:pPr>
              <a:lnSpc>
                <a:spcPts val="1400"/>
              </a:lnSpc>
            </a:pPr>
            <a:endParaRPr lang="es-MX" sz="1500" dirty="0" smtClean="0"/>
          </a:p>
          <a:p>
            <a:pPr>
              <a:lnSpc>
                <a:spcPts val="1400"/>
              </a:lnSpc>
            </a:pPr>
            <a:r>
              <a:rPr lang="es-MX" sz="1500" b="1" i="1" dirty="0" smtClean="0"/>
              <a:t>Dr. </a:t>
            </a:r>
            <a:r>
              <a:rPr lang="es-MX" sz="1500" b="1" i="1" dirty="0" err="1" smtClean="0"/>
              <a:t>German</a:t>
            </a:r>
            <a:r>
              <a:rPr lang="es-MX" sz="1500" b="1" i="1" dirty="0" smtClean="0"/>
              <a:t> Fajardo </a:t>
            </a:r>
            <a:r>
              <a:rPr lang="es-MX" sz="1500" b="1" i="1" dirty="0" err="1" smtClean="0"/>
              <a:t>Dolci</a:t>
            </a:r>
            <a:endParaRPr lang="es-MX" sz="1500" b="1" i="1" dirty="0" smtClean="0"/>
          </a:p>
          <a:p>
            <a:pPr>
              <a:lnSpc>
                <a:spcPts val="1400"/>
              </a:lnSpc>
            </a:pPr>
            <a:r>
              <a:rPr lang="es-MX" sz="1500" dirty="0" smtClean="0"/>
              <a:t>Director de la Facultad de Medicina UNAM</a:t>
            </a:r>
          </a:p>
          <a:p>
            <a:pPr>
              <a:lnSpc>
                <a:spcPts val="1400"/>
              </a:lnSpc>
            </a:pPr>
            <a:endParaRPr lang="es-MX" sz="1500" dirty="0" smtClean="0"/>
          </a:p>
          <a:p>
            <a:pPr>
              <a:lnSpc>
                <a:spcPts val="1400"/>
              </a:lnSpc>
            </a:pPr>
            <a:r>
              <a:rPr lang="es-MX" sz="1500" b="1" i="1" dirty="0" smtClean="0"/>
              <a:t>Dr. Ricardo López González*</a:t>
            </a:r>
          </a:p>
          <a:p>
            <a:pPr>
              <a:lnSpc>
                <a:spcPts val="1400"/>
              </a:lnSpc>
            </a:pPr>
            <a:r>
              <a:rPr lang="es-MX" sz="1500" dirty="0" smtClean="0"/>
              <a:t>Director de la Escuela de Medicina Anáhuac, </a:t>
            </a:r>
          </a:p>
          <a:p>
            <a:pPr>
              <a:lnSpc>
                <a:spcPts val="1400"/>
              </a:lnSpc>
            </a:pPr>
            <a:r>
              <a:rPr lang="es-MX" sz="1500" dirty="0" smtClean="0"/>
              <a:t>Campus Querétaro</a:t>
            </a:r>
          </a:p>
          <a:p>
            <a:pPr>
              <a:lnSpc>
                <a:spcPts val="1400"/>
              </a:lnSpc>
            </a:pPr>
            <a:endParaRPr lang="es-MX" sz="1500" dirty="0" smtClean="0"/>
          </a:p>
          <a:p>
            <a:pPr>
              <a:lnSpc>
                <a:spcPts val="1400"/>
              </a:lnSpc>
            </a:pPr>
            <a:r>
              <a:rPr lang="es-MX" sz="1500" dirty="0" smtClean="0"/>
              <a:t>Comentario final y conclusiones</a:t>
            </a:r>
          </a:p>
          <a:p>
            <a:pPr>
              <a:lnSpc>
                <a:spcPts val="1400"/>
              </a:lnSpc>
            </a:pPr>
            <a:r>
              <a:rPr lang="es-MX" sz="1500" b="1" i="1" dirty="0" smtClean="0"/>
              <a:t>Dra. Teresita Corona Vázquez</a:t>
            </a:r>
          </a:p>
          <a:p>
            <a:pPr>
              <a:lnSpc>
                <a:spcPts val="1400"/>
              </a:lnSpc>
            </a:pPr>
            <a:r>
              <a:rPr lang="es-MX" sz="1500" dirty="0" smtClean="0"/>
              <a:t>Presidente de la Academia Nacional de Medicina</a:t>
            </a:r>
          </a:p>
          <a:p>
            <a:pPr>
              <a:lnSpc>
                <a:spcPts val="1400"/>
              </a:lnSpc>
            </a:pPr>
            <a:endParaRPr lang="es-MX" sz="1500" dirty="0" smtClean="0"/>
          </a:p>
          <a:p>
            <a:pPr>
              <a:lnSpc>
                <a:spcPts val="1400"/>
              </a:lnSpc>
            </a:pPr>
            <a:r>
              <a:rPr lang="es-MX" sz="1500" dirty="0" smtClean="0"/>
              <a:t>Por invitación*</a:t>
            </a:r>
            <a:endParaRPr lang="es-MX" sz="1500" i="1" dirty="0" smtClean="0"/>
          </a:p>
        </p:txBody>
      </p:sp>
      <p:sp>
        <p:nvSpPr>
          <p:cNvPr id="5" name="6 Título"/>
          <p:cNvSpPr txBox="1">
            <a:spLocks/>
          </p:cNvSpPr>
          <p:nvPr/>
        </p:nvSpPr>
        <p:spPr>
          <a:xfrm>
            <a:off x="4283968" y="980728"/>
            <a:ext cx="4174232" cy="18923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lnSpc>
                <a:spcPts val="1800"/>
              </a:lnSpc>
              <a:spcBef>
                <a:spcPct val="0"/>
              </a:spcBef>
            </a:pPr>
            <a:r>
              <a:rPr kumimoji="0" lang="es-MX" sz="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Miércoles </a:t>
            </a:r>
            <a:r>
              <a:rPr lang="es-MX" sz="1500" b="1" dirty="0" smtClean="0">
                <a:ea typeface="+mj-ea"/>
                <a:cs typeface="+mj-cs"/>
              </a:rPr>
              <a:t>5</a:t>
            </a:r>
            <a:r>
              <a:rPr kumimoji="0" lang="es-MX" sz="15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</a:t>
            </a:r>
            <a:r>
              <a:rPr kumimoji="0" lang="es-MX" sz="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de </a:t>
            </a:r>
            <a:r>
              <a:rPr lang="es-MX" sz="1500" b="1" dirty="0" smtClean="0">
                <a:ea typeface="+mj-ea"/>
                <a:cs typeface="+mj-cs"/>
              </a:rPr>
              <a:t>junio</a:t>
            </a:r>
            <a:endParaRPr kumimoji="0" lang="es-MX" sz="15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  <a:p>
            <a:pPr lvl="0" algn="ctr">
              <a:lnSpc>
                <a:spcPts val="1800"/>
              </a:lnSpc>
              <a:spcBef>
                <a:spcPct val="0"/>
              </a:spcBef>
            </a:pPr>
            <a:r>
              <a:rPr kumimoji="0" lang="es-MX" sz="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s-MX" sz="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lang="es-MX" sz="1500" dirty="0" smtClean="0">
                <a:ea typeface="+mj-ea"/>
                <a:cs typeface="+mj-cs"/>
              </a:rPr>
              <a:t>Sede: Teatro “De La Salle”</a:t>
            </a:r>
            <a:r>
              <a:rPr kumimoji="0" lang="es-MX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s-MX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s-MX" sz="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s-MX" sz="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lang="es-MX" sz="1500" b="1" dirty="0" smtClean="0"/>
              <a:t> </a:t>
            </a:r>
            <a:r>
              <a:rPr lang="es-MX" b="1" dirty="0" smtClean="0"/>
              <a:t>Presentación del Libro:</a:t>
            </a:r>
          </a:p>
          <a:p>
            <a:pPr lvl="0" algn="ctr">
              <a:lnSpc>
                <a:spcPts val="1800"/>
              </a:lnSpc>
              <a:spcBef>
                <a:spcPct val="0"/>
              </a:spcBef>
            </a:pPr>
            <a:r>
              <a:rPr lang="es-MX" b="1" dirty="0" smtClean="0"/>
              <a:t>“ESPACIOS Y TIEMPOS”</a:t>
            </a:r>
          </a:p>
          <a:p>
            <a:pPr lvl="0" algn="ctr">
              <a:lnSpc>
                <a:spcPts val="1800"/>
              </a:lnSpc>
              <a:spcBef>
                <a:spcPct val="0"/>
              </a:spcBef>
            </a:pPr>
            <a:r>
              <a:rPr lang="es-MX" b="1" dirty="0" smtClean="0"/>
              <a:t>Autor: Dr. Enrique </a:t>
            </a:r>
            <a:r>
              <a:rPr lang="es-MX" b="1" dirty="0" err="1" smtClean="0"/>
              <a:t>Ruelas</a:t>
            </a:r>
            <a:r>
              <a:rPr lang="es-MX" b="1" dirty="0" smtClean="0"/>
              <a:t> Barajas</a:t>
            </a:r>
            <a:endParaRPr kumimoji="0" lang="es-MX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pic>
        <p:nvPicPr>
          <p:cNvPr id="7" name="6 Imagen" descr="logo AN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13880" y="116632"/>
            <a:ext cx="874144" cy="8741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9 Imagen" descr="libro espacios y tiempo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1052736"/>
            <a:ext cx="2952328" cy="49705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1115616" y="908720"/>
            <a:ext cx="6480720" cy="26642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Aft>
                <a:spcPts val="600"/>
              </a:spcAft>
            </a:pPr>
            <a:r>
              <a:rPr kumimoji="0" lang="es-MX" sz="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Miércoles 5de junio</a:t>
            </a:r>
            <a:br>
              <a:rPr kumimoji="0" lang="es-MX" sz="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s-MX" sz="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18:30 horas</a:t>
            </a:r>
            <a:r>
              <a:rPr kumimoji="0" lang="es-MX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s-MX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s-MX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Sede: Auditorio de la Academia Nacional de Medicina</a:t>
            </a:r>
            <a:r>
              <a:rPr kumimoji="0" lang="es-MX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s-MX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s-MX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s-MX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s-MX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Programa</a:t>
            </a:r>
            <a:r>
              <a:rPr kumimoji="0" lang="es-MX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s-MX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s-MX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s-MX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sz="2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 </a:t>
            </a:r>
            <a:r>
              <a:rPr kumimoji="0" lang="pt-BR" sz="26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Memoriam</a:t>
            </a:r>
            <a:r>
              <a:rPr kumimoji="0" lang="pt-BR" sz="2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pt-BR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del</a:t>
            </a:r>
            <a:r>
              <a:rPr kumimoji="0" lang="pt-BR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pt-BR" sz="2600" b="1" dirty="0" smtClean="0">
                <a:latin typeface="+mj-lt"/>
                <a:ea typeface="+mj-ea"/>
                <a:cs typeface="+mj-cs"/>
              </a:rPr>
              <a:t>Dr. Raúl </a:t>
            </a:r>
            <a:r>
              <a:rPr lang="pt-BR" sz="2600" b="1" dirty="0" err="1" smtClean="0">
                <a:latin typeface="+mj-lt"/>
                <a:ea typeface="+mj-ea"/>
                <a:cs typeface="+mj-cs"/>
              </a:rPr>
              <a:t>Aceves</a:t>
            </a:r>
            <a:r>
              <a:rPr lang="pt-BR" sz="2600" b="1" dirty="0" smtClean="0">
                <a:latin typeface="+mj-lt"/>
                <a:ea typeface="+mj-ea"/>
                <a:cs typeface="+mj-cs"/>
              </a:rPr>
              <a:t> Ortega</a:t>
            </a:r>
            <a:r>
              <a:rPr kumimoji="0" lang="pt-BR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t-BR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sz="15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Coordinador</a:t>
            </a:r>
            <a:r>
              <a:rPr kumimoji="0" lang="pt-BR" sz="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 </a:t>
            </a:r>
            <a:br>
              <a:rPr kumimoji="0" lang="pt-BR" sz="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pt-BR" sz="1500" dirty="0" smtClean="0">
                <a:latin typeface="+mj-lt"/>
                <a:ea typeface="+mj-ea"/>
                <a:cs typeface="+mj-cs"/>
              </a:rPr>
              <a:t>Dr. Alejandro González </a:t>
            </a:r>
            <a:r>
              <a:rPr lang="pt-BR" sz="1500" dirty="0" err="1" smtClean="0">
                <a:latin typeface="+mj-lt"/>
                <a:ea typeface="+mj-ea"/>
                <a:cs typeface="+mj-cs"/>
              </a:rPr>
              <a:t>Ojeda</a:t>
            </a:r>
            <a:endParaRPr kumimoji="0" lang="es-MX" sz="1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611560" y="3650248"/>
            <a:ext cx="66247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500" dirty="0" smtClean="0"/>
              <a:t>Profesor y académico.</a:t>
            </a:r>
          </a:p>
          <a:p>
            <a:r>
              <a:rPr lang="es-MX" sz="1500" b="1" i="1" dirty="0" smtClean="0"/>
              <a:t>Dr. Alejandro González Ojeda</a:t>
            </a:r>
          </a:p>
          <a:p>
            <a:r>
              <a:rPr lang="es-MX" sz="1500" dirty="0" smtClean="0"/>
              <a:t> </a:t>
            </a:r>
          </a:p>
          <a:p>
            <a:r>
              <a:rPr lang="es-MX" sz="1500" dirty="0" smtClean="0"/>
              <a:t>La vida en familia.             </a:t>
            </a:r>
          </a:p>
          <a:p>
            <a:r>
              <a:rPr lang="es-MX" sz="1500" b="1" i="1" dirty="0" err="1" smtClean="0"/>
              <a:t>Biol</a:t>
            </a:r>
            <a:r>
              <a:rPr lang="es-MX" sz="1500" b="1" i="1" dirty="0" smtClean="0"/>
              <a:t>. Margarita Aceves Lozano *</a:t>
            </a:r>
          </a:p>
          <a:p>
            <a:r>
              <a:rPr lang="es-MX" sz="1500" b="1" i="1" dirty="0" smtClean="0"/>
              <a:t> </a:t>
            </a:r>
          </a:p>
          <a:p>
            <a:endParaRPr lang="es-MX" sz="1500" dirty="0" smtClean="0"/>
          </a:p>
          <a:p>
            <a:r>
              <a:rPr lang="es-MX" sz="1500" dirty="0" smtClean="0"/>
              <a:t>Por invitación* </a:t>
            </a:r>
            <a:endParaRPr lang="es-MX" sz="1500" dirty="0"/>
          </a:p>
        </p:txBody>
      </p:sp>
      <p:pic>
        <p:nvPicPr>
          <p:cNvPr id="6" name="5 Imagen" descr="logo AN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13880" y="116632"/>
            <a:ext cx="936104" cy="9361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539552" y="2850940"/>
            <a:ext cx="8064896" cy="3509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es-MX" sz="1500" dirty="0" smtClean="0"/>
              <a:t>Coordinadores: </a:t>
            </a:r>
            <a:r>
              <a:rPr lang="es-MX" sz="1500" b="1" dirty="0" smtClean="0"/>
              <a:t>Dr. Enrique </a:t>
            </a:r>
            <a:r>
              <a:rPr lang="es-MX" sz="1500" b="1" dirty="0" err="1" smtClean="0"/>
              <a:t>Wolpert</a:t>
            </a:r>
            <a:r>
              <a:rPr lang="es-MX" sz="1500" b="1" dirty="0" smtClean="0"/>
              <a:t> </a:t>
            </a:r>
            <a:r>
              <a:rPr lang="es-MX" sz="1500" b="1" dirty="0" err="1" smtClean="0"/>
              <a:t>Barraza</a:t>
            </a:r>
            <a:endParaRPr lang="es-MX" sz="1500" b="1" dirty="0" smtClean="0"/>
          </a:p>
          <a:p>
            <a:pPr>
              <a:lnSpc>
                <a:spcPts val="1400"/>
              </a:lnSpc>
            </a:pPr>
            <a:endParaRPr lang="es-MX" sz="1500" b="1" i="1" dirty="0" smtClean="0"/>
          </a:p>
          <a:p>
            <a:pPr>
              <a:lnSpc>
                <a:spcPts val="1400"/>
              </a:lnSpc>
            </a:pPr>
            <a:r>
              <a:rPr lang="es-MX" sz="1500" dirty="0" smtClean="0"/>
              <a:t>Introducción </a:t>
            </a:r>
          </a:p>
          <a:p>
            <a:pPr>
              <a:lnSpc>
                <a:spcPts val="1400"/>
              </a:lnSpc>
            </a:pPr>
            <a:r>
              <a:rPr lang="es-MX" sz="1500" b="1" i="1" dirty="0" smtClean="0"/>
              <a:t>Dr. Enrique </a:t>
            </a:r>
            <a:r>
              <a:rPr lang="es-MX" sz="1500" b="1" i="1" dirty="0" err="1" smtClean="0"/>
              <a:t>Wolpert</a:t>
            </a:r>
            <a:r>
              <a:rPr lang="es-MX" sz="1500" b="1" i="1" dirty="0" smtClean="0"/>
              <a:t> </a:t>
            </a:r>
            <a:r>
              <a:rPr lang="es-MX" sz="1500" b="1" i="1" dirty="0" err="1" smtClean="0"/>
              <a:t>Barraza</a:t>
            </a:r>
            <a:r>
              <a:rPr lang="es-MX" sz="1500" dirty="0" smtClean="0"/>
              <a:t>	</a:t>
            </a:r>
          </a:p>
          <a:p>
            <a:pPr>
              <a:lnSpc>
                <a:spcPts val="1400"/>
              </a:lnSpc>
            </a:pPr>
            <a:endParaRPr lang="es-MX" sz="1500" dirty="0" smtClean="0"/>
          </a:p>
          <a:p>
            <a:pPr>
              <a:lnSpc>
                <a:spcPts val="1400"/>
              </a:lnSpc>
            </a:pPr>
            <a:r>
              <a:rPr lang="es-MX" sz="1500" dirty="0" smtClean="0"/>
              <a:t>Hepatitis por virus</a:t>
            </a:r>
          </a:p>
          <a:p>
            <a:pPr>
              <a:lnSpc>
                <a:spcPts val="1400"/>
              </a:lnSpc>
            </a:pPr>
            <a:r>
              <a:rPr lang="es-MX" sz="1500" b="1" i="1" dirty="0" smtClean="0"/>
              <a:t>Dra. Graciela Castro Narro *</a:t>
            </a:r>
            <a:r>
              <a:rPr lang="es-MX" sz="1500" dirty="0" smtClean="0"/>
              <a:t>	</a:t>
            </a:r>
          </a:p>
          <a:p>
            <a:pPr>
              <a:lnSpc>
                <a:spcPts val="1400"/>
              </a:lnSpc>
            </a:pPr>
            <a:endParaRPr lang="es-MX" sz="1500" dirty="0" smtClean="0"/>
          </a:p>
          <a:p>
            <a:pPr>
              <a:lnSpc>
                <a:spcPts val="1400"/>
              </a:lnSpc>
            </a:pPr>
            <a:r>
              <a:rPr lang="es-MX" sz="1500" dirty="0" err="1" smtClean="0"/>
              <a:t>Colestasis</a:t>
            </a:r>
            <a:r>
              <a:rPr lang="es-MX" sz="1500" dirty="0" smtClean="0"/>
              <a:t> </a:t>
            </a:r>
            <a:r>
              <a:rPr lang="es-MX" sz="1500" dirty="0" err="1" smtClean="0"/>
              <a:t>intrahepática</a:t>
            </a:r>
            <a:endParaRPr lang="es-MX" sz="1500" dirty="0" smtClean="0"/>
          </a:p>
          <a:p>
            <a:pPr>
              <a:lnSpc>
                <a:spcPts val="1400"/>
              </a:lnSpc>
            </a:pPr>
            <a:r>
              <a:rPr lang="es-MX" sz="1500" b="1" i="1" dirty="0" smtClean="0"/>
              <a:t>Dr. Enrique </a:t>
            </a:r>
            <a:r>
              <a:rPr lang="es-MX" sz="1500" b="1" i="1" dirty="0" err="1" smtClean="0"/>
              <a:t>Wolpert</a:t>
            </a:r>
            <a:r>
              <a:rPr lang="es-MX" sz="1500" b="1" i="1" dirty="0" smtClean="0"/>
              <a:t> </a:t>
            </a:r>
            <a:r>
              <a:rPr lang="es-MX" sz="1500" b="1" i="1" dirty="0" err="1" smtClean="0"/>
              <a:t>Barraza</a:t>
            </a:r>
            <a:r>
              <a:rPr lang="es-MX" sz="1500" dirty="0" smtClean="0"/>
              <a:t>	</a:t>
            </a:r>
          </a:p>
          <a:p>
            <a:pPr>
              <a:lnSpc>
                <a:spcPts val="1400"/>
              </a:lnSpc>
            </a:pPr>
            <a:endParaRPr lang="es-MX" sz="1500" dirty="0" smtClean="0"/>
          </a:p>
          <a:p>
            <a:pPr>
              <a:lnSpc>
                <a:spcPts val="1400"/>
              </a:lnSpc>
            </a:pPr>
            <a:r>
              <a:rPr lang="es-MX" sz="1500" dirty="0" smtClean="0"/>
              <a:t>Hígado graso agudo </a:t>
            </a:r>
          </a:p>
          <a:p>
            <a:pPr>
              <a:lnSpc>
                <a:spcPts val="1400"/>
              </a:lnSpc>
            </a:pPr>
            <a:r>
              <a:rPr lang="es-MX" sz="1500" b="1" i="1" dirty="0" smtClean="0"/>
              <a:t>Dra. Margarita Dehesa </a:t>
            </a:r>
            <a:r>
              <a:rPr lang="es-MX" sz="1500" b="1" i="1" dirty="0" err="1" smtClean="0"/>
              <a:t>Violante</a:t>
            </a:r>
            <a:r>
              <a:rPr lang="es-MX" sz="1500" b="1" i="1" dirty="0" smtClean="0"/>
              <a:t>	</a:t>
            </a:r>
          </a:p>
          <a:p>
            <a:pPr>
              <a:lnSpc>
                <a:spcPts val="1400"/>
              </a:lnSpc>
            </a:pPr>
            <a:endParaRPr lang="es-MX" sz="1500" dirty="0" smtClean="0"/>
          </a:p>
          <a:p>
            <a:pPr>
              <a:lnSpc>
                <a:spcPts val="1400"/>
              </a:lnSpc>
            </a:pPr>
            <a:r>
              <a:rPr lang="es-MX" sz="1500" dirty="0" smtClean="0"/>
              <a:t>HELLP</a:t>
            </a:r>
          </a:p>
          <a:p>
            <a:pPr>
              <a:lnSpc>
                <a:spcPts val="1400"/>
              </a:lnSpc>
            </a:pPr>
            <a:r>
              <a:rPr lang="es-MX" sz="1500" b="1" i="1" dirty="0" smtClean="0"/>
              <a:t>Dr. Aldo Torre Delgadillo </a:t>
            </a:r>
          </a:p>
          <a:p>
            <a:pPr>
              <a:lnSpc>
                <a:spcPts val="1400"/>
              </a:lnSpc>
            </a:pPr>
            <a:endParaRPr lang="es-MX" sz="1500" dirty="0" smtClean="0"/>
          </a:p>
          <a:p>
            <a:pPr>
              <a:lnSpc>
                <a:spcPts val="1400"/>
              </a:lnSpc>
            </a:pPr>
            <a:r>
              <a:rPr lang="es-MX" sz="1500" dirty="0" smtClean="0"/>
              <a:t>Discusión y conclusiones</a:t>
            </a:r>
          </a:p>
          <a:p>
            <a:pPr>
              <a:lnSpc>
                <a:spcPts val="1400"/>
              </a:lnSpc>
            </a:pPr>
            <a:r>
              <a:rPr lang="es-MX" sz="1500" b="1" i="1" dirty="0" smtClean="0"/>
              <a:t>Dr. David </a:t>
            </a:r>
            <a:r>
              <a:rPr lang="es-MX" sz="1500" b="1" i="1" dirty="0" err="1" smtClean="0"/>
              <a:t>Kershenobich</a:t>
            </a:r>
            <a:r>
              <a:rPr lang="es-MX" sz="1500" b="1" i="1" dirty="0" smtClean="0"/>
              <a:t> </a:t>
            </a:r>
            <a:r>
              <a:rPr lang="es-MX" sz="1500" b="1" i="1" dirty="0" err="1" smtClean="0"/>
              <a:t>Stalnikowitz</a:t>
            </a:r>
            <a:r>
              <a:rPr lang="es-MX" sz="1500" dirty="0" smtClean="0"/>
              <a:t>	</a:t>
            </a:r>
          </a:p>
        </p:txBody>
      </p:sp>
      <p:sp>
        <p:nvSpPr>
          <p:cNvPr id="5" name="6 Título"/>
          <p:cNvSpPr txBox="1">
            <a:spLocks/>
          </p:cNvSpPr>
          <p:nvPr/>
        </p:nvSpPr>
        <p:spPr>
          <a:xfrm>
            <a:off x="685800" y="1124744"/>
            <a:ext cx="7772400" cy="15423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lnSpc>
                <a:spcPts val="1500"/>
              </a:lnSpc>
              <a:spcBef>
                <a:spcPct val="0"/>
              </a:spcBef>
            </a:pPr>
            <a:r>
              <a:rPr kumimoji="0" lang="es-MX" sz="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Miércoles </a:t>
            </a:r>
            <a:r>
              <a:rPr lang="es-MX" sz="1500" b="1" dirty="0" smtClean="0">
                <a:ea typeface="+mj-ea"/>
                <a:cs typeface="+mj-cs"/>
              </a:rPr>
              <a:t>5</a:t>
            </a:r>
            <a:r>
              <a:rPr kumimoji="0" lang="es-MX" sz="15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</a:t>
            </a:r>
            <a:r>
              <a:rPr kumimoji="0" lang="es-MX" sz="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de </a:t>
            </a:r>
            <a:r>
              <a:rPr lang="es-MX" sz="1500" b="1" dirty="0" smtClean="0">
                <a:ea typeface="+mj-ea"/>
                <a:cs typeface="+mj-cs"/>
              </a:rPr>
              <a:t>junio</a:t>
            </a:r>
            <a:r>
              <a:rPr kumimoji="0" lang="es-MX" sz="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       19:00 hrs.</a:t>
            </a:r>
          </a:p>
          <a:p>
            <a:pPr lvl="0" algn="ctr">
              <a:lnSpc>
                <a:spcPts val="1500"/>
              </a:lnSpc>
              <a:spcBef>
                <a:spcPct val="0"/>
              </a:spcBef>
            </a:pPr>
            <a:r>
              <a:rPr kumimoji="0" lang="es-MX" sz="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s-MX" sz="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lang="es-MX" sz="1500" dirty="0" smtClean="0">
                <a:ea typeface="+mj-ea"/>
                <a:cs typeface="+mj-cs"/>
              </a:rPr>
              <a:t> Sede: Auditorio de la Academia Nacional de Medicina </a:t>
            </a:r>
            <a:r>
              <a:rPr kumimoji="0" lang="es-MX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s-MX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s-MX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s-MX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s-MX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Programa </a:t>
            </a:r>
            <a:br>
              <a:rPr kumimoji="0" lang="es-MX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s-MX" sz="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s-MX" sz="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lang="es-MX" b="1" dirty="0" smtClean="0"/>
              <a:t> Simposio </a:t>
            </a:r>
          </a:p>
          <a:p>
            <a:pPr lvl="0" algn="ctr">
              <a:lnSpc>
                <a:spcPts val="1500"/>
              </a:lnSpc>
              <a:spcBef>
                <a:spcPct val="0"/>
              </a:spcBef>
            </a:pPr>
            <a:r>
              <a:rPr lang="es-MX" b="1" dirty="0" smtClean="0"/>
              <a:t>“Día mundial del hígado. Enfermedades del hígado durante el embarazo”</a:t>
            </a:r>
            <a:endParaRPr kumimoji="0" lang="es-MX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6" name="5 Elipse"/>
          <p:cNvSpPr/>
          <p:nvPr/>
        </p:nvSpPr>
        <p:spPr>
          <a:xfrm>
            <a:off x="4932040" y="1176656"/>
            <a:ext cx="72008" cy="7200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7" name="6 Imagen" descr="logo AN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13880" y="116632"/>
            <a:ext cx="874144" cy="8741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7 CuadroTexto"/>
          <p:cNvSpPr txBox="1"/>
          <p:nvPr/>
        </p:nvSpPr>
        <p:spPr>
          <a:xfrm>
            <a:off x="6490593" y="6021288"/>
            <a:ext cx="143039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500" dirty="0" smtClean="0"/>
              <a:t>Por invitación * </a:t>
            </a:r>
            <a:endParaRPr lang="es-MX"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539552" y="3488422"/>
            <a:ext cx="8064896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es-MX" sz="1500" dirty="0" smtClean="0"/>
              <a:t>Coordinadora</a:t>
            </a:r>
            <a:r>
              <a:rPr lang="es-MX" sz="1500" b="1" i="1" dirty="0" smtClean="0"/>
              <a:t>: Dra. Julieta Rojo Medina</a:t>
            </a:r>
          </a:p>
          <a:p>
            <a:pPr>
              <a:lnSpc>
                <a:spcPts val="1400"/>
              </a:lnSpc>
            </a:pPr>
            <a:endParaRPr lang="es-MX" sz="1500" dirty="0" smtClean="0"/>
          </a:p>
          <a:p>
            <a:pPr>
              <a:lnSpc>
                <a:spcPts val="1400"/>
              </a:lnSpc>
            </a:pPr>
            <a:r>
              <a:rPr lang="es-MX" sz="1500" dirty="0" smtClean="0"/>
              <a:t>Indicaciones y riesgos de la transfusión</a:t>
            </a:r>
          </a:p>
          <a:p>
            <a:pPr>
              <a:lnSpc>
                <a:spcPts val="1400"/>
              </a:lnSpc>
            </a:pPr>
            <a:r>
              <a:rPr lang="es-MX" sz="1500" b="1" i="1" dirty="0" smtClean="0"/>
              <a:t>Dr. José Luis Salazar Bailón*</a:t>
            </a:r>
            <a:r>
              <a:rPr lang="es-MX" sz="1500" dirty="0" smtClean="0"/>
              <a:t>	</a:t>
            </a:r>
          </a:p>
          <a:p>
            <a:pPr>
              <a:lnSpc>
                <a:spcPts val="1400"/>
              </a:lnSpc>
            </a:pPr>
            <a:endParaRPr lang="es-MX" sz="1500" dirty="0" smtClean="0"/>
          </a:p>
          <a:p>
            <a:pPr>
              <a:lnSpc>
                <a:spcPts val="1400"/>
              </a:lnSpc>
            </a:pPr>
            <a:r>
              <a:rPr lang="es-MX" sz="1500" dirty="0" smtClean="0"/>
              <a:t>Reacciones </a:t>
            </a:r>
            <a:r>
              <a:rPr lang="es-MX" sz="1500" dirty="0" err="1" smtClean="0"/>
              <a:t>transfusionales</a:t>
            </a:r>
            <a:r>
              <a:rPr lang="es-MX" sz="1500" dirty="0" smtClean="0"/>
              <a:t> agudas</a:t>
            </a:r>
          </a:p>
          <a:p>
            <a:pPr>
              <a:lnSpc>
                <a:spcPts val="1400"/>
              </a:lnSpc>
            </a:pPr>
            <a:r>
              <a:rPr lang="es-MX" sz="1500" b="1" i="1" dirty="0" smtClean="0"/>
              <a:t>Dra. Gloria Estrada García *</a:t>
            </a:r>
            <a:r>
              <a:rPr lang="es-MX" sz="1500" dirty="0" smtClean="0"/>
              <a:t>	</a:t>
            </a:r>
          </a:p>
          <a:p>
            <a:pPr>
              <a:lnSpc>
                <a:spcPts val="1400"/>
              </a:lnSpc>
            </a:pPr>
            <a:endParaRPr lang="es-MX" sz="1500" dirty="0" smtClean="0"/>
          </a:p>
          <a:p>
            <a:pPr>
              <a:lnSpc>
                <a:spcPts val="1400"/>
              </a:lnSpc>
            </a:pPr>
            <a:r>
              <a:rPr lang="es-MX" sz="1500" dirty="0" smtClean="0"/>
              <a:t>TACO Y TRALI</a:t>
            </a:r>
          </a:p>
          <a:p>
            <a:pPr>
              <a:lnSpc>
                <a:spcPts val="1400"/>
              </a:lnSpc>
            </a:pPr>
            <a:r>
              <a:rPr lang="es-MX" sz="1500" b="1" i="1" dirty="0" smtClean="0"/>
              <a:t>Dr. Francisco Navarro Reynoso</a:t>
            </a:r>
            <a:r>
              <a:rPr lang="es-MX" sz="1500" dirty="0" smtClean="0"/>
              <a:t>	</a:t>
            </a:r>
          </a:p>
          <a:p>
            <a:pPr>
              <a:lnSpc>
                <a:spcPts val="1400"/>
              </a:lnSpc>
            </a:pPr>
            <a:endParaRPr lang="es-MX" sz="1500" dirty="0" smtClean="0"/>
          </a:p>
          <a:p>
            <a:pPr>
              <a:lnSpc>
                <a:spcPts val="1400"/>
              </a:lnSpc>
            </a:pPr>
            <a:r>
              <a:rPr lang="es-MX" sz="1500" dirty="0" err="1" smtClean="0"/>
              <a:t>Hemovigilancia</a:t>
            </a:r>
            <a:endParaRPr lang="es-MX" sz="1500" dirty="0" smtClean="0"/>
          </a:p>
          <a:p>
            <a:pPr>
              <a:lnSpc>
                <a:spcPts val="1400"/>
              </a:lnSpc>
            </a:pPr>
            <a:r>
              <a:rPr lang="es-MX" sz="1500" b="1" i="1" dirty="0" smtClean="0"/>
              <a:t>Dra. Julieta Rojo Medina</a:t>
            </a:r>
            <a:r>
              <a:rPr lang="es-MX" sz="1500" dirty="0" smtClean="0"/>
              <a:t>	</a:t>
            </a:r>
          </a:p>
          <a:p>
            <a:pPr>
              <a:lnSpc>
                <a:spcPts val="1400"/>
              </a:lnSpc>
            </a:pPr>
            <a:endParaRPr lang="es-MX" sz="1500" dirty="0" smtClean="0"/>
          </a:p>
          <a:p>
            <a:pPr>
              <a:lnSpc>
                <a:spcPts val="1400"/>
              </a:lnSpc>
            </a:pPr>
            <a:r>
              <a:rPr lang="es-MX" sz="1500" dirty="0" smtClean="0"/>
              <a:t>Discusión y conclusiones	</a:t>
            </a:r>
          </a:p>
        </p:txBody>
      </p:sp>
      <p:sp>
        <p:nvSpPr>
          <p:cNvPr id="5" name="6 Título"/>
          <p:cNvSpPr txBox="1">
            <a:spLocks/>
          </p:cNvSpPr>
          <p:nvPr/>
        </p:nvSpPr>
        <p:spPr>
          <a:xfrm>
            <a:off x="685800" y="794848"/>
            <a:ext cx="7772400" cy="28803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lnSpc>
                <a:spcPts val="1100"/>
              </a:lnSpc>
              <a:spcBef>
                <a:spcPct val="0"/>
              </a:spcBef>
            </a:pPr>
            <a:r>
              <a:rPr kumimoji="0" lang="es-MX" sz="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Miércoles 12</a:t>
            </a:r>
            <a:r>
              <a:rPr kumimoji="0" lang="es-MX" sz="15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</a:t>
            </a:r>
            <a:r>
              <a:rPr kumimoji="0" lang="es-MX" sz="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de junio         19:00 hrs.</a:t>
            </a:r>
            <a:br>
              <a:rPr kumimoji="0" lang="es-MX" sz="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s-MX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s-MX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s-MX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Sede: Auditorio de la Academia Nacional de Medicina </a:t>
            </a:r>
            <a:br>
              <a:rPr kumimoji="0" lang="es-MX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s-MX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s-MX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s-MX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Programa </a:t>
            </a:r>
            <a:br>
              <a:rPr kumimoji="0" lang="es-MX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s-MX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s-MX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s-MX" sz="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Presentación del trabajo de ingreso</a:t>
            </a:r>
            <a:br>
              <a:rPr kumimoji="0" lang="es-MX" sz="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s-MX" sz="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s-MX" sz="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s-MX" sz="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s-MX" sz="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s-MX" sz="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s-MX" sz="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s-MX" sz="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s-MX" sz="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s-MX" sz="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s-MX" sz="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s-MX" sz="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s-MX" sz="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s-MX" sz="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/>
            </a:r>
            <a:br>
              <a:rPr kumimoji="0" lang="es-MX" sz="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</a:br>
            <a:r>
              <a:rPr kumimoji="0" lang="es-MX" sz="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Simposio</a:t>
            </a:r>
            <a:r>
              <a:rPr lang="es-MX" sz="1500" b="1" dirty="0" smtClean="0">
                <a:ea typeface="+mj-ea"/>
                <a:cs typeface="+mj-cs"/>
              </a:rPr>
              <a:t/>
            </a:r>
            <a:br>
              <a:rPr lang="es-MX" sz="1500" b="1" dirty="0" smtClean="0">
                <a:ea typeface="+mj-ea"/>
                <a:cs typeface="+mj-cs"/>
              </a:rPr>
            </a:br>
            <a:r>
              <a:rPr lang="es-MX" sz="1500" b="1" dirty="0" smtClean="0">
                <a:ea typeface="+mj-ea"/>
                <a:cs typeface="+mj-cs"/>
              </a:rPr>
              <a:t>“Seguridad Sanguínea” </a:t>
            </a:r>
            <a:endParaRPr kumimoji="0" lang="es-MX" sz="1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539552" y="2183781"/>
            <a:ext cx="7920880" cy="797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100"/>
              </a:lnSpc>
            </a:pPr>
            <a:r>
              <a:rPr lang="es-MX" sz="1500" dirty="0" smtClean="0"/>
              <a:t>Polimorfismos asociados a disfunción endotelial y a un estado </a:t>
            </a:r>
            <a:r>
              <a:rPr lang="es-MX" sz="1500" dirty="0" err="1" smtClean="0"/>
              <a:t>protrombótico</a:t>
            </a:r>
            <a:r>
              <a:rPr lang="es-MX" sz="1500" dirty="0" smtClean="0"/>
              <a:t> en </a:t>
            </a:r>
            <a:r>
              <a:rPr lang="es-MX" sz="1500" dirty="0" err="1" smtClean="0"/>
              <a:t>jovenes</a:t>
            </a:r>
            <a:r>
              <a:rPr lang="es-MX" sz="1500" dirty="0" smtClean="0"/>
              <a:t> </a:t>
            </a:r>
          </a:p>
          <a:p>
            <a:pPr>
              <a:lnSpc>
                <a:spcPts val="1100"/>
              </a:lnSpc>
            </a:pPr>
            <a:r>
              <a:rPr lang="es-MX" sz="1500" dirty="0" smtClean="0"/>
              <a:t>mexicanos con infarto cerebral</a:t>
            </a:r>
          </a:p>
          <a:p>
            <a:pPr>
              <a:lnSpc>
                <a:spcPts val="1100"/>
              </a:lnSpc>
            </a:pPr>
            <a:r>
              <a:rPr lang="es-MX" sz="1500" b="1" i="1" dirty="0" smtClean="0"/>
              <a:t>Dra. Irma </a:t>
            </a:r>
            <a:r>
              <a:rPr lang="es-MX" sz="1500" b="1" i="1" dirty="0" err="1" smtClean="0"/>
              <a:t>Isordia</a:t>
            </a:r>
            <a:r>
              <a:rPr lang="es-MX" sz="1500" b="1" i="1" dirty="0" smtClean="0"/>
              <a:t> Salas	</a:t>
            </a:r>
          </a:p>
          <a:p>
            <a:pPr>
              <a:lnSpc>
                <a:spcPts val="1100"/>
              </a:lnSpc>
            </a:pPr>
            <a:endParaRPr lang="es-MX" sz="1500" dirty="0" smtClean="0"/>
          </a:p>
          <a:p>
            <a:pPr>
              <a:lnSpc>
                <a:spcPts val="1100"/>
              </a:lnSpc>
            </a:pPr>
            <a:r>
              <a:rPr lang="es-MX" sz="1500" dirty="0" smtClean="0"/>
              <a:t>Comentarista: </a:t>
            </a:r>
            <a:r>
              <a:rPr lang="es-MX" sz="1500" b="1" i="1" dirty="0" smtClean="0"/>
              <a:t>Dr. Abraham Salvador </a:t>
            </a:r>
            <a:r>
              <a:rPr lang="es-MX" sz="1500" b="1" i="1" dirty="0" err="1" smtClean="0"/>
              <a:t>Majluf</a:t>
            </a:r>
            <a:r>
              <a:rPr lang="es-MX" sz="1500" b="1" i="1" dirty="0" smtClean="0"/>
              <a:t> Cruz</a:t>
            </a:r>
            <a:r>
              <a:rPr lang="es-MX" sz="1500" dirty="0" smtClean="0"/>
              <a:t>	</a:t>
            </a:r>
            <a:endParaRPr lang="es-MX" sz="1500" b="1" i="1" dirty="0" smtClean="0"/>
          </a:p>
        </p:txBody>
      </p:sp>
      <p:sp>
        <p:nvSpPr>
          <p:cNvPr id="7" name="6 Elipse"/>
          <p:cNvSpPr/>
          <p:nvPr/>
        </p:nvSpPr>
        <p:spPr>
          <a:xfrm>
            <a:off x="4983952" y="1124744"/>
            <a:ext cx="72008" cy="7200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8" name="7 Imagen" descr="logo AN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13880" y="116632"/>
            <a:ext cx="936104" cy="9361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8 CuadroTexto"/>
          <p:cNvSpPr txBox="1"/>
          <p:nvPr/>
        </p:nvSpPr>
        <p:spPr>
          <a:xfrm>
            <a:off x="6490593" y="6021288"/>
            <a:ext cx="143039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500" dirty="0" smtClean="0"/>
              <a:t>Por invitación * </a:t>
            </a:r>
            <a:endParaRPr lang="es-MX"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296</Words>
  <Application>Microsoft Office PowerPoint</Application>
  <PresentationFormat>Presentación en pantalla (4:3)</PresentationFormat>
  <Paragraphs>102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8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ANM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Miércoles 13 de febrero 19:00 horas Sede: Auditorio de la Academia Nacional de Medicina  Programa  Sesión Conjunta con la Secretaría de Salud  “La Salud en la Cuarta Transformación de México”  Coordinador: Dr. Jorge Carlos Alcocer Varela  </dc:title>
  <dc:creator>GerHP</dc:creator>
  <cp:lastModifiedBy>Subdirección de Tecnologías de Información</cp:lastModifiedBy>
  <cp:revision>31</cp:revision>
  <dcterms:created xsi:type="dcterms:W3CDTF">2019-02-06T15:48:20Z</dcterms:created>
  <dcterms:modified xsi:type="dcterms:W3CDTF">2019-06-05T16:21:56Z</dcterms:modified>
</cp:coreProperties>
</file>