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28"/>
  </p:notesMasterIdLst>
  <p:sldIdLst>
    <p:sldId id="336" r:id="rId2"/>
    <p:sldId id="257" r:id="rId3"/>
    <p:sldId id="338" r:id="rId4"/>
    <p:sldId id="319" r:id="rId5"/>
    <p:sldId id="339" r:id="rId6"/>
    <p:sldId id="291" r:id="rId7"/>
    <p:sldId id="322" r:id="rId8"/>
    <p:sldId id="295" r:id="rId9"/>
    <p:sldId id="315" r:id="rId10"/>
    <p:sldId id="287" r:id="rId11"/>
    <p:sldId id="316" r:id="rId12"/>
    <p:sldId id="317" r:id="rId13"/>
    <p:sldId id="256" r:id="rId14"/>
    <p:sldId id="329" r:id="rId15"/>
    <p:sldId id="334" r:id="rId16"/>
    <p:sldId id="335" r:id="rId17"/>
    <p:sldId id="298" r:id="rId18"/>
    <p:sldId id="323" r:id="rId19"/>
    <p:sldId id="299" r:id="rId20"/>
    <p:sldId id="300" r:id="rId21"/>
    <p:sldId id="302" r:id="rId22"/>
    <p:sldId id="303" r:id="rId23"/>
    <p:sldId id="305" r:id="rId24"/>
    <p:sldId id="331" r:id="rId25"/>
    <p:sldId id="332" r:id="rId26"/>
    <p:sldId id="33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D"/>
    <a:srgbClr val="798132"/>
    <a:srgbClr val="5E8224"/>
    <a:srgbClr val="80AA13"/>
    <a:srgbClr val="9BBB59"/>
    <a:srgbClr val="008F00"/>
    <a:srgbClr val="521B93"/>
    <a:srgbClr val="5C327B"/>
    <a:srgbClr val="693D7B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/>
    <p:restoredTop sz="94580"/>
  </p:normalViewPr>
  <p:slideViewPr>
    <p:cSldViewPr snapToGrid="0" snapToObjects="1">
      <p:cViewPr>
        <p:scale>
          <a:sx n="134" d="100"/>
          <a:sy n="134" d="100"/>
        </p:scale>
        <p:origin x="-2264" y="-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EC638-620C-314A-AA42-9F723E007A74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251EFA6-7B3E-5C41-9BEA-DA3FF291A398}">
      <dgm:prSet/>
      <dgm:spPr>
        <a:solidFill>
          <a:schemeClr val="accent6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s-MX"/>
            <a:t>Resalta la importancia del manejo integral de los pacientes (comorbilidades)</a:t>
          </a:r>
        </a:p>
      </dgm:t>
    </dgm:pt>
    <dgm:pt modelId="{9B08794D-5AD0-B54B-9179-510E00621990}" type="parTrans" cxnId="{EDD5C8CF-349B-B748-8D47-3FF95E0F4A59}">
      <dgm:prSet/>
      <dgm:spPr/>
      <dgm:t>
        <a:bodyPr/>
        <a:lstStyle/>
        <a:p>
          <a:endParaRPr lang="es-ES"/>
        </a:p>
      </dgm:t>
    </dgm:pt>
    <dgm:pt modelId="{E4E0C1D5-A5E3-4E41-A6C8-44F51445C1B6}" type="sibTrans" cxnId="{EDD5C8CF-349B-B748-8D47-3FF95E0F4A59}">
      <dgm:prSet/>
      <dgm:spPr/>
      <dgm:t>
        <a:bodyPr/>
        <a:lstStyle/>
        <a:p>
          <a:endParaRPr lang="es-ES"/>
        </a:p>
      </dgm:t>
    </dgm:pt>
    <dgm:pt modelId="{04EF93B5-60EC-E042-8B6D-FC1A76581F94}">
      <dgm:prSet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MX" dirty="0" smtClean="0"/>
            <a:t>Buscar </a:t>
          </a:r>
          <a:r>
            <a:rPr lang="es-MX" dirty="0"/>
            <a:t>&gt; control de factores de riesgo</a:t>
          </a:r>
        </a:p>
      </dgm:t>
    </dgm:pt>
    <dgm:pt modelId="{C729A7C1-3DBD-274C-A22F-95CDEA92D565}" type="parTrans" cxnId="{151364CA-EC7C-EE4E-91A8-9D402CE0ECCC}">
      <dgm:prSet/>
      <dgm:spPr/>
      <dgm:t>
        <a:bodyPr/>
        <a:lstStyle/>
        <a:p>
          <a:endParaRPr lang="es-ES"/>
        </a:p>
      </dgm:t>
    </dgm:pt>
    <dgm:pt modelId="{2F5E42ED-4093-344D-A3BC-DD1C882D750E}" type="sibTrans" cxnId="{151364CA-EC7C-EE4E-91A8-9D402CE0ECCC}">
      <dgm:prSet/>
      <dgm:spPr/>
      <dgm:t>
        <a:bodyPr/>
        <a:lstStyle/>
        <a:p>
          <a:endParaRPr lang="es-ES"/>
        </a:p>
      </dgm:t>
    </dgm:pt>
    <dgm:pt modelId="{993F5658-B329-D346-81B2-A7EF092DB589}">
      <dgm:prSet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s-MX"/>
            <a:t>Incidir sobre la velocidad de progresión del DC</a:t>
          </a:r>
        </a:p>
      </dgm:t>
    </dgm:pt>
    <dgm:pt modelId="{24BBBA70-F010-704C-B0A7-BA406C5ECACE}" type="parTrans" cxnId="{B4E5947F-BD16-894A-AE1C-B5C143DBB331}">
      <dgm:prSet/>
      <dgm:spPr/>
      <dgm:t>
        <a:bodyPr/>
        <a:lstStyle/>
        <a:p>
          <a:endParaRPr lang="es-ES"/>
        </a:p>
      </dgm:t>
    </dgm:pt>
    <dgm:pt modelId="{650D424A-2944-C248-B9E9-2185725FB204}" type="sibTrans" cxnId="{B4E5947F-BD16-894A-AE1C-B5C143DBB331}">
      <dgm:prSet/>
      <dgm:spPr/>
      <dgm:t>
        <a:bodyPr/>
        <a:lstStyle/>
        <a:p>
          <a:endParaRPr lang="es-ES"/>
        </a:p>
      </dgm:t>
    </dgm:pt>
    <dgm:pt modelId="{C00CA056-A378-914B-A03A-CF8A2CE7CF63}">
      <dgm:prSet/>
      <dgm:spPr>
        <a:solidFill>
          <a:schemeClr val="accent6">
            <a:lumMod val="50000"/>
            <a:alpha val="50000"/>
          </a:schemeClr>
        </a:solidFill>
      </dgm:spPr>
      <dgm:t>
        <a:bodyPr/>
        <a:lstStyle/>
        <a:p>
          <a:r>
            <a:rPr lang="es-MX" dirty="0"/>
            <a:t>Identificar posibles blancos terapéuticos </a:t>
          </a:r>
        </a:p>
      </dgm:t>
    </dgm:pt>
    <dgm:pt modelId="{A8AED636-87AA-264D-AF52-B9C7D2B53544}" type="parTrans" cxnId="{B5DB6F33-50D9-EC4D-8911-F719D3458E4E}">
      <dgm:prSet/>
      <dgm:spPr/>
      <dgm:t>
        <a:bodyPr/>
        <a:lstStyle/>
        <a:p>
          <a:endParaRPr lang="es-ES"/>
        </a:p>
      </dgm:t>
    </dgm:pt>
    <dgm:pt modelId="{4985C799-AC8F-0648-8C46-D738F0A392DA}" type="sibTrans" cxnId="{B5DB6F33-50D9-EC4D-8911-F719D3458E4E}">
      <dgm:prSet/>
      <dgm:spPr/>
      <dgm:t>
        <a:bodyPr/>
        <a:lstStyle/>
        <a:p>
          <a:endParaRPr lang="es-ES"/>
        </a:p>
      </dgm:t>
    </dgm:pt>
    <dgm:pt modelId="{4776A561-A161-5048-B235-1D2CDB500F5C}" type="pres">
      <dgm:prSet presAssocID="{457EC638-620C-314A-AA42-9F723E007A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E46835C-145B-B941-843A-2AC9D00CD68C}" type="pres">
      <dgm:prSet presAssocID="{F251EFA6-7B3E-5C41-9BEA-DA3FF291A398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771DFDB-FDD5-CE4F-92C5-5CD35382AB0C}" type="pres">
      <dgm:prSet presAssocID="{E4E0C1D5-A5E3-4E41-A6C8-44F51445C1B6}" presName="space" presStyleCnt="0"/>
      <dgm:spPr/>
    </dgm:pt>
    <dgm:pt modelId="{28D98560-2B08-2A46-89F2-E318C960D67B}" type="pres">
      <dgm:prSet presAssocID="{04EF93B5-60EC-E042-8B6D-FC1A76581F9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221BDDA-354F-4F48-8BBC-81B1050B61F1}" type="pres">
      <dgm:prSet presAssocID="{2F5E42ED-4093-344D-A3BC-DD1C882D750E}" presName="space" presStyleCnt="0"/>
      <dgm:spPr/>
    </dgm:pt>
    <dgm:pt modelId="{A92943E5-1845-DE44-87B7-CC5E7B37F951}" type="pres">
      <dgm:prSet presAssocID="{993F5658-B329-D346-81B2-A7EF092DB589}" presName="Name5" presStyleLbl="vennNode1" presStyleIdx="2" presStyleCnt="4" custLinFactNeighborX="-5800" custLinFactNeighborY="77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20D8C4C-D25A-9444-B220-6DD4A21E4B00}" type="pres">
      <dgm:prSet presAssocID="{650D424A-2944-C248-B9E9-2185725FB204}" presName="space" presStyleCnt="0"/>
      <dgm:spPr/>
    </dgm:pt>
    <dgm:pt modelId="{522511CA-3209-D941-B6BE-E6A391ABC8DA}" type="pres">
      <dgm:prSet presAssocID="{C00CA056-A378-914B-A03A-CF8A2CE7CF63}" presName="Name5" presStyleLbl="vennNode1" presStyleIdx="3" presStyleCnt="4" custLinFactNeighborX="-20141" custLinFactNeighborY="-64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E5845C0-07E9-6942-A015-0E75312FDC67}" type="presOf" srcId="{993F5658-B329-D346-81B2-A7EF092DB589}" destId="{A92943E5-1845-DE44-87B7-CC5E7B37F951}" srcOrd="0" destOrd="0" presId="urn:microsoft.com/office/officeart/2005/8/layout/venn3"/>
    <dgm:cxn modelId="{B5DB6F33-50D9-EC4D-8911-F719D3458E4E}" srcId="{457EC638-620C-314A-AA42-9F723E007A74}" destId="{C00CA056-A378-914B-A03A-CF8A2CE7CF63}" srcOrd="3" destOrd="0" parTransId="{A8AED636-87AA-264D-AF52-B9C7D2B53544}" sibTransId="{4985C799-AC8F-0648-8C46-D738F0A392DA}"/>
    <dgm:cxn modelId="{5D8404CF-A5CA-394F-903C-3D5160F56258}" type="presOf" srcId="{457EC638-620C-314A-AA42-9F723E007A74}" destId="{4776A561-A161-5048-B235-1D2CDB500F5C}" srcOrd="0" destOrd="0" presId="urn:microsoft.com/office/officeart/2005/8/layout/venn3"/>
    <dgm:cxn modelId="{B4E5947F-BD16-894A-AE1C-B5C143DBB331}" srcId="{457EC638-620C-314A-AA42-9F723E007A74}" destId="{993F5658-B329-D346-81B2-A7EF092DB589}" srcOrd="2" destOrd="0" parTransId="{24BBBA70-F010-704C-B0A7-BA406C5ECACE}" sibTransId="{650D424A-2944-C248-B9E9-2185725FB204}"/>
    <dgm:cxn modelId="{EA4D7C3F-5D49-274F-AAE8-A054BE26E156}" type="presOf" srcId="{C00CA056-A378-914B-A03A-CF8A2CE7CF63}" destId="{522511CA-3209-D941-B6BE-E6A391ABC8DA}" srcOrd="0" destOrd="0" presId="urn:microsoft.com/office/officeart/2005/8/layout/venn3"/>
    <dgm:cxn modelId="{C8A8E786-8AC2-934C-87F1-DC90A45D2C09}" type="presOf" srcId="{F251EFA6-7B3E-5C41-9BEA-DA3FF291A398}" destId="{3E46835C-145B-B941-843A-2AC9D00CD68C}" srcOrd="0" destOrd="0" presId="urn:microsoft.com/office/officeart/2005/8/layout/venn3"/>
    <dgm:cxn modelId="{151364CA-EC7C-EE4E-91A8-9D402CE0ECCC}" srcId="{457EC638-620C-314A-AA42-9F723E007A74}" destId="{04EF93B5-60EC-E042-8B6D-FC1A76581F94}" srcOrd="1" destOrd="0" parTransId="{C729A7C1-3DBD-274C-A22F-95CDEA92D565}" sibTransId="{2F5E42ED-4093-344D-A3BC-DD1C882D750E}"/>
    <dgm:cxn modelId="{EDD5C8CF-349B-B748-8D47-3FF95E0F4A59}" srcId="{457EC638-620C-314A-AA42-9F723E007A74}" destId="{F251EFA6-7B3E-5C41-9BEA-DA3FF291A398}" srcOrd="0" destOrd="0" parTransId="{9B08794D-5AD0-B54B-9179-510E00621990}" sibTransId="{E4E0C1D5-A5E3-4E41-A6C8-44F51445C1B6}"/>
    <dgm:cxn modelId="{E08774EB-3400-E147-A091-90E87FAC5271}" type="presOf" srcId="{04EF93B5-60EC-E042-8B6D-FC1A76581F94}" destId="{28D98560-2B08-2A46-89F2-E318C960D67B}" srcOrd="0" destOrd="0" presId="urn:microsoft.com/office/officeart/2005/8/layout/venn3"/>
    <dgm:cxn modelId="{BF09DD19-60EC-DA49-BDFE-A9F8AA7ABABF}" type="presParOf" srcId="{4776A561-A161-5048-B235-1D2CDB500F5C}" destId="{3E46835C-145B-B941-843A-2AC9D00CD68C}" srcOrd="0" destOrd="0" presId="urn:microsoft.com/office/officeart/2005/8/layout/venn3"/>
    <dgm:cxn modelId="{03651CD2-9228-F14E-956B-B8F9DCE532F2}" type="presParOf" srcId="{4776A561-A161-5048-B235-1D2CDB500F5C}" destId="{0771DFDB-FDD5-CE4F-92C5-5CD35382AB0C}" srcOrd="1" destOrd="0" presId="urn:microsoft.com/office/officeart/2005/8/layout/venn3"/>
    <dgm:cxn modelId="{2DEDA98A-6B04-CD4F-9ED3-DCB0725C6225}" type="presParOf" srcId="{4776A561-A161-5048-B235-1D2CDB500F5C}" destId="{28D98560-2B08-2A46-89F2-E318C960D67B}" srcOrd="2" destOrd="0" presId="urn:microsoft.com/office/officeart/2005/8/layout/venn3"/>
    <dgm:cxn modelId="{249A1096-684A-C849-9A90-6AC8132009C9}" type="presParOf" srcId="{4776A561-A161-5048-B235-1D2CDB500F5C}" destId="{4221BDDA-354F-4F48-8BBC-81B1050B61F1}" srcOrd="3" destOrd="0" presId="urn:microsoft.com/office/officeart/2005/8/layout/venn3"/>
    <dgm:cxn modelId="{E8734574-5EA1-AC49-96AF-B682D40E6601}" type="presParOf" srcId="{4776A561-A161-5048-B235-1D2CDB500F5C}" destId="{A92943E5-1845-DE44-87B7-CC5E7B37F951}" srcOrd="4" destOrd="0" presId="urn:microsoft.com/office/officeart/2005/8/layout/venn3"/>
    <dgm:cxn modelId="{4635EA37-C393-4B42-B870-AC006D145798}" type="presParOf" srcId="{4776A561-A161-5048-B235-1D2CDB500F5C}" destId="{D20D8C4C-D25A-9444-B220-6DD4A21E4B00}" srcOrd="5" destOrd="0" presId="urn:microsoft.com/office/officeart/2005/8/layout/venn3"/>
    <dgm:cxn modelId="{337C8B13-37A4-F64E-87AD-A3922FAD5581}" type="presParOf" srcId="{4776A561-A161-5048-B235-1D2CDB500F5C}" destId="{522511CA-3209-D941-B6BE-E6A391ABC8DA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6835C-145B-B941-843A-2AC9D00CD68C}">
      <dsp:nvSpPr>
        <dsp:cNvPr id="0" name=""/>
        <dsp:cNvSpPr/>
      </dsp:nvSpPr>
      <dsp:spPr>
        <a:xfrm>
          <a:off x="2507" y="711100"/>
          <a:ext cx="2515814" cy="2515814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454" tIns="21590" rIns="13845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/>
            <a:t>Resalta la importancia del manejo integral de los pacientes (comorbilidades)</a:t>
          </a:r>
        </a:p>
      </dsp:txBody>
      <dsp:txXfrm>
        <a:off x="370939" y="1079532"/>
        <a:ext cx="1778950" cy="1778950"/>
      </dsp:txXfrm>
    </dsp:sp>
    <dsp:sp modelId="{28D98560-2B08-2A46-89F2-E318C960D67B}">
      <dsp:nvSpPr>
        <dsp:cNvPr id="0" name=""/>
        <dsp:cNvSpPr/>
      </dsp:nvSpPr>
      <dsp:spPr>
        <a:xfrm>
          <a:off x="2015159" y="711100"/>
          <a:ext cx="2515814" cy="2515814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454" tIns="21590" rIns="13845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Buscar </a:t>
          </a:r>
          <a:r>
            <a:rPr lang="es-MX" sz="1700" kern="1200" dirty="0"/>
            <a:t>&gt; control de factores de riesgo</a:t>
          </a:r>
        </a:p>
      </dsp:txBody>
      <dsp:txXfrm>
        <a:off x="2383591" y="1079532"/>
        <a:ext cx="1778950" cy="1778950"/>
      </dsp:txXfrm>
    </dsp:sp>
    <dsp:sp modelId="{A92943E5-1845-DE44-87B7-CC5E7B37F951}">
      <dsp:nvSpPr>
        <dsp:cNvPr id="0" name=""/>
        <dsp:cNvSpPr/>
      </dsp:nvSpPr>
      <dsp:spPr>
        <a:xfrm>
          <a:off x="3998627" y="730548"/>
          <a:ext cx="2515814" cy="2515814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454" tIns="21590" rIns="13845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/>
            <a:t>Incidir sobre la velocidad de progresión del DC</a:t>
          </a:r>
        </a:p>
      </dsp:txBody>
      <dsp:txXfrm>
        <a:off x="4367059" y="1098980"/>
        <a:ext cx="1778950" cy="1778950"/>
      </dsp:txXfrm>
    </dsp:sp>
    <dsp:sp modelId="{522511CA-3209-D941-B6BE-E6A391ABC8DA}">
      <dsp:nvSpPr>
        <dsp:cNvPr id="0" name=""/>
        <dsp:cNvSpPr/>
      </dsp:nvSpPr>
      <dsp:spPr>
        <a:xfrm>
          <a:off x="5939120" y="694773"/>
          <a:ext cx="2515814" cy="2515814"/>
        </a:xfrm>
        <a:prstGeom prst="ellipse">
          <a:avLst/>
        </a:prstGeom>
        <a:solidFill>
          <a:schemeClr val="accent6">
            <a:lumMod val="5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8454" tIns="21590" rIns="13845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/>
            <a:t>Identificar posibles blancos terapéuticos </a:t>
          </a:r>
        </a:p>
      </dsp:txBody>
      <dsp:txXfrm>
        <a:off x="6307552" y="1063205"/>
        <a:ext cx="1778950" cy="1778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8424F-9280-B74A-8864-094234DE92CE}" type="datetimeFigureOut">
              <a:rPr lang="es-MX" smtClean="0"/>
              <a:t>03/07/19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7FA66-408B-8E4D-946D-351D78CBA06A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881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96A07-6DF7-D84D-9C30-C5A8E1A52C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8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7FA66-408B-8E4D-946D-351D78CBA06A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38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5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6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7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miércoles, 3 de julio de 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1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miércoles, 3 de julio de 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9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3886200"/>
          </a:xfrm>
          <a:solidFill>
            <a:srgbClr val="FFFACD"/>
          </a:solidFill>
        </p:spPr>
        <p:txBody>
          <a:bodyPr/>
          <a:lstStyle/>
          <a:p>
            <a:r>
              <a:rPr lang="es-ES" dirty="0" smtClean="0"/>
              <a:t>Simposio extramuros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2800" dirty="0" smtClean="0"/>
              <a:t>4 de julio 2019 </a:t>
            </a:r>
            <a:endParaRPr lang="es-ES" sz="2800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0" y="3685208"/>
            <a:ext cx="9125726" cy="3172791"/>
          </a:xfrm>
          <a:solidFill>
            <a:srgbClr val="FFFACD"/>
          </a:solidFill>
        </p:spPr>
        <p:txBody>
          <a:bodyPr>
            <a:normAutofit/>
          </a:bodyPr>
          <a:lstStyle/>
          <a:p>
            <a:r>
              <a:rPr lang="es-ES" sz="3600" i="1" dirty="0" err="1" smtClean="0">
                <a:solidFill>
                  <a:schemeClr val="tx1"/>
                </a:solidFill>
              </a:rPr>
              <a:t>Neuroinflamación</a:t>
            </a:r>
            <a:r>
              <a:rPr lang="es-ES" sz="3600" i="1" dirty="0" smtClean="0">
                <a:solidFill>
                  <a:schemeClr val="tx1"/>
                </a:solidFill>
              </a:rPr>
              <a:t> en enfermedades neurológicas</a:t>
            </a:r>
          </a:p>
          <a:p>
            <a:endParaRPr lang="es-ES" sz="3600" dirty="0" smtClean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" y="11388"/>
            <a:ext cx="1787972" cy="16240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70" y="32961"/>
            <a:ext cx="1532756" cy="14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9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522910"/>
            <a:ext cx="6767366" cy="593668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09500" y="6367735"/>
            <a:ext cx="23292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Newcombe et al. Journal of </a:t>
            </a:r>
          </a:p>
          <a:p>
            <a:r>
              <a:rPr lang="es-ES" sz="1200" dirty="0"/>
              <a:t>Neuroinflammation (2018) 15:276</a:t>
            </a: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0" y="-66400"/>
            <a:ext cx="9144000" cy="738715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FFFFFF"/>
                </a:solidFill>
              </a:rPr>
              <a:t>Modelos de inflamación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31BAF1F-987C-9043-A3F3-3DED9763AF8A}"/>
              </a:ext>
            </a:extLst>
          </p:cNvPr>
          <p:cNvSpPr/>
          <p:nvPr/>
        </p:nvSpPr>
        <p:spPr>
          <a:xfrm>
            <a:off x="2333295" y="1459769"/>
            <a:ext cx="2364829" cy="59503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600" b="1" kern="0" dirty="0">
                <a:ea typeface="Helvetica Neue Medium"/>
                <a:cs typeface="Helvetica Neue Medium"/>
                <a:sym typeface="Helvetica Neue Medium"/>
              </a:rPr>
              <a:t>Respuesta inflamatoria normal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8479CE7-3B12-264E-BA2F-120EFAB3D9ED}"/>
              </a:ext>
            </a:extLst>
          </p:cNvPr>
          <p:cNvSpPr/>
          <p:nvPr/>
        </p:nvSpPr>
        <p:spPr>
          <a:xfrm>
            <a:off x="5092923" y="1459769"/>
            <a:ext cx="2460743" cy="34881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600" b="1" kern="0" dirty="0">
                <a:ea typeface="Helvetica Neue Medium"/>
                <a:cs typeface="Helvetica Neue Medium"/>
                <a:sym typeface="Helvetica Neue Medium"/>
              </a:rPr>
              <a:t>Inflamación crónica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886B8983-0601-9341-93DD-3CF957F736F5}"/>
              </a:ext>
            </a:extLst>
          </p:cNvPr>
          <p:cNvSpPr/>
          <p:nvPr/>
        </p:nvSpPr>
        <p:spPr>
          <a:xfrm>
            <a:off x="3788978" y="3662166"/>
            <a:ext cx="2364829" cy="59503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600" b="1" kern="0" dirty="0">
                <a:ea typeface="Helvetica Neue Medium"/>
                <a:cs typeface="Helvetica Neue Medium"/>
                <a:sym typeface="Helvetica Neue Medium"/>
              </a:rPr>
              <a:t>Evento inflamatorio durante el envejecimiento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701CB62-26FD-7744-9507-D10AF6E0928A}"/>
              </a:ext>
            </a:extLst>
          </p:cNvPr>
          <p:cNvSpPr/>
          <p:nvPr/>
        </p:nvSpPr>
        <p:spPr>
          <a:xfrm>
            <a:off x="2033614" y="854006"/>
            <a:ext cx="5677518" cy="471924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es-MX" sz="2400" b="1" kern="0" dirty="0"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084561C-F242-F640-BD08-658D95573CAE}"/>
              </a:ext>
            </a:extLst>
          </p:cNvPr>
          <p:cNvSpPr/>
          <p:nvPr/>
        </p:nvSpPr>
        <p:spPr>
          <a:xfrm>
            <a:off x="3788978" y="5987675"/>
            <a:ext cx="2104800" cy="471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Tiempo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E8566F15-D767-5A41-A385-7DCEE4C89D68}"/>
              </a:ext>
            </a:extLst>
          </p:cNvPr>
          <p:cNvSpPr/>
          <p:nvPr/>
        </p:nvSpPr>
        <p:spPr>
          <a:xfrm rot="16200000">
            <a:off x="379096" y="3255292"/>
            <a:ext cx="2104800" cy="471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Inflamación</a:t>
            </a:r>
          </a:p>
        </p:txBody>
      </p:sp>
    </p:spTree>
    <p:extLst>
      <p:ext uri="{BB962C8B-B14F-4D97-AF65-F5344CB8AC3E}">
        <p14:creationId xmlns:p14="http://schemas.microsoft.com/office/powerpoint/2010/main" val="210732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60" y="672315"/>
            <a:ext cx="5826926" cy="570851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55675" y="6560891"/>
            <a:ext cx="423434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1100" dirty="0"/>
              <a:t>Newcombe et al. Journal of Neuroinflammation (2018) 15:276</a:t>
            </a: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0" y="-66400"/>
            <a:ext cx="9144000" cy="738715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FFFFFF"/>
                </a:solidFill>
              </a:rPr>
              <a:t>Comparación de eventos inflamatorios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E41672A-87F0-2D41-BD53-12FD11B73537}"/>
              </a:ext>
            </a:extLst>
          </p:cNvPr>
          <p:cNvSpPr/>
          <p:nvPr/>
        </p:nvSpPr>
        <p:spPr>
          <a:xfrm>
            <a:off x="1391852" y="672314"/>
            <a:ext cx="2104800" cy="2872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ea typeface="Helvetica Neue Medium"/>
                <a:cs typeface="Helvetica Neue Medium"/>
                <a:sym typeface="Helvetica Neue Medium"/>
              </a:rPr>
              <a:t>Jóven: homeostasis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6B05BE9-CBD0-B846-8F95-34B5EDCF3494}"/>
              </a:ext>
            </a:extLst>
          </p:cNvPr>
          <p:cNvSpPr/>
          <p:nvPr/>
        </p:nvSpPr>
        <p:spPr>
          <a:xfrm>
            <a:off x="4722347" y="681816"/>
            <a:ext cx="2104800" cy="2872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ea typeface="Helvetica Neue Medium"/>
                <a:cs typeface="Helvetica Neue Medium"/>
                <a:sym typeface="Helvetica Neue Medium"/>
              </a:rPr>
              <a:t>Jóven: evento inflamatorio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FA02A48-E49E-3847-BFB7-2374817671CF}"/>
              </a:ext>
            </a:extLst>
          </p:cNvPr>
          <p:cNvSpPr/>
          <p:nvPr/>
        </p:nvSpPr>
        <p:spPr>
          <a:xfrm>
            <a:off x="1799406" y="3292198"/>
            <a:ext cx="2104800" cy="2872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ea typeface="Helvetica Neue Medium"/>
                <a:cs typeface="Helvetica Neue Medium"/>
                <a:sym typeface="Helvetica Neue Medium"/>
              </a:rPr>
              <a:t>AM: homeostasis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F76254A8-9582-C44B-8A99-24730B1DB8AF}"/>
              </a:ext>
            </a:extLst>
          </p:cNvPr>
          <p:cNvSpPr/>
          <p:nvPr/>
        </p:nvSpPr>
        <p:spPr>
          <a:xfrm>
            <a:off x="4685441" y="3292223"/>
            <a:ext cx="2104800" cy="2872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ea typeface="Helvetica Neue Medium"/>
                <a:cs typeface="Helvetica Neue Medium"/>
                <a:sym typeface="Helvetica Neue Medium"/>
              </a:rPr>
              <a:t>AM : evento inflamatorio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5B89833A-279D-1C46-BE17-151B7B022ED1}"/>
              </a:ext>
            </a:extLst>
          </p:cNvPr>
          <p:cNvSpPr/>
          <p:nvPr/>
        </p:nvSpPr>
        <p:spPr>
          <a:xfrm>
            <a:off x="1794534" y="2979502"/>
            <a:ext cx="867051" cy="287258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BHE sellada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D763A19-A16F-C141-9A01-1CB6AC4357A7}"/>
              </a:ext>
            </a:extLst>
          </p:cNvPr>
          <p:cNvSpPr/>
          <p:nvPr/>
        </p:nvSpPr>
        <p:spPr>
          <a:xfrm>
            <a:off x="4689940" y="2979502"/>
            <a:ext cx="867051" cy="287258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kern="0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BHE sellada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3CE19B6-39DA-DB44-8A22-E9CBCB5F9B21}"/>
              </a:ext>
            </a:extLst>
          </p:cNvPr>
          <p:cNvSpPr/>
          <p:nvPr/>
        </p:nvSpPr>
        <p:spPr>
          <a:xfrm>
            <a:off x="1804204" y="5617368"/>
            <a:ext cx="1209070" cy="287258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u="sng" kern="0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BHE degradada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3E66746-201B-3643-8360-01067C7F85BC}"/>
              </a:ext>
            </a:extLst>
          </p:cNvPr>
          <p:cNvSpPr/>
          <p:nvPr/>
        </p:nvSpPr>
        <p:spPr>
          <a:xfrm>
            <a:off x="4689940" y="5608863"/>
            <a:ext cx="1209070" cy="287258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200" b="1" u="sng" kern="0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BHE permeable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6EA958E-A607-0240-934F-C87913BAD583}"/>
              </a:ext>
            </a:extLst>
          </p:cNvPr>
          <p:cNvSpPr/>
          <p:nvPr/>
        </p:nvSpPr>
        <p:spPr>
          <a:xfrm>
            <a:off x="1784638" y="6230586"/>
            <a:ext cx="5803782" cy="2410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solidFill>
              <a:schemeClr val="accent3">
                <a:lumMod val="60000"/>
                <a:lumOff val="4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s-MX" sz="900" b="1" kern="0" dirty="0">
                <a:ea typeface="Helvetica Neue Medium"/>
                <a:cs typeface="Helvetica Neue Medium"/>
                <a:sym typeface="Helvetica Neue Medium"/>
              </a:rPr>
              <a:t> Neurona         Astrocito            Reposo/activación/microglia senecente     Monocito    Componentes sanguíneos   Bacteria</a:t>
            </a:r>
          </a:p>
        </p:txBody>
      </p:sp>
    </p:spTree>
    <p:extLst>
      <p:ext uri="{BB962C8B-B14F-4D97-AF65-F5344CB8AC3E}">
        <p14:creationId xmlns:p14="http://schemas.microsoft.com/office/powerpoint/2010/main" val="89905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598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801201" y="6367735"/>
            <a:ext cx="23542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Newcombe et al. Journal of </a:t>
            </a:r>
          </a:p>
          <a:p>
            <a:r>
              <a:rPr lang="es-ES" sz="1200" dirty="0"/>
              <a:t>Neuroinflammation (2018) 15:276</a:t>
            </a:r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0" y="-66400"/>
            <a:ext cx="9144000" cy="738715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FFFFFF"/>
                </a:solidFill>
              </a:rPr>
              <a:t>Inflamación y neurodegeneración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9BCC92-E10A-D340-ADBE-DADE8DF78E27}"/>
              </a:ext>
            </a:extLst>
          </p:cNvPr>
          <p:cNvSpPr/>
          <p:nvPr/>
        </p:nvSpPr>
        <p:spPr>
          <a:xfrm>
            <a:off x="3573518" y="2337392"/>
            <a:ext cx="2322785" cy="53347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 cap="flat">
            <a:solidFill>
              <a:srgbClr val="5C327B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800" b="1" kern="0" dirty="0">
                <a:ea typeface="Helvetica Neue Medium"/>
                <a:cs typeface="Helvetica Neue Medium"/>
                <a:sym typeface="Helvetica Neue Medium"/>
              </a:rPr>
              <a:t>Inflamación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FA562FD-9CAF-594F-88BC-F320D4754420}"/>
              </a:ext>
            </a:extLst>
          </p:cNvPr>
          <p:cNvSpPr/>
          <p:nvPr/>
        </p:nvSpPr>
        <p:spPr>
          <a:xfrm>
            <a:off x="56868" y="1279223"/>
            <a:ext cx="2659117" cy="90281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600" b="1" kern="0" dirty="0">
                <a:ea typeface="Helvetica Neue Medium"/>
                <a:cs typeface="Helvetica Neue Medium"/>
                <a:sym typeface="Helvetica Neue Medium"/>
              </a:rPr>
              <a:t>Hiperfosforilación de tau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5561C9D-72C1-C64D-A929-1F62F4344E4C}"/>
              </a:ext>
            </a:extLst>
          </p:cNvPr>
          <p:cNvSpPr/>
          <p:nvPr/>
        </p:nvSpPr>
        <p:spPr>
          <a:xfrm>
            <a:off x="1566041" y="3419702"/>
            <a:ext cx="1229710" cy="471924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75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Ovillos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E9CA362-6DCE-4040-B88A-B19C5FC725B2}"/>
              </a:ext>
            </a:extLst>
          </p:cNvPr>
          <p:cNvSpPr/>
          <p:nvPr/>
        </p:nvSpPr>
        <p:spPr>
          <a:xfrm>
            <a:off x="6558456" y="3429000"/>
            <a:ext cx="1734206" cy="4719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75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Placas βA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C8A2379-6DF4-0F4D-8F59-C9EA3EE925E9}"/>
              </a:ext>
            </a:extLst>
          </p:cNvPr>
          <p:cNvSpPr/>
          <p:nvPr/>
        </p:nvSpPr>
        <p:spPr>
          <a:xfrm>
            <a:off x="3247697" y="4705968"/>
            <a:ext cx="2911365" cy="410369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75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2700" cap="flat">
            <a:solidFill>
              <a:schemeClr val="accent3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000" b="1" kern="0" dirty="0">
                <a:ea typeface="Helvetica Neue Medium"/>
                <a:cs typeface="Helvetica Neue Medium"/>
                <a:sym typeface="Helvetica Neue Medium"/>
              </a:rPr>
              <a:t>Neurodegeneración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A48AAED-A55C-804A-918B-9C1779E15650}"/>
              </a:ext>
            </a:extLst>
          </p:cNvPr>
          <p:cNvSpPr/>
          <p:nvPr/>
        </p:nvSpPr>
        <p:spPr>
          <a:xfrm>
            <a:off x="6801202" y="1496136"/>
            <a:ext cx="2211420" cy="84125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↑</a:t>
            </a:r>
            <a:r>
              <a:rPr lang="es-MX" sz="2400" b="1" kern="0" dirty="0" smtClean="0">
                <a:ea typeface="Helvetica Neue Medium"/>
                <a:cs typeface="Helvetica Neue Medium"/>
                <a:sym typeface="Helvetica Neue Medium"/>
              </a:rPr>
              <a:t>monómeros </a:t>
            </a:r>
            <a:r>
              <a:rPr lang="es-MX" sz="2400" b="1" kern="0" dirty="0">
                <a:ea typeface="Helvetica Neue Medium"/>
                <a:cs typeface="Helvetica Neue Medium"/>
                <a:sym typeface="Helvetica Neue Medium"/>
              </a:rPr>
              <a:t>de βA</a:t>
            </a:r>
          </a:p>
        </p:txBody>
      </p:sp>
    </p:spTree>
    <p:extLst>
      <p:ext uri="{BB962C8B-B14F-4D97-AF65-F5344CB8AC3E}">
        <p14:creationId xmlns:p14="http://schemas.microsoft.com/office/powerpoint/2010/main" val="65520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9" y="705513"/>
            <a:ext cx="7951846" cy="59180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60101" y="6334535"/>
            <a:ext cx="24499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Newcombe et al. Journal of </a:t>
            </a:r>
          </a:p>
          <a:p>
            <a:r>
              <a:rPr lang="es-ES" sz="1200" dirty="0"/>
              <a:t>Neuroinflammation (2018) 15:276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77901" y="690535"/>
            <a:ext cx="2271184" cy="276999"/>
          </a:xfrm>
          <a:prstGeom prst="rect">
            <a:avLst/>
          </a:prstGeom>
          <a:solidFill>
            <a:srgbClr val="80AA13"/>
          </a:solidFill>
        </p:spPr>
        <p:txBody>
          <a:bodyPr wrap="square">
            <a:spAutoFit/>
          </a:bodyPr>
          <a:lstStyle/>
          <a:p>
            <a:r>
              <a:rPr lang="es-ES" sz="1200" b="1" dirty="0"/>
              <a:t>  </a:t>
            </a:r>
            <a:r>
              <a:rPr lang="es-ES" sz="1200" b="1" dirty="0">
                <a:solidFill>
                  <a:srgbClr val="FFFFFF"/>
                </a:solidFill>
              </a:rPr>
              <a:t>Progresión de la degeneración </a:t>
            </a: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0" y="14978"/>
            <a:ext cx="9144000" cy="738715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rgbClr val="FFFFFF"/>
                </a:solidFill>
              </a:rPr>
              <a:t>Mecanismos involucrados y degeneración 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941DF88-E958-4144-88E6-5527482CC5AD}"/>
              </a:ext>
            </a:extLst>
          </p:cNvPr>
          <p:cNvSpPr/>
          <p:nvPr/>
        </p:nvSpPr>
        <p:spPr>
          <a:xfrm>
            <a:off x="5644056" y="753693"/>
            <a:ext cx="733846" cy="810478"/>
          </a:xfrm>
          <a:prstGeom prst="rect">
            <a:avLst/>
          </a:prstGeom>
          <a:solidFill>
            <a:srgbClr val="80AA1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45 </a:t>
            </a:r>
          </a:p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años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281969C-03B2-3D4C-9E5B-8C6526BEF952}"/>
              </a:ext>
            </a:extLst>
          </p:cNvPr>
          <p:cNvSpPr/>
          <p:nvPr/>
        </p:nvSpPr>
        <p:spPr>
          <a:xfrm>
            <a:off x="5652687" y="2911863"/>
            <a:ext cx="733846" cy="810478"/>
          </a:xfrm>
          <a:prstGeom prst="rect">
            <a:avLst/>
          </a:prstGeom>
          <a:solidFill>
            <a:srgbClr val="80AA1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55 </a:t>
            </a:r>
          </a:p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años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CF92D2B-35A6-604B-BF81-4E2694193EF9}"/>
              </a:ext>
            </a:extLst>
          </p:cNvPr>
          <p:cNvSpPr/>
          <p:nvPr/>
        </p:nvSpPr>
        <p:spPr>
          <a:xfrm>
            <a:off x="5661319" y="4767692"/>
            <a:ext cx="733846" cy="810478"/>
          </a:xfrm>
          <a:prstGeom prst="rect">
            <a:avLst/>
          </a:prstGeom>
          <a:solidFill>
            <a:srgbClr val="80AA1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65 </a:t>
            </a:r>
          </a:p>
          <a:p>
            <a:pPr algn="ctr" defTabSz="584200" hangingPunct="0"/>
            <a:r>
              <a:rPr lang="es-MX" sz="2300" b="1" kern="0" dirty="0">
                <a:ea typeface="Helvetica Neue Medium"/>
                <a:cs typeface="Helvetica Neue Medium"/>
                <a:sym typeface="Helvetica Neue Medium"/>
              </a:rPr>
              <a:t>años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4089C09D-8D8B-6A40-AA63-9E613C6EE869}"/>
              </a:ext>
            </a:extLst>
          </p:cNvPr>
          <p:cNvSpPr/>
          <p:nvPr/>
        </p:nvSpPr>
        <p:spPr>
          <a:xfrm>
            <a:off x="697239" y="4767692"/>
            <a:ext cx="1374707" cy="841256"/>
          </a:xfrm>
          <a:prstGeom prst="rect">
            <a:avLst/>
          </a:prstGeom>
          <a:solidFill>
            <a:srgbClr val="80AA1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600" b="1" kern="0" dirty="0">
                <a:ea typeface="Helvetica Neue Medium"/>
                <a:cs typeface="Helvetica Neue Medium"/>
                <a:sym typeface="Helvetica Neue Medium"/>
              </a:rPr>
              <a:t> Pérdida sináptica y neuronal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ABA8D77-C0D9-2942-A8C3-3FF49A1709F1}"/>
              </a:ext>
            </a:extLst>
          </p:cNvPr>
          <p:cNvSpPr/>
          <p:nvPr/>
        </p:nvSpPr>
        <p:spPr>
          <a:xfrm>
            <a:off x="697239" y="2911863"/>
            <a:ext cx="1374707" cy="595035"/>
          </a:xfrm>
          <a:prstGeom prst="rect">
            <a:avLst/>
          </a:prstGeom>
          <a:solidFill>
            <a:srgbClr val="80AA13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600" b="1" kern="0" dirty="0">
                <a:ea typeface="Helvetica Neue Medium"/>
                <a:cs typeface="Helvetica Neue Medium"/>
                <a:sym typeface="Helvetica Neue Medium"/>
              </a:rPr>
              <a:t> tau asociada a microtúbulos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8B2E108-90BE-7448-B8D7-8C7C4E4A2E6C}"/>
              </a:ext>
            </a:extLst>
          </p:cNvPr>
          <p:cNvSpPr/>
          <p:nvPr/>
        </p:nvSpPr>
        <p:spPr>
          <a:xfrm>
            <a:off x="2948150" y="2350323"/>
            <a:ext cx="1045781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Aclaramiento por astrocitos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DC12A75-2834-BA47-BE0E-887DE8D66A87}"/>
              </a:ext>
            </a:extLst>
          </p:cNvPr>
          <p:cNvSpPr/>
          <p:nvPr/>
        </p:nvSpPr>
        <p:spPr>
          <a:xfrm>
            <a:off x="3347544" y="768671"/>
            <a:ext cx="1224456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Fagocitosis por la microglia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D0FDA15-AF7B-3E4A-881B-7F520DB27105}"/>
              </a:ext>
            </a:extLst>
          </p:cNvPr>
          <p:cNvSpPr/>
          <p:nvPr/>
        </p:nvSpPr>
        <p:spPr>
          <a:xfrm>
            <a:off x="1566041" y="2361411"/>
            <a:ext cx="1224456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Gamma</a:t>
            </a:r>
          </a:p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 secretasa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E1F0A539-41D8-2947-94B7-F8F077F16ECB}"/>
              </a:ext>
            </a:extLst>
          </p:cNvPr>
          <p:cNvSpPr/>
          <p:nvPr/>
        </p:nvSpPr>
        <p:spPr>
          <a:xfrm>
            <a:off x="697239" y="974520"/>
            <a:ext cx="984416" cy="4411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es-MX" sz="1100" kern="0" dirty="0">
              <a:ea typeface="Helvetica Neue Medium"/>
              <a:cs typeface="Helvetica Neue Medium"/>
              <a:sym typeface="Helvetica Neue Medium"/>
            </a:endParaRPr>
          </a:p>
          <a:p>
            <a:pPr algn="ctr" defTabSz="584200" hangingPunct="0"/>
            <a:r>
              <a:rPr lang="es-MX" sz="1100" kern="0" dirty="0">
                <a:ea typeface="Helvetica Neue Medium"/>
                <a:cs typeface="Helvetica Neue Medium"/>
                <a:sym typeface="Helvetica Neue Medium"/>
              </a:rPr>
              <a:t>β-secretasa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6BD4689D-04C7-DC4A-ADB8-23EE814B5A99}"/>
              </a:ext>
            </a:extLst>
          </p:cNvPr>
          <p:cNvSpPr/>
          <p:nvPr/>
        </p:nvSpPr>
        <p:spPr>
          <a:xfrm>
            <a:off x="2071946" y="2952900"/>
            <a:ext cx="566151" cy="256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Kinasas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1D98155F-7D6D-A84A-B0A5-49037CBC5450}"/>
              </a:ext>
            </a:extLst>
          </p:cNvPr>
          <p:cNvSpPr/>
          <p:nvPr/>
        </p:nvSpPr>
        <p:spPr>
          <a:xfrm>
            <a:off x="3453945" y="3429000"/>
            <a:ext cx="861088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Monomeros tau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99928777-5C66-F64D-B39D-D36C5C716699}"/>
              </a:ext>
            </a:extLst>
          </p:cNvPr>
          <p:cNvSpPr/>
          <p:nvPr/>
        </p:nvSpPr>
        <p:spPr>
          <a:xfrm>
            <a:off x="3873979" y="4230442"/>
            <a:ext cx="698021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Oligomeros tau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A40DB614-758F-D143-B78B-A70AF261F776}"/>
              </a:ext>
            </a:extLst>
          </p:cNvPr>
          <p:cNvSpPr/>
          <p:nvPr/>
        </p:nvSpPr>
        <p:spPr>
          <a:xfrm>
            <a:off x="4673162" y="4321322"/>
            <a:ext cx="886810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Ovillos</a:t>
            </a:r>
          </a:p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tau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3C7E106-34D0-934A-A86D-F86DBB7BC0C6}"/>
              </a:ext>
            </a:extLst>
          </p:cNvPr>
          <p:cNvSpPr/>
          <p:nvPr/>
        </p:nvSpPr>
        <p:spPr>
          <a:xfrm>
            <a:off x="2200360" y="4262578"/>
            <a:ext cx="1495579" cy="410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000" kern="0" dirty="0">
                <a:ea typeface="Helvetica Neue Medium"/>
                <a:cs typeface="Helvetica Neue Medium"/>
                <a:sym typeface="Helvetica Neue Medium"/>
              </a:rPr>
              <a:t>Hiperfosforilación y desestabilización de tau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CFEC99A6-8617-F449-B83B-E687B91010D8}"/>
              </a:ext>
            </a:extLst>
          </p:cNvPr>
          <p:cNvSpPr/>
          <p:nvPr/>
        </p:nvSpPr>
        <p:spPr>
          <a:xfrm>
            <a:off x="6593868" y="975023"/>
            <a:ext cx="856090" cy="241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900" kern="0" dirty="0">
                <a:ea typeface="Helvetica Neue Medium"/>
                <a:cs typeface="Helvetica Neue Medium"/>
                <a:sym typeface="Helvetica Neue Medium"/>
              </a:rPr>
              <a:t>Patología βA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5FFF98FD-984F-714D-B8D6-CE354172DC33}"/>
              </a:ext>
            </a:extLst>
          </p:cNvPr>
          <p:cNvSpPr/>
          <p:nvPr/>
        </p:nvSpPr>
        <p:spPr>
          <a:xfrm>
            <a:off x="7756264" y="985767"/>
            <a:ext cx="856091" cy="241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900" kern="0" dirty="0">
                <a:ea typeface="Helvetica Neue Medium"/>
                <a:cs typeface="Helvetica Neue Medium"/>
                <a:sym typeface="Helvetica Neue Medium"/>
              </a:rPr>
              <a:t>Patología tau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2018DBBD-F292-D74C-A95D-A502743399DE}"/>
              </a:ext>
            </a:extLst>
          </p:cNvPr>
          <p:cNvSpPr/>
          <p:nvPr/>
        </p:nvSpPr>
        <p:spPr>
          <a:xfrm>
            <a:off x="6593869" y="1168986"/>
            <a:ext cx="1162395" cy="241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solidFill>
              <a:schemeClr val="accent3">
                <a:lumMod val="20000"/>
                <a:lumOff val="80000"/>
              </a:schemeClr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900" kern="0" dirty="0">
                <a:ea typeface="Helvetica Neue Medium"/>
                <a:cs typeface="Helvetica Neue Medium"/>
                <a:sym typeface="Helvetica Neue Medium"/>
              </a:rPr>
              <a:t>Neuroinflamación</a:t>
            </a:r>
          </a:p>
        </p:txBody>
      </p:sp>
    </p:spTree>
    <p:extLst>
      <p:ext uri="{BB962C8B-B14F-4D97-AF65-F5344CB8AC3E}">
        <p14:creationId xmlns:p14="http://schemas.microsoft.com/office/powerpoint/2010/main" val="330389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upo"/>
          <p:cNvGrpSpPr/>
          <p:nvPr/>
        </p:nvGrpSpPr>
        <p:grpSpPr>
          <a:xfrm>
            <a:off x="1949884" y="849541"/>
            <a:ext cx="4713564" cy="1342657"/>
            <a:chOff x="-215900" y="-139700"/>
            <a:chExt cx="6928897" cy="2256392"/>
          </a:xfrm>
        </p:grpSpPr>
        <p:grpSp>
          <p:nvGrpSpPr>
            <p:cNvPr id="125" name="pasted-image.pdf"/>
            <p:cNvGrpSpPr/>
            <p:nvPr/>
          </p:nvGrpSpPr>
          <p:grpSpPr>
            <a:xfrm>
              <a:off x="-215900" y="-139700"/>
              <a:ext cx="6928898" cy="2256393"/>
              <a:chOff x="0" y="0"/>
              <a:chExt cx="6928897" cy="2256392"/>
            </a:xfrm>
          </p:grpSpPr>
          <p:pic>
            <p:nvPicPr>
              <p:cNvPr id="124" name="pasted-image.pdf" descr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15900" y="139700"/>
                <a:ext cx="6497098" cy="169759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3" name="pasted-image.pdf" descr="pasted-image.pdf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6928898" cy="2256393"/>
              </a:xfrm>
              <a:prstGeom prst="rect">
                <a:avLst/>
              </a:prstGeom>
              <a:effectLst/>
            </p:spPr>
          </p:pic>
        </p:grpSp>
        <p:pic>
          <p:nvPicPr>
            <p:cNvPr id="126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53009" y="1504154"/>
              <a:ext cx="3079799" cy="140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" name="Grupo">
            <a:extLst>
              <a:ext uri="{FF2B5EF4-FFF2-40B4-BE49-F238E27FC236}">
                <a16:creationId xmlns:a16="http://schemas.microsoft.com/office/drawing/2014/main" xmlns="" id="{2D90BE8D-0E81-A743-ADB9-E638E5640592}"/>
              </a:ext>
            </a:extLst>
          </p:cNvPr>
          <p:cNvGrpSpPr/>
          <p:nvPr/>
        </p:nvGrpSpPr>
        <p:grpSpPr>
          <a:xfrm>
            <a:off x="3156733" y="3427342"/>
            <a:ext cx="5577445" cy="2934532"/>
            <a:chOff x="4032423" y="623403"/>
            <a:chExt cx="8796877" cy="4864083"/>
          </a:xfrm>
        </p:grpSpPr>
        <p:sp>
          <p:nvSpPr>
            <p:cNvPr id="19" name="Flecha">
              <a:extLst>
                <a:ext uri="{FF2B5EF4-FFF2-40B4-BE49-F238E27FC236}">
                  <a16:creationId xmlns:a16="http://schemas.microsoft.com/office/drawing/2014/main" xmlns="" id="{58FB84CD-18F5-3E4D-98A2-E3F4BFE943E7}"/>
                </a:ext>
              </a:extLst>
            </p:cNvPr>
            <p:cNvSpPr/>
            <p:nvPr/>
          </p:nvSpPr>
          <p:spPr>
            <a:xfrm rot="5400000">
              <a:off x="8407945" y="1924601"/>
              <a:ext cx="896939" cy="802830"/>
            </a:xfrm>
            <a:prstGeom prst="rightArrow">
              <a:avLst>
                <a:gd name="adj1" fmla="val 32000"/>
                <a:gd name="adj2" fmla="val 72642"/>
              </a:avLst>
            </a:prstGeom>
            <a:solidFill>
              <a:srgbClr val="008000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16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Flecha">
              <a:extLst>
                <a:ext uri="{FF2B5EF4-FFF2-40B4-BE49-F238E27FC236}">
                  <a16:creationId xmlns:a16="http://schemas.microsoft.com/office/drawing/2014/main" xmlns="" id="{2772EB81-FEBE-864F-9349-D05E7AC63089}"/>
                </a:ext>
              </a:extLst>
            </p:cNvPr>
            <p:cNvSpPr/>
            <p:nvPr/>
          </p:nvSpPr>
          <p:spPr>
            <a:xfrm>
              <a:off x="4032423" y="623403"/>
              <a:ext cx="896939" cy="802829"/>
            </a:xfrm>
            <a:prstGeom prst="rightArrow">
              <a:avLst>
                <a:gd name="adj1" fmla="val 32000"/>
                <a:gd name="adj2" fmla="val 71502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63" hangingPunct="0"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16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= DISFUNCIÓN NEURONAL…">
              <a:extLst>
                <a:ext uri="{FF2B5EF4-FFF2-40B4-BE49-F238E27FC236}">
                  <a16:creationId xmlns:a16="http://schemas.microsoft.com/office/drawing/2014/main" xmlns="" id="{48CC0285-D3A4-A74A-A5DD-510DBBC921EB}"/>
                </a:ext>
              </a:extLst>
            </p:cNvPr>
            <p:cNvSpPr txBox="1"/>
            <p:nvPr/>
          </p:nvSpPr>
          <p:spPr>
            <a:xfrm>
              <a:off x="5916817" y="2643002"/>
              <a:ext cx="6912483" cy="2844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/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</a:t>
              </a:r>
              <a:r>
                <a:rPr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DISFUNCIÓN NEURONAL</a:t>
              </a:r>
            </a:p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MUERTE NEURONAL</a:t>
              </a:r>
            </a:p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ACTIVACIÓN ANORMAL DE LA</a:t>
              </a:r>
              <a:r>
                <a:rPr lang="es-ES"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 </a:t>
              </a:r>
              <a:r>
                <a:rPr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MICROGLIA</a:t>
              </a:r>
              <a:endParaRPr kern="0" dirty="0">
                <a:solidFill>
                  <a:srgbClr val="000000"/>
                </a:solidFill>
                <a:latin typeface="Calibri"/>
                <a:cs typeface="Calibri"/>
                <a:sym typeface="Arial"/>
              </a:endParaRPr>
            </a:p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RESISTENCIA A LA INSULINA</a:t>
              </a:r>
            </a:p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DISFUNCIÓN HIPOTALÁMICA</a:t>
              </a:r>
            </a:p>
            <a:p>
              <a:pPr defTabSz="308063" hangingPunct="0">
                <a:defRPr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rPr>
                <a:t>= ALTERACIÓN DE LA NEUROGÉNESIS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8F58F07-FD79-2948-B077-8DFC0E6C24FF}"/>
              </a:ext>
            </a:extLst>
          </p:cNvPr>
          <p:cNvSpPr/>
          <p:nvPr/>
        </p:nvSpPr>
        <p:spPr>
          <a:xfrm>
            <a:off x="409821" y="2304176"/>
            <a:ext cx="2577218" cy="418531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10193" lvl="1" indent="-175797" defTabSz="308063" hangingPunct="0">
              <a:buSzPct val="145000"/>
              <a:buFontTx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Infecciones</a:t>
            </a:r>
          </a:p>
          <a:p>
            <a:pPr marL="410193" lvl="1" indent="-175797" defTabSz="308063" hangingPunct="0">
              <a:buSzPct val="145000"/>
              <a:buFontTx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Traumatismos</a:t>
            </a:r>
          </a:p>
          <a:p>
            <a:pPr marL="410193" lvl="1" indent="-175797" defTabSz="308063" hangingPunct="0">
              <a:buSzPct val="145000"/>
              <a:buFontTx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Enfermedades crónicas periféricas:</a:t>
            </a:r>
          </a:p>
          <a:p>
            <a:pPr marL="644589" lvl="2" indent="-175797" defTabSz="308063" hangingPunct="0">
              <a:buSzPct val="145000"/>
              <a:buFontTx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Artritis</a:t>
            </a:r>
          </a:p>
          <a:p>
            <a:pPr marL="644589" lvl="2" indent="-175797" defTabSz="308063" hangingPunct="0">
              <a:buSzPct val="145000"/>
              <a:buFontTx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Aterosclerosis</a:t>
            </a:r>
          </a:p>
          <a:p>
            <a:pPr marL="644589" lvl="2" indent="-175797" defTabSz="308063" hangingPunct="0">
              <a:buSzPct val="145000"/>
              <a:buFontTx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Obesidad</a:t>
            </a:r>
          </a:p>
          <a:p>
            <a:pPr marL="644589" lvl="2" indent="-175797" defTabSz="308063" hangingPunct="0">
              <a:buSzPct val="145000"/>
              <a:buFontTx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Diabetes</a:t>
            </a:r>
          </a:p>
          <a:p>
            <a:pPr marL="410193" lvl="1" indent="-175797" defTabSz="308063" hangingPunct="0">
              <a:buSzPct val="145000"/>
              <a:buFontTx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Estados de inflamación leve no específicos</a:t>
            </a:r>
          </a:p>
          <a:p>
            <a:pPr algn="ctr" defTabSz="685800"/>
            <a:endParaRPr lang="es-MX" sz="1350" dirty="0">
              <a:solidFill>
                <a:prstClr val="white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A8718E1-DA4D-814D-84A1-D48B4C167BB5}"/>
              </a:ext>
            </a:extLst>
          </p:cNvPr>
          <p:cNvSpPr/>
          <p:nvPr/>
        </p:nvSpPr>
        <p:spPr>
          <a:xfrm>
            <a:off x="3804991" y="2251375"/>
            <a:ext cx="4929188" cy="18734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4396" lvl="1" defTabSz="308063" hangingPunct="0">
              <a:buSzPct val="14500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MX" sz="1500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  <a:p>
            <a:pPr marL="234396" lvl="1" defTabSz="308063" hangingPunct="0">
              <a:buSzPct val="14500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prstClr val="white"/>
                </a:solidFill>
                <a:latin typeface="Calibri"/>
                <a:cs typeface="Calibri"/>
                <a:sym typeface="Arial"/>
              </a:rPr>
              <a:t>Exposición constante, continua y desproporcionada de mediadores inflamatorios:</a:t>
            </a:r>
          </a:p>
          <a:p>
            <a:pPr marL="257175" lvl="7" indent="-257175" defTabSz="308063" hangingPunct="0">
              <a:buFontTx/>
              <a:buChar char="-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MX" sz="2000" kern="0" dirty="0">
                <a:solidFill>
                  <a:prstClr val="white"/>
                </a:solidFill>
                <a:latin typeface="Calibri"/>
                <a:cs typeface="Calibri"/>
                <a:sym typeface="Arial"/>
              </a:rPr>
              <a:t>IL-1B, TNFa, iNOS, complemento, PG, NADPH oxidasa</a:t>
            </a:r>
          </a:p>
          <a:p>
            <a:pPr algn="ctr" defTabSz="685800"/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DACDD6D-B40F-BC40-AFBF-763FA64BFAC6}"/>
              </a:ext>
            </a:extLst>
          </p:cNvPr>
          <p:cNvSpPr/>
          <p:nvPr/>
        </p:nvSpPr>
        <p:spPr>
          <a:xfrm>
            <a:off x="273718" y="6489495"/>
            <a:ext cx="8870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Cunningham, C., &amp; Hennessy, E. (2015). Co-morbidity and systemic inflammation as drivers of cognitive decline: new experimental models adopting a broader paradigm in dementia research.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Alzheimer's research &amp; therapy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7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(1), 33.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>
            <a:off x="0" y="-66400"/>
            <a:ext cx="9144000" cy="738715"/>
          </a:xfrm>
          <a:prstGeom prst="rect">
            <a:avLst/>
          </a:prstGeom>
          <a:solidFill>
            <a:srgbClr val="9BBB59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/>
                </a:solidFill>
              </a:rPr>
              <a:t>Inflamación sistémica y comorbilidad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0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A8047A-5381-F146-B503-78F5838AE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2525"/>
            <a:ext cx="7886700" cy="4701142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La evidencia clínica y preclínica sugiere que el </a:t>
            </a:r>
            <a:r>
              <a:rPr lang="es-MX" u="sng" dirty="0"/>
              <a:t>daño inflamatorio periférico puede exacerbar la inflamación del SNC</a:t>
            </a:r>
            <a:r>
              <a:rPr lang="es-MX" dirty="0"/>
              <a:t>, producir neuropatología de novo y acelerar el deterioro cognitivo y / o funcional</a:t>
            </a:r>
          </a:p>
          <a:p>
            <a:endParaRPr lang="es-MX" dirty="0"/>
          </a:p>
          <a:p>
            <a:r>
              <a:rPr lang="es-MX" i="1" dirty="0"/>
              <a:t>Las comorbilidades crónicas y los episodios inflamatorios sistémicos agudos contribuyen a la progresión de la demencia</a:t>
            </a:r>
          </a:p>
          <a:p>
            <a:endParaRPr lang="es-MX" dirty="0"/>
          </a:p>
          <a:p>
            <a:r>
              <a:rPr lang="es-MX" dirty="0"/>
              <a:t>Dada la clara contribución de la inflamación comórbida a la progresión de la enfermedad, es importante que los pacientes con tales </a:t>
            </a:r>
            <a:r>
              <a:rPr lang="es-MX" dirty="0" smtClean="0"/>
              <a:t>comorbilidades </a:t>
            </a:r>
            <a:r>
              <a:rPr lang="es-MX" dirty="0"/>
              <a:t>sean excluidos de los ensayos clínicos de medicamentos nuevos para la EA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2921000" y="6230417"/>
            <a:ext cx="604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/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Cunningham, C., &amp; Hennessy, E. (2015). Co-morbidity and systemic inflammation as drivers of cognitive decline: new experimental models adopting a broader paradigm in dementia research.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Alzheimer's research &amp; therapy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7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(1), 33.</a:t>
            </a:r>
            <a:endParaRPr lang="es-MX" sz="1000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>
                <a:solidFill>
                  <a:srgbClr val="FFFFFF"/>
                </a:solidFill>
              </a:rPr>
              <a:t>C</a:t>
            </a:r>
            <a:r>
              <a:rPr lang="es-ES_tradnl" sz="3600" dirty="0" smtClean="0">
                <a:solidFill>
                  <a:srgbClr val="FFFFFF"/>
                </a:solidFill>
              </a:rPr>
              <a:t>omorbilidad e inflamación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2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xmlns="" id="{1767F443-AE8B-EB45-A6D4-AB60B01335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330851"/>
              </p:ext>
            </p:extLst>
          </p:nvPr>
        </p:nvGraphicFramePr>
        <p:xfrm>
          <a:off x="292608" y="1792224"/>
          <a:ext cx="8558784" cy="393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BAF2B36-6D18-E241-AA72-956405101AA7}"/>
              </a:ext>
            </a:extLst>
          </p:cNvPr>
          <p:cNvSpPr/>
          <p:nvPr/>
        </p:nvSpPr>
        <p:spPr>
          <a:xfrm>
            <a:off x="147057" y="6318465"/>
            <a:ext cx="8870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/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Cunningham, C., &amp; Hennessy, E. (2015). Co-morbidity and systemic inflammation as drivers of cognitive decline: new experimental models adopting a broader paradigm in dementia research.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Alzheimer's research &amp; therapy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s-MX" sz="1000" i="1" dirty="0">
                <a:solidFill>
                  <a:srgbClr val="222222"/>
                </a:solidFill>
                <a:latin typeface="Arial" panose="020B0604020202020204" pitchFamily="34" charset="0"/>
              </a:rPr>
              <a:t>7</a:t>
            </a:r>
            <a:r>
              <a:rPr lang="es-MX" sz="1000" dirty="0">
                <a:solidFill>
                  <a:srgbClr val="222222"/>
                </a:solidFill>
                <a:latin typeface="Arial" panose="020B0604020202020204" pitchFamily="34" charset="0"/>
              </a:rPr>
              <a:t>(1), 33.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smtClean="0">
                <a:solidFill>
                  <a:srgbClr val="FFFFFF"/>
                </a:solidFill>
              </a:rPr>
              <a:t>Fisiopatología inflamatoria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_tradnl" dirty="0" smtClean="0"/>
          </a:p>
          <a:p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Permitirían medir</a:t>
            </a:r>
            <a:r>
              <a:rPr lang="es-ES_tradnl" i="1" dirty="0" smtClean="0"/>
              <a:t> in vivo</a:t>
            </a:r>
            <a:r>
              <a:rPr lang="es-ES_tradnl" dirty="0" smtClean="0"/>
              <a:t> el curso temporal de la </a:t>
            </a:r>
            <a:r>
              <a:rPr lang="es-ES_tradnl" dirty="0" err="1" smtClean="0"/>
              <a:t>neuroinflamación</a:t>
            </a:r>
            <a:r>
              <a:rPr lang="es-ES_tradnl" dirty="0" smtClean="0"/>
              <a:t> a través del continuum de la enfermedad</a:t>
            </a:r>
            <a:endParaRPr lang="es-ES_tradnl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84" r="5384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09516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Biomarcadores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5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319896"/>
            <a:ext cx="4038600" cy="3175000"/>
          </a:xfrm>
        </p:spPr>
        <p:txBody>
          <a:bodyPr>
            <a:normAutofit/>
          </a:bodyPr>
          <a:lstStyle/>
          <a:p>
            <a:r>
              <a:rPr lang="es-ES_tradnl" dirty="0" smtClean="0"/>
              <a:t>Proteína de translocación 18-kDa (TSPO): marcador de inflamación altamente expresado en </a:t>
            </a:r>
            <a:r>
              <a:rPr lang="es-ES_tradnl" dirty="0" err="1" smtClean="0"/>
              <a:t>microglia</a:t>
            </a:r>
            <a:r>
              <a:rPr lang="es-ES_tradnl" dirty="0" smtClean="0"/>
              <a:t> y </a:t>
            </a:r>
            <a:r>
              <a:rPr lang="es-ES_tradnl" dirty="0" err="1" smtClean="0"/>
              <a:t>astrocitos</a:t>
            </a:r>
            <a:r>
              <a:rPr lang="es-ES_tradnl" dirty="0" smtClean="0"/>
              <a:t> activados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755563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0042" b="-2004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Biomaracadores</a:t>
            </a:r>
            <a:r>
              <a:rPr lang="es-ES_tradnl" sz="3600" dirty="0" smtClean="0">
                <a:solidFill>
                  <a:srgbClr val="FFFFFF"/>
                </a:solidFill>
              </a:rPr>
              <a:t> (PET-TSPO)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0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21618" r="-21618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28558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Edison, Front.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Neurol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 (2018)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Biomarcadores</a:t>
            </a:r>
            <a:r>
              <a:rPr lang="es-ES_tradnl" sz="3600" dirty="0" smtClean="0">
                <a:solidFill>
                  <a:srgbClr val="FFFFFF"/>
                </a:solidFill>
              </a:rPr>
              <a:t> (PET-TSPO)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979245"/>
            <a:ext cx="9144000" cy="1470025"/>
          </a:xfrm>
          <a:solidFill>
            <a:srgbClr val="80AA13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Neuroinflamación en las demencias más </a:t>
            </a:r>
            <a:r>
              <a:rPr lang="es-ES" dirty="0" smtClean="0">
                <a:solidFill>
                  <a:schemeClr val="bg1"/>
                </a:solidFill>
              </a:rPr>
              <a:t>frecuentes (EA)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31533" y="4215096"/>
            <a:ext cx="4487333" cy="1752600"/>
          </a:xfrm>
        </p:spPr>
        <p:txBody>
          <a:bodyPr>
            <a:noAutofit/>
          </a:bodyPr>
          <a:lstStyle/>
          <a:p>
            <a:r>
              <a:rPr lang="es-ES" sz="2000" dirty="0"/>
              <a:t>Ana Luisa Sosa </a:t>
            </a:r>
            <a:r>
              <a:rPr lang="es-ES" sz="2000" dirty="0" smtClean="0"/>
              <a:t>Ortiz</a:t>
            </a:r>
            <a:endParaRPr lang="es-ES" sz="2000" dirty="0"/>
          </a:p>
          <a:p>
            <a:r>
              <a:rPr lang="es-ES" sz="2000" dirty="0" smtClean="0"/>
              <a:t>Laboratorio </a:t>
            </a:r>
            <a:r>
              <a:rPr lang="es-ES" sz="2000" dirty="0"/>
              <a:t>de Demencias </a:t>
            </a:r>
          </a:p>
          <a:p>
            <a:r>
              <a:rPr lang="es-ES" sz="2000" dirty="0" smtClean="0"/>
              <a:t>INNNMVS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960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2" r="2805" b="41853"/>
          <a:stretch/>
        </p:blipFill>
        <p:spPr>
          <a:xfrm>
            <a:off x="0" y="1629351"/>
            <a:ext cx="9214147" cy="4117154"/>
          </a:xfrm>
        </p:spPr>
      </p:pic>
      <p:sp>
        <p:nvSpPr>
          <p:cNvPr id="6" name="TextBox 5"/>
          <p:cNvSpPr txBox="1"/>
          <p:nvPr/>
        </p:nvSpPr>
        <p:spPr>
          <a:xfrm>
            <a:off x="1342358" y="6133498"/>
            <a:ext cx="773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Brain Disorder Translation Research Team, Japan</a:t>
            </a:r>
          </a:p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https://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www.nirs.qst.go.jp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Biomarcadores</a:t>
            </a:r>
            <a:r>
              <a:rPr lang="es-ES_tradnl" sz="3600" dirty="0" smtClean="0">
                <a:solidFill>
                  <a:srgbClr val="FFFFFF"/>
                </a:solidFill>
              </a:rPr>
              <a:t> (PET-TSPO)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62091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_tradnl" sz="2700" dirty="0"/>
              <a:t>“Proteína 1 similar a </a:t>
            </a:r>
            <a:r>
              <a:rPr lang="es-ES_tradnl" sz="2700" dirty="0" err="1"/>
              <a:t>chitinasa</a:t>
            </a:r>
            <a:r>
              <a:rPr lang="es-ES_tradnl" sz="2700" dirty="0"/>
              <a:t> 3</a:t>
            </a:r>
            <a:r>
              <a:rPr lang="es-ES_tradnl" sz="2700" dirty="0" smtClean="0"/>
              <a:t>”</a:t>
            </a:r>
          </a:p>
          <a:p>
            <a:pPr algn="just"/>
            <a:r>
              <a:rPr lang="es-ES_tradnl" sz="2700" dirty="0" smtClean="0"/>
              <a:t>Su expresión (en </a:t>
            </a:r>
            <a:r>
              <a:rPr lang="es-ES_tradnl" sz="2700" dirty="0" err="1" smtClean="0"/>
              <a:t>astrocitos</a:t>
            </a:r>
            <a:r>
              <a:rPr lang="es-ES_tradnl" sz="2700" dirty="0" smtClean="0"/>
              <a:t>) se correlaciona positivamente con tau total y tau </a:t>
            </a:r>
            <a:r>
              <a:rPr lang="es-ES_tradnl" sz="2700" dirty="0" err="1" smtClean="0"/>
              <a:t>fosforilada</a:t>
            </a:r>
            <a:r>
              <a:rPr lang="es-ES_tradnl" sz="2700" dirty="0" smtClean="0"/>
              <a:t>, y negativamente con mediciones de grosor cortical en lóbulo temporal</a:t>
            </a:r>
          </a:p>
          <a:p>
            <a:pPr algn="just"/>
            <a:r>
              <a:rPr lang="es-ES_tradnl" sz="2700" dirty="0" smtClean="0"/>
              <a:t>Medible en LCR</a:t>
            </a:r>
          </a:p>
          <a:p>
            <a:pPr algn="just"/>
            <a:endParaRPr lang="es-ES_tradnl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628558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529" r="252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FFFF"/>
                </a:solidFill>
              </a:rPr>
              <a:t>Biomarcadores</a:t>
            </a:r>
            <a:r>
              <a:rPr lang="en-US" sz="3600" dirty="0">
                <a:solidFill>
                  <a:srgbClr val="FFFFFF"/>
                </a:solidFill>
              </a:rPr>
              <a:t>: YKL-40/CH3L1</a:t>
            </a:r>
          </a:p>
        </p:txBody>
      </p:sp>
    </p:spTree>
    <p:extLst>
      <p:ext uri="{BB962C8B-B14F-4D97-AF65-F5344CB8AC3E}">
        <p14:creationId xmlns:p14="http://schemas.microsoft.com/office/powerpoint/2010/main" val="408537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5566" r="-15566"/>
          <a:stretch>
            <a:fillRect/>
          </a:stretch>
        </p:blipFill>
        <p:spPr>
          <a:xfrm>
            <a:off x="0" y="1204611"/>
            <a:ext cx="9385925" cy="5240955"/>
          </a:xfrm>
        </p:spPr>
      </p:pic>
      <p:sp>
        <p:nvSpPr>
          <p:cNvPr id="6" name="TextBox 5"/>
          <p:cNvSpPr txBox="1"/>
          <p:nvPr/>
        </p:nvSpPr>
        <p:spPr>
          <a:xfrm>
            <a:off x="4032381" y="6445566"/>
            <a:ext cx="5095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Wildsmith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Mol.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Neurodeg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. (2014)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FFFF"/>
                </a:solidFill>
              </a:rPr>
              <a:t>Biomarcadores</a:t>
            </a:r>
            <a:r>
              <a:rPr lang="en-US" sz="3600" dirty="0">
                <a:solidFill>
                  <a:srgbClr val="FFFFFF"/>
                </a:solidFill>
              </a:rPr>
              <a:t>: YKL-40/CH3L1</a:t>
            </a:r>
          </a:p>
        </p:txBody>
      </p:sp>
    </p:spTree>
    <p:extLst>
      <p:ext uri="{BB962C8B-B14F-4D97-AF65-F5344CB8AC3E}">
        <p14:creationId xmlns:p14="http://schemas.microsoft.com/office/powerpoint/2010/main" val="278042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u="sng" dirty="0" err="1" smtClean="0"/>
              <a:t>Estudios</a:t>
            </a:r>
            <a:r>
              <a:rPr lang="en-US" u="sng" dirty="0" smtClean="0"/>
              <a:t> </a:t>
            </a:r>
            <a:r>
              <a:rPr lang="en-US" u="sng" dirty="0" err="1" smtClean="0"/>
              <a:t>proteómicos</a:t>
            </a:r>
            <a:r>
              <a:rPr lang="en-US" u="sng" dirty="0" smtClean="0"/>
              <a:t> </a:t>
            </a:r>
            <a:r>
              <a:rPr lang="en-US" dirty="0" err="1" smtClean="0"/>
              <a:t>recientes</a:t>
            </a:r>
            <a:r>
              <a:rPr lang="en-US" dirty="0" smtClean="0"/>
              <a:t> </a:t>
            </a:r>
            <a:r>
              <a:rPr lang="en-US" dirty="0" err="1" smtClean="0"/>
              <a:t>han</a:t>
            </a:r>
            <a:r>
              <a:rPr lang="en-US" dirty="0" smtClean="0"/>
              <a:t> </a:t>
            </a:r>
            <a:r>
              <a:rPr lang="en-US" dirty="0" err="1" smtClean="0"/>
              <a:t>identificado</a:t>
            </a:r>
            <a:r>
              <a:rPr lang="en-US" dirty="0" smtClean="0"/>
              <a:t> un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u="sng" dirty="0" err="1" smtClean="0"/>
              <a:t>marcadores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parecen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u="sng" dirty="0" smtClean="0"/>
              <a:t>en </a:t>
            </a:r>
            <a:r>
              <a:rPr lang="en-US" u="sng" dirty="0" err="1" smtClean="0"/>
              <a:t>las</a:t>
            </a:r>
            <a:r>
              <a:rPr lang="en-US" u="sng" dirty="0" smtClean="0"/>
              <a:t> </a:t>
            </a:r>
            <a:r>
              <a:rPr lang="en-US" u="sng" dirty="0" err="1" smtClean="0"/>
              <a:t>vías</a:t>
            </a:r>
            <a:r>
              <a:rPr lang="en-US" u="sng" dirty="0" smtClean="0"/>
              <a:t> de </a:t>
            </a:r>
            <a:r>
              <a:rPr lang="en-US" u="sng" dirty="0" err="1" smtClean="0"/>
              <a:t>inflamación</a:t>
            </a:r>
            <a:r>
              <a:rPr lang="en-US" u="sng" dirty="0" smtClean="0"/>
              <a:t> </a:t>
            </a:r>
            <a:r>
              <a:rPr lang="en-US" u="sng" dirty="0" err="1" smtClean="0"/>
              <a:t>asociadas</a:t>
            </a:r>
            <a:r>
              <a:rPr lang="en-US" u="sng" dirty="0" smtClean="0"/>
              <a:t> a EA:</a:t>
            </a:r>
          </a:p>
          <a:p>
            <a:pPr lvl="1" algn="just"/>
            <a:r>
              <a:rPr lang="en-US" dirty="0" err="1" smtClean="0"/>
              <a:t>Sistema</a:t>
            </a:r>
            <a:r>
              <a:rPr lang="en-US" dirty="0" smtClean="0"/>
              <a:t> del </a:t>
            </a:r>
            <a:r>
              <a:rPr lang="en-US" dirty="0" err="1" smtClean="0"/>
              <a:t>complemento</a:t>
            </a:r>
            <a:endParaRPr lang="en-US" dirty="0" smtClean="0"/>
          </a:p>
          <a:p>
            <a:pPr lvl="1" algn="just"/>
            <a:r>
              <a:rPr lang="en-US" dirty="0" err="1" smtClean="0"/>
              <a:t>Señalización</a:t>
            </a:r>
            <a:r>
              <a:rPr lang="en-US" dirty="0" smtClean="0"/>
              <a:t> del receptor “toll-like”</a:t>
            </a:r>
          </a:p>
          <a:p>
            <a:pPr lvl="1" algn="just"/>
            <a:r>
              <a:rPr lang="en-US" dirty="0" err="1" smtClean="0"/>
              <a:t>Cascadas</a:t>
            </a:r>
            <a:r>
              <a:rPr lang="en-US" dirty="0" smtClean="0"/>
              <a:t> de </a:t>
            </a:r>
            <a:r>
              <a:rPr lang="en-US" dirty="0" err="1" smtClean="0"/>
              <a:t>señalización</a:t>
            </a:r>
            <a:r>
              <a:rPr lang="en-US" dirty="0" smtClean="0"/>
              <a:t> </a:t>
            </a:r>
            <a:r>
              <a:rPr lang="en-US" dirty="0" err="1" smtClean="0"/>
              <a:t>intracelular</a:t>
            </a:r>
            <a:r>
              <a:rPr lang="en-US" dirty="0" smtClean="0"/>
              <a:t> de </a:t>
            </a:r>
            <a:r>
              <a:rPr lang="en-US" dirty="0" err="1" smtClean="0"/>
              <a:t>producción</a:t>
            </a:r>
            <a:r>
              <a:rPr lang="en-US" dirty="0" smtClean="0"/>
              <a:t> de </a:t>
            </a:r>
            <a:r>
              <a:rPr lang="en-US" dirty="0" err="1" smtClean="0"/>
              <a:t>citocinas</a:t>
            </a:r>
            <a:endParaRPr lang="en-US" dirty="0" smtClean="0"/>
          </a:p>
          <a:p>
            <a:pPr lvl="1" algn="just"/>
            <a:r>
              <a:rPr lang="en-US" i="1" dirty="0" err="1" smtClean="0"/>
              <a:t>Exosomas</a:t>
            </a:r>
            <a:r>
              <a:rPr lang="en-US" i="1" dirty="0" smtClean="0"/>
              <a:t> </a:t>
            </a:r>
            <a:r>
              <a:rPr lang="en-US" i="1" dirty="0" err="1" smtClean="0"/>
              <a:t>circulantes</a:t>
            </a:r>
            <a:endParaRPr lang="en-US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82121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FFFFFF"/>
                </a:solidFill>
              </a:rPr>
              <a:t>Biomarcadores</a:t>
            </a:r>
            <a:r>
              <a:rPr lang="en-US" sz="3600" dirty="0" smtClean="0">
                <a:solidFill>
                  <a:srgbClr val="FFFFFF"/>
                </a:solidFill>
              </a:rPr>
              <a:t> en plasma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1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28"/>
            <a:ext cx="9144000" cy="1012305"/>
          </a:xfrm>
          <a:solidFill>
            <a:srgbClr val="9BBB59"/>
          </a:solidFill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Ensayos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clínicos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seleccionados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agentes</a:t>
            </a:r>
            <a:r>
              <a:rPr lang="en-US" sz="3200" dirty="0" smtClean="0">
                <a:solidFill>
                  <a:schemeClr val="bg1"/>
                </a:solidFill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</a:rPr>
              <a:t>actividad</a:t>
            </a:r>
            <a:r>
              <a:rPr lang="en-US" sz="3200" dirty="0" smtClean="0">
                <a:solidFill>
                  <a:schemeClr val="bg1"/>
                </a:solidFill>
              </a:rPr>
              <a:t> anti-</a:t>
            </a:r>
            <a:r>
              <a:rPr lang="en-US" sz="3200" dirty="0" err="1" smtClean="0">
                <a:solidFill>
                  <a:schemeClr val="bg1"/>
                </a:solidFill>
              </a:rPr>
              <a:t>inflamatoria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253637"/>
              </p:ext>
            </p:extLst>
          </p:nvPr>
        </p:nvGraphicFramePr>
        <p:xfrm>
          <a:off x="141111" y="1390733"/>
          <a:ext cx="8833555" cy="4577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556"/>
                <a:gridCol w="874889"/>
                <a:gridCol w="598311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Candidato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Fase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Observaciones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Albúmina e</a:t>
                      </a:r>
                      <a:r>
                        <a:rPr lang="es-ES_tradnl" b="0" baseline="0" noProof="0" dirty="0" smtClean="0"/>
                        <a:t> inmunoglobulina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n=</a:t>
                      </a:r>
                      <a:r>
                        <a:rPr lang="es-ES_tradnl" b="0" baseline="0" noProof="0" dirty="0" smtClean="0"/>
                        <a:t> 347 EA leve/moderado. </a:t>
                      </a:r>
                      <a:r>
                        <a:rPr lang="es-ES_tradnl" b="0" baseline="0" noProof="0" dirty="0" err="1" smtClean="0"/>
                        <a:t>Plasmaféresis</a:t>
                      </a:r>
                      <a:r>
                        <a:rPr lang="es-ES_tradnl" b="0" baseline="0" noProof="0" dirty="0" smtClean="0"/>
                        <a:t> con </a:t>
                      </a:r>
                      <a:r>
                        <a:rPr lang="es-ES_tradnl" b="0" baseline="0" noProof="0" dirty="0" err="1" smtClean="0"/>
                        <a:t>Ig</a:t>
                      </a:r>
                      <a:r>
                        <a:rPr lang="es-ES_tradnl" b="0" baseline="0" noProof="0" dirty="0" smtClean="0"/>
                        <a:t> y albúmina. Abierto. Perfil de seguridad similar a otras indicaciones de </a:t>
                      </a:r>
                      <a:r>
                        <a:rPr lang="es-ES_tradnl" b="0" baseline="0" noProof="0" dirty="0" err="1" smtClean="0"/>
                        <a:t>plasmaféresis</a:t>
                      </a:r>
                      <a:r>
                        <a:rPr lang="es-ES_tradnl" b="0" baseline="0" noProof="0" dirty="0" smtClean="0"/>
                        <a:t>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smtClean="0"/>
                        <a:t>ALZT-OP1</a:t>
                      </a:r>
                      <a:endParaRPr lang="es-ES_tradnl" b="0" noProof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n=</a:t>
                      </a:r>
                      <a:r>
                        <a:rPr lang="es-ES_tradnl" b="0" baseline="0" noProof="0" dirty="0" smtClean="0"/>
                        <a:t> 600 EA temprano. </a:t>
                      </a:r>
                      <a:r>
                        <a:rPr lang="es-ES_tradnl" b="0" baseline="0" noProof="0" dirty="0" err="1" smtClean="0"/>
                        <a:t>Cromolín</a:t>
                      </a:r>
                      <a:r>
                        <a:rPr lang="es-ES_tradnl" b="0" baseline="0" noProof="0" dirty="0" smtClean="0"/>
                        <a:t> (antialérgico) inhibe polimerización de beta </a:t>
                      </a:r>
                      <a:r>
                        <a:rPr lang="es-ES_tradnl" b="0" baseline="0" noProof="0" dirty="0" err="1" smtClean="0"/>
                        <a:t>amiloide</a:t>
                      </a:r>
                      <a:r>
                        <a:rPr lang="es-ES_tradnl" b="0" baseline="0" noProof="0" dirty="0" smtClean="0"/>
                        <a:t> y disminuye producción de </a:t>
                      </a:r>
                      <a:r>
                        <a:rPr lang="es-ES_tradnl" b="0" baseline="0" noProof="0" dirty="0" err="1" smtClean="0"/>
                        <a:t>citocinas</a:t>
                      </a:r>
                      <a:r>
                        <a:rPr lang="es-ES_tradnl" b="0" baseline="0" noProof="0" dirty="0" smtClean="0"/>
                        <a:t>; </a:t>
                      </a:r>
                      <a:r>
                        <a:rPr lang="es-ES_tradnl" b="0" baseline="0" noProof="0" dirty="0" err="1" smtClean="0"/>
                        <a:t>ibuprofen</a:t>
                      </a:r>
                      <a:r>
                        <a:rPr lang="es-ES_tradnl" b="0" baseline="0" noProof="0" dirty="0" smtClean="0"/>
                        <a:t> inhibe respuesta inflamatoria. Reclutando.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dirty="0" err="1" smtClean="0"/>
                        <a:t>Cerefolin</a:t>
                      </a:r>
                      <a:r>
                        <a:rPr lang="es-ES_tradnl" b="0" baseline="0" noProof="0" dirty="0" smtClean="0"/>
                        <a:t> NAC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N/A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n=</a:t>
                      </a:r>
                      <a:r>
                        <a:rPr lang="es-ES_tradnl" b="0" baseline="0" noProof="0" dirty="0" smtClean="0"/>
                        <a:t> 92 queja de memoria. Alimentación que disminuye niveles de </a:t>
                      </a:r>
                      <a:r>
                        <a:rPr lang="es-ES_tradnl" b="0" baseline="0" noProof="0" dirty="0" err="1" smtClean="0"/>
                        <a:t>homocisteína</a:t>
                      </a:r>
                      <a:r>
                        <a:rPr lang="es-ES_tradnl" b="0" baseline="0" noProof="0" dirty="0" smtClean="0"/>
                        <a:t>. Sin efecto en beta-</a:t>
                      </a:r>
                      <a:r>
                        <a:rPr lang="es-ES_tradnl" b="0" baseline="0" noProof="0" dirty="0" err="1" smtClean="0"/>
                        <a:t>amiloide</a:t>
                      </a:r>
                      <a:r>
                        <a:rPr lang="es-ES_tradnl" b="0" baseline="0" noProof="0" dirty="0" smtClean="0"/>
                        <a:t> u otros marcadores inflamatorios.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noProof="0" dirty="0" smtClean="0"/>
                        <a:t>Cúrcuma</a:t>
                      </a:r>
                      <a:endParaRPr lang="es-ES_tradnl" b="1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n=</a:t>
                      </a:r>
                      <a:r>
                        <a:rPr lang="es-ES_tradnl" b="0" baseline="0" noProof="0" dirty="0" smtClean="0"/>
                        <a:t> 96 AM sanos. Extracto herbal, efectos antiinflamatorios, antioxidantes y promueve depuración de beta-</a:t>
                      </a:r>
                      <a:r>
                        <a:rPr lang="es-ES_tradnl" b="0" baseline="0" noProof="0" dirty="0" err="1" smtClean="0"/>
                        <a:t>amiloide</a:t>
                      </a:r>
                      <a:r>
                        <a:rPr lang="es-ES_tradnl" b="0" baseline="0" noProof="0" dirty="0" smtClean="0"/>
                        <a:t>. Dificultad en administración (biodisponibilidad) Efectos en funcionalidad y cognición discretos.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5546650" y="6241720"/>
            <a:ext cx="2931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</a:p>
        </p:txBody>
      </p:sp>
    </p:spTree>
    <p:extLst>
      <p:ext uri="{BB962C8B-B14F-4D97-AF65-F5344CB8AC3E}">
        <p14:creationId xmlns:p14="http://schemas.microsoft.com/office/powerpoint/2010/main" val="329506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090673"/>
              </p:ext>
            </p:extLst>
          </p:nvPr>
        </p:nvGraphicFramePr>
        <p:xfrm>
          <a:off x="141112" y="1600200"/>
          <a:ext cx="8861776" cy="4028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444"/>
                <a:gridCol w="917222"/>
                <a:gridCol w="6237110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Candidato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Fase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noProof="0" dirty="0" smtClean="0"/>
                        <a:t>Observaciones</a:t>
                      </a:r>
                      <a:endParaRPr lang="es-ES_tradnl" noProof="0" dirty="0"/>
                    </a:p>
                  </a:txBody>
                  <a:tcPr>
                    <a:solidFill>
                      <a:srgbClr val="5E822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dirty="0" err="1" smtClean="0"/>
                        <a:t>Etanercept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Bloqueador ﻿TNF-</a:t>
                      </a:r>
                      <a:r>
                        <a:rPr lang="el-GR" b="0" dirty="0" smtClean="0"/>
                        <a:t>α</a:t>
                      </a:r>
                      <a:r>
                        <a:rPr lang="es-ES_tradnl" b="0" noProof="0" dirty="0" smtClean="0"/>
                        <a:t>.</a:t>
                      </a:r>
                      <a:r>
                        <a:rPr lang="es-ES_tradnl" b="0" baseline="0" noProof="0" dirty="0" smtClean="0"/>
                        <a:t> Resultados </a:t>
                      </a:r>
                      <a:r>
                        <a:rPr lang="es-ES_tradnl" b="0" baseline="0" noProof="0" dirty="0" err="1" smtClean="0"/>
                        <a:t>beneficos</a:t>
                      </a:r>
                      <a:r>
                        <a:rPr lang="es-ES_tradnl" b="0" baseline="0" noProof="0" dirty="0" smtClean="0"/>
                        <a:t> (discretos) en </a:t>
                      </a:r>
                      <a:r>
                        <a:rPr lang="es-ES_tradnl" b="0" baseline="0" noProof="0" dirty="0" err="1" smtClean="0"/>
                        <a:t>biomarcadores</a:t>
                      </a:r>
                      <a:r>
                        <a:rPr lang="es-ES_tradnl" b="0" baseline="0" noProof="0" dirty="0" smtClean="0"/>
                        <a:t> (inflamación en hipocampo) y cognición, pero poco replicables en estudios subsecuentes.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dirty="0" err="1" smtClean="0"/>
                        <a:t>Genisteína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err="1" smtClean="0"/>
                        <a:t>Isoflavona</a:t>
                      </a:r>
                      <a:r>
                        <a:rPr lang="es-ES_tradnl" b="0" noProof="0" dirty="0" smtClean="0"/>
                        <a:t>, propiedades antiinflamatorias y antioxidantes. Promueve</a:t>
                      </a:r>
                      <a:r>
                        <a:rPr lang="es-ES_tradnl" b="0" baseline="0" noProof="0" dirty="0" smtClean="0"/>
                        <a:t> depuración de beta-</a:t>
                      </a:r>
                      <a:r>
                        <a:rPr lang="es-ES_tradnl" b="0" baseline="0" noProof="0" dirty="0" err="1" smtClean="0"/>
                        <a:t>amiloide</a:t>
                      </a:r>
                      <a:r>
                        <a:rPr lang="es-ES_tradnl" b="0" baseline="0" noProof="0" dirty="0" smtClean="0"/>
                        <a:t> en modelos animales, aún sin resultados en humanos.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0" noProof="0" dirty="0" err="1" smtClean="0"/>
                        <a:t>Pioglitazona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Podría modular la respuesta </a:t>
                      </a:r>
                      <a:r>
                        <a:rPr lang="es-ES_tradnl" b="0" noProof="0" dirty="0" err="1" smtClean="0"/>
                        <a:t>microglial</a:t>
                      </a:r>
                      <a:r>
                        <a:rPr lang="es-ES_tradnl" b="0" noProof="0" dirty="0" smtClean="0"/>
                        <a:t> a la deposición de beta-</a:t>
                      </a:r>
                      <a:r>
                        <a:rPr lang="es-ES_tradnl" b="0" noProof="0" dirty="0" err="1" smtClean="0"/>
                        <a:t>amiloide</a:t>
                      </a:r>
                      <a:r>
                        <a:rPr lang="es-ES_tradnl" b="0" noProof="0" dirty="0" smtClean="0"/>
                        <a:t>, favoreciendo su fagocitosis y disminuyendo liberación de </a:t>
                      </a:r>
                      <a:r>
                        <a:rPr lang="es-ES_tradnl" b="0" noProof="0" dirty="0" err="1" smtClean="0"/>
                        <a:t>citocinas</a:t>
                      </a:r>
                      <a:r>
                        <a:rPr lang="es-ES_tradnl" b="0" noProof="0" dirty="0" smtClean="0"/>
                        <a:t>. Un</a:t>
                      </a:r>
                      <a:r>
                        <a:rPr lang="es-ES_tradnl" b="0" baseline="0" noProof="0" dirty="0" smtClean="0"/>
                        <a:t> estudio de seguimiento a 3 años (n=30) fue terminado por falta de efectividad, sin problemas de seguridad.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b="1" noProof="0" dirty="0" err="1" smtClean="0"/>
                        <a:t>Sagramostim</a:t>
                      </a:r>
                      <a:endParaRPr lang="es-ES_tradnl" b="1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II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b="0" noProof="0" dirty="0" smtClean="0"/>
                        <a:t>n=</a:t>
                      </a:r>
                      <a:r>
                        <a:rPr lang="es-ES_tradnl" b="0" baseline="0" noProof="0" dirty="0" smtClean="0"/>
                        <a:t> 40, EA leve-moderada, activo. Factor estimulante de colonias de macrófagos. Podría estimular la inmunidad innata en SNC.</a:t>
                      </a:r>
                      <a:endParaRPr lang="es-ES_tradnl" b="0" noProof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773"/>
            <a:ext cx="9144000" cy="1143000"/>
          </a:xfrm>
          <a:solidFill>
            <a:srgbClr val="9BBB59"/>
          </a:solidFill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Ensayos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clínicos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seleccionados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agentes</a:t>
            </a:r>
            <a:r>
              <a:rPr lang="en-US" sz="3200" dirty="0" smtClean="0">
                <a:solidFill>
                  <a:schemeClr val="bg1"/>
                </a:solidFill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</a:rPr>
              <a:t>actividad</a:t>
            </a:r>
            <a:r>
              <a:rPr lang="en-US" sz="3200" dirty="0" smtClean="0">
                <a:solidFill>
                  <a:schemeClr val="bg1"/>
                </a:solidFill>
              </a:rPr>
              <a:t> anti-</a:t>
            </a:r>
            <a:r>
              <a:rPr lang="en-US" sz="3200" dirty="0" err="1" smtClean="0">
                <a:solidFill>
                  <a:schemeClr val="bg1"/>
                </a:solidFill>
              </a:rPr>
              <a:t>inflamatoria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866676" y="6207766"/>
            <a:ext cx="2931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</a:p>
        </p:txBody>
      </p:sp>
    </p:spTree>
    <p:extLst>
      <p:ext uri="{BB962C8B-B14F-4D97-AF65-F5344CB8AC3E}">
        <p14:creationId xmlns:p14="http://schemas.microsoft.com/office/powerpoint/2010/main" val="115155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2313" y="4205908"/>
            <a:ext cx="7772400" cy="1362075"/>
          </a:xfrm>
        </p:spPr>
        <p:txBody>
          <a:bodyPr>
            <a:normAutofit/>
          </a:bodyPr>
          <a:lstStyle/>
          <a:p>
            <a:pPr algn="r">
              <a:lnSpc>
                <a:spcPct val="70000"/>
              </a:lnSpc>
            </a:pPr>
            <a:r>
              <a:rPr lang="es-E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ColaboraDORES</a:t>
            </a:r>
            <a:r>
              <a:rPr lang="es-E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:</a:t>
            </a:r>
            <a:br>
              <a:rPr lang="es-E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s-E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br>
              <a:rPr lang="es-E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s-E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Alberto </a:t>
            </a:r>
            <a:r>
              <a:rPr lang="es-E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Téllez Martínez</a:t>
            </a:r>
            <a:br>
              <a:rPr lang="es-E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s-E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Francisco Flores </a:t>
            </a:r>
            <a:r>
              <a:rPr lang="es-E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VázqueZ</a:t>
            </a:r>
            <a:endParaRPr lang="es-ES" sz="2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722313" y="1837801"/>
            <a:ext cx="7772400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4000" i="1" dirty="0" smtClean="0">
                <a:solidFill>
                  <a:srgbClr val="000000"/>
                </a:solidFill>
              </a:rPr>
              <a:t>Gracias por su atención</a:t>
            </a:r>
          </a:p>
          <a:p>
            <a:pPr algn="ctr"/>
            <a:endParaRPr lang="es-ES" sz="4000" i="1" dirty="0">
              <a:solidFill>
                <a:srgbClr val="000000"/>
              </a:solidFill>
            </a:endParaRPr>
          </a:p>
          <a:p>
            <a:pPr algn="ctr"/>
            <a:r>
              <a:rPr lang="es-ES" sz="1800" i="1" dirty="0" err="1" smtClean="0">
                <a:solidFill>
                  <a:srgbClr val="000000"/>
                </a:solidFill>
              </a:rPr>
              <a:t>drasosa@hotmail.com</a:t>
            </a:r>
            <a:r>
              <a:rPr lang="es-ES" sz="1800" i="1" dirty="0" smtClean="0">
                <a:solidFill>
                  <a:srgbClr val="000000"/>
                </a:solidFill>
              </a:rPr>
              <a:t> </a:t>
            </a:r>
            <a:endParaRPr lang="es-ES" sz="1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6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2023" b="-12023"/>
          <a:stretch>
            <a:fillRect/>
          </a:stretch>
        </p:blipFill>
        <p:spPr>
          <a:xfrm>
            <a:off x="505432" y="1736262"/>
            <a:ext cx="40386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4374"/>
            <a:ext cx="4038600" cy="4525963"/>
          </a:xfrm>
        </p:spPr>
        <p:txBody>
          <a:bodyPr>
            <a:normAutofit fontScale="85000" lnSpcReduction="20000"/>
          </a:bodyPr>
          <a:lstStyle/>
          <a:p>
            <a:endParaRPr lang="es-ES_tradnl" dirty="0" smtClean="0"/>
          </a:p>
          <a:p>
            <a:pPr algn="just"/>
            <a:r>
              <a:rPr lang="es-ES_tradnl" sz="3500" dirty="0" smtClean="0"/>
              <a:t>En las descripciones iniciales de Alzheimer no solo describió las placas seniles y ovillos </a:t>
            </a:r>
            <a:r>
              <a:rPr lang="es-ES_tradnl" sz="3500" dirty="0" err="1" smtClean="0"/>
              <a:t>neurofibrilares</a:t>
            </a:r>
            <a:r>
              <a:rPr lang="es-ES_tradnl" sz="3500" dirty="0" smtClean="0"/>
              <a:t> – </a:t>
            </a:r>
            <a:r>
              <a:rPr lang="es-ES_tradnl" sz="3500" u="sng" dirty="0" smtClean="0"/>
              <a:t>también células </a:t>
            </a:r>
            <a:r>
              <a:rPr lang="es-ES_tradnl" sz="3500" u="sng" dirty="0" err="1" smtClean="0"/>
              <a:t>gliales</a:t>
            </a:r>
            <a:r>
              <a:rPr lang="es-ES_tradnl" sz="3500" u="sng" dirty="0" smtClean="0"/>
              <a:t> </a:t>
            </a:r>
            <a:r>
              <a:rPr lang="es-ES_tradnl" sz="3500" dirty="0"/>
              <a:t>(mayormente </a:t>
            </a:r>
            <a:r>
              <a:rPr lang="es-ES_tradnl" sz="3500" b="1" dirty="0" err="1"/>
              <a:t>microglia</a:t>
            </a:r>
            <a:r>
              <a:rPr lang="es-ES_tradnl" sz="3500" b="1" dirty="0"/>
              <a:t> y </a:t>
            </a:r>
            <a:r>
              <a:rPr lang="es-ES_tradnl" sz="3500" b="1" dirty="0" err="1"/>
              <a:t>astrocitos</a:t>
            </a:r>
            <a:r>
              <a:rPr lang="es-ES_tradnl" sz="3500" dirty="0" smtClean="0"/>
              <a:t>), </a:t>
            </a:r>
            <a:r>
              <a:rPr lang="es-ES_tradnl" sz="3500" dirty="0"/>
              <a:t>acumuladas </a:t>
            </a:r>
            <a:r>
              <a:rPr lang="es-ES_tradnl" sz="3500" u="sng" dirty="0" smtClean="0"/>
              <a:t>alrededor de las placas</a:t>
            </a:r>
            <a:endParaRPr lang="es-ES_tradnl" sz="35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350658" y="6456664"/>
            <a:ext cx="7734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Dahm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Current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Biol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 (2006)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smtClean="0">
                <a:solidFill>
                  <a:srgbClr val="FFFFFF"/>
                </a:solidFill>
              </a:rPr>
              <a:t>Células </a:t>
            </a:r>
            <a:r>
              <a:rPr lang="es-ES_tradnl" sz="3600" dirty="0" err="1" smtClean="0">
                <a:solidFill>
                  <a:srgbClr val="FFFFFF"/>
                </a:solidFill>
              </a:rPr>
              <a:t>gliales</a:t>
            </a:r>
            <a:r>
              <a:rPr lang="es-ES_tradnl" sz="3600" dirty="0" smtClean="0">
                <a:solidFill>
                  <a:srgbClr val="FFFFFF"/>
                </a:solidFill>
              </a:rPr>
              <a:t> en la EA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5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4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3567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_tradnl" sz="3000" u="sng" dirty="0"/>
              <a:t>E</a:t>
            </a:r>
            <a:r>
              <a:rPr lang="es-ES_tradnl" sz="3000" u="sng" dirty="0" smtClean="0"/>
              <a:t>studios epidemiológicos</a:t>
            </a:r>
            <a:r>
              <a:rPr lang="es-ES_tradnl" sz="3000" dirty="0" smtClean="0"/>
              <a:t>: asociación entre el consumo de </a:t>
            </a:r>
            <a:r>
              <a:rPr lang="es-ES_tradnl" sz="3000" dirty="0" err="1" smtClean="0"/>
              <a:t>AINEs</a:t>
            </a:r>
            <a:r>
              <a:rPr lang="es-ES_tradnl" sz="3000" dirty="0"/>
              <a:t> </a:t>
            </a:r>
            <a:r>
              <a:rPr lang="es-ES_tradnl" sz="3000" dirty="0" smtClean="0"/>
              <a:t>y disminución en la  prevalencia e incidencia de EA</a:t>
            </a:r>
          </a:p>
          <a:p>
            <a:pPr algn="just"/>
            <a:r>
              <a:rPr lang="es-ES_tradnl" sz="3000" dirty="0"/>
              <a:t>H</a:t>
            </a:r>
            <a:r>
              <a:rPr lang="es-ES_tradnl" sz="3000" dirty="0" smtClean="0"/>
              <a:t>allazgos que no se pudieron replicar en </a:t>
            </a:r>
            <a:r>
              <a:rPr lang="es-ES_tradnl" sz="3000" u="sng" dirty="0" smtClean="0"/>
              <a:t>ensayos clínicos </a:t>
            </a:r>
            <a:r>
              <a:rPr lang="es-ES_tradnl" sz="3000" dirty="0" smtClean="0"/>
              <a:t>en  DCL o EA leve</a:t>
            </a:r>
          </a:p>
          <a:p>
            <a:pPr algn="just"/>
            <a:r>
              <a:rPr lang="es-ES_tradnl" sz="3000" dirty="0" smtClean="0"/>
              <a:t>En los últimos años, </a:t>
            </a:r>
            <a:r>
              <a:rPr lang="es-ES_tradnl" sz="3000" i="1" dirty="0" smtClean="0"/>
              <a:t>se ha reactivado el interés en el rol de la </a:t>
            </a:r>
            <a:r>
              <a:rPr lang="es-ES_tradnl" sz="3000" i="1" dirty="0" err="1" smtClean="0"/>
              <a:t>neuroinflamación</a:t>
            </a:r>
            <a:r>
              <a:rPr lang="es-ES_tradnl" sz="3000" i="1" dirty="0" smtClean="0"/>
              <a:t> en las enfermedades neurodegenerativas </a:t>
            </a:r>
            <a:endParaRPr lang="es-ES_tradnl" sz="3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00888" y="6230888"/>
            <a:ext cx="345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          Van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, Alzheimer &amp; Dement (2016) 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FFFF"/>
                </a:solidFill>
              </a:rPr>
              <a:t>E</a:t>
            </a:r>
            <a:r>
              <a:rPr lang="en-US" sz="3600" dirty="0" err="1" smtClean="0">
                <a:solidFill>
                  <a:srgbClr val="FFFFFF"/>
                </a:solidFill>
              </a:rPr>
              <a:t>videncia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epidemiológica</a:t>
            </a:r>
            <a:r>
              <a:rPr lang="mr-IN" sz="3600" dirty="0" smtClean="0">
                <a:solidFill>
                  <a:srgbClr val="FFFFFF"/>
                </a:solidFill>
              </a:rPr>
              <a:t>…</a:t>
            </a:r>
            <a:r>
              <a:rPr lang="es-ES_tradnl" sz="3600" dirty="0" smtClean="0">
                <a:solidFill>
                  <a:srgbClr val="FFFFFF"/>
                </a:solidFill>
              </a:rPr>
              <a:t>.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80500" y="6461642"/>
            <a:ext cx="3593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Saekely,Neuroepidemiology</a:t>
            </a:r>
            <a:r>
              <a:rPr lang="es-ES" sz="1400" dirty="0" smtClean="0"/>
              <a:t> </a:t>
            </a:r>
            <a:r>
              <a:rPr lang="es-ES" sz="1400" dirty="0"/>
              <a:t>2004;23:159–</a:t>
            </a:r>
            <a:r>
              <a:rPr lang="es-ES" sz="1400" dirty="0" smtClean="0"/>
              <a:t>169;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14596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56634"/>
            <a:ext cx="8229600" cy="4069933"/>
          </a:xfrm>
        </p:spPr>
        <p:txBody>
          <a:bodyPr>
            <a:normAutofit/>
          </a:bodyPr>
          <a:lstStyle/>
          <a:p>
            <a:pPr algn="just"/>
            <a:r>
              <a:rPr lang="es-ES_tradnl" u="sng" dirty="0"/>
              <a:t>L</a:t>
            </a:r>
            <a:r>
              <a:rPr lang="es-ES_tradnl" u="sng" dirty="0" smtClean="0"/>
              <a:t>a EA </a:t>
            </a:r>
            <a:r>
              <a:rPr lang="es-ES_tradnl" dirty="0" smtClean="0"/>
              <a:t>no es solo consecuencia de disfunción neuronal, si no que también </a:t>
            </a:r>
            <a:r>
              <a:rPr lang="es-ES_tradnl" u="sng" dirty="0" smtClean="0"/>
              <a:t>involucra mecanismos </a:t>
            </a:r>
            <a:r>
              <a:rPr lang="es-ES_tradnl" u="sng" dirty="0" err="1" smtClean="0"/>
              <a:t>neuroinflamatorios</a:t>
            </a:r>
            <a:r>
              <a:rPr lang="es-ES_tradnl" u="sng" dirty="0" smtClean="0"/>
              <a:t> dependientes de la glía</a:t>
            </a:r>
          </a:p>
          <a:p>
            <a:pPr algn="just"/>
            <a:r>
              <a:rPr lang="es-ES_tradnl" i="1" dirty="0" smtClean="0"/>
              <a:t>La </a:t>
            </a:r>
            <a:r>
              <a:rPr lang="es-ES_tradnl" i="1" dirty="0" err="1" smtClean="0"/>
              <a:t>microglía</a:t>
            </a:r>
            <a:r>
              <a:rPr lang="es-ES_tradnl" i="1" dirty="0" smtClean="0"/>
              <a:t> y los </a:t>
            </a:r>
            <a:r>
              <a:rPr lang="es-ES_tradnl" i="1" dirty="0" err="1" smtClean="0"/>
              <a:t>astrocitos</a:t>
            </a:r>
            <a:r>
              <a:rPr lang="es-ES_tradnl" i="1" dirty="0"/>
              <a:t> </a:t>
            </a:r>
            <a:r>
              <a:rPr lang="es-ES_tradnl" dirty="0" smtClean="0"/>
              <a:t>(respuesta inmune innata)</a:t>
            </a:r>
            <a:r>
              <a:rPr lang="mr-IN" dirty="0" smtClean="0"/>
              <a:t>…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1339198" y="6456664"/>
            <a:ext cx="77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6259"/>
            <a:ext cx="9144000" cy="1030233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Células y mediadores</a:t>
            </a:r>
            <a:endParaRPr lang="en-US" sz="3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5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0901"/>
            <a:ext cx="3187700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01" y="1630901"/>
            <a:ext cx="3123199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ight Arrow 6"/>
          <p:cNvSpPr/>
          <p:nvPr/>
        </p:nvSpPr>
        <p:spPr>
          <a:xfrm>
            <a:off x="3644900" y="1819287"/>
            <a:ext cx="2091952" cy="141262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Activación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44900" y="3224775"/>
            <a:ext cx="1918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Cambio</a:t>
            </a:r>
            <a:r>
              <a:rPr lang="en-US" dirty="0" smtClean="0"/>
              <a:t> de </a:t>
            </a:r>
            <a:r>
              <a:rPr lang="en-US" dirty="0" err="1" smtClean="0"/>
              <a:t>fenotipo</a:t>
            </a:r>
            <a:r>
              <a:rPr lang="en-US" dirty="0" smtClean="0"/>
              <a:t> </a:t>
            </a:r>
            <a:r>
              <a:rPr lang="en-US" dirty="0" err="1" smtClean="0"/>
              <a:t>tras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etección</a:t>
            </a:r>
            <a:r>
              <a:rPr lang="en-US" dirty="0" smtClean="0"/>
              <a:t> de </a:t>
            </a:r>
            <a:r>
              <a:rPr lang="en-US" dirty="0" err="1" smtClean="0"/>
              <a:t>daño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4518689"/>
            <a:ext cx="3514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Roles </a:t>
            </a:r>
            <a:r>
              <a:rPr lang="en-US" dirty="0" err="1" smtClean="0"/>
              <a:t>homeostáticos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Fagocitosis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Modulación</a:t>
            </a:r>
            <a:r>
              <a:rPr lang="en-US" dirty="0" smtClean="0"/>
              <a:t> </a:t>
            </a:r>
            <a:r>
              <a:rPr lang="en-US" dirty="0" err="1" smtClean="0"/>
              <a:t>sináptica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Liberación</a:t>
            </a:r>
            <a:r>
              <a:rPr lang="en-US" dirty="0" smtClean="0"/>
              <a:t> de </a:t>
            </a:r>
            <a:r>
              <a:rPr lang="en-US" dirty="0" err="1" smtClean="0"/>
              <a:t>factores</a:t>
            </a:r>
            <a:r>
              <a:rPr lang="en-US" dirty="0" smtClean="0"/>
              <a:t>  </a:t>
            </a:r>
            <a:r>
              <a:rPr lang="en-US" dirty="0" err="1" smtClean="0"/>
              <a:t>tróficos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↓</a:t>
            </a:r>
            <a:r>
              <a:rPr lang="en-US" dirty="0" err="1" smtClean="0"/>
              <a:t>Inflamación</a:t>
            </a:r>
            <a:r>
              <a:rPr lang="en-US" dirty="0" smtClean="0"/>
              <a:t> (</a:t>
            </a:r>
            <a:r>
              <a:rPr lang="en-US" dirty="0" err="1" smtClean="0"/>
              <a:t>antinflamatorio</a:t>
            </a:r>
            <a:r>
              <a:rPr lang="en-US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9099" y="4523841"/>
            <a:ext cx="3571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Roles </a:t>
            </a:r>
            <a:r>
              <a:rPr lang="en-US" dirty="0" err="1" smtClean="0"/>
              <a:t>protectores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 smtClean="0"/>
              <a:t>Busca</a:t>
            </a:r>
            <a:r>
              <a:rPr lang="en-US" dirty="0" smtClean="0"/>
              <a:t> y </a:t>
            </a:r>
            <a:r>
              <a:rPr lang="en-US" dirty="0" err="1" smtClean="0"/>
              <a:t>destruye</a:t>
            </a:r>
            <a:r>
              <a:rPr lang="en-US" dirty="0" smtClean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Estimulación</a:t>
            </a:r>
            <a:r>
              <a:rPr lang="en-US" dirty="0" smtClean="0"/>
              <a:t> </a:t>
            </a:r>
            <a:r>
              <a:rPr lang="en-US" dirty="0" err="1" smtClean="0"/>
              <a:t>inmune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Estrés</a:t>
            </a:r>
            <a:r>
              <a:rPr lang="en-US" dirty="0" smtClean="0"/>
              <a:t> </a:t>
            </a:r>
            <a:r>
              <a:rPr lang="en-US" dirty="0" err="1" smtClean="0"/>
              <a:t>oxidativo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⇈ </a:t>
            </a:r>
            <a:r>
              <a:rPr lang="en-US" dirty="0" err="1" smtClean="0"/>
              <a:t>Inflamación</a:t>
            </a:r>
            <a:r>
              <a:rPr lang="en-US" dirty="0" smtClean="0"/>
              <a:t> (</a:t>
            </a:r>
            <a:r>
              <a:rPr lang="en-US" dirty="0" err="1" smtClean="0"/>
              <a:t>proinflamatorio</a:t>
            </a:r>
            <a:r>
              <a:rPr lang="en-US" dirty="0" smtClean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117"/>
            <a:ext cx="9144000" cy="1086728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Microglia</a:t>
            </a:r>
            <a:r>
              <a:rPr lang="es-ES_tradnl" sz="3600" dirty="0" smtClean="0">
                <a:solidFill>
                  <a:srgbClr val="FFFFFF"/>
                </a:solidFill>
              </a:rPr>
              <a:t>: activación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0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ángulo 2"/>
          <p:cNvSpPr txBox="1"/>
          <p:nvPr/>
        </p:nvSpPr>
        <p:spPr>
          <a:xfrm>
            <a:off x="6589457" y="6592545"/>
            <a:ext cx="2554543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1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dirty="0"/>
              <a:t>Zhen Fan et al. BRAIN 2017: 140; 792–803</a:t>
            </a:r>
          </a:p>
        </p:txBody>
      </p:sp>
      <p:grpSp>
        <p:nvGrpSpPr>
          <p:cNvPr id="222" name="Título 2"/>
          <p:cNvGrpSpPr/>
          <p:nvPr/>
        </p:nvGrpSpPr>
        <p:grpSpPr>
          <a:xfrm>
            <a:off x="0" y="-66401"/>
            <a:ext cx="9144001" cy="779213"/>
            <a:chOff x="0" y="0"/>
            <a:chExt cx="13004801" cy="1050617"/>
          </a:xfrm>
        </p:grpSpPr>
        <p:sp>
          <p:nvSpPr>
            <p:cNvPr id="220" name="Rectángulo"/>
            <p:cNvSpPr/>
            <p:nvPr/>
          </p:nvSpPr>
          <p:spPr>
            <a:xfrm>
              <a:off x="0" y="0"/>
              <a:ext cx="13004801" cy="1050617"/>
            </a:xfrm>
            <a:prstGeom prst="rect">
              <a:avLst/>
            </a:prstGeom>
            <a:solidFill>
              <a:srgbClr val="9BBB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184">
                <a:defRPr sz="5000" b="0">
                  <a:latin typeface="Calibri"/>
                  <a:ea typeface="Calibri"/>
                  <a:cs typeface="Calibri"/>
                  <a:sym typeface="Calibri"/>
                </a:defRPr>
              </a:pPr>
              <a:endParaRPr sz="3516"/>
            </a:p>
          </p:txBody>
        </p:sp>
        <p:sp>
          <p:nvSpPr>
            <p:cNvPr id="221" name="Activación de la microglia"/>
            <p:cNvSpPr txBox="1"/>
            <p:nvPr/>
          </p:nvSpPr>
          <p:spPr>
            <a:xfrm>
              <a:off x="0" y="0"/>
              <a:ext cx="13004801" cy="91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650240">
                <a:defRPr sz="5000" b="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sz="3600" dirty="0" err="1">
                  <a:solidFill>
                    <a:schemeClr val="bg1"/>
                  </a:solidFill>
                </a:rPr>
                <a:t>Activación</a:t>
              </a:r>
              <a:r>
                <a:rPr sz="3600" dirty="0">
                  <a:solidFill>
                    <a:schemeClr val="bg1"/>
                  </a:solidFill>
                </a:rPr>
                <a:t> de la microglia   </a:t>
              </a:r>
            </a:p>
          </p:txBody>
        </p:sp>
      </p:grpSp>
      <p:grpSp>
        <p:nvGrpSpPr>
          <p:cNvPr id="244" name="Grupo"/>
          <p:cNvGrpSpPr/>
          <p:nvPr/>
        </p:nvGrpSpPr>
        <p:grpSpPr>
          <a:xfrm>
            <a:off x="639475" y="903305"/>
            <a:ext cx="8014165" cy="5696005"/>
            <a:chOff x="215679" y="0"/>
            <a:chExt cx="11397918" cy="8100990"/>
          </a:xfrm>
        </p:grpSpPr>
        <p:grpSp>
          <p:nvGrpSpPr>
            <p:cNvPr id="240" name="Grupo"/>
            <p:cNvGrpSpPr/>
            <p:nvPr/>
          </p:nvGrpSpPr>
          <p:grpSpPr>
            <a:xfrm>
              <a:off x="215679" y="0"/>
              <a:ext cx="11397918" cy="8058910"/>
              <a:chOff x="215680" y="0"/>
              <a:chExt cx="11397916" cy="8058909"/>
            </a:xfrm>
          </p:grpSpPr>
          <p:pic>
            <p:nvPicPr>
              <p:cNvPr id="223" name="Imagen 1" descr="Imagen 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570947" y="0"/>
                <a:ext cx="10978750" cy="80589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4" name="Microglia ramificada"/>
              <p:cNvSpPr txBox="1"/>
              <p:nvPr/>
            </p:nvSpPr>
            <p:spPr>
              <a:xfrm>
                <a:off x="215680" y="452174"/>
                <a:ext cx="2185438" cy="4083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8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266" dirty="0"/>
                  <a:t>Microglia ramificada</a:t>
                </a:r>
              </a:p>
            </p:txBody>
          </p:sp>
          <p:sp>
            <p:nvSpPr>
              <p:cNvPr id="225" name="Activación microglial"/>
              <p:cNvSpPr txBox="1"/>
              <p:nvPr/>
            </p:nvSpPr>
            <p:spPr>
              <a:xfrm>
                <a:off x="3778179" y="657819"/>
                <a:ext cx="1882613" cy="3160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def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 dirty="0"/>
                  <a:t>Activación microglial</a:t>
                </a:r>
              </a:p>
            </p:txBody>
          </p:sp>
          <p:sp>
            <p:nvSpPr>
              <p:cNvPr id="226" name="Citocinas anti-inflamatorias…"/>
              <p:cNvSpPr txBox="1"/>
              <p:nvPr/>
            </p:nvSpPr>
            <p:spPr>
              <a:xfrm>
                <a:off x="3690998" y="919139"/>
                <a:ext cx="2034970" cy="50083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Citocinas anti-inflamatorias </a:t>
                </a:r>
              </a:p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(Interleucinas 13 y 14)</a:t>
                </a:r>
              </a:p>
            </p:txBody>
          </p:sp>
          <p:sp>
            <p:nvSpPr>
              <p:cNvPr id="227" name="Activación microglial"/>
              <p:cNvSpPr txBox="1"/>
              <p:nvPr/>
            </p:nvSpPr>
            <p:spPr>
              <a:xfrm>
                <a:off x="9702589" y="497505"/>
                <a:ext cx="1882613" cy="3160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def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/>
                  <a:t>Activación microglial</a:t>
                </a:r>
              </a:p>
            </p:txBody>
          </p:sp>
          <p:sp>
            <p:nvSpPr>
              <p:cNvPr id="228" name="Citocinas pro-inflamatorias…"/>
              <p:cNvSpPr txBox="1"/>
              <p:nvPr/>
            </p:nvSpPr>
            <p:spPr>
              <a:xfrm>
                <a:off x="9649302" y="718387"/>
                <a:ext cx="1964294" cy="50083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Citocinas pro-inflamatorias</a:t>
                </a:r>
              </a:p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/>
                  <a:t>(TNF, IFN-16, iNOS)</a:t>
                </a:r>
              </a:p>
            </p:txBody>
          </p:sp>
          <p:sp>
            <p:nvSpPr>
              <p:cNvPr id="229" name="Microglia ramificada"/>
              <p:cNvSpPr txBox="1"/>
              <p:nvPr/>
            </p:nvSpPr>
            <p:spPr>
              <a:xfrm>
                <a:off x="6613949" y="1775611"/>
                <a:ext cx="1882613" cy="3160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l" defTabSz="1300480">
                  <a:defRPr sz="1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 dirty="0"/>
                  <a:t>Microglia ramificada</a:t>
                </a:r>
              </a:p>
            </p:txBody>
          </p:sp>
          <p:sp>
            <p:nvSpPr>
              <p:cNvPr id="230" name="Desencadenante de inflamación…"/>
              <p:cNvSpPr txBox="1"/>
              <p:nvPr/>
            </p:nvSpPr>
            <p:spPr>
              <a:xfrm>
                <a:off x="2629914" y="2777753"/>
                <a:ext cx="1586130" cy="6855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 dirty="0"/>
                  <a:t>Desencadenante de inflamación</a:t>
                </a:r>
              </a:p>
              <a:p>
                <a:pPr defTabSz="914367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44" dirty="0"/>
                  <a:t>(A𝛃, LPS)</a:t>
                </a:r>
              </a:p>
            </p:txBody>
          </p:sp>
          <p:sp>
            <p:nvSpPr>
              <p:cNvPr id="231" name="1er Pico"/>
              <p:cNvSpPr txBox="1"/>
              <p:nvPr/>
            </p:nvSpPr>
            <p:spPr>
              <a:xfrm>
                <a:off x="4345823" y="2794087"/>
                <a:ext cx="1486627" cy="569042"/>
              </a:xfrm>
              <a:prstGeom prst="rect">
                <a:avLst/>
              </a:prstGeom>
              <a:gradFill flip="none" rotWithShape="1">
                <a:gsLst>
                  <a:gs pos="0">
                    <a:srgbClr val="FF953E"/>
                  </a:gs>
                  <a:gs pos="100000">
                    <a:srgbClr val="FFD1BB"/>
                  </a:gs>
                </a:gsLst>
                <a:lin ang="16200000" scaled="0"/>
              </a:gradFill>
              <a:ln w="12700" cap="flat">
                <a:solidFill>
                  <a:srgbClr val="4A7EBB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1300480"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/>
                <a:r>
                  <a:rPr sz="2000" dirty="0"/>
                  <a:t>1er Pico</a:t>
                </a:r>
              </a:p>
            </p:txBody>
          </p:sp>
          <p:sp>
            <p:nvSpPr>
              <p:cNvPr id="232" name="2do Pico"/>
              <p:cNvSpPr txBox="1"/>
              <p:nvPr/>
            </p:nvSpPr>
            <p:spPr>
              <a:xfrm>
                <a:off x="9338169" y="2699192"/>
                <a:ext cx="1572585" cy="569042"/>
              </a:xfrm>
              <a:prstGeom prst="rect">
                <a:avLst/>
              </a:prstGeom>
              <a:gradFill flip="none" rotWithShape="1">
                <a:gsLst>
                  <a:gs pos="0">
                    <a:srgbClr val="A5E6FF"/>
                  </a:gs>
                  <a:gs pos="35000">
                    <a:srgbClr val="BFEDFF"/>
                  </a:gs>
                  <a:gs pos="100000">
                    <a:srgbClr val="E7F8FF"/>
                  </a:gs>
                </a:gsLst>
                <a:lin ang="16200000" scaled="0"/>
              </a:gradFill>
              <a:ln w="12700" cap="flat">
                <a:solidFill>
                  <a:srgbClr val="4A7EBB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1300480"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/>
                <a:r>
                  <a:rPr sz="2000"/>
                  <a:t>2do Pico</a:t>
                </a:r>
              </a:p>
            </p:txBody>
          </p:sp>
          <p:sp>
            <p:nvSpPr>
              <p:cNvPr id="233" name="Biomarcador"/>
              <p:cNvSpPr txBox="1"/>
              <p:nvPr/>
            </p:nvSpPr>
            <p:spPr>
              <a:xfrm rot="16200000">
                <a:off x="102081" y="5268166"/>
                <a:ext cx="1294025" cy="3775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125" dirty="0" err="1"/>
                  <a:t>Biomarcador</a:t>
                </a:r>
                <a:endParaRPr sz="1125" dirty="0"/>
              </a:p>
            </p:txBody>
          </p:sp>
          <p:sp>
            <p:nvSpPr>
              <p:cNvPr id="234" name="Cognición normal"/>
              <p:cNvSpPr txBox="1"/>
              <p:nvPr/>
            </p:nvSpPr>
            <p:spPr>
              <a:xfrm>
                <a:off x="2113279" y="7452251"/>
                <a:ext cx="1727193" cy="3775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6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125" dirty="0"/>
                  <a:t>Cognición normal</a:t>
                </a:r>
              </a:p>
            </p:txBody>
          </p:sp>
          <p:sp>
            <p:nvSpPr>
              <p:cNvPr id="235" name="DCL"/>
              <p:cNvSpPr txBox="1"/>
              <p:nvPr/>
            </p:nvSpPr>
            <p:spPr>
              <a:xfrm>
                <a:off x="6055160" y="7452241"/>
                <a:ext cx="541683" cy="3775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6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125" dirty="0"/>
                  <a:t>DCL</a:t>
                </a:r>
              </a:p>
            </p:txBody>
          </p:sp>
          <p:sp>
            <p:nvSpPr>
              <p:cNvPr id="236" name="Demencia"/>
              <p:cNvSpPr txBox="1"/>
              <p:nvPr/>
            </p:nvSpPr>
            <p:spPr>
              <a:xfrm>
                <a:off x="9338169" y="7546589"/>
                <a:ext cx="1054646" cy="3775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6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125" dirty="0"/>
                  <a:t>Demencia</a:t>
                </a:r>
              </a:p>
            </p:txBody>
          </p:sp>
          <p:sp>
            <p:nvSpPr>
              <p:cNvPr id="237" name="PET TSPO…"/>
              <p:cNvSpPr txBox="1"/>
              <p:nvPr/>
            </p:nvSpPr>
            <p:spPr>
              <a:xfrm>
                <a:off x="1785978" y="3449609"/>
                <a:ext cx="1586130" cy="114629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PET TSPO</a:t>
                </a:r>
              </a:p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PET amiloide</a:t>
                </a:r>
              </a:p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Tau en LCR</a:t>
                </a:r>
              </a:p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Hipometabolismo</a:t>
                </a:r>
              </a:p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Atrofia en RM</a:t>
                </a:r>
              </a:p>
              <a:p>
                <a:pPr defTabSz="914367">
                  <a:defRPr sz="11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773"/>
                  <a:t>Deterioro cognitivo</a:t>
                </a:r>
              </a:p>
            </p:txBody>
          </p:sp>
          <p:sp>
            <p:nvSpPr>
              <p:cNvPr id="238" name="Alto Riesgo"/>
              <p:cNvSpPr txBox="1"/>
              <p:nvPr/>
            </p:nvSpPr>
            <p:spPr>
              <a:xfrm rot="19033984">
                <a:off x="8169597" y="5581826"/>
                <a:ext cx="924694" cy="316072"/>
              </a:xfrm>
              <a:prstGeom prst="rect">
                <a:avLst/>
              </a:prstGeom>
              <a:solidFill>
                <a:srgbClr val="9BBB5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 dirty="0"/>
                  <a:t>Alto Riesgo</a:t>
                </a:r>
              </a:p>
            </p:txBody>
          </p:sp>
          <p:sp>
            <p:nvSpPr>
              <p:cNvPr id="239" name="Bajo Riesgo"/>
              <p:cNvSpPr txBox="1"/>
              <p:nvPr/>
            </p:nvSpPr>
            <p:spPr>
              <a:xfrm rot="18253984">
                <a:off x="8887089" y="5898172"/>
                <a:ext cx="968012" cy="316072"/>
              </a:xfrm>
              <a:prstGeom prst="rect">
                <a:avLst/>
              </a:prstGeom>
              <a:solidFill>
                <a:srgbClr val="9BBB59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 dirty="0"/>
                  <a:t>Bajo Riesgo</a:t>
                </a:r>
              </a:p>
            </p:txBody>
          </p:sp>
        </p:grpSp>
        <p:grpSp>
          <p:nvGrpSpPr>
            <p:cNvPr id="243" name="Grupo"/>
            <p:cNvGrpSpPr/>
            <p:nvPr/>
          </p:nvGrpSpPr>
          <p:grpSpPr>
            <a:xfrm>
              <a:off x="1182712" y="6269035"/>
              <a:ext cx="5384123" cy="1831955"/>
              <a:chOff x="0" y="-202170"/>
              <a:chExt cx="5384122" cy="1831954"/>
            </a:xfrm>
          </p:grpSpPr>
          <p:sp>
            <p:nvSpPr>
              <p:cNvPr id="241" name="Tiempo"/>
              <p:cNvSpPr txBox="1"/>
              <p:nvPr/>
            </p:nvSpPr>
            <p:spPr>
              <a:xfrm>
                <a:off x="4568859" y="1252248"/>
                <a:ext cx="815263" cy="3775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130048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125" dirty="0"/>
                  <a:t>Tiempo</a:t>
                </a:r>
              </a:p>
            </p:txBody>
          </p:sp>
          <p:sp>
            <p:nvSpPr>
              <p:cNvPr id="242" name="Límite de detección"/>
              <p:cNvSpPr txBox="1"/>
              <p:nvPr/>
            </p:nvSpPr>
            <p:spPr>
              <a:xfrm>
                <a:off x="0" y="-202170"/>
                <a:ext cx="1034289" cy="5008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defTabSz="1300480">
                  <a:defRPr sz="1200" b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844" dirty="0"/>
                  <a:t>Límite de detección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911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211" r="1721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803408"/>
            <a:ext cx="4125392" cy="4525963"/>
          </a:xfrm>
        </p:spPr>
        <p:txBody>
          <a:bodyPr>
            <a:noAutofit/>
          </a:bodyPr>
          <a:lstStyle/>
          <a:p>
            <a:pPr algn="just"/>
            <a:r>
              <a:rPr lang="es-ES_tradnl" dirty="0" smtClean="0">
                <a:latin typeface="Calibri"/>
                <a:cs typeface="Calibri"/>
              </a:rPr>
              <a:t>Algunas vías </a:t>
            </a:r>
            <a:r>
              <a:rPr lang="es-ES_tradnl" dirty="0" err="1" smtClean="0">
                <a:latin typeface="Calibri"/>
                <a:cs typeface="Calibri"/>
              </a:rPr>
              <a:t>astrocíticas</a:t>
            </a:r>
            <a:r>
              <a:rPr lang="es-ES_tradnl" dirty="0" smtClean="0">
                <a:latin typeface="Calibri"/>
                <a:cs typeface="Calibri"/>
              </a:rPr>
              <a:t> importantes para la inflamación/</a:t>
            </a:r>
            <a:r>
              <a:rPr lang="es-ES_tradnl" dirty="0" err="1" smtClean="0">
                <a:latin typeface="Calibri"/>
                <a:cs typeface="Calibri"/>
              </a:rPr>
              <a:t>neurodegeneración</a:t>
            </a:r>
            <a:r>
              <a:rPr lang="es-ES_tradnl" dirty="0" smtClean="0">
                <a:latin typeface="Calibri"/>
                <a:cs typeface="Calibri"/>
              </a:rPr>
              <a:t> incluyen:</a:t>
            </a:r>
          </a:p>
          <a:p>
            <a:pPr lvl="1" algn="just"/>
            <a:r>
              <a:rPr lang="es-ES_tradnl" sz="2800" dirty="0" smtClean="0">
                <a:latin typeface="Calibri"/>
                <a:cs typeface="Calibri"/>
              </a:rPr>
              <a:t>NF</a:t>
            </a:r>
            <a:r>
              <a:rPr lang="el-GR" sz="2800" dirty="0">
                <a:latin typeface="Calibri"/>
                <a:cs typeface="Calibri"/>
              </a:rPr>
              <a:t>κ</a:t>
            </a:r>
            <a:r>
              <a:rPr lang="es-ES_tradnl" sz="2800" dirty="0" smtClean="0">
                <a:latin typeface="Calibri"/>
                <a:cs typeface="Calibri"/>
              </a:rPr>
              <a:t>B y la proteína del complemento C3</a:t>
            </a:r>
          </a:p>
          <a:p>
            <a:pPr lvl="1" algn="just"/>
            <a:r>
              <a:rPr lang="es-ES_tradnl" sz="2800" dirty="0" smtClean="0">
                <a:latin typeface="Calibri"/>
                <a:cs typeface="Calibri"/>
              </a:rPr>
              <a:t>Ligando CD40 y TNF-</a:t>
            </a:r>
            <a:r>
              <a:rPr lang="el-GR" sz="2800" b="1" dirty="0">
                <a:latin typeface="Calibri"/>
                <a:cs typeface="Calibri"/>
              </a:rPr>
              <a:t>α</a:t>
            </a:r>
            <a:endParaRPr lang="es-ES_tradnl" sz="28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758" y="6456664"/>
            <a:ext cx="76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Van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Eldik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Alzheimer’s Dement (2016)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15117"/>
            <a:ext cx="9144000" cy="801732"/>
          </a:xfrm>
          <a:prstGeom prst="rect">
            <a:avLst/>
          </a:prstGeom>
          <a:solidFill>
            <a:srgbClr val="9BBB5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err="1" smtClean="0">
                <a:solidFill>
                  <a:srgbClr val="FFFFFF"/>
                </a:solidFill>
              </a:rPr>
              <a:t>Astrocitos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536"/>
          <a:stretch/>
        </p:blipFill>
        <p:spPr>
          <a:xfrm>
            <a:off x="847153" y="795551"/>
            <a:ext cx="7449693" cy="579074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67906" y="6586293"/>
            <a:ext cx="31516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/>
              <a:t>Keenan</a:t>
            </a:r>
            <a:r>
              <a:rPr lang="es-ES" sz="1200" dirty="0"/>
              <a:t> A. Et al ACS </a:t>
            </a:r>
            <a:r>
              <a:rPr lang="es-ES" sz="1200" dirty="0" err="1"/>
              <a:t>Chem</a:t>
            </a:r>
            <a:r>
              <a:rPr lang="es-ES" sz="1200" dirty="0"/>
              <a:t>. </a:t>
            </a:r>
            <a:r>
              <a:rPr lang="es-ES" sz="1200" dirty="0" err="1"/>
              <a:t>Neurosci</a:t>
            </a:r>
            <a:r>
              <a:rPr lang="es-ES" sz="1200" dirty="0"/>
              <a:t> June, 2019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715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es-ES" sz="3600" dirty="0">
                <a:solidFill>
                  <a:srgbClr val="FFFFFF"/>
                </a:solidFill>
              </a:rPr>
              <a:t>Inflamación sistémica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577175D2-F8BC-3B44-AD6C-5F6C853FD454}"/>
              </a:ext>
            </a:extLst>
          </p:cNvPr>
          <p:cNvSpPr/>
          <p:nvPr/>
        </p:nvSpPr>
        <p:spPr>
          <a:xfrm>
            <a:off x="2643152" y="777455"/>
            <a:ext cx="2491351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>
                <a:cs typeface="Arial" panose="020B0604020202020204" pitchFamily="34" charset="0"/>
              </a:rPr>
              <a:t>Infección, enfermedad crónica, sepsis </a:t>
            </a:r>
          </a:p>
          <a:p>
            <a:pPr algn="ctr" defTabSz="584200" hangingPunct="0"/>
            <a:endParaRPr lang="es-MX" sz="1100" kern="0" dirty="0"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503631C-1F23-8745-B537-83E3727804CD}"/>
              </a:ext>
            </a:extLst>
          </p:cNvPr>
          <p:cNvSpPr/>
          <p:nvPr/>
        </p:nvSpPr>
        <p:spPr>
          <a:xfrm>
            <a:off x="2123964" y="2051553"/>
            <a:ext cx="1880477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Trasnsporte de citosinas y señalización a través de la BHE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A4AA749-ED75-2441-8045-C6FBFB9DE8F3}"/>
              </a:ext>
            </a:extLst>
          </p:cNvPr>
          <p:cNvSpPr/>
          <p:nvPr/>
        </p:nvSpPr>
        <p:spPr>
          <a:xfrm>
            <a:off x="619069" y="3598447"/>
            <a:ext cx="1880477" cy="27186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Trasnsporte de citosinas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4A776575-9E01-5D4C-A96A-73526B621F37}"/>
              </a:ext>
            </a:extLst>
          </p:cNvPr>
          <p:cNvSpPr/>
          <p:nvPr/>
        </p:nvSpPr>
        <p:spPr>
          <a:xfrm>
            <a:off x="2818889" y="3857398"/>
            <a:ext cx="1520308" cy="27186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Activación de astrocitos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BF7F27B5-C488-524B-B3C2-868FAF8155AB}"/>
              </a:ext>
            </a:extLst>
          </p:cNvPr>
          <p:cNvSpPr/>
          <p:nvPr/>
        </p:nvSpPr>
        <p:spPr>
          <a:xfrm>
            <a:off x="2256124" y="3629383"/>
            <a:ext cx="1880477" cy="27186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Liberación de citosinas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5F6A444F-8049-3442-B591-0311143F358F}"/>
              </a:ext>
            </a:extLst>
          </p:cNvPr>
          <p:cNvSpPr/>
          <p:nvPr/>
        </p:nvSpPr>
        <p:spPr>
          <a:xfrm>
            <a:off x="370198" y="4203594"/>
            <a:ext cx="1520308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Microglia activada </a:t>
            </a:r>
          </a:p>
          <a:p>
            <a:pPr algn="ctr" defTabSz="584200" hangingPunct="0"/>
            <a:r>
              <a:rPr lang="es-MX" sz="1100" dirty="0"/>
              <a:t>(M1)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239AA412-518A-1E40-9EA1-86E41EA43356}"/>
              </a:ext>
            </a:extLst>
          </p:cNvPr>
          <p:cNvSpPr/>
          <p:nvPr/>
        </p:nvSpPr>
        <p:spPr>
          <a:xfrm>
            <a:off x="5331079" y="4774698"/>
            <a:ext cx="1075756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Astrocitos </a:t>
            </a:r>
          </a:p>
          <a:p>
            <a:pPr algn="ctr" defTabSz="584200" hangingPunct="0"/>
            <a:r>
              <a:rPr lang="es-MX" sz="1100" dirty="0" smtClean="0"/>
              <a:t>activados </a:t>
            </a:r>
            <a:r>
              <a:rPr lang="es-MX" sz="1100" dirty="0"/>
              <a:t>(A1)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E720F3E1-E8AC-AB4E-9EF6-8D679C20632C}"/>
              </a:ext>
            </a:extLst>
          </p:cNvPr>
          <p:cNvSpPr/>
          <p:nvPr/>
        </p:nvSpPr>
        <p:spPr>
          <a:xfrm>
            <a:off x="6564489" y="3993332"/>
            <a:ext cx="1880477" cy="111825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s-MX" sz="1100" dirty="0"/>
              <a:t>Citosinas inducidas vía señalización del vago, conllevan a la activación de la inmunidad celular (ej. Señalización por glutamato en células gliales)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70D6B9C3-DCA5-174D-BFCF-AD36605ADFDA}"/>
              </a:ext>
            </a:extLst>
          </p:cNvPr>
          <p:cNvSpPr/>
          <p:nvPr/>
        </p:nvSpPr>
        <p:spPr>
          <a:xfrm>
            <a:off x="5145223" y="5289812"/>
            <a:ext cx="3151623" cy="111825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s-MX" sz="1100" dirty="0"/>
              <a:t>La activación prolongada de M1 y A1 causa:</a:t>
            </a:r>
          </a:p>
          <a:p>
            <a:pPr algn="ctr"/>
            <a:endParaRPr lang="es-MX" sz="1100" dirty="0"/>
          </a:p>
          <a:p>
            <a:pPr marL="171450" indent="-171450" algn="ctr">
              <a:buFontTx/>
              <a:buChar char="-"/>
            </a:pPr>
            <a:r>
              <a:rPr lang="es-MX" sz="1100" dirty="0"/>
              <a:t>Fagocitosis sináptica, mediada por complemento</a:t>
            </a:r>
          </a:p>
          <a:p>
            <a:pPr marL="171450" indent="-171450" algn="ctr">
              <a:buFontTx/>
              <a:buChar char="-"/>
            </a:pPr>
            <a:r>
              <a:rPr lang="es-MX" sz="1100" dirty="0"/>
              <a:t>Hiperfosforilación de tau</a:t>
            </a:r>
          </a:p>
          <a:p>
            <a:pPr marL="171450" indent="-171450" algn="ctr">
              <a:buFontTx/>
              <a:buChar char="-"/>
            </a:pPr>
            <a:r>
              <a:rPr lang="es-MX" sz="1100" dirty="0"/>
              <a:t>Oligomerización de B-Amiloide</a:t>
            </a:r>
          </a:p>
          <a:p>
            <a:pPr marL="171450" indent="-171450" algn="ctr">
              <a:buFontTx/>
              <a:buChar char="-"/>
            </a:pPr>
            <a:r>
              <a:rPr lang="es-MX" sz="1100" dirty="0"/>
              <a:t>Activación de inflamosoma NLRP3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B8B99C5-FC33-824B-9BF4-96A1C190298A}"/>
              </a:ext>
            </a:extLst>
          </p:cNvPr>
          <p:cNvSpPr/>
          <p:nvPr/>
        </p:nvSpPr>
        <p:spPr>
          <a:xfrm>
            <a:off x="4339197" y="2380963"/>
            <a:ext cx="1880477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s-MX" sz="1100" dirty="0"/>
              <a:t>Señalización de citosinas en </a:t>
            </a:r>
            <a:r>
              <a:rPr lang="es-MX" sz="1100" dirty="0" smtClean="0"/>
              <a:t>órganos </a:t>
            </a:r>
            <a:r>
              <a:rPr lang="es-MX" sz="1100" dirty="0"/>
              <a:t>circundantes</a:t>
            </a:r>
          </a:p>
        </p:txBody>
      </p:sp>
    </p:spTree>
    <p:extLst>
      <p:ext uri="{BB962C8B-B14F-4D97-AF65-F5344CB8AC3E}">
        <p14:creationId xmlns:p14="http://schemas.microsoft.com/office/powerpoint/2010/main" val="264010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1412</Words>
  <Application>Microsoft Macintosh PowerPoint</Application>
  <PresentationFormat>Presentación en pantalla (4:3)</PresentationFormat>
  <Paragraphs>239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Simposio extramuros  4 de julio 2019 </vt:lpstr>
      <vt:lpstr>Neuroinflamación en las demencias más frecuentes (EA)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Inflamación sistémica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Ensayos clínicos seleccionados  – agentes con actividad anti-inflamatoria</vt:lpstr>
      <vt:lpstr>Ensayos clínicos seleccionados  – agentes con actividad anti-inflamatoria</vt:lpstr>
      <vt:lpstr>ColaboraDORES:   Alberto Téllez Martínez Francisco Flores VázqueZ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Neuroinflamación en las demencias más frecuentes</dc:title>
  <dc:creator>Ana Luisa Sosa Ortiz</dc:creator>
  <cp:lastModifiedBy>Ana Luisa Sosa Ortiz</cp:lastModifiedBy>
  <cp:revision>108</cp:revision>
  <dcterms:created xsi:type="dcterms:W3CDTF">2019-06-30T20:24:05Z</dcterms:created>
  <dcterms:modified xsi:type="dcterms:W3CDTF">2019-07-03T16:28:56Z</dcterms:modified>
</cp:coreProperties>
</file>