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0" r:id="rId2"/>
    <p:sldId id="256" r:id="rId3"/>
    <p:sldId id="257" r:id="rId4"/>
    <p:sldId id="258" r:id="rId5"/>
    <p:sldId id="259" r:id="rId6"/>
    <p:sldId id="261" r:id="rId7"/>
    <p:sldId id="269" r:id="rId8"/>
    <p:sldId id="26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/>
    <p:restoredTop sz="94694"/>
  </p:normalViewPr>
  <p:slideViewPr>
    <p:cSldViewPr snapToGrid="0" snapToObjects="1">
      <p:cViewPr>
        <p:scale>
          <a:sx n="187" d="100"/>
          <a:sy n="187" d="100"/>
        </p:scale>
        <p:origin x="51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1697E-F690-524C-8286-885E7287DD54}" type="datetimeFigureOut">
              <a:rPr lang="es-ES_tradnl" smtClean="0"/>
              <a:t>26/11/19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B6CDB-C197-694A-8EDD-2E3CA4A3324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6318F9-42A7-0A4A-90E9-A51B0810A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902E145-34D9-1041-A729-6D19D87F7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E762AA-2AF9-FF43-A08C-67A2BF3F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D964BD-D4AF-C54E-8CBF-DD918C15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2D17CA-AB9E-5648-8DD8-5E28F305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2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9C8618-EE94-FE40-AB6E-96423BA4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F3A2F81-571F-684C-A611-F4E60981B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20B7B0-2198-9E47-91A2-7C247FCE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3CD7D3F-F76E-6B4E-9190-7B5DFD27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16066B-14B8-E946-9A78-EB957F0A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56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E55CEA1-40B8-7D47-8700-0D02B499A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9D53F39-9270-474F-A54E-018CB5BD3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6F912F-8212-CC4A-BC44-D1798C65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01CC4C-6FCB-3E45-9395-F8E01A10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3DE3C7-2F62-F643-8DBF-8993D12D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60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84E149-D2A3-2D47-BE3C-1741CF35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1F8540-ACF0-DA46-857F-FBAE7C8C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2955F9-9081-C24F-9012-E31FD602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5072C9-7919-6245-9FC6-110AB4C5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35B82A-AE7E-944F-AB2A-3EDF5FA5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2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40B102-520D-6345-B33A-1FAACDE0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71BE073-856A-F748-9863-43E08C50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1AA9E7-0C95-3B41-B7AD-C9A2C2EF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DF042E-62B5-F045-AE1F-AB872A84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12E400-0CFF-4642-AF44-8604A54E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01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519C74-1454-D247-B8BC-653B3C8D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AE8B4B-F63E-A245-A0D9-14813DD25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7703098-BCDA-C546-8480-ADD41C776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C9551F-EBCA-0046-9902-F60BF785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F609122-FF28-6F46-A31A-30CA6A36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AB8B25A-0536-9448-A8E8-166C35DE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E9B248-8945-6448-B872-B39C87A2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74D734-9AA3-A449-9432-609C79A64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26D0E88-622A-6F4F-AF04-540F46FEF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C35CDD6-20AC-2941-9522-729D1AC3D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1D3C12A-DEFA-154F-87DF-82A304488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83A5E1E-AEC5-8141-9EF4-B0F7889A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EFA4D4E-6077-564C-882E-BAAE7E00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2E2EFD5-9208-3144-8C7A-A76D38C3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CA503-11DD-424C-8262-A8D5AB74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56767C0-64C3-DB4A-93E4-DFA257A6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6DCD83C-DEA6-454E-AC92-D7C94CEB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BCE2675-EF80-D845-9A8A-4CE60EF7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3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5E791F8-7305-7342-AA51-2DF0C6FB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D1E8F29-44BD-9642-A8F6-C5425116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0C0609E-470B-204D-A589-E2B971F9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55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82C4F7-1149-B941-B340-0AFFF54E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3267FD-BD0D-F14C-B3AE-1FBDE08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E65FD77-7B7B-F046-906C-ECDF84730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895827-38FF-4F41-B462-6F112FD3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F1656EF-7520-4649-A9FC-3E9FB5B7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897EF3C-645B-054E-A145-FA927E8F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67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58B82B-2AAD-FA48-BD11-55CC7813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9283F33-E4F7-CA40-ABD2-26060A643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669E7E-8B24-C943-9051-38C056AAB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F4C848C-01E4-5248-87DC-08880926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E0B2E9-7C7B-424E-9C67-0CD8E040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5B8718-F28C-9541-8BEC-91327D2D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35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86F8BCF-B998-4444-8884-79852A76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6ACB905-82C1-564E-86B3-05948806C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1E583B-EB87-E545-969B-A89566B58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88DA-604F-904C-BA07-D5E417C815DD}" type="datetimeFigureOut">
              <a:rPr lang="es-MX" smtClean="0"/>
              <a:t>26/11/19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29BA63-4AD3-854B-8559-49F626B6D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6BFC8D-50D7-DC48-9E87-AF49A8964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0F18-5BC6-A74D-AD5E-CD711369E244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5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>La Academia Nacional de Medicina de México, agradece al Comité de Evaluación de los </a:t>
            </a:r>
            <a:r>
              <a:rPr lang="es-ES_tradnl" sz="4000" b="1" dirty="0" smtClean="0"/>
              <a:t>premios su apoyo para la designación de los ganadores. </a:t>
            </a: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>Coordinado por la </a:t>
            </a:r>
            <a:r>
              <a:rPr lang="es-ES_tradnl" sz="4000" b="1" dirty="0" err="1" smtClean="0"/>
              <a:t>Dra</a:t>
            </a:r>
            <a:r>
              <a:rPr lang="es-ES_tradnl" sz="4000" b="1" dirty="0" smtClean="0"/>
              <a:t> </a:t>
            </a:r>
            <a:r>
              <a:rPr lang="es-ES_tradnl" sz="4000" b="1" dirty="0"/>
              <a:t>Ana </a:t>
            </a:r>
            <a:r>
              <a:rPr lang="es-ES_tradnl" sz="4000" b="1" dirty="0" err="1" smtClean="0"/>
              <a:t>Flisser</a:t>
            </a:r>
            <a:r>
              <a:rPr lang="es-ES_tradnl" sz="4000" b="1" dirty="0"/>
              <a:t> </a:t>
            </a:r>
            <a:r>
              <a:rPr lang="es-ES_tradnl" sz="4000" b="1" dirty="0" smtClean="0"/>
              <a:t>y con la participación de los doctores:</a:t>
            </a:r>
            <a:r>
              <a:rPr lang="es-ES_tradnl" sz="4000" b="1" dirty="0"/>
              <a:t/>
            </a:r>
            <a:br>
              <a:rPr lang="es-ES_tradnl" sz="4000" b="1" dirty="0"/>
            </a:b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>Gerardo </a:t>
            </a:r>
            <a:r>
              <a:rPr lang="es-ES_tradnl" sz="4000" b="1" dirty="0"/>
              <a:t>Gamba, Carmen García Peña, Concepción Gutiérrez Ruiz, Yolanda López Vidal, Rebeca Millán Guerrero, </a:t>
            </a:r>
            <a:r>
              <a:rPr lang="es-ES_tradnl" sz="4000" b="1" dirty="0" err="1"/>
              <a:t>Mayela</a:t>
            </a:r>
            <a:r>
              <a:rPr lang="es-ES_tradnl" sz="4000" b="1" dirty="0"/>
              <a:t> Rodríguez, Melchor Sánchez </a:t>
            </a:r>
            <a:r>
              <a:rPr lang="es-ES_tradnl" sz="4000" b="1" dirty="0" smtClean="0"/>
              <a:t> Mendiola y </a:t>
            </a:r>
            <a:r>
              <a:rPr lang="es-ES_tradnl" sz="4000" b="1" dirty="0"/>
              <a:t>Mónica Vázquez </a:t>
            </a:r>
            <a:r>
              <a:rPr lang="es-ES_tradnl" sz="4000" b="1" dirty="0" smtClean="0"/>
              <a:t>del Mercado </a:t>
            </a:r>
            <a:br>
              <a:rPr lang="es-ES_tradnl" sz="4000" b="1" dirty="0" smtClean="0"/>
            </a:br>
            <a:r>
              <a:rPr lang="es-ES_tradnl" sz="3600" b="1" dirty="0"/>
              <a:t/>
            </a:r>
            <a:br>
              <a:rPr lang="es-ES_tradnl" sz="3600" b="1" dirty="0"/>
            </a:br>
            <a:r>
              <a:rPr lang="es-ES_tradnl" sz="3600" b="1" dirty="0" smtClean="0"/>
              <a:t/>
            </a:r>
            <a:br>
              <a:rPr lang="es-ES_tradnl" sz="3600" b="1" dirty="0" smtClean="0"/>
            </a:br>
            <a:endParaRPr lang="es-ES_tradnl" sz="3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579" y="5111647"/>
            <a:ext cx="1521500" cy="15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1551FF-D47D-D14E-94D6-960048FF6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31" y="102019"/>
            <a:ext cx="9517708" cy="8956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400" b="1" i="1" dirty="0"/>
              <a:t>Premio “Dr. Eduardo Liceaga”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04E6C5-B5E5-B04F-A75B-461538C73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1" y="1345752"/>
            <a:ext cx="3573175" cy="245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D3F6F81-357F-6146-817D-61A7A69912C2}"/>
              </a:ext>
            </a:extLst>
          </p:cNvPr>
          <p:cNvSpPr txBox="1"/>
          <p:nvPr/>
        </p:nvSpPr>
        <p:spPr>
          <a:xfrm>
            <a:off x="4803542" y="1582416"/>
            <a:ext cx="568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Reconoce </a:t>
            </a:r>
            <a:r>
              <a:rPr lang="es-MX" sz="2400" dirty="0"/>
              <a:t>al mejor trabajo científico que sobre la  Investigación </a:t>
            </a:r>
            <a:r>
              <a:rPr lang="es-MX" sz="2400" dirty="0" smtClean="0"/>
              <a:t>Clínica,  </a:t>
            </a:r>
            <a:r>
              <a:rPr lang="es-MX" sz="2400" dirty="0"/>
              <a:t>que haya sido publicado en una revista indizada dentro de los tres años al cierre de la convocatoria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C386531-F96C-6842-B998-9E0FE0897789}"/>
              </a:ext>
            </a:extLst>
          </p:cNvPr>
          <p:cNvSpPr txBox="1"/>
          <p:nvPr/>
        </p:nvSpPr>
        <p:spPr>
          <a:xfrm>
            <a:off x="0" y="4180344"/>
            <a:ext cx="9054197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Ganador:  Dr. Oscar Gerardo Arrieta Rodríguez </a:t>
            </a:r>
          </a:p>
          <a:p>
            <a:r>
              <a:rPr lang="es-MX" sz="2400" b="1" dirty="0"/>
              <a:t>Título de trabajo: </a:t>
            </a:r>
          </a:p>
          <a:p>
            <a:r>
              <a:rPr lang="es-MX" sz="2400" b="1" i="1" dirty="0"/>
              <a:t>Effect of Metformin Plus Tyrosine Kinase InhibitorsCompared With Tyrosine Kinase Inhibitors Alonein Patients With Epidermal Growth Factor Receptor–MutatedLung AdenocarcinomaA Phase 2 Randomized Clinical Trial.</a:t>
            </a:r>
          </a:p>
          <a:p>
            <a:r>
              <a:rPr lang="es-MX" sz="2400" b="1" i="1" dirty="0" smtClean="0"/>
              <a:t>Patrocinado  </a:t>
            </a:r>
            <a:r>
              <a:rPr lang="es-MX" sz="2400" b="1" i="1" dirty="0"/>
              <a:t>POR  </a:t>
            </a:r>
            <a:r>
              <a:rPr lang="es-MX" sz="2400" b="1" i="1" dirty="0" smtClean="0"/>
              <a:t>LOS LABORATORIOS SENOSIAN</a:t>
            </a:r>
            <a:endParaRPr lang="es-MX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4585997-050B-9C4B-9C2A-A9B066C03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197" y="4180344"/>
            <a:ext cx="3137803" cy="2677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9" y="178997"/>
            <a:ext cx="1248665" cy="12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D52DCD-CA9D-8C4D-BAA5-5CF60B98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30228"/>
            <a:ext cx="9880860" cy="104931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sz="4900" b="1" i="1" dirty="0"/>
              <a:t>Premio “Dr. Maximiliano </a:t>
            </a:r>
            <a:r>
              <a:rPr lang="en-US" sz="4900" b="1" i="1" dirty="0" err="1"/>
              <a:t>Ruíz</a:t>
            </a:r>
            <a:r>
              <a:rPr lang="en-US" sz="4900" b="1" i="1" dirty="0"/>
              <a:t> </a:t>
            </a:r>
            <a:r>
              <a:rPr lang="en-US" sz="4900" b="1" i="1" dirty="0" err="1"/>
              <a:t>Castañeda</a:t>
            </a:r>
            <a:r>
              <a:rPr lang="en-US" sz="4900" b="1" i="1" dirty="0" smtClean="0"/>
              <a:t>”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s-MX" sz="2000" dirty="0"/>
              <a:t/>
            </a:r>
            <a:br>
              <a:rPr lang="es-MX" sz="2000" dirty="0"/>
            </a:b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557298D-ACD2-F14E-9723-C86799572593}"/>
              </a:ext>
            </a:extLst>
          </p:cNvPr>
          <p:cNvSpPr txBox="1"/>
          <p:nvPr/>
        </p:nvSpPr>
        <p:spPr>
          <a:xfrm>
            <a:off x="5156641" y="1797452"/>
            <a:ext cx="4616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Con el cual se reconoce al mejor trabajo de investigación en e</a:t>
            </a:r>
            <a:r>
              <a:rPr lang="es-MX" sz="3200" dirty="0"/>
              <a:t>l </a:t>
            </a:r>
            <a:r>
              <a:rPr lang="es-MX" sz="3200" b="1" dirty="0"/>
              <a:t>campo de las ciencias básicas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DE3B553-7151-5941-8547-F49DE8F482B3}"/>
              </a:ext>
            </a:extLst>
          </p:cNvPr>
          <p:cNvSpPr txBox="1"/>
          <p:nvPr/>
        </p:nvSpPr>
        <p:spPr>
          <a:xfrm>
            <a:off x="0" y="4546918"/>
            <a:ext cx="770494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Ganador:  Dr. Benjamín Pineda Olvera</a:t>
            </a:r>
          </a:p>
          <a:p>
            <a:r>
              <a:rPr lang="es-MX" sz="2400" b="1" dirty="0"/>
              <a:t> Título de trabajo:</a:t>
            </a:r>
          </a:p>
          <a:p>
            <a:r>
              <a:rPr lang="es-MX" sz="2400" b="1" i="1" dirty="0"/>
              <a:t>Production and Evaluation of an Avian IgY Immunotoxin against CD133+ for Treatment of Carcinogenic Stem Cells in Malignant Glioma: IgY Immunotoxin for the Treatment of Glioblastoma. </a:t>
            </a:r>
            <a:r>
              <a:rPr lang="es-MX" sz="2400" b="1" i="1" dirty="0" smtClean="0"/>
              <a:t>Patrocinado </a:t>
            </a:r>
            <a:r>
              <a:rPr lang="es-MX" sz="2400" b="1" i="1" dirty="0"/>
              <a:t>por INMEGEN</a:t>
            </a:r>
            <a:endParaRPr lang="es-MX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3A70F43-AC54-1D49-A4BB-CC4656644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34" y="1322928"/>
            <a:ext cx="2286000" cy="30111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FCCB2FC-83EB-1742-B9CD-1DA1D392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44" y="4546918"/>
            <a:ext cx="4487056" cy="2308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9" y="178997"/>
            <a:ext cx="1248665" cy="12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654F4B2-E591-B544-A673-D46820ADA673}"/>
              </a:ext>
            </a:extLst>
          </p:cNvPr>
          <p:cNvSpPr txBox="1"/>
          <p:nvPr/>
        </p:nvSpPr>
        <p:spPr>
          <a:xfrm>
            <a:off x="3232879" y="1623804"/>
            <a:ext cx="5472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Con el cuál se reconoce al mejor trabajo de ingreso a la Academia Nacional de Medicina de México, A.C., seleccionado de entre los trabajos presentados por los Académicos Numerarios que ingresan este mismo año. 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DD42D26-4913-284F-A589-6293DE23F81D}"/>
              </a:ext>
            </a:extLst>
          </p:cNvPr>
          <p:cNvSpPr txBox="1"/>
          <p:nvPr/>
        </p:nvSpPr>
        <p:spPr>
          <a:xfrm>
            <a:off x="0" y="4180344"/>
            <a:ext cx="9347201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Ganadora:  Dra. Alicia Hamui Sutton</a:t>
            </a:r>
          </a:p>
          <a:p>
            <a:r>
              <a:rPr lang="es-MX" sz="2400" b="1" dirty="0"/>
              <a:t>Título de trabajo:</a:t>
            </a:r>
          </a:p>
          <a:p>
            <a:r>
              <a:rPr lang="es-MX" sz="2400" b="1" dirty="0"/>
              <a:t>Propuesta de Plan de estudios en medicina basada </a:t>
            </a:r>
            <a:r>
              <a:rPr lang="es-MX" sz="2400" b="1" dirty="0" smtClean="0"/>
              <a:t>en MEDAPROC</a:t>
            </a:r>
            <a:r>
              <a:rPr lang="es-MX" sz="2400" b="1" dirty="0"/>
              <a:t>.</a:t>
            </a:r>
          </a:p>
          <a:p>
            <a:r>
              <a:rPr lang="es-MX" sz="2400" b="1" dirty="0"/>
              <a:t>Patrocinado por </a:t>
            </a:r>
            <a:r>
              <a:rPr lang="es-MX" sz="2400" b="1" dirty="0" smtClean="0"/>
              <a:t>LABORATORIOS GLAXO</a:t>
            </a:r>
          </a:p>
          <a:p>
            <a:r>
              <a:rPr lang="es-MX" sz="2400" b="1" dirty="0" smtClean="0"/>
              <a:t>SMITHKLINE</a:t>
            </a:r>
          </a:p>
          <a:p>
            <a:endParaRPr lang="es-ES" sz="2400" b="1" dirty="0"/>
          </a:p>
          <a:p>
            <a:endParaRPr lang="es-ES" sz="2400" b="1" dirty="0" smtClean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1EE5C0B-8ED0-2E42-AAC1-9004F944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0" y="4180344"/>
            <a:ext cx="2844800" cy="267765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B2D52DCD-CA9D-8C4D-BAA5-5CF60B98ED42}"/>
              </a:ext>
            </a:extLst>
          </p:cNvPr>
          <p:cNvSpPr txBox="1">
            <a:spLocks/>
          </p:cNvSpPr>
          <p:nvPr/>
        </p:nvSpPr>
        <p:spPr>
          <a:xfrm>
            <a:off x="760752" y="225952"/>
            <a:ext cx="9671310" cy="10493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14700" dirty="0"/>
              <a:t/>
            </a:r>
            <a:br>
              <a:rPr lang="en-US" sz="14700" dirty="0"/>
            </a:br>
            <a:r>
              <a:rPr lang="es-MX" sz="17600" b="1" i="1" dirty="0"/>
              <a:t>Premio “Dr. Everardo Landa</a:t>
            </a:r>
            <a:r>
              <a:rPr lang="es-MX" sz="17600" b="1" i="1" dirty="0" smtClean="0"/>
              <a:t>”</a:t>
            </a:r>
            <a:r>
              <a:rPr lang="en-US" sz="17600" b="1" i="1" dirty="0"/>
              <a:t/>
            </a:r>
            <a:br>
              <a:rPr lang="en-US" sz="17600" b="1" i="1" dirty="0"/>
            </a:br>
            <a:r>
              <a:rPr lang="en-US" sz="17600" b="1" i="1" dirty="0" smtClean="0"/>
              <a:t/>
            </a:r>
            <a:br>
              <a:rPr lang="en-US" sz="17600" b="1" i="1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9" y="178997"/>
            <a:ext cx="1248665" cy="12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C3D352-135F-BD43-ACB4-7D5D26B2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07" y="180241"/>
            <a:ext cx="10014679" cy="113312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i="1" dirty="0"/>
              <a:t>Premio “Dr. Roberto </a:t>
            </a:r>
            <a:r>
              <a:rPr lang="es-MX" b="1" i="1" dirty="0" smtClean="0"/>
              <a:t>Kretchmer </a:t>
            </a:r>
            <a:r>
              <a:rPr lang="es-MX" b="1" i="1" dirty="0"/>
              <a:t>Schmid”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3C10131-5AB5-8945-BD03-E287F94489C7}"/>
              </a:ext>
            </a:extLst>
          </p:cNvPr>
          <p:cNvSpPr txBox="1"/>
          <p:nvPr/>
        </p:nvSpPr>
        <p:spPr>
          <a:xfrm>
            <a:off x="4426784" y="1871793"/>
            <a:ext cx="61113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Con el cual se reconoce al mejor trabajo de investigación que en inmunología, haya sido publicado dentro de los tres años anteriores al cierre de esta convocatoria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F656018-4ADC-C84F-9188-F93FA6C4E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409290"/>
            <a:ext cx="2514600" cy="326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3D645B1-9482-4348-9FFA-2F3AEDBB8B37}"/>
              </a:ext>
            </a:extLst>
          </p:cNvPr>
          <p:cNvSpPr txBox="1"/>
          <p:nvPr/>
        </p:nvSpPr>
        <p:spPr>
          <a:xfrm>
            <a:off x="716716" y="4676993"/>
            <a:ext cx="10268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Ganadora</a:t>
            </a:r>
            <a:r>
              <a:rPr lang="es-MX" sz="2800" dirty="0"/>
              <a:t>: Dra. Verónica Pérez de la </a:t>
            </a:r>
            <a:r>
              <a:rPr lang="es-MX" sz="2800" dirty="0" smtClean="0"/>
              <a:t>Cruz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Título </a:t>
            </a:r>
            <a:r>
              <a:rPr lang="es-MX" sz="2800" dirty="0"/>
              <a:t>de trabajo</a:t>
            </a:r>
            <a:r>
              <a:rPr lang="es-MX" sz="2800" dirty="0" smtClean="0"/>
              <a:t>:</a:t>
            </a:r>
            <a:endParaRPr lang="es-MX" sz="2800" dirty="0"/>
          </a:p>
          <a:p>
            <a:pPr algn="just"/>
            <a:r>
              <a:rPr lang="es-MX" sz="2800" i="1" dirty="0"/>
              <a:t>Malignant Glioma Therapy by Vaccination with Irradiated C6 Cell-Derived Microvesicles Promotes an Antitumoral Immune Response</a:t>
            </a:r>
            <a:endParaRPr lang="es-MX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9" y="178997"/>
            <a:ext cx="1248665" cy="12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2D11BE-3A84-7946-AECE-1B4A5884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07" y="229451"/>
            <a:ext cx="9824803" cy="1085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i="1" dirty="0"/>
              <a:t>Premio al “Concurso de Obras Médicas”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DEB1DE3-8570-B04E-B231-199700797A69}"/>
              </a:ext>
            </a:extLst>
          </p:cNvPr>
          <p:cNvSpPr txBox="1"/>
          <p:nvPr/>
        </p:nvSpPr>
        <p:spPr>
          <a:xfrm>
            <a:off x="3666032" y="1953648"/>
            <a:ext cx="5382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Con el cual se reconoce la creatividad en el campo de las ciencias de la salud de la medicina mexicana.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2F38F60-077A-C74E-B471-BCBB00DC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7343"/>
            <a:ext cx="8533707" cy="240065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dk1"/>
                </a:solidFill>
                <a:latin typeface="+mn-lt"/>
              </a:rPr>
              <a:t>Ganador: Dr. Jesús Carlos Briones Garduño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dk1"/>
                </a:solidFill>
                <a:latin typeface="+mn-lt"/>
              </a:rPr>
              <a:t> 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dk1"/>
                </a:solidFill>
                <a:latin typeface="+mn-lt"/>
              </a:rPr>
              <a:t>Título de su Obra: Medicina Crítica en Obstetricia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dk1"/>
                </a:solidFill>
                <a:latin typeface="+mn-lt"/>
              </a:rPr>
              <a:t>Patrocinado por </a:t>
            </a:r>
            <a:r>
              <a:rPr lang="es-MX" altLang="es-MX" sz="2400" b="1" dirty="0" smtClean="0">
                <a:solidFill>
                  <a:schemeClr val="dk1"/>
                </a:solidFill>
                <a:latin typeface="+mn-lt"/>
              </a:rPr>
              <a:t>el LABOARATORIO </a:t>
            </a:r>
            <a:r>
              <a:rPr lang="es-MX" altLang="es-MX" sz="2400" b="1" dirty="0">
                <a:solidFill>
                  <a:schemeClr val="dk1"/>
                </a:solidFill>
                <a:latin typeface="+mn-lt"/>
              </a:rPr>
              <a:t>SANOFI PASTEUR MÉXICO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26282A"/>
                </a:solidFill>
                <a:effectLst/>
                <a:latin typeface="Times New Roman" panose="02020603050405020304" pitchFamily="18" charset="0"/>
              </a:rPr>
              <a:t> 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rgbClr val="26282A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1800" b="0" i="0" u="none" strike="noStrike" cap="none" normalizeH="0" baseline="0" dirty="0" smtClean="0">
              <a:ln>
                <a:noFill/>
              </a:ln>
              <a:solidFill>
                <a:srgbClr val="26282A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5417D02-0F7F-884E-9FE1-3635A90EE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8" r="3517" b="9445"/>
          <a:stretch/>
        </p:blipFill>
        <p:spPr>
          <a:xfrm>
            <a:off x="8533707" y="4457342"/>
            <a:ext cx="3658293" cy="24006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9" y="178997"/>
            <a:ext cx="1248665" cy="12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167" cy="57658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_tradnl" b="1" i="1" dirty="0"/>
              <a:t>Premio “Dr. Germán </a:t>
            </a:r>
            <a:r>
              <a:rPr lang="es-ES_tradnl" b="1" i="1" dirty="0" err="1"/>
              <a:t>Somolinos</a:t>
            </a:r>
            <a:r>
              <a:rPr lang="es-ES_tradnl" b="1" i="1" dirty="0"/>
              <a:t> </a:t>
            </a:r>
            <a:r>
              <a:rPr lang="es-ES_tradnl" b="1" i="1" dirty="0" err="1"/>
              <a:t>D´ardois</a:t>
            </a:r>
            <a:r>
              <a:rPr lang="es-ES_tradnl" b="1" i="1" dirty="0"/>
              <a:t> en la Historia y Filosofía de la Medicina”</a:t>
            </a:r>
            <a:r>
              <a:rPr lang="es-ES_tradnl" dirty="0"/>
              <a:t>, con el cual se reconoce la trayectoria y la labor intelectual de todos aquellos que hayan dedicado su vida a impulsar la investigación, el desarrollo y la difusión de la Historia y Filosofía de la Medicina en nuestro </a:t>
            </a:r>
            <a:r>
              <a:rPr lang="es-ES_tradnl" dirty="0" smtClean="0"/>
              <a:t>país.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b="1" dirty="0" smtClean="0"/>
              <a:t>Resultado</a:t>
            </a:r>
            <a:r>
              <a:rPr lang="es-ES_tradnl" b="1" dirty="0"/>
              <a:t>:  Se declara desierto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AC7AAE7-7A6A-AD49-809A-8344A1DA3F42}"/>
              </a:ext>
            </a:extLst>
          </p:cNvPr>
          <p:cNvSpPr txBox="1"/>
          <p:nvPr/>
        </p:nvSpPr>
        <p:spPr>
          <a:xfrm>
            <a:off x="2543330" y="5258574"/>
            <a:ext cx="710533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highlight>
                  <a:srgbClr val="000000"/>
                </a:highlight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49F1F23-FBBC-8E41-AEC4-2359F9B1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26" y="594942"/>
            <a:ext cx="4448747" cy="444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255</Words>
  <Application>Microsoft Macintosh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Tema de Office</vt:lpstr>
      <vt:lpstr> La Academia Nacional de Medicina de México, agradece al Comité de Evaluación de los premios su apoyo para la designación de los ganadores.  Coordinado por la Dra Ana Flisser y con la participación de los doctores:  Gerardo Gamba, Carmen García Peña, Concepción Gutiérrez Ruiz, Yolanda López Vidal, Rebeca Millán Guerrero, Mayela Rodríguez, Melchor Sánchez  Mendiola y Mónica Vázquez del Mercado    </vt:lpstr>
      <vt:lpstr>Premio “Dr. Eduardo Liceaga”</vt:lpstr>
      <vt:lpstr>   Premio “Dr. Maximiliano Ruíz Castañeda”   </vt:lpstr>
      <vt:lpstr>Presentación de PowerPoint</vt:lpstr>
      <vt:lpstr>Premio “Dr. Roberto Kretchmer Schmid”</vt:lpstr>
      <vt:lpstr>Premio al “Concurso de Obras Médicas”</vt:lpstr>
      <vt:lpstr>Premio “Dr. Germán Somolinos D´ardois en la Historia y Filosofía de la Medicina”, con el cual se reconoce la trayectoria y la labor intelectual de todos aquellos que hayan dedicado su vida a impulsar la investigación, el desarrollo y la difusión de la Historia y Filosofía de la Medicina en nuestro país.  Resultado:  Se declara desierto </vt:lpstr>
      <vt:lpstr>Presentación de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Premio “Dr. Eduardo Liceaga”</dc:title>
  <dc:creator>Usuario de Microsoft Office</dc:creator>
  <cp:lastModifiedBy>Usuario de Microsoft Office</cp:lastModifiedBy>
  <cp:revision>24</cp:revision>
  <dcterms:created xsi:type="dcterms:W3CDTF">2019-11-25T23:04:38Z</dcterms:created>
  <dcterms:modified xsi:type="dcterms:W3CDTF">2019-11-26T21:29:09Z</dcterms:modified>
</cp:coreProperties>
</file>