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75" r:id="rId2"/>
    <p:sldId id="260" r:id="rId3"/>
    <p:sldId id="274" r:id="rId4"/>
    <p:sldId id="271" r:id="rId5"/>
    <p:sldId id="262" r:id="rId6"/>
    <p:sldId id="273" r:id="rId7"/>
    <p:sldId id="263" r:id="rId8"/>
    <p:sldId id="259" r:id="rId9"/>
    <p:sldId id="265" r:id="rId10"/>
    <p:sldId id="267" r:id="rId11"/>
    <p:sldId id="276" r:id="rId12"/>
    <p:sldId id="269" r:id="rId13"/>
    <p:sldId id="270" r:id="rId14"/>
  </p:sldIdLst>
  <p:sldSz cx="9144000" cy="6858000" type="screen4x3"/>
  <p:notesSz cx="7010400" cy="92964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51"/>
    <p:restoredTop sz="91200"/>
  </p:normalViewPr>
  <p:slideViewPr>
    <p:cSldViewPr snapToGrid="0" snapToObjects="1">
      <p:cViewPr varScale="1">
        <p:scale>
          <a:sx n="100" d="100"/>
          <a:sy n="100" d="100"/>
        </p:scale>
        <p:origin x="4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155EF5-A8BF-4977-8C96-247981065F89}" type="datetimeFigureOut">
              <a:rPr lang="es-MX" smtClean="0"/>
              <a:t>07/08/2019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FD6EBB0-FA5A-4116-B4C6-04FBEE5E92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15687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444C99E-8A40-3D49-86E8-82426A7A4BBA}" type="datetimeFigureOut">
              <a:rPr lang="es-ES_tradnl" smtClean="0"/>
              <a:t>07/08/2019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C686D60-8729-CD4E-9355-3EE3F37FB45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98190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6D60-8729-CD4E-9355-3EE3F37FB45F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122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6D60-8729-CD4E-9355-3EE3F37FB45F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3303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6D60-8729-CD4E-9355-3EE3F37FB45F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51385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6D60-8729-CD4E-9355-3EE3F37FB45F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1265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86D60-8729-CD4E-9355-3EE3F37FB45F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0603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F9940-DDAB-A84E-8BA9-0EB733C7D5B1}" type="datetimeFigureOut">
              <a:rPr lang="es-ES_tradnl" smtClean="0"/>
              <a:t>07/08/2019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2145-8B1A-4343-A78E-D1A4804AE3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8489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F9940-DDAB-A84E-8BA9-0EB733C7D5B1}" type="datetimeFigureOut">
              <a:rPr lang="es-ES_tradnl" smtClean="0"/>
              <a:t>07/08/2019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2145-8B1A-4343-A78E-D1A4804AE3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165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F9940-DDAB-A84E-8BA9-0EB733C7D5B1}" type="datetimeFigureOut">
              <a:rPr lang="es-ES_tradnl" smtClean="0"/>
              <a:t>07/08/2019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2145-8B1A-4343-A78E-D1A4804AE3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67457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charteo.com /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467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F9940-DDAB-A84E-8BA9-0EB733C7D5B1}" type="datetimeFigureOut">
              <a:rPr lang="es-ES_tradnl" smtClean="0"/>
              <a:t>07/08/2019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2145-8B1A-4343-A78E-D1A4804AE3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632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F9940-DDAB-A84E-8BA9-0EB733C7D5B1}" type="datetimeFigureOut">
              <a:rPr lang="es-ES_tradnl" smtClean="0"/>
              <a:t>07/08/2019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2145-8B1A-4343-A78E-D1A4804AE3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04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F9940-DDAB-A84E-8BA9-0EB733C7D5B1}" type="datetimeFigureOut">
              <a:rPr lang="es-ES_tradnl" smtClean="0"/>
              <a:t>07/08/2019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2145-8B1A-4343-A78E-D1A4804AE3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74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F9940-DDAB-A84E-8BA9-0EB733C7D5B1}" type="datetimeFigureOut">
              <a:rPr lang="es-ES_tradnl" smtClean="0"/>
              <a:t>07/08/2019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2145-8B1A-4343-A78E-D1A4804AE3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6373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F9940-DDAB-A84E-8BA9-0EB733C7D5B1}" type="datetimeFigureOut">
              <a:rPr lang="es-ES_tradnl" smtClean="0"/>
              <a:t>07/08/2019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2145-8B1A-4343-A78E-D1A4804AE3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13787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F9940-DDAB-A84E-8BA9-0EB733C7D5B1}" type="datetimeFigureOut">
              <a:rPr lang="es-ES_tradnl" smtClean="0"/>
              <a:t>07/08/2019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2145-8B1A-4343-A78E-D1A4804AE3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F9940-DDAB-A84E-8BA9-0EB733C7D5B1}" type="datetimeFigureOut">
              <a:rPr lang="es-ES_tradnl" smtClean="0"/>
              <a:t>07/08/2019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2145-8B1A-4343-A78E-D1A4804AE3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6216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F9940-DDAB-A84E-8BA9-0EB733C7D5B1}" type="datetimeFigureOut">
              <a:rPr lang="es-ES_tradnl" smtClean="0"/>
              <a:t>07/08/2019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2145-8B1A-4343-A78E-D1A4804AE3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5715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DDDDDD"/>
            </a:gs>
            <a:gs pos="0">
              <a:schemeClr val="accent3">
                <a:lumMod val="5000"/>
                <a:lumOff val="95000"/>
              </a:schemeClr>
            </a:gs>
            <a:gs pos="76000">
              <a:schemeClr val="accent3">
                <a:lumMod val="45000"/>
                <a:lumOff val="55000"/>
              </a:schemeClr>
            </a:gs>
            <a:gs pos="9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F9940-DDAB-A84E-8BA9-0EB733C7D5B1}" type="datetimeFigureOut">
              <a:rPr lang="es-ES_tradnl" smtClean="0"/>
              <a:t>07/08/2019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E2145-8B1A-4343-A78E-D1A4804AE3C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182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image" Target="../media/image15.jp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647702" y="322729"/>
            <a:ext cx="8177301" cy="189627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s-ES_tradnl" sz="3600" b="1" dirty="0">
                <a:latin typeface="Apple Chancery" charset="0"/>
                <a:ea typeface="Apple Chancery" charset="0"/>
                <a:cs typeface="Apple Chancery" charset="0"/>
              </a:rPr>
              <a:t>Simposio Extramuros</a:t>
            </a:r>
            <a:br>
              <a:rPr lang="es-ES_tradnl" sz="3600" b="1" dirty="0">
                <a:latin typeface="Apple Chancery" charset="0"/>
                <a:ea typeface="Apple Chancery" charset="0"/>
                <a:cs typeface="Apple Chancery" charset="0"/>
              </a:rPr>
            </a:br>
            <a:r>
              <a:rPr lang="es-ES_tradnl" sz="3600" b="1" dirty="0">
                <a:latin typeface="Apple Chancery" charset="0"/>
                <a:ea typeface="Apple Chancery" charset="0"/>
                <a:cs typeface="Apple Chancery" charset="0"/>
              </a:rPr>
              <a:t>El sistema nacional de cuidados: una prioridad impostergable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641264" y="2534769"/>
            <a:ext cx="6012530" cy="91690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es-ES_tradnl" sz="2800" b="1" dirty="0">
                <a:solidFill>
                  <a:srgbClr val="C00000"/>
                </a:solidFill>
              </a:rPr>
              <a:t>Acuerdo de acciones para el otorgamiento de cuidados de largo plazo</a:t>
            </a:r>
          </a:p>
        </p:txBody>
      </p:sp>
      <p:sp>
        <p:nvSpPr>
          <p:cNvPr id="12" name="Rechteck 11"/>
          <p:cNvSpPr/>
          <p:nvPr/>
        </p:nvSpPr>
        <p:spPr bwMode="auto">
          <a:xfrm>
            <a:off x="7147858" y="6173140"/>
            <a:ext cx="1677145" cy="376518"/>
          </a:xfrm>
          <a:prstGeom prst="rect">
            <a:avLst/>
          </a:prstGeom>
          <a:solidFill>
            <a:srgbClr val="D7D7D7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de-DE" dirty="0" smtClean="0"/>
              <a:t>YOUR</a:t>
            </a:r>
            <a:r>
              <a:rPr lang="de-DE" b="1" dirty="0" smtClean="0"/>
              <a:t> LOGO</a:t>
            </a:r>
            <a:endParaRPr lang="de-DE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752" y="5713718"/>
            <a:ext cx="1973356" cy="91884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95536" y="3643196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DR. JOS</a:t>
            </a:r>
            <a:r>
              <a:rPr lang="es-ES" b="1" dirty="0" smtClean="0"/>
              <a:t>É IGNACIO SANTOS PRECIADO</a:t>
            </a:r>
          </a:p>
          <a:p>
            <a:r>
              <a:rPr lang="es-ES" b="1" dirty="0" smtClean="0"/>
              <a:t>SECRETARIO DEL CONSEJO DE SALUBRIDAD GENERAL</a:t>
            </a:r>
            <a:endParaRPr lang="es-ES_tradnl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395536" y="4384443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smtClean="0"/>
              <a:t>AGOSTO 7, 2019</a:t>
            </a:r>
            <a:endParaRPr lang="es-ES_tradnl" b="1"/>
          </a:p>
        </p:txBody>
      </p:sp>
    </p:spTree>
    <p:extLst>
      <p:ext uri="{BB962C8B-B14F-4D97-AF65-F5344CB8AC3E}">
        <p14:creationId xmlns:p14="http://schemas.microsoft.com/office/powerpoint/2010/main" val="1552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529" y="5118890"/>
            <a:ext cx="2399563" cy="159069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8267" y="450851"/>
            <a:ext cx="8207083" cy="1681057"/>
          </a:xfrm>
        </p:spPr>
        <p:txBody>
          <a:bodyPr>
            <a:noAutofit/>
          </a:bodyPr>
          <a:lstStyle/>
          <a:p>
            <a:pPr algn="just"/>
            <a:r>
              <a:rPr lang="es-ES" sz="2000" dirty="0" smtClean="0"/>
              <a:t>Se concluyó: </a:t>
            </a:r>
            <a:r>
              <a:rPr lang="es-ES" sz="2000" b="1" dirty="0" smtClean="0"/>
              <a:t>PRIMERO:</a:t>
            </a:r>
            <a:r>
              <a:rPr lang="es-ES" sz="2000" dirty="0" smtClean="0"/>
              <a:t> Es </a:t>
            </a:r>
            <a:r>
              <a:rPr lang="es-ES" sz="2000" b="1" dirty="0">
                <a:solidFill>
                  <a:srgbClr val="C00000"/>
                </a:solidFill>
              </a:rPr>
              <a:t>necesario emprender acciones coordinadas para integrar la información de programas, estrategias y recursos existentes</a:t>
            </a:r>
            <a:r>
              <a:rPr lang="es-ES" sz="2000" dirty="0"/>
              <a:t>, en el ámbito de las instituciones públicas que integran el Sistema Nacional de Salud, que permitan elaborar una política pública en materia de cuidados a largo </a:t>
            </a:r>
            <a:r>
              <a:rPr lang="es-ES" sz="2000" dirty="0" smtClean="0"/>
              <a:t>plazo.</a:t>
            </a:r>
            <a:endParaRPr lang="es-ES_tradnl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7" y="2607561"/>
            <a:ext cx="3037218" cy="15445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75" y="5009322"/>
            <a:ext cx="2088105" cy="17268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161" y="2502835"/>
            <a:ext cx="2749821" cy="1641647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3294599" y="3242721"/>
            <a:ext cx="2655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Seguridad y </a:t>
            </a:r>
          </a:p>
          <a:p>
            <a:pPr algn="ctr"/>
            <a:r>
              <a:rPr lang="es-MX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Solidaridad Social</a:t>
            </a:r>
            <a:endParaRPr lang="es-MX" sz="2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9" y="5118890"/>
            <a:ext cx="2165420" cy="160000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11" y="5149340"/>
            <a:ext cx="2124625" cy="159347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91" y="4504832"/>
            <a:ext cx="1174520" cy="533122"/>
          </a:xfrm>
          <a:prstGeom prst="rect">
            <a:avLst/>
          </a:prstGeom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46" y="4562644"/>
            <a:ext cx="1052323" cy="41749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18" y="4627758"/>
            <a:ext cx="1167269" cy="403325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236" y="4552669"/>
            <a:ext cx="1226506" cy="42051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91" y="2608729"/>
            <a:ext cx="575532" cy="66079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895" y="2607561"/>
            <a:ext cx="908602" cy="49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1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3" y="2199690"/>
            <a:ext cx="3175000" cy="21260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518" y="2284716"/>
            <a:ext cx="3127632" cy="2058356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503671"/>
            <a:ext cx="7886700" cy="1325563"/>
          </a:xfrm>
        </p:spPr>
        <p:txBody>
          <a:bodyPr>
            <a:normAutofit/>
          </a:bodyPr>
          <a:lstStyle/>
          <a:p>
            <a:pPr algn="just"/>
            <a:r>
              <a:rPr lang="es-ES_tradnl" sz="2000" b="1" dirty="0"/>
              <a:t>SEGUNDO. </a:t>
            </a:r>
            <a:r>
              <a:rPr lang="es-ES_tradnl" sz="2000" dirty="0"/>
              <a:t>Para los mismos fines, </a:t>
            </a:r>
            <a:r>
              <a:rPr lang="es-ES_tradnl" sz="2000" b="1" dirty="0">
                <a:solidFill>
                  <a:srgbClr val="C00000"/>
                </a:solidFill>
              </a:rPr>
              <a:t>las instituciones públicas que integran el Sistema Nacional de Salud, deberán proporcionar la información </a:t>
            </a:r>
            <a:r>
              <a:rPr lang="es-ES_tradnl" sz="2000" dirty="0"/>
              <a:t>que corresponda en la materia, dentro del plazo y a través de los instrumentos establecidos para ello</a:t>
            </a:r>
            <a:r>
              <a:rPr lang="es-ES_tradnl" sz="2000" dirty="0" smtClean="0"/>
              <a:t>.</a:t>
            </a:r>
            <a:endParaRPr lang="es-ES_tradnl" sz="2000" dirty="0"/>
          </a:p>
        </p:txBody>
      </p:sp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628650" y="4942898"/>
            <a:ext cx="7886700" cy="13168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000" dirty="0"/>
              <a:t>TERCERO. Las instituciones públicas del Sistema Nacional de Salud, deberán </a:t>
            </a:r>
            <a:r>
              <a:rPr lang="es-ES" sz="2000" b="1" dirty="0">
                <a:solidFill>
                  <a:srgbClr val="C00000"/>
                </a:solidFill>
              </a:rPr>
              <a:t>identificar los servicios institucionales proporcionados que sean afines a los cuidados a largo plazo</a:t>
            </a:r>
            <a:r>
              <a:rPr lang="es-ES" sz="2000" dirty="0"/>
              <a:t>, para su posterior alineación en la implementación de la política pública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2075610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9370" y="922055"/>
            <a:ext cx="7886700" cy="435133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S_tradnl" sz="2000" b="1" dirty="0"/>
              <a:t>CUARTO</a:t>
            </a:r>
            <a:r>
              <a:rPr lang="es-ES_tradnl" sz="2000" dirty="0"/>
              <a:t>. Con el fin de garantizar la prestación de servicios de cuidados </a:t>
            </a:r>
            <a:r>
              <a:rPr lang="es-ES" sz="2000" dirty="0"/>
              <a:t>a</a:t>
            </a:r>
            <a:r>
              <a:rPr lang="es-ES_tradnl" sz="2000" dirty="0"/>
              <a:t> largo plazo, </a:t>
            </a:r>
            <a:r>
              <a:rPr lang="es-ES_tradnl" sz="2000" b="1" dirty="0">
                <a:solidFill>
                  <a:srgbClr val="C00000"/>
                </a:solidFill>
              </a:rPr>
              <a:t>las instituciones públicas del Sistema Nacional de Salud deberán </a:t>
            </a:r>
            <a:r>
              <a:rPr lang="es-ES" sz="2000" b="1" dirty="0">
                <a:solidFill>
                  <a:srgbClr val="C00000"/>
                </a:solidFill>
              </a:rPr>
              <a:t>implementar </a:t>
            </a:r>
            <a:r>
              <a:rPr lang="es-ES" sz="2000" dirty="0"/>
              <a:t>dentro de los servicios </a:t>
            </a:r>
            <a:r>
              <a:rPr lang="es-ES_tradnl" sz="2000" dirty="0"/>
              <a:t>institucionales a su cargo; </a:t>
            </a:r>
            <a:r>
              <a:rPr lang="es-ES" sz="2000" dirty="0"/>
              <a:t>por lo menos </a:t>
            </a:r>
            <a:r>
              <a:rPr lang="es-ES" sz="2000" b="1" dirty="0">
                <a:solidFill>
                  <a:srgbClr val="C00000"/>
                </a:solidFill>
              </a:rPr>
              <a:t>las siguientes acciones</a:t>
            </a:r>
            <a:r>
              <a:rPr lang="es-ES" sz="2000" dirty="0"/>
              <a:t>:</a:t>
            </a:r>
            <a:endParaRPr lang="es-ES_tradnl" sz="2000" dirty="0"/>
          </a:p>
          <a:p>
            <a:pPr marL="0" indent="0" algn="just">
              <a:buNone/>
            </a:pPr>
            <a:r>
              <a:rPr lang="es-ES_tradnl" sz="2000" dirty="0" smtClean="0"/>
              <a:t>     I. </a:t>
            </a:r>
            <a:r>
              <a:rPr lang="es-ES_tradnl" sz="2000" b="1" dirty="0" smtClean="0">
                <a:solidFill>
                  <a:srgbClr val="C00000"/>
                </a:solidFill>
              </a:rPr>
              <a:t>Difundir</a:t>
            </a:r>
            <a:r>
              <a:rPr lang="es-ES_tradnl" sz="2000" b="1" dirty="0" smtClean="0"/>
              <a:t> </a:t>
            </a:r>
            <a:r>
              <a:rPr lang="es-ES_tradnl" sz="2000" dirty="0"/>
              <a:t>al personal de salud y a sus usuarios, afiliados o </a:t>
            </a:r>
            <a:r>
              <a:rPr lang="es-ES_tradnl" sz="2000" dirty="0" smtClean="0"/>
              <a:t>  derechohabientes </a:t>
            </a:r>
            <a:r>
              <a:rPr lang="es-ES_tradnl" sz="2000" b="1" dirty="0">
                <a:solidFill>
                  <a:srgbClr val="C00000"/>
                </a:solidFill>
              </a:rPr>
              <a:t>los servicios de cuidados </a:t>
            </a:r>
            <a:r>
              <a:rPr lang="es-ES" sz="2000" b="1" dirty="0">
                <a:solidFill>
                  <a:srgbClr val="C00000"/>
                </a:solidFill>
              </a:rPr>
              <a:t>a</a:t>
            </a:r>
            <a:r>
              <a:rPr lang="es-ES_tradnl" sz="2000" b="1" dirty="0">
                <a:solidFill>
                  <a:srgbClr val="C00000"/>
                </a:solidFill>
              </a:rPr>
              <a:t> largo plazo que proporcionan</a:t>
            </a:r>
            <a:r>
              <a:rPr lang="es-ES_tradnl" sz="2000" dirty="0"/>
              <a:t>;</a:t>
            </a:r>
          </a:p>
          <a:p>
            <a:pPr marL="0" indent="0" algn="just">
              <a:buNone/>
            </a:pPr>
            <a:r>
              <a:rPr lang="es-ES_tradnl" sz="2000" dirty="0" smtClean="0"/>
              <a:t>     II. Establecer </a:t>
            </a:r>
            <a:r>
              <a:rPr lang="es-ES_tradnl" sz="2000" dirty="0"/>
              <a:t>mecanismos de </a:t>
            </a:r>
            <a:r>
              <a:rPr lang="es-ES_tradnl" sz="2000" b="1" dirty="0">
                <a:solidFill>
                  <a:srgbClr val="C00000"/>
                </a:solidFill>
              </a:rPr>
              <a:t>capacitación al personal de salud</a:t>
            </a:r>
            <a:r>
              <a:rPr lang="es-ES_tradnl" sz="2000" dirty="0"/>
              <a:t> en las competencias necesarias para brindar los servicios de cuidados </a:t>
            </a:r>
            <a:r>
              <a:rPr lang="es-ES" sz="2000" dirty="0"/>
              <a:t>a</a:t>
            </a:r>
            <a:r>
              <a:rPr lang="es-ES_tradnl" sz="2000" dirty="0"/>
              <a:t> largo plazo.</a:t>
            </a:r>
          </a:p>
          <a:p>
            <a:pPr marL="0" indent="0" algn="just">
              <a:buNone/>
            </a:pPr>
            <a:r>
              <a:rPr lang="es-ES_tradnl" sz="2000" dirty="0" smtClean="0"/>
              <a:t>     III. Propiciar </a:t>
            </a:r>
            <a:r>
              <a:rPr lang="es-ES_tradnl" sz="2000" dirty="0"/>
              <a:t>el </a:t>
            </a:r>
            <a:r>
              <a:rPr lang="es-ES_tradnl" sz="2000" b="1" dirty="0">
                <a:solidFill>
                  <a:srgbClr val="C00000"/>
                </a:solidFill>
              </a:rPr>
              <a:t>seguimiento a la atención </a:t>
            </a:r>
            <a:r>
              <a:rPr lang="es-ES_tradnl" sz="2000" dirty="0"/>
              <a:t>de las personas que requieran de servicios de cuidados </a:t>
            </a:r>
            <a:r>
              <a:rPr lang="es-ES" sz="2000" dirty="0"/>
              <a:t>a</a:t>
            </a:r>
            <a:r>
              <a:rPr lang="es-ES_tradnl" sz="2000" dirty="0"/>
              <a:t> largo plazo, así como la </a:t>
            </a:r>
            <a:r>
              <a:rPr lang="es-ES_tradnl" sz="2000" b="1" dirty="0">
                <a:solidFill>
                  <a:srgbClr val="C00000"/>
                </a:solidFill>
              </a:rPr>
              <a:t>supervisión y evaluación de dichas acciones</a:t>
            </a:r>
            <a:r>
              <a:rPr lang="es-ES_tradnl" sz="2000" dirty="0"/>
              <a:t>, y</a:t>
            </a:r>
          </a:p>
          <a:p>
            <a:pPr marL="0" indent="0" algn="just">
              <a:buNone/>
            </a:pPr>
            <a:r>
              <a:rPr lang="es-ES_tradnl" sz="2000" dirty="0" smtClean="0"/>
              <a:t>     IV. Definir </a:t>
            </a:r>
            <a:r>
              <a:rPr lang="es-ES_tradnl" sz="2000" dirty="0"/>
              <a:t>estrategias que permitan </a:t>
            </a:r>
            <a:r>
              <a:rPr lang="es-ES_tradnl" sz="2000" b="1" dirty="0">
                <a:solidFill>
                  <a:srgbClr val="C00000"/>
                </a:solidFill>
              </a:rPr>
              <a:t>compartir las experiencias exitosas</a:t>
            </a:r>
            <a:r>
              <a:rPr lang="es-ES_tradnl" sz="2000" dirty="0"/>
              <a:t>, las </a:t>
            </a:r>
            <a:r>
              <a:rPr lang="es-ES_tradnl" sz="2000" b="1" dirty="0">
                <a:solidFill>
                  <a:srgbClr val="C00000"/>
                </a:solidFill>
              </a:rPr>
              <a:t>investigaciones y los resultados obtenidos </a:t>
            </a:r>
            <a:r>
              <a:rPr lang="es-ES_tradnl" sz="2000" dirty="0"/>
              <a:t>en materia de cuidados </a:t>
            </a:r>
            <a:r>
              <a:rPr lang="es-ES" sz="2000" dirty="0"/>
              <a:t>a</a:t>
            </a:r>
            <a:r>
              <a:rPr lang="es-ES_tradnl" sz="2000" dirty="0"/>
              <a:t> largo plazo facilitando con ello su adopción por  las demás Instituciones Públicas del Sistema Nacional de Salud.</a:t>
            </a:r>
          </a:p>
          <a:p>
            <a:pPr marL="0" indent="0">
              <a:buNone/>
            </a:pPr>
            <a:endParaRPr lang="es-ES_tradnl" sz="2000" dirty="0"/>
          </a:p>
        </p:txBody>
      </p:sp>
      <p:sp>
        <p:nvSpPr>
          <p:cNvPr id="2" name="Rectángulo 1"/>
          <p:cNvSpPr/>
          <p:nvPr/>
        </p:nvSpPr>
        <p:spPr>
          <a:xfrm>
            <a:off x="439370" y="5514886"/>
            <a:ext cx="8266480" cy="70788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_tradnl" sz="2000" b="1" dirty="0"/>
              <a:t>QUINTO. </a:t>
            </a:r>
            <a:r>
              <a:rPr lang="es-ES_tradnl" sz="2000" dirty="0"/>
              <a:t>Con base en los resultados del diagnóstico, el Consejo de Salubridad General, propondrá la política pública en materia de cuidados </a:t>
            </a:r>
            <a:r>
              <a:rPr lang="es-ES" sz="2000" dirty="0"/>
              <a:t>a</a:t>
            </a:r>
            <a:r>
              <a:rPr lang="es-ES_tradnl" sz="2000" dirty="0"/>
              <a:t> largo plazo</a:t>
            </a:r>
          </a:p>
        </p:txBody>
      </p:sp>
    </p:spTree>
    <p:extLst>
      <p:ext uri="{BB962C8B-B14F-4D97-AF65-F5344CB8AC3E}">
        <p14:creationId xmlns:p14="http://schemas.microsoft.com/office/powerpoint/2010/main" val="78134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603843" y="864734"/>
            <a:ext cx="6219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smtClean="0">
                <a:solidFill>
                  <a:srgbClr val="C00000"/>
                </a:solidFill>
              </a:rPr>
              <a:t>GRACIAS</a:t>
            </a:r>
          </a:p>
          <a:p>
            <a:pPr algn="ctr"/>
            <a:endParaRPr lang="es-ES_tradnl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s-ES_tradnl" sz="2400" b="1" dirty="0" smtClean="0">
                <a:solidFill>
                  <a:srgbClr val="C00000"/>
                </a:solidFill>
              </a:rPr>
              <a:t>DR. JOS</a:t>
            </a:r>
            <a:r>
              <a:rPr lang="es-ES" sz="2400" b="1" dirty="0" smtClean="0">
                <a:solidFill>
                  <a:srgbClr val="C00000"/>
                </a:solidFill>
              </a:rPr>
              <a:t>É IGNACIO SANTOS PRECIADO</a:t>
            </a:r>
          </a:p>
          <a:p>
            <a:pPr algn="ctr"/>
            <a:r>
              <a:rPr lang="es-ES" sz="2400" b="1" dirty="0" smtClean="0">
                <a:solidFill>
                  <a:srgbClr val="C00000"/>
                </a:solidFill>
              </a:rPr>
              <a:t>Secretario del Consejo de Salubridad General </a:t>
            </a:r>
            <a:endParaRPr lang="es-ES_tradnl" sz="2400" b="1" dirty="0">
              <a:solidFill>
                <a:srgbClr val="C000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647" y="2719671"/>
            <a:ext cx="1555406" cy="723335"/>
          </a:xfrm>
          <a:prstGeom prst="rect">
            <a:avLst/>
          </a:prstGeom>
          <a:noFill/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00" y="3443006"/>
            <a:ext cx="9154500" cy="31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9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8193" y="621209"/>
            <a:ext cx="7772400" cy="1695450"/>
          </a:xfrm>
        </p:spPr>
        <p:txBody>
          <a:bodyPr>
            <a:normAutofit/>
          </a:bodyPr>
          <a:lstStyle/>
          <a:p>
            <a:pPr algn="just"/>
            <a:r>
              <a:rPr lang="es-ES" sz="2000" smtClean="0"/>
              <a:t>Artículos </a:t>
            </a:r>
            <a:r>
              <a:rPr lang="es-ES" sz="2000" dirty="0"/>
              <a:t>73, fracción XVI de la </a:t>
            </a:r>
            <a:r>
              <a:rPr lang="es-ES" sz="2000" b="1" dirty="0"/>
              <a:t>Constitución Política de los Estados Unidos Mexicanos </a:t>
            </a:r>
            <a:r>
              <a:rPr lang="es-ES" sz="2000" dirty="0"/>
              <a:t>y 4o., fracción II de la </a:t>
            </a:r>
            <a:r>
              <a:rPr lang="es-ES" sz="2000" b="1" dirty="0"/>
              <a:t>Ley General de Salud</a:t>
            </a:r>
            <a:r>
              <a:rPr lang="es-ES" sz="2000" dirty="0"/>
              <a:t>, el Consejo de Salubridad General tiene el carácter de autoridad sanitaria y sus disposiciones generales, son obligatorias para las autoridades administrativas del país</a:t>
            </a:r>
            <a:r>
              <a:rPr lang="es-ES_tradnl" sz="2000" dirty="0"/>
              <a:t> 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35793" y="2741321"/>
            <a:ext cx="3356658" cy="32040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 smtClean="0"/>
              <a:t>Reglamento Interior </a:t>
            </a:r>
          </a:p>
          <a:p>
            <a:r>
              <a:rPr lang="es-ES" sz="1800" dirty="0" smtClean="0"/>
              <a:t>DOF 11 de diciembre de 2009</a:t>
            </a:r>
          </a:p>
          <a:p>
            <a:endParaRPr lang="es-ES" sz="2000" dirty="0" smtClean="0"/>
          </a:p>
          <a:p>
            <a:r>
              <a:rPr lang="es-ES" sz="2000" dirty="0" smtClean="0"/>
              <a:t>Aprobar los acuerdos necesarios y demás disposiciones generales de observancia obligatoria en el país en materia de salubridad general, dentro del ámbito de su competencia.</a:t>
            </a:r>
            <a:r>
              <a:rPr lang="es-ES_tradnl" sz="2000" dirty="0" smtClean="0"/>
              <a:t/>
            </a:r>
            <a:br>
              <a:rPr lang="es-ES_tradnl" sz="2000" dirty="0" smtClean="0"/>
            </a:br>
            <a:endParaRPr lang="es-ES_tradnl" sz="20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593" y="2741321"/>
            <a:ext cx="40386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8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28663" y="1368678"/>
            <a:ext cx="7772400" cy="164660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_tradnl" sz="2400" b="1" dirty="0" smtClean="0">
                <a:effectLst/>
                <a:latin typeface="Times New Roman" charset="0"/>
                <a:ea typeface="Calibri" charset="0"/>
                <a:cs typeface="Times New Roman" charset="0"/>
              </a:rPr>
              <a:t>CONSEJO DE SALUBRIDAD GENERAL</a:t>
            </a:r>
            <a:endParaRPr lang="es-ES_tradnl" sz="2400" b="1" dirty="0" smtClean="0">
              <a:effectLst/>
              <a:latin typeface="Times New Roman" charset="0"/>
              <a:ea typeface="Calibri" charset="0"/>
              <a:cs typeface="Arial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s-MX" b="1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ACUERDO por el que se establecen las acciones para el diseño e implementación de la política pública en salud para el otorgamiento de cuidados a largo plazo por las instituciones públicas del Sistema Nacional de Salud.</a:t>
            </a:r>
            <a:endParaRPr lang="es-ES_tradnl" b="1" dirty="0">
              <a:effectLst/>
              <a:latin typeface="Times New Roman" charset="0"/>
              <a:ea typeface="Times New Roman" charset="0"/>
              <a:cs typeface="Arial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28663" y="671541"/>
            <a:ext cx="7772400" cy="372493"/>
          </a:xfrm>
          <a:prstGeom prst="rect">
            <a:avLst/>
          </a:prstGeom>
          <a:solidFill>
            <a:schemeClr val="bg2"/>
          </a:solidFill>
          <a:ln cmpd="thickThin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effectLst/>
                <a:latin typeface="Times New Roman" charset="0"/>
                <a:ea typeface="Times New Roman" charset="0"/>
                <a:cs typeface="Times New Roman" charset="0"/>
              </a:rPr>
              <a:t> (Primera Sección) 	             DIARIO OFICIAL	     Jueves 2 de agosto de 2018</a:t>
            </a:r>
            <a:endParaRPr lang="es-ES_tradnl" dirty="0"/>
          </a:p>
        </p:txBody>
      </p:sp>
      <p:cxnSp>
        <p:nvCxnSpPr>
          <p:cNvPr id="6" name="Conector recto 5"/>
          <p:cNvCxnSpPr/>
          <p:nvPr/>
        </p:nvCxnSpPr>
        <p:spPr>
          <a:xfrm flipV="1">
            <a:off x="728663" y="1187523"/>
            <a:ext cx="7772400" cy="37667"/>
          </a:xfrm>
          <a:prstGeom prst="line">
            <a:avLst/>
          </a:prstGeom>
          <a:ln w="47625" cmpd="thickThin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728663" y="3455766"/>
            <a:ext cx="7772400" cy="2714662"/>
          </a:xfrm>
        </p:spPr>
        <p:txBody>
          <a:bodyPr>
            <a:normAutofit/>
          </a:bodyPr>
          <a:lstStyle/>
          <a:p>
            <a:pPr algn="ctr"/>
            <a:r>
              <a:rPr lang="es-ES_tradnl" sz="2000" b="1" dirty="0" smtClean="0">
                <a:solidFill>
                  <a:srgbClr val="C00000"/>
                </a:solidFill>
              </a:rPr>
              <a:t>Objetivo</a:t>
            </a:r>
            <a:r>
              <a:rPr lang="es-ES_tradnl" sz="2000" dirty="0" smtClean="0"/>
              <a:t>: establecer acciones </a:t>
            </a:r>
            <a:r>
              <a:rPr lang="es-ES_tradnl" sz="2000" dirty="0"/>
              <a:t>que permitan la realización de un diagnóstico de la situación que guarda la prestación de los cuidados </a:t>
            </a:r>
            <a:r>
              <a:rPr lang="es-ES" sz="2000" dirty="0"/>
              <a:t>a</a:t>
            </a:r>
            <a:r>
              <a:rPr lang="es-ES_tradnl" sz="2000" dirty="0"/>
              <a:t> largo plazo a nivel nacional por parte de las instituciones públicas del Sistema Nacional de Salud, para facilitar el diseño de una política pública en la materia</a:t>
            </a:r>
            <a:r>
              <a:rPr lang="es-ES_tradnl" sz="2000" dirty="0" smtClean="0"/>
              <a:t>.</a:t>
            </a:r>
            <a:br>
              <a:rPr lang="es-ES_tradnl" sz="2000" dirty="0" smtClean="0"/>
            </a:br>
            <a:r>
              <a:rPr lang="es-ES_tradnl" sz="1800" dirty="0"/>
              <a:t> </a:t>
            </a:r>
            <a:r>
              <a:rPr lang="es-ES_tradnl" sz="1800" dirty="0" smtClean="0"/>
              <a:t/>
            </a:r>
            <a:br>
              <a:rPr lang="es-ES_tradnl" sz="1800" dirty="0" smtClean="0"/>
            </a:br>
            <a:r>
              <a:rPr lang="es-ES_tradnl" sz="2400" b="1" dirty="0" smtClean="0"/>
              <a:t>¿</a:t>
            </a:r>
            <a:r>
              <a:rPr lang="es-ES_tradnl" sz="2400" b="1" dirty="0" err="1" smtClean="0"/>
              <a:t>Qu</a:t>
            </a:r>
            <a:r>
              <a:rPr lang="es-ES" sz="2400" b="1" dirty="0" smtClean="0"/>
              <a:t>é se consideró?</a:t>
            </a:r>
            <a:endParaRPr lang="es-ES_tradnl" sz="2800" b="1" dirty="0"/>
          </a:p>
        </p:txBody>
      </p:sp>
    </p:spTree>
    <p:extLst>
      <p:ext uri="{BB962C8B-B14F-4D97-AF65-F5344CB8AC3E}">
        <p14:creationId xmlns:p14="http://schemas.microsoft.com/office/powerpoint/2010/main" val="59888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53400" cy="1325563"/>
          </a:xfrm>
        </p:spPr>
        <p:txBody>
          <a:bodyPr>
            <a:normAutofit/>
          </a:bodyPr>
          <a:lstStyle/>
          <a:p>
            <a:pPr algn="just"/>
            <a:r>
              <a:rPr lang="es-ES" sz="2000" dirty="0"/>
              <a:t>Que </a:t>
            </a:r>
            <a:r>
              <a:rPr lang="es-ES" sz="2000" b="1" dirty="0">
                <a:solidFill>
                  <a:srgbClr val="C00000"/>
                </a:solidFill>
              </a:rPr>
              <a:t>la tendencia del cambio demográfico </a:t>
            </a:r>
            <a:r>
              <a:rPr lang="es-ES" sz="2000" dirty="0"/>
              <a:t>en el país señala un acelerado crecimiento de la población de personas adultas y adultas mayores, la cual se estima continúe creciendo a tasas superiores al 50% en las siguientes décadas</a:t>
            </a:r>
            <a:r>
              <a:rPr lang="es-ES_tradnl" sz="2000" dirty="0"/>
              <a:t> </a:t>
            </a:r>
          </a:p>
        </p:txBody>
      </p:sp>
      <p:pic>
        <p:nvPicPr>
          <p:cNvPr id="4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564276"/>
            <a:ext cx="7175947" cy="373169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21835" y="6143278"/>
            <a:ext cx="5962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b="0" u="none" strike="noStrike" baseline="0" dirty="0" smtClean="0">
                <a:solidFill>
                  <a:srgbClr val="000000"/>
                </a:solidFill>
                <a:latin typeface="Arial" charset="0"/>
              </a:rPr>
              <a:t>Fuente: INEGI. XII Censo General de </a:t>
            </a:r>
            <a:r>
              <a:rPr lang="es-ES_tradnl" sz="1400" b="0" u="none" strike="noStrike" baseline="0" dirty="0" err="1" smtClean="0">
                <a:solidFill>
                  <a:srgbClr val="000000"/>
                </a:solidFill>
                <a:latin typeface="Arial" charset="0"/>
              </a:rPr>
              <a:t>Poblaci</a:t>
            </a:r>
            <a:r>
              <a:rPr lang="es-ES" sz="1400" b="0" u="none" strike="noStrike" baseline="0" dirty="0" err="1" smtClean="0">
                <a:solidFill>
                  <a:srgbClr val="000000"/>
                </a:solidFill>
                <a:latin typeface="Arial" charset="0"/>
              </a:rPr>
              <a:t>ó</a:t>
            </a:r>
            <a:r>
              <a:rPr lang="es-ES_tradnl" sz="1400" b="0" u="none" strike="noStrike" baseline="0" dirty="0" smtClean="0">
                <a:solidFill>
                  <a:srgbClr val="000000"/>
                </a:solidFill>
                <a:latin typeface="Arial" charset="0"/>
              </a:rPr>
              <a:t>n y Vivienda 2000.</a:t>
            </a:r>
          </a:p>
          <a:p>
            <a:r>
              <a:rPr lang="es-ES_tradnl" sz="1400" b="0" u="none" strike="noStrike" baseline="0" dirty="0" smtClean="0">
                <a:solidFill>
                  <a:srgbClr val="000000"/>
                </a:solidFill>
                <a:latin typeface="Arial" charset="0"/>
              </a:rPr>
              <a:t>Encuesta Nacional de la </a:t>
            </a:r>
            <a:r>
              <a:rPr lang="es-ES_tradnl" sz="1400" b="0" u="none" strike="noStrike" baseline="0" dirty="0" err="1" smtClean="0">
                <a:solidFill>
                  <a:srgbClr val="000000"/>
                </a:solidFill>
                <a:latin typeface="Arial" charset="0"/>
              </a:rPr>
              <a:t>Din</a:t>
            </a:r>
            <a:r>
              <a:rPr lang="es-ES" sz="1400" b="0" u="none" strike="noStrike" baseline="0" dirty="0" smtClean="0">
                <a:solidFill>
                  <a:srgbClr val="000000"/>
                </a:solidFill>
                <a:latin typeface="Arial" charset="0"/>
              </a:rPr>
              <a:t>á</a:t>
            </a:r>
            <a:r>
              <a:rPr lang="es-ES_tradnl" sz="1400" b="0" u="none" strike="noStrike" baseline="0" dirty="0" smtClean="0">
                <a:solidFill>
                  <a:srgbClr val="000000"/>
                </a:solidFill>
                <a:latin typeface="Arial" charset="0"/>
              </a:rPr>
              <a:t>mica </a:t>
            </a:r>
            <a:r>
              <a:rPr lang="es-ES_tradnl" sz="1400" b="0" u="none" strike="noStrike" baseline="0" dirty="0" err="1" smtClean="0">
                <a:solidFill>
                  <a:srgbClr val="000000"/>
                </a:solidFill>
                <a:latin typeface="Arial" charset="0"/>
              </a:rPr>
              <a:t>Demogr</a:t>
            </a:r>
            <a:r>
              <a:rPr lang="es-ES" sz="1400" b="0" u="none" strike="noStrike" baseline="0" dirty="0" smtClean="0">
                <a:solidFill>
                  <a:srgbClr val="000000"/>
                </a:solidFill>
                <a:latin typeface="Arial" charset="0"/>
              </a:rPr>
              <a:t>á</a:t>
            </a:r>
            <a:r>
              <a:rPr lang="es-ES_tradnl" sz="1400" b="0" u="none" strike="noStrike" baseline="0" dirty="0" err="1" smtClean="0">
                <a:solidFill>
                  <a:srgbClr val="000000"/>
                </a:solidFill>
                <a:latin typeface="Arial" charset="0"/>
              </a:rPr>
              <a:t>fica</a:t>
            </a:r>
            <a:r>
              <a:rPr lang="es-ES_tradnl" sz="1400" b="0" u="none" strike="noStrike" baseline="0" dirty="0" smtClean="0">
                <a:solidFill>
                  <a:srgbClr val="000000"/>
                </a:solidFill>
                <a:latin typeface="Arial" charset="0"/>
              </a:rPr>
              <a:t> 2018. Base de datos. </a:t>
            </a:r>
            <a:endParaRPr lang="es-ES_tradnl" sz="1400" dirty="0"/>
          </a:p>
        </p:txBody>
      </p:sp>
      <p:sp>
        <p:nvSpPr>
          <p:cNvPr id="6" name="Rectángulo 5"/>
          <p:cNvSpPr/>
          <p:nvPr/>
        </p:nvSpPr>
        <p:spPr>
          <a:xfrm>
            <a:off x="2833352" y="5295970"/>
            <a:ext cx="409976" cy="11315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/>
          <p:cNvSpPr/>
          <p:nvPr/>
        </p:nvSpPr>
        <p:spPr>
          <a:xfrm>
            <a:off x="2844083" y="5525644"/>
            <a:ext cx="399245" cy="1131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9" name="Conector recto 8"/>
          <p:cNvCxnSpPr/>
          <p:nvPr/>
        </p:nvCxnSpPr>
        <p:spPr>
          <a:xfrm>
            <a:off x="4944040" y="5387242"/>
            <a:ext cx="708338" cy="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4945657" y="5561527"/>
            <a:ext cx="708338" cy="0"/>
          </a:xfrm>
          <a:prstGeom prst="line">
            <a:avLst/>
          </a:prstGeom>
          <a:ln w="50800" cmpd="sng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1416452" y="5220079"/>
            <a:ext cx="1454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smtClean="0"/>
              <a:t>HOMBRES 2000</a:t>
            </a:r>
            <a:endParaRPr lang="es-ES_tradnl" sz="1400"/>
          </a:p>
        </p:txBody>
      </p:sp>
      <p:sp>
        <p:nvSpPr>
          <p:cNvPr id="12" name="CuadroTexto 11"/>
          <p:cNvSpPr txBox="1"/>
          <p:nvPr/>
        </p:nvSpPr>
        <p:spPr>
          <a:xfrm>
            <a:off x="3489205" y="5220079"/>
            <a:ext cx="1454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smtClean="0"/>
              <a:t>HOMBRES 2000</a:t>
            </a:r>
            <a:endParaRPr lang="es-ES_tradnl" sz="1400"/>
          </a:p>
        </p:txBody>
      </p:sp>
      <p:sp>
        <p:nvSpPr>
          <p:cNvPr id="13" name="CuadroTexto 12"/>
          <p:cNvSpPr txBox="1"/>
          <p:nvPr/>
        </p:nvSpPr>
        <p:spPr>
          <a:xfrm>
            <a:off x="1435410" y="5468425"/>
            <a:ext cx="1454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/>
              <a:t>MUJERES 2000</a:t>
            </a:r>
            <a:endParaRPr lang="es-ES_tradnl" sz="14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489205" y="5403983"/>
            <a:ext cx="1454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smtClean="0"/>
              <a:t>MUJERES 2000</a:t>
            </a:r>
            <a:endParaRPr lang="es-ES_tradnl" sz="1400"/>
          </a:p>
        </p:txBody>
      </p:sp>
    </p:spTree>
    <p:extLst>
      <p:ext uri="{BB962C8B-B14F-4D97-AF65-F5344CB8AC3E}">
        <p14:creationId xmlns:p14="http://schemas.microsoft.com/office/powerpoint/2010/main" val="29473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1570" y="4944152"/>
            <a:ext cx="7310459" cy="1493882"/>
          </a:xfrm>
        </p:spPr>
        <p:txBody>
          <a:bodyPr>
            <a:normAutofit fontScale="90000"/>
          </a:bodyPr>
          <a:lstStyle/>
          <a:p>
            <a:r>
              <a:rPr lang="es-ES" sz="2000" b="1" dirty="0" smtClean="0"/>
              <a:t>Que</a:t>
            </a:r>
            <a:r>
              <a:rPr lang="es-ES" sz="2000" b="1" dirty="0" smtClean="0">
                <a:solidFill>
                  <a:srgbClr val="C00000"/>
                </a:solidFill>
              </a:rPr>
              <a:t> las </a:t>
            </a:r>
            <a:r>
              <a:rPr lang="es-ES" sz="2000" b="1" dirty="0">
                <a:solidFill>
                  <a:srgbClr val="C00000"/>
                </a:solidFill>
              </a:rPr>
              <a:t>enfermedades crónicas no transmisibles y sus factores de </a:t>
            </a:r>
            <a:r>
              <a:rPr lang="es-ES" sz="2000" b="1" dirty="0" smtClean="0">
                <a:solidFill>
                  <a:srgbClr val="C00000"/>
                </a:solidFill>
              </a:rPr>
              <a:t>riesgo</a:t>
            </a:r>
            <a:r>
              <a:rPr lang="es-ES" sz="2000" dirty="0" smtClean="0"/>
              <a:t>:</a:t>
            </a:r>
            <a:br>
              <a:rPr lang="es-ES" sz="2000" dirty="0" smtClean="0"/>
            </a:b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/>
              <a:t>-</a:t>
            </a:r>
            <a:r>
              <a:rPr lang="es-ES" sz="2000" dirty="0" smtClean="0"/>
              <a:t> Contribuyen </a:t>
            </a:r>
            <a:r>
              <a:rPr lang="es-ES" sz="2000" dirty="0"/>
              <a:t>al 71% de la carga de la enfermedad en el país, </a:t>
            </a:r>
            <a:br>
              <a:rPr lang="es-ES" sz="2000" dirty="0"/>
            </a:br>
            <a:r>
              <a:rPr lang="es-ES" sz="2000" dirty="0" smtClean="0"/>
              <a:t>- Ocasionan el </a:t>
            </a:r>
            <a:r>
              <a:rPr lang="es-ES" sz="2000" dirty="0"/>
              <a:t>88% de los años perdidos por </a:t>
            </a:r>
            <a:r>
              <a:rPr lang="es-ES" sz="2000" dirty="0" smtClean="0"/>
              <a:t>discapacidad y</a:t>
            </a:r>
            <a:br>
              <a:rPr lang="es-ES" sz="2000" dirty="0" smtClean="0"/>
            </a:br>
            <a:r>
              <a:rPr lang="es-ES" sz="2000" dirty="0" smtClean="0"/>
              <a:t>- 66</a:t>
            </a:r>
            <a:r>
              <a:rPr lang="es-ES" sz="2000" dirty="0"/>
              <a:t>% de los años de muerte prematura, </a:t>
            </a: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 smtClean="0"/>
              <a:t>y </a:t>
            </a:r>
            <a:r>
              <a:rPr lang="es-ES" sz="2000" dirty="0"/>
              <a:t>se sitúan hoy en día entre las principales causas de </a:t>
            </a:r>
            <a:r>
              <a:rPr lang="es-ES" sz="2000" dirty="0" smtClean="0"/>
              <a:t>mortalidad.</a:t>
            </a:r>
            <a:endParaRPr lang="es-ES_tradnl" sz="2000" dirty="0"/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0025" y="776692"/>
            <a:ext cx="58801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5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9953" y="194660"/>
            <a:ext cx="7886700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es-ES" sz="2000" b="1" dirty="0"/>
              <a:t>Que</a:t>
            </a:r>
            <a:r>
              <a:rPr lang="es-ES" sz="2000" b="1" dirty="0">
                <a:solidFill>
                  <a:srgbClr val="C00000"/>
                </a:solidFill>
              </a:rPr>
              <a:t> la combinación de la transición demográfica con la transición epidemiológica </a:t>
            </a:r>
            <a:r>
              <a:rPr lang="es-ES" sz="2000" dirty="0"/>
              <a:t>se traduce en un factor de riesgo de morbilidad y discapacidad; por lo que las siguientes décadas presentan una ventana crítica para la toma de decisiones que preparen al país y a la sociedad para enfrentar dichos retos</a:t>
            </a:r>
            <a:endParaRPr lang="es-ES_tradnl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 t="12948" r="1745" b="3030"/>
          <a:stretch/>
        </p:blipFill>
        <p:spPr bwMode="auto">
          <a:xfrm>
            <a:off x="1915964" y="2013005"/>
            <a:ext cx="5336851" cy="425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27 Conector recto"/>
          <p:cNvCxnSpPr/>
          <p:nvPr/>
        </p:nvCxnSpPr>
        <p:spPr>
          <a:xfrm>
            <a:off x="7149729" y="2080681"/>
            <a:ext cx="4817" cy="3893877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ash"/>
          </a:ln>
          <a:effectLst/>
        </p:spPr>
      </p:cxnSp>
      <p:sp>
        <p:nvSpPr>
          <p:cNvPr id="6" name="30 Rectángulo"/>
          <p:cNvSpPr/>
          <p:nvPr/>
        </p:nvSpPr>
        <p:spPr>
          <a:xfrm rot="484270">
            <a:off x="3547833" y="5515148"/>
            <a:ext cx="3081869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lnSpc>
                <a:spcPts val="95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2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Infecciosas y parasitarias</a:t>
            </a:r>
          </a:p>
        </p:txBody>
      </p:sp>
      <p:sp>
        <p:nvSpPr>
          <p:cNvPr id="7" name="31 Rectángulo"/>
          <p:cNvSpPr/>
          <p:nvPr/>
        </p:nvSpPr>
        <p:spPr>
          <a:xfrm rot="21164580">
            <a:off x="3703216" y="4057427"/>
            <a:ext cx="2313455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>
              <a:lnSpc>
                <a:spcPts val="95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2200" b="1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Tumores malignos</a:t>
            </a:r>
          </a:p>
        </p:txBody>
      </p:sp>
      <p:sp>
        <p:nvSpPr>
          <p:cNvPr id="8" name="32 Rectángulo"/>
          <p:cNvSpPr/>
          <p:nvPr/>
        </p:nvSpPr>
        <p:spPr>
          <a:xfrm rot="21074135">
            <a:off x="2211107" y="4990499"/>
            <a:ext cx="2215095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>
              <a:lnSpc>
                <a:spcPts val="95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2200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Diabetes mellitus</a:t>
            </a:r>
          </a:p>
        </p:txBody>
      </p:sp>
      <p:sp>
        <p:nvSpPr>
          <p:cNvPr id="9" name="34 Rectángulo"/>
          <p:cNvSpPr/>
          <p:nvPr/>
        </p:nvSpPr>
        <p:spPr>
          <a:xfrm rot="20948859">
            <a:off x="3036270" y="2584082"/>
            <a:ext cx="2152833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>
              <a:lnSpc>
                <a:spcPts val="95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2200" b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Cardiovasculares</a:t>
            </a:r>
          </a:p>
        </p:txBody>
      </p:sp>
      <p:sp>
        <p:nvSpPr>
          <p:cNvPr id="10" name="43 Rectángulo"/>
          <p:cNvSpPr/>
          <p:nvPr/>
        </p:nvSpPr>
        <p:spPr>
          <a:xfrm rot="16200000">
            <a:off x="-556322" y="4100155"/>
            <a:ext cx="4449922" cy="16671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36000" tIns="0" rIns="36000" bIns="0">
            <a:spAutoFit/>
          </a:bodyPr>
          <a:lstStyle/>
          <a:p>
            <a:pPr marL="0" marR="0" lvl="0" indent="0" defTabSz="457200" eaLnBrk="1" fontAlgn="base" latinLnBrk="0" hangingPunct="1">
              <a:lnSpc>
                <a:spcPts val="1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rPr>
              <a:t>Defunciones por cada 100mil habitantes</a:t>
            </a:r>
          </a:p>
        </p:txBody>
      </p:sp>
      <p:sp>
        <p:nvSpPr>
          <p:cNvPr id="11" name="50 Rectángulo"/>
          <p:cNvSpPr/>
          <p:nvPr/>
        </p:nvSpPr>
        <p:spPr>
          <a:xfrm>
            <a:off x="7108049" y="5299888"/>
            <a:ext cx="736099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>
              <a:lnSpc>
                <a:spcPts val="95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1600" b="1" dirty="0">
                <a:solidFill>
                  <a:srgbClr val="0070C0"/>
                </a:solidFill>
                <a:cs typeface="Arial" charset="0"/>
              </a:rPr>
              <a:t>- 82%</a:t>
            </a:r>
          </a:p>
        </p:txBody>
      </p:sp>
      <p:sp>
        <p:nvSpPr>
          <p:cNvPr id="12" name="51 Rectángulo"/>
          <p:cNvSpPr/>
          <p:nvPr/>
        </p:nvSpPr>
        <p:spPr>
          <a:xfrm>
            <a:off x="7182588" y="4117916"/>
            <a:ext cx="587020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>
              <a:lnSpc>
                <a:spcPts val="95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1600" b="1" dirty="0">
                <a:solidFill>
                  <a:srgbClr val="C0504D">
                    <a:lumMod val="75000"/>
                  </a:srgbClr>
                </a:solidFill>
                <a:cs typeface="Arial" charset="0"/>
              </a:rPr>
              <a:t>56%</a:t>
            </a:r>
          </a:p>
        </p:txBody>
      </p:sp>
      <p:sp>
        <p:nvSpPr>
          <p:cNvPr id="13" name="52 Rectángulo"/>
          <p:cNvSpPr/>
          <p:nvPr/>
        </p:nvSpPr>
        <p:spPr>
          <a:xfrm>
            <a:off x="7141632" y="3676137"/>
            <a:ext cx="596638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>
              <a:lnSpc>
                <a:spcPts val="95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1600" b="1" dirty="0">
                <a:solidFill>
                  <a:srgbClr val="9BBB59">
                    <a:lumMod val="75000"/>
                  </a:srgbClr>
                </a:solidFill>
                <a:cs typeface="Arial" charset="0"/>
              </a:rPr>
              <a:t>69.9</a:t>
            </a:r>
          </a:p>
        </p:txBody>
      </p:sp>
      <p:sp>
        <p:nvSpPr>
          <p:cNvPr id="14" name="53 Rectángulo"/>
          <p:cNvSpPr/>
          <p:nvPr/>
        </p:nvSpPr>
        <p:spPr>
          <a:xfrm>
            <a:off x="7093498" y="2536219"/>
            <a:ext cx="713657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>
              <a:lnSpc>
                <a:spcPts val="95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1600" b="1" dirty="0">
                <a:solidFill>
                  <a:srgbClr val="8064A2">
                    <a:lumMod val="75000"/>
                  </a:srgbClr>
                </a:solidFill>
                <a:cs typeface="Arial" charset="0"/>
              </a:rPr>
              <a:t>121.6</a:t>
            </a:r>
          </a:p>
        </p:txBody>
      </p:sp>
      <p:sp>
        <p:nvSpPr>
          <p:cNvPr id="15" name="54 Rectángulo"/>
          <p:cNvSpPr/>
          <p:nvPr/>
        </p:nvSpPr>
        <p:spPr>
          <a:xfrm>
            <a:off x="2202683" y="2380137"/>
            <a:ext cx="713658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>
              <a:lnSpc>
                <a:spcPts val="950"/>
              </a:lnSpc>
              <a:spcBef>
                <a:spcPct val="0"/>
              </a:spcBef>
              <a:spcAft>
                <a:spcPct val="0"/>
              </a:spcAft>
            </a:pPr>
            <a:r>
              <a:rPr lang="es-MX" b="1" dirty="0">
                <a:solidFill>
                  <a:srgbClr val="8064A2">
                    <a:lumMod val="75000"/>
                  </a:srgbClr>
                </a:solidFill>
                <a:cs typeface="Arial" charset="0"/>
              </a:rPr>
              <a:t>106.8</a:t>
            </a:r>
          </a:p>
        </p:txBody>
      </p:sp>
      <p:sp>
        <p:nvSpPr>
          <p:cNvPr id="16" name="56 Rectángulo"/>
          <p:cNvSpPr/>
          <p:nvPr/>
        </p:nvSpPr>
        <p:spPr>
          <a:xfrm>
            <a:off x="7136823" y="2184459"/>
            <a:ext cx="649538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>
              <a:lnSpc>
                <a:spcPts val="95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1600" b="1" dirty="0">
                <a:solidFill>
                  <a:srgbClr val="8064A2">
                    <a:lumMod val="75000"/>
                  </a:srgbClr>
                </a:solidFill>
                <a:cs typeface="Arial" charset="0"/>
              </a:rPr>
              <a:t>14 %</a:t>
            </a:r>
          </a:p>
        </p:txBody>
      </p:sp>
      <p:sp>
        <p:nvSpPr>
          <p:cNvPr id="17" name="58 Rectángulo"/>
          <p:cNvSpPr/>
          <p:nvPr/>
        </p:nvSpPr>
        <p:spPr>
          <a:xfrm>
            <a:off x="7197224" y="5674362"/>
            <a:ext cx="596638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>
              <a:lnSpc>
                <a:spcPts val="95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1600" b="1" dirty="0">
                <a:solidFill>
                  <a:srgbClr val="0070C0"/>
                </a:solidFill>
                <a:cs typeface="Arial" charset="0"/>
              </a:rPr>
              <a:t>16.4</a:t>
            </a:r>
          </a:p>
        </p:txBody>
      </p:sp>
      <p:sp>
        <p:nvSpPr>
          <p:cNvPr id="18" name="59 Rectángulo"/>
          <p:cNvSpPr/>
          <p:nvPr/>
        </p:nvSpPr>
        <p:spPr>
          <a:xfrm>
            <a:off x="2376749" y="3328000"/>
            <a:ext cx="596638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>
              <a:lnSpc>
                <a:spcPts val="950"/>
              </a:lnSpc>
              <a:spcBef>
                <a:spcPct val="0"/>
              </a:spcBef>
              <a:spcAft>
                <a:spcPct val="0"/>
              </a:spcAft>
            </a:pPr>
            <a:r>
              <a:rPr lang="es-MX" b="1" dirty="0">
                <a:solidFill>
                  <a:srgbClr val="0070C0"/>
                </a:solidFill>
                <a:cs typeface="Arial" charset="0"/>
              </a:rPr>
              <a:t>93.5</a:t>
            </a:r>
          </a:p>
        </p:txBody>
      </p:sp>
      <p:sp>
        <p:nvSpPr>
          <p:cNvPr id="19" name="60 Rectángulo"/>
          <p:cNvSpPr/>
          <p:nvPr/>
        </p:nvSpPr>
        <p:spPr>
          <a:xfrm>
            <a:off x="7149729" y="3430210"/>
            <a:ext cx="704039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>
              <a:lnSpc>
                <a:spcPts val="95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1600" b="1" dirty="0">
                <a:solidFill>
                  <a:srgbClr val="9BBB59">
                    <a:lumMod val="75000"/>
                  </a:srgbClr>
                </a:solidFill>
                <a:cs typeface="Arial" charset="0"/>
              </a:rPr>
              <a:t>219%</a:t>
            </a:r>
          </a:p>
        </p:txBody>
      </p:sp>
      <p:sp>
        <p:nvSpPr>
          <p:cNvPr id="20" name="61 Rectángulo"/>
          <p:cNvSpPr/>
          <p:nvPr/>
        </p:nvSpPr>
        <p:spPr>
          <a:xfrm>
            <a:off x="2169208" y="5510946"/>
            <a:ext cx="596638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>
              <a:lnSpc>
                <a:spcPts val="950"/>
              </a:lnSpc>
              <a:spcBef>
                <a:spcPct val="0"/>
              </a:spcBef>
              <a:spcAft>
                <a:spcPct val="0"/>
              </a:spcAft>
            </a:pPr>
            <a:r>
              <a:rPr lang="es-MX" b="1" dirty="0">
                <a:solidFill>
                  <a:srgbClr val="9BBB59">
                    <a:lumMod val="75000"/>
                  </a:srgbClr>
                </a:solidFill>
                <a:cs typeface="Arial" charset="0"/>
              </a:rPr>
              <a:t>21.9</a:t>
            </a:r>
          </a:p>
        </p:txBody>
      </p:sp>
      <p:sp>
        <p:nvSpPr>
          <p:cNvPr id="21" name="62 Rectángulo"/>
          <p:cNvSpPr/>
          <p:nvPr/>
        </p:nvSpPr>
        <p:spPr>
          <a:xfrm>
            <a:off x="7152007" y="4352660"/>
            <a:ext cx="596638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>
              <a:lnSpc>
                <a:spcPts val="95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1600" b="1" dirty="0">
                <a:solidFill>
                  <a:srgbClr val="C0504D">
                    <a:lumMod val="75000"/>
                  </a:srgbClr>
                </a:solidFill>
                <a:cs typeface="Arial" charset="0"/>
              </a:rPr>
              <a:t>61.7</a:t>
            </a:r>
          </a:p>
        </p:txBody>
      </p:sp>
      <p:sp>
        <p:nvSpPr>
          <p:cNvPr id="22" name="63 Rectángulo"/>
          <p:cNvSpPr/>
          <p:nvPr/>
        </p:nvSpPr>
        <p:spPr>
          <a:xfrm>
            <a:off x="2217309" y="4607003"/>
            <a:ext cx="596638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>
              <a:lnSpc>
                <a:spcPts val="950"/>
              </a:lnSpc>
              <a:spcBef>
                <a:spcPct val="0"/>
              </a:spcBef>
              <a:spcAft>
                <a:spcPct val="0"/>
              </a:spcAft>
            </a:pPr>
            <a:r>
              <a:rPr lang="es-MX" b="1" dirty="0">
                <a:solidFill>
                  <a:srgbClr val="C0504D">
                    <a:lumMod val="75000"/>
                  </a:srgbClr>
                </a:solidFill>
                <a:cs typeface="Arial" charset="0"/>
              </a:rPr>
              <a:t>39.5</a:t>
            </a:r>
          </a:p>
        </p:txBody>
      </p:sp>
      <p:sp>
        <p:nvSpPr>
          <p:cNvPr id="23" name="66 Rectángulo"/>
          <p:cNvSpPr/>
          <p:nvPr/>
        </p:nvSpPr>
        <p:spPr>
          <a:xfrm>
            <a:off x="2243788" y="6187156"/>
            <a:ext cx="5006588" cy="16063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67 CuadroTexto"/>
          <p:cNvSpPr txBox="1"/>
          <p:nvPr/>
        </p:nvSpPr>
        <p:spPr>
          <a:xfrm>
            <a:off x="2176530" y="6117481"/>
            <a:ext cx="627095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MX" sz="1700" b="1" dirty="0">
                <a:solidFill>
                  <a:prstClr val="black"/>
                </a:solidFill>
                <a:cs typeface="Arial" charset="0"/>
              </a:rPr>
              <a:t>1980</a:t>
            </a:r>
          </a:p>
        </p:txBody>
      </p:sp>
      <p:sp>
        <p:nvSpPr>
          <p:cNvPr id="25" name="68 CuadroTexto"/>
          <p:cNvSpPr txBox="1"/>
          <p:nvPr/>
        </p:nvSpPr>
        <p:spPr>
          <a:xfrm>
            <a:off x="3722262" y="6117481"/>
            <a:ext cx="627095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MX" sz="1700" b="1" dirty="0">
                <a:solidFill>
                  <a:prstClr val="black"/>
                </a:solidFill>
                <a:cs typeface="Arial" charset="0"/>
              </a:rPr>
              <a:t>1990</a:t>
            </a:r>
          </a:p>
        </p:txBody>
      </p:sp>
      <p:sp>
        <p:nvSpPr>
          <p:cNvPr id="26" name="69 CuadroTexto"/>
          <p:cNvSpPr txBox="1"/>
          <p:nvPr/>
        </p:nvSpPr>
        <p:spPr>
          <a:xfrm>
            <a:off x="5217264" y="6117481"/>
            <a:ext cx="627095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MX" sz="1700" b="1" dirty="0">
                <a:solidFill>
                  <a:prstClr val="black"/>
                </a:solidFill>
                <a:cs typeface="Arial" charset="0"/>
              </a:rPr>
              <a:t>2000</a:t>
            </a:r>
          </a:p>
        </p:txBody>
      </p:sp>
      <p:sp>
        <p:nvSpPr>
          <p:cNvPr id="27" name="70 CuadroTexto"/>
          <p:cNvSpPr txBox="1"/>
          <p:nvPr/>
        </p:nvSpPr>
        <p:spPr>
          <a:xfrm>
            <a:off x="6630220" y="6117481"/>
            <a:ext cx="627095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MX" sz="1700" b="1" dirty="0">
                <a:solidFill>
                  <a:prstClr val="black"/>
                </a:solidFill>
                <a:cs typeface="Arial" charset="0"/>
              </a:rPr>
              <a:t>2011</a:t>
            </a:r>
          </a:p>
        </p:txBody>
      </p:sp>
      <p:sp>
        <p:nvSpPr>
          <p:cNvPr id="28" name="71 Rectángulo"/>
          <p:cNvSpPr/>
          <p:nvPr/>
        </p:nvSpPr>
        <p:spPr>
          <a:xfrm>
            <a:off x="1915964" y="2043338"/>
            <a:ext cx="327825" cy="408783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29" name="72 CuadroTexto"/>
          <p:cNvSpPr txBox="1"/>
          <p:nvPr/>
        </p:nvSpPr>
        <p:spPr>
          <a:xfrm>
            <a:off x="2017398" y="5867857"/>
            <a:ext cx="35298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MX" sz="1700" b="1" dirty="0">
                <a:solidFill>
                  <a:prstClr val="black"/>
                </a:solidFill>
                <a:cs typeface="Arial" charset="0"/>
              </a:rPr>
              <a:t>.0</a:t>
            </a:r>
          </a:p>
        </p:txBody>
      </p:sp>
      <p:sp>
        <p:nvSpPr>
          <p:cNvPr id="30" name="73 CuadroTexto"/>
          <p:cNvSpPr txBox="1"/>
          <p:nvPr/>
        </p:nvSpPr>
        <p:spPr>
          <a:xfrm>
            <a:off x="1865763" y="5283068"/>
            <a:ext cx="57419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MX" sz="1700" b="1" dirty="0">
                <a:solidFill>
                  <a:prstClr val="black"/>
                </a:solidFill>
                <a:cs typeface="Arial" charset="0"/>
              </a:rPr>
              <a:t>20.0</a:t>
            </a:r>
          </a:p>
        </p:txBody>
      </p:sp>
      <p:sp>
        <p:nvSpPr>
          <p:cNvPr id="31" name="74 CuadroTexto"/>
          <p:cNvSpPr txBox="1"/>
          <p:nvPr/>
        </p:nvSpPr>
        <p:spPr>
          <a:xfrm>
            <a:off x="1865763" y="4668029"/>
            <a:ext cx="57419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MX" sz="1700" b="1" dirty="0">
                <a:solidFill>
                  <a:prstClr val="black"/>
                </a:solidFill>
                <a:cs typeface="Arial" charset="0"/>
              </a:rPr>
              <a:t>40.0</a:t>
            </a:r>
          </a:p>
        </p:txBody>
      </p:sp>
      <p:sp>
        <p:nvSpPr>
          <p:cNvPr id="32" name="75 CuadroTexto"/>
          <p:cNvSpPr txBox="1"/>
          <p:nvPr/>
        </p:nvSpPr>
        <p:spPr>
          <a:xfrm>
            <a:off x="1865763" y="3998825"/>
            <a:ext cx="57419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MX" sz="1700" b="1" dirty="0">
                <a:solidFill>
                  <a:prstClr val="black"/>
                </a:solidFill>
                <a:cs typeface="Arial" charset="0"/>
              </a:rPr>
              <a:t>60.0</a:t>
            </a:r>
          </a:p>
        </p:txBody>
      </p:sp>
      <p:sp>
        <p:nvSpPr>
          <p:cNvPr id="33" name="76 CuadroTexto"/>
          <p:cNvSpPr txBox="1"/>
          <p:nvPr/>
        </p:nvSpPr>
        <p:spPr>
          <a:xfrm>
            <a:off x="1865763" y="3410655"/>
            <a:ext cx="57419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MX" sz="1700" b="1" dirty="0">
                <a:solidFill>
                  <a:prstClr val="black"/>
                </a:solidFill>
                <a:cs typeface="Arial" charset="0"/>
              </a:rPr>
              <a:t>80.0</a:t>
            </a:r>
          </a:p>
        </p:txBody>
      </p:sp>
      <p:sp>
        <p:nvSpPr>
          <p:cNvPr id="34" name="77 CuadroTexto"/>
          <p:cNvSpPr txBox="1"/>
          <p:nvPr/>
        </p:nvSpPr>
        <p:spPr>
          <a:xfrm>
            <a:off x="1782809" y="2768320"/>
            <a:ext cx="6848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MX" sz="1700" b="1" dirty="0">
                <a:solidFill>
                  <a:prstClr val="black"/>
                </a:solidFill>
                <a:cs typeface="Arial" charset="0"/>
              </a:rPr>
              <a:t>100.0</a:t>
            </a:r>
          </a:p>
        </p:txBody>
      </p:sp>
      <p:sp>
        <p:nvSpPr>
          <p:cNvPr id="35" name="78 CuadroTexto"/>
          <p:cNvSpPr txBox="1"/>
          <p:nvPr/>
        </p:nvSpPr>
        <p:spPr>
          <a:xfrm>
            <a:off x="1782809" y="2070002"/>
            <a:ext cx="6848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MX" sz="1700" b="1" dirty="0">
                <a:solidFill>
                  <a:prstClr val="black"/>
                </a:solidFill>
                <a:cs typeface="Arial" charset="0"/>
              </a:rPr>
              <a:t>120.0</a:t>
            </a:r>
          </a:p>
        </p:txBody>
      </p:sp>
      <p:sp>
        <p:nvSpPr>
          <p:cNvPr id="36" name="7 Marcador de texto"/>
          <p:cNvSpPr txBox="1">
            <a:spLocks/>
          </p:cNvSpPr>
          <p:nvPr/>
        </p:nvSpPr>
        <p:spPr>
          <a:xfrm>
            <a:off x="38101" y="5435495"/>
            <a:ext cx="1471514" cy="99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Fuente: Base de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Datos INEGI/DGIS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1980-2011</a:t>
            </a: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7929444" y="2078197"/>
            <a:ext cx="8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>
                <a:solidFill>
                  <a:srgbClr val="7030A0"/>
                </a:solidFill>
              </a:rPr>
              <a:t>29.5%</a:t>
            </a:r>
            <a:endParaRPr lang="es-ES_tradnl" sz="1600" b="1" dirty="0">
              <a:solidFill>
                <a:srgbClr val="7030A0"/>
              </a:solidFill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7962060" y="3306805"/>
            <a:ext cx="931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>
                <a:solidFill>
                  <a:schemeClr val="accent6">
                    <a:lumMod val="75000"/>
                  </a:schemeClr>
                </a:solidFill>
              </a:rPr>
              <a:t>273.4 %</a:t>
            </a:r>
            <a:endParaRPr lang="es-ES_tradnl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7959254" y="3961427"/>
            <a:ext cx="773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smtClean="0">
                <a:solidFill>
                  <a:schemeClr val="accent2">
                    <a:lumMod val="50000"/>
                  </a:schemeClr>
                </a:solidFill>
              </a:rPr>
              <a:t>66.9%</a:t>
            </a:r>
            <a:endParaRPr lang="es-ES_tradnl" sz="1600" b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7899746" y="5171012"/>
            <a:ext cx="993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smtClean="0">
                <a:solidFill>
                  <a:srgbClr val="0070C0"/>
                </a:solidFill>
              </a:rPr>
              <a:t>-84.5 %</a:t>
            </a:r>
            <a:endParaRPr lang="es-ES_tradnl" sz="1600" b="1" dirty="0">
              <a:solidFill>
                <a:srgbClr val="0070C0"/>
              </a:solidFill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8050452" y="6116885"/>
            <a:ext cx="754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mtClean="0"/>
              <a:t>2015</a:t>
            </a:r>
            <a:endParaRPr lang="es-ES_tradnl"/>
          </a:p>
        </p:txBody>
      </p:sp>
      <p:sp>
        <p:nvSpPr>
          <p:cNvPr id="42" name="CuadroTexto 41"/>
          <p:cNvSpPr txBox="1"/>
          <p:nvPr/>
        </p:nvSpPr>
        <p:spPr>
          <a:xfrm>
            <a:off x="7881574" y="2384700"/>
            <a:ext cx="732857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smtClean="0">
                <a:solidFill>
                  <a:srgbClr val="7030A0"/>
                </a:solidFill>
              </a:rPr>
              <a:t>137.7</a:t>
            </a:r>
            <a:endParaRPr lang="es-ES_tradnl" sz="1600" b="1">
              <a:solidFill>
                <a:srgbClr val="7030A0"/>
              </a:solidFill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7984166" y="3619180"/>
            <a:ext cx="630266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chemeClr val="accent6">
                    <a:lumMod val="75000"/>
                  </a:schemeClr>
                </a:solidFill>
              </a:rPr>
              <a:t>81.4</a:t>
            </a:r>
            <a:endParaRPr lang="es-ES_tradnl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7981637" y="4298697"/>
            <a:ext cx="630266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smtClean="0">
                <a:solidFill>
                  <a:schemeClr val="accent2">
                    <a:lumMod val="50000"/>
                  </a:schemeClr>
                </a:solidFill>
              </a:rPr>
              <a:t>65.6</a:t>
            </a:r>
            <a:endParaRPr lang="es-ES_tradnl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7918831" y="5561974"/>
            <a:ext cx="923286" cy="33855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70C0"/>
                </a:solidFill>
              </a:rPr>
              <a:t>14.5 %</a:t>
            </a:r>
            <a:endParaRPr lang="es-ES_tradnl" sz="1600" b="1" dirty="0">
              <a:solidFill>
                <a:srgbClr val="0070C0"/>
              </a:solidFill>
            </a:endParaRPr>
          </a:p>
        </p:txBody>
      </p:sp>
      <p:sp>
        <p:nvSpPr>
          <p:cNvPr id="46" name="57 Rectángulo"/>
          <p:cNvSpPr/>
          <p:nvPr/>
        </p:nvSpPr>
        <p:spPr>
          <a:xfrm>
            <a:off x="7627951" y="1496542"/>
            <a:ext cx="1309974" cy="630942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45720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rPr>
              <a:t>Diferencia </a:t>
            </a:r>
          </a:p>
          <a:p>
            <a:pPr marL="0" marR="0" lvl="0" indent="0" algn="ctr" defTabSz="45720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rPr>
              <a:t>Porcentual</a:t>
            </a:r>
          </a:p>
          <a:p>
            <a:pPr marL="0" marR="0" lvl="0" indent="0" algn="ctr" defTabSz="45720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rPr>
              <a:t>1980 - </a:t>
            </a:r>
            <a:r>
              <a:rPr kumimoji="0" lang="es-MX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rPr>
              <a:t>2015</a:t>
            </a:r>
            <a:endParaRPr kumimoji="0" lang="es-MX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82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06062"/>
            <a:ext cx="7886700" cy="1619563"/>
          </a:xfrm>
        </p:spPr>
        <p:txBody>
          <a:bodyPr>
            <a:normAutofit/>
          </a:bodyPr>
          <a:lstStyle/>
          <a:p>
            <a:pPr algn="just"/>
            <a:r>
              <a:rPr lang="es-ES" sz="2000" dirty="0"/>
              <a:t>Que con base en la Encuesta Nacional de Dinámica Demográfica 2014 del </a:t>
            </a:r>
            <a:r>
              <a:rPr lang="es-ES" sz="2000" dirty="0" smtClean="0"/>
              <a:t>INEGI, </a:t>
            </a:r>
            <a:r>
              <a:rPr lang="es-ES" sz="2000" dirty="0"/>
              <a:t>de</a:t>
            </a:r>
            <a:r>
              <a:rPr lang="es-ES" sz="2000" b="1" dirty="0">
                <a:solidFill>
                  <a:srgbClr val="C00000"/>
                </a:solidFill>
              </a:rPr>
              <a:t> 120 millones de mexicanos, 7.1 millones tienen una discapacidad</a:t>
            </a:r>
            <a:r>
              <a:rPr lang="es-ES" sz="2000" dirty="0"/>
              <a:t>, de cualquier grado de severidad y que se identifica cuando la persona no puede hacer, o bien tiene dificultades graves, para realizar actividades consideradas básicas</a:t>
            </a:r>
            <a:r>
              <a:rPr lang="es-ES" sz="2000" dirty="0" smtClean="0"/>
              <a:t>;</a:t>
            </a:r>
            <a:endParaRPr lang="es-ES_tradnl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0" y="1825625"/>
            <a:ext cx="6604000" cy="449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6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49" y="493714"/>
            <a:ext cx="7886700" cy="1325563"/>
          </a:xfrm>
        </p:spPr>
        <p:txBody>
          <a:bodyPr>
            <a:normAutofit/>
          </a:bodyPr>
          <a:lstStyle/>
          <a:p>
            <a:r>
              <a:rPr lang="es-ES" sz="2000" dirty="0"/>
              <a:t>Que a pesar que la mayor problemática puede estar en la población adulta mayor, </a:t>
            </a:r>
            <a:r>
              <a:rPr lang="es-ES" sz="2000" b="1" dirty="0">
                <a:solidFill>
                  <a:srgbClr val="C00000"/>
                </a:solidFill>
              </a:rPr>
              <a:t>un número importante de mexicanos nace o adquiere y vive con un padecimiento que requiere cuidados a largo plazo</a:t>
            </a:r>
            <a:r>
              <a:rPr lang="es-ES" sz="2000" dirty="0" smtClean="0"/>
              <a:t>;</a:t>
            </a:r>
            <a:endParaRPr lang="es-ES_tradnl" sz="20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48" y="2677500"/>
            <a:ext cx="6329363" cy="37081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023" y="1819277"/>
            <a:ext cx="2847975" cy="213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2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500" y="171450"/>
            <a:ext cx="7886700" cy="1404939"/>
          </a:xfrm>
        </p:spPr>
        <p:txBody>
          <a:bodyPr>
            <a:normAutofit/>
          </a:bodyPr>
          <a:lstStyle/>
          <a:p>
            <a:pPr algn="just"/>
            <a:r>
              <a:rPr lang="es-ES" sz="2000" b="1" dirty="0" smtClean="0">
                <a:solidFill>
                  <a:srgbClr val="C00000"/>
                </a:solidFill>
              </a:rPr>
              <a:t>Que el Compromiso </a:t>
            </a:r>
            <a:r>
              <a:rPr lang="es-ES" sz="2000" b="1" dirty="0">
                <a:solidFill>
                  <a:srgbClr val="C00000"/>
                </a:solidFill>
              </a:rPr>
              <a:t>internacional, ante la Asamblea Mundial de la Salud en materia de la Estrategia y Plan de Acción Mundiales sobre el Envejecimiento y la </a:t>
            </a:r>
            <a:r>
              <a:rPr lang="es-ES" sz="2000" b="1" dirty="0" smtClean="0">
                <a:solidFill>
                  <a:srgbClr val="C00000"/>
                </a:solidFill>
              </a:rPr>
              <a:t>Salud</a:t>
            </a:r>
            <a:r>
              <a:rPr lang="es-ES" sz="2000" b="1" dirty="0"/>
              <a:t> </a:t>
            </a:r>
            <a:r>
              <a:rPr lang="es-ES" sz="2000" b="1" dirty="0" smtClean="0">
                <a:solidFill>
                  <a:srgbClr val="C00000"/>
                </a:solidFill>
              </a:rPr>
              <a:t>es:</a:t>
            </a:r>
            <a:endParaRPr lang="es-ES_tradnl" sz="2000" b="1" dirty="0">
              <a:solidFill>
                <a:srgbClr val="C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8625" y="1739901"/>
            <a:ext cx="7886700" cy="20605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000" dirty="0" smtClean="0"/>
              <a:t>     “Establecer </a:t>
            </a:r>
            <a:r>
              <a:rPr lang="es-ES" sz="2000" dirty="0"/>
              <a:t>una política pública en materia de cuidados a largo plazo, entendiendo a éstos, como una variedad de </a:t>
            </a:r>
            <a:r>
              <a:rPr lang="es-ES" sz="2000" b="1" dirty="0"/>
              <a:t>servicios requeridos por aquellas personas que presentan limitación funcional, física o cognitiva</a:t>
            </a:r>
            <a:r>
              <a:rPr lang="es-ES" sz="2000" dirty="0"/>
              <a:t>, y que en consecuencia, </a:t>
            </a:r>
            <a:r>
              <a:rPr lang="es-ES" sz="2000" b="1" dirty="0">
                <a:solidFill>
                  <a:srgbClr val="C00000"/>
                </a:solidFill>
              </a:rPr>
              <a:t>dependen de una tercera persona </a:t>
            </a:r>
            <a:r>
              <a:rPr lang="es-ES" sz="2000" dirty="0"/>
              <a:t>y por un periodo extendido de tiempo, de apoyo o ayuda en las actividades básicas e instrumentales de la vida diaria, lo anterior, de acuerdo con la Organización para la Cooperación  y el Desarrollo </a:t>
            </a:r>
            <a:r>
              <a:rPr lang="es-ES" sz="2000" dirty="0" smtClean="0"/>
              <a:t>Económicos.</a:t>
            </a:r>
            <a:endParaRPr lang="es-ES_tradnl" sz="2000" dirty="0"/>
          </a:p>
          <a:p>
            <a:endParaRPr lang="es-ES_tradnl" sz="2000" dirty="0"/>
          </a:p>
        </p:txBody>
      </p:sp>
      <p:pic>
        <p:nvPicPr>
          <p:cNvPr id="4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6" y="4351338"/>
            <a:ext cx="3868737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8" y="4351338"/>
            <a:ext cx="241639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62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976</Words>
  <Application>Microsoft Office PowerPoint</Application>
  <PresentationFormat>Presentación en pantalla (4:3)</PresentationFormat>
  <Paragraphs>91</Paragraphs>
  <Slides>13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Apple Chancery</vt:lpstr>
      <vt:lpstr>AR BLANCA</vt:lpstr>
      <vt:lpstr>Arial</vt:lpstr>
      <vt:lpstr>Calibri</vt:lpstr>
      <vt:lpstr>Calibri Light</vt:lpstr>
      <vt:lpstr>Times New Roman</vt:lpstr>
      <vt:lpstr>Tema de Office</vt:lpstr>
      <vt:lpstr>Presentación de PowerPoint</vt:lpstr>
      <vt:lpstr>Artículos 73, fracción XVI de la Constitución Política de los Estados Unidos Mexicanos y 4o., fracción II de la Ley General de Salud, el Consejo de Salubridad General tiene el carácter de autoridad sanitaria y sus disposiciones generales, son obligatorias para las autoridades administrativas del país </vt:lpstr>
      <vt:lpstr>Objetivo: establecer acciones que permitan la realización de un diagnóstico de la situación que guarda la prestación de los cuidados a largo plazo a nivel nacional por parte de las instituciones públicas del Sistema Nacional de Salud, para facilitar el diseño de una política pública en la materia.   ¿Qué se consideró?</vt:lpstr>
      <vt:lpstr>Que la tendencia del cambio demográfico en el país señala un acelerado crecimiento de la población de personas adultas y adultas mayores, la cual se estima continúe creciendo a tasas superiores al 50% en las siguientes décadas </vt:lpstr>
      <vt:lpstr>Que las enfermedades crónicas no transmisibles y sus factores de riesgo:  - Contribuyen al 71% de la carga de la enfermedad en el país,  - Ocasionan el 88% de los años perdidos por discapacidad y - 66% de los años de muerte prematura,  y se sitúan hoy en día entre las principales causas de mortalidad.</vt:lpstr>
      <vt:lpstr>Que la combinación de la transición demográfica con la transición epidemiológica se traduce en un factor de riesgo de morbilidad y discapacidad; por lo que las siguientes décadas presentan una ventana crítica para la toma de decisiones que preparen al país y a la sociedad para enfrentar dichos retos</vt:lpstr>
      <vt:lpstr>Que con base en la Encuesta Nacional de Dinámica Demográfica 2014 del INEGI, de 120 millones de mexicanos, 7.1 millones tienen una discapacidad, de cualquier grado de severidad y que se identifica cuando la persona no puede hacer, o bien tiene dificultades graves, para realizar actividades consideradas básicas;</vt:lpstr>
      <vt:lpstr>Que a pesar que la mayor problemática puede estar en la población adulta mayor, un número importante de mexicanos nace o adquiere y vive con un padecimiento que requiere cuidados a largo plazo;</vt:lpstr>
      <vt:lpstr>Que el Compromiso internacional, ante la Asamblea Mundial de la Salud en materia de la Estrategia y Plan de Acción Mundiales sobre el Envejecimiento y la Salud es:</vt:lpstr>
      <vt:lpstr>Se concluyó: PRIMERO: Es necesario emprender acciones coordinadas para integrar la información de programas, estrategias y recursos existentes, en el ámbito de las instituciones públicas que integran el Sistema Nacional de Salud, que permitan elaborar una política pública en materia de cuidados a largo plazo.</vt:lpstr>
      <vt:lpstr>SEGUNDO. Para los mismos fines, las instituciones públicas que integran el Sistema Nacional de Salud, deberán proporcionar la información que corresponda en la materia, dentro del plazo y a través de los instrumentos establecidos para ello.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123</cp:lastModifiedBy>
  <cp:revision>11</cp:revision>
  <cp:lastPrinted>2019-07-22T15:44:49Z</cp:lastPrinted>
  <dcterms:modified xsi:type="dcterms:W3CDTF">2019-08-07T14:30:51Z</dcterms:modified>
</cp:coreProperties>
</file>