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732" r:id="rId3"/>
    <p:sldId id="733" r:id="rId4"/>
    <p:sldId id="372" r:id="rId5"/>
    <p:sldId id="734" r:id="rId6"/>
    <p:sldId id="735" r:id="rId7"/>
    <p:sldId id="321" r:id="rId8"/>
    <p:sldId id="736" r:id="rId9"/>
    <p:sldId id="325" r:id="rId10"/>
    <p:sldId id="258" r:id="rId11"/>
    <p:sldId id="342"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4A90D-E8C1-5441-A142-2FA4BB6AEF2A}" v="171" dt="2019-08-07T15:35:43.485"/>
  </p1510:revLst>
</p1510:revInfo>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BA489-6C4B-4619-A949-42E97D54CA46}"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B392DFEE-0E2F-4D52-AD4C-2DAD2565327F}">
      <dgm:prSet phldrT="[Text]" custT="1"/>
      <dgm:spPr/>
      <dgm:t>
        <a:bodyPr/>
        <a:lstStyle/>
        <a:p>
          <a:r>
            <a:rPr lang="es-MX" sz="1600" dirty="0">
              <a:solidFill>
                <a:schemeClr val="tx1"/>
              </a:solidFill>
            </a:rPr>
            <a:t>Ayudar a los/as cuidadores/as a combinar las tareas de cuidado con el trabajo remunerado</a:t>
          </a:r>
          <a:endParaRPr lang="en-US" sz="1600" dirty="0">
            <a:solidFill>
              <a:schemeClr val="tx1"/>
            </a:solidFill>
          </a:endParaRPr>
        </a:p>
      </dgm:t>
    </dgm:pt>
    <dgm:pt modelId="{65B45F9C-5A9F-40B4-B757-97B4BF5EB50D}" type="parTrans" cxnId="{6201DED8-AD0A-4D79-9EC7-686D1F09E79E}">
      <dgm:prSet/>
      <dgm:spPr/>
      <dgm:t>
        <a:bodyPr/>
        <a:lstStyle/>
        <a:p>
          <a:endParaRPr lang="en-US" sz="1600">
            <a:solidFill>
              <a:schemeClr val="tx1"/>
            </a:solidFill>
          </a:endParaRPr>
        </a:p>
      </dgm:t>
    </dgm:pt>
    <dgm:pt modelId="{F5DFCB22-6431-4EA0-9831-A6F35C1828A5}" type="sibTrans" cxnId="{6201DED8-AD0A-4D79-9EC7-686D1F09E79E}">
      <dgm:prSet/>
      <dgm:spPr/>
      <dgm:t>
        <a:bodyPr/>
        <a:lstStyle/>
        <a:p>
          <a:endParaRPr lang="en-US" sz="1600">
            <a:solidFill>
              <a:schemeClr val="tx1"/>
            </a:solidFill>
          </a:endParaRPr>
        </a:p>
      </dgm:t>
    </dgm:pt>
    <dgm:pt modelId="{F175A5EF-D98C-43BA-8261-74FAE8FEFA3E}">
      <dgm:prSet phldrT="[Text]" custT="1"/>
      <dgm:spPr/>
      <dgm:t>
        <a:bodyPr/>
        <a:lstStyle/>
        <a:p>
          <a:r>
            <a:rPr lang="es-MX" sz="1600" dirty="0">
              <a:solidFill>
                <a:schemeClr val="tx1"/>
              </a:solidFill>
            </a:rPr>
            <a:t>Mejorar el bienestar físico y mental de los/as cuidadores/as</a:t>
          </a:r>
          <a:endParaRPr lang="en-US" sz="1600" dirty="0">
            <a:solidFill>
              <a:schemeClr val="tx1"/>
            </a:solidFill>
          </a:endParaRPr>
        </a:p>
      </dgm:t>
    </dgm:pt>
    <dgm:pt modelId="{5D94D213-36F4-4799-8945-22ECC7EBA2AF}" type="parTrans" cxnId="{58D27AA0-9A9E-4B27-9096-D2846D9E5984}">
      <dgm:prSet/>
      <dgm:spPr/>
      <dgm:t>
        <a:bodyPr/>
        <a:lstStyle/>
        <a:p>
          <a:endParaRPr lang="en-US" sz="1600">
            <a:solidFill>
              <a:schemeClr val="tx1"/>
            </a:solidFill>
          </a:endParaRPr>
        </a:p>
      </dgm:t>
    </dgm:pt>
    <dgm:pt modelId="{1C8FED7A-4B6B-44D8-A09F-20CC916F8728}" type="sibTrans" cxnId="{58D27AA0-9A9E-4B27-9096-D2846D9E5984}">
      <dgm:prSet/>
      <dgm:spPr/>
      <dgm:t>
        <a:bodyPr/>
        <a:lstStyle/>
        <a:p>
          <a:endParaRPr lang="en-US" sz="1600">
            <a:solidFill>
              <a:schemeClr val="tx1"/>
            </a:solidFill>
          </a:endParaRPr>
        </a:p>
      </dgm:t>
    </dgm:pt>
    <dgm:pt modelId="{B2486B53-0641-4C24-9CAB-4C32B4F50BE6}">
      <dgm:prSet phldrT="[Text]" custT="1"/>
      <dgm:spPr>
        <a:solidFill>
          <a:schemeClr val="accent3">
            <a:lumMod val="75000"/>
          </a:schemeClr>
        </a:solidFill>
      </dgm:spPr>
      <dgm:t>
        <a:bodyPr/>
        <a:lstStyle/>
        <a:p>
          <a:r>
            <a:rPr lang="es-MX" sz="1600" dirty="0">
              <a:solidFill>
                <a:schemeClr val="tx1"/>
              </a:solidFill>
            </a:rPr>
            <a:t>Reconocer a los/as cuidadores/as y garantizar sus derechos</a:t>
          </a:r>
          <a:endParaRPr lang="en-US" sz="1600" dirty="0">
            <a:solidFill>
              <a:schemeClr val="tx1"/>
            </a:solidFill>
          </a:endParaRPr>
        </a:p>
      </dgm:t>
    </dgm:pt>
    <dgm:pt modelId="{A431BB51-A4A0-4E92-8523-009A8B866CD3}" type="parTrans" cxnId="{E848F49C-5AD2-43C5-9D0D-EACED197157C}">
      <dgm:prSet/>
      <dgm:spPr/>
      <dgm:t>
        <a:bodyPr/>
        <a:lstStyle/>
        <a:p>
          <a:endParaRPr lang="en-US" sz="1600">
            <a:solidFill>
              <a:schemeClr val="tx1"/>
            </a:solidFill>
          </a:endParaRPr>
        </a:p>
      </dgm:t>
    </dgm:pt>
    <dgm:pt modelId="{796D0E97-1E5D-4EAA-B7A3-3382EF64D432}" type="sibTrans" cxnId="{E848F49C-5AD2-43C5-9D0D-EACED197157C}">
      <dgm:prSet/>
      <dgm:spPr/>
      <dgm:t>
        <a:bodyPr/>
        <a:lstStyle/>
        <a:p>
          <a:endParaRPr lang="en-US" sz="1600">
            <a:solidFill>
              <a:schemeClr val="tx1"/>
            </a:solidFill>
          </a:endParaRPr>
        </a:p>
      </dgm:t>
    </dgm:pt>
    <dgm:pt modelId="{8D59536F-61C1-4CD4-A114-2CE30AC6D1A0}">
      <dgm:prSet phldrT="[Text]" custT="1"/>
      <dgm:spPr>
        <a:solidFill>
          <a:srgbClr val="FFC20E"/>
        </a:solidFill>
      </dgm:spPr>
      <dgm:t>
        <a:bodyPr/>
        <a:lstStyle/>
        <a:p>
          <a:r>
            <a:rPr lang="es-MX" sz="1400" b="1" dirty="0">
              <a:solidFill>
                <a:srgbClr val="FF0000"/>
              </a:solidFill>
            </a:rPr>
            <a:t>Desarrollar servicios sociales para el fortalecimiento de la autonomía de las personas mayores</a:t>
          </a:r>
          <a:endParaRPr lang="en-US" sz="1400" b="1" dirty="0">
            <a:solidFill>
              <a:srgbClr val="FF0000"/>
            </a:solidFill>
          </a:endParaRPr>
        </a:p>
      </dgm:t>
    </dgm:pt>
    <dgm:pt modelId="{E108BD27-A154-4687-B0CE-4C74D9BF88E0}" type="parTrans" cxnId="{59C8707F-6270-44C3-AD60-9CC5D9C3816C}">
      <dgm:prSet/>
      <dgm:spPr/>
      <dgm:t>
        <a:bodyPr/>
        <a:lstStyle/>
        <a:p>
          <a:endParaRPr lang="en-US" sz="1600">
            <a:solidFill>
              <a:schemeClr val="tx1"/>
            </a:solidFill>
          </a:endParaRPr>
        </a:p>
      </dgm:t>
    </dgm:pt>
    <dgm:pt modelId="{19514F6C-B991-4EA6-9130-12D8A0DC7AA7}" type="sibTrans" cxnId="{59C8707F-6270-44C3-AD60-9CC5D9C3816C}">
      <dgm:prSet/>
      <dgm:spPr/>
      <dgm:t>
        <a:bodyPr/>
        <a:lstStyle/>
        <a:p>
          <a:endParaRPr lang="en-US" sz="1600">
            <a:solidFill>
              <a:schemeClr val="tx1"/>
            </a:solidFill>
          </a:endParaRPr>
        </a:p>
      </dgm:t>
    </dgm:pt>
    <dgm:pt modelId="{D03583D1-97BF-4B80-B32C-8581C6CA57B8}" type="pres">
      <dgm:prSet presAssocID="{706BA489-6C4B-4619-A949-42E97D54CA46}" presName="compositeShape" presStyleCnt="0">
        <dgm:presLayoutVars>
          <dgm:chMax val="9"/>
          <dgm:dir/>
          <dgm:resizeHandles val="exact"/>
        </dgm:presLayoutVars>
      </dgm:prSet>
      <dgm:spPr/>
    </dgm:pt>
    <dgm:pt modelId="{18F62D0B-C816-43E3-861C-C00E7836A3FA}" type="pres">
      <dgm:prSet presAssocID="{706BA489-6C4B-4619-A949-42E97D54CA46}" presName="triangle1" presStyleLbl="node1" presStyleIdx="0" presStyleCnt="4">
        <dgm:presLayoutVars>
          <dgm:bulletEnabled val="1"/>
        </dgm:presLayoutVars>
      </dgm:prSet>
      <dgm:spPr/>
    </dgm:pt>
    <dgm:pt modelId="{CE84D019-AB36-477E-A3D2-34B26BAFAA02}" type="pres">
      <dgm:prSet presAssocID="{706BA489-6C4B-4619-A949-42E97D54CA46}" presName="triangle2" presStyleLbl="node1" presStyleIdx="1" presStyleCnt="4">
        <dgm:presLayoutVars>
          <dgm:bulletEnabled val="1"/>
        </dgm:presLayoutVars>
      </dgm:prSet>
      <dgm:spPr/>
    </dgm:pt>
    <dgm:pt modelId="{7EC03D00-765E-44E4-B330-E02B35580EA6}" type="pres">
      <dgm:prSet presAssocID="{706BA489-6C4B-4619-A949-42E97D54CA46}" presName="triangle3" presStyleLbl="node1" presStyleIdx="2" presStyleCnt="4">
        <dgm:presLayoutVars>
          <dgm:bulletEnabled val="1"/>
        </dgm:presLayoutVars>
      </dgm:prSet>
      <dgm:spPr/>
    </dgm:pt>
    <dgm:pt modelId="{7BEBB7E3-DF6C-4A7B-A5D9-3573D0992827}" type="pres">
      <dgm:prSet presAssocID="{706BA489-6C4B-4619-A949-42E97D54CA46}" presName="triangle4" presStyleLbl="node1" presStyleIdx="3" presStyleCnt="4">
        <dgm:presLayoutVars>
          <dgm:bulletEnabled val="1"/>
        </dgm:presLayoutVars>
      </dgm:prSet>
      <dgm:spPr/>
    </dgm:pt>
  </dgm:ptLst>
  <dgm:cxnLst>
    <dgm:cxn modelId="{1E2E4262-0B67-4745-89A3-FCDBA20FFDD4}" type="presOf" srcId="{F175A5EF-D98C-43BA-8261-74FAE8FEFA3E}" destId="{CE84D019-AB36-477E-A3D2-34B26BAFAA02}" srcOrd="0" destOrd="0" presId="urn:microsoft.com/office/officeart/2005/8/layout/pyramid4"/>
    <dgm:cxn modelId="{D00B816F-0A46-0B4D-BD8A-5EE189C25266}" type="presOf" srcId="{8D59536F-61C1-4CD4-A114-2CE30AC6D1A0}" destId="{7EC03D00-765E-44E4-B330-E02B35580EA6}" srcOrd="0" destOrd="0" presId="urn:microsoft.com/office/officeart/2005/8/layout/pyramid4"/>
    <dgm:cxn modelId="{59C8707F-6270-44C3-AD60-9CC5D9C3816C}" srcId="{706BA489-6C4B-4619-A949-42E97D54CA46}" destId="{8D59536F-61C1-4CD4-A114-2CE30AC6D1A0}" srcOrd="2" destOrd="0" parTransId="{E108BD27-A154-4687-B0CE-4C74D9BF88E0}" sibTransId="{19514F6C-B991-4EA6-9130-12D8A0DC7AA7}"/>
    <dgm:cxn modelId="{E848F49C-5AD2-43C5-9D0D-EACED197157C}" srcId="{706BA489-6C4B-4619-A949-42E97D54CA46}" destId="{B2486B53-0641-4C24-9CAB-4C32B4F50BE6}" srcOrd="3" destOrd="0" parTransId="{A431BB51-A4A0-4E92-8523-009A8B866CD3}" sibTransId="{796D0E97-1E5D-4EAA-B7A3-3382EF64D432}"/>
    <dgm:cxn modelId="{58D27AA0-9A9E-4B27-9096-D2846D9E5984}" srcId="{706BA489-6C4B-4619-A949-42E97D54CA46}" destId="{F175A5EF-D98C-43BA-8261-74FAE8FEFA3E}" srcOrd="1" destOrd="0" parTransId="{5D94D213-36F4-4799-8945-22ECC7EBA2AF}" sibTransId="{1C8FED7A-4B6B-44D8-A09F-20CC916F8728}"/>
    <dgm:cxn modelId="{5C8254A3-E6F2-AA47-980F-F00955899582}" type="presOf" srcId="{B2486B53-0641-4C24-9CAB-4C32B4F50BE6}" destId="{7BEBB7E3-DF6C-4A7B-A5D9-3573D0992827}" srcOrd="0" destOrd="0" presId="urn:microsoft.com/office/officeart/2005/8/layout/pyramid4"/>
    <dgm:cxn modelId="{AE0B40C5-B7B3-CE42-9ADE-7B07E6AA4C69}" type="presOf" srcId="{B392DFEE-0E2F-4D52-AD4C-2DAD2565327F}" destId="{18F62D0B-C816-43E3-861C-C00E7836A3FA}" srcOrd="0" destOrd="0" presId="urn:microsoft.com/office/officeart/2005/8/layout/pyramid4"/>
    <dgm:cxn modelId="{6201DED8-AD0A-4D79-9EC7-686D1F09E79E}" srcId="{706BA489-6C4B-4619-A949-42E97D54CA46}" destId="{B392DFEE-0E2F-4D52-AD4C-2DAD2565327F}" srcOrd="0" destOrd="0" parTransId="{65B45F9C-5A9F-40B4-B757-97B4BF5EB50D}" sibTransId="{F5DFCB22-6431-4EA0-9831-A6F35C1828A5}"/>
    <dgm:cxn modelId="{20A560F7-041C-E54E-BC17-86DF87D5FF0C}" type="presOf" srcId="{706BA489-6C4B-4619-A949-42E97D54CA46}" destId="{D03583D1-97BF-4B80-B32C-8581C6CA57B8}" srcOrd="0" destOrd="0" presId="urn:microsoft.com/office/officeart/2005/8/layout/pyramid4"/>
    <dgm:cxn modelId="{AF279CF1-37A7-8145-A007-E46F0B0AD3C6}" type="presParOf" srcId="{D03583D1-97BF-4B80-B32C-8581C6CA57B8}" destId="{18F62D0B-C816-43E3-861C-C00E7836A3FA}" srcOrd="0" destOrd="0" presId="urn:microsoft.com/office/officeart/2005/8/layout/pyramid4"/>
    <dgm:cxn modelId="{176250AA-1F55-C44D-9D57-D3AD5D8EEF5D}" type="presParOf" srcId="{D03583D1-97BF-4B80-B32C-8581C6CA57B8}" destId="{CE84D019-AB36-477E-A3D2-34B26BAFAA02}" srcOrd="1" destOrd="0" presId="urn:microsoft.com/office/officeart/2005/8/layout/pyramid4"/>
    <dgm:cxn modelId="{FF33482B-9CB2-5E42-9239-1C25216F794C}" type="presParOf" srcId="{D03583D1-97BF-4B80-B32C-8581C6CA57B8}" destId="{7EC03D00-765E-44E4-B330-E02B35580EA6}" srcOrd="2" destOrd="0" presId="urn:microsoft.com/office/officeart/2005/8/layout/pyramid4"/>
    <dgm:cxn modelId="{CF84C57B-B915-7148-B7CC-ABF5CED3F88F}" type="presParOf" srcId="{D03583D1-97BF-4B80-B32C-8581C6CA57B8}" destId="{7BEBB7E3-DF6C-4A7B-A5D9-3573D099282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69326-160E-422D-B5AD-B96FF2BC3F4D}"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B39108F-CFAB-43DB-835E-6DE767F0375F}">
      <dgm:prSet custT="1"/>
      <dgm:spPr/>
      <dgm:t>
        <a:bodyPr/>
        <a:lstStyle/>
        <a:p>
          <a:pPr>
            <a:lnSpc>
              <a:spcPct val="100000"/>
            </a:lnSpc>
          </a:pPr>
          <a:r>
            <a:rPr lang="es-MX" sz="2000" dirty="0"/>
            <a:t>La Red de Cuido se ejecuta en 56 comunidades atendiendo a 12,734 personas mayores al mes de junio 2018. Hay una lista de espera de cerca de 7,000 personas. </a:t>
          </a:r>
          <a:endParaRPr lang="en-US" sz="2000" dirty="0"/>
        </a:p>
      </dgm:t>
    </dgm:pt>
    <dgm:pt modelId="{107CE348-796D-4436-9A93-754D7638CBFB}" type="parTrans" cxnId="{76CE0448-7152-4BFD-AD10-3D89D6BC1BB9}">
      <dgm:prSet/>
      <dgm:spPr/>
      <dgm:t>
        <a:bodyPr/>
        <a:lstStyle/>
        <a:p>
          <a:endParaRPr lang="en-US" sz="2000"/>
        </a:p>
      </dgm:t>
    </dgm:pt>
    <dgm:pt modelId="{07675296-4BB4-4B28-A6FD-E9D2906E8F6F}" type="sibTrans" cxnId="{76CE0448-7152-4BFD-AD10-3D89D6BC1BB9}">
      <dgm:prSet/>
      <dgm:spPr/>
      <dgm:t>
        <a:bodyPr/>
        <a:lstStyle/>
        <a:p>
          <a:endParaRPr lang="en-US"/>
        </a:p>
      </dgm:t>
    </dgm:pt>
    <dgm:pt modelId="{2C993C8F-39D3-41F1-B5ED-C0A3E2593D91}">
      <dgm:prSet/>
      <dgm:spPr/>
      <dgm:t>
        <a:bodyPr/>
        <a:lstStyle/>
        <a:p>
          <a:pPr>
            <a:lnSpc>
              <a:spcPct val="100000"/>
            </a:lnSpc>
          </a:pPr>
          <a:r>
            <a:rPr lang="es-MX" dirty="0"/>
            <a:t>El Consejo Nacional de la Persona Adulta Mayor (CONAPAM)  invierte alrededor de 75 dólares por persona al mes, pero se requieren de 171 dólares per capita.</a:t>
          </a:r>
          <a:endParaRPr lang="en-US" dirty="0"/>
        </a:p>
      </dgm:t>
    </dgm:pt>
    <dgm:pt modelId="{69D8789E-5E1F-43BF-9873-C704C18E507E}" type="parTrans" cxnId="{19FBB537-86DF-437A-A1C8-C10741FBD509}">
      <dgm:prSet/>
      <dgm:spPr/>
      <dgm:t>
        <a:bodyPr/>
        <a:lstStyle/>
        <a:p>
          <a:endParaRPr lang="en-US" sz="2000"/>
        </a:p>
      </dgm:t>
    </dgm:pt>
    <dgm:pt modelId="{A910374A-5237-4751-A5F8-F56E265C5AA4}" type="sibTrans" cxnId="{19FBB537-86DF-437A-A1C8-C10741FBD509}">
      <dgm:prSet/>
      <dgm:spPr/>
      <dgm:t>
        <a:bodyPr/>
        <a:lstStyle/>
        <a:p>
          <a:endParaRPr lang="en-US"/>
        </a:p>
      </dgm:t>
    </dgm:pt>
    <dgm:pt modelId="{5E163C30-FD14-4A1D-BA4E-E0BC8BC34D3A}" type="pres">
      <dgm:prSet presAssocID="{C0869326-160E-422D-B5AD-B96FF2BC3F4D}" presName="root" presStyleCnt="0">
        <dgm:presLayoutVars>
          <dgm:dir/>
          <dgm:resizeHandles val="exact"/>
        </dgm:presLayoutVars>
      </dgm:prSet>
      <dgm:spPr/>
    </dgm:pt>
    <dgm:pt modelId="{3B6EF1C9-189E-46C1-AC7C-F70C2E13DA78}" type="pres">
      <dgm:prSet presAssocID="{3B39108F-CFAB-43DB-835E-6DE767F0375F}" presName="compNode" presStyleCnt="0"/>
      <dgm:spPr/>
    </dgm:pt>
    <dgm:pt modelId="{8E4ABFDC-34D5-4071-85AE-D4D792AC3496}" type="pres">
      <dgm:prSet presAssocID="{3B39108F-CFAB-43DB-835E-6DE767F037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les with Arrows"/>
        </a:ext>
      </dgm:extLst>
    </dgm:pt>
    <dgm:pt modelId="{2DC3F0EA-5DBD-45EE-ABDB-3548752E399C}" type="pres">
      <dgm:prSet presAssocID="{3B39108F-CFAB-43DB-835E-6DE767F0375F}" presName="spaceRect" presStyleCnt="0"/>
      <dgm:spPr/>
    </dgm:pt>
    <dgm:pt modelId="{C91FAFD2-CADC-4411-A437-1103A4D921C2}" type="pres">
      <dgm:prSet presAssocID="{3B39108F-CFAB-43DB-835E-6DE767F0375F}" presName="textRect" presStyleLbl="revTx" presStyleIdx="0" presStyleCnt="2">
        <dgm:presLayoutVars>
          <dgm:chMax val="1"/>
          <dgm:chPref val="1"/>
        </dgm:presLayoutVars>
      </dgm:prSet>
      <dgm:spPr/>
    </dgm:pt>
    <dgm:pt modelId="{1F863A8C-30C5-4349-ABD1-94FE1B651F17}" type="pres">
      <dgm:prSet presAssocID="{07675296-4BB4-4B28-A6FD-E9D2906E8F6F}" presName="sibTrans" presStyleCnt="0"/>
      <dgm:spPr/>
    </dgm:pt>
    <dgm:pt modelId="{12D5EA4C-216E-4CBB-9A2D-588B20D64301}" type="pres">
      <dgm:prSet presAssocID="{2C993C8F-39D3-41F1-B5ED-C0A3E2593D91}" presName="compNode" presStyleCnt="0"/>
      <dgm:spPr/>
    </dgm:pt>
    <dgm:pt modelId="{BEA94C28-1574-420E-8AE6-956E4A9CA654}" type="pres">
      <dgm:prSet presAssocID="{2C993C8F-39D3-41F1-B5ED-C0A3E2593D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A9512F1F-C849-4E11-AA86-69A83F93F296}" type="pres">
      <dgm:prSet presAssocID="{2C993C8F-39D3-41F1-B5ED-C0A3E2593D91}" presName="spaceRect" presStyleCnt="0"/>
      <dgm:spPr/>
    </dgm:pt>
    <dgm:pt modelId="{382EA612-4EC6-40E6-BE11-44EDDDEED233}" type="pres">
      <dgm:prSet presAssocID="{2C993C8F-39D3-41F1-B5ED-C0A3E2593D91}" presName="textRect" presStyleLbl="revTx" presStyleIdx="1" presStyleCnt="2" custScaleX="110739">
        <dgm:presLayoutVars>
          <dgm:chMax val="1"/>
          <dgm:chPref val="1"/>
        </dgm:presLayoutVars>
      </dgm:prSet>
      <dgm:spPr/>
    </dgm:pt>
  </dgm:ptLst>
  <dgm:cxnLst>
    <dgm:cxn modelId="{A04A7433-8959-4060-854E-55086CD32604}" type="presOf" srcId="{3B39108F-CFAB-43DB-835E-6DE767F0375F}" destId="{C91FAFD2-CADC-4411-A437-1103A4D921C2}" srcOrd="0" destOrd="0" presId="urn:microsoft.com/office/officeart/2018/2/layout/IconLabelList"/>
    <dgm:cxn modelId="{19FBB537-86DF-437A-A1C8-C10741FBD509}" srcId="{C0869326-160E-422D-B5AD-B96FF2BC3F4D}" destId="{2C993C8F-39D3-41F1-B5ED-C0A3E2593D91}" srcOrd="1" destOrd="0" parTransId="{69D8789E-5E1F-43BF-9873-C704C18E507E}" sibTransId="{A910374A-5237-4751-A5F8-F56E265C5AA4}"/>
    <dgm:cxn modelId="{76CE0448-7152-4BFD-AD10-3D89D6BC1BB9}" srcId="{C0869326-160E-422D-B5AD-B96FF2BC3F4D}" destId="{3B39108F-CFAB-43DB-835E-6DE767F0375F}" srcOrd="0" destOrd="0" parTransId="{107CE348-796D-4436-9A93-754D7638CBFB}" sibTransId="{07675296-4BB4-4B28-A6FD-E9D2906E8F6F}"/>
    <dgm:cxn modelId="{6588D28E-0DE8-4C9E-9B77-EB0D1B287DB6}" type="presOf" srcId="{C0869326-160E-422D-B5AD-B96FF2BC3F4D}" destId="{5E163C30-FD14-4A1D-BA4E-E0BC8BC34D3A}" srcOrd="0" destOrd="0" presId="urn:microsoft.com/office/officeart/2018/2/layout/IconLabelList"/>
    <dgm:cxn modelId="{E67CF3C0-DEDE-4BED-B62A-43F4CDE14FDD}" type="presOf" srcId="{2C993C8F-39D3-41F1-B5ED-C0A3E2593D91}" destId="{382EA612-4EC6-40E6-BE11-44EDDDEED233}" srcOrd="0" destOrd="0" presId="urn:microsoft.com/office/officeart/2018/2/layout/IconLabelList"/>
    <dgm:cxn modelId="{C77DF6E4-7459-4228-8916-879EAFF8BD8E}" type="presParOf" srcId="{5E163C30-FD14-4A1D-BA4E-E0BC8BC34D3A}" destId="{3B6EF1C9-189E-46C1-AC7C-F70C2E13DA78}" srcOrd="0" destOrd="0" presId="urn:microsoft.com/office/officeart/2018/2/layout/IconLabelList"/>
    <dgm:cxn modelId="{14D98CFF-5FF4-404E-8DA6-122F0130077B}" type="presParOf" srcId="{3B6EF1C9-189E-46C1-AC7C-F70C2E13DA78}" destId="{8E4ABFDC-34D5-4071-85AE-D4D792AC3496}" srcOrd="0" destOrd="0" presId="urn:microsoft.com/office/officeart/2018/2/layout/IconLabelList"/>
    <dgm:cxn modelId="{AC5521C4-AE71-46CA-83EE-FF1786E42997}" type="presParOf" srcId="{3B6EF1C9-189E-46C1-AC7C-F70C2E13DA78}" destId="{2DC3F0EA-5DBD-45EE-ABDB-3548752E399C}" srcOrd="1" destOrd="0" presId="urn:microsoft.com/office/officeart/2018/2/layout/IconLabelList"/>
    <dgm:cxn modelId="{308C8BD9-79DC-4358-BA6E-90E0F6F51FE4}" type="presParOf" srcId="{3B6EF1C9-189E-46C1-AC7C-F70C2E13DA78}" destId="{C91FAFD2-CADC-4411-A437-1103A4D921C2}" srcOrd="2" destOrd="0" presId="urn:microsoft.com/office/officeart/2018/2/layout/IconLabelList"/>
    <dgm:cxn modelId="{D0657091-2D35-4BC7-9061-0EF49055A9E3}" type="presParOf" srcId="{5E163C30-FD14-4A1D-BA4E-E0BC8BC34D3A}" destId="{1F863A8C-30C5-4349-ABD1-94FE1B651F17}" srcOrd="1" destOrd="0" presId="urn:microsoft.com/office/officeart/2018/2/layout/IconLabelList"/>
    <dgm:cxn modelId="{A7D8E7FB-2259-4A45-858A-442A97D51E8A}" type="presParOf" srcId="{5E163C30-FD14-4A1D-BA4E-E0BC8BC34D3A}" destId="{12D5EA4C-216E-4CBB-9A2D-588B20D64301}" srcOrd="2" destOrd="0" presId="urn:microsoft.com/office/officeart/2018/2/layout/IconLabelList"/>
    <dgm:cxn modelId="{42AAAF6C-AA79-4334-933D-6EA63EA4B827}" type="presParOf" srcId="{12D5EA4C-216E-4CBB-9A2D-588B20D64301}" destId="{BEA94C28-1574-420E-8AE6-956E4A9CA654}" srcOrd="0" destOrd="0" presId="urn:microsoft.com/office/officeart/2018/2/layout/IconLabelList"/>
    <dgm:cxn modelId="{25C50F58-8191-42D3-B82D-F42667ECC47C}" type="presParOf" srcId="{12D5EA4C-216E-4CBB-9A2D-588B20D64301}" destId="{A9512F1F-C849-4E11-AA86-69A83F93F296}" srcOrd="1" destOrd="0" presId="urn:microsoft.com/office/officeart/2018/2/layout/IconLabelList"/>
    <dgm:cxn modelId="{ED0D8C3F-DA26-4968-A716-30C1956FEC49}" type="presParOf" srcId="{12D5EA4C-216E-4CBB-9A2D-588B20D64301}" destId="{382EA612-4EC6-40E6-BE11-44EDDDEED2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EED4E-C63E-46CE-9153-DD0BD3073A42}"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s-ES"/>
        </a:p>
      </dgm:t>
    </dgm:pt>
    <dgm:pt modelId="{C90CB882-02F8-4DD5-96CC-2C1B49F7527C}">
      <dgm:prSet phldrT="[Texto]" custT="1">
        <dgm:style>
          <a:lnRef idx="1">
            <a:schemeClr val="accent6"/>
          </a:lnRef>
          <a:fillRef idx="2">
            <a:schemeClr val="accent6"/>
          </a:fillRef>
          <a:effectRef idx="1">
            <a:schemeClr val="accent6"/>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400" b="1" dirty="0"/>
            <a:t>POLÍTICA DE CORRESPONSABILIDAD DE  LOS CUIDADOS EN EL SALVADOR</a:t>
          </a:r>
        </a:p>
      </dgm:t>
    </dgm:pt>
    <dgm:pt modelId="{1ABEF568-1686-42E2-9E93-57A43B509301}" type="parTrans" cxnId="{C0067443-077E-467A-AB83-8B285F138828}">
      <dgm:prSet/>
      <dgm:spPr/>
      <dgm:t>
        <a:bodyPr/>
        <a:lstStyle/>
        <a:p>
          <a:endParaRPr lang="es-ES"/>
        </a:p>
      </dgm:t>
    </dgm:pt>
    <dgm:pt modelId="{D1199420-3215-42E5-8864-DF97148B2A8A}" type="sibTrans" cxnId="{C0067443-077E-467A-AB83-8B285F138828}">
      <dgm:prSet/>
      <dgm:spPr/>
      <dgm:t>
        <a:bodyPr/>
        <a:lstStyle/>
        <a:p>
          <a:endParaRPr lang="es-ES"/>
        </a:p>
      </dgm:t>
    </dgm:pt>
    <dgm:pt modelId="{44F7B660-40A1-42E4-B2D2-3EE55E3AD139}">
      <dgm:prSet phldrT="[Texto]"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UY" sz="1600" dirty="0"/>
            <a:t>Desarrollar acciones de apoyo a las familias en el cuidado y asistencia de los miembros del hogar con algún nivel de dependencia. </a:t>
          </a:r>
        </a:p>
      </dgm:t>
    </dgm:pt>
    <dgm:pt modelId="{D54374D8-5A26-40D5-A5F4-845D39241265}" type="parTrans" cxnId="{EAF7F418-4592-4E69-BFA2-E9A2E874B374}">
      <dgm:prSet/>
      <dgm:spPr/>
      <dgm:t>
        <a:bodyPr/>
        <a:lstStyle/>
        <a:p>
          <a:endParaRPr lang="es-ES"/>
        </a:p>
      </dgm:t>
    </dgm:pt>
    <dgm:pt modelId="{D8465F55-F28F-4A61-B6E2-79CC46658D4C}" type="sibTrans" cxnId="{EAF7F418-4592-4E69-BFA2-E9A2E874B374}">
      <dgm:prSet/>
      <dgm:spPr/>
      <dgm:t>
        <a:bodyPr/>
        <a:lstStyle/>
        <a:p>
          <a:endParaRPr lang="es-ES"/>
        </a:p>
      </dgm:t>
    </dgm:pt>
    <dgm:pt modelId="{B1FCA4D5-D381-44F2-B5BD-C0E287785E7F}">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Y" sz="1600" dirty="0"/>
            <a:t>Desarrollar acciones para la atención de las personas cuidadoras</a:t>
          </a:r>
          <a:endParaRPr lang="es-ES" sz="1600" dirty="0"/>
        </a:p>
      </dgm:t>
    </dgm:pt>
    <dgm:pt modelId="{8DA638EC-45BF-4735-ABE3-708054CEB7C2}" type="parTrans" cxnId="{AEF1F792-8E17-4AA1-B650-A2794DCC827B}">
      <dgm:prSet/>
      <dgm:spPr/>
      <dgm:t>
        <a:bodyPr/>
        <a:lstStyle/>
        <a:p>
          <a:endParaRPr lang="es-ES"/>
        </a:p>
      </dgm:t>
    </dgm:pt>
    <dgm:pt modelId="{0913027E-2662-4F5F-8314-5DEF24A06DB2}" type="sibTrans" cxnId="{AEF1F792-8E17-4AA1-B650-A2794DCC827B}">
      <dgm:prSet/>
      <dgm:spPr/>
      <dgm:t>
        <a:bodyPr/>
        <a:lstStyle/>
        <a:p>
          <a:endParaRPr lang="es-ES"/>
        </a:p>
      </dgm:t>
    </dgm:pt>
    <dgm:pt modelId="{8E6CB3FB-AF3C-4046-ACD8-4FF51A13198B}">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UY" sz="1600" dirty="0"/>
            <a:t>La promoción de la corresponsabilidad de los cuidados entre hombres y mujeres</a:t>
          </a:r>
        </a:p>
        <a:p>
          <a:pPr defTabSz="266700">
            <a:lnSpc>
              <a:spcPct val="90000"/>
            </a:lnSpc>
            <a:spcAft>
              <a:spcPct val="35000"/>
            </a:spcAft>
          </a:pPr>
          <a:endParaRPr lang="es-ES" sz="1600" dirty="0"/>
        </a:p>
      </dgm:t>
    </dgm:pt>
    <dgm:pt modelId="{5913FC88-D964-48C7-8BCD-07E42A4BFF40}" type="parTrans" cxnId="{4FE58812-098E-4688-B7FC-4FF22C926BC3}">
      <dgm:prSet/>
      <dgm:spPr/>
      <dgm:t>
        <a:bodyPr/>
        <a:lstStyle/>
        <a:p>
          <a:endParaRPr lang="es-ES"/>
        </a:p>
      </dgm:t>
    </dgm:pt>
    <dgm:pt modelId="{5D4075E7-6135-4D05-85CC-01EC4417562E}" type="sibTrans" cxnId="{4FE58812-098E-4688-B7FC-4FF22C926BC3}">
      <dgm:prSet/>
      <dgm:spPr/>
      <dgm:t>
        <a:bodyPr/>
        <a:lstStyle/>
        <a:p>
          <a:endParaRPr lang="es-ES"/>
        </a:p>
      </dgm:t>
    </dgm:pt>
    <dgm:pt modelId="{D50D7540-D4A4-4B6E-8D42-387A54ACB987}" type="pres">
      <dgm:prSet presAssocID="{99BEED4E-C63E-46CE-9153-DD0BD3073A42}" presName="Name0" presStyleCnt="0">
        <dgm:presLayoutVars>
          <dgm:chMax val="7"/>
          <dgm:dir/>
          <dgm:animOne val="branch"/>
        </dgm:presLayoutVars>
      </dgm:prSet>
      <dgm:spPr/>
    </dgm:pt>
    <dgm:pt modelId="{9DF99D74-69C7-46A1-8425-087D95F76735}" type="pres">
      <dgm:prSet presAssocID="{C90CB882-02F8-4DD5-96CC-2C1B49F7527C}" presName="parTx1" presStyleLbl="node1" presStyleIdx="0" presStyleCnt="1" custScaleX="163657" custScaleY="209235" custLinFactNeighborX="19274" custLinFactNeighborY="0"/>
      <dgm:spPr/>
    </dgm:pt>
    <dgm:pt modelId="{950AE249-8C65-45AC-B820-25C17CF9E8BC}" type="pres">
      <dgm:prSet presAssocID="{C90CB882-02F8-4DD5-96CC-2C1B49F7527C}" presName="spPre1" presStyleCnt="0"/>
      <dgm:spPr/>
    </dgm:pt>
    <dgm:pt modelId="{DDC78146-836B-4257-BBEC-0C5C1927F3BB}" type="pres">
      <dgm:prSet presAssocID="{C90CB882-02F8-4DD5-96CC-2C1B49F7527C}" presName="chLin1" presStyleCnt="0"/>
      <dgm:spPr/>
    </dgm:pt>
    <dgm:pt modelId="{3F8E7BBB-EB66-4703-8259-455600BDC956}" type="pres">
      <dgm:prSet presAssocID="{D54374D8-5A26-40D5-A5F4-845D39241265}" presName="Name11" presStyleLbl="parChTrans1D1" presStyleIdx="0" presStyleCnt="6"/>
      <dgm:spPr/>
    </dgm:pt>
    <dgm:pt modelId="{95BE2AA3-C887-4347-9D8B-134099571324}" type="pres">
      <dgm:prSet presAssocID="{44F7B660-40A1-42E4-B2D2-3EE55E3AD139}" presName="txAndLines1" presStyleCnt="0"/>
      <dgm:spPr/>
    </dgm:pt>
    <dgm:pt modelId="{6BD1398A-0360-4380-89EE-B109F3E0C97F}" type="pres">
      <dgm:prSet presAssocID="{44F7B660-40A1-42E4-B2D2-3EE55E3AD139}" presName="anchor1" presStyleCnt="0"/>
      <dgm:spPr/>
    </dgm:pt>
    <dgm:pt modelId="{C227F0E3-6D6B-43F8-BD9B-4BDABE8526B6}" type="pres">
      <dgm:prSet presAssocID="{44F7B660-40A1-42E4-B2D2-3EE55E3AD139}" presName="backup1" presStyleCnt="0"/>
      <dgm:spPr/>
    </dgm:pt>
    <dgm:pt modelId="{B67FC341-529B-4A4B-9E1A-3FE5438582B4}" type="pres">
      <dgm:prSet presAssocID="{44F7B660-40A1-42E4-B2D2-3EE55E3AD139}" presName="preLine1" presStyleLbl="parChTrans1D1" presStyleIdx="1" presStyleCnt="6"/>
      <dgm:spPr/>
    </dgm:pt>
    <dgm:pt modelId="{B8D82E32-EA7A-46C2-B552-4C0560D0E93D}" type="pres">
      <dgm:prSet presAssocID="{44F7B660-40A1-42E4-B2D2-3EE55E3AD139}" presName="desTx1" presStyleLbl="revTx" presStyleIdx="0" presStyleCnt="0" custScaleX="120135" custLinFactNeighborX="-29554" custLinFactNeighborY="-96252">
        <dgm:presLayoutVars>
          <dgm:bulletEnabled val="1"/>
        </dgm:presLayoutVars>
      </dgm:prSet>
      <dgm:spPr/>
    </dgm:pt>
    <dgm:pt modelId="{51D46CB0-6B27-4789-AB3D-B302543C37FC}" type="pres">
      <dgm:prSet presAssocID="{8DA638EC-45BF-4735-ABE3-708054CEB7C2}" presName="Name11" presStyleLbl="parChTrans1D1" presStyleIdx="2" presStyleCnt="6"/>
      <dgm:spPr/>
    </dgm:pt>
    <dgm:pt modelId="{BE2A675A-8C73-4D47-9777-7019C5B35AE7}" type="pres">
      <dgm:prSet presAssocID="{B1FCA4D5-D381-44F2-B5BD-C0E287785E7F}" presName="txAndLines1" presStyleCnt="0"/>
      <dgm:spPr/>
    </dgm:pt>
    <dgm:pt modelId="{C854D1FA-1467-4F9C-B372-2A021589316D}" type="pres">
      <dgm:prSet presAssocID="{B1FCA4D5-D381-44F2-B5BD-C0E287785E7F}" presName="anchor1" presStyleCnt="0"/>
      <dgm:spPr/>
    </dgm:pt>
    <dgm:pt modelId="{9929E7A5-21F0-4A32-88BD-7EB1D1451C54}" type="pres">
      <dgm:prSet presAssocID="{B1FCA4D5-D381-44F2-B5BD-C0E287785E7F}" presName="backup1" presStyleCnt="0"/>
      <dgm:spPr/>
    </dgm:pt>
    <dgm:pt modelId="{FF1660A9-7E40-4D4E-8E48-8BC415574B2C}" type="pres">
      <dgm:prSet presAssocID="{B1FCA4D5-D381-44F2-B5BD-C0E287785E7F}" presName="preLine1" presStyleLbl="parChTrans1D1" presStyleIdx="3" presStyleCnt="6"/>
      <dgm:spPr/>
    </dgm:pt>
    <dgm:pt modelId="{58A0DE5D-64EE-44E0-A9AB-6E4ABA510209}" type="pres">
      <dgm:prSet presAssocID="{B1FCA4D5-D381-44F2-B5BD-C0E287785E7F}" presName="desTx1" presStyleLbl="revTx" presStyleIdx="0" presStyleCnt="0" custLinFactNeighborX="-28449" custLinFactNeighborY="-65">
        <dgm:presLayoutVars>
          <dgm:bulletEnabled val="1"/>
        </dgm:presLayoutVars>
      </dgm:prSet>
      <dgm:spPr/>
    </dgm:pt>
    <dgm:pt modelId="{590781CE-F7B1-4A1B-B6DD-5C6F1AE7F001}" type="pres">
      <dgm:prSet presAssocID="{5913FC88-D964-48C7-8BCD-07E42A4BFF40}" presName="Name11" presStyleLbl="parChTrans1D1" presStyleIdx="4" presStyleCnt="6"/>
      <dgm:spPr/>
    </dgm:pt>
    <dgm:pt modelId="{AEABAF4B-F8F5-42EE-925F-213FCC39D574}" type="pres">
      <dgm:prSet presAssocID="{8E6CB3FB-AF3C-4046-ACD8-4FF51A13198B}" presName="txAndLines1" presStyleCnt="0"/>
      <dgm:spPr/>
    </dgm:pt>
    <dgm:pt modelId="{C93D9E19-47BA-4413-8E94-9F7174EB77DA}" type="pres">
      <dgm:prSet presAssocID="{8E6CB3FB-AF3C-4046-ACD8-4FF51A13198B}" presName="anchor1" presStyleCnt="0"/>
      <dgm:spPr/>
    </dgm:pt>
    <dgm:pt modelId="{E11D967C-2DCC-48CC-AB12-360DCB828E4B}" type="pres">
      <dgm:prSet presAssocID="{8E6CB3FB-AF3C-4046-ACD8-4FF51A13198B}" presName="backup1" presStyleCnt="0"/>
      <dgm:spPr/>
    </dgm:pt>
    <dgm:pt modelId="{5B4CD20C-9422-4CBD-8AB4-CD499F4B05D2}" type="pres">
      <dgm:prSet presAssocID="{8E6CB3FB-AF3C-4046-ACD8-4FF51A13198B}" presName="preLine1" presStyleLbl="parChTrans1D1" presStyleIdx="5" presStyleCnt="6"/>
      <dgm:spPr/>
    </dgm:pt>
    <dgm:pt modelId="{08D7EB09-BA07-4472-8D9E-CC083A4005C1}" type="pres">
      <dgm:prSet presAssocID="{8E6CB3FB-AF3C-4046-ACD8-4FF51A13198B}" presName="desTx1" presStyleLbl="revTx" presStyleIdx="0" presStyleCnt="0" custScaleX="111288" custLinFactY="18970" custLinFactNeighborX="-36111" custLinFactNeighborY="100000">
        <dgm:presLayoutVars>
          <dgm:bulletEnabled val="1"/>
        </dgm:presLayoutVars>
      </dgm:prSet>
      <dgm:spPr/>
    </dgm:pt>
  </dgm:ptLst>
  <dgm:cxnLst>
    <dgm:cxn modelId="{E42FC208-87AA-44A9-93B2-CFE147278BC4}" type="presOf" srcId="{44F7B660-40A1-42E4-B2D2-3EE55E3AD139}" destId="{B8D82E32-EA7A-46C2-B552-4C0560D0E93D}" srcOrd="0" destOrd="0" presId="urn:microsoft.com/office/officeart/2009/3/layout/SubStepProcess"/>
    <dgm:cxn modelId="{4FE58812-098E-4688-B7FC-4FF22C926BC3}" srcId="{C90CB882-02F8-4DD5-96CC-2C1B49F7527C}" destId="{8E6CB3FB-AF3C-4046-ACD8-4FF51A13198B}" srcOrd="2" destOrd="0" parTransId="{5913FC88-D964-48C7-8BCD-07E42A4BFF40}" sibTransId="{5D4075E7-6135-4D05-85CC-01EC4417562E}"/>
    <dgm:cxn modelId="{EAF7F418-4592-4E69-BFA2-E9A2E874B374}" srcId="{C90CB882-02F8-4DD5-96CC-2C1B49F7527C}" destId="{44F7B660-40A1-42E4-B2D2-3EE55E3AD139}" srcOrd="0" destOrd="0" parTransId="{D54374D8-5A26-40D5-A5F4-845D39241265}" sibTransId="{D8465F55-F28F-4A61-B6E2-79CC46658D4C}"/>
    <dgm:cxn modelId="{C0067443-077E-467A-AB83-8B285F138828}" srcId="{99BEED4E-C63E-46CE-9153-DD0BD3073A42}" destId="{C90CB882-02F8-4DD5-96CC-2C1B49F7527C}" srcOrd="0" destOrd="0" parTransId="{1ABEF568-1686-42E2-9E93-57A43B509301}" sibTransId="{D1199420-3215-42E5-8864-DF97148B2A8A}"/>
    <dgm:cxn modelId="{6EF68F66-611A-4ABA-947C-5EFF71ECCD56}" type="presOf" srcId="{B1FCA4D5-D381-44F2-B5BD-C0E287785E7F}" destId="{58A0DE5D-64EE-44E0-A9AB-6E4ABA510209}" srcOrd="0" destOrd="0" presId="urn:microsoft.com/office/officeart/2009/3/layout/SubStepProcess"/>
    <dgm:cxn modelId="{AEF1F792-8E17-4AA1-B650-A2794DCC827B}" srcId="{C90CB882-02F8-4DD5-96CC-2C1B49F7527C}" destId="{B1FCA4D5-D381-44F2-B5BD-C0E287785E7F}" srcOrd="1" destOrd="0" parTransId="{8DA638EC-45BF-4735-ABE3-708054CEB7C2}" sibTransId="{0913027E-2662-4F5F-8314-5DEF24A06DB2}"/>
    <dgm:cxn modelId="{59F4069C-F7FC-41EC-9892-E8459CF28585}" type="presOf" srcId="{8E6CB3FB-AF3C-4046-ACD8-4FF51A13198B}" destId="{08D7EB09-BA07-4472-8D9E-CC083A4005C1}" srcOrd="0" destOrd="0" presId="urn:microsoft.com/office/officeart/2009/3/layout/SubStepProcess"/>
    <dgm:cxn modelId="{A55BCBF3-05D8-4271-B53F-1D773BF8C93B}" type="presOf" srcId="{C90CB882-02F8-4DD5-96CC-2C1B49F7527C}" destId="{9DF99D74-69C7-46A1-8425-087D95F76735}" srcOrd="0" destOrd="0" presId="urn:microsoft.com/office/officeart/2009/3/layout/SubStepProcess"/>
    <dgm:cxn modelId="{C346C4FA-0E23-469E-B754-D7181BA6ED99}" type="presOf" srcId="{99BEED4E-C63E-46CE-9153-DD0BD3073A42}" destId="{D50D7540-D4A4-4B6E-8D42-387A54ACB987}" srcOrd="0" destOrd="0" presId="urn:microsoft.com/office/officeart/2009/3/layout/SubStepProcess"/>
    <dgm:cxn modelId="{D1887A74-8320-466B-B34B-C845C3CF4E67}" type="presParOf" srcId="{D50D7540-D4A4-4B6E-8D42-387A54ACB987}" destId="{9DF99D74-69C7-46A1-8425-087D95F76735}" srcOrd="0" destOrd="0" presId="urn:microsoft.com/office/officeart/2009/3/layout/SubStepProcess"/>
    <dgm:cxn modelId="{452C4395-4F79-4888-A887-51476FF5930F}" type="presParOf" srcId="{D50D7540-D4A4-4B6E-8D42-387A54ACB987}" destId="{950AE249-8C65-45AC-B820-25C17CF9E8BC}" srcOrd="1" destOrd="0" presId="urn:microsoft.com/office/officeart/2009/3/layout/SubStepProcess"/>
    <dgm:cxn modelId="{3801E076-EF20-49F7-858A-CCBD029B05B4}" type="presParOf" srcId="{D50D7540-D4A4-4B6E-8D42-387A54ACB987}" destId="{DDC78146-836B-4257-BBEC-0C5C1927F3BB}" srcOrd="2" destOrd="0" presId="urn:microsoft.com/office/officeart/2009/3/layout/SubStepProcess"/>
    <dgm:cxn modelId="{0AA071B1-B74C-4045-B062-8F5BBF3D119D}" type="presParOf" srcId="{DDC78146-836B-4257-BBEC-0C5C1927F3BB}" destId="{3F8E7BBB-EB66-4703-8259-455600BDC956}" srcOrd="0" destOrd="0" presId="urn:microsoft.com/office/officeart/2009/3/layout/SubStepProcess"/>
    <dgm:cxn modelId="{F62F22C9-69F2-4F0D-9CC6-2C1FE145259A}" type="presParOf" srcId="{DDC78146-836B-4257-BBEC-0C5C1927F3BB}" destId="{95BE2AA3-C887-4347-9D8B-134099571324}" srcOrd="1" destOrd="0" presId="urn:microsoft.com/office/officeart/2009/3/layout/SubStepProcess"/>
    <dgm:cxn modelId="{9F4A2900-7C4C-4255-8B18-FAA916C95DA4}" type="presParOf" srcId="{95BE2AA3-C887-4347-9D8B-134099571324}" destId="{6BD1398A-0360-4380-89EE-B109F3E0C97F}" srcOrd="0" destOrd="0" presId="urn:microsoft.com/office/officeart/2009/3/layout/SubStepProcess"/>
    <dgm:cxn modelId="{A216E3B3-AFB7-4AE0-AB1B-43E499742CF2}" type="presParOf" srcId="{95BE2AA3-C887-4347-9D8B-134099571324}" destId="{C227F0E3-6D6B-43F8-BD9B-4BDABE8526B6}" srcOrd="1" destOrd="0" presId="urn:microsoft.com/office/officeart/2009/3/layout/SubStepProcess"/>
    <dgm:cxn modelId="{E5A08B94-3AE1-4A38-9644-75DE5A2D0DEE}" type="presParOf" srcId="{95BE2AA3-C887-4347-9D8B-134099571324}" destId="{B67FC341-529B-4A4B-9E1A-3FE5438582B4}" srcOrd="2" destOrd="0" presId="urn:microsoft.com/office/officeart/2009/3/layout/SubStepProcess"/>
    <dgm:cxn modelId="{EF22110C-1698-4B54-ADBD-34BA7796D14E}" type="presParOf" srcId="{95BE2AA3-C887-4347-9D8B-134099571324}" destId="{B8D82E32-EA7A-46C2-B552-4C0560D0E93D}" srcOrd="3" destOrd="0" presId="urn:microsoft.com/office/officeart/2009/3/layout/SubStepProcess"/>
    <dgm:cxn modelId="{F44B5D8E-99DF-4BB5-88D2-92A03E074EF9}" type="presParOf" srcId="{DDC78146-836B-4257-BBEC-0C5C1927F3BB}" destId="{51D46CB0-6B27-4789-AB3D-B302543C37FC}" srcOrd="2" destOrd="0" presId="urn:microsoft.com/office/officeart/2009/3/layout/SubStepProcess"/>
    <dgm:cxn modelId="{29CA8504-613E-451D-97E2-4D3DA518ECF6}" type="presParOf" srcId="{DDC78146-836B-4257-BBEC-0C5C1927F3BB}" destId="{BE2A675A-8C73-4D47-9777-7019C5B35AE7}" srcOrd="3" destOrd="0" presId="urn:microsoft.com/office/officeart/2009/3/layout/SubStepProcess"/>
    <dgm:cxn modelId="{069A8BB1-6893-4B70-9BA7-85566A135D96}" type="presParOf" srcId="{BE2A675A-8C73-4D47-9777-7019C5B35AE7}" destId="{C854D1FA-1467-4F9C-B372-2A021589316D}" srcOrd="0" destOrd="0" presId="urn:microsoft.com/office/officeart/2009/3/layout/SubStepProcess"/>
    <dgm:cxn modelId="{B0518AA3-1CF7-44A8-B90E-5CA1B6062B2F}" type="presParOf" srcId="{BE2A675A-8C73-4D47-9777-7019C5B35AE7}" destId="{9929E7A5-21F0-4A32-88BD-7EB1D1451C54}" srcOrd="1" destOrd="0" presId="urn:microsoft.com/office/officeart/2009/3/layout/SubStepProcess"/>
    <dgm:cxn modelId="{A5C9F734-BF2A-4686-A075-CE853DD47BD7}" type="presParOf" srcId="{BE2A675A-8C73-4D47-9777-7019C5B35AE7}" destId="{FF1660A9-7E40-4D4E-8E48-8BC415574B2C}" srcOrd="2" destOrd="0" presId="urn:microsoft.com/office/officeart/2009/3/layout/SubStepProcess"/>
    <dgm:cxn modelId="{297EA77A-02B0-4E51-AC91-9AFBA9919F56}" type="presParOf" srcId="{BE2A675A-8C73-4D47-9777-7019C5B35AE7}" destId="{58A0DE5D-64EE-44E0-A9AB-6E4ABA510209}" srcOrd="3" destOrd="0" presId="urn:microsoft.com/office/officeart/2009/3/layout/SubStepProcess"/>
    <dgm:cxn modelId="{87B0F47B-D571-488C-AA7A-A1EECC93F7E9}" type="presParOf" srcId="{DDC78146-836B-4257-BBEC-0C5C1927F3BB}" destId="{590781CE-F7B1-4A1B-B6DD-5C6F1AE7F001}" srcOrd="4" destOrd="0" presId="urn:microsoft.com/office/officeart/2009/3/layout/SubStepProcess"/>
    <dgm:cxn modelId="{39BC4271-92AB-442E-B029-70086D6E63AA}" type="presParOf" srcId="{DDC78146-836B-4257-BBEC-0C5C1927F3BB}" destId="{AEABAF4B-F8F5-42EE-925F-213FCC39D574}" srcOrd="5" destOrd="0" presId="urn:microsoft.com/office/officeart/2009/3/layout/SubStepProcess"/>
    <dgm:cxn modelId="{9E0ABACB-F385-4798-AD1A-9ABA0D26DC3D}" type="presParOf" srcId="{AEABAF4B-F8F5-42EE-925F-213FCC39D574}" destId="{C93D9E19-47BA-4413-8E94-9F7174EB77DA}" srcOrd="0" destOrd="0" presId="urn:microsoft.com/office/officeart/2009/3/layout/SubStepProcess"/>
    <dgm:cxn modelId="{D079D5F1-2708-4D49-8A3B-717AFF61FCA3}" type="presParOf" srcId="{AEABAF4B-F8F5-42EE-925F-213FCC39D574}" destId="{E11D967C-2DCC-48CC-AB12-360DCB828E4B}" srcOrd="1" destOrd="0" presId="urn:microsoft.com/office/officeart/2009/3/layout/SubStepProcess"/>
    <dgm:cxn modelId="{655DC41E-D8DD-469D-A073-7E3FA90DBBDF}" type="presParOf" srcId="{AEABAF4B-F8F5-42EE-925F-213FCC39D574}" destId="{5B4CD20C-9422-4CBD-8AB4-CD499F4B05D2}" srcOrd="2" destOrd="0" presId="urn:microsoft.com/office/officeart/2009/3/layout/SubStepProcess"/>
    <dgm:cxn modelId="{791EA6D5-912F-493B-88FA-16FD3755B94E}" type="presParOf" srcId="{AEABAF4B-F8F5-42EE-925F-213FCC39D574}" destId="{08D7EB09-BA07-4472-8D9E-CC083A4005C1}" srcOrd="3" destOrd="0" presId="urn:microsoft.com/office/officeart/2009/3/layout/SubSte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F4FB2D-66C4-4E44-AFFE-B5DC1F88801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15E68098-B239-4044-ACE1-B8857974867D}">
      <dgm:prSet phldrT="[Texto]" custT="1"/>
      <dgm:spPr/>
      <dgm:t>
        <a:bodyPr/>
        <a:lstStyle/>
        <a:p>
          <a:r>
            <a:rPr lang="es-ES" sz="1400" dirty="0"/>
            <a:t>Niñez de 0  a 12 años</a:t>
          </a:r>
        </a:p>
      </dgm:t>
    </dgm:pt>
    <dgm:pt modelId="{8288D610-B4A5-46BA-A494-6D509ECC88F7}" type="parTrans" cxnId="{71F3448C-7B84-47F7-B4DF-95BBD8694868}">
      <dgm:prSet/>
      <dgm:spPr/>
      <dgm:t>
        <a:bodyPr/>
        <a:lstStyle/>
        <a:p>
          <a:endParaRPr lang="es-ES" sz="2000"/>
        </a:p>
      </dgm:t>
    </dgm:pt>
    <dgm:pt modelId="{64F473D7-F297-4DCF-A62B-DA4F4C929546}" type="sibTrans" cxnId="{71F3448C-7B84-47F7-B4DF-95BBD8694868}">
      <dgm:prSet/>
      <dgm:spPr/>
      <dgm:t>
        <a:bodyPr/>
        <a:lstStyle/>
        <a:p>
          <a:endParaRPr lang="es-ES" sz="2000"/>
        </a:p>
      </dgm:t>
    </dgm:pt>
    <dgm:pt modelId="{BFB18DFF-E7B9-42C5-98D2-D9FD1CA7DAA8}">
      <dgm:prSet phldrT="[Texto]" custT="1"/>
      <dgm:spPr/>
      <dgm:t>
        <a:bodyPr/>
        <a:lstStyle/>
        <a:p>
          <a:r>
            <a:rPr lang="es-ES" sz="1400" dirty="0"/>
            <a:t>Personas con discapacidad y personas mayores en situación de dependencia </a:t>
          </a:r>
        </a:p>
      </dgm:t>
    </dgm:pt>
    <dgm:pt modelId="{6F13A104-520A-43CB-8688-42FE44356909}" type="parTrans" cxnId="{4C459EDA-ABC1-4260-A238-3713F0C7019C}">
      <dgm:prSet/>
      <dgm:spPr/>
      <dgm:t>
        <a:bodyPr/>
        <a:lstStyle/>
        <a:p>
          <a:endParaRPr lang="es-ES" sz="2000"/>
        </a:p>
      </dgm:t>
    </dgm:pt>
    <dgm:pt modelId="{487804FE-4627-4B1A-90C2-1F7AE38FE050}" type="sibTrans" cxnId="{4C459EDA-ABC1-4260-A238-3713F0C7019C}">
      <dgm:prSet/>
      <dgm:spPr/>
      <dgm:t>
        <a:bodyPr/>
        <a:lstStyle/>
        <a:p>
          <a:endParaRPr lang="es-ES" sz="2000"/>
        </a:p>
      </dgm:t>
    </dgm:pt>
    <dgm:pt modelId="{7F2733D4-35F5-4C1B-B8C4-38A811796AE3}">
      <dgm:prSet phldrT="[Texto]" custT="1"/>
      <dgm:spPr/>
      <dgm:t>
        <a:bodyPr/>
        <a:lstStyle/>
        <a:p>
          <a:r>
            <a:rPr lang="es-ES" sz="1400" dirty="0"/>
            <a:t>Personas cuidadoras remuneradas o no</a:t>
          </a:r>
        </a:p>
      </dgm:t>
    </dgm:pt>
    <dgm:pt modelId="{2C1D31F1-99F9-48C0-8B00-ACC7F88684EE}" type="parTrans" cxnId="{AEC35C58-BF94-42A5-95EA-B7E484F0E9A9}">
      <dgm:prSet/>
      <dgm:spPr/>
      <dgm:t>
        <a:bodyPr/>
        <a:lstStyle/>
        <a:p>
          <a:endParaRPr lang="es-ES" sz="2000"/>
        </a:p>
      </dgm:t>
    </dgm:pt>
    <dgm:pt modelId="{609C2005-AE6C-4796-8A12-718381727359}" type="sibTrans" cxnId="{AEC35C58-BF94-42A5-95EA-B7E484F0E9A9}">
      <dgm:prSet/>
      <dgm:spPr/>
      <dgm:t>
        <a:bodyPr/>
        <a:lstStyle/>
        <a:p>
          <a:endParaRPr lang="es-ES" sz="2000"/>
        </a:p>
      </dgm:t>
    </dgm:pt>
    <dgm:pt modelId="{89981FA4-1A69-4B34-9AE6-CA7EE12EE09B}">
      <dgm:prSet phldrT="[Texto]" custT="1"/>
      <dgm:spPr/>
      <dgm:t>
        <a:bodyPr/>
        <a:lstStyle/>
        <a:p>
          <a:r>
            <a:rPr lang="es-ES" sz="1400" dirty="0"/>
            <a:t>Hombres para cambios progresivos de comportamiento</a:t>
          </a:r>
        </a:p>
      </dgm:t>
    </dgm:pt>
    <dgm:pt modelId="{110CCE02-13B7-4764-A1B9-35E877A1206D}" type="parTrans" cxnId="{0A1D420F-25AC-422B-A028-A90EF3E77AF4}">
      <dgm:prSet/>
      <dgm:spPr/>
      <dgm:t>
        <a:bodyPr/>
        <a:lstStyle/>
        <a:p>
          <a:endParaRPr lang="es-ES" sz="2000"/>
        </a:p>
      </dgm:t>
    </dgm:pt>
    <dgm:pt modelId="{590221D1-3F0D-4E41-B670-2ED728570987}" type="sibTrans" cxnId="{0A1D420F-25AC-422B-A028-A90EF3E77AF4}">
      <dgm:prSet/>
      <dgm:spPr/>
      <dgm:t>
        <a:bodyPr/>
        <a:lstStyle/>
        <a:p>
          <a:endParaRPr lang="es-ES" sz="2000"/>
        </a:p>
      </dgm:t>
    </dgm:pt>
    <dgm:pt modelId="{3C361D6D-4676-4C88-885C-B9EFC2A44383}">
      <dgm:prSet phldrT="[Texto]" custT="1"/>
      <dgm:spPr/>
      <dgm:t>
        <a:bodyPr/>
        <a:lstStyle/>
        <a:p>
          <a:r>
            <a:rPr lang="es-ES" sz="1400" dirty="0"/>
            <a:t>Mujeres para transformar estereotipos de género</a:t>
          </a:r>
        </a:p>
      </dgm:t>
    </dgm:pt>
    <dgm:pt modelId="{3BCC4433-02E5-4DF6-A51A-04CB03D86E22}" type="parTrans" cxnId="{9663A552-8B2C-4AF9-9C4D-EFE65891AC7F}">
      <dgm:prSet/>
      <dgm:spPr/>
      <dgm:t>
        <a:bodyPr/>
        <a:lstStyle/>
        <a:p>
          <a:endParaRPr lang="es-ES" sz="2000"/>
        </a:p>
      </dgm:t>
    </dgm:pt>
    <dgm:pt modelId="{AF4C2CC2-40FA-4264-B3E0-16B9AE75C77D}" type="sibTrans" cxnId="{9663A552-8B2C-4AF9-9C4D-EFE65891AC7F}">
      <dgm:prSet/>
      <dgm:spPr/>
      <dgm:t>
        <a:bodyPr/>
        <a:lstStyle/>
        <a:p>
          <a:endParaRPr lang="es-ES" sz="2000"/>
        </a:p>
      </dgm:t>
    </dgm:pt>
    <dgm:pt modelId="{E918EB68-7942-4498-BF14-7A23E63B9CCA}" type="pres">
      <dgm:prSet presAssocID="{B6F4FB2D-66C4-4E44-AFFE-B5DC1F888015}" presName="Name0" presStyleCnt="0">
        <dgm:presLayoutVars>
          <dgm:chMax val="7"/>
          <dgm:chPref val="7"/>
          <dgm:dir/>
        </dgm:presLayoutVars>
      </dgm:prSet>
      <dgm:spPr/>
    </dgm:pt>
    <dgm:pt modelId="{26078F0D-9563-4029-A43F-3A05380D05B4}" type="pres">
      <dgm:prSet presAssocID="{B6F4FB2D-66C4-4E44-AFFE-B5DC1F888015}" presName="Name1" presStyleCnt="0"/>
      <dgm:spPr/>
    </dgm:pt>
    <dgm:pt modelId="{E04625AC-0522-49C3-94E8-279BBE4C3DD9}" type="pres">
      <dgm:prSet presAssocID="{B6F4FB2D-66C4-4E44-AFFE-B5DC1F888015}" presName="cycle" presStyleCnt="0"/>
      <dgm:spPr/>
    </dgm:pt>
    <dgm:pt modelId="{1728FFC3-763E-4839-B95E-EEF9E14932EA}" type="pres">
      <dgm:prSet presAssocID="{B6F4FB2D-66C4-4E44-AFFE-B5DC1F888015}" presName="srcNode" presStyleLbl="node1" presStyleIdx="0" presStyleCnt="5"/>
      <dgm:spPr/>
    </dgm:pt>
    <dgm:pt modelId="{2466A382-C56B-4581-B6DB-3BC8B1452689}" type="pres">
      <dgm:prSet presAssocID="{B6F4FB2D-66C4-4E44-AFFE-B5DC1F888015}" presName="conn" presStyleLbl="parChTrans1D2" presStyleIdx="0" presStyleCnt="1"/>
      <dgm:spPr/>
    </dgm:pt>
    <dgm:pt modelId="{4C17F769-0678-45B6-A6A6-89160D8CBFE3}" type="pres">
      <dgm:prSet presAssocID="{B6F4FB2D-66C4-4E44-AFFE-B5DC1F888015}" presName="extraNode" presStyleLbl="node1" presStyleIdx="0" presStyleCnt="5"/>
      <dgm:spPr/>
    </dgm:pt>
    <dgm:pt modelId="{A815BF35-D583-4D85-A40A-8F7F31A25787}" type="pres">
      <dgm:prSet presAssocID="{B6F4FB2D-66C4-4E44-AFFE-B5DC1F888015}" presName="dstNode" presStyleLbl="node1" presStyleIdx="0" presStyleCnt="5"/>
      <dgm:spPr/>
    </dgm:pt>
    <dgm:pt modelId="{A20E6C01-E6FD-4268-B2DC-A70B076CB0B0}" type="pres">
      <dgm:prSet presAssocID="{15E68098-B239-4044-ACE1-B8857974867D}" presName="text_1" presStyleLbl="node1" presStyleIdx="0" presStyleCnt="5">
        <dgm:presLayoutVars>
          <dgm:bulletEnabled val="1"/>
        </dgm:presLayoutVars>
      </dgm:prSet>
      <dgm:spPr/>
    </dgm:pt>
    <dgm:pt modelId="{306CFE89-DDDE-41B7-83CD-D2C37D063BEB}" type="pres">
      <dgm:prSet presAssocID="{15E68098-B239-4044-ACE1-B8857974867D}" presName="accent_1" presStyleCnt="0"/>
      <dgm:spPr/>
    </dgm:pt>
    <dgm:pt modelId="{2899DC1A-91DF-45B8-BAB5-496A4A37AD2E}" type="pres">
      <dgm:prSet presAssocID="{15E68098-B239-4044-ACE1-B8857974867D}" presName="accentRepeatNode" presStyleLbl="solidFgAcc1" presStyleIdx="0" presStyleCnt="5">
        <dgm:style>
          <a:lnRef idx="1">
            <a:schemeClr val="accent5"/>
          </a:lnRef>
          <a:fillRef idx="2">
            <a:schemeClr val="accent5"/>
          </a:fillRef>
          <a:effectRef idx="1">
            <a:schemeClr val="accent5"/>
          </a:effectRef>
          <a:fontRef idx="minor">
            <a:schemeClr val="dk1"/>
          </a:fontRef>
        </dgm:style>
      </dgm:prSet>
      <dgm:spPr/>
    </dgm:pt>
    <dgm:pt modelId="{EE39B9CB-2E8A-4CB5-8B9E-DC3422E614CD}" type="pres">
      <dgm:prSet presAssocID="{BFB18DFF-E7B9-42C5-98D2-D9FD1CA7DAA8}" presName="text_2" presStyleLbl="node1" presStyleIdx="1" presStyleCnt="5">
        <dgm:presLayoutVars>
          <dgm:bulletEnabled val="1"/>
        </dgm:presLayoutVars>
      </dgm:prSet>
      <dgm:spPr/>
    </dgm:pt>
    <dgm:pt modelId="{C273ED2E-4B5B-42E9-A389-5D6905F73D43}" type="pres">
      <dgm:prSet presAssocID="{BFB18DFF-E7B9-42C5-98D2-D9FD1CA7DAA8}" presName="accent_2" presStyleCnt="0"/>
      <dgm:spPr/>
    </dgm:pt>
    <dgm:pt modelId="{765C85A2-5FF6-4175-802E-7CACBEC48963}" type="pres">
      <dgm:prSet presAssocID="{BFB18DFF-E7B9-42C5-98D2-D9FD1CA7DAA8}" presName="accentRepeatNode" presStyleLbl="solidFgAcc1" presStyleIdx="1" presStyleCnt="5">
        <dgm:style>
          <a:lnRef idx="1">
            <a:schemeClr val="accent6"/>
          </a:lnRef>
          <a:fillRef idx="2">
            <a:schemeClr val="accent6"/>
          </a:fillRef>
          <a:effectRef idx="1">
            <a:schemeClr val="accent6"/>
          </a:effectRef>
          <a:fontRef idx="minor">
            <a:schemeClr val="dk1"/>
          </a:fontRef>
        </dgm:style>
      </dgm:prSet>
      <dgm:spPr/>
    </dgm:pt>
    <dgm:pt modelId="{B751F5D0-2122-47F8-817F-CE2EE197F9EF}" type="pres">
      <dgm:prSet presAssocID="{7F2733D4-35F5-4C1B-B8C4-38A811796AE3}" presName="text_3" presStyleLbl="node1" presStyleIdx="2" presStyleCnt="5">
        <dgm:presLayoutVars>
          <dgm:bulletEnabled val="1"/>
        </dgm:presLayoutVars>
      </dgm:prSet>
      <dgm:spPr/>
    </dgm:pt>
    <dgm:pt modelId="{D0E0EFF7-D8B9-4629-BE27-430327D1807F}" type="pres">
      <dgm:prSet presAssocID="{7F2733D4-35F5-4C1B-B8C4-38A811796AE3}" presName="accent_3" presStyleCnt="0"/>
      <dgm:spPr/>
    </dgm:pt>
    <dgm:pt modelId="{80C14A08-0463-4450-9F28-66831E95B0CE}" type="pres">
      <dgm:prSet presAssocID="{7F2733D4-35F5-4C1B-B8C4-38A811796AE3}" presName="accentRepeatNode" presStyleLbl="solidFgAcc1" presStyleIdx="2" presStyleCnt="5">
        <dgm:style>
          <a:lnRef idx="1">
            <a:schemeClr val="accent2"/>
          </a:lnRef>
          <a:fillRef idx="2">
            <a:schemeClr val="accent2"/>
          </a:fillRef>
          <a:effectRef idx="1">
            <a:schemeClr val="accent2"/>
          </a:effectRef>
          <a:fontRef idx="minor">
            <a:schemeClr val="dk1"/>
          </a:fontRef>
        </dgm:style>
      </dgm:prSet>
      <dgm:spPr/>
    </dgm:pt>
    <dgm:pt modelId="{7ECC6FD5-11F9-4240-86CD-D23840292167}" type="pres">
      <dgm:prSet presAssocID="{89981FA4-1A69-4B34-9AE6-CA7EE12EE09B}" presName="text_4" presStyleLbl="node1" presStyleIdx="3" presStyleCnt="5">
        <dgm:presLayoutVars>
          <dgm:bulletEnabled val="1"/>
        </dgm:presLayoutVars>
      </dgm:prSet>
      <dgm:spPr/>
    </dgm:pt>
    <dgm:pt modelId="{E0D17FAD-9A92-4097-A786-E546B67E78D8}" type="pres">
      <dgm:prSet presAssocID="{89981FA4-1A69-4B34-9AE6-CA7EE12EE09B}" presName="accent_4" presStyleCnt="0"/>
      <dgm:spPr/>
    </dgm:pt>
    <dgm:pt modelId="{E90A12DD-9EC6-4752-A34A-08B92C6B6F2F}" type="pres">
      <dgm:prSet presAssocID="{89981FA4-1A69-4B34-9AE6-CA7EE12EE09B}" presName="accentRepeatNode" presStyleLbl="solidFgAcc1" presStyleIdx="3" presStyleCnt="5">
        <dgm:style>
          <a:lnRef idx="1">
            <a:schemeClr val="dk1"/>
          </a:lnRef>
          <a:fillRef idx="2">
            <a:schemeClr val="dk1"/>
          </a:fillRef>
          <a:effectRef idx="1">
            <a:schemeClr val="dk1"/>
          </a:effectRef>
          <a:fontRef idx="minor">
            <a:schemeClr val="dk1"/>
          </a:fontRef>
        </dgm:style>
      </dgm:prSet>
      <dgm:spPr/>
    </dgm:pt>
    <dgm:pt modelId="{B51592CD-1505-482F-BCA3-47EEB9CBD7DF}" type="pres">
      <dgm:prSet presAssocID="{3C361D6D-4676-4C88-885C-B9EFC2A44383}" presName="text_5" presStyleLbl="node1" presStyleIdx="4" presStyleCnt="5">
        <dgm:presLayoutVars>
          <dgm:bulletEnabled val="1"/>
        </dgm:presLayoutVars>
      </dgm:prSet>
      <dgm:spPr/>
    </dgm:pt>
    <dgm:pt modelId="{9AE23100-16CF-487C-87CF-1E8AAF69B9C0}" type="pres">
      <dgm:prSet presAssocID="{3C361D6D-4676-4C88-885C-B9EFC2A44383}" presName="accent_5" presStyleCnt="0"/>
      <dgm:spPr/>
    </dgm:pt>
    <dgm:pt modelId="{AB8660FB-C548-4467-9D8A-E674AD0A7E8B}" type="pres">
      <dgm:prSet presAssocID="{3C361D6D-4676-4C88-885C-B9EFC2A44383}" presName="accentRepeatNode" presStyleLbl="solidFgAcc1" presStyleIdx="4" presStyleCnt="5"/>
      <dgm:spPr>
        <a:solidFill>
          <a:schemeClr val="accent4">
            <a:lumMod val="60000"/>
            <a:lumOff val="40000"/>
          </a:schemeClr>
        </a:solidFill>
      </dgm:spPr>
    </dgm:pt>
  </dgm:ptLst>
  <dgm:cxnLst>
    <dgm:cxn modelId="{E4ED780D-54FD-4ACF-BFB1-6F50E9AD44B6}" type="presOf" srcId="{B6F4FB2D-66C4-4E44-AFFE-B5DC1F888015}" destId="{E918EB68-7942-4498-BF14-7A23E63B9CCA}" srcOrd="0" destOrd="0" presId="urn:microsoft.com/office/officeart/2008/layout/VerticalCurvedList"/>
    <dgm:cxn modelId="{0A1D420F-25AC-422B-A028-A90EF3E77AF4}" srcId="{B6F4FB2D-66C4-4E44-AFFE-B5DC1F888015}" destId="{89981FA4-1A69-4B34-9AE6-CA7EE12EE09B}" srcOrd="3" destOrd="0" parTransId="{110CCE02-13B7-4764-A1B9-35E877A1206D}" sibTransId="{590221D1-3F0D-4E41-B670-2ED728570987}"/>
    <dgm:cxn modelId="{CEA81B23-46AD-4330-B047-BDC077548689}" type="presOf" srcId="{89981FA4-1A69-4B34-9AE6-CA7EE12EE09B}" destId="{7ECC6FD5-11F9-4240-86CD-D23840292167}" srcOrd="0" destOrd="0" presId="urn:microsoft.com/office/officeart/2008/layout/VerticalCurvedList"/>
    <dgm:cxn modelId="{FA1D3D50-591C-493C-9E2F-9FAC90E3EDBA}" type="presOf" srcId="{15E68098-B239-4044-ACE1-B8857974867D}" destId="{A20E6C01-E6FD-4268-B2DC-A70B076CB0B0}" srcOrd="0" destOrd="0" presId="urn:microsoft.com/office/officeart/2008/layout/VerticalCurvedList"/>
    <dgm:cxn modelId="{9663A552-8B2C-4AF9-9C4D-EFE65891AC7F}" srcId="{B6F4FB2D-66C4-4E44-AFFE-B5DC1F888015}" destId="{3C361D6D-4676-4C88-885C-B9EFC2A44383}" srcOrd="4" destOrd="0" parTransId="{3BCC4433-02E5-4DF6-A51A-04CB03D86E22}" sibTransId="{AF4C2CC2-40FA-4264-B3E0-16B9AE75C77D}"/>
    <dgm:cxn modelId="{AEC35C58-BF94-42A5-95EA-B7E484F0E9A9}" srcId="{B6F4FB2D-66C4-4E44-AFFE-B5DC1F888015}" destId="{7F2733D4-35F5-4C1B-B8C4-38A811796AE3}" srcOrd="2" destOrd="0" parTransId="{2C1D31F1-99F9-48C0-8B00-ACC7F88684EE}" sibTransId="{609C2005-AE6C-4796-8A12-718381727359}"/>
    <dgm:cxn modelId="{A3C37465-B2FC-4425-A4A5-ED460D02C001}" type="presOf" srcId="{64F473D7-F297-4DCF-A62B-DA4F4C929546}" destId="{2466A382-C56B-4581-B6DB-3BC8B1452689}" srcOrd="0" destOrd="0" presId="urn:microsoft.com/office/officeart/2008/layout/VerticalCurvedList"/>
    <dgm:cxn modelId="{71F3448C-7B84-47F7-B4DF-95BBD8694868}" srcId="{B6F4FB2D-66C4-4E44-AFFE-B5DC1F888015}" destId="{15E68098-B239-4044-ACE1-B8857974867D}" srcOrd="0" destOrd="0" parTransId="{8288D610-B4A5-46BA-A494-6D509ECC88F7}" sibTransId="{64F473D7-F297-4DCF-A62B-DA4F4C929546}"/>
    <dgm:cxn modelId="{4D75A98F-3F2E-406C-910C-37D10C86BF92}" type="presOf" srcId="{7F2733D4-35F5-4C1B-B8C4-38A811796AE3}" destId="{B751F5D0-2122-47F8-817F-CE2EE197F9EF}" srcOrd="0" destOrd="0" presId="urn:microsoft.com/office/officeart/2008/layout/VerticalCurvedList"/>
    <dgm:cxn modelId="{B9EEF9B8-31BB-4AF8-9047-C23F2DBF83D2}" type="presOf" srcId="{3C361D6D-4676-4C88-885C-B9EFC2A44383}" destId="{B51592CD-1505-482F-BCA3-47EEB9CBD7DF}" srcOrd="0" destOrd="0" presId="urn:microsoft.com/office/officeart/2008/layout/VerticalCurvedList"/>
    <dgm:cxn modelId="{4C459EDA-ABC1-4260-A238-3713F0C7019C}" srcId="{B6F4FB2D-66C4-4E44-AFFE-B5DC1F888015}" destId="{BFB18DFF-E7B9-42C5-98D2-D9FD1CA7DAA8}" srcOrd="1" destOrd="0" parTransId="{6F13A104-520A-43CB-8688-42FE44356909}" sibTransId="{487804FE-4627-4B1A-90C2-1F7AE38FE050}"/>
    <dgm:cxn modelId="{F9D528E5-60A2-4B1E-8E2A-E34A1C6CDF7C}" type="presOf" srcId="{BFB18DFF-E7B9-42C5-98D2-D9FD1CA7DAA8}" destId="{EE39B9CB-2E8A-4CB5-8B9E-DC3422E614CD}" srcOrd="0" destOrd="0" presId="urn:microsoft.com/office/officeart/2008/layout/VerticalCurvedList"/>
    <dgm:cxn modelId="{9524C4CD-225C-461A-BEA0-346B68289DD0}" type="presParOf" srcId="{E918EB68-7942-4498-BF14-7A23E63B9CCA}" destId="{26078F0D-9563-4029-A43F-3A05380D05B4}" srcOrd="0" destOrd="0" presId="urn:microsoft.com/office/officeart/2008/layout/VerticalCurvedList"/>
    <dgm:cxn modelId="{0527C346-6500-4F8F-8B14-134EDB3FA1CE}" type="presParOf" srcId="{26078F0D-9563-4029-A43F-3A05380D05B4}" destId="{E04625AC-0522-49C3-94E8-279BBE4C3DD9}" srcOrd="0" destOrd="0" presId="urn:microsoft.com/office/officeart/2008/layout/VerticalCurvedList"/>
    <dgm:cxn modelId="{DCF23FCA-345E-4A64-BBB7-72CD13D4F036}" type="presParOf" srcId="{E04625AC-0522-49C3-94E8-279BBE4C3DD9}" destId="{1728FFC3-763E-4839-B95E-EEF9E14932EA}" srcOrd="0" destOrd="0" presId="urn:microsoft.com/office/officeart/2008/layout/VerticalCurvedList"/>
    <dgm:cxn modelId="{AC53571B-24F0-4AEF-9207-F4E9E2E1C061}" type="presParOf" srcId="{E04625AC-0522-49C3-94E8-279BBE4C3DD9}" destId="{2466A382-C56B-4581-B6DB-3BC8B1452689}" srcOrd="1" destOrd="0" presId="urn:microsoft.com/office/officeart/2008/layout/VerticalCurvedList"/>
    <dgm:cxn modelId="{041BE2E0-1284-46A3-8AA6-A3713C606428}" type="presParOf" srcId="{E04625AC-0522-49C3-94E8-279BBE4C3DD9}" destId="{4C17F769-0678-45B6-A6A6-89160D8CBFE3}" srcOrd="2" destOrd="0" presId="urn:microsoft.com/office/officeart/2008/layout/VerticalCurvedList"/>
    <dgm:cxn modelId="{C896FA27-29BA-4572-A888-ACBDAF922273}" type="presParOf" srcId="{E04625AC-0522-49C3-94E8-279BBE4C3DD9}" destId="{A815BF35-D583-4D85-A40A-8F7F31A25787}" srcOrd="3" destOrd="0" presId="urn:microsoft.com/office/officeart/2008/layout/VerticalCurvedList"/>
    <dgm:cxn modelId="{31BF024C-C631-4D59-950B-65E5F3213B85}" type="presParOf" srcId="{26078F0D-9563-4029-A43F-3A05380D05B4}" destId="{A20E6C01-E6FD-4268-B2DC-A70B076CB0B0}" srcOrd="1" destOrd="0" presId="urn:microsoft.com/office/officeart/2008/layout/VerticalCurvedList"/>
    <dgm:cxn modelId="{5540451E-F689-4F33-8862-83AEE100AE26}" type="presParOf" srcId="{26078F0D-9563-4029-A43F-3A05380D05B4}" destId="{306CFE89-DDDE-41B7-83CD-D2C37D063BEB}" srcOrd="2" destOrd="0" presId="urn:microsoft.com/office/officeart/2008/layout/VerticalCurvedList"/>
    <dgm:cxn modelId="{D0ACBDE0-7085-477E-BACD-F5DD1AE45B31}" type="presParOf" srcId="{306CFE89-DDDE-41B7-83CD-D2C37D063BEB}" destId="{2899DC1A-91DF-45B8-BAB5-496A4A37AD2E}" srcOrd="0" destOrd="0" presId="urn:microsoft.com/office/officeart/2008/layout/VerticalCurvedList"/>
    <dgm:cxn modelId="{0C52E2DD-686A-4E69-BD05-3C38333F4D9B}" type="presParOf" srcId="{26078F0D-9563-4029-A43F-3A05380D05B4}" destId="{EE39B9CB-2E8A-4CB5-8B9E-DC3422E614CD}" srcOrd="3" destOrd="0" presId="urn:microsoft.com/office/officeart/2008/layout/VerticalCurvedList"/>
    <dgm:cxn modelId="{1D9C0246-389E-4264-8EE4-9B0B071DA4FE}" type="presParOf" srcId="{26078F0D-9563-4029-A43F-3A05380D05B4}" destId="{C273ED2E-4B5B-42E9-A389-5D6905F73D43}" srcOrd="4" destOrd="0" presId="urn:microsoft.com/office/officeart/2008/layout/VerticalCurvedList"/>
    <dgm:cxn modelId="{A36194D1-3836-409F-A0BE-93A4EDC3DC30}" type="presParOf" srcId="{C273ED2E-4B5B-42E9-A389-5D6905F73D43}" destId="{765C85A2-5FF6-4175-802E-7CACBEC48963}" srcOrd="0" destOrd="0" presId="urn:microsoft.com/office/officeart/2008/layout/VerticalCurvedList"/>
    <dgm:cxn modelId="{A544B5F5-DFAB-4102-ADD6-445F1AE78085}" type="presParOf" srcId="{26078F0D-9563-4029-A43F-3A05380D05B4}" destId="{B751F5D0-2122-47F8-817F-CE2EE197F9EF}" srcOrd="5" destOrd="0" presId="urn:microsoft.com/office/officeart/2008/layout/VerticalCurvedList"/>
    <dgm:cxn modelId="{6B193E78-AF84-4128-8842-BCC90FDACD29}" type="presParOf" srcId="{26078F0D-9563-4029-A43F-3A05380D05B4}" destId="{D0E0EFF7-D8B9-4629-BE27-430327D1807F}" srcOrd="6" destOrd="0" presId="urn:microsoft.com/office/officeart/2008/layout/VerticalCurvedList"/>
    <dgm:cxn modelId="{A2096D10-E70D-42D8-9532-016D1FD5A966}" type="presParOf" srcId="{D0E0EFF7-D8B9-4629-BE27-430327D1807F}" destId="{80C14A08-0463-4450-9F28-66831E95B0CE}" srcOrd="0" destOrd="0" presId="urn:microsoft.com/office/officeart/2008/layout/VerticalCurvedList"/>
    <dgm:cxn modelId="{2B4B5CDF-CC8E-4BF0-8DC3-F983BF1CD99F}" type="presParOf" srcId="{26078F0D-9563-4029-A43F-3A05380D05B4}" destId="{7ECC6FD5-11F9-4240-86CD-D23840292167}" srcOrd="7" destOrd="0" presId="urn:microsoft.com/office/officeart/2008/layout/VerticalCurvedList"/>
    <dgm:cxn modelId="{DD68F2A2-74C5-4171-B5B0-1281E4CF974C}" type="presParOf" srcId="{26078F0D-9563-4029-A43F-3A05380D05B4}" destId="{E0D17FAD-9A92-4097-A786-E546B67E78D8}" srcOrd="8" destOrd="0" presId="urn:microsoft.com/office/officeart/2008/layout/VerticalCurvedList"/>
    <dgm:cxn modelId="{24789863-0C3A-4C92-A80C-0B8FFCA8ADC9}" type="presParOf" srcId="{E0D17FAD-9A92-4097-A786-E546B67E78D8}" destId="{E90A12DD-9EC6-4752-A34A-08B92C6B6F2F}" srcOrd="0" destOrd="0" presId="urn:microsoft.com/office/officeart/2008/layout/VerticalCurvedList"/>
    <dgm:cxn modelId="{6B9F9F95-C8AE-4D53-A208-2C767F346831}" type="presParOf" srcId="{26078F0D-9563-4029-A43F-3A05380D05B4}" destId="{B51592CD-1505-482F-BCA3-47EEB9CBD7DF}" srcOrd="9" destOrd="0" presId="urn:microsoft.com/office/officeart/2008/layout/VerticalCurvedList"/>
    <dgm:cxn modelId="{4F0F8EF7-20BE-4AEB-A2E3-AE2DED0F9639}" type="presParOf" srcId="{26078F0D-9563-4029-A43F-3A05380D05B4}" destId="{9AE23100-16CF-487C-87CF-1E8AAF69B9C0}" srcOrd="10" destOrd="0" presId="urn:microsoft.com/office/officeart/2008/layout/VerticalCurvedList"/>
    <dgm:cxn modelId="{CFF04FB4-4794-41E9-8D26-ABC6D16E4EAF}" type="presParOf" srcId="{9AE23100-16CF-487C-87CF-1E8AAF69B9C0}" destId="{AB8660FB-C548-4467-9D8A-E674AD0A7E8B}"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2D0B-C816-43E3-861C-C00E7836A3FA}">
      <dsp:nvSpPr>
        <dsp:cNvPr id="0" name=""/>
        <dsp:cNvSpPr/>
      </dsp:nvSpPr>
      <dsp:spPr>
        <a:xfrm>
          <a:off x="2246957" y="0"/>
          <a:ext cx="2673631" cy="2673631"/>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Ayudar a los/as cuidadores/as a combinar las tareas de cuidado con el trabajo remunerado</a:t>
          </a:r>
          <a:endParaRPr lang="en-US" sz="1600" kern="1200" dirty="0">
            <a:solidFill>
              <a:schemeClr val="tx1"/>
            </a:solidFill>
          </a:endParaRPr>
        </a:p>
      </dsp:txBody>
      <dsp:txXfrm>
        <a:off x="2915365" y="1336816"/>
        <a:ext cx="1336815" cy="1336815"/>
      </dsp:txXfrm>
    </dsp:sp>
    <dsp:sp modelId="{CE84D019-AB36-477E-A3D2-34B26BAFAA02}">
      <dsp:nvSpPr>
        <dsp:cNvPr id="0" name=""/>
        <dsp:cNvSpPr/>
      </dsp:nvSpPr>
      <dsp:spPr>
        <a:xfrm>
          <a:off x="910141" y="2673631"/>
          <a:ext cx="2673631" cy="2673631"/>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Mejorar el bienestar físico y mental de los/as cuidadores/as</a:t>
          </a:r>
          <a:endParaRPr lang="en-US" sz="1600" kern="1200" dirty="0">
            <a:solidFill>
              <a:schemeClr val="tx1"/>
            </a:solidFill>
          </a:endParaRPr>
        </a:p>
      </dsp:txBody>
      <dsp:txXfrm>
        <a:off x="1578549" y="4010447"/>
        <a:ext cx="1336815" cy="1336815"/>
      </dsp:txXfrm>
    </dsp:sp>
    <dsp:sp modelId="{7EC03D00-765E-44E4-B330-E02B35580EA6}">
      <dsp:nvSpPr>
        <dsp:cNvPr id="0" name=""/>
        <dsp:cNvSpPr/>
      </dsp:nvSpPr>
      <dsp:spPr>
        <a:xfrm rot="10800000">
          <a:off x="2246957" y="2673631"/>
          <a:ext cx="2673631" cy="2673631"/>
        </a:xfrm>
        <a:prstGeom prst="triangle">
          <a:avLst/>
        </a:prstGeom>
        <a:solidFill>
          <a:srgbClr val="FFC2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FF0000"/>
              </a:solidFill>
            </a:rPr>
            <a:t>Desarrollar servicios sociales para el fortalecimiento de la autonomía de las personas mayores</a:t>
          </a:r>
          <a:endParaRPr lang="en-US" sz="1400" b="1" kern="1200" dirty="0">
            <a:solidFill>
              <a:srgbClr val="FF0000"/>
            </a:solidFill>
          </a:endParaRPr>
        </a:p>
      </dsp:txBody>
      <dsp:txXfrm rot="10800000">
        <a:off x="2915365" y="2673631"/>
        <a:ext cx="1336815" cy="1336815"/>
      </dsp:txXfrm>
    </dsp:sp>
    <dsp:sp modelId="{7BEBB7E3-DF6C-4A7B-A5D9-3573D0992827}">
      <dsp:nvSpPr>
        <dsp:cNvPr id="0" name=""/>
        <dsp:cNvSpPr/>
      </dsp:nvSpPr>
      <dsp:spPr>
        <a:xfrm>
          <a:off x="3583773" y="2673631"/>
          <a:ext cx="2673631" cy="2673631"/>
        </a:xfrm>
        <a:prstGeom prst="triangl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Reconocer a los/as cuidadores/as y garantizar sus derechos</a:t>
          </a:r>
          <a:endParaRPr lang="en-US" sz="1600" kern="1200" dirty="0">
            <a:solidFill>
              <a:schemeClr val="tx1"/>
            </a:solidFill>
          </a:endParaRPr>
        </a:p>
      </dsp:txBody>
      <dsp:txXfrm>
        <a:off x="4252181" y="4010447"/>
        <a:ext cx="1336815" cy="133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ABFDC-34D5-4071-85AE-D4D792AC3496}">
      <dsp:nvSpPr>
        <dsp:cNvPr id="0" name=""/>
        <dsp:cNvSpPr/>
      </dsp:nvSpPr>
      <dsp:spPr>
        <a:xfrm>
          <a:off x="1515837" y="10562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FAFD2-CADC-4411-A437-1103A4D921C2}">
      <dsp:nvSpPr>
        <dsp:cNvPr id="0" name=""/>
        <dsp:cNvSpPr/>
      </dsp:nvSpPr>
      <dsp:spPr>
        <a:xfrm>
          <a:off x="327837" y="2670711"/>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MX" sz="2000" kern="1200" dirty="0"/>
            <a:t>La Red de Cuido se ejecuta en 56 comunidades atendiendo a 12,734 personas mayores al mes de junio 2018. Hay una lista de espera de cerca de 7,000 personas. </a:t>
          </a:r>
          <a:endParaRPr lang="en-US" sz="2000" kern="1200" dirty="0"/>
        </a:p>
      </dsp:txBody>
      <dsp:txXfrm>
        <a:off x="327837" y="2670711"/>
        <a:ext cx="4320000" cy="1575000"/>
      </dsp:txXfrm>
    </dsp:sp>
    <dsp:sp modelId="{BEA94C28-1574-420E-8AE6-956E4A9CA654}">
      <dsp:nvSpPr>
        <dsp:cNvPr id="0" name=""/>
        <dsp:cNvSpPr/>
      </dsp:nvSpPr>
      <dsp:spPr>
        <a:xfrm>
          <a:off x="6823800" y="10562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EA612-4EC6-40E6-BE11-44EDDDEED233}">
      <dsp:nvSpPr>
        <dsp:cNvPr id="0" name=""/>
        <dsp:cNvSpPr/>
      </dsp:nvSpPr>
      <dsp:spPr>
        <a:xfrm>
          <a:off x="5403837" y="2670711"/>
          <a:ext cx="4783924"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s-MX" sz="2100" kern="1200" dirty="0"/>
            <a:t>El Consejo Nacional de la Persona Adulta Mayor (CONAPAM)  invierte alrededor de 75 dólares por persona al mes, pero se requieren de 171 dólares per capita.</a:t>
          </a:r>
          <a:endParaRPr lang="en-US" sz="2100" kern="1200" dirty="0"/>
        </a:p>
      </dsp:txBody>
      <dsp:txXfrm>
        <a:off x="5403837" y="2670711"/>
        <a:ext cx="4783924" cy="157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9D74-69C7-46A1-8425-087D95F76735}">
      <dsp:nvSpPr>
        <dsp:cNvPr id="0" name=""/>
        <dsp:cNvSpPr/>
      </dsp:nvSpPr>
      <dsp:spPr>
        <a:xfrm>
          <a:off x="133306" y="1803621"/>
          <a:ext cx="2542638" cy="3250756"/>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400" b="1" kern="1200" dirty="0"/>
            <a:t>POLÍTICA DE CORRESPONSABILIDAD DE  LOS CUIDADOS EN EL SALVADOR</a:t>
          </a:r>
        </a:p>
      </dsp:txBody>
      <dsp:txXfrm>
        <a:off x="505667" y="2279683"/>
        <a:ext cx="1797916" cy="2298632"/>
      </dsp:txXfrm>
    </dsp:sp>
    <dsp:sp modelId="{3F8E7BBB-EB66-4703-8259-455600BDC956}">
      <dsp:nvSpPr>
        <dsp:cNvPr id="0" name=""/>
        <dsp:cNvSpPr/>
      </dsp:nvSpPr>
      <dsp:spPr>
        <a:xfrm rot="16867211">
          <a:off x="1848681" y="2095962"/>
          <a:ext cx="2178566" cy="0"/>
        </a:xfrm>
        <a:custGeom>
          <a:avLst/>
          <a:gdLst/>
          <a:ahLst/>
          <a:cxnLst/>
          <a:rect l="0" t="0" r="0" b="0"/>
          <a:pathLst>
            <a:path>
              <a:moveTo>
                <a:pt x="0" y="0"/>
              </a:moveTo>
              <a:lnTo>
                <a:pt x="217856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7FC341-529B-4A4B-9E1A-3FE5438582B4}">
      <dsp:nvSpPr>
        <dsp:cNvPr id="0" name=""/>
        <dsp:cNvSpPr/>
      </dsp:nvSpPr>
      <dsp:spPr>
        <a:xfrm>
          <a:off x="3148052" y="1027130"/>
          <a:ext cx="333678"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82E32-EA7A-46C2-B552-4C0560D0E93D}">
      <dsp:nvSpPr>
        <dsp:cNvPr id="0" name=""/>
        <dsp:cNvSpPr/>
      </dsp:nvSpPr>
      <dsp:spPr>
        <a:xfrm>
          <a:off x="3481731" y="436273"/>
          <a:ext cx="2366086" cy="11817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UY" sz="1600" kern="1200" dirty="0"/>
            <a:t>Desarrollar acciones de apoyo a las familias en el cuidado y asistencia de los miembros del hogar con algún nivel de dependencia. </a:t>
          </a:r>
        </a:p>
      </dsp:txBody>
      <dsp:txXfrm>
        <a:off x="3481731" y="436273"/>
        <a:ext cx="2366086" cy="1181713"/>
      </dsp:txXfrm>
    </dsp:sp>
    <dsp:sp modelId="{51D46CB0-6B27-4789-AB3D-B302543C37FC}">
      <dsp:nvSpPr>
        <dsp:cNvPr id="0" name=""/>
        <dsp:cNvSpPr/>
      </dsp:nvSpPr>
      <dsp:spPr>
        <a:xfrm rot="21365390">
          <a:off x="2743198" y="3405585"/>
          <a:ext cx="550609" cy="0"/>
        </a:xfrm>
        <a:custGeom>
          <a:avLst/>
          <a:gdLst/>
          <a:ahLst/>
          <a:cxnLst/>
          <a:rect l="0" t="0" r="0" b="0"/>
          <a:pathLst>
            <a:path>
              <a:moveTo>
                <a:pt x="0" y="0"/>
              </a:moveTo>
              <a:lnTo>
                <a:pt x="55060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660A9-7E40-4D4E-8E48-8BC415574B2C}">
      <dsp:nvSpPr>
        <dsp:cNvPr id="0" name=""/>
        <dsp:cNvSpPr/>
      </dsp:nvSpPr>
      <dsp:spPr>
        <a:xfrm>
          <a:off x="3293167" y="3386811"/>
          <a:ext cx="297198"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A0DE5D-64EE-44E0-A9AB-6E4ABA510209}">
      <dsp:nvSpPr>
        <dsp:cNvPr id="0" name=""/>
        <dsp:cNvSpPr/>
      </dsp:nvSpPr>
      <dsp:spPr>
        <a:xfrm>
          <a:off x="3590366" y="2754588"/>
          <a:ext cx="2107410" cy="1264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UY" sz="1600" kern="1200" dirty="0"/>
            <a:t>Desarrollar acciones para la atención de las personas cuidadoras</a:t>
          </a:r>
          <a:endParaRPr lang="es-ES" sz="1600" kern="1200" dirty="0"/>
        </a:p>
      </dsp:txBody>
      <dsp:txXfrm>
        <a:off x="3590366" y="2754588"/>
        <a:ext cx="2107410" cy="1264446"/>
      </dsp:txXfrm>
    </dsp:sp>
    <dsp:sp modelId="{590781CE-F7B1-4A1B-B6DD-5C6F1AE7F001}">
      <dsp:nvSpPr>
        <dsp:cNvPr id="0" name=""/>
        <dsp:cNvSpPr/>
      </dsp:nvSpPr>
      <dsp:spPr>
        <a:xfrm rot="4827149">
          <a:off x="1699806" y="4942702"/>
          <a:ext cx="2461473" cy="0"/>
        </a:xfrm>
        <a:custGeom>
          <a:avLst/>
          <a:gdLst/>
          <a:ahLst/>
          <a:cxnLst/>
          <a:rect l="0" t="0" r="0" b="0"/>
          <a:pathLst>
            <a:path>
              <a:moveTo>
                <a:pt x="0" y="0"/>
              </a:moveTo>
              <a:lnTo>
                <a:pt x="246147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CD20C-9422-4CBD-8AB4-CD499F4B05D2}">
      <dsp:nvSpPr>
        <dsp:cNvPr id="0" name=""/>
        <dsp:cNvSpPr/>
      </dsp:nvSpPr>
      <dsp:spPr>
        <a:xfrm>
          <a:off x="3134679" y="6156391"/>
          <a:ext cx="330746"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7EB09-BA07-4472-8D9E-CC083A4005C1}">
      <dsp:nvSpPr>
        <dsp:cNvPr id="0" name=""/>
        <dsp:cNvSpPr/>
      </dsp:nvSpPr>
      <dsp:spPr>
        <a:xfrm>
          <a:off x="3465426" y="5524168"/>
          <a:ext cx="2345294" cy="1264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UY" sz="1600" kern="1200" dirty="0"/>
            <a:t>La promoción de la corresponsabilidad de los cuidados entre hombres y mujeres</a:t>
          </a:r>
        </a:p>
        <a:p>
          <a:pPr algn="ctr" defTabSz="266700">
            <a:lnSpc>
              <a:spcPct val="90000"/>
            </a:lnSpc>
            <a:spcBef>
              <a:spcPct val="0"/>
            </a:spcBef>
            <a:spcAft>
              <a:spcPct val="35000"/>
            </a:spcAft>
            <a:buNone/>
          </a:pPr>
          <a:endParaRPr lang="es-ES" sz="1600" kern="1200" dirty="0"/>
        </a:p>
      </dsp:txBody>
      <dsp:txXfrm>
        <a:off x="3465426" y="5524168"/>
        <a:ext cx="2345294" cy="1264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A382-C56B-4581-B6DB-3BC8B1452689}">
      <dsp:nvSpPr>
        <dsp:cNvPr id="0" name=""/>
        <dsp:cNvSpPr/>
      </dsp:nvSpPr>
      <dsp:spPr>
        <a:xfrm>
          <a:off x="-5495526" y="-463370"/>
          <a:ext cx="6543365" cy="6543365"/>
        </a:xfrm>
        <a:prstGeom prst="blockArc">
          <a:avLst>
            <a:gd name="adj1" fmla="val 18900000"/>
            <a:gd name="adj2" fmla="val 2700000"/>
            <a:gd name="adj3" fmla="val 3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0E6C01-E6FD-4268-B2DC-A70B076CB0B0}">
      <dsp:nvSpPr>
        <dsp:cNvPr id="0" name=""/>
        <dsp:cNvSpPr/>
      </dsp:nvSpPr>
      <dsp:spPr>
        <a:xfrm>
          <a:off x="458143" y="681728"/>
          <a:ext cx="3362521" cy="6077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411"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Niñez de 0  a 12 años</a:t>
          </a:r>
        </a:p>
      </dsp:txBody>
      <dsp:txXfrm>
        <a:off x="458143" y="681728"/>
        <a:ext cx="3362521" cy="607761"/>
      </dsp:txXfrm>
    </dsp:sp>
    <dsp:sp modelId="{2899DC1A-91DF-45B8-BAB5-496A4A37AD2E}">
      <dsp:nvSpPr>
        <dsp:cNvPr id="0" name=""/>
        <dsp:cNvSpPr/>
      </dsp:nvSpPr>
      <dsp:spPr>
        <a:xfrm>
          <a:off x="78292" y="605758"/>
          <a:ext cx="759702" cy="759702"/>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 modelId="{EE39B9CB-2E8A-4CB5-8B9E-DC3422E614CD}">
      <dsp:nvSpPr>
        <dsp:cNvPr id="0" name=""/>
        <dsp:cNvSpPr/>
      </dsp:nvSpPr>
      <dsp:spPr>
        <a:xfrm>
          <a:off x="893647" y="1593079"/>
          <a:ext cx="2927017" cy="6077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411"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Personas con discapacidad y personas mayores en situación de dependencia </a:t>
          </a:r>
        </a:p>
      </dsp:txBody>
      <dsp:txXfrm>
        <a:off x="893647" y="1593079"/>
        <a:ext cx="2927017" cy="607761"/>
      </dsp:txXfrm>
    </dsp:sp>
    <dsp:sp modelId="{765C85A2-5FF6-4175-802E-7CACBEC48963}">
      <dsp:nvSpPr>
        <dsp:cNvPr id="0" name=""/>
        <dsp:cNvSpPr/>
      </dsp:nvSpPr>
      <dsp:spPr>
        <a:xfrm>
          <a:off x="513796" y="1517109"/>
          <a:ext cx="759702" cy="759702"/>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B751F5D0-2122-47F8-817F-CE2EE197F9EF}">
      <dsp:nvSpPr>
        <dsp:cNvPr id="0" name=""/>
        <dsp:cNvSpPr/>
      </dsp:nvSpPr>
      <dsp:spPr>
        <a:xfrm>
          <a:off x="1027312" y="2504431"/>
          <a:ext cx="2793352" cy="6077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411"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Personas cuidadoras remuneradas o no</a:t>
          </a:r>
        </a:p>
      </dsp:txBody>
      <dsp:txXfrm>
        <a:off x="1027312" y="2504431"/>
        <a:ext cx="2793352" cy="607761"/>
      </dsp:txXfrm>
    </dsp:sp>
    <dsp:sp modelId="{80C14A08-0463-4450-9F28-66831E95B0CE}">
      <dsp:nvSpPr>
        <dsp:cNvPr id="0" name=""/>
        <dsp:cNvSpPr/>
      </dsp:nvSpPr>
      <dsp:spPr>
        <a:xfrm>
          <a:off x="647461" y="2428460"/>
          <a:ext cx="759702" cy="759702"/>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7ECC6FD5-11F9-4240-86CD-D23840292167}">
      <dsp:nvSpPr>
        <dsp:cNvPr id="0" name=""/>
        <dsp:cNvSpPr/>
      </dsp:nvSpPr>
      <dsp:spPr>
        <a:xfrm>
          <a:off x="893647" y="3415782"/>
          <a:ext cx="2927017" cy="6077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411"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Hombres para cambios progresivos de comportamiento</a:t>
          </a:r>
        </a:p>
      </dsp:txBody>
      <dsp:txXfrm>
        <a:off x="893647" y="3415782"/>
        <a:ext cx="2927017" cy="607761"/>
      </dsp:txXfrm>
    </dsp:sp>
    <dsp:sp modelId="{E90A12DD-9EC6-4752-A34A-08B92C6B6F2F}">
      <dsp:nvSpPr>
        <dsp:cNvPr id="0" name=""/>
        <dsp:cNvSpPr/>
      </dsp:nvSpPr>
      <dsp:spPr>
        <a:xfrm>
          <a:off x="513796" y="3339812"/>
          <a:ext cx="759702" cy="759702"/>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sp>
    <dsp:sp modelId="{B51592CD-1505-482F-BCA3-47EEB9CBD7DF}">
      <dsp:nvSpPr>
        <dsp:cNvPr id="0" name=""/>
        <dsp:cNvSpPr/>
      </dsp:nvSpPr>
      <dsp:spPr>
        <a:xfrm>
          <a:off x="458143" y="4327133"/>
          <a:ext cx="3362521" cy="6077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411"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Mujeres para transformar estereotipos de género</a:t>
          </a:r>
        </a:p>
      </dsp:txBody>
      <dsp:txXfrm>
        <a:off x="458143" y="4327133"/>
        <a:ext cx="3362521" cy="607761"/>
      </dsp:txXfrm>
    </dsp:sp>
    <dsp:sp modelId="{AB8660FB-C548-4467-9D8A-E674AD0A7E8B}">
      <dsp:nvSpPr>
        <dsp:cNvPr id="0" name=""/>
        <dsp:cNvSpPr/>
      </dsp:nvSpPr>
      <dsp:spPr>
        <a:xfrm>
          <a:off x="78292" y="4251163"/>
          <a:ext cx="759702" cy="759702"/>
        </a:xfrm>
        <a:prstGeom prst="ellipse">
          <a:avLst/>
        </a:prstGeom>
        <a:solidFill>
          <a:schemeClr val="accent4">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C1E8CA-037F-834D-8DC6-78B27CB91B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0046C03-81F5-6245-8FA0-828B9280A6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3E0BF6-1596-4E4B-BC27-8AE113FA89D8}" type="datetimeFigureOut">
              <a:rPr lang="es-MX" smtClean="0"/>
              <a:t>07/08/19</a:t>
            </a:fld>
            <a:endParaRPr lang="es-MX"/>
          </a:p>
        </p:txBody>
      </p:sp>
      <p:sp>
        <p:nvSpPr>
          <p:cNvPr id="4" name="Marcador de pie de página 3">
            <a:extLst>
              <a:ext uri="{FF2B5EF4-FFF2-40B4-BE49-F238E27FC236}">
                <a16:creationId xmlns:a16="http://schemas.microsoft.com/office/drawing/2014/main" id="{A592CF9F-D428-9D4D-8950-2BD649481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F3812EA6-B255-D74B-A2F4-A7CD7CBB7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7A0DFB-297A-624B-87D2-5F03564FE58D}" type="slidenum">
              <a:rPr lang="es-MX" smtClean="0"/>
              <a:t>‹Nº›</a:t>
            </a:fld>
            <a:endParaRPr lang="es-MX"/>
          </a:p>
        </p:txBody>
      </p:sp>
    </p:spTree>
    <p:extLst>
      <p:ext uri="{BB962C8B-B14F-4D97-AF65-F5344CB8AC3E}">
        <p14:creationId xmlns:p14="http://schemas.microsoft.com/office/powerpoint/2010/main" val="3751450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95DAB-ED55-744F-8428-E887597E219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5C79CECD-A717-CB4C-BEA6-586415777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474AD478-1A09-7E41-A778-FDB2F80D2468}"/>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B4CC4422-9209-5D48-9E0A-165CAE9E10D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BBCF91-10A8-C049-90E3-17DDB547B426}"/>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143322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328C8-ED5F-9E4D-97D0-C04190D4081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15E6875-C763-9048-B719-0D35E857BE5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9FD06DA-CD14-6343-9192-9FDA6BC4886E}"/>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398EBEAF-6351-0741-AAB6-2C93F9A52B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7166F24-3BDF-8D44-8BD0-DC1E274DF6C0}"/>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53384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CA0179-DA0A-AF4F-AEE9-BB0A7C9D328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88E0634-2CCC-CD48-B7AE-E9590CA2ED6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13799C4-2E42-4A49-BE20-D5422D02EB5D}"/>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87A955FA-C252-E94D-A5BB-643AA87F06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EC28D38-0DDF-7544-8D96-3187BD17663F}"/>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225096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ACTO">
    <p:bg>
      <p:bgRef idx="1001">
        <a:schemeClr val="bg2"/>
      </p:bgRef>
    </p:bg>
    <p:spTree>
      <p:nvGrpSpPr>
        <p:cNvPr id="1" name=""/>
        <p:cNvGrpSpPr/>
        <p:nvPr/>
      </p:nvGrpSpPr>
      <p:grpSpPr>
        <a:xfrm>
          <a:off x="0" y="0"/>
          <a:ext cx="0" cy="0"/>
          <a:chOff x="0" y="0"/>
          <a:chExt cx="0" cy="0"/>
        </a:xfrm>
      </p:grpSpPr>
      <p:pic>
        <p:nvPicPr>
          <p:cNvPr id="8" name="Imagen 4"/>
          <p:cNvPicPr>
            <a:picLocks noChangeAspect="1"/>
          </p:cNvPicPr>
          <p:nvPr userDrawn="1"/>
        </p:nvPicPr>
        <p:blipFill>
          <a:blip r:embed="rId2" cstate="print"/>
          <a:stretch>
            <a:fillRect/>
          </a:stretch>
        </p:blipFill>
        <p:spPr>
          <a:xfrm>
            <a:off x="5520267" y="1490191"/>
            <a:ext cx="1120588" cy="45719"/>
          </a:xfrm>
          <a:prstGeom prst="rect">
            <a:avLst/>
          </a:prstGeom>
        </p:spPr>
      </p:pic>
      <p:pic>
        <p:nvPicPr>
          <p:cNvPr id="9" name="Imagen 8"/>
          <p:cNvPicPr>
            <a:picLocks noChangeAspect="1"/>
          </p:cNvPicPr>
          <p:nvPr userDrawn="1"/>
        </p:nvPicPr>
        <p:blipFill>
          <a:blip r:embed="rId2" cstate="print"/>
          <a:stretch>
            <a:fillRect/>
          </a:stretch>
        </p:blipFill>
        <p:spPr>
          <a:xfrm>
            <a:off x="5535707" y="4433136"/>
            <a:ext cx="1120588" cy="45719"/>
          </a:xfrm>
          <a:prstGeom prst="rect">
            <a:avLst/>
          </a:prstGeom>
        </p:spPr>
      </p:pic>
      <p:pic>
        <p:nvPicPr>
          <p:cNvPr id="10" name="Imagen 9"/>
          <p:cNvPicPr>
            <a:picLocks noChangeAspect="1"/>
          </p:cNvPicPr>
          <p:nvPr userDrawn="1"/>
        </p:nvPicPr>
        <p:blipFill>
          <a:blip r:embed="rId3" cstate="print"/>
          <a:stretch>
            <a:fillRect/>
          </a:stretch>
        </p:blipFill>
        <p:spPr>
          <a:xfrm>
            <a:off x="1799412" y="3627157"/>
            <a:ext cx="299783" cy="323765"/>
          </a:xfrm>
          <a:prstGeom prst="rect">
            <a:avLst/>
          </a:prstGeom>
        </p:spPr>
      </p:pic>
      <p:pic>
        <p:nvPicPr>
          <p:cNvPr id="12" name="Imagen 11"/>
          <p:cNvPicPr>
            <a:picLocks noChangeAspect="1"/>
          </p:cNvPicPr>
          <p:nvPr userDrawn="1"/>
        </p:nvPicPr>
        <p:blipFill>
          <a:blip r:embed="rId4" cstate="print"/>
          <a:stretch>
            <a:fillRect/>
          </a:stretch>
        </p:blipFill>
        <p:spPr>
          <a:xfrm>
            <a:off x="5450420" y="5337544"/>
            <a:ext cx="1382220" cy="1520456"/>
          </a:xfrm>
          <a:prstGeom prst="rect">
            <a:avLst/>
          </a:prstGeom>
        </p:spPr>
      </p:pic>
      <p:sp>
        <p:nvSpPr>
          <p:cNvPr id="19" name="18 Marcador de texto"/>
          <p:cNvSpPr>
            <a:spLocks noGrp="1"/>
          </p:cNvSpPr>
          <p:nvPr>
            <p:ph type="body" sz="quarter" idx="11" hasCustomPrompt="1"/>
          </p:nvPr>
        </p:nvSpPr>
        <p:spPr>
          <a:xfrm>
            <a:off x="719667" y="2348880"/>
            <a:ext cx="10752667" cy="360610"/>
          </a:xfrm>
          <a:prstGeom prst="rect">
            <a:avLst/>
          </a:prstGeom>
        </p:spPr>
        <p:txBody>
          <a:bodyPr/>
          <a:lstStyle>
            <a:lvl1pPr marL="0" indent="0">
              <a:buFont typeface="Arial" pitchFamily="34" charset="0"/>
              <a:buChar char="•"/>
              <a:defRPr sz="1800" b="1" i="0" spc="100" baseline="0">
                <a:solidFill>
                  <a:schemeClr val="tx1"/>
                </a:solidFill>
                <a:latin typeface="Century Gothic" pitchFamily="34" charset="0"/>
              </a:defRPr>
            </a:lvl1pPr>
            <a:lvl2pPr>
              <a:defRPr sz="1800" b="1" i="0" baseline="0">
                <a:solidFill>
                  <a:schemeClr val="bg1"/>
                </a:solidFill>
                <a:latin typeface="Century Gothic" pitchFamily="34" charset="0"/>
              </a:defRPr>
            </a:lvl2pPr>
            <a:lvl3pPr>
              <a:defRPr sz="1800" b="1" i="0" baseline="0">
                <a:solidFill>
                  <a:schemeClr val="bg1"/>
                </a:solidFill>
                <a:latin typeface="Century Gothic" pitchFamily="34" charset="0"/>
              </a:defRPr>
            </a:lvl3pPr>
            <a:lvl4pPr>
              <a:defRPr sz="1800" b="1" i="0" baseline="0">
                <a:solidFill>
                  <a:schemeClr val="bg1"/>
                </a:solidFill>
                <a:latin typeface="Century Gothic" pitchFamily="34" charset="0"/>
              </a:defRPr>
            </a:lvl4pPr>
            <a:lvl5pPr>
              <a:defRPr sz="1800" b="1" i="0" baseline="0">
                <a:solidFill>
                  <a:schemeClr val="bg1"/>
                </a:solidFill>
                <a:latin typeface="Century Gothic" pitchFamily="34" charset="0"/>
              </a:defRPr>
            </a:lvl5pPr>
          </a:lstStyle>
          <a:p>
            <a:pPr lvl="0"/>
            <a:r>
              <a:rPr lang="es-ES" dirty="0"/>
              <a:t> NOMBRE APELLIDO CONTACTO</a:t>
            </a:r>
            <a:endParaRPr lang="es-MX" dirty="0"/>
          </a:p>
        </p:txBody>
      </p:sp>
      <p:sp>
        <p:nvSpPr>
          <p:cNvPr id="20" name="13 Subtítulo"/>
          <p:cNvSpPr txBox="1">
            <a:spLocks/>
          </p:cNvSpPr>
          <p:nvPr userDrawn="1"/>
        </p:nvSpPr>
        <p:spPr>
          <a:xfrm>
            <a:off x="689322" y="3650037"/>
            <a:ext cx="10797915" cy="1984137"/>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1400" i="0" u="none" strike="noStrike" kern="1200" cap="none" spc="150" normalizeH="0" baseline="0" noProof="0" dirty="0" err="1">
                <a:ln>
                  <a:noFill/>
                </a:ln>
                <a:solidFill>
                  <a:schemeClr val="bg1"/>
                </a:solidFill>
                <a:effectLst/>
                <a:uLnTx/>
                <a:uFillTx/>
                <a:latin typeface="Century Gothic" pitchFamily="34" charset="0"/>
                <a:ea typeface="+mn-ea"/>
                <a:cs typeface="+mn-cs"/>
              </a:rPr>
              <a:t>Blvd.</a:t>
            </a:r>
            <a:r>
              <a:rPr kumimoji="0" lang="es-MX" sz="1400" i="0" u="none" strike="noStrike" kern="1200" cap="none" spc="150" normalizeH="0" baseline="0" noProof="0" dirty="0">
                <a:ln>
                  <a:noFill/>
                </a:ln>
                <a:solidFill>
                  <a:schemeClr val="bg1"/>
                </a:solidFill>
                <a:effectLst/>
                <a:uLnTx/>
                <a:uFillTx/>
                <a:latin typeface="Century Gothic" pitchFamily="34" charset="0"/>
                <a:ea typeface="+mn-ea"/>
                <a:cs typeface="+mn-cs"/>
              </a:rPr>
              <a:t> Miguel de Cervantes Saavedra 193, Piso</a:t>
            </a:r>
            <a:r>
              <a:rPr kumimoji="0" lang="es-MX" sz="1400" i="0" u="none" strike="noStrike" kern="1200" cap="none" spc="150" normalizeH="0" noProof="0" dirty="0">
                <a:ln>
                  <a:noFill/>
                </a:ln>
                <a:solidFill>
                  <a:schemeClr val="bg1"/>
                </a:solidFill>
                <a:effectLst/>
                <a:uLnTx/>
                <a:uFillTx/>
                <a:latin typeface="Century Gothic" pitchFamily="34" charset="0"/>
                <a:ea typeface="+mn-ea"/>
                <a:cs typeface="+mn-cs"/>
              </a:rPr>
              <a:t> 12. Col. Granada, CP. 11520</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1400" spc="150" baseline="0" dirty="0">
                <a:solidFill>
                  <a:schemeClr val="bg1"/>
                </a:solidFill>
                <a:latin typeface="Century Gothic" pitchFamily="34" charset="0"/>
              </a:rPr>
              <a:t>Ciudad</a:t>
            </a:r>
            <a:r>
              <a:rPr lang="es-MX" sz="1400" spc="150" dirty="0">
                <a:solidFill>
                  <a:schemeClr val="bg1"/>
                </a:solidFill>
                <a:latin typeface="Century Gothic" pitchFamily="34" charset="0"/>
              </a:rPr>
              <a:t> de México</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1400" i="0" u="none" strike="noStrike" kern="1200" cap="none" spc="150" normalizeH="0" baseline="0" noProof="0" dirty="0">
              <a:ln>
                <a:noFill/>
              </a:ln>
              <a:solidFill>
                <a:schemeClr val="bg1"/>
              </a:solidFill>
              <a:effectLst/>
              <a:uLnTx/>
              <a:uFillTx/>
              <a:latin typeface="Century Gothic" pitchFamily="34"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1400" b="1" spc="150" dirty="0">
                <a:solidFill>
                  <a:schemeClr val="bg1"/>
                </a:solidFill>
                <a:latin typeface="Century Gothic" pitchFamily="34" charset="0"/>
              </a:rPr>
              <a:t>COMISIÓN ECONÓMICA PARA AMÉRICA LATINA Y EL CARIBE (CEPAL)</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1400" b="1" i="0" u="none" strike="noStrike" kern="1200" cap="none" spc="150" normalizeH="0" baseline="0" noProof="0" dirty="0">
                <a:ln>
                  <a:noFill/>
                </a:ln>
                <a:solidFill>
                  <a:schemeClr val="bg1"/>
                </a:solidFill>
                <a:effectLst/>
                <a:uLnTx/>
                <a:uFillTx/>
                <a:latin typeface="Century Gothic" pitchFamily="34" charset="0"/>
                <a:ea typeface="+mn-ea"/>
                <a:cs typeface="+mn-cs"/>
              </a:rPr>
              <a:t>SEDE</a:t>
            </a:r>
            <a:r>
              <a:rPr kumimoji="0" lang="es-MX" sz="1400" b="1" i="0" u="none" strike="noStrike" kern="1200" cap="none" spc="150" normalizeH="0" noProof="0" dirty="0">
                <a:ln>
                  <a:noFill/>
                </a:ln>
                <a:solidFill>
                  <a:schemeClr val="bg1"/>
                </a:solidFill>
                <a:effectLst/>
                <a:uLnTx/>
                <a:uFillTx/>
                <a:latin typeface="Century Gothic" pitchFamily="34" charset="0"/>
                <a:ea typeface="+mn-ea"/>
                <a:cs typeface="+mn-cs"/>
              </a:rPr>
              <a:t> SUBREGIONAL MÉXICO</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1400" b="1" i="0" u="none" strike="noStrike" kern="1200" cap="none" spc="150" normalizeH="0" noProof="0" dirty="0">
                <a:ln>
                  <a:noFill/>
                </a:ln>
                <a:solidFill>
                  <a:schemeClr val="bg1"/>
                </a:solidFill>
                <a:effectLst/>
                <a:uLnTx/>
                <a:uFillTx/>
                <a:latin typeface="Century Gothic" pitchFamily="34" charset="0"/>
                <a:ea typeface="+mn-ea"/>
                <a:cs typeface="+mn-cs"/>
              </a:rPr>
              <a:t>www.cepal.org.mx</a:t>
            </a:r>
            <a:endParaRPr kumimoji="0" lang="es-MX" sz="1400" b="1" i="0" u="none" strike="noStrike" kern="1200" cap="none" spc="150" normalizeH="0" baseline="0" noProof="0" dirty="0">
              <a:ln>
                <a:noFill/>
              </a:ln>
              <a:solidFill>
                <a:schemeClr val="bg1"/>
              </a:solidFill>
              <a:effectLst/>
              <a:uLnTx/>
              <a:uFillTx/>
              <a:latin typeface="Century Gothic" pitchFamily="34" charset="0"/>
              <a:ea typeface="+mn-ea"/>
              <a:cs typeface="+mn-cs"/>
            </a:endParaRPr>
          </a:p>
        </p:txBody>
      </p:sp>
      <p:sp>
        <p:nvSpPr>
          <p:cNvPr id="21" name="18 Marcador de texto"/>
          <p:cNvSpPr>
            <a:spLocks noGrp="1"/>
          </p:cNvSpPr>
          <p:nvPr>
            <p:ph type="body" sz="quarter" idx="12" hasCustomPrompt="1"/>
          </p:nvPr>
        </p:nvSpPr>
        <p:spPr>
          <a:xfrm>
            <a:off x="719931" y="2708350"/>
            <a:ext cx="10752667" cy="360610"/>
          </a:xfrm>
          <a:prstGeom prst="rect">
            <a:avLst/>
          </a:prstGeom>
        </p:spPr>
        <p:txBody>
          <a:bodyPr/>
          <a:lstStyle>
            <a:lvl1pPr marL="0" indent="0">
              <a:buFont typeface="Arial" pitchFamily="34" charset="0"/>
              <a:buChar char="•"/>
              <a:defRPr sz="1800" b="1" i="0" spc="100" baseline="0">
                <a:solidFill>
                  <a:schemeClr val="tx1"/>
                </a:solidFill>
                <a:latin typeface="Century Gothic" pitchFamily="34" charset="0"/>
              </a:defRPr>
            </a:lvl1pPr>
            <a:lvl2pPr>
              <a:defRPr sz="1800" b="1" i="0" baseline="0">
                <a:solidFill>
                  <a:schemeClr val="bg1"/>
                </a:solidFill>
                <a:latin typeface="Century Gothic" pitchFamily="34" charset="0"/>
              </a:defRPr>
            </a:lvl2pPr>
            <a:lvl3pPr>
              <a:defRPr sz="1800" b="1" i="0" baseline="0">
                <a:solidFill>
                  <a:schemeClr val="bg1"/>
                </a:solidFill>
                <a:latin typeface="Century Gothic" pitchFamily="34" charset="0"/>
              </a:defRPr>
            </a:lvl3pPr>
            <a:lvl4pPr>
              <a:defRPr sz="1800" b="1" i="0" baseline="0">
                <a:solidFill>
                  <a:schemeClr val="bg1"/>
                </a:solidFill>
                <a:latin typeface="Century Gothic" pitchFamily="34" charset="0"/>
              </a:defRPr>
            </a:lvl4pPr>
            <a:lvl5pPr>
              <a:defRPr sz="1800" b="1" i="0" baseline="0">
                <a:solidFill>
                  <a:schemeClr val="bg1"/>
                </a:solidFill>
                <a:latin typeface="Century Gothic" pitchFamily="34" charset="0"/>
              </a:defRPr>
            </a:lvl5pPr>
          </a:lstStyle>
          <a:p>
            <a:pPr lvl="0"/>
            <a:r>
              <a:rPr lang="es-ES" dirty="0"/>
              <a:t> nombre.apellido@cepal.org.mx</a:t>
            </a:r>
            <a:endParaRPr lang="es-MX" dirty="0"/>
          </a:p>
        </p:txBody>
      </p:sp>
      <p:sp>
        <p:nvSpPr>
          <p:cNvPr id="22" name="18 Marcador de texto"/>
          <p:cNvSpPr>
            <a:spLocks noGrp="1"/>
          </p:cNvSpPr>
          <p:nvPr>
            <p:ph type="body" sz="quarter" idx="13" hasCustomPrompt="1"/>
          </p:nvPr>
        </p:nvSpPr>
        <p:spPr>
          <a:xfrm>
            <a:off x="719403" y="3068960"/>
            <a:ext cx="10752667" cy="360610"/>
          </a:xfrm>
          <a:prstGeom prst="rect">
            <a:avLst/>
          </a:prstGeom>
        </p:spPr>
        <p:txBody>
          <a:bodyPr/>
          <a:lstStyle>
            <a:lvl1pPr marL="0" indent="0">
              <a:buFont typeface="Arial" pitchFamily="34" charset="0"/>
              <a:buChar char="•"/>
              <a:defRPr sz="1800" b="1" i="0" spc="100" baseline="0">
                <a:solidFill>
                  <a:schemeClr val="tx1"/>
                </a:solidFill>
                <a:latin typeface="Century Gothic" pitchFamily="34" charset="0"/>
              </a:defRPr>
            </a:lvl1pPr>
            <a:lvl2pPr>
              <a:defRPr sz="1800" b="1" i="0" baseline="0">
                <a:solidFill>
                  <a:schemeClr val="bg1"/>
                </a:solidFill>
                <a:latin typeface="Century Gothic" pitchFamily="34" charset="0"/>
              </a:defRPr>
            </a:lvl2pPr>
            <a:lvl3pPr>
              <a:defRPr sz="1800" b="1" i="0" baseline="0">
                <a:solidFill>
                  <a:schemeClr val="bg1"/>
                </a:solidFill>
                <a:latin typeface="Century Gothic" pitchFamily="34" charset="0"/>
              </a:defRPr>
            </a:lvl3pPr>
            <a:lvl4pPr>
              <a:defRPr sz="1800" b="1" i="0" baseline="0">
                <a:solidFill>
                  <a:schemeClr val="bg1"/>
                </a:solidFill>
                <a:latin typeface="Century Gothic" pitchFamily="34" charset="0"/>
              </a:defRPr>
            </a:lvl4pPr>
            <a:lvl5pPr>
              <a:defRPr sz="1800" b="1" i="0" baseline="0">
                <a:solidFill>
                  <a:schemeClr val="bg1"/>
                </a:solidFill>
                <a:latin typeface="Century Gothic" pitchFamily="34" charset="0"/>
              </a:defRPr>
            </a:lvl5pPr>
          </a:lstStyle>
          <a:p>
            <a:pPr lvl="0"/>
            <a:r>
              <a:rPr lang="es-ES" dirty="0"/>
              <a:t> Tel. (55) 4170 5600 	</a:t>
            </a:r>
            <a:r>
              <a:rPr lang="es-ES" dirty="0" err="1"/>
              <a:t>Ext</a:t>
            </a:r>
            <a:r>
              <a:rPr lang="es-ES" dirty="0"/>
              <a:t> 0000 / Fax. 5531 1151</a:t>
            </a:r>
            <a:endParaRPr lang="es-MX" dirty="0"/>
          </a:p>
        </p:txBody>
      </p:sp>
      <p:sp>
        <p:nvSpPr>
          <p:cNvPr id="2" name="CuadroTexto 1">
            <a:extLst>
              <a:ext uri="{FF2B5EF4-FFF2-40B4-BE49-F238E27FC236}">
                <a16:creationId xmlns:a16="http://schemas.microsoft.com/office/drawing/2014/main" id="{34819692-FA08-4B7D-BD64-20DB501B747F}"/>
              </a:ext>
            </a:extLst>
          </p:cNvPr>
          <p:cNvSpPr txBox="1"/>
          <p:nvPr userDrawn="1"/>
        </p:nvSpPr>
        <p:spPr>
          <a:xfrm>
            <a:off x="4455042" y="861237"/>
            <a:ext cx="3349256" cy="369332"/>
          </a:xfrm>
          <a:prstGeom prst="rect">
            <a:avLst/>
          </a:prstGeom>
          <a:noFill/>
        </p:spPr>
        <p:txBody>
          <a:bodyPr wrap="square" rtlCol="0">
            <a:spAutoFit/>
          </a:bodyPr>
          <a:lstStyle/>
          <a:p>
            <a:pPr algn="ctr"/>
            <a:r>
              <a:rPr lang="es-MX" b="1" dirty="0">
                <a:solidFill>
                  <a:schemeClr val="bg1"/>
                </a:solidFill>
              </a:rPr>
              <a:t>CONTACTO</a:t>
            </a:r>
            <a:endParaRPr lang="es-ES_tradnl" b="1" dirty="0">
              <a:solidFill>
                <a:schemeClr val="bg1"/>
              </a:solidFill>
            </a:endParaRPr>
          </a:p>
        </p:txBody>
      </p:sp>
    </p:spTree>
    <p:extLst>
      <p:ext uri="{BB962C8B-B14F-4D97-AF65-F5344CB8AC3E}">
        <p14:creationId xmlns:p14="http://schemas.microsoft.com/office/powerpoint/2010/main" val="79791218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6F347-D867-CD47-81DE-093820F4AC8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A020548-6F32-9444-A92C-CDF12D52903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077C963-F33A-BB4D-8590-79D5730486D2}"/>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0C2F31A8-10EE-AA42-A3E4-84A51D0EF0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84C6EB-D584-D248-8C6D-524F0E813ABE}"/>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346336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6918F-5938-634C-9455-16C913E1770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90C903C9-FF01-5C4E-B64A-5AB494B51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267D30F-E28A-AA44-9F09-3FB0414DBB66}"/>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C17A0DA8-F68D-6E48-9DC7-4A58D7FC94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E78BBF-5FF9-1D47-A8ED-EEF1F4A756CF}"/>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160815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8B0EC-3E80-6946-81A8-BF8D5451896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0CBE7551-2CC6-1643-A8FC-01309BB12C2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12048E6-86CF-7A4E-8FAA-E76154767FC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796DE9BE-4631-8E4D-9E25-A6D6EABD19DD}"/>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6" name="Marcador de pie de página 5">
            <a:extLst>
              <a:ext uri="{FF2B5EF4-FFF2-40B4-BE49-F238E27FC236}">
                <a16:creationId xmlns:a16="http://schemas.microsoft.com/office/drawing/2014/main" id="{998E8159-0B41-354B-8DEC-564B3B3BED7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7E72FF5-C515-8C4F-9D71-20108E8AFF8E}"/>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408373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F8A9A-2CB4-B048-B143-7828ED860730}"/>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71EA8E7-B344-7241-A910-269745E66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C35ABD9-0191-8647-9283-CB19FA26E89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E21C6A84-D25C-E144-AC33-4309D0B19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A22D7D0-FE94-F94C-9550-AEA6EA5E610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4D47916B-46D1-E349-BFFB-2141331D46C6}"/>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8" name="Marcador de pie de página 7">
            <a:extLst>
              <a:ext uri="{FF2B5EF4-FFF2-40B4-BE49-F238E27FC236}">
                <a16:creationId xmlns:a16="http://schemas.microsoft.com/office/drawing/2014/main" id="{18A6D3D4-319C-DA48-8102-16668164774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D239C33-4D26-7A48-8F24-778ED0E4A233}"/>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353269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CE082-9079-3048-82C0-6F40CDD096B0}"/>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E2727F4F-D817-BB4A-B201-D37605CAC517}"/>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4" name="Marcador de pie de página 3">
            <a:extLst>
              <a:ext uri="{FF2B5EF4-FFF2-40B4-BE49-F238E27FC236}">
                <a16:creationId xmlns:a16="http://schemas.microsoft.com/office/drawing/2014/main" id="{299A373F-406C-F44E-88E4-8630ADB45D9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AFD1C84-93F3-A144-97C1-1E8C3F460DC3}"/>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324343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8BB133-498D-4141-BCC3-D9E6CEE3EBEB}"/>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3" name="Marcador de pie de página 2">
            <a:extLst>
              <a:ext uri="{FF2B5EF4-FFF2-40B4-BE49-F238E27FC236}">
                <a16:creationId xmlns:a16="http://schemas.microsoft.com/office/drawing/2014/main" id="{101F74FF-4049-B248-8D4A-B17BEAD2A95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5146DEB-1BF1-2C44-88BA-27E0DE9FC340}"/>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371807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26DB3-66ED-3248-B7E4-1C5D90964F8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E61C5D-D23E-634C-83E0-1BDB4F33B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7B38EF7A-986F-9149-97C7-228DB7D1C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E594FB-3F0D-1644-BA39-163C93E1BEE7}"/>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6" name="Marcador de pie de página 5">
            <a:extLst>
              <a:ext uri="{FF2B5EF4-FFF2-40B4-BE49-F238E27FC236}">
                <a16:creationId xmlns:a16="http://schemas.microsoft.com/office/drawing/2014/main" id="{704AF1DF-85AB-EB45-ADAD-8F0661DEA6A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3F09361-5CD8-FB46-8BED-A46FC0C9211A}"/>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203678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8792-A84E-314D-B7A1-072F6C56F59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E35B0F85-A56B-504E-900B-8DEDE5E50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B3D8434-5271-6442-9666-F117D5764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7367FA6-E3C1-144C-8A97-CED7B3BF42F6}"/>
              </a:ext>
            </a:extLst>
          </p:cNvPr>
          <p:cNvSpPr>
            <a:spLocks noGrp="1"/>
          </p:cNvSpPr>
          <p:nvPr>
            <p:ph type="dt" sz="half" idx="10"/>
          </p:nvPr>
        </p:nvSpPr>
        <p:spPr/>
        <p:txBody>
          <a:bodyPr/>
          <a:lstStyle/>
          <a:p>
            <a:fld id="{25C71E4D-1C00-3342-92D9-B4656C9D8064}" type="datetimeFigureOut">
              <a:rPr lang="es-MX" smtClean="0"/>
              <a:t>07/08/19</a:t>
            </a:fld>
            <a:endParaRPr lang="es-MX"/>
          </a:p>
        </p:txBody>
      </p:sp>
      <p:sp>
        <p:nvSpPr>
          <p:cNvPr id="6" name="Marcador de pie de página 5">
            <a:extLst>
              <a:ext uri="{FF2B5EF4-FFF2-40B4-BE49-F238E27FC236}">
                <a16:creationId xmlns:a16="http://schemas.microsoft.com/office/drawing/2014/main" id="{C62280B4-0173-D54D-9419-2529396633D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0C187F1-FF78-594D-98E3-4ACDAD88A501}"/>
              </a:ext>
            </a:extLst>
          </p:cNvPr>
          <p:cNvSpPr>
            <a:spLocks noGrp="1"/>
          </p:cNvSpPr>
          <p:nvPr>
            <p:ph type="sldNum" sz="quarter" idx="12"/>
          </p:nvPr>
        </p:nvSpPr>
        <p:spPr/>
        <p:txBody>
          <a:bodyPr/>
          <a:lstStyle/>
          <a:p>
            <a:fld id="{EE89AF70-5CAF-C843-B34D-790490CC1379}" type="slidenum">
              <a:rPr lang="es-MX" smtClean="0"/>
              <a:t>‹Nº›</a:t>
            </a:fld>
            <a:endParaRPr lang="es-MX"/>
          </a:p>
        </p:txBody>
      </p:sp>
    </p:spTree>
    <p:extLst>
      <p:ext uri="{BB962C8B-B14F-4D97-AF65-F5344CB8AC3E}">
        <p14:creationId xmlns:p14="http://schemas.microsoft.com/office/powerpoint/2010/main" val="322931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E5648C-055D-594E-9CE6-79AD71AAB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6298849-F3E9-AC46-A00D-4EE131B50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3CA6347-AA3E-D640-BD86-72F3310CC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71E4D-1C00-3342-92D9-B4656C9D8064}" type="datetimeFigureOut">
              <a:rPr lang="es-MX" smtClean="0"/>
              <a:t>07/08/19</a:t>
            </a:fld>
            <a:endParaRPr lang="es-MX"/>
          </a:p>
        </p:txBody>
      </p:sp>
      <p:sp>
        <p:nvSpPr>
          <p:cNvPr id="5" name="Marcador de pie de página 4">
            <a:extLst>
              <a:ext uri="{FF2B5EF4-FFF2-40B4-BE49-F238E27FC236}">
                <a16:creationId xmlns:a16="http://schemas.microsoft.com/office/drawing/2014/main" id="{78F2774B-F2B5-B847-A5D0-915BDDDB6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08AB90D-F5C0-5046-9BB7-778A838FF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9AF70-5CAF-C843-B34D-790490CC1379}" type="slidenum">
              <a:rPr lang="es-MX" smtClean="0"/>
              <a:t>‹Nº›</a:t>
            </a:fld>
            <a:endParaRPr lang="es-MX"/>
          </a:p>
        </p:txBody>
      </p:sp>
    </p:spTree>
    <p:extLst>
      <p:ext uri="{BB962C8B-B14F-4D97-AF65-F5344CB8AC3E}">
        <p14:creationId xmlns:p14="http://schemas.microsoft.com/office/powerpoint/2010/main" val="31067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8033E93-1A0E-8B4B-A4FD-AD477B880A6D}"/>
              </a:ext>
            </a:extLst>
          </p:cNvPr>
          <p:cNvSpPr>
            <a:spLocks noGrp="1"/>
          </p:cNvSpPr>
          <p:nvPr>
            <p:ph type="ctrTitle"/>
          </p:nvPr>
        </p:nvSpPr>
        <p:spPr>
          <a:xfrm>
            <a:off x="1848465" y="3298722"/>
            <a:ext cx="8495070" cy="1784402"/>
          </a:xfrm>
        </p:spPr>
        <p:txBody>
          <a:bodyPr anchor="b">
            <a:normAutofit fontScale="90000"/>
          </a:bodyPr>
          <a:lstStyle/>
          <a:p>
            <a:r>
              <a:rPr lang="es-MX" sz="4700" dirty="0">
                <a:solidFill>
                  <a:srgbClr val="FFFFFF"/>
                </a:solidFill>
              </a:rPr>
              <a:t>Sistemas nacionales de cuidados de largo plazo: Experiencias regionales</a:t>
            </a:r>
          </a:p>
        </p:txBody>
      </p:sp>
      <p:sp>
        <p:nvSpPr>
          <p:cNvPr id="3" name="Subtítulo 2">
            <a:extLst>
              <a:ext uri="{FF2B5EF4-FFF2-40B4-BE49-F238E27FC236}">
                <a16:creationId xmlns:a16="http://schemas.microsoft.com/office/drawing/2014/main" id="{867FE340-CC5C-C740-A4FA-D53D2737DC34}"/>
              </a:ext>
            </a:extLst>
          </p:cNvPr>
          <p:cNvSpPr>
            <a:spLocks noGrp="1"/>
          </p:cNvSpPr>
          <p:nvPr>
            <p:ph type="subTitle" idx="1"/>
          </p:nvPr>
        </p:nvSpPr>
        <p:spPr>
          <a:xfrm>
            <a:off x="1848465" y="5258851"/>
            <a:ext cx="8495070" cy="904005"/>
          </a:xfrm>
        </p:spPr>
        <p:txBody>
          <a:bodyPr>
            <a:normAutofit/>
          </a:bodyPr>
          <a:lstStyle/>
          <a:p>
            <a:r>
              <a:rPr lang="es-MX">
                <a:solidFill>
                  <a:srgbClr val="FFFFFF"/>
                </a:solidFill>
              </a:rPr>
              <a:t>Dra. Sandra Huenchuan</a:t>
            </a:r>
          </a:p>
          <a:p>
            <a:r>
              <a:rPr lang="es-MX">
                <a:solidFill>
                  <a:srgbClr val="FFFFFF"/>
                </a:solidFill>
              </a:rPr>
              <a:t>CEPAL, Naciones Unidas</a:t>
            </a:r>
          </a:p>
        </p:txBody>
      </p:sp>
      <p:sp>
        <p:nvSpPr>
          <p:cNvPr id="16"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FDB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2" descr="Imagen que contiene texto&#10;&#10;Descripción generada con confianza alta">
            <a:extLst>
              <a:ext uri="{FF2B5EF4-FFF2-40B4-BE49-F238E27FC236}">
                <a16:creationId xmlns:a16="http://schemas.microsoft.com/office/drawing/2014/main" id="{C4EFBCB5-A4DD-1F49-9E9E-E85428A1B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115" y="1625428"/>
            <a:ext cx="1517772" cy="667819"/>
          </a:xfrm>
          <a:prstGeom prst="rect">
            <a:avLst/>
          </a:prstGeom>
        </p:spPr>
      </p:pic>
    </p:spTree>
    <p:extLst>
      <p:ext uri="{BB962C8B-B14F-4D97-AF65-F5344CB8AC3E}">
        <p14:creationId xmlns:p14="http://schemas.microsoft.com/office/powerpoint/2010/main" val="389990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C848A1-2CC0-BB42-A2EC-1B3FCE44B179}"/>
              </a:ext>
            </a:extLst>
          </p:cNvPr>
          <p:cNvSpPr>
            <a:spLocks noGrp="1"/>
          </p:cNvSpPr>
          <p:nvPr>
            <p:ph type="title"/>
          </p:nvPr>
        </p:nvSpPr>
        <p:spPr>
          <a:xfrm>
            <a:off x="640080" y="2074363"/>
            <a:ext cx="2752354" cy="2709275"/>
          </a:xfrm>
          <a:prstGeom prst="ellipse">
            <a:avLst/>
          </a:prstGeom>
          <a:solidFill>
            <a:schemeClr val="accent1"/>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Otras experiencias</a:t>
            </a:r>
          </a:p>
        </p:txBody>
      </p:sp>
      <p:graphicFrame>
        <p:nvGraphicFramePr>
          <p:cNvPr id="22" name="Tabla 2">
            <a:extLst>
              <a:ext uri="{FF2B5EF4-FFF2-40B4-BE49-F238E27FC236}">
                <a16:creationId xmlns:a16="http://schemas.microsoft.com/office/drawing/2014/main" id="{6878217F-719F-464B-854A-424CCAAB6F96}"/>
              </a:ext>
            </a:extLst>
          </p:cNvPr>
          <p:cNvGraphicFramePr>
            <a:graphicFrameLocks noGrp="1"/>
          </p:cNvGraphicFramePr>
          <p:nvPr>
            <p:ph idx="1"/>
            <p:extLst>
              <p:ext uri="{D42A27DB-BD31-4B8C-83A1-F6EECF244321}">
                <p14:modId xmlns:p14="http://schemas.microsoft.com/office/powerpoint/2010/main" val="2559192259"/>
              </p:ext>
            </p:extLst>
          </p:nvPr>
        </p:nvGraphicFramePr>
        <p:xfrm>
          <a:off x="3566206" y="47794"/>
          <a:ext cx="8625794" cy="6731729"/>
        </p:xfrm>
        <a:graphic>
          <a:graphicData uri="http://schemas.openxmlformats.org/drawingml/2006/table">
            <a:tbl>
              <a:tblPr firstRow="1" bandRow="1">
                <a:noFill/>
                <a:tableStyleId>{5C22544A-7EE6-4342-B048-85BDC9FD1C3A}</a:tableStyleId>
              </a:tblPr>
              <a:tblGrid>
                <a:gridCol w="2308454">
                  <a:extLst>
                    <a:ext uri="{9D8B030D-6E8A-4147-A177-3AD203B41FA5}">
                      <a16:colId xmlns:a16="http://schemas.microsoft.com/office/drawing/2014/main" val="1253345773"/>
                    </a:ext>
                  </a:extLst>
                </a:gridCol>
                <a:gridCol w="6317340">
                  <a:extLst>
                    <a:ext uri="{9D8B030D-6E8A-4147-A177-3AD203B41FA5}">
                      <a16:colId xmlns:a16="http://schemas.microsoft.com/office/drawing/2014/main" val="3651167358"/>
                    </a:ext>
                  </a:extLst>
                </a:gridCol>
              </a:tblGrid>
              <a:tr h="2042421">
                <a:tc>
                  <a:txBody>
                    <a:bodyPr/>
                    <a:lstStyle/>
                    <a:p>
                      <a:r>
                        <a:rPr lang="es-MX" sz="1600" b="0" dirty="0">
                          <a:solidFill>
                            <a:schemeClr val="tx1"/>
                          </a:solidFill>
                        </a:rPr>
                        <a:t>Cuidados a domicilio</a:t>
                      </a:r>
                    </a:p>
                  </a:txBody>
                  <a:tcPr marL="141814" marR="85089" marT="85089" marB="8508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tc>
                  <a:txBody>
                    <a:bodyPr/>
                    <a:lstStyle/>
                    <a:p>
                      <a:r>
                        <a:rPr lang="es-MX" sz="1600" b="0" kern="1200" dirty="0">
                          <a:solidFill>
                            <a:schemeClr val="tx1"/>
                          </a:solidFill>
                          <a:effectLst/>
                          <a:latin typeface="+mn-lt"/>
                          <a:ea typeface="+mn-ea"/>
                          <a:cs typeface="+mn-cs"/>
                        </a:rPr>
                        <a:t>Barbados y Saint Kitts y Nevis: el Estado proporciona atención básica de enfermería en el hogar, ya sea como parte del Programa de Atención Domiciliaria u otro programa. La atención básica puede incluir desde curar heridas y controlar la presión arterial y los niveles de glucosa hasta ofrecer consejos sobre nutrición, normas sanitarias y otros problemas de salud. Además, los cuidadores también están capacitados para detectar y reportar enfermedades o casos de abandono, abuso o malnutrición.</a:t>
                      </a:r>
                      <a:endParaRPr lang="es-MX" sz="1600" b="0" dirty="0">
                        <a:solidFill>
                          <a:schemeClr val="tx1"/>
                        </a:solidFill>
                      </a:endParaRPr>
                    </a:p>
                  </a:txBody>
                  <a:tcPr marL="141814" marR="85089" marT="85089" marB="8508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extLst>
                  <a:ext uri="{0D108BD9-81ED-4DB2-BD59-A6C34878D82A}">
                    <a16:rowId xmlns:a16="http://schemas.microsoft.com/office/drawing/2014/main" val="2340560099"/>
                  </a:ext>
                </a:extLst>
              </a:tr>
              <a:tr h="1807603">
                <a:tc>
                  <a:txBody>
                    <a:bodyPr/>
                    <a:lstStyle/>
                    <a:p>
                      <a:r>
                        <a:rPr lang="es-MX" sz="1600" kern="1200">
                          <a:solidFill>
                            <a:schemeClr val="tx1">
                              <a:lumMod val="85000"/>
                              <a:lumOff val="15000"/>
                            </a:schemeClr>
                          </a:solidFill>
                          <a:effectLst/>
                          <a:latin typeface="+mn-lt"/>
                          <a:ea typeface="+mn-ea"/>
                          <a:cs typeface="+mn-cs"/>
                        </a:rPr>
                        <a:t>Transferencias monetarias para los cuidadores no remunerados</a:t>
                      </a:r>
                    </a:p>
                  </a:txBody>
                  <a:tcPr marL="141814" marR="85089" marT="85089" marB="8508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s-MX" sz="1600" kern="1200">
                          <a:solidFill>
                            <a:schemeClr val="tx1">
                              <a:lumMod val="85000"/>
                              <a:lumOff val="15000"/>
                            </a:schemeClr>
                          </a:solidFill>
                          <a:effectLst/>
                          <a:latin typeface="+mn-lt"/>
                          <a:ea typeface="+mn-ea"/>
                          <a:cs typeface="+mn-cs"/>
                        </a:rPr>
                        <a:t>Argentina: Asistencia Integral de Ayuda Económica para la atención a la dependencia y la fragilidad de las personas mayores. Su objetivo es brindar una asistencia económica de 55 dólares al mes a aquellos afiliados que, por su problemática sociosanitaria, se encuentren en situación de dependencia o fragilidad y no tengan capacidad económica para afrontar los gastos inherentes a dicha situación o carezcan de una red social de apoyo acorde con sus necesidades</a:t>
                      </a:r>
                      <a:endParaRPr lang="es-MX" sz="1600">
                        <a:solidFill>
                          <a:schemeClr val="tx1">
                            <a:lumMod val="85000"/>
                            <a:lumOff val="15000"/>
                          </a:schemeClr>
                        </a:solidFill>
                      </a:endParaRPr>
                    </a:p>
                  </a:txBody>
                  <a:tcPr marL="141814" marR="85089" marT="85089" marB="8508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144294968"/>
                  </a:ext>
                </a:extLst>
              </a:tr>
              <a:tr h="1337968">
                <a:tc>
                  <a:txBody>
                    <a:bodyPr/>
                    <a:lstStyle/>
                    <a:p>
                      <a:r>
                        <a:rPr lang="es-MX" sz="1600" dirty="0">
                          <a:solidFill>
                            <a:schemeClr val="tx1">
                              <a:lumMod val="85000"/>
                              <a:lumOff val="15000"/>
                            </a:schemeClr>
                          </a:solidFill>
                        </a:rPr>
                        <a:t>Famiias sustitutas</a:t>
                      </a:r>
                    </a:p>
                  </a:txBody>
                  <a:tcPr marL="141814" marR="85089" marT="85089" marB="8508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r>
                        <a:rPr lang="es-MX" sz="1600" kern="1200" dirty="0">
                          <a:solidFill>
                            <a:schemeClr val="tx1">
                              <a:lumMod val="85000"/>
                              <a:lumOff val="15000"/>
                            </a:schemeClr>
                          </a:solidFill>
                          <a:effectLst/>
                          <a:latin typeface="+mn-lt"/>
                          <a:ea typeface="+mn-ea"/>
                          <a:cs typeface="+mn-cs"/>
                        </a:rPr>
                        <a:t>Uruguay: Servicio de Atención e Inserción Comunitaria (SAIC) de base hospitalaria, que practica y promueve la reinserción de personas de edad avanzada en su comunidad dentro de familias sustitutas en las que un miembro de la familia actúa como cuidador sujeto a un contrato de servicios remunerados. </a:t>
                      </a:r>
                      <a:endParaRPr lang="es-MX" sz="1600" dirty="0">
                        <a:solidFill>
                          <a:schemeClr val="tx1">
                            <a:lumMod val="85000"/>
                            <a:lumOff val="15000"/>
                          </a:schemeClr>
                        </a:solidFill>
                      </a:endParaRPr>
                    </a:p>
                  </a:txBody>
                  <a:tcPr marL="141814" marR="85089" marT="85089" marB="8508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377652204"/>
                  </a:ext>
                </a:extLst>
              </a:tr>
              <a:tr h="1422872">
                <a:tc>
                  <a:txBody>
                    <a:bodyPr/>
                    <a:lstStyle/>
                    <a:p>
                      <a:r>
                        <a:rPr lang="es-MX" sz="1600" kern="1200">
                          <a:solidFill>
                            <a:schemeClr val="tx1">
                              <a:lumMod val="85000"/>
                              <a:lumOff val="15000"/>
                            </a:schemeClr>
                          </a:solidFill>
                          <a:effectLst/>
                          <a:latin typeface="+mn-lt"/>
                          <a:ea typeface="+mn-ea"/>
                          <a:cs typeface="+mn-cs"/>
                        </a:rPr>
                        <a:t>Formación para el cuidado de las personas mayores </a:t>
                      </a:r>
                      <a:endParaRPr lang="es-MX" sz="1600">
                        <a:solidFill>
                          <a:schemeClr val="tx1">
                            <a:lumMod val="85000"/>
                            <a:lumOff val="15000"/>
                          </a:schemeClr>
                        </a:solidFill>
                      </a:endParaRPr>
                    </a:p>
                  </a:txBody>
                  <a:tcPr marL="141814" marR="85089" marT="85089" marB="8508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s-MX" sz="1600" kern="1200" dirty="0">
                          <a:solidFill>
                            <a:schemeClr val="tx1">
                              <a:lumMod val="85000"/>
                              <a:lumOff val="15000"/>
                            </a:schemeClr>
                          </a:solidFill>
                          <a:effectLst/>
                          <a:latin typeface="+mn-lt"/>
                          <a:ea typeface="+mn-ea"/>
                          <a:cs typeface="+mn-cs"/>
                        </a:rPr>
                        <a:t>Brasil, el Ministerio de Salud lleva a cabo el Programa Nacional de Formación de Cuidadores de Personas de Edad (Programa Nacional de Formação de Cuidadores de Idosos), que hace hincapié en fomentar la comunicación entre la persona mayor y su familia y ofrece herramientas y estrategias para actuar en situaciones de riesgo o de emergencia</a:t>
                      </a:r>
                      <a:endParaRPr lang="es-MX" sz="1600" dirty="0">
                        <a:solidFill>
                          <a:schemeClr val="tx1">
                            <a:lumMod val="85000"/>
                            <a:lumOff val="15000"/>
                          </a:schemeClr>
                        </a:solidFill>
                      </a:endParaRPr>
                    </a:p>
                  </a:txBody>
                  <a:tcPr marL="141814" marR="85089" marT="85089" marB="8508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4039126776"/>
                  </a:ext>
                </a:extLst>
              </a:tr>
            </a:tbl>
          </a:graphicData>
        </a:graphic>
      </p:graphicFrame>
    </p:spTree>
    <p:extLst>
      <p:ext uri="{BB962C8B-B14F-4D97-AF65-F5344CB8AC3E}">
        <p14:creationId xmlns:p14="http://schemas.microsoft.com/office/powerpoint/2010/main" val="44377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a:xfrm>
            <a:off x="719403" y="1987130"/>
            <a:ext cx="10752667" cy="360610"/>
          </a:xfrm>
        </p:spPr>
        <p:txBody>
          <a:bodyPr>
            <a:normAutofit/>
          </a:bodyPr>
          <a:lstStyle/>
          <a:p>
            <a:pPr algn="ctr">
              <a:buNone/>
            </a:pPr>
            <a:r>
              <a:rPr lang="es-ES" dirty="0">
                <a:latin typeface="+mj-lt"/>
              </a:rPr>
              <a:t>Dra. Sandra Huenchuan Navarro</a:t>
            </a:r>
            <a:endParaRPr lang="es-MX" dirty="0">
              <a:latin typeface="+mj-lt"/>
            </a:endParaRPr>
          </a:p>
        </p:txBody>
      </p:sp>
      <p:sp>
        <p:nvSpPr>
          <p:cNvPr id="4" name="3 Marcador de texto"/>
          <p:cNvSpPr>
            <a:spLocks noGrp="1"/>
          </p:cNvSpPr>
          <p:nvPr>
            <p:ph type="body" sz="quarter" idx="12"/>
          </p:nvPr>
        </p:nvSpPr>
        <p:spPr>
          <a:xfrm>
            <a:off x="719403" y="2431903"/>
            <a:ext cx="10752667" cy="360610"/>
          </a:xfrm>
        </p:spPr>
        <p:txBody>
          <a:bodyPr>
            <a:normAutofit/>
          </a:bodyPr>
          <a:lstStyle/>
          <a:p>
            <a:pPr algn="ctr">
              <a:buNone/>
            </a:pPr>
            <a:r>
              <a:rPr lang="es-ES" dirty="0">
                <a:latin typeface="+mj-lt"/>
              </a:rPr>
              <a:t>sandra.huenchuan@un.org</a:t>
            </a:r>
            <a:endParaRPr lang="es-MX" dirty="0">
              <a:latin typeface="+mj-lt"/>
            </a:endParaRPr>
          </a:p>
        </p:txBody>
      </p:sp>
      <p:sp>
        <p:nvSpPr>
          <p:cNvPr id="5" name="4 Marcador de texto"/>
          <p:cNvSpPr>
            <a:spLocks noGrp="1"/>
          </p:cNvSpPr>
          <p:nvPr>
            <p:ph type="body" sz="quarter" idx="13"/>
          </p:nvPr>
        </p:nvSpPr>
        <p:spPr>
          <a:xfrm>
            <a:off x="719403" y="2876676"/>
            <a:ext cx="10752667" cy="360610"/>
          </a:xfrm>
        </p:spPr>
        <p:txBody>
          <a:bodyPr>
            <a:normAutofit/>
          </a:bodyPr>
          <a:lstStyle/>
          <a:p>
            <a:pPr algn="ctr">
              <a:buNone/>
            </a:pPr>
            <a:r>
              <a:rPr lang="es-ES" dirty="0">
                <a:latin typeface="+mj-lt"/>
              </a:rPr>
              <a:t>Tel. (+52-55) 4170-5714</a:t>
            </a:r>
            <a:endParaRPr lang="es-MX" dirty="0">
              <a:latin typeface="+mj-lt"/>
            </a:endParaRPr>
          </a:p>
        </p:txBody>
      </p:sp>
    </p:spTree>
    <p:extLst>
      <p:ext uri="{BB962C8B-B14F-4D97-AF65-F5344CB8AC3E}">
        <p14:creationId xmlns:p14="http://schemas.microsoft.com/office/powerpoint/2010/main" val="203095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ED9029-64A6-4BAE-BA25-DC2A13D4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FABACF-DDBE-415C-8EE1-F7DD68C63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41E17A99-1553-4633-ADFB-5CCDCF80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61A0E9-A473-8648-B956-C632E00B395C}"/>
              </a:ext>
            </a:extLst>
          </p:cNvPr>
          <p:cNvSpPr>
            <a:spLocks noGrp="1"/>
          </p:cNvSpPr>
          <p:nvPr>
            <p:ph type="title"/>
          </p:nvPr>
        </p:nvSpPr>
        <p:spPr>
          <a:xfrm>
            <a:off x="1776173" y="1608667"/>
            <a:ext cx="2556390" cy="4491015"/>
          </a:xfrm>
        </p:spPr>
        <p:txBody>
          <a:bodyPr anchor="t">
            <a:normAutofit/>
          </a:bodyPr>
          <a:lstStyle/>
          <a:p>
            <a:pPr algn="r"/>
            <a:r>
              <a:rPr lang="es-MX" sz="3200">
                <a:solidFill>
                  <a:srgbClr val="FFFFFF"/>
                </a:solidFill>
              </a:rPr>
              <a:t>Cuidados de Largo Plazo</a:t>
            </a:r>
          </a:p>
        </p:txBody>
      </p:sp>
      <p:sp>
        <p:nvSpPr>
          <p:cNvPr id="3" name="Marcador de contenido 2">
            <a:extLst>
              <a:ext uri="{FF2B5EF4-FFF2-40B4-BE49-F238E27FC236}">
                <a16:creationId xmlns:a16="http://schemas.microsoft.com/office/drawing/2014/main" id="{2D3B6FD5-3267-2C4E-88AF-4C8839553AB8}"/>
              </a:ext>
            </a:extLst>
          </p:cNvPr>
          <p:cNvSpPr>
            <a:spLocks noGrp="1"/>
          </p:cNvSpPr>
          <p:nvPr>
            <p:ph idx="1"/>
          </p:nvPr>
        </p:nvSpPr>
        <p:spPr>
          <a:xfrm>
            <a:off x="4976029" y="1608667"/>
            <a:ext cx="6291241" cy="4491015"/>
          </a:xfrm>
        </p:spPr>
        <p:txBody>
          <a:bodyPr>
            <a:noAutofit/>
          </a:bodyPr>
          <a:lstStyle/>
          <a:p>
            <a:r>
              <a:rPr lang="es-MX" sz="1800" dirty="0">
                <a:solidFill>
                  <a:srgbClr val="FFFFFF"/>
                </a:solidFill>
              </a:rPr>
              <a:t>Incluyen toda una variedad de servicios (médicos o de otro tipo) que ayudan a satisfacer las necesidades tanto médicas como no médicas de las personas que padecen una enfermedad crónica o una discapacidad y no puedan cuidar de sí mismas durante largos períodos (Relator Derecho a la Salud, 2010)</a:t>
            </a:r>
          </a:p>
          <a:p>
            <a:endParaRPr lang="es-MX" sz="1800" dirty="0">
              <a:solidFill>
                <a:srgbClr val="FFFFFF"/>
              </a:solidFill>
            </a:endParaRPr>
          </a:p>
          <a:p>
            <a:r>
              <a:rPr lang="es-MX" sz="1800" dirty="0">
                <a:solidFill>
                  <a:srgbClr val="FFFFFF"/>
                </a:solidFill>
              </a:rPr>
              <a:t>Amplia gama de servicios para las personas que dependen de la ayuda en las actividades de la vida diaria, debido a incapacidades físicas o mentales de carácter crónico (OCDE, 2011)</a:t>
            </a:r>
          </a:p>
          <a:p>
            <a:endParaRPr lang="es-MX" sz="1800" dirty="0">
              <a:solidFill>
                <a:srgbClr val="FFFFFF"/>
              </a:solidFill>
            </a:endParaRPr>
          </a:p>
          <a:p>
            <a:r>
              <a:rPr lang="es-ES" sz="1800" dirty="0">
                <a:solidFill>
                  <a:srgbClr val="FFFFFF"/>
                </a:solidFill>
              </a:rPr>
              <a:t>Gama de servicios sociales y de salud para personas que dependen de la ayuda de otros para el desarrollo de sus actividades diarias durante un período prolongado de tiempo. Estos incluyen las actividades de la vida diaria, y las actividades instrumentales de la vida diaria (OIT, 2016)</a:t>
            </a:r>
            <a:endParaRPr lang="es-MX" sz="1800" dirty="0">
              <a:solidFill>
                <a:srgbClr val="FFFFFF"/>
              </a:solidFill>
            </a:endParaRPr>
          </a:p>
          <a:p>
            <a:endParaRPr lang="es-MX" sz="1800" dirty="0">
              <a:solidFill>
                <a:srgbClr val="FFFFFF"/>
              </a:solidFill>
            </a:endParaRPr>
          </a:p>
          <a:p>
            <a:endParaRPr lang="es-MX" sz="1800" dirty="0">
              <a:solidFill>
                <a:srgbClr val="FFFFFF"/>
              </a:solidFill>
            </a:endParaRPr>
          </a:p>
        </p:txBody>
      </p:sp>
    </p:spTree>
    <p:extLst>
      <p:ext uri="{BB962C8B-B14F-4D97-AF65-F5344CB8AC3E}">
        <p14:creationId xmlns:p14="http://schemas.microsoft.com/office/powerpoint/2010/main" val="13800517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9DBC1C3-4896-4B47-89D6-B2B24831B6A8}"/>
              </a:ext>
            </a:extLst>
          </p:cNvPr>
          <p:cNvSpPr>
            <a:spLocks noGrp="1"/>
          </p:cNvSpPr>
          <p:nvPr>
            <p:ph type="title"/>
          </p:nvPr>
        </p:nvSpPr>
        <p:spPr>
          <a:xfrm>
            <a:off x="992206" y="1608667"/>
            <a:ext cx="2823275" cy="4501127"/>
          </a:xfrm>
        </p:spPr>
        <p:txBody>
          <a:bodyPr anchor="t">
            <a:normAutofit/>
          </a:bodyPr>
          <a:lstStyle/>
          <a:p>
            <a:r>
              <a:rPr lang="es-MX" sz="3200" dirty="0">
                <a:solidFill>
                  <a:srgbClr val="FFFFFF"/>
                </a:solidFill>
              </a:rPr>
              <a:t>Algunas tensiones</a:t>
            </a:r>
          </a:p>
        </p:txBody>
      </p:sp>
      <p:sp>
        <p:nvSpPr>
          <p:cNvPr id="6" name="Marcador de contenido 5">
            <a:extLst>
              <a:ext uri="{FF2B5EF4-FFF2-40B4-BE49-F238E27FC236}">
                <a16:creationId xmlns:a16="http://schemas.microsoft.com/office/drawing/2014/main" id="{D4C044E6-3F51-0A44-957E-6F5EA91BF556}"/>
              </a:ext>
            </a:extLst>
          </p:cNvPr>
          <p:cNvSpPr>
            <a:spLocks noGrp="1"/>
          </p:cNvSpPr>
          <p:nvPr>
            <p:ph sz="half" idx="1"/>
          </p:nvPr>
        </p:nvSpPr>
        <p:spPr>
          <a:xfrm>
            <a:off x="4459518" y="674389"/>
            <a:ext cx="3421958" cy="4501127"/>
          </a:xfrm>
        </p:spPr>
        <p:txBody>
          <a:bodyPr>
            <a:noAutofit/>
          </a:bodyPr>
          <a:lstStyle/>
          <a:p>
            <a:r>
              <a:rPr lang="es-MX" sz="1800" b="1" dirty="0"/>
              <a:t>La Convención Interamericana sobre la Protección de los Derechos Humanos de las Personas Mayores (2015) </a:t>
            </a:r>
            <a:r>
              <a:rPr lang="es-MX" sz="1800" dirty="0"/>
              <a:t>no entrega una definición de CLP, pero si de las personas que lo reciben: “</a:t>
            </a:r>
            <a:r>
              <a:rPr lang="es-MX" sz="1800" i="1" dirty="0"/>
              <a:t>Persona mayor que recibe servicios de cuidado a largo plazo”: Aquella que reside temporal o permanentemente en un </a:t>
            </a:r>
            <a:r>
              <a:rPr lang="es-MX" sz="1800" i="1" u="sng" dirty="0"/>
              <a:t>establecimiento</a:t>
            </a:r>
            <a:r>
              <a:rPr lang="es-MX" sz="1800" i="1" dirty="0"/>
              <a:t> regulado sea público, privado o mixto, en el que recibe servicios socio-sanitarios integrales de calidad, incluidas las residencias de larga estadía, que brindan estos servicios de atención por tiempo prolongado a la persona mayor, con dependencia moderada o severa que no pueda recibir cuidados en su domicilio. </a:t>
            </a:r>
            <a:endParaRPr lang="en-US" sz="1800" dirty="0"/>
          </a:p>
          <a:p>
            <a:endParaRPr lang="es-MX" sz="1800" dirty="0"/>
          </a:p>
        </p:txBody>
      </p:sp>
      <p:sp>
        <p:nvSpPr>
          <p:cNvPr id="7" name="Marcador de contenido 6">
            <a:extLst>
              <a:ext uri="{FF2B5EF4-FFF2-40B4-BE49-F238E27FC236}">
                <a16:creationId xmlns:a16="http://schemas.microsoft.com/office/drawing/2014/main" id="{61EC60FE-4732-A746-BC8D-E1C7D38F8374}"/>
              </a:ext>
            </a:extLst>
          </p:cNvPr>
          <p:cNvSpPr>
            <a:spLocks noGrp="1"/>
          </p:cNvSpPr>
          <p:nvPr>
            <p:ph sz="half" idx="2"/>
          </p:nvPr>
        </p:nvSpPr>
        <p:spPr>
          <a:xfrm>
            <a:off x="8498418" y="745435"/>
            <a:ext cx="3421957" cy="4430081"/>
          </a:xfrm>
        </p:spPr>
        <p:txBody>
          <a:bodyPr>
            <a:normAutofit/>
          </a:bodyPr>
          <a:lstStyle/>
          <a:p>
            <a:pPr marL="0" indent="0">
              <a:buNone/>
            </a:pPr>
            <a:r>
              <a:rPr lang="es-MX" sz="1800" dirty="0"/>
              <a:t>Los CLP se diferencian fundamentalmente de los cuidados intensivos y de las intervenciones sanitarias tradicionales en que no tienen la finalidad de curar o sanar una enfermedad, sino atender en caso de dependencia. Sin embargo, la interrelación entre los sistemas es imprescindible</a:t>
            </a:r>
          </a:p>
        </p:txBody>
      </p:sp>
    </p:spTree>
    <p:extLst>
      <p:ext uri="{BB962C8B-B14F-4D97-AF65-F5344CB8AC3E}">
        <p14:creationId xmlns:p14="http://schemas.microsoft.com/office/powerpoint/2010/main" val="3353246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2F1D7E6-9E96-2B42-8704-53A387B2E414}"/>
              </a:ext>
            </a:extLst>
          </p:cNvPr>
          <p:cNvGraphicFramePr/>
          <p:nvPr>
            <p:extLst>
              <p:ext uri="{D42A27DB-BD31-4B8C-83A1-F6EECF244321}">
                <p14:modId xmlns:p14="http://schemas.microsoft.com/office/powerpoint/2010/main" val="891004297"/>
              </p:ext>
            </p:extLst>
          </p:nvPr>
        </p:nvGraphicFramePr>
        <p:xfrm>
          <a:off x="4081804" y="844825"/>
          <a:ext cx="7167546" cy="534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Right Arrow 10">
            <a:extLst>
              <a:ext uri="{FF2B5EF4-FFF2-40B4-BE49-F238E27FC236}">
                <a16:creationId xmlns:a16="http://schemas.microsoft.com/office/drawing/2014/main" id="{DBDEEBF3-316F-CC4A-97BA-EC7E45660773}"/>
              </a:ext>
            </a:extLst>
          </p:cNvPr>
          <p:cNvSpPr/>
          <p:nvPr/>
        </p:nvSpPr>
        <p:spPr>
          <a:xfrm>
            <a:off x="3802942" y="6044043"/>
            <a:ext cx="7704138" cy="836612"/>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1600" dirty="0">
                <a:solidFill>
                  <a:schemeClr val="tx1"/>
                </a:solidFill>
              </a:rPr>
              <a:t>Construir sobre los programas existentes para responder a las necesidades de cuidado</a:t>
            </a:r>
            <a:endParaRPr lang="en-US" sz="1600" dirty="0">
              <a:solidFill>
                <a:schemeClr val="tx1"/>
              </a:solidFill>
            </a:endParaRPr>
          </a:p>
        </p:txBody>
      </p:sp>
      <p:sp>
        <p:nvSpPr>
          <p:cNvPr id="4" name="Title 7">
            <a:extLst>
              <a:ext uri="{FF2B5EF4-FFF2-40B4-BE49-F238E27FC236}">
                <a16:creationId xmlns:a16="http://schemas.microsoft.com/office/drawing/2014/main" id="{95A9D533-EDD9-184D-B146-39F617BDE154}"/>
              </a:ext>
            </a:extLst>
          </p:cNvPr>
          <p:cNvSpPr txBox="1">
            <a:spLocks/>
          </p:cNvSpPr>
          <p:nvPr/>
        </p:nvSpPr>
        <p:spPr>
          <a:xfrm>
            <a:off x="-1" y="76199"/>
            <a:ext cx="12056166" cy="589713"/>
          </a:xfrm>
          <a:prstGeom prst="rect">
            <a:avLst/>
          </a:prstGeom>
          <a:solidFill>
            <a:schemeClr val="accent1"/>
          </a:solidFill>
        </p:spPr>
        <p:txBody>
          <a:bodyPr/>
          <a:lstStyle/>
          <a:p>
            <a:pPr algn="ctr">
              <a:defRPr/>
            </a:pPr>
            <a:r>
              <a:rPr lang="es-MX" sz="2000" b="1" dirty="0">
                <a:solidFill>
                  <a:schemeClr val="bg1"/>
                </a:solidFill>
                <a:latin typeface="+mj-lt"/>
                <a:ea typeface="+mj-ea"/>
                <a:cs typeface="+mj-cs"/>
              </a:rPr>
              <a:t>CEPAL: componentes de un sistema de cuidados de largo plazo</a:t>
            </a:r>
            <a:endParaRPr lang="en-US" sz="2000" b="1" dirty="0">
              <a:solidFill>
                <a:schemeClr val="bg1"/>
              </a:solidFill>
              <a:latin typeface="+mj-lt"/>
              <a:ea typeface="+mj-ea"/>
              <a:cs typeface="+mj-cs"/>
            </a:endParaRPr>
          </a:p>
        </p:txBody>
      </p:sp>
      <p:sp>
        <p:nvSpPr>
          <p:cNvPr id="2" name="Rectángulo 1">
            <a:extLst>
              <a:ext uri="{FF2B5EF4-FFF2-40B4-BE49-F238E27FC236}">
                <a16:creationId xmlns:a16="http://schemas.microsoft.com/office/drawing/2014/main" id="{75E752AD-35F7-CE44-ADEF-89995D91FDCD}"/>
              </a:ext>
            </a:extLst>
          </p:cNvPr>
          <p:cNvSpPr/>
          <p:nvPr/>
        </p:nvSpPr>
        <p:spPr>
          <a:xfrm>
            <a:off x="498389" y="1626386"/>
            <a:ext cx="3583415" cy="2308324"/>
          </a:xfrm>
          <a:prstGeom prst="rect">
            <a:avLst/>
          </a:prstGeom>
          <a:solidFill>
            <a:schemeClr val="accent1"/>
          </a:solidFill>
        </p:spPr>
        <p:txBody>
          <a:bodyPr wrap="square">
            <a:spAutoFit/>
          </a:bodyPr>
          <a:lstStyle/>
          <a:p>
            <a:r>
              <a:rPr lang="es-ES" altLang="es-ES_tradnl" dirty="0">
                <a:solidFill>
                  <a:schemeClr val="bg1"/>
                </a:solidFill>
                <a:ea typeface="ＭＳ Ｐゴシック" panose="020B0600070205080204" pitchFamily="34" charset="-128"/>
              </a:rPr>
              <a:t>El cuidado de largo plazo se refiere la acción social dirigida a garantizar la interacción social de las personas que carecen o han perdido la autonomía personal, y que necesitan ayuda de otros para realizar los actos esenciales de la vida diaria </a:t>
            </a:r>
            <a:endParaRPr lang="es-MX" dirty="0">
              <a:solidFill>
                <a:schemeClr val="bg1"/>
              </a:solidFill>
            </a:endParaRPr>
          </a:p>
        </p:txBody>
      </p:sp>
    </p:spTree>
    <p:extLst>
      <p:ext uri="{BB962C8B-B14F-4D97-AF65-F5344CB8AC3E}">
        <p14:creationId xmlns:p14="http://schemas.microsoft.com/office/powerpoint/2010/main" val="6773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C511F8-BFCA-2F4D-B246-F1B56D8A4D61}"/>
              </a:ext>
            </a:extLst>
          </p:cNvPr>
          <p:cNvPicPr>
            <a:picLocks noChangeAspect="1"/>
          </p:cNvPicPr>
          <p:nvPr/>
        </p:nvPicPr>
        <p:blipFill>
          <a:blip r:embed="rId2"/>
          <a:stretch>
            <a:fillRect/>
          </a:stretch>
        </p:blipFill>
        <p:spPr>
          <a:xfrm>
            <a:off x="939800" y="365125"/>
            <a:ext cx="2787374" cy="796393"/>
          </a:xfrm>
          <a:prstGeom prst="rect">
            <a:avLst/>
          </a:prstGeom>
        </p:spPr>
      </p:pic>
      <p:pic>
        <p:nvPicPr>
          <p:cNvPr id="5" name="Imagen 4">
            <a:extLst>
              <a:ext uri="{FF2B5EF4-FFF2-40B4-BE49-F238E27FC236}">
                <a16:creationId xmlns:a16="http://schemas.microsoft.com/office/drawing/2014/main" id="{44C83D23-EF5F-BA42-8871-B5B81D03B282}"/>
              </a:ext>
            </a:extLst>
          </p:cNvPr>
          <p:cNvPicPr>
            <a:picLocks noChangeAspect="1"/>
          </p:cNvPicPr>
          <p:nvPr/>
        </p:nvPicPr>
        <p:blipFill>
          <a:blip r:embed="rId3"/>
          <a:stretch>
            <a:fillRect/>
          </a:stretch>
        </p:blipFill>
        <p:spPr>
          <a:xfrm>
            <a:off x="1860550" y="1781742"/>
            <a:ext cx="8743950" cy="4504757"/>
          </a:xfrm>
          <a:prstGeom prst="rect">
            <a:avLst/>
          </a:prstGeom>
        </p:spPr>
      </p:pic>
      <p:sp>
        <p:nvSpPr>
          <p:cNvPr id="6" name="Título 5">
            <a:extLst>
              <a:ext uri="{FF2B5EF4-FFF2-40B4-BE49-F238E27FC236}">
                <a16:creationId xmlns:a16="http://schemas.microsoft.com/office/drawing/2014/main" id="{52DFE1FD-3EF3-CF47-8A6F-626838F2868B}"/>
              </a:ext>
            </a:extLst>
          </p:cNvPr>
          <p:cNvSpPr>
            <a:spLocks noGrp="1"/>
          </p:cNvSpPr>
          <p:nvPr>
            <p:ph type="title"/>
          </p:nvPr>
        </p:nvSpPr>
        <p:spPr>
          <a:xfrm>
            <a:off x="4006574" y="365125"/>
            <a:ext cx="6756400" cy="1325563"/>
          </a:xfrm>
        </p:spPr>
        <p:txBody>
          <a:bodyPr>
            <a:normAutofit/>
          </a:bodyPr>
          <a:lstStyle/>
          <a:p>
            <a:r>
              <a:rPr lang="es-MX" sz="2000" b="1" dirty="0"/>
              <a:t>Plan Nacional de Cuidados 2016-2020, Uruguay</a:t>
            </a:r>
          </a:p>
        </p:txBody>
      </p:sp>
    </p:spTree>
    <p:extLst>
      <p:ext uri="{BB962C8B-B14F-4D97-AF65-F5344CB8AC3E}">
        <p14:creationId xmlns:p14="http://schemas.microsoft.com/office/powerpoint/2010/main" val="43751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4B9D65F-9083-2D4C-AD9D-E5059E6AA723}"/>
              </a:ext>
            </a:extLst>
          </p:cNvPr>
          <p:cNvPicPr>
            <a:picLocks noChangeAspect="1"/>
          </p:cNvPicPr>
          <p:nvPr/>
        </p:nvPicPr>
        <p:blipFill>
          <a:blip r:embed="rId2"/>
          <a:stretch>
            <a:fillRect/>
          </a:stretch>
        </p:blipFill>
        <p:spPr>
          <a:xfrm>
            <a:off x="5774635" y="1066800"/>
            <a:ext cx="5528248" cy="4996806"/>
          </a:xfrm>
          <a:prstGeom prst="rect">
            <a:avLst/>
          </a:prstGeom>
        </p:spPr>
      </p:pic>
      <p:sp>
        <p:nvSpPr>
          <p:cNvPr id="3" name="CuadroTexto 2">
            <a:extLst>
              <a:ext uri="{FF2B5EF4-FFF2-40B4-BE49-F238E27FC236}">
                <a16:creationId xmlns:a16="http://schemas.microsoft.com/office/drawing/2014/main" id="{7F0148C5-C55D-A946-BA1B-AE10761BF27F}"/>
              </a:ext>
            </a:extLst>
          </p:cNvPr>
          <p:cNvSpPr txBox="1"/>
          <p:nvPr/>
        </p:nvSpPr>
        <p:spPr>
          <a:xfrm>
            <a:off x="5874027" y="5981785"/>
            <a:ext cx="3009414" cy="276999"/>
          </a:xfrm>
          <a:prstGeom prst="rect">
            <a:avLst/>
          </a:prstGeom>
          <a:noFill/>
        </p:spPr>
        <p:txBody>
          <a:bodyPr wrap="none" rtlCol="0">
            <a:spAutoFit/>
          </a:bodyPr>
          <a:lstStyle/>
          <a:p>
            <a:r>
              <a:rPr lang="es-MX" sz="1200" dirty="0"/>
              <a:t>Fuente: Sistema de cuidados, Uruguay (2017)</a:t>
            </a:r>
          </a:p>
        </p:txBody>
      </p:sp>
      <p:sp>
        <p:nvSpPr>
          <p:cNvPr id="4" name="Título 1">
            <a:extLst>
              <a:ext uri="{FF2B5EF4-FFF2-40B4-BE49-F238E27FC236}">
                <a16:creationId xmlns:a16="http://schemas.microsoft.com/office/drawing/2014/main" id="{46E7B4A3-0138-8F43-A793-CFA5A7B4FEEA}"/>
              </a:ext>
            </a:extLst>
          </p:cNvPr>
          <p:cNvSpPr txBox="1">
            <a:spLocks/>
          </p:cNvSpPr>
          <p:nvPr/>
        </p:nvSpPr>
        <p:spPr>
          <a:xfrm>
            <a:off x="535020" y="685800"/>
            <a:ext cx="2780271" cy="5105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dirty="0">
                <a:solidFill>
                  <a:srgbClr val="FFFFFF"/>
                </a:solidFill>
              </a:rPr>
              <a:t>Desafíos</a:t>
            </a:r>
          </a:p>
        </p:txBody>
      </p:sp>
      <p:sp>
        <p:nvSpPr>
          <p:cNvPr id="5" name="Título 1">
            <a:extLst>
              <a:ext uri="{FF2B5EF4-FFF2-40B4-BE49-F238E27FC236}">
                <a16:creationId xmlns:a16="http://schemas.microsoft.com/office/drawing/2014/main" id="{257E0EBE-BD43-A840-B125-D43EAD90C762}"/>
              </a:ext>
            </a:extLst>
          </p:cNvPr>
          <p:cNvSpPr txBox="1">
            <a:spLocks/>
          </p:cNvSpPr>
          <p:nvPr/>
        </p:nvSpPr>
        <p:spPr>
          <a:xfrm>
            <a:off x="838200" y="365126"/>
            <a:ext cx="10515600" cy="837510"/>
          </a:xfrm>
          <a:prstGeom prst="rect">
            <a:avLst/>
          </a:prstGeom>
          <a:solidFill>
            <a:schemeClr val="accent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rPr>
              <a:t>Desafíos Sistema de Cuidados en el Uruguay</a:t>
            </a:r>
          </a:p>
        </p:txBody>
      </p:sp>
      <p:sp>
        <p:nvSpPr>
          <p:cNvPr id="7" name="Marcador de contenido 6">
            <a:extLst>
              <a:ext uri="{FF2B5EF4-FFF2-40B4-BE49-F238E27FC236}">
                <a16:creationId xmlns:a16="http://schemas.microsoft.com/office/drawing/2014/main" id="{7923CCAD-4BC5-A648-83E8-8F248518E6B9}"/>
              </a:ext>
            </a:extLst>
          </p:cNvPr>
          <p:cNvSpPr>
            <a:spLocks noGrp="1"/>
          </p:cNvSpPr>
          <p:nvPr>
            <p:ph sz="half" idx="1"/>
          </p:nvPr>
        </p:nvSpPr>
        <p:spPr/>
        <p:txBody>
          <a:bodyPr>
            <a:normAutofit/>
          </a:bodyPr>
          <a:lstStyle/>
          <a:p>
            <a:r>
              <a:rPr lang="es-UY" sz="2000" dirty="0"/>
              <a:t>Los criterios de ingreso a las distintas modalidades de servicio no establecen articulaciones ni posibilidades de complementariedad</a:t>
            </a:r>
          </a:p>
          <a:p>
            <a:r>
              <a:rPr lang="es-UY" sz="2000" dirty="0"/>
              <a:t>No se ha puesto en práctica la tercer modalidad de servicios referida a lo cuidados a largo plazo fuera del hogar</a:t>
            </a:r>
            <a:r>
              <a:rPr lang="es-MX" sz="2000" dirty="0"/>
              <a:t> </a:t>
            </a:r>
          </a:p>
          <a:p>
            <a:r>
              <a:rPr lang="es-UY" sz="2000" dirty="0"/>
              <a:t>Propiciar un modelo progresivo de atención, donde los servicios dialogen y complementen sus acciones</a:t>
            </a:r>
            <a:r>
              <a:rPr lang="es-MX" sz="2000" dirty="0"/>
              <a:t> </a:t>
            </a:r>
          </a:p>
        </p:txBody>
      </p:sp>
      <p:sp>
        <p:nvSpPr>
          <p:cNvPr id="9" name="CuadroTexto 8">
            <a:extLst>
              <a:ext uri="{FF2B5EF4-FFF2-40B4-BE49-F238E27FC236}">
                <a16:creationId xmlns:a16="http://schemas.microsoft.com/office/drawing/2014/main" id="{7EE9EFE7-3062-C841-867F-793DBE2A3681}"/>
              </a:ext>
            </a:extLst>
          </p:cNvPr>
          <p:cNvSpPr txBox="1"/>
          <p:nvPr/>
        </p:nvSpPr>
        <p:spPr>
          <a:xfrm>
            <a:off x="889117" y="5973374"/>
            <a:ext cx="2155077" cy="276999"/>
          </a:xfrm>
          <a:prstGeom prst="rect">
            <a:avLst/>
          </a:prstGeom>
          <a:noFill/>
        </p:spPr>
        <p:txBody>
          <a:bodyPr wrap="none" rtlCol="0">
            <a:spAutoFit/>
          </a:bodyPr>
          <a:lstStyle/>
          <a:p>
            <a:r>
              <a:rPr lang="es-MX" sz="1200" dirty="0"/>
              <a:t>Fuente: Adriana Rovira, MIMEO</a:t>
            </a:r>
          </a:p>
        </p:txBody>
      </p:sp>
    </p:spTree>
    <p:extLst>
      <p:ext uri="{BB962C8B-B14F-4D97-AF65-F5344CB8AC3E}">
        <p14:creationId xmlns:p14="http://schemas.microsoft.com/office/powerpoint/2010/main" val="178018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Rectángulo"/>
          <p:cNvSpPr>
            <a:spLocks noChangeArrowheads="1"/>
          </p:cNvSpPr>
          <p:nvPr/>
        </p:nvSpPr>
        <p:spPr bwMode="auto">
          <a:xfrm>
            <a:off x="1881189" y="6286500"/>
            <a:ext cx="8358187" cy="571500"/>
          </a:xfrm>
          <a:prstGeom prst="rect">
            <a:avLst/>
          </a:prstGeom>
          <a:noFill/>
          <a:ln w="9525">
            <a:noFill/>
            <a:round/>
            <a:headEnd/>
            <a:tailEnd/>
          </a:ln>
        </p:spPr>
        <p:txBody>
          <a:bodyPr/>
          <a:lstStyle/>
          <a:p>
            <a:pPr marL="1274763" indent="-342900" algn="just" eaLnBrk="0" hangingPunct="0">
              <a:lnSpc>
                <a:spcPct val="90000"/>
              </a:lnSpc>
              <a:spcBef>
                <a:spcPct val="20000"/>
              </a:spcBef>
              <a:buClr>
                <a:srgbClr val="FFCC00"/>
              </a:buClr>
              <a:buFontTx/>
              <a:buChar char="•"/>
            </a:pPr>
            <a:endParaRPr lang="es-CR" sz="2000">
              <a:solidFill>
                <a:schemeClr val="bg1"/>
              </a:solidFill>
              <a:cs typeface="Arial" charset="0"/>
            </a:endParaRPr>
          </a:p>
        </p:txBody>
      </p:sp>
      <p:sp>
        <p:nvSpPr>
          <p:cNvPr id="3" name="2 Marcador de número de diapositiva"/>
          <p:cNvSpPr>
            <a:spLocks noGrp="1"/>
          </p:cNvSpPr>
          <p:nvPr>
            <p:ph type="sldNum" sz="quarter" idx="12"/>
          </p:nvPr>
        </p:nvSpPr>
        <p:spPr/>
        <p:txBody>
          <a:bodyPr/>
          <a:lstStyle/>
          <a:p>
            <a:pPr>
              <a:defRPr/>
            </a:pPr>
            <a:fld id="{FAFDFFB4-F424-4230-8DB5-0194D95FD9DF}" type="slidenum">
              <a:rPr lang="es-CR" smtClean="0"/>
              <a:pPr>
                <a:defRPr/>
              </a:pPr>
              <a:t>7</a:t>
            </a:fld>
            <a:endParaRPr lang="es-C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680"/>
            <a:ext cx="9144000" cy="6813320"/>
          </a:xfrm>
          <a:prstGeom prst="rect">
            <a:avLst/>
          </a:prstGeom>
        </p:spPr>
      </p:pic>
      <p:sp>
        <p:nvSpPr>
          <p:cNvPr id="5" name="Rectángulo: esquinas redondeadas 4">
            <a:extLst>
              <a:ext uri="{FF2B5EF4-FFF2-40B4-BE49-F238E27FC236}">
                <a16:creationId xmlns:a16="http://schemas.microsoft.com/office/drawing/2014/main" id="{161E70D4-442B-43A2-AF73-6FEDAB605837}"/>
              </a:ext>
            </a:extLst>
          </p:cNvPr>
          <p:cNvSpPr/>
          <p:nvPr/>
        </p:nvSpPr>
        <p:spPr>
          <a:xfrm>
            <a:off x="8896350" y="4941168"/>
            <a:ext cx="1592138" cy="432048"/>
          </a:xfrm>
          <a:prstGeom prst="roundRect">
            <a:avLst/>
          </a:prstGeom>
          <a:solidFill>
            <a:srgbClr val="FF6600"/>
          </a:solidFill>
          <a:ln>
            <a:solidFill>
              <a:srgbClr val="CA7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a:t>Hogares para ancianos</a:t>
            </a:r>
          </a:p>
        </p:txBody>
      </p:sp>
    </p:spTree>
    <p:extLst>
      <p:ext uri="{BB962C8B-B14F-4D97-AF65-F5344CB8AC3E}">
        <p14:creationId xmlns:p14="http://schemas.microsoft.com/office/powerpoint/2010/main" val="118426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5A056-6907-EB43-94CD-96F1AFF0054E}"/>
              </a:ext>
            </a:extLst>
          </p:cNvPr>
          <p:cNvSpPr>
            <a:spLocks noGrp="1"/>
          </p:cNvSpPr>
          <p:nvPr>
            <p:ph type="title"/>
          </p:nvPr>
        </p:nvSpPr>
        <p:spPr>
          <a:xfrm>
            <a:off x="838200" y="365126"/>
            <a:ext cx="10515600" cy="837510"/>
          </a:xfrm>
          <a:solidFill>
            <a:schemeClr val="accent1"/>
          </a:solidFill>
        </p:spPr>
        <p:txBody>
          <a:bodyPr>
            <a:normAutofit/>
          </a:bodyPr>
          <a:lstStyle/>
          <a:p>
            <a:r>
              <a:rPr lang="es-MX" sz="2000" b="1" dirty="0">
                <a:solidFill>
                  <a:schemeClr val="bg1"/>
                </a:solidFill>
              </a:rPr>
              <a:t>Desafíos Red de cuido en Costa Rica</a:t>
            </a:r>
          </a:p>
        </p:txBody>
      </p:sp>
      <p:graphicFrame>
        <p:nvGraphicFramePr>
          <p:cNvPr id="20" name="Marcador de contenido 2">
            <a:extLst>
              <a:ext uri="{FF2B5EF4-FFF2-40B4-BE49-F238E27FC236}">
                <a16:creationId xmlns:a16="http://schemas.microsoft.com/office/drawing/2014/main" id="{AEB25844-D69F-4A53-867D-C6A1D8101FA3}"/>
              </a:ext>
            </a:extLst>
          </p:cNvPr>
          <p:cNvGraphicFramePr>
            <a:graphicFrameLocks noGrp="1"/>
          </p:cNvGraphicFramePr>
          <p:nvPr>
            <p:ph idx="1"/>
            <p:extLst>
              <p:ext uri="{D42A27DB-BD31-4B8C-83A1-F6EECF244321}">
                <p14:modId xmlns:p14="http://schemas.microsoft.com/office/powerpoint/2010/main" val="34806720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1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168009" y="908720"/>
            <a:ext cx="3008313" cy="576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s-SV" dirty="0">
              <a:solidFill>
                <a:srgbClr val="002395"/>
              </a:solidFill>
            </a:endParaRPr>
          </a:p>
        </p:txBody>
      </p:sp>
      <p:graphicFrame>
        <p:nvGraphicFramePr>
          <p:cNvPr id="13" name="Diagrama 12"/>
          <p:cNvGraphicFramePr/>
          <p:nvPr/>
        </p:nvGraphicFramePr>
        <p:xfrm>
          <a:off x="875520" y="197383"/>
          <a:ext cx="593089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a 15"/>
          <p:cNvGraphicFramePr/>
          <p:nvPr>
            <p:extLst>
              <p:ext uri="{D42A27DB-BD31-4B8C-83A1-F6EECF244321}">
                <p14:modId xmlns:p14="http://schemas.microsoft.com/office/powerpoint/2010/main" val="4239994014"/>
              </p:ext>
            </p:extLst>
          </p:nvPr>
        </p:nvGraphicFramePr>
        <p:xfrm>
          <a:off x="6528048" y="908720"/>
          <a:ext cx="3888432"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Más 17"/>
          <p:cNvSpPr/>
          <p:nvPr/>
        </p:nvSpPr>
        <p:spPr>
          <a:xfrm>
            <a:off x="5344321" y="2361244"/>
            <a:ext cx="510673" cy="4515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FFFFFF"/>
              </a:solidFill>
            </a:endParaRPr>
          </a:p>
        </p:txBody>
      </p:sp>
      <p:sp>
        <p:nvSpPr>
          <p:cNvPr id="21" name="Flecha derecha 20"/>
          <p:cNvSpPr/>
          <p:nvPr/>
        </p:nvSpPr>
        <p:spPr>
          <a:xfrm>
            <a:off x="6528048" y="3535734"/>
            <a:ext cx="576064" cy="181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FFFFFF"/>
              </a:solidFill>
            </a:endParaRPr>
          </a:p>
        </p:txBody>
      </p:sp>
      <p:sp>
        <p:nvSpPr>
          <p:cNvPr id="22" name="Más 21"/>
          <p:cNvSpPr/>
          <p:nvPr/>
        </p:nvSpPr>
        <p:spPr>
          <a:xfrm>
            <a:off x="5344322" y="4817637"/>
            <a:ext cx="510673" cy="4515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FFFFFF"/>
              </a:solidFill>
            </a:endParaRPr>
          </a:p>
        </p:txBody>
      </p:sp>
    </p:spTree>
    <p:extLst>
      <p:ext uri="{BB962C8B-B14F-4D97-AF65-F5344CB8AC3E}">
        <p14:creationId xmlns:p14="http://schemas.microsoft.com/office/powerpoint/2010/main" val="40760934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990</Words>
  <Application>Microsoft Macintosh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Century Gothic</vt:lpstr>
      <vt:lpstr>Tema de Office</vt:lpstr>
      <vt:lpstr>Sistemas nacionales de cuidados de largo plazo: Experiencias regionales</vt:lpstr>
      <vt:lpstr>Cuidados de Largo Plazo</vt:lpstr>
      <vt:lpstr>Algunas tensiones</vt:lpstr>
      <vt:lpstr>Presentación de PowerPoint</vt:lpstr>
      <vt:lpstr>Plan Nacional de Cuidados 2016-2020, Uruguay</vt:lpstr>
      <vt:lpstr>Presentación de PowerPoint</vt:lpstr>
      <vt:lpstr>Presentación de PowerPoint</vt:lpstr>
      <vt:lpstr>Desafíos Red de cuido en Costa Rica</vt:lpstr>
      <vt:lpstr>Presentación de PowerPoint</vt:lpstr>
      <vt:lpstr>Otras experiencias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nacionales de cuidados de largo plazo: Experiencias regionales</dc:title>
  <dc:creator>Sandra Huenchuan</dc:creator>
  <cp:lastModifiedBy>Sandra Huenchuan</cp:lastModifiedBy>
  <cp:revision>1</cp:revision>
  <dcterms:created xsi:type="dcterms:W3CDTF">2019-08-07T15:19:07Z</dcterms:created>
  <dcterms:modified xsi:type="dcterms:W3CDTF">2019-08-07T15:36:30Z</dcterms:modified>
</cp:coreProperties>
</file>