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81" r:id="rId4"/>
    <p:sldId id="259" r:id="rId5"/>
    <p:sldId id="282" r:id="rId6"/>
    <p:sldId id="283" r:id="rId7"/>
    <p:sldId id="284" r:id="rId8"/>
    <p:sldId id="275" r:id="rId9"/>
    <p:sldId id="274" r:id="rId10"/>
    <p:sldId id="261" r:id="rId11"/>
    <p:sldId id="277" r:id="rId12"/>
    <p:sldId id="276" r:id="rId13"/>
    <p:sldId id="272" r:id="rId14"/>
    <p:sldId id="269" r:id="rId15"/>
    <p:sldId id="280" r:id="rId16"/>
    <p:sldId id="271" r:id="rId17"/>
    <p:sldId id="286" r:id="rId18"/>
    <p:sldId id="287" r:id="rId19"/>
    <p:sldId id="288" r:id="rId20"/>
    <p:sldId id="289" r:id="rId21"/>
    <p:sldId id="290" r:id="rId22"/>
    <p:sldId id="265" r:id="rId23"/>
    <p:sldId id="270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16" autoAdjust="0"/>
  </p:normalViewPr>
  <p:slideViewPr>
    <p:cSldViewPr snapToGrid="0" snapToObjects="1">
      <p:cViewPr>
        <p:scale>
          <a:sx n="76" d="100"/>
          <a:sy n="76" d="100"/>
        </p:scale>
        <p:origin x="-1968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3EB9-6E9B-5449-83C7-3F35BAFC0C3F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F141C-C4D5-F742-9E83-BE272FCC2A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73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71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52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97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46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00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46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67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67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90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74206-FD43-9743-9C2E-ECEE80B742F4}" type="datetimeFigureOut">
              <a:rPr lang="es-ES" smtClean="0"/>
              <a:t>21/08/19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98CA-8CCE-E943-A28D-360A6D912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0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0.jp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7.jpeg"/><Relationship Id="rId5" Type="http://schemas.microsoft.com/office/2007/relationships/hdphoto" Target="../media/hdphoto3.wdp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469" y="58192"/>
            <a:ext cx="8838816" cy="1470025"/>
          </a:xfrm>
        </p:spPr>
        <p:txBody>
          <a:bodyPr>
            <a:noAutofit/>
          </a:bodyPr>
          <a:lstStyle/>
          <a:p>
            <a:r>
              <a:rPr lang="es-ES" sz="4800" dirty="0" smtClean="0"/>
              <a:t>LADISLAO OLIVARES LARRAGUÍBEL</a:t>
            </a:r>
            <a:br>
              <a:rPr lang="es-ES" sz="4800" dirty="0" smtClean="0"/>
            </a:br>
            <a:r>
              <a:rPr lang="es-ES" sz="3200" dirty="0" smtClean="0"/>
              <a:t>1931-2018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031229"/>
            <a:ext cx="6400800" cy="1752600"/>
          </a:xfrm>
        </p:spPr>
        <p:txBody>
          <a:bodyPr>
            <a:normAutofit/>
          </a:bodyPr>
          <a:lstStyle/>
          <a:p>
            <a:r>
              <a:rPr lang="es-ES" i="1" dirty="0" smtClean="0">
                <a:solidFill>
                  <a:srgbClr val="000000"/>
                </a:solidFill>
              </a:rPr>
              <a:t>IN MEMORIAM</a:t>
            </a:r>
            <a:endParaRPr lang="es-ES" sz="2400" i="1" dirty="0">
              <a:solidFill>
                <a:srgbClr val="000000"/>
              </a:solidFill>
            </a:endParaRPr>
          </a:p>
          <a:p>
            <a:r>
              <a:rPr lang="es-ES" sz="2400" dirty="0" smtClean="0">
                <a:solidFill>
                  <a:srgbClr val="000000"/>
                </a:solidFill>
              </a:rPr>
              <a:t>ACADEMIA NACIONAL DE MEDICINA</a:t>
            </a:r>
          </a:p>
          <a:p>
            <a:r>
              <a:rPr lang="es-ES" sz="1800" dirty="0" smtClean="0">
                <a:solidFill>
                  <a:srgbClr val="000000"/>
                </a:solidFill>
              </a:rPr>
              <a:t>21 DE AGOSTO DE 2019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endParaRPr lang="es-ES" sz="2400" dirty="0">
              <a:solidFill>
                <a:srgbClr val="000000"/>
              </a:solidFill>
            </a:endParaRPr>
          </a:p>
        </p:txBody>
      </p:sp>
      <p:pic>
        <p:nvPicPr>
          <p:cNvPr id="5" name="Imagen 4" descr="logo_an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36" y="2425921"/>
            <a:ext cx="1769795" cy="1769795"/>
          </a:xfrm>
          <a:prstGeom prst="rect">
            <a:avLst/>
          </a:prstGeom>
        </p:spPr>
      </p:pic>
      <p:pic>
        <p:nvPicPr>
          <p:cNvPr id="6" name="Imagen 5" descr="LOL con hija de Ma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6" b="34074"/>
          <a:stretch/>
        </p:blipFill>
        <p:spPr>
          <a:xfrm>
            <a:off x="331559" y="2012033"/>
            <a:ext cx="1605812" cy="2305117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455145" y="457139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dirty="0" smtClean="0">
                <a:solidFill>
                  <a:srgbClr val="000000"/>
                </a:solidFill>
              </a:rPr>
              <a:t>Dra. Lilia Núñez Orozco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srgbClr val="000000"/>
                </a:solidFill>
              </a:rPr>
              <a:t>Jefa del Servicio de Neurología 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srgbClr val="000000"/>
                </a:solidFill>
              </a:rPr>
              <a:t>CMN 20 de Noviembre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srgbClr val="000000"/>
                </a:solidFill>
              </a:rPr>
              <a:t>Alumna del Dr. Olivares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8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Publicaciones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755" y="1733727"/>
            <a:ext cx="5243689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s-ES" dirty="0" err="1"/>
              <a:t>Alarcon</a:t>
            </a:r>
            <a:r>
              <a:rPr lang="es-ES" dirty="0"/>
              <a:t> T</a:t>
            </a:r>
            <a:r>
              <a:rPr lang="es-ES" dirty="0" smtClean="0"/>
              <a:t>, Olivares L: </a:t>
            </a:r>
            <a:endParaRPr lang="es-ES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ES" u="sng" dirty="0" smtClean="0"/>
              <a:t>Cisticercosis Cerebral: Manifestaciones </a:t>
            </a:r>
            <a:r>
              <a:rPr lang="es-ES" u="sng" dirty="0"/>
              <a:t>Clínicas en un medio de alta  </a:t>
            </a:r>
            <a:r>
              <a:rPr lang="es-ES" u="sng" dirty="0" smtClean="0"/>
              <a:t>prevalencia.  </a:t>
            </a:r>
            <a:r>
              <a:rPr lang="es-ES" u="sng" dirty="0"/>
              <a:t>A propósito   de 132 casos estudiados</a:t>
            </a:r>
            <a:r>
              <a:rPr lang="es-ES" dirty="0" smtClean="0"/>
              <a:t>.  </a:t>
            </a:r>
            <a:r>
              <a:rPr lang="es-ES" dirty="0" err="1" smtClean="0"/>
              <a:t>Rev.Inv.Clin.Mex</a:t>
            </a:r>
            <a:r>
              <a:rPr lang="es-ES" dirty="0"/>
              <a:t>. 27:209-</a:t>
            </a:r>
            <a:r>
              <a:rPr lang="es-ES" dirty="0" smtClean="0"/>
              <a:t>215, 1975</a:t>
            </a:r>
            <a:r>
              <a:rPr lang="es-ES" dirty="0"/>
              <a:t>.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1" y="1943453"/>
            <a:ext cx="3224450" cy="3860154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5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ibros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9" t="9876" b="31852"/>
          <a:stretch/>
        </p:blipFill>
        <p:spPr>
          <a:xfrm>
            <a:off x="304800" y="1587390"/>
            <a:ext cx="5554133" cy="399626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33205" y="3584980"/>
            <a:ext cx="2196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es-MX" sz="4000" dirty="0">
                <a:solidFill>
                  <a:srgbClr val="292934"/>
                </a:solidFill>
                <a:latin typeface="+mj-lt"/>
              </a:rPr>
              <a:t>Cefalea</a:t>
            </a:r>
            <a:endParaRPr lang="es-ES" sz="4000" dirty="0">
              <a:solidFill>
                <a:srgbClr val="292934"/>
              </a:solidFill>
              <a:latin typeface="+mj-l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00" y="4284133"/>
            <a:ext cx="4619200" cy="230523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88505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Neurología Práctica</a:t>
            </a:r>
            <a:br>
              <a:rPr lang="es-ES" sz="3600" dirty="0" smtClean="0"/>
            </a:br>
            <a:r>
              <a:rPr lang="es-ES" sz="3200" dirty="0" smtClean="0"/>
              <a:t>Dirigida a estudiantes de Medicina</a:t>
            </a:r>
            <a:endParaRPr lang="es-ES" sz="3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31334" y="4292866"/>
            <a:ext cx="959556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1976</a:t>
            </a:r>
            <a:endParaRPr lang="es-ES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341512" y="3769646"/>
            <a:ext cx="959556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1985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1522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ibros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0124" r="58333" b="19506"/>
          <a:stretch/>
        </p:blipFill>
        <p:spPr>
          <a:xfrm>
            <a:off x="146584" y="1241774"/>
            <a:ext cx="3900482" cy="51227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85733" y="142732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"Análisis de decisiones en </a:t>
            </a:r>
            <a:r>
              <a:rPr lang="es-ES" sz="2400" dirty="0" smtClean="0"/>
              <a:t>Medicina</a:t>
            </a:r>
            <a:r>
              <a:rPr lang="es-ES" sz="2400" dirty="0"/>
              <a:t>" </a:t>
            </a:r>
            <a:r>
              <a:rPr lang="es-ES" sz="2400" dirty="0" smtClean="0"/>
              <a:t> (1983)</a:t>
            </a:r>
          </a:p>
          <a:p>
            <a:r>
              <a:rPr lang="es-ES" sz="2400" dirty="0" smtClean="0"/>
              <a:t>es </a:t>
            </a:r>
            <a:r>
              <a:rPr lang="es-ES" sz="2400" dirty="0"/>
              <a:t>un documento que debería ser una </a:t>
            </a:r>
            <a:r>
              <a:rPr lang="es-ES" sz="2400" dirty="0" smtClean="0"/>
              <a:t>referencia</a:t>
            </a:r>
            <a:r>
              <a:rPr lang="es-MX" sz="2400" dirty="0"/>
              <a:t> </a:t>
            </a:r>
            <a:r>
              <a:rPr lang="es-MX" sz="2400" dirty="0" smtClean="0"/>
              <a:t> </a:t>
            </a:r>
            <a:r>
              <a:rPr lang="es-ES" sz="2400" dirty="0" smtClean="0"/>
              <a:t>obligada </a:t>
            </a:r>
            <a:r>
              <a:rPr lang="es-ES" sz="2400" dirty="0"/>
              <a:t>para todo médico, me parece que va </a:t>
            </a:r>
            <a:r>
              <a:rPr lang="es-ES" sz="2400" dirty="0" smtClean="0"/>
              <a:t>mucho</a:t>
            </a:r>
            <a:r>
              <a:rPr lang="es-MX" sz="2400" dirty="0"/>
              <a:t> </a:t>
            </a:r>
            <a:r>
              <a:rPr lang="es-ES" sz="2400" dirty="0" smtClean="0"/>
              <a:t>más </a:t>
            </a:r>
            <a:r>
              <a:rPr lang="es-ES" sz="2400" dirty="0"/>
              <a:t>allá del título para convertirse en un ensayo literario</a:t>
            </a:r>
            <a:endParaRPr lang="es-MX" sz="2400" dirty="0"/>
          </a:p>
          <a:p>
            <a:r>
              <a:rPr lang="es-ES" sz="2400" dirty="0"/>
              <a:t>de filosofía de la ciencia y de la medicina. Cada </a:t>
            </a:r>
            <a:r>
              <a:rPr lang="es-ES" sz="2400" dirty="0" smtClean="0"/>
              <a:t>pasaje</a:t>
            </a:r>
            <a:r>
              <a:rPr lang="es-MX" sz="2400" dirty="0"/>
              <a:t> </a:t>
            </a:r>
            <a:r>
              <a:rPr lang="es-ES" sz="2400" dirty="0" smtClean="0"/>
              <a:t>o </a:t>
            </a:r>
            <a:r>
              <a:rPr lang="es-ES" sz="2400" dirty="0"/>
              <a:t>párrafo esta dotado de un contenido que es </a:t>
            </a:r>
            <a:r>
              <a:rPr lang="es-ES" sz="2400" dirty="0" smtClean="0"/>
              <a:t>motivo</a:t>
            </a:r>
            <a:r>
              <a:rPr lang="es-MX" sz="2400" dirty="0"/>
              <a:t> </a:t>
            </a:r>
            <a:r>
              <a:rPr lang="es-ES" sz="2400" dirty="0" smtClean="0"/>
              <a:t>de </a:t>
            </a:r>
            <a:r>
              <a:rPr lang="es-ES" sz="2400" dirty="0"/>
              <a:t>reflexión profunda</a:t>
            </a:r>
            <a:r>
              <a:rPr lang="es-ES" sz="2400" dirty="0" smtClean="0"/>
              <a:t>.</a:t>
            </a:r>
          </a:p>
          <a:p>
            <a:pPr algn="r"/>
            <a:r>
              <a:rPr lang="es-ES" sz="2000" i="1" dirty="0" smtClean="0"/>
              <a:t>Gustavo Vega. </a:t>
            </a:r>
          </a:p>
          <a:p>
            <a:pPr algn="r"/>
            <a:r>
              <a:rPr lang="es-ES" sz="2000" i="1" dirty="0" smtClean="0"/>
              <a:t>Homenaje a LOL y otros </a:t>
            </a:r>
            <a:r>
              <a:rPr lang="es-ES" sz="2000" i="1" dirty="0" err="1" smtClean="0"/>
              <a:t>expresidentes</a:t>
            </a:r>
            <a:r>
              <a:rPr lang="es-ES" sz="2000" i="1" dirty="0" smtClean="0"/>
              <a:t> de la AMN (2014)</a:t>
            </a:r>
            <a:endParaRPr lang="es-MX" sz="20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Análisis de Decisiones en Medicina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497667" y="4352724"/>
            <a:ext cx="105833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1983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6052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s de decisión médica.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7711" r="5219"/>
          <a:stretch/>
        </p:blipFill>
        <p:spPr>
          <a:xfrm rot="5400000">
            <a:off x="-494681" y="2232492"/>
            <a:ext cx="5181599" cy="390008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Diagramas de Decisión Médica</a:t>
            </a:r>
            <a:br>
              <a:rPr lang="es-ES" dirty="0" smtClean="0"/>
            </a:br>
            <a:r>
              <a:rPr lang="es-ES" sz="3600" dirty="0" smtClean="0"/>
              <a:t>Medicina General para el Médico Práctico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42" y="1434036"/>
            <a:ext cx="4623128" cy="53842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80857" y="2623421"/>
            <a:ext cx="105833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1988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1803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	LOL Académico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063" y="965204"/>
            <a:ext cx="8229600" cy="4525963"/>
          </a:xfrm>
        </p:spPr>
        <p:txBody>
          <a:bodyPr>
            <a:normAutofit/>
          </a:bodyPr>
          <a:lstStyle/>
          <a:p>
            <a:r>
              <a:rPr lang="es-ES" sz="3600" dirty="0" smtClean="0"/>
              <a:t>Miembro fundador del Consejo Mexicano de Neurología en 1971</a:t>
            </a:r>
          </a:p>
          <a:p>
            <a:r>
              <a:rPr lang="es-ES" sz="3600" dirty="0" smtClean="0"/>
              <a:t>Presidente del CMN 1976-7</a:t>
            </a:r>
          </a:p>
          <a:p>
            <a:pPr marL="342900" lvl="1" indent="-342900">
              <a:buFont typeface="Arial"/>
              <a:buChar char="•"/>
            </a:pPr>
            <a:r>
              <a:rPr lang="es-ES" sz="3600" dirty="0" smtClean="0"/>
              <a:t>Fundador de la Academia Mexicana de </a:t>
            </a:r>
            <a:r>
              <a:rPr lang="es-ES" sz="3600" dirty="0"/>
              <a:t>Neurología en </a:t>
            </a:r>
            <a:r>
              <a:rPr lang="es-ES" sz="3600" dirty="0" smtClean="0"/>
              <a:t>1976</a:t>
            </a:r>
          </a:p>
          <a:p>
            <a:pPr marL="342900" lvl="1" indent="-342900">
              <a:buFont typeface="Arial"/>
              <a:buChar char="•"/>
            </a:pPr>
            <a:r>
              <a:rPr lang="es-ES" sz="3600" dirty="0" smtClean="0"/>
              <a:t>2º </a:t>
            </a:r>
            <a:r>
              <a:rPr lang="es-ES" sz="3600" dirty="0"/>
              <a:t>Presidente de la AMN </a:t>
            </a:r>
            <a:r>
              <a:rPr lang="es-ES" sz="3600" dirty="0" smtClean="0"/>
              <a:t>1978</a:t>
            </a:r>
            <a:endParaRPr lang="es-ES" sz="3600" dirty="0"/>
          </a:p>
        </p:txBody>
      </p:sp>
      <p:pic>
        <p:nvPicPr>
          <p:cNvPr id="5" name="Imagen 4" descr="2. DR. LADISLAO OLIVARES LARRAGUIVE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105" r="16042" b="28426"/>
          <a:stretch/>
        </p:blipFill>
        <p:spPr>
          <a:xfrm>
            <a:off x="6920497" y="4379874"/>
            <a:ext cx="2093572" cy="2302930"/>
          </a:xfrm>
          <a:prstGeom prst="rect">
            <a:avLst/>
          </a:prstGeom>
        </p:spPr>
      </p:pic>
      <p:pic>
        <p:nvPicPr>
          <p:cNvPr id="6" name="Imagen 5" descr="logo_am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54" y="5263063"/>
            <a:ext cx="2937281" cy="116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 descr="Banner-examen-9-feb-2018-790x3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10294" r="69528" b="22101"/>
          <a:stretch/>
        </p:blipFill>
        <p:spPr>
          <a:xfrm>
            <a:off x="383763" y="4831513"/>
            <a:ext cx="1772125" cy="18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6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LOL y la ANM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83645"/>
            <a:ext cx="8229600" cy="4525963"/>
          </a:xfrm>
        </p:spPr>
        <p:txBody>
          <a:bodyPr/>
          <a:lstStyle/>
          <a:p>
            <a:r>
              <a:rPr lang="es-ES" sz="3600" dirty="0"/>
              <a:t>Ingreso a la Academia Nacional de Medicina el 29 de septiembre de 1982</a:t>
            </a:r>
          </a:p>
          <a:p>
            <a:pPr lvl="1"/>
            <a:r>
              <a:rPr lang="es-ES" sz="3200" dirty="0"/>
              <a:t>Trabajo de ingreso</a:t>
            </a:r>
            <a:r>
              <a:rPr lang="es-ES" sz="3200" dirty="0" smtClean="0"/>
              <a:t>:</a:t>
            </a:r>
          </a:p>
          <a:p>
            <a:pPr lvl="1"/>
            <a:endParaRPr lang="es-ES" sz="3200" dirty="0"/>
          </a:p>
          <a:p>
            <a:pPr lvl="1"/>
            <a:r>
              <a:rPr lang="es-ES" sz="3200" dirty="0" smtClean="0"/>
              <a:t>Gaceta Médica de México. 119(3):121-</a:t>
            </a:r>
          </a:p>
          <a:p>
            <a:pPr marL="457200" lvl="1" indent="0">
              <a:buNone/>
            </a:pPr>
            <a:r>
              <a:rPr lang="es-ES" sz="3200" dirty="0" smtClean="0"/>
              <a:t>   Marzo 1983</a:t>
            </a:r>
            <a:endParaRPr lang="es-ES" sz="36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4" y="3546207"/>
            <a:ext cx="7941725" cy="6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4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8" y="974220"/>
            <a:ext cx="8839200" cy="584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41" y="296335"/>
            <a:ext cx="7941725" cy="6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9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8" y="974220"/>
            <a:ext cx="8839200" cy="584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41" y="296335"/>
            <a:ext cx="7941725" cy="64435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84815" y="1443085"/>
            <a:ext cx="8223435" cy="5016757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El presente es un punto de vista personal acerca de un problema cotidiano en neurología sobre el que se han elaborado numerosas técnicas diagnósticas y clasificaciones basadas en ello. En la época actual resulta difícil aún para el neurólogo, el comprender y aplicar el contenido de muchas publicaciones  sobre afasia, ya que éstas abundan en nomenclaturas particulares cuyas equivalencias conceptuales no se han establecido.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9815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Otras actividades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3" name="Imagen 2" descr="American Academy of Neur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3" y="1706563"/>
            <a:ext cx="3124583" cy="1251054"/>
          </a:xfrm>
          <a:prstGeom prst="rect">
            <a:avLst/>
          </a:prstGeom>
        </p:spPr>
      </p:pic>
      <p:pic>
        <p:nvPicPr>
          <p:cNvPr id="4" name="Imagen 3" descr="Médica s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90" y="4562252"/>
            <a:ext cx="2088310" cy="1293146"/>
          </a:xfrm>
          <a:prstGeom prst="rect">
            <a:avLst/>
          </a:prstGeom>
        </p:spPr>
      </p:pic>
      <p:pic>
        <p:nvPicPr>
          <p:cNvPr id="5" name="Imagen 4" descr="medicasur vis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3" y="3963784"/>
            <a:ext cx="6667500" cy="2667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agen 5" descr="logo_am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2" y="1706563"/>
            <a:ext cx="2937281" cy="116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 descr="Banner-examen-9-feb-2018-790x30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10294" r="69528" b="22101"/>
          <a:stretch/>
        </p:blipFill>
        <p:spPr>
          <a:xfrm>
            <a:off x="7065056" y="1282213"/>
            <a:ext cx="1772125" cy="18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Testimonio de la Dra. Beltrán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8267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ES" dirty="0"/>
              <a:t>Mirada inquisidora, difícil de complacer, de humor ácido, comentarios sarcásticos, pero con un gran corazón y por supuesto un gran maestro y un excelente neurólogo, tenía </a:t>
            </a:r>
            <a:r>
              <a:rPr lang="es-ES" dirty="0" smtClean="0"/>
              <a:t>mística.</a:t>
            </a:r>
            <a:endParaRPr lang="es-ES" dirty="0"/>
          </a:p>
          <a:p>
            <a:r>
              <a:rPr lang="es-ES" dirty="0" smtClean="0"/>
              <a:t>Los </a:t>
            </a:r>
            <a:r>
              <a:rPr lang="es-ES" dirty="0"/>
              <a:t>seminarios de las 7 de la mañana, llamados así porque no nos iba a dar “</a:t>
            </a:r>
            <a:r>
              <a:rPr lang="es-ES" dirty="0" err="1"/>
              <a:t>gerber</a:t>
            </a:r>
            <a:r>
              <a:rPr lang="es-ES" dirty="0"/>
              <a:t> neurológico” para que lo escupiéramos, el objetivo era plantar la semilla del conocimiento para que la hiciéramos </a:t>
            </a:r>
            <a:r>
              <a:rPr lang="es-ES" dirty="0" smtClean="0"/>
              <a:t>germinar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11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LOL Médico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92" y="287878"/>
            <a:ext cx="6222999" cy="48344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400" dirty="0"/>
          </a:p>
          <a:p>
            <a:r>
              <a:rPr lang="es-ES" sz="2400" dirty="0" smtClean="0"/>
              <a:t>Médico Cirujano por la Facultad de Medicina de la UNAM, 1954</a:t>
            </a:r>
          </a:p>
          <a:p>
            <a:r>
              <a:rPr lang="es-ES" sz="2400" dirty="0"/>
              <a:t>I</a:t>
            </a:r>
            <a:r>
              <a:rPr lang="es-ES" sz="2400" dirty="0" smtClean="0"/>
              <a:t>nternado </a:t>
            </a:r>
            <a:r>
              <a:rPr lang="es-ES" sz="2400" dirty="0"/>
              <a:t>rotatorio en Lebanon Hospital, </a:t>
            </a:r>
            <a:r>
              <a:rPr lang="es-ES" sz="2400" dirty="0" err="1"/>
              <a:t>Brons</a:t>
            </a:r>
            <a:r>
              <a:rPr lang="es-ES" sz="2400" dirty="0"/>
              <a:t>, New York, USA en 1955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Residencia </a:t>
            </a:r>
            <a:r>
              <a:rPr lang="es-ES" sz="2400" dirty="0"/>
              <a:t>en Neurología en 1956-</a:t>
            </a:r>
            <a:r>
              <a:rPr lang="es-ES" sz="2400" dirty="0" smtClean="0"/>
              <a:t>57. </a:t>
            </a:r>
            <a:r>
              <a:rPr lang="es-ES" sz="2400" dirty="0" err="1"/>
              <a:t>University</a:t>
            </a:r>
            <a:r>
              <a:rPr lang="es-ES" sz="2400" dirty="0"/>
              <a:t> of </a:t>
            </a:r>
            <a:r>
              <a:rPr lang="es-ES" sz="2400" dirty="0" smtClean="0"/>
              <a:t>Minnesota,  </a:t>
            </a:r>
            <a:r>
              <a:rPr lang="es-ES" sz="2400" dirty="0" err="1"/>
              <a:t>The</a:t>
            </a:r>
            <a:r>
              <a:rPr lang="es-ES" sz="2400" dirty="0"/>
              <a:t> Medical </a:t>
            </a:r>
            <a:r>
              <a:rPr lang="es-ES" sz="2400" dirty="0" err="1" smtClean="0"/>
              <a:t>School</a:t>
            </a:r>
            <a:r>
              <a:rPr lang="es-ES" sz="2400" dirty="0" smtClean="0"/>
              <a:t>, </a:t>
            </a:r>
            <a:r>
              <a:rPr lang="es-ES" sz="2400" dirty="0"/>
              <a:t>Minneapolis, </a:t>
            </a:r>
            <a:r>
              <a:rPr lang="es-ES" sz="2400" dirty="0" smtClean="0"/>
              <a:t>Prof.  Dr</a:t>
            </a:r>
            <a:r>
              <a:rPr lang="es-ES" sz="2400" dirty="0"/>
              <a:t>. A.B </a:t>
            </a:r>
            <a:r>
              <a:rPr lang="es-ES" sz="2400" dirty="0" smtClean="0"/>
              <a:t>Baker</a:t>
            </a:r>
            <a:endParaRPr lang="es-ES" sz="2400" dirty="0"/>
          </a:p>
          <a:p>
            <a:r>
              <a:rPr lang="es-ES" sz="2400" dirty="0" smtClean="0"/>
              <a:t>Residencia en Neurología. Jackson </a:t>
            </a:r>
            <a:r>
              <a:rPr lang="es-ES" sz="2400" dirty="0"/>
              <a:t>Memorial </a:t>
            </a:r>
            <a:r>
              <a:rPr lang="es-ES" sz="2400" dirty="0" err="1" smtClean="0"/>
              <a:t>Hospital,Miami</a:t>
            </a:r>
            <a:r>
              <a:rPr lang="es-ES" sz="2400" dirty="0"/>
              <a:t>, </a:t>
            </a:r>
            <a:r>
              <a:rPr lang="es-ES" sz="2400" dirty="0" err="1" smtClean="0"/>
              <a:t>Fl</a:t>
            </a:r>
            <a:r>
              <a:rPr lang="es-ES" sz="2400" dirty="0" smtClean="0"/>
              <a:t>., Prof. Dr</a:t>
            </a:r>
            <a:r>
              <a:rPr lang="es-ES" sz="2400" dirty="0"/>
              <a:t>. P. </a:t>
            </a:r>
            <a:r>
              <a:rPr lang="es-ES" sz="2400" dirty="0" err="1"/>
              <a:t>Sheinberg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smtClean="0"/>
              <a:t>Rotación </a:t>
            </a:r>
            <a:r>
              <a:rPr lang="es-ES" sz="2400" dirty="0"/>
              <a:t>en Detroit </a:t>
            </a:r>
            <a:r>
              <a:rPr lang="es-ES" sz="2400" dirty="0" err="1"/>
              <a:t>Receiving</a:t>
            </a:r>
            <a:r>
              <a:rPr lang="es-ES" sz="2400" dirty="0"/>
              <a:t> Hospital, noviembre de 1958 </a:t>
            </a:r>
            <a:r>
              <a:rPr lang="es-ES" sz="2400" dirty="0" err="1" smtClean="0"/>
              <a:t>Prof.Dr</a:t>
            </a:r>
            <a:r>
              <a:rPr lang="es-ES" sz="2400" dirty="0"/>
              <a:t>. J.S. Mayer </a:t>
            </a:r>
            <a:endParaRPr lang="es-ES" sz="2400" dirty="0" smtClean="0"/>
          </a:p>
          <a:p>
            <a:r>
              <a:rPr lang="es-ES" sz="2400" dirty="0" err="1"/>
              <a:t>Senior</a:t>
            </a:r>
            <a:r>
              <a:rPr lang="es-ES" sz="2400" dirty="0"/>
              <a:t> </a:t>
            </a:r>
            <a:r>
              <a:rPr lang="es-ES" sz="2400" dirty="0" err="1"/>
              <a:t>House</a:t>
            </a:r>
            <a:r>
              <a:rPr lang="es-ES" sz="2400" dirty="0"/>
              <a:t> </a:t>
            </a:r>
            <a:r>
              <a:rPr lang="es-ES" sz="2400" dirty="0" err="1"/>
              <a:t>Officer</a:t>
            </a:r>
            <a:r>
              <a:rPr lang="es-ES" sz="2400" dirty="0"/>
              <a:t> en </a:t>
            </a:r>
            <a:r>
              <a:rPr lang="es-ES" sz="2400" dirty="0" err="1"/>
              <a:t>Neurologia</a:t>
            </a:r>
            <a:r>
              <a:rPr lang="es-ES" sz="2400" dirty="0"/>
              <a:t>, Newcastle General Hospital </a:t>
            </a:r>
            <a:r>
              <a:rPr lang="es-ES" sz="2400" dirty="0" err="1"/>
              <a:t>Upon</a:t>
            </a:r>
            <a:r>
              <a:rPr lang="es-ES" sz="2400" dirty="0"/>
              <a:t> </a:t>
            </a:r>
            <a:r>
              <a:rPr lang="es-ES" sz="2400" dirty="0" err="1"/>
              <a:t>Tyne</a:t>
            </a:r>
            <a:r>
              <a:rPr lang="es-ES" sz="2400" dirty="0"/>
              <a:t>, Inglaterra, </a:t>
            </a:r>
            <a:r>
              <a:rPr lang="es-ES" sz="2400" dirty="0" smtClean="0"/>
              <a:t>Prof. </a:t>
            </a:r>
            <a:r>
              <a:rPr lang="es-ES" sz="2400" dirty="0" err="1" smtClean="0"/>
              <a:t>Dr</a:t>
            </a:r>
            <a:r>
              <a:rPr lang="es-ES" sz="2400" dirty="0" smtClean="0"/>
              <a:t> </a:t>
            </a:r>
            <a:r>
              <a:rPr lang="es-ES" sz="2400" dirty="0" err="1"/>
              <a:t>Rowbotham</a:t>
            </a:r>
            <a:r>
              <a:rPr lang="es-ES" sz="2400" dirty="0"/>
              <a:t> y Dr. </a:t>
            </a:r>
            <a:r>
              <a:rPr lang="es-ES" sz="2400" dirty="0" smtClean="0"/>
              <a:t>J.N </a:t>
            </a:r>
            <a:r>
              <a:rPr lang="es-ES" sz="2400" dirty="0" err="1" smtClean="0"/>
              <a:t>Walton</a:t>
            </a:r>
            <a:r>
              <a:rPr lang="es-ES" sz="2400" dirty="0"/>
              <a:t>. Enero-agosto 1960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403" y="207144"/>
            <a:ext cx="2488707" cy="3928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470" y="4350079"/>
            <a:ext cx="2588640" cy="21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Testimonio de la Dra. Beltrán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1528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/>
              <a:t>Frases  del Dr. Olivares  </a:t>
            </a:r>
            <a:r>
              <a:rPr lang="es-ES" sz="2400" dirty="0"/>
              <a:t>que marcaron mi quehacer profesional y mi vida personal: </a:t>
            </a:r>
          </a:p>
          <a:p>
            <a:r>
              <a:rPr lang="es-ES" sz="2400" dirty="0"/>
              <a:t>“Yo no los voy a reprobar, los va a reprobar la escuela de la vida”</a:t>
            </a:r>
          </a:p>
          <a:p>
            <a:r>
              <a:rPr lang="es-ES" sz="2400" dirty="0"/>
              <a:t>“El conocimiento tiene valor de sobrevida”</a:t>
            </a:r>
          </a:p>
          <a:p>
            <a:r>
              <a:rPr lang="es-ES" sz="2400" dirty="0"/>
              <a:t>“Hay que llevar el campo a la teoría”</a:t>
            </a:r>
          </a:p>
          <a:p>
            <a:r>
              <a:rPr lang="es-ES" sz="2400" dirty="0"/>
              <a:t>“Deben ser filósofos de la neurología, no técnicos”</a:t>
            </a:r>
          </a:p>
          <a:p>
            <a:r>
              <a:rPr lang="es-ES" sz="2400" dirty="0"/>
              <a:t>“Toda decisión tiene costo, riesgo y beneficio; eviten las decisiones temerarias”.</a:t>
            </a:r>
          </a:p>
          <a:p>
            <a:r>
              <a:rPr lang="es-ES" sz="2400" dirty="0"/>
              <a:t>“El arte de la medicina es entretener al paciente mientras la naturaleza hace lo suyo</a:t>
            </a:r>
            <a:r>
              <a:rPr lang="es-ES" sz="2400" dirty="0" smtClean="0"/>
              <a:t>”</a:t>
            </a:r>
          </a:p>
          <a:p>
            <a:pPr marL="0" indent="0">
              <a:buNone/>
            </a:pPr>
            <a:r>
              <a:rPr lang="es-ES" sz="2400" dirty="0"/>
              <a:t>M</a:t>
            </a:r>
            <a:r>
              <a:rPr lang="es-ES" sz="2400" dirty="0" smtClean="0"/>
              <a:t>ucho </a:t>
            </a:r>
            <a:r>
              <a:rPr lang="es-ES" sz="2400" dirty="0"/>
              <a:t>podría decir, pero baste esto para expresar mi cariño y agradecimiento a mi maestro.</a:t>
            </a:r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9886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1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Agradecimientos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762" y="948444"/>
            <a:ext cx="8386038" cy="4525963"/>
          </a:xfrm>
        </p:spPr>
        <p:txBody>
          <a:bodyPr>
            <a:noAutofit/>
          </a:bodyPr>
          <a:lstStyle/>
          <a:p>
            <a:r>
              <a:rPr lang="es-ES" dirty="0" smtClean="0"/>
              <a:t>A la ANM por esta sesión para honrar la memoria del Dr. Olivares</a:t>
            </a:r>
          </a:p>
          <a:p>
            <a:r>
              <a:rPr lang="es-ES" dirty="0" smtClean="0"/>
              <a:t>A la familia Olivares, que permitió consultar el acervo del Dr. Ladislao Olivares</a:t>
            </a:r>
          </a:p>
          <a:p>
            <a:r>
              <a:rPr lang="es-ES" dirty="0" smtClean="0"/>
              <a:t>A la Dra. Sandra Quiñones, quien  elaboró un trabajo acerca de la vida y obra del Dr. Olivares por publicarse como tesina de un diplomado de Historia de la Medicina, UNAM</a:t>
            </a:r>
          </a:p>
          <a:p>
            <a:r>
              <a:rPr lang="es-ES" dirty="0" smtClean="0"/>
              <a:t>A la Dra. </a:t>
            </a:r>
            <a:r>
              <a:rPr lang="es-ES" dirty="0" err="1" smtClean="0"/>
              <a:t>Reynalda</a:t>
            </a:r>
            <a:r>
              <a:rPr lang="es-ES" dirty="0" smtClean="0"/>
              <a:t> Beltrán Quintero, por su testimonio que expresa el sentir de todos sus alumnos.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47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quela CM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65555" r="18354" b="16296"/>
          <a:stretch/>
        </p:blipFill>
        <p:spPr>
          <a:xfrm>
            <a:off x="380999" y="279399"/>
            <a:ext cx="5732108" cy="28532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54" y="3443111"/>
            <a:ext cx="4273444" cy="314818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589887" y="803646"/>
            <a:ext cx="203200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LOL </a:t>
            </a:r>
            <a:br>
              <a:rPr lang="es-ES" dirty="0" smtClean="0"/>
            </a:br>
            <a:r>
              <a:rPr lang="es-ES" dirty="0" smtClean="0"/>
              <a:t>Esquelas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3911"/>
            <a:ext cx="5037557" cy="28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5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L con hija de Ma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6" b="34074"/>
          <a:stretch/>
        </p:blipFill>
        <p:spPr>
          <a:xfrm>
            <a:off x="431801" y="1193799"/>
            <a:ext cx="3184990" cy="4572001"/>
          </a:xfrm>
          <a:prstGeom prst="rect">
            <a:avLst/>
          </a:prstGeom>
        </p:spPr>
      </p:pic>
      <p:pic>
        <p:nvPicPr>
          <p:cNvPr id="4" name="Picture 2" descr="http://i.oem.com.mx/a90f83c6-a026-4338-9ba4-b6eb485a38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>
            <a:fillRect/>
          </a:stretch>
        </p:blipFill>
        <p:spPr bwMode="auto">
          <a:xfrm>
            <a:off x="4192028" y="3881950"/>
            <a:ext cx="4532808" cy="2524125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SS 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31" y="801813"/>
            <a:ext cx="2572011" cy="11056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8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LOL neurólogo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672" y="1282674"/>
            <a:ext cx="6180546" cy="4525963"/>
          </a:xfrm>
        </p:spPr>
        <p:txBody>
          <a:bodyPr>
            <a:noAutofit/>
          </a:bodyPr>
          <a:lstStyle/>
          <a:p>
            <a:r>
              <a:rPr lang="es-ES" dirty="0"/>
              <a:t>Neurólogo en el </a:t>
            </a:r>
            <a:r>
              <a:rPr lang="es-ES" dirty="0" smtClean="0"/>
              <a:t>Hospital </a:t>
            </a:r>
            <a:r>
              <a:rPr lang="es-ES" dirty="0"/>
              <a:t>20 de Noviembre (fundado en 1961</a:t>
            </a:r>
            <a:r>
              <a:rPr lang="es-ES" dirty="0" smtClean="0"/>
              <a:t>)</a:t>
            </a:r>
          </a:p>
          <a:p>
            <a:r>
              <a:rPr lang="es-ES" dirty="0" smtClean="0"/>
              <a:t>Jefe </a:t>
            </a:r>
            <a:r>
              <a:rPr lang="es-ES" dirty="0"/>
              <a:t>del Servicio (</a:t>
            </a:r>
            <a:r>
              <a:rPr lang="es-ES" dirty="0" smtClean="0"/>
              <a:t>1965-1989) </a:t>
            </a:r>
            <a:endParaRPr lang="es-ES" dirty="0"/>
          </a:p>
          <a:p>
            <a:r>
              <a:rPr lang="es-ES" dirty="0"/>
              <a:t>Neurólogo en el Instituto Nacional de Neurología (</a:t>
            </a:r>
            <a:r>
              <a:rPr lang="es-ES" dirty="0" smtClean="0"/>
              <a:t>1964-1987)</a:t>
            </a:r>
            <a:endParaRPr lang="es-ES" dirty="0"/>
          </a:p>
          <a:p>
            <a:r>
              <a:rPr lang="es-ES" dirty="0"/>
              <a:t>Retiro del ISSSTE en 1991</a:t>
            </a:r>
          </a:p>
          <a:p>
            <a:r>
              <a:rPr lang="es-ES" dirty="0"/>
              <a:t>Fundador de Médica Sur en 1985, retirado en 2017.</a:t>
            </a:r>
          </a:p>
          <a:p>
            <a:endParaRPr lang="es-ES" dirty="0"/>
          </a:p>
        </p:txBody>
      </p:sp>
      <p:pic>
        <p:nvPicPr>
          <p:cNvPr id="4" name="Imagen 3" descr="Médica s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08" y="5190875"/>
            <a:ext cx="2476500" cy="1533525"/>
          </a:xfrm>
          <a:prstGeom prst="rect">
            <a:avLst/>
          </a:prstGeom>
        </p:spPr>
      </p:pic>
      <p:pic>
        <p:nvPicPr>
          <p:cNvPr id="6" name="Imagen 5" descr="Logo IN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14" y="2172077"/>
            <a:ext cx="2492494" cy="3018798"/>
          </a:xfrm>
          <a:prstGeom prst="rect">
            <a:avLst/>
          </a:prstGeom>
        </p:spPr>
      </p:pic>
      <p:pic>
        <p:nvPicPr>
          <p:cNvPr id="7" name="Imagen 6" descr="ISS 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27" y="1335258"/>
            <a:ext cx="2572011" cy="11056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6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LOL Profesor de Neurología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8422" y="1628424"/>
            <a:ext cx="8545689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Fundador de la Residencia en Neurología en el Hospital 20 de Noviembre en 1961, titular hasta 1991, con aval de la UNAM</a:t>
            </a:r>
          </a:p>
          <a:p>
            <a:r>
              <a:rPr lang="es-ES" dirty="0" smtClean="0"/>
              <a:t>Profesor de pregrado Clínica de Neurología UNAM</a:t>
            </a:r>
          </a:p>
          <a:p>
            <a:r>
              <a:rPr lang="es-ES" dirty="0" smtClean="0"/>
              <a:t>Profesor revisor en la sección de </a:t>
            </a:r>
            <a:r>
              <a:rPr lang="es-ES" dirty="0" err="1" smtClean="0"/>
              <a:t>Neuropediatría</a:t>
            </a:r>
            <a:r>
              <a:rPr lang="es-ES" dirty="0" smtClean="0"/>
              <a:t> en el Instituto Nacional de Neurología</a:t>
            </a:r>
          </a:p>
          <a:p>
            <a:r>
              <a:rPr lang="es-ES" dirty="0" smtClean="0"/>
              <a:t>Fundador de la Residencia de Neurología Pediátrica en el Hospital 20 de Noviembre en 1982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937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3" y="733777"/>
            <a:ext cx="4237117" cy="59972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968" y="635000"/>
            <a:ext cx="4883100" cy="62230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7200" y="91195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Publicaciones</a:t>
            </a:r>
            <a:br>
              <a:rPr lang="es-ES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89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78"/>
            <a:ext cx="4811410" cy="62099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27" y="762000"/>
            <a:ext cx="4499773" cy="60546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91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Publicaciones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287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Publicaciones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4" y="663222"/>
            <a:ext cx="4525434" cy="61947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127" r="5253"/>
          <a:stretch/>
        </p:blipFill>
        <p:spPr>
          <a:xfrm>
            <a:off x="4952999" y="2201333"/>
            <a:ext cx="412044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S in Mexico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6" t="4692" r="4629" b="2716"/>
          <a:stretch/>
        </p:blipFill>
        <p:spPr>
          <a:xfrm rot="5400000">
            <a:off x="-528396" y="993183"/>
            <a:ext cx="6240816" cy="484535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35364"/>
              </p:ext>
            </p:extLst>
          </p:nvPr>
        </p:nvGraphicFramePr>
        <p:xfrm>
          <a:off x="3123605" y="1244897"/>
          <a:ext cx="5865753" cy="2590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49607"/>
                <a:gridCol w="1940371"/>
                <a:gridCol w="167577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Autor</a:t>
                      </a:r>
                      <a:endParaRPr lang="es-ES" sz="2000" b="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Lugar</a:t>
                      </a:r>
                      <a:endParaRPr lang="es-ES" sz="2000" b="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Ptes</a:t>
                      </a:r>
                      <a:r>
                        <a:rPr lang="es-ES" sz="2000" dirty="0" smtClean="0"/>
                        <a:t>/</a:t>
                      </a:r>
                    </a:p>
                    <a:p>
                      <a:pPr algn="ctr"/>
                      <a:r>
                        <a:rPr lang="es-ES" sz="2000" dirty="0" smtClean="0"/>
                        <a:t>100000 </a:t>
                      </a:r>
                      <a:r>
                        <a:rPr lang="es-ES" sz="2000" dirty="0" err="1" smtClean="0"/>
                        <a:t>hb</a:t>
                      </a:r>
                      <a:endParaRPr lang="es-ES" sz="2000" b="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Alter M, Olivares L.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 smtClean="0"/>
                        <a:t>Arch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Neurol</a:t>
                      </a:r>
                      <a:r>
                        <a:rPr lang="es-ES" sz="2000" dirty="0" smtClean="0"/>
                        <a:t> 1970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CH 20 Noviembre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1.6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Corona T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INNNMVS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13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Velázquez M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Chihuahua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De la Maza M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Monterrey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30</a:t>
                      </a:r>
                      <a:endParaRPr lang="es-ES" sz="2000" dirty="0"/>
                    </a:p>
                  </a:txBody>
                  <a:tcPr marL="121920" marR="121920"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410"/>
          <a:stretch/>
        </p:blipFill>
        <p:spPr>
          <a:xfrm>
            <a:off x="4223579" y="3920362"/>
            <a:ext cx="4378565" cy="2864409"/>
          </a:xfrm>
          <a:prstGeom prst="rect">
            <a:avLst/>
          </a:prstGeom>
        </p:spPr>
      </p:pic>
      <p:sp>
        <p:nvSpPr>
          <p:cNvPr id="7" name="Marco 6"/>
          <p:cNvSpPr/>
          <p:nvPr/>
        </p:nvSpPr>
        <p:spPr>
          <a:xfrm>
            <a:off x="3123605" y="1961444"/>
            <a:ext cx="5865753" cy="733778"/>
          </a:xfrm>
          <a:prstGeom prst="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77557" y="55565"/>
            <a:ext cx="3584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err="1" smtClean="0">
                <a:latin typeface="Calibri"/>
                <a:cs typeface="Calibri"/>
              </a:rPr>
              <a:t>Multiple</a:t>
            </a:r>
            <a:r>
              <a:rPr lang="es-ES" sz="2800" dirty="0" smtClean="0">
                <a:latin typeface="Calibri"/>
                <a:cs typeface="Calibri"/>
              </a:rPr>
              <a:t> </a:t>
            </a:r>
            <a:r>
              <a:rPr lang="es-ES" sz="2800" dirty="0" err="1" smtClean="0">
                <a:latin typeface="Calibri"/>
                <a:cs typeface="Calibri"/>
              </a:rPr>
              <a:t>Sclerosis</a:t>
            </a:r>
            <a:r>
              <a:rPr lang="es-ES" sz="2800" dirty="0" smtClean="0">
                <a:latin typeface="Calibri"/>
                <a:cs typeface="Calibri"/>
              </a:rPr>
              <a:t> </a:t>
            </a:r>
          </a:p>
          <a:p>
            <a:pPr algn="r"/>
            <a:r>
              <a:rPr lang="es-ES" sz="2800" dirty="0" smtClean="0">
                <a:latin typeface="Calibri"/>
                <a:cs typeface="Calibri"/>
              </a:rPr>
              <a:t>in México. 1970</a:t>
            </a:r>
            <a:endParaRPr lang="es-E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97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pilepsy in Mexico. A population study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951" r="6111" b="4691"/>
          <a:stretch/>
        </p:blipFill>
        <p:spPr>
          <a:xfrm rot="5400000">
            <a:off x="-456353" y="1212626"/>
            <a:ext cx="5589425" cy="4354398"/>
          </a:xfrm>
          <a:prstGeom prst="rect">
            <a:avLst/>
          </a:prstGeom>
        </p:spPr>
      </p:pic>
      <p:pic>
        <p:nvPicPr>
          <p:cNvPr id="3" name="Imagen 2" descr="Risk factors in stroke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5" t="11111" r="7778" b="7654"/>
          <a:stretch/>
        </p:blipFill>
        <p:spPr>
          <a:xfrm rot="5400000">
            <a:off x="3963131" y="1576511"/>
            <a:ext cx="5959065" cy="399626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84901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Publicaciones en Epidemiología </a:t>
            </a:r>
            <a:br>
              <a:rPr lang="es-ES" sz="3600" dirty="0" smtClean="0"/>
            </a:br>
            <a:endParaRPr lang="es-E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61161" y="465668"/>
            <a:ext cx="1185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EPILEPSIA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122649" y="1184954"/>
            <a:ext cx="8181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EVC</a:t>
            </a:r>
            <a:endParaRPr lang="es-E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25494"/>
          <a:stretch/>
        </p:blipFill>
        <p:spPr>
          <a:xfrm>
            <a:off x="0" y="6274912"/>
            <a:ext cx="5757333" cy="4329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r="80401" b="34168"/>
          <a:stretch/>
        </p:blipFill>
        <p:spPr>
          <a:xfrm>
            <a:off x="5142271" y="6491110"/>
            <a:ext cx="1117258" cy="4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839</Words>
  <Application>Microsoft Macintosh PowerPoint</Application>
  <PresentationFormat>Presentación en pantalla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LADISLAO OLIVARES LARRAGUÍBEL 1931-2018</vt:lpstr>
      <vt:lpstr>LOL Médico </vt:lpstr>
      <vt:lpstr>LOL neurólogo </vt:lpstr>
      <vt:lpstr>LOL Profesor de Neurología</vt:lpstr>
      <vt:lpstr>Presentación de PowerPoint</vt:lpstr>
      <vt:lpstr>Publicaciones </vt:lpstr>
      <vt:lpstr>Publicaciones </vt:lpstr>
      <vt:lpstr>Presentación de PowerPoint</vt:lpstr>
      <vt:lpstr>Publicaciones en Epidemiología  </vt:lpstr>
      <vt:lpstr>Publicaciones </vt:lpstr>
      <vt:lpstr>Neurología Práctica Dirigida a estudiantes de Medicina</vt:lpstr>
      <vt:lpstr>Análisis de Decisiones en Medicina </vt:lpstr>
      <vt:lpstr>Diagramas de Decisión Médica Medicina General para el Médico Práctico</vt:lpstr>
      <vt:lpstr> LOL Académico </vt:lpstr>
      <vt:lpstr>LOL y la ANM</vt:lpstr>
      <vt:lpstr>Presentación de PowerPoint</vt:lpstr>
      <vt:lpstr>Presentación de PowerPoint</vt:lpstr>
      <vt:lpstr>Otras actividades </vt:lpstr>
      <vt:lpstr>Testimonio de la Dra. Beltrán </vt:lpstr>
      <vt:lpstr>Testimonio de la Dra. Beltrán </vt:lpstr>
      <vt:lpstr>Agradecimientos </vt:lpstr>
      <vt:lpstr>LOL  Esquelas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LADISLAO OLIVARES LARRAGUÍVEL</dc:title>
  <dc:creator>lilia nuñez orozco</dc:creator>
  <cp:lastModifiedBy>lilia nuñez orozco</cp:lastModifiedBy>
  <cp:revision>41</cp:revision>
  <dcterms:created xsi:type="dcterms:W3CDTF">2018-05-17T21:21:17Z</dcterms:created>
  <dcterms:modified xsi:type="dcterms:W3CDTF">2019-08-21T21:36:10Z</dcterms:modified>
</cp:coreProperties>
</file>