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74" r:id="rId4"/>
    <p:sldId id="350" r:id="rId5"/>
    <p:sldId id="351" r:id="rId6"/>
    <p:sldId id="349" r:id="rId7"/>
    <p:sldId id="319" r:id="rId8"/>
    <p:sldId id="332" r:id="rId9"/>
    <p:sldId id="325" r:id="rId10"/>
    <p:sldId id="337" r:id="rId11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2DC715E-1FB9-4267-BDCD-18D352EAE25D}">
          <p14:sldIdLst>
            <p14:sldId id="257"/>
            <p14:sldId id="256"/>
            <p14:sldId id="274"/>
            <p14:sldId id="350"/>
            <p14:sldId id="351"/>
            <p14:sldId id="349"/>
            <p14:sldId id="319"/>
            <p14:sldId id="332"/>
            <p14:sldId id="325"/>
            <p14:sldId id="33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D83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4427" autoAdjust="0"/>
  </p:normalViewPr>
  <p:slideViewPr>
    <p:cSldViewPr snapToGrid="0" showGuides="1">
      <p:cViewPr varScale="1">
        <p:scale>
          <a:sx n="93" d="100"/>
          <a:sy n="93" d="100"/>
        </p:scale>
        <p:origin x="-824" y="-104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850" y="96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F86B68B-B9C0-40BC-B741-4E1A383211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D81EA71-FECA-4FCC-99F6-2AD3CE28DC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35633BE-7911-4D2F-90B5-A556E3DDA1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B855248-97D0-44A4-9F6D-1B2E04A35B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300DECA-B5E6-4532-A578-61162FC1F4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75D4B41-17B2-4214-928C-371DCA8EBB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83B170-030A-4DF9-AB71-D9E1C6BE001F}" type="datetimeFigureOut">
              <a:rPr lang="es-MX" smtClean="0"/>
              <a:t>9/26/18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4A7318D-7FBE-4702-95F2-2E501FAF0C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86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27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29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27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27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569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27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05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27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069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27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7318D-7FBE-4702-95F2-2E501FAF0C9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4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02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8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69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0FCEC82-E2B7-4660-AF3C-FF5B5158EE73}"/>
              </a:ext>
            </a:extLst>
          </p:cNvPr>
          <p:cNvSpPr/>
          <p:nvPr userDrawn="1"/>
        </p:nvSpPr>
        <p:spPr>
          <a:xfrm rot="16200000">
            <a:off x="2851944" y="565944"/>
            <a:ext cx="3440112" cy="9144000"/>
          </a:xfrm>
          <a:prstGeom prst="rect">
            <a:avLst/>
          </a:prstGeom>
          <a:gradFill flip="none" rotWithShape="0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84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96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56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69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39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8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803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91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61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3DA29-F770-4153-90BA-7CF3C5F3DD8C}" type="datetimeFigureOut">
              <a:rPr lang="es-MX" smtClean="0"/>
              <a:t>9/26/18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C68A-633E-4011-9AF4-3156A9DC87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18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>
            <a:extLst>
              <a:ext uri="{FF2B5EF4-FFF2-40B4-BE49-F238E27FC236}">
                <a16:creationId xmlns:a16="http://schemas.microsoft.com/office/drawing/2014/main" xmlns="" id="{5A3609C1-5756-4BB0-9CE9-F76F0BD167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" y="-55418"/>
            <a:ext cx="9181277" cy="6968836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</p:pic>
      <p:pic>
        <p:nvPicPr>
          <p:cNvPr id="11" name="2 Imagen">
            <a:extLst>
              <a:ext uri="{FF2B5EF4-FFF2-40B4-BE49-F238E27FC236}">
                <a16:creationId xmlns:a16="http://schemas.microsoft.com/office/drawing/2014/main" xmlns="" id="{EF5789E7-119A-4399-BCB5-F4A638F528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97" y="2088453"/>
            <a:ext cx="4816152" cy="365558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</p:pic>
      <p:pic>
        <p:nvPicPr>
          <p:cNvPr id="10" name="2 Imagen">
            <a:extLst>
              <a:ext uri="{FF2B5EF4-FFF2-40B4-BE49-F238E27FC236}">
                <a16:creationId xmlns:a16="http://schemas.microsoft.com/office/drawing/2014/main" xmlns="" id="{A9E0E21A-A574-497C-BE65-41B9F82C4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00" y="2368340"/>
            <a:ext cx="4816152" cy="365558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</p:pic>
      <p:pic>
        <p:nvPicPr>
          <p:cNvPr id="13" name="2 Imagen">
            <a:extLst>
              <a:ext uri="{FF2B5EF4-FFF2-40B4-BE49-F238E27FC236}">
                <a16:creationId xmlns:a16="http://schemas.microsoft.com/office/drawing/2014/main" xmlns="" id="{8DC73EA5-E40E-403E-8892-E07111A432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99" y="2695650"/>
            <a:ext cx="4816152" cy="365558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676BD193-9A7E-4535-8AAB-F40679D6C1E7}"/>
              </a:ext>
            </a:extLst>
          </p:cNvPr>
          <p:cNvSpPr txBox="1"/>
          <p:nvPr/>
        </p:nvSpPr>
        <p:spPr>
          <a:xfrm>
            <a:off x="1165213" y="4502735"/>
            <a:ext cx="797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Modelo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enovado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ntegral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 (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MoRAIS)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10196569-C951-4AD2-A03A-E816275F5F7C}"/>
              </a:ext>
            </a:extLst>
          </p:cNvPr>
          <p:cNvSpPr txBox="1"/>
          <p:nvPr/>
        </p:nvSpPr>
        <p:spPr>
          <a:xfrm>
            <a:off x="5966230" y="5596443"/>
            <a:ext cx="306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Beatriz </a:t>
            </a:r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Zurita</a:t>
            </a:r>
          </a:p>
        </p:txBody>
      </p:sp>
      <p:pic>
        <p:nvPicPr>
          <p:cNvPr id="9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C6D937EC-CD05-4BF9-91A5-B16462AAC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3295" y="2264223"/>
            <a:ext cx="901644" cy="234462"/>
          </a:xfrm>
          <a:prstGeom prst="rect">
            <a:avLst/>
          </a:prstGeom>
          <a:noFill/>
        </p:spPr>
      </p:pic>
      <p:pic>
        <p:nvPicPr>
          <p:cNvPr id="12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6FDB37A9-4539-4F5D-9D55-25AD2E576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631" y="4261758"/>
            <a:ext cx="650459" cy="169144"/>
          </a:xfrm>
          <a:prstGeom prst="rect">
            <a:avLst/>
          </a:prstGeom>
          <a:noFill/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C2ACF362-5483-443A-8A53-0E5DBDF48243}"/>
              </a:ext>
            </a:extLst>
          </p:cNvPr>
          <p:cNvSpPr txBox="1"/>
          <p:nvPr/>
        </p:nvSpPr>
        <p:spPr>
          <a:xfrm>
            <a:off x="897657" y="2359145"/>
            <a:ext cx="2550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rgbClr val="FFC000"/>
                </a:solidFill>
              </a:rPr>
              <a:t>Fundamentos de la reforma</a:t>
            </a:r>
            <a:endParaRPr lang="es-MX" sz="1600" b="1" dirty="0">
              <a:solidFill>
                <a:srgbClr val="FFC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7C99816-5EC6-40B9-B648-BD241AAF9D5E}"/>
              </a:ext>
            </a:extLst>
          </p:cNvPr>
          <p:cNvSpPr txBox="1"/>
          <p:nvPr/>
        </p:nvSpPr>
        <p:spPr>
          <a:xfrm>
            <a:off x="636912" y="2056160"/>
            <a:ext cx="297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FFC000"/>
                </a:solidFill>
              </a:rPr>
              <a:t>Diagnóstico institucional</a:t>
            </a:r>
            <a:endParaRPr lang="es-MX" sz="1600" b="1" dirty="0">
              <a:solidFill>
                <a:srgbClr val="FFC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B10ADE5-8B97-456F-A7D1-C57CB6A76B6E}"/>
              </a:ext>
            </a:extLst>
          </p:cNvPr>
          <p:cNvSpPr txBox="1"/>
          <p:nvPr/>
        </p:nvSpPr>
        <p:spPr>
          <a:xfrm>
            <a:off x="1017661" y="6008817"/>
            <a:ext cx="4951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accent4"/>
                </a:solidFill>
              </a:rPr>
              <a:t>Cuaderno 3 CACyM</a:t>
            </a:r>
            <a:r>
              <a:rPr lang="es-MX" sz="1600" b="1" dirty="0">
                <a:solidFill>
                  <a:schemeClr val="accent4"/>
                </a:solidFill>
              </a:rPr>
              <a:t>- ISSSTE</a:t>
            </a:r>
            <a:r>
              <a:rPr lang="en-US" sz="1600" b="1" i="1" dirty="0" smtClean="0">
                <a:solidFill>
                  <a:schemeClr val="accent4"/>
                </a:solidFill>
              </a:rPr>
              <a:t>, </a:t>
            </a:r>
            <a:r>
              <a:rPr lang="es-MX" sz="1600" b="1" i="1" dirty="0" smtClean="0">
                <a:solidFill>
                  <a:schemeClr val="accent4"/>
                </a:solidFill>
              </a:rPr>
              <a:t>Hacia una Mejor Institución</a:t>
            </a:r>
            <a:endParaRPr lang="es-MX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0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3C87B46-9175-4ABA-A527-99A770BF5093}"/>
              </a:ext>
            </a:extLst>
          </p:cNvPr>
          <p:cNvSpPr txBox="1"/>
          <p:nvPr/>
        </p:nvSpPr>
        <p:spPr>
          <a:xfrm>
            <a:off x="651168" y="3186554"/>
            <a:ext cx="76437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>
                <a:solidFill>
                  <a:srgbClr val="000000"/>
                </a:solidFill>
              </a:rPr>
              <a:t>Por su atención, muchas gracias</a:t>
            </a:r>
          </a:p>
        </p:txBody>
      </p:sp>
      <p:pic>
        <p:nvPicPr>
          <p:cNvPr id="3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DB4EA620-1248-4F03-8C64-727D4233B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233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0635D4E-0967-42AE-9417-FD8E46F1F9F7}"/>
              </a:ext>
            </a:extLst>
          </p:cNvPr>
          <p:cNvSpPr txBox="1"/>
          <p:nvPr/>
        </p:nvSpPr>
        <p:spPr>
          <a:xfrm>
            <a:off x="286794" y="1597445"/>
            <a:ext cx="867791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MX" sz="3600" dirty="0" smtClean="0">
                <a:solidFill>
                  <a:srgbClr val="000000"/>
                </a:solidFill>
              </a:rPr>
              <a:t>Objetivos de la propuesta para </a:t>
            </a:r>
            <a:r>
              <a:rPr lang="es-MX" sz="3600" dirty="0">
                <a:solidFill>
                  <a:srgbClr val="000000"/>
                </a:solidFill>
              </a:rPr>
              <a:t>la </a:t>
            </a:r>
            <a:r>
              <a:rPr lang="es-MX" sz="3600" dirty="0" smtClean="0">
                <a:solidFill>
                  <a:srgbClr val="000000"/>
                </a:solidFill>
              </a:rPr>
              <a:t>reforma</a:t>
            </a:r>
            <a:endParaRPr lang="es-MX" sz="3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s-MX" sz="3600" dirty="0" smtClean="0">
                <a:solidFill>
                  <a:srgbClr val="000000"/>
                </a:solidFill>
              </a:rPr>
              <a:t>Directrices para el ensamblaje del </a:t>
            </a:r>
            <a:r>
              <a:rPr lang="es-MX" sz="3600" dirty="0" smtClean="0">
                <a:solidFill>
                  <a:srgbClr val="000000"/>
                </a:solidFill>
              </a:rPr>
              <a:t>Modelo Renovado de Atención Integral a la Salud</a:t>
            </a:r>
            <a:endParaRPr lang="es-MX" sz="3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s-MX" sz="3600" dirty="0">
                <a:solidFill>
                  <a:srgbClr val="000000"/>
                </a:solidFill>
              </a:rPr>
              <a:t>Operación del </a:t>
            </a:r>
            <a:r>
              <a:rPr lang="es-MX" sz="3600" dirty="0" smtClean="0">
                <a:solidFill>
                  <a:srgbClr val="000000"/>
                </a:solidFill>
              </a:rPr>
              <a:t>MoRAIS a </a:t>
            </a:r>
            <a:r>
              <a:rPr lang="es-MX" sz="3600" dirty="0">
                <a:solidFill>
                  <a:srgbClr val="000000"/>
                </a:solidFill>
              </a:rPr>
              <a:t>partir de los cuidados </a:t>
            </a:r>
            <a:r>
              <a:rPr lang="es-MX" sz="3600" dirty="0" smtClean="0">
                <a:solidFill>
                  <a:srgbClr val="000000"/>
                </a:solidFill>
              </a:rPr>
              <a:t>primarios</a:t>
            </a:r>
          </a:p>
          <a:p>
            <a:pPr marL="457200" indent="-457200">
              <a:buFont typeface="Arial"/>
              <a:buChar char="•"/>
            </a:pPr>
            <a:r>
              <a:rPr lang="es-MX" sz="3600" dirty="0" smtClean="0">
                <a:solidFill>
                  <a:srgbClr val="000000"/>
                </a:solidFill>
              </a:rPr>
              <a:t>Elementos para apoyar el funcionamiento</a:t>
            </a:r>
            <a:endParaRPr lang="es-MX" sz="3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s-MX" sz="3600" dirty="0" smtClean="0">
                <a:solidFill>
                  <a:srgbClr val="000000"/>
                </a:solidFill>
              </a:rPr>
              <a:t>Prueba piloto para pulir y templar la propuesta </a:t>
            </a:r>
            <a:endParaRPr lang="es-MX" sz="3600" dirty="0">
              <a:solidFill>
                <a:srgbClr val="0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1850264" y="318638"/>
            <a:ext cx="5508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0000"/>
                </a:solidFill>
              </a:rPr>
              <a:t>Indice de la </a:t>
            </a:r>
            <a:r>
              <a:rPr lang="es-MX" sz="4000" b="1" dirty="0" smtClean="0">
                <a:solidFill>
                  <a:srgbClr val="000000"/>
                </a:solidFill>
              </a:rPr>
              <a:t>presentaci</a:t>
            </a:r>
            <a:r>
              <a:rPr lang="es-MX" sz="4000" b="1" dirty="0" smtClean="0">
                <a:solidFill>
                  <a:srgbClr val="000000"/>
                </a:solidFill>
              </a:rPr>
              <a:t>ó</a:t>
            </a:r>
            <a:r>
              <a:rPr lang="es-MX" sz="4000" b="1" dirty="0" smtClean="0">
                <a:solidFill>
                  <a:srgbClr val="000000"/>
                </a:solidFill>
              </a:rPr>
              <a:t>n </a:t>
            </a:r>
            <a:endParaRPr lang="es-MX" sz="4000" b="1" dirty="0">
              <a:solidFill>
                <a:srgbClr val="000000"/>
              </a:solidFill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F8C7599C-80E6-4709-A5B6-5E760FD20882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0563F7DA-CD9A-41A8-A879-A462E70CD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4798" y="468072"/>
            <a:ext cx="901644" cy="234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662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631251" y="381001"/>
            <a:ext cx="3902899" cy="6209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273" y="1579585"/>
            <a:ext cx="9129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 </a:t>
            </a:r>
          </a:p>
          <a:p>
            <a:endParaRPr lang="es-MX" sz="28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1157773"/>
            <a:ext cx="89198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FF0000"/>
              </a:buClr>
            </a:pPr>
            <a:r>
              <a:rPr lang="es-MX" sz="3200" dirty="0" smtClean="0">
                <a:solidFill>
                  <a:srgbClr val="000000"/>
                </a:solidFill>
              </a:rPr>
              <a:t>Promover el </a:t>
            </a:r>
            <a:r>
              <a:rPr lang="es-MX" sz="3200" b="1" dirty="0" smtClean="0">
                <a:solidFill>
                  <a:srgbClr val="000000"/>
                </a:solidFill>
              </a:rPr>
              <a:t>bienestar de los derechohabientes </a:t>
            </a:r>
            <a:r>
              <a:rPr lang="es-MX" sz="3200" dirty="0" smtClean="0">
                <a:solidFill>
                  <a:srgbClr val="000000"/>
                </a:solidFill>
              </a:rPr>
              <a:t>al propiciar la </a:t>
            </a:r>
            <a:r>
              <a:rPr lang="es-MX" sz="3200" dirty="0">
                <a:solidFill>
                  <a:srgbClr val="000000"/>
                </a:solidFill>
              </a:rPr>
              <a:t>eficiencia en el cuidado de su salud, un mejor estilo de vida </a:t>
            </a:r>
            <a:r>
              <a:rPr lang="es-MX" sz="3200" b="1" dirty="0">
                <a:solidFill>
                  <a:srgbClr val="000000"/>
                </a:solidFill>
              </a:rPr>
              <a:t>y </a:t>
            </a:r>
            <a:r>
              <a:rPr lang="es-MX" sz="3200" b="1" dirty="0" smtClean="0">
                <a:solidFill>
                  <a:srgbClr val="000000"/>
                </a:solidFill>
              </a:rPr>
              <a:t>disminuir los </a:t>
            </a:r>
            <a:r>
              <a:rPr lang="es-MX" sz="3200" b="1" dirty="0">
                <a:solidFill>
                  <a:srgbClr val="000000"/>
                </a:solidFill>
              </a:rPr>
              <a:t>riesgos</a:t>
            </a:r>
            <a:r>
              <a:rPr lang="es-MX" sz="3200" dirty="0">
                <a:solidFill>
                  <a:srgbClr val="000000"/>
                </a:solidFill>
              </a:rPr>
              <a:t> a los que están </a:t>
            </a:r>
            <a:r>
              <a:rPr lang="es-MX" sz="3200" dirty="0" smtClean="0">
                <a:solidFill>
                  <a:srgbClr val="000000"/>
                </a:solidFill>
              </a:rPr>
              <a:t>expuestos.</a:t>
            </a:r>
          </a:p>
          <a:p>
            <a:pPr lvl="1">
              <a:buClr>
                <a:srgbClr val="FF0000"/>
              </a:buClr>
            </a:pPr>
            <a:r>
              <a:rPr lang="es-MX" sz="3200" dirty="0" smtClean="0">
                <a:solidFill>
                  <a:srgbClr val="000000"/>
                </a:solidFill>
              </a:rPr>
              <a:t>Superar las ineficiencias </a:t>
            </a:r>
            <a:r>
              <a:rPr lang="es-ES_tradnl" sz="3200" dirty="0" smtClean="0"/>
              <a:t>fortaleciendo </a:t>
            </a:r>
            <a:r>
              <a:rPr lang="es-ES_tradnl" sz="3200" dirty="0"/>
              <a:t>la </a:t>
            </a:r>
            <a:r>
              <a:rPr lang="es-ES_tradnl" sz="3200" b="1" dirty="0" smtClean="0"/>
              <a:t>atención </a:t>
            </a:r>
            <a:r>
              <a:rPr lang="es-ES_tradnl" sz="3200" b="1" dirty="0"/>
              <a:t>p</a:t>
            </a:r>
            <a:r>
              <a:rPr lang="es-ES_tradnl" sz="3200" b="1" dirty="0" smtClean="0"/>
              <a:t>rimaria </a:t>
            </a:r>
            <a:r>
              <a:rPr lang="es-ES_tradnl" sz="3200" b="1" dirty="0"/>
              <a:t>a la </a:t>
            </a:r>
            <a:r>
              <a:rPr lang="es-ES_tradnl" sz="3200" b="1" dirty="0" smtClean="0"/>
              <a:t>salud </a:t>
            </a:r>
            <a:r>
              <a:rPr lang="es-ES_tradnl" sz="3200" dirty="0" smtClean="0"/>
              <a:t>y mejorando la capacidad resolutiva del </a:t>
            </a:r>
            <a:r>
              <a:rPr lang="es-ES_tradnl" sz="3200" b="1" dirty="0"/>
              <a:t>primer </a:t>
            </a:r>
            <a:r>
              <a:rPr lang="es-ES_tradnl" sz="3200" b="1" dirty="0" smtClean="0"/>
              <a:t>nivel </a:t>
            </a:r>
            <a:r>
              <a:rPr lang="es-ES_tradnl" sz="3200" dirty="0" smtClean="0"/>
              <a:t>y la referencia </a:t>
            </a:r>
            <a:r>
              <a:rPr lang="es-ES_tradnl" sz="3200" dirty="0"/>
              <a:t>a otras unidades </a:t>
            </a:r>
            <a:r>
              <a:rPr lang="es-ES_tradnl" sz="3200" dirty="0" smtClean="0"/>
              <a:t>médicas. Con el enfoque en la</a:t>
            </a:r>
            <a:r>
              <a:rPr lang="es-ES_tradnl" sz="3200" b="1" dirty="0" smtClean="0"/>
              <a:t> </a:t>
            </a:r>
            <a:r>
              <a:rPr lang="es-ES_tradnl" sz="3200" b="1" dirty="0"/>
              <a:t>medicina </a:t>
            </a:r>
            <a:r>
              <a:rPr lang="es-ES_tradnl" sz="3200" b="1" dirty="0" smtClean="0"/>
              <a:t>familiar</a:t>
            </a:r>
            <a:r>
              <a:rPr lang="es-ES_tradnl" sz="3200" dirty="0" smtClean="0"/>
              <a:t>, </a:t>
            </a:r>
            <a:r>
              <a:rPr lang="es-ES_tradnl" sz="3200" dirty="0"/>
              <a:t>el apoyo de la </a:t>
            </a:r>
            <a:r>
              <a:rPr lang="es-ES_tradnl" sz="3200" dirty="0" smtClean="0"/>
              <a:t>atención hospitalaria </a:t>
            </a:r>
            <a:r>
              <a:rPr lang="es-ES_tradnl" sz="3200" dirty="0"/>
              <a:t>y de alta especialidad, </a:t>
            </a:r>
            <a:r>
              <a:rPr lang="es-ES_tradnl" sz="3200" dirty="0" smtClean="0"/>
              <a:t>y el </a:t>
            </a:r>
            <a:r>
              <a:rPr lang="es-ES_tradnl" sz="3200" dirty="0"/>
              <a:t>concurso de las demás prestaciones y servicios </a:t>
            </a:r>
            <a:r>
              <a:rPr lang="es-ES_tradnl" sz="3200" dirty="0" smtClean="0"/>
              <a:t>institucionales</a:t>
            </a:r>
            <a:r>
              <a:rPr lang="es-ES_tradnl" sz="3200" dirty="0"/>
              <a:t>.</a:t>
            </a:r>
            <a:endParaRPr lang="en-US" sz="3200" dirty="0" smtClean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BF31B722-9E74-454B-ABA6-0C7AE181E8F3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DF11EF85-6B55-406E-A095-2B6E5FAB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sp>
        <p:nvSpPr>
          <p:cNvPr id="9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2562521" y="318638"/>
            <a:ext cx="439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0000"/>
                </a:solidFill>
              </a:rPr>
              <a:t>Objetivos generales</a:t>
            </a:r>
            <a:endParaRPr lang="es-MX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6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631251" y="381001"/>
            <a:ext cx="3902899" cy="6209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273" y="1579585"/>
            <a:ext cx="9129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 </a:t>
            </a:r>
          </a:p>
          <a:p>
            <a:endParaRPr lang="es-MX" sz="28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1294323"/>
            <a:ext cx="8919882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s-ES_tradnl" sz="3200" dirty="0"/>
              <a:t>Buscar que el </a:t>
            </a:r>
            <a:r>
              <a:rPr lang="es-ES_tradnl" sz="3200" b="1" dirty="0"/>
              <a:t>desempeño médico</a:t>
            </a:r>
            <a:r>
              <a:rPr lang="es-ES_tradnl" sz="3200" dirty="0"/>
              <a:t>, del </a:t>
            </a:r>
            <a:r>
              <a:rPr lang="es-ES_tradnl" sz="3200" b="1" dirty="0"/>
              <a:t>personal de enfermería </a:t>
            </a:r>
            <a:r>
              <a:rPr lang="es-ES_tradnl" sz="3200" dirty="0"/>
              <a:t>y del equipo de salud sea satisfactorio para quien recibe </a:t>
            </a:r>
            <a:r>
              <a:rPr lang="es-ES_tradnl" sz="3200" dirty="0" smtClean="0"/>
              <a:t>esos servicios </a:t>
            </a:r>
            <a:r>
              <a:rPr lang="es-ES_tradnl" sz="3200" dirty="0"/>
              <a:t>y para quienes los </a:t>
            </a:r>
            <a:r>
              <a:rPr lang="es-ES_tradnl" sz="3200" dirty="0" smtClean="0"/>
              <a:t>otorgan. </a:t>
            </a:r>
            <a:endParaRPr lang="en-US" sz="3200" dirty="0"/>
          </a:p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s-ES_tradnl" sz="3200" dirty="0"/>
              <a:t>Propiciar </a:t>
            </a:r>
            <a:r>
              <a:rPr lang="es-ES_tradnl" sz="3200" b="1" dirty="0"/>
              <a:t>mayor vinculación entre el médico y el equipo</a:t>
            </a:r>
            <a:r>
              <a:rPr lang="es-ES_tradnl" sz="3200" dirty="0"/>
              <a:t> del primer nivel, y con los médicos especialistas que apoyan en la atención, </a:t>
            </a:r>
            <a:r>
              <a:rPr lang="es-ES_tradnl" sz="3200" dirty="0" smtClean="0"/>
              <a:t>para beneficio </a:t>
            </a:r>
            <a:r>
              <a:rPr lang="es-ES_tradnl" sz="3200" dirty="0"/>
              <a:t>de los propios pacientes y mayor colaboración entre los </a:t>
            </a:r>
            <a:r>
              <a:rPr lang="es-ES_tradnl" sz="3200" dirty="0" smtClean="0"/>
              <a:t>profesionales. </a:t>
            </a:r>
            <a:endParaRPr lang="en-US" sz="320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BF31B722-9E74-454B-ABA6-0C7AE181E8F3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DF11EF85-6B55-406E-A095-2B6E5FAB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sp>
        <p:nvSpPr>
          <p:cNvPr id="9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2070396" y="318638"/>
            <a:ext cx="5314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0000"/>
                </a:solidFill>
              </a:rPr>
              <a:t>Objetivos operacionales</a:t>
            </a:r>
            <a:endParaRPr lang="es-MX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7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631251" y="381001"/>
            <a:ext cx="3902899" cy="6209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273" y="1579585"/>
            <a:ext cx="9129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 </a:t>
            </a:r>
          </a:p>
          <a:p>
            <a:endParaRPr lang="es-MX" sz="28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1267013"/>
            <a:ext cx="89198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s-ES_tradnl" sz="3200" dirty="0"/>
              <a:t>Proponer un </a:t>
            </a:r>
            <a:r>
              <a:rPr lang="es-ES_tradnl" sz="3200" b="1" dirty="0"/>
              <a:t>programa de estímulos que recompensen el desempeño</a:t>
            </a:r>
            <a:r>
              <a:rPr lang="es-ES_tradnl" sz="3200" dirty="0"/>
              <a:t>, impulsen la certificación de los profesionales y la acreditación de la capacidad de las unidades médicas para la mejora permanente de los servicios de salud</a:t>
            </a:r>
            <a:r>
              <a:rPr lang="es-ES_tradnl" sz="3200" dirty="0" smtClean="0"/>
              <a:t>. </a:t>
            </a:r>
            <a:endParaRPr lang="en-US" sz="3200" dirty="0"/>
          </a:p>
          <a:p>
            <a:pPr marL="914400" lvl="1" indent="-457200">
              <a:spcAft>
                <a:spcPts val="1200"/>
              </a:spcAft>
              <a:buFont typeface="Arial"/>
              <a:buChar char="•"/>
            </a:pPr>
            <a:r>
              <a:rPr lang="es-ES_tradnl" sz="3200" b="1" dirty="0"/>
              <a:t>Capacitar</a:t>
            </a:r>
            <a:r>
              <a:rPr lang="es-ES_tradnl" sz="3200" dirty="0"/>
              <a:t> al personal directivo y a los equipos de salud para la atención integral de los pacientes, en la gestión de las unidades médicas y en la planeación de la </a:t>
            </a:r>
            <a:r>
              <a:rPr lang="es-ES_tradnl" sz="3200" dirty="0" smtClean="0"/>
              <a:t>operación.</a:t>
            </a:r>
            <a:endParaRPr lang="en-US" sz="320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BF31B722-9E74-454B-ABA6-0C7AE181E8F3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DF11EF85-6B55-406E-A095-2B6E5FAB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sp>
        <p:nvSpPr>
          <p:cNvPr id="9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2070396" y="318638"/>
            <a:ext cx="5314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0000"/>
                </a:solidFill>
              </a:rPr>
              <a:t>Objetivos operacionales</a:t>
            </a:r>
            <a:endParaRPr lang="es-MX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6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A2C366B0-DE69-49E4-A86D-0BF87D1D9B1B}"/>
              </a:ext>
            </a:extLst>
          </p:cNvPr>
          <p:cNvSpPr txBox="1"/>
          <p:nvPr/>
        </p:nvSpPr>
        <p:spPr>
          <a:xfrm>
            <a:off x="389403" y="1276999"/>
            <a:ext cx="8468847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200" dirty="0">
                <a:solidFill>
                  <a:srgbClr val="000000"/>
                </a:solidFill>
              </a:rPr>
              <a:t>Recursos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>
                <a:solidFill>
                  <a:srgbClr val="000000"/>
                </a:solidFill>
              </a:rPr>
              <a:t>Sistema de atención médica y regionalización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>
                <a:solidFill>
                  <a:srgbClr val="000000"/>
                </a:solidFill>
              </a:rPr>
              <a:t>Reorganización y balance entre la  atención primaria y la hospitalización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>
                <a:solidFill>
                  <a:srgbClr val="000000"/>
                </a:solidFill>
              </a:rPr>
              <a:t>Modernización </a:t>
            </a:r>
            <a:r>
              <a:rPr lang="es-MX" sz="3200" dirty="0">
                <a:solidFill>
                  <a:srgbClr val="000000"/>
                </a:solidFill>
              </a:rPr>
              <a:t>y simplificación procesos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>
                <a:solidFill>
                  <a:srgbClr val="000000"/>
                </a:solidFill>
              </a:rPr>
              <a:t>Revisión </a:t>
            </a:r>
            <a:r>
              <a:rPr lang="es-MX" sz="3200" dirty="0">
                <a:solidFill>
                  <a:srgbClr val="000000"/>
                </a:solidFill>
              </a:rPr>
              <a:t>de la </a:t>
            </a:r>
            <a:r>
              <a:rPr lang="es-MX" sz="3200" dirty="0" smtClean="0">
                <a:solidFill>
                  <a:srgbClr val="000000"/>
                </a:solidFill>
              </a:rPr>
              <a:t>normatividad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>
                <a:solidFill>
                  <a:srgbClr val="000000"/>
                </a:solidFill>
              </a:rPr>
              <a:t>Vinculación </a:t>
            </a:r>
            <a:r>
              <a:rPr lang="es-MX" sz="3200" dirty="0">
                <a:solidFill>
                  <a:srgbClr val="000000"/>
                </a:solidFill>
              </a:rPr>
              <a:t>entre seguros, </a:t>
            </a:r>
            <a:r>
              <a:rPr lang="es-MX" sz="3200" dirty="0" smtClean="0">
                <a:solidFill>
                  <a:srgbClr val="000000"/>
                </a:solidFill>
              </a:rPr>
              <a:t>y prestaciones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>
                <a:solidFill>
                  <a:srgbClr val="000000"/>
                </a:solidFill>
              </a:rPr>
              <a:t>Reingeniería </a:t>
            </a:r>
            <a:r>
              <a:rPr lang="es-MX" sz="3200" dirty="0">
                <a:solidFill>
                  <a:srgbClr val="000000"/>
                </a:solidFill>
              </a:rPr>
              <a:t>de </a:t>
            </a:r>
            <a:r>
              <a:rPr lang="es-MX" sz="3200" dirty="0" smtClean="0">
                <a:solidFill>
                  <a:srgbClr val="000000"/>
                </a:solidFill>
              </a:rPr>
              <a:t>procesos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Tecnologías </a:t>
            </a:r>
            <a:r>
              <a:rPr lang="es-MX" sz="3200" dirty="0"/>
              <a:t>de la información y la </a:t>
            </a:r>
            <a:r>
              <a:rPr lang="es-MX" sz="3200" dirty="0" smtClean="0"/>
              <a:t>comunicación</a:t>
            </a:r>
            <a:endParaRPr lang="es-MX" sz="3400" dirty="0" smtClean="0">
              <a:solidFill>
                <a:srgbClr val="000000"/>
              </a:solidFill>
            </a:endParaRPr>
          </a:p>
        </p:txBody>
      </p:sp>
      <p:pic>
        <p:nvPicPr>
          <p:cNvPr id="13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23FF9E17-20DA-41C6-A1F9-CD178FFFB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cxnSp>
        <p:nvCxnSpPr>
          <p:cNvPr id="14" name="Conector recto 6">
            <a:extLst>
              <a:ext uri="{FF2B5EF4-FFF2-40B4-BE49-F238E27FC236}">
                <a16:creationId xmlns:a16="http://schemas.microsoft.com/office/drawing/2014/main" xmlns="" id="{BF31B722-9E74-454B-ABA6-0C7AE181E8F3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278803" y="318638"/>
            <a:ext cx="814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rgbClr val="000000"/>
                </a:solidFill>
              </a:rPr>
              <a:t>Directrices</a:t>
            </a:r>
            <a:r>
              <a:rPr lang="es-MX" sz="3600" b="1" dirty="0" smtClean="0">
                <a:solidFill>
                  <a:srgbClr val="000000"/>
                </a:solidFill>
              </a:rPr>
              <a:t> </a:t>
            </a:r>
            <a:r>
              <a:rPr lang="es-ES_tradnl" sz="3600" dirty="0"/>
              <a:t>para el ensamblaje del </a:t>
            </a:r>
            <a:r>
              <a:rPr lang="es-ES_tradnl" sz="3600" dirty="0" smtClean="0"/>
              <a:t>MoRAIS </a:t>
            </a:r>
            <a:endParaRPr lang="es-MX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78A3293-E386-431D-94E9-D269B5E665C5}"/>
              </a:ext>
            </a:extLst>
          </p:cNvPr>
          <p:cNvPicPr/>
          <p:nvPr/>
        </p:nvPicPr>
        <p:blipFill rotWithShape="1">
          <a:blip r:embed="rId3"/>
          <a:srcRect t="22279"/>
          <a:stretch/>
        </p:blipFill>
        <p:spPr>
          <a:xfrm>
            <a:off x="33162" y="1499286"/>
            <a:ext cx="9143999" cy="524394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ACB8DD66-99D1-4DB9-84E2-AF14FA4C675D}"/>
              </a:ext>
            </a:extLst>
          </p:cNvPr>
          <p:cNvSpPr/>
          <p:nvPr/>
        </p:nvSpPr>
        <p:spPr>
          <a:xfrm>
            <a:off x="0" y="69827"/>
            <a:ext cx="977557" cy="734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C45C53D3-89FA-43E1-A472-94FADEC8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BF31B722-9E74-454B-ABA6-0C7AE181E8F3}"/>
              </a:ext>
            </a:extLst>
          </p:cNvPr>
          <p:cNvCxnSpPr/>
          <p:nvPr/>
        </p:nvCxnSpPr>
        <p:spPr>
          <a:xfrm>
            <a:off x="0" y="143679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201769" y="318638"/>
            <a:ext cx="86053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kern="0" dirty="0" smtClean="0">
                <a:solidFill>
                  <a:srgbClr val="000000"/>
                </a:solidFill>
              </a:rPr>
              <a:t>Operación del MoRAIS </a:t>
            </a:r>
          </a:p>
          <a:p>
            <a:pPr algn="ctr"/>
            <a:r>
              <a:rPr lang="es-MX" sz="3200" b="1" kern="0" dirty="0" smtClean="0">
                <a:solidFill>
                  <a:srgbClr val="000000"/>
                </a:solidFill>
              </a:rPr>
              <a:t>a partir de la Atención Primaria</a:t>
            </a:r>
            <a:endParaRPr lang="es-MX" sz="32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5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78886" y="1293768"/>
            <a:ext cx="787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Adscripción de la familia a consultorio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Equipo de trabajo y trabajo en equipo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Servicios expeditos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Convergencia funcional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Actitud </a:t>
            </a:r>
            <a:r>
              <a:rPr lang="es-MX" sz="2800" b="1" dirty="0" smtClean="0">
                <a:solidFill>
                  <a:srgbClr val="000000"/>
                </a:solidFill>
              </a:rPr>
              <a:t>para el cambio</a:t>
            </a:r>
            <a:endParaRPr lang="es-MX" sz="2800" b="1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Capacidad resolutiva ampliada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Redistribución de tareas</a:t>
            </a:r>
          </a:p>
          <a:p>
            <a:pPr>
              <a:spcAft>
                <a:spcPts val="1200"/>
              </a:spcAft>
            </a:pPr>
            <a:r>
              <a:rPr lang="es-MX" sz="2800" b="1" dirty="0">
                <a:solidFill>
                  <a:srgbClr val="000000"/>
                </a:solidFill>
              </a:rPr>
              <a:t>Tecnología</a:t>
            </a:r>
            <a:r>
              <a:rPr lang="es-ES_tradnl" sz="2800" b="1" dirty="0"/>
              <a:t>s de la información y la comunicación</a:t>
            </a:r>
            <a:endParaRPr lang="es-MX" sz="2800" b="1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s-MX" sz="2800" b="1" dirty="0"/>
              <a:t>Educación</a:t>
            </a:r>
            <a:r>
              <a:rPr lang="es-MX" sz="2800" b="1" dirty="0">
                <a:solidFill>
                  <a:srgbClr val="000000"/>
                </a:solidFill>
              </a:rPr>
              <a:t> continua </a:t>
            </a:r>
            <a:r>
              <a:rPr lang="es-MX" sz="2800" b="1" dirty="0" smtClean="0">
                <a:solidFill>
                  <a:srgbClr val="000000"/>
                </a:solidFill>
              </a:rPr>
              <a:t> e investigación </a:t>
            </a:r>
            <a:r>
              <a:rPr lang="es-MX" sz="2800" b="1" dirty="0">
                <a:solidFill>
                  <a:srgbClr val="000000"/>
                </a:solidFill>
              </a:rPr>
              <a:t>en </a:t>
            </a:r>
            <a:r>
              <a:rPr lang="es-MX" sz="2800" b="1" dirty="0" smtClean="0">
                <a:solidFill>
                  <a:srgbClr val="000000"/>
                </a:solidFill>
              </a:rPr>
              <a:t>salud</a:t>
            </a:r>
            <a:endParaRPr lang="es-MX" sz="2800" b="1" dirty="0">
              <a:solidFill>
                <a:srgbClr val="000000"/>
              </a:solidFill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62B9031F-6CC6-4AB1-BFEE-471DA6EB85AC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8DF14228-AC1A-4231-A8D5-51F1BF3B8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  <p:sp>
        <p:nvSpPr>
          <p:cNvPr id="9" name="CuadroTexto 4">
            <a:extLst>
              <a:ext uri="{FF2B5EF4-FFF2-40B4-BE49-F238E27FC236}">
                <a16:creationId xmlns:a16="http://schemas.microsoft.com/office/drawing/2014/main" xmlns="" id="{73F42191-70F4-4D53-8526-20B51865D47F}"/>
              </a:ext>
            </a:extLst>
          </p:cNvPr>
          <p:cNvSpPr txBox="1"/>
          <p:nvPr/>
        </p:nvSpPr>
        <p:spPr>
          <a:xfrm>
            <a:off x="184234" y="318638"/>
            <a:ext cx="8218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>
                <a:solidFill>
                  <a:srgbClr val="000000"/>
                </a:solidFill>
              </a:rPr>
              <a:t>Elementos para apoyar el funcionamiento </a:t>
            </a:r>
          </a:p>
        </p:txBody>
      </p:sp>
    </p:spTree>
    <p:extLst>
      <p:ext uri="{BB962C8B-B14F-4D97-AF65-F5344CB8AC3E}">
        <p14:creationId xmlns:p14="http://schemas.microsoft.com/office/powerpoint/2010/main" val="41220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2">
            <a:extLst>
              <a:ext uri="{FF2B5EF4-FFF2-40B4-BE49-F238E27FC236}">
                <a16:creationId xmlns:a16="http://schemas.microsoft.com/office/drawing/2014/main" xmlns="" id="{565506F4-F2D2-4044-AEEB-13E2C5D75872}"/>
              </a:ext>
            </a:extLst>
          </p:cNvPr>
          <p:cNvSpPr/>
          <p:nvPr/>
        </p:nvSpPr>
        <p:spPr>
          <a:xfrm>
            <a:off x="253201" y="173181"/>
            <a:ext cx="84824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3600" b="1" dirty="0">
                <a:solidFill>
                  <a:srgbClr val="000000"/>
                </a:solidFill>
                <a:latin typeface="Calibri" panose="020F0502020204030204" pitchFamily="34" charset="0"/>
                <a:ea typeface="MS PGothic" charset="0"/>
                <a:cs typeface="Calibri" panose="020F0502020204030204" pitchFamily="34" charset="0"/>
              </a:rPr>
              <a:t>Pasos para el desarrollo de la prueba piloto </a:t>
            </a:r>
            <a:endParaRPr lang="es-ES" sz="3600" b="1" dirty="0">
              <a:ln w="0"/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MS PGothic" charset="0"/>
              <a:cs typeface="Calibri" panose="020F0502020204030204" pitchFamily="34" charset="0"/>
            </a:endParaRPr>
          </a:p>
        </p:txBody>
      </p:sp>
      <p:pic>
        <p:nvPicPr>
          <p:cNvPr id="36866" name="Picture 2">
            <a:extLst>
              <a:ext uri="{FF2B5EF4-FFF2-40B4-BE49-F238E27FC236}">
                <a16:creationId xmlns:a16="http://schemas.microsoft.com/office/drawing/2014/main" xmlns="" id="{96DCA518-D904-4663-9B59-6426F335F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2" y="1384573"/>
            <a:ext cx="8071819" cy="523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AC7F2B55-86AD-49B3-89BD-252750698AE3}"/>
              </a:ext>
            </a:extLst>
          </p:cNvPr>
          <p:cNvCxnSpPr/>
          <p:nvPr/>
        </p:nvCxnSpPr>
        <p:spPr>
          <a:xfrm>
            <a:off x="0" y="11637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alejandro.lopezf\Desktop\Documentos CACyM\Papeleria y logotipo\Sugerencias y recomendaciones del logo CACyM\LogoCACyMl.jpg">
            <a:extLst>
              <a:ext uri="{FF2B5EF4-FFF2-40B4-BE49-F238E27FC236}">
                <a16:creationId xmlns:a16="http://schemas.microsoft.com/office/drawing/2014/main" xmlns="" id="{771A9D5C-AE8D-4630-80B0-B9CFC5708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5027" y="696679"/>
            <a:ext cx="901644" cy="234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9845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53176</TotalTime>
  <Words>428</Words>
  <Application>Microsoft Macintosh PowerPoint</Application>
  <PresentationFormat>On-screen Show (4:3)</PresentationFormat>
  <Paragraphs>52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J Villalpando C</dc:creator>
  <cp:lastModifiedBy>Beatriz Zurita Garza</cp:lastModifiedBy>
  <cp:revision>162</cp:revision>
  <cp:lastPrinted>2018-09-26T21:06:27Z</cp:lastPrinted>
  <dcterms:created xsi:type="dcterms:W3CDTF">2018-03-01T18:25:52Z</dcterms:created>
  <dcterms:modified xsi:type="dcterms:W3CDTF">2018-09-26T21:06:29Z</dcterms:modified>
</cp:coreProperties>
</file>