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1616C1-CCC2-4C61-A5FE-819127574E0A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7A3ED0-DE40-4032-9BC0-BDF302F5786C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08567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29743998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Foroutan</a:t>
            </a:r>
            <a:r>
              <a:rPr lang="es-MX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 et al </a:t>
            </a:r>
            <a:r>
              <a:rPr lang="es-MX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BMJ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2016;354:i5065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3A5E-AAD5-DE4E-8F0D-34DB054F3B8C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786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1All-Cause Mortality</a:t>
            </a:r>
          </a:p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Comparing the initial nested registry population with the extended continued access registry, there was a significant reduction in all-cause mortality at 30 days and 1 year in the later continued access experience. CI = confidence interval; HR = hazard ratio.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3A5E-AAD5-DE4E-8F0D-34DB054F3B8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1278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 1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fluoroscopic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appearance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a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bioprosthetic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unique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helps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identify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(A)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Perimount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Edward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Lifesciences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pericardial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(B)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Mitroflow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Sorin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pericardial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(C)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Mosaic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Medtronic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porcine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leaflet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(D)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Trifecta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St.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Jude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pericardial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Bapat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 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Technical pitfalls and tips for the valve-in-valve procedure. </a:t>
            </a:r>
            <a:r>
              <a:rPr lang="es-MX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Ann </a:t>
            </a:r>
            <a:r>
              <a:rPr lang="es-MX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Cardiothorac</a:t>
            </a:r>
            <a:r>
              <a:rPr lang="es-MX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Surg</a:t>
            </a:r>
            <a:r>
              <a:rPr lang="es-MX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2017;6(5):541-552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3A5E-AAD5-DE4E-8F0D-34DB054F3B8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37027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90B13-618F-4233-BC57-F43458BDD791}" type="slidenum">
              <a:rPr lang="es-MX" smtClean="0"/>
              <a:t>25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83653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Foroutan</a:t>
            </a:r>
            <a:r>
              <a:rPr lang="es-MX" sz="1200" b="0" i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 et al </a:t>
            </a:r>
            <a:r>
              <a:rPr lang="es-MX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BMJ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2016;354:i5065</a:t>
            </a:r>
            <a:endParaRPr lang="es-MX" dirty="0" smtClean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3A5E-AAD5-DE4E-8F0D-34DB054F3B8C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0478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 distribution by patient age.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3A5E-AAD5-DE4E-8F0D-34DB054F3B8C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80948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dirty="0" err="1"/>
              <a:t>Reul</a:t>
            </a:r>
            <a:r>
              <a:rPr lang="es-MX" dirty="0"/>
              <a:t> RM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ethodist DeBakey cardiovascular journal."/>
              </a:rPr>
              <a:t>Methodist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ethodist DeBakey cardiovascular journal."/>
              </a:rPr>
              <a:t>Debakey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Methodist DeBakey cardiovascular journal."/>
              </a:rPr>
              <a:t> Cardiovasc J.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2017 Jul-Sep;13(3):132-141</a:t>
            </a:r>
            <a:endParaRPr lang="es-MX" dirty="0"/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B90B13-618F-4233-BC57-F43458BDD791}" type="slidenum">
              <a:rPr lang="es-MX" smtClean="0"/>
              <a:t>8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04129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dirty="0" smtClean="0"/>
              <a:t>*comentar TAVR</a:t>
            </a:r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3A5E-AAD5-DE4E-8F0D-34DB054F3B8C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16406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s-MX">
                <a:latin typeface="Arial" panose="020B0604020202020204" pitchFamily="34" charset="0"/>
                <a:ea typeface="msgothic" charset="0"/>
                <a:cs typeface="msgothic" charset="0"/>
              </a:rPr>
              <a:t>Valvular Competence Before and After Viv-TAVI Abbreviations as in Figure 1.</a:t>
            </a:r>
          </a:p>
        </p:txBody>
      </p:sp>
    </p:spTree>
    <p:extLst>
      <p:ext uri="{BB962C8B-B14F-4D97-AF65-F5344CB8AC3E}">
        <p14:creationId xmlns:p14="http://schemas.microsoft.com/office/powerpoint/2010/main" val="3453703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1587500" y="1006475"/>
            <a:ext cx="4595813" cy="34480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MX"/>
          </a:p>
        </p:txBody>
      </p:sp>
      <p:sp>
        <p:nvSpPr>
          <p:cNvPr id="409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7025" cy="38258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85725" indent="-85725" eaLnBrk="1">
              <a:lnSpc>
                <a:spcPct val="93000"/>
              </a:lnSpc>
              <a:spcBef>
                <a:spcPct val="0"/>
              </a:spcBef>
              <a:buSzPct val="45000"/>
              <a:buFont typeface="Wingdings" panose="05000000000000000000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</a:pPr>
            <a:r>
              <a:rPr lang="en-GB" altLang="es-MX">
                <a:latin typeface="Arial" panose="020B0604020202020204" pitchFamily="34" charset="0"/>
                <a:ea typeface="msgothic" charset="0"/>
                <a:cs typeface="msgothic" charset="0"/>
              </a:rPr>
              <a:t>Improvement in Functional Status After Viv-TAVI NYHA = New York Heart Association; other abbreviations as in Figure 1.</a:t>
            </a:r>
          </a:p>
        </p:txBody>
      </p:sp>
    </p:spTree>
    <p:extLst>
      <p:ext uri="{BB962C8B-B14F-4D97-AF65-F5344CB8AC3E}">
        <p14:creationId xmlns:p14="http://schemas.microsoft.com/office/powerpoint/2010/main" val="15265850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2Pre-Op and Post-Op NYHA Functional Class</a:t>
            </a:r>
          </a:p>
          <a:p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Pre-operative (pre-op) and post-operative (post-op) New York Heart Association (NYHA) functional class following (A)aortic or (B) mitral valve-in-valve (</a:t>
            </a:r>
            <a:r>
              <a:rPr lang="en-US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VinV</a:t>
            </a:r>
            <a:r>
              <a:rPr lang="en-US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implantation in patients who had 24-month follow-up data. *p &lt; 0.001 versus pre-op percentage of NYHA functional class III and IV. M = month follow-up.</a:t>
            </a:r>
            <a:endParaRPr lang="en-US" sz="12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3A5E-AAD5-DE4E-8F0D-34DB054F3B8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926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Figure 3Transcatheter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-in-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Procedures</a:t>
            </a:r>
            <a:endParaRPr lang="es-MX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(A) Edwards SAPIEN XT (Edwards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Lifesciences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Irvine, California); (B) SAPIEN 3 (Edwards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Lifesciences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Irvine, California); (C) Lotus (Boston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Natick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Massachusetts); (D)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Inovare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Braile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Biomedica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São José do Rio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Preto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Brazil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 (E)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Melody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Medtronic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Minneapolis, Minnesota); (F)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Direct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Flow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Medical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Santa Rosa, California); (G)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CoreValve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Medtronic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Minneapolis, Minnesota); (H)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Evolut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 (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Medtronic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Minneapolis, Minnesota); (I)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Acurate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Symetis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Écublens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Switzerland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); (J)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Engager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Medtronic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Minneapolis, Minnesota); (K)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Portico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(St.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Jude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Medical Inc., St. Paul, Minnesota); (L)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JenaValve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JenaValve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Munich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Germany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 to F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both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aortic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mitral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-in-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procedures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Valves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G to L 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been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used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only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aortic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-in-</a:t>
            </a:r>
            <a:r>
              <a:rPr lang="es-MX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valve</a:t>
            </a:r>
            <a:r>
              <a:rPr lang="es-MX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cases.</a:t>
            </a:r>
          </a:p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123A5E-AAD5-DE4E-8F0D-34DB054F3B8C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9886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387989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40101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32559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08784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61902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553691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63990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89539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548830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78562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4201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1977D-7B45-46ED-9010-0622BFBB769D}" type="datetimeFigureOut">
              <a:rPr lang="es-MX" smtClean="0"/>
              <a:t>23/05/2018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023A50-6533-4B09-9A10-A49EB458909A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17894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onlinejacc.org/content/66/18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766968" y="2000242"/>
            <a:ext cx="666156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MX" sz="3200" b="1" dirty="0">
                <a:solidFill>
                  <a:srgbClr val="002060"/>
                </a:solidFill>
              </a:rPr>
              <a:t>Tratamiento Intervencionista de Fallas</a:t>
            </a:r>
          </a:p>
          <a:p>
            <a:pPr algn="ctr"/>
            <a:r>
              <a:rPr lang="es-MX" sz="3200" b="1" dirty="0">
                <a:solidFill>
                  <a:srgbClr val="002060"/>
                </a:solidFill>
              </a:rPr>
              <a:t>en las Prótesis Cardiacas Biológicas</a:t>
            </a:r>
          </a:p>
          <a:p>
            <a:pPr algn="ctr"/>
            <a:r>
              <a:rPr lang="es-MX" sz="3200" b="1" i="1" dirty="0">
                <a:solidFill>
                  <a:srgbClr val="002060"/>
                </a:solidFill>
              </a:rPr>
              <a:t>(“</a:t>
            </a:r>
            <a:r>
              <a:rPr lang="es-MX" sz="3200" b="1" i="1" dirty="0" err="1">
                <a:solidFill>
                  <a:srgbClr val="002060"/>
                </a:solidFill>
              </a:rPr>
              <a:t>Valve</a:t>
            </a:r>
            <a:r>
              <a:rPr lang="es-MX" sz="3200" b="1" i="1" dirty="0">
                <a:solidFill>
                  <a:srgbClr val="002060"/>
                </a:solidFill>
              </a:rPr>
              <a:t> in </a:t>
            </a:r>
            <a:r>
              <a:rPr lang="es-MX" sz="3200" b="1" i="1" dirty="0" err="1">
                <a:solidFill>
                  <a:srgbClr val="002060"/>
                </a:solidFill>
              </a:rPr>
              <a:t>Valve</a:t>
            </a:r>
            <a:r>
              <a:rPr lang="es-MX" sz="3200" b="1" i="1" dirty="0">
                <a:solidFill>
                  <a:srgbClr val="002060"/>
                </a:solidFill>
              </a:rPr>
              <a:t>”</a:t>
            </a:r>
            <a:r>
              <a:rPr lang="es-MX" sz="3200" b="1" dirty="0">
                <a:solidFill>
                  <a:srgbClr val="002060"/>
                </a:solidFill>
              </a:rPr>
              <a:t>)</a:t>
            </a:r>
          </a:p>
        </p:txBody>
      </p:sp>
      <p:pic>
        <p:nvPicPr>
          <p:cNvPr id="5" name="Picture 8" descr="log_inc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744" y="3696976"/>
            <a:ext cx="1003123" cy="126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Resultado de imagen para academia nacional de medicin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291" y="557436"/>
            <a:ext cx="1543050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73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2706480" y="1482811"/>
            <a:ext cx="6787631" cy="4126314"/>
            <a:chOff x="737634" y="1482811"/>
            <a:chExt cx="6787631" cy="4126314"/>
          </a:xfrm>
        </p:grpSpPr>
        <p:pic>
          <p:nvPicPr>
            <p:cNvPr id="5122" name="Picture 2" descr="Resultado de imagen para valve in valve tavr vs reoperation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121" y="1816743"/>
              <a:ext cx="6199632" cy="3223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Texto 2"/>
            <p:cNvSpPr txBox="1"/>
            <p:nvPr/>
          </p:nvSpPr>
          <p:spPr>
            <a:xfrm>
              <a:off x="737634" y="5301348"/>
              <a:ext cx="2524602" cy="307777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Falk</a:t>
              </a:r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 V. </a:t>
              </a:r>
              <a:r>
                <a:rPr lang="es-MX" sz="1400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Circulation</a:t>
              </a:r>
              <a:r>
                <a:rPr lang="es-MX" sz="1400" dirty="0">
                  <a:latin typeface="Arial" panose="020B0604020202020204" pitchFamily="34" charset="0"/>
                  <a:cs typeface="Arial" panose="020B0604020202020204" pitchFamily="34" charset="0"/>
                </a:rPr>
                <a:t>. 2014;130:2332-2342</a:t>
              </a:r>
            </a:p>
          </p:txBody>
        </p:sp>
        <p:sp>
          <p:nvSpPr>
            <p:cNvPr id="4" name="Rectángulo 3"/>
            <p:cNvSpPr/>
            <p:nvPr/>
          </p:nvSpPr>
          <p:spPr>
            <a:xfrm>
              <a:off x="741405" y="1482811"/>
              <a:ext cx="6783860" cy="3805881"/>
            </a:xfrm>
            <a:prstGeom prst="rect">
              <a:avLst/>
            </a:prstGeom>
            <a:noFill/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6" name="CuadroTexto 5"/>
          <p:cNvSpPr txBox="1"/>
          <p:nvPr/>
        </p:nvSpPr>
        <p:spPr>
          <a:xfrm>
            <a:off x="2530296" y="571494"/>
            <a:ext cx="71677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Implante valvular trans-aórtico, TAVI</a:t>
            </a:r>
          </a:p>
        </p:txBody>
      </p:sp>
      <p:pic>
        <p:nvPicPr>
          <p:cNvPr id="5124" name="Picture 4" descr="Resultado de imagen para valve in valve tavr vs reoperation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04"/>
          <a:stretch/>
        </p:blipFill>
        <p:spPr bwMode="auto">
          <a:xfrm>
            <a:off x="2616723" y="1330884"/>
            <a:ext cx="6970158" cy="4679816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5520486" y="6361214"/>
            <a:ext cx="30877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Leon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MB et al </a:t>
            </a:r>
            <a:r>
              <a:rPr lang="es-MX" sz="14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s-MX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Engl</a:t>
            </a:r>
            <a:r>
              <a:rPr lang="es-MX" sz="1400" i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es-MX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Med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2016; 374:1609-1620</a:t>
            </a:r>
          </a:p>
        </p:txBody>
      </p:sp>
    </p:spTree>
    <p:extLst>
      <p:ext uri="{BB962C8B-B14F-4D97-AF65-F5344CB8AC3E}">
        <p14:creationId xmlns:p14="http://schemas.microsoft.com/office/powerpoint/2010/main" val="38963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o 5"/>
          <p:cNvGrpSpPr/>
          <p:nvPr/>
        </p:nvGrpSpPr>
        <p:grpSpPr>
          <a:xfrm>
            <a:off x="3355120" y="1708717"/>
            <a:ext cx="5496442" cy="4309026"/>
            <a:chOff x="1831120" y="2005279"/>
            <a:chExt cx="5496442" cy="4309026"/>
          </a:xfrm>
        </p:grpSpPr>
        <p:pic>
          <p:nvPicPr>
            <p:cNvPr id="1026" name="Picture 2" descr="Figure 1.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042" y="2221095"/>
              <a:ext cx="4610100" cy="3855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ángulo 1"/>
            <p:cNvSpPr/>
            <p:nvPr/>
          </p:nvSpPr>
          <p:spPr>
            <a:xfrm>
              <a:off x="1831120" y="2005279"/>
              <a:ext cx="5496442" cy="4309026"/>
            </a:xfrm>
            <a:prstGeom prst="rect">
              <a:avLst/>
            </a:pr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5" name="CuadroTexto 4"/>
          <p:cNvSpPr txBox="1"/>
          <p:nvPr/>
        </p:nvSpPr>
        <p:spPr>
          <a:xfrm>
            <a:off x="5281608" y="6343646"/>
            <a:ext cx="28514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/>
              <a:t>Abdelgani</a:t>
            </a:r>
            <a:r>
              <a:rPr lang="es-MX" sz="1400" dirty="0"/>
              <a:t> M, </a:t>
            </a:r>
            <a:r>
              <a:rPr lang="es-MX" sz="1400" dirty="0" err="1"/>
              <a:t>Serruys</a:t>
            </a:r>
            <a:r>
              <a:rPr lang="es-MX" sz="1400" dirty="0"/>
              <a:t> P. </a:t>
            </a:r>
            <a:r>
              <a:rPr lang="es-MX" sz="1400" i="1" dirty="0" err="1"/>
              <a:t>Circ</a:t>
            </a:r>
            <a:r>
              <a:rPr lang="es-MX" sz="1400" i="1" dirty="0"/>
              <a:t> </a:t>
            </a:r>
            <a:r>
              <a:rPr lang="es-MX" sz="1400" i="1" dirty="0" err="1"/>
              <a:t>Cardiovasc</a:t>
            </a:r>
            <a:r>
              <a:rPr lang="es-MX" sz="1400" i="1" dirty="0"/>
              <a:t> </a:t>
            </a:r>
            <a:r>
              <a:rPr lang="es-MX" sz="1400" i="1" dirty="0" err="1"/>
              <a:t>Interv</a:t>
            </a:r>
            <a:r>
              <a:rPr lang="es-MX" sz="1400" dirty="0"/>
              <a:t> 2016;9:1-19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30296" y="571494"/>
            <a:ext cx="71677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Implante valvular trans-aórtico, TAVI</a:t>
            </a:r>
          </a:p>
          <a:p>
            <a:r>
              <a:rPr lang="es-MX" sz="2000" b="1" dirty="0">
                <a:solidFill>
                  <a:srgbClr val="002060"/>
                </a:solidFill>
              </a:rPr>
              <a:t>Evolución de su empleo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781922" y="4232280"/>
            <a:ext cx="2166619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</a:rPr>
              <a:t>Diseño Mejorado</a:t>
            </a:r>
          </a:p>
          <a:p>
            <a:r>
              <a:rPr lang="es-MX" sz="2000" b="1" dirty="0">
                <a:solidFill>
                  <a:schemeClr val="bg1"/>
                </a:solidFill>
              </a:rPr>
              <a:t>Mayor Experiencia</a:t>
            </a:r>
          </a:p>
        </p:txBody>
      </p:sp>
    </p:spTree>
    <p:extLst>
      <p:ext uri="{BB962C8B-B14F-4D97-AF65-F5344CB8AC3E}">
        <p14:creationId xmlns:p14="http://schemas.microsoft.com/office/powerpoint/2010/main" val="1916549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9844" t="28601" r="37188" b="32769"/>
          <a:stretch/>
        </p:blipFill>
        <p:spPr>
          <a:xfrm>
            <a:off x="2652718" y="2153130"/>
            <a:ext cx="6891746" cy="282586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CuadroTexto 4"/>
          <p:cNvSpPr txBox="1"/>
          <p:nvPr/>
        </p:nvSpPr>
        <p:spPr>
          <a:xfrm>
            <a:off x="5010141" y="6337223"/>
            <a:ext cx="2769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/>
              <a:t>Wenaweser</a:t>
            </a:r>
            <a:r>
              <a:rPr lang="es-MX" sz="1400" dirty="0"/>
              <a:t> P et al. </a:t>
            </a:r>
            <a:r>
              <a:rPr lang="es-MX" sz="1400" i="1" dirty="0" err="1"/>
              <a:t>Catheter</a:t>
            </a:r>
            <a:r>
              <a:rPr lang="es-MX" sz="1400" i="1" dirty="0"/>
              <a:t> </a:t>
            </a:r>
            <a:r>
              <a:rPr lang="es-MX" sz="1400" i="1" dirty="0" err="1"/>
              <a:t>Cardiovasc</a:t>
            </a:r>
            <a:r>
              <a:rPr lang="es-MX" sz="1400" i="1" dirty="0"/>
              <a:t> </a:t>
            </a:r>
            <a:r>
              <a:rPr lang="es-MX" sz="1400" i="1" dirty="0" err="1"/>
              <a:t>Interv</a:t>
            </a:r>
            <a:r>
              <a:rPr lang="es-MX" sz="1400" i="1" dirty="0"/>
              <a:t> </a:t>
            </a:r>
            <a:r>
              <a:rPr lang="es-MX" sz="1400" dirty="0"/>
              <a:t>2007;70:760.64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530296" y="571493"/>
            <a:ext cx="677615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i="1" dirty="0" err="1">
                <a:solidFill>
                  <a:srgbClr val="002060"/>
                </a:solidFill>
              </a:rPr>
              <a:t>Valve</a:t>
            </a:r>
            <a:r>
              <a:rPr lang="es-MX" sz="3600" b="1" i="1" dirty="0">
                <a:solidFill>
                  <a:srgbClr val="002060"/>
                </a:solidFill>
              </a:rPr>
              <a:t> in </a:t>
            </a:r>
            <a:r>
              <a:rPr lang="es-MX" sz="3600" b="1" i="1" dirty="0" err="1">
                <a:solidFill>
                  <a:srgbClr val="002060"/>
                </a:solidFill>
              </a:rPr>
              <a:t>Valve</a:t>
            </a:r>
            <a:r>
              <a:rPr lang="es-MX" sz="3600" b="1" dirty="0">
                <a:solidFill>
                  <a:srgbClr val="002060"/>
                </a:solidFill>
              </a:rPr>
              <a:t> (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r>
              <a:rPr lang="es-MX" sz="3600" b="1" dirty="0">
                <a:solidFill>
                  <a:srgbClr val="002060"/>
                </a:solidFill>
              </a:rPr>
              <a:t>)</a:t>
            </a:r>
          </a:p>
          <a:p>
            <a:r>
              <a:rPr lang="es-MX" sz="2800" b="1" dirty="0">
                <a:solidFill>
                  <a:srgbClr val="002060"/>
                </a:solidFill>
              </a:rPr>
              <a:t>Primer reporte</a:t>
            </a:r>
          </a:p>
        </p:txBody>
      </p:sp>
    </p:spTree>
    <p:extLst>
      <p:ext uri="{BB962C8B-B14F-4D97-AF65-F5344CB8AC3E}">
        <p14:creationId xmlns:p14="http://schemas.microsoft.com/office/powerpoint/2010/main" val="400622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36"/>
          <a:stretch/>
        </p:blipFill>
        <p:spPr bwMode="auto">
          <a:xfrm>
            <a:off x="2382012" y="1776689"/>
            <a:ext cx="5326380" cy="41691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CuadroTexto 6"/>
          <p:cNvSpPr txBox="1"/>
          <p:nvPr/>
        </p:nvSpPr>
        <p:spPr>
          <a:xfrm>
            <a:off x="2530297" y="571494"/>
            <a:ext cx="42758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endParaRPr lang="es-MX" sz="3600" b="1" dirty="0">
              <a:solidFill>
                <a:srgbClr val="002060"/>
              </a:solidFill>
            </a:endParaRPr>
          </a:p>
          <a:p>
            <a:r>
              <a:rPr lang="es-MX" sz="2400" b="1" dirty="0">
                <a:solidFill>
                  <a:srgbClr val="002060"/>
                </a:solidFill>
              </a:rPr>
              <a:t>Resultados: insuficiencia aórtica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93" r="34494" b="69271"/>
          <a:stretch/>
        </p:blipFill>
        <p:spPr bwMode="auto">
          <a:xfrm>
            <a:off x="8028325" y="1776689"/>
            <a:ext cx="1514475" cy="1503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4524797" y="6346238"/>
            <a:ext cx="32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s-MX" sz="1400" dirty="0" err="1">
                <a:latin typeface="Arial" panose="020B0604020202020204" pitchFamily="34" charset="0"/>
              </a:rPr>
              <a:t>Eggebrecht</a:t>
            </a:r>
            <a:r>
              <a:rPr lang="en-GB" altLang="es-MX" sz="1400" dirty="0">
                <a:latin typeface="Arial" panose="020B0604020202020204" pitchFamily="34" charset="0"/>
              </a:rPr>
              <a:t> H et al. </a:t>
            </a:r>
            <a:r>
              <a:rPr lang="en-GB" altLang="es-MX" sz="1400" i="1" dirty="0">
                <a:latin typeface="Arial" panose="020B0604020202020204" pitchFamily="34" charset="0"/>
              </a:rPr>
              <a:t>JACC </a:t>
            </a:r>
            <a:r>
              <a:rPr lang="en-GB" altLang="es-MX" sz="1400" i="1" dirty="0" err="1">
                <a:latin typeface="Arial" panose="020B0604020202020204" pitchFamily="34" charset="0"/>
              </a:rPr>
              <a:t>Cardiovasc</a:t>
            </a:r>
            <a:r>
              <a:rPr lang="en-GB" altLang="es-MX" sz="1400" i="1" dirty="0">
                <a:latin typeface="Arial" panose="020B0604020202020204" pitchFamily="34" charset="0"/>
              </a:rPr>
              <a:t> </a:t>
            </a:r>
            <a:r>
              <a:rPr lang="en-GB" altLang="es-MX" sz="1400" i="1" dirty="0" err="1">
                <a:latin typeface="Arial" panose="020B0604020202020204" pitchFamily="34" charset="0"/>
              </a:rPr>
              <a:t>Interv</a:t>
            </a:r>
            <a:r>
              <a:rPr lang="en-GB" altLang="es-MX" sz="1400" dirty="0">
                <a:latin typeface="Arial" panose="020B0604020202020204" pitchFamily="34" charset="0"/>
              </a:rPr>
              <a:t> 2011;4:1218-1227</a:t>
            </a:r>
          </a:p>
        </p:txBody>
      </p:sp>
    </p:spTree>
    <p:extLst>
      <p:ext uri="{BB962C8B-B14F-4D97-AF65-F5344CB8AC3E}">
        <p14:creationId xmlns:p14="http://schemas.microsoft.com/office/powerpoint/2010/main" val="174942526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9"/>
          <a:stretch/>
        </p:blipFill>
        <p:spPr bwMode="auto">
          <a:xfrm>
            <a:off x="2513095" y="1847289"/>
            <a:ext cx="5168818" cy="4024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20" r="31982" b="65818"/>
          <a:stretch/>
        </p:blipFill>
        <p:spPr bwMode="auto">
          <a:xfrm>
            <a:off x="8190897" y="1982704"/>
            <a:ext cx="1500187" cy="167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4524797" y="6346238"/>
            <a:ext cx="3253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es-MX" sz="1400" dirty="0" err="1">
                <a:latin typeface="Arial" panose="020B0604020202020204" pitchFamily="34" charset="0"/>
              </a:rPr>
              <a:t>Eggebrecht</a:t>
            </a:r>
            <a:r>
              <a:rPr lang="en-GB" altLang="es-MX" sz="1400" dirty="0">
                <a:latin typeface="Arial" panose="020B0604020202020204" pitchFamily="34" charset="0"/>
              </a:rPr>
              <a:t> H et al. </a:t>
            </a:r>
            <a:r>
              <a:rPr lang="en-GB" altLang="es-MX" sz="1400" i="1" dirty="0">
                <a:latin typeface="Arial" panose="020B0604020202020204" pitchFamily="34" charset="0"/>
              </a:rPr>
              <a:t>JACC </a:t>
            </a:r>
            <a:r>
              <a:rPr lang="en-GB" altLang="es-MX" sz="1400" i="1" dirty="0" err="1">
                <a:latin typeface="Arial" panose="020B0604020202020204" pitchFamily="34" charset="0"/>
              </a:rPr>
              <a:t>Cardiovasc</a:t>
            </a:r>
            <a:r>
              <a:rPr lang="en-GB" altLang="es-MX" sz="1400" i="1" dirty="0">
                <a:latin typeface="Arial" panose="020B0604020202020204" pitchFamily="34" charset="0"/>
              </a:rPr>
              <a:t> </a:t>
            </a:r>
            <a:r>
              <a:rPr lang="en-GB" altLang="es-MX" sz="1400" i="1" dirty="0" err="1">
                <a:latin typeface="Arial" panose="020B0604020202020204" pitchFamily="34" charset="0"/>
              </a:rPr>
              <a:t>Interv</a:t>
            </a:r>
            <a:r>
              <a:rPr lang="en-GB" altLang="es-MX" sz="1400" dirty="0">
                <a:latin typeface="Arial" panose="020B0604020202020204" pitchFamily="34" charset="0"/>
              </a:rPr>
              <a:t> 2011;4:1218-1227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530296" y="571494"/>
            <a:ext cx="375776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endParaRPr lang="es-MX" sz="3600" b="1" dirty="0">
              <a:solidFill>
                <a:srgbClr val="002060"/>
              </a:solidFill>
            </a:endParaRPr>
          </a:p>
          <a:p>
            <a:r>
              <a:rPr lang="es-MX" sz="2400" b="1" dirty="0">
                <a:solidFill>
                  <a:srgbClr val="002060"/>
                </a:solidFill>
              </a:rPr>
              <a:t>Resultados: clase funcional</a:t>
            </a:r>
          </a:p>
        </p:txBody>
      </p:sp>
    </p:spTree>
    <p:extLst>
      <p:ext uri="{BB962C8B-B14F-4D97-AF65-F5344CB8AC3E}">
        <p14:creationId xmlns:p14="http://schemas.microsoft.com/office/powerpoint/2010/main" val="2689806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3192158" y="6326662"/>
            <a:ext cx="43760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Ye J. et al. </a:t>
            </a:r>
            <a:r>
              <a:rPr lang="es-MX" sz="1400" i="1" dirty="0">
                <a:latin typeface="Arial" panose="020B0604020202020204" pitchFamily="34" charset="0"/>
                <a:cs typeface="Arial" panose="020B0604020202020204" pitchFamily="34" charset="0"/>
              </a:rPr>
              <a:t>JACC </a:t>
            </a:r>
            <a:r>
              <a:rPr lang="es-MX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Cardiovasc</a:t>
            </a:r>
            <a:r>
              <a:rPr lang="es-MX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Intervent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2015;13.DOI: 10.1016/j.jcin.2015.08.012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30297" y="571494"/>
            <a:ext cx="6785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r>
              <a:rPr lang="es-MX" sz="3600" b="1" dirty="0">
                <a:solidFill>
                  <a:srgbClr val="002060"/>
                </a:solidFill>
              </a:rPr>
              <a:t>. Aórtica, mitral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Resultados: clase funcional </a:t>
            </a:r>
          </a:p>
        </p:txBody>
      </p:sp>
      <p:grpSp>
        <p:nvGrpSpPr>
          <p:cNvPr id="4" name="Grupo 3"/>
          <p:cNvGrpSpPr/>
          <p:nvPr/>
        </p:nvGrpSpPr>
        <p:grpSpPr>
          <a:xfrm>
            <a:off x="2544585" y="1771651"/>
            <a:ext cx="7149087" cy="3986213"/>
            <a:chOff x="1020584" y="1771650"/>
            <a:chExt cx="7149087" cy="3986213"/>
          </a:xfrm>
        </p:grpSpPr>
        <p:pic>
          <p:nvPicPr>
            <p:cNvPr id="1026" name="Picture 2" descr="FigureÂ 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26371" y="2205804"/>
              <a:ext cx="6496050" cy="3144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ángulo 2"/>
            <p:cNvSpPr/>
            <p:nvPr/>
          </p:nvSpPr>
          <p:spPr>
            <a:xfrm>
              <a:off x="1020584" y="1771650"/>
              <a:ext cx="7149087" cy="398621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5" name="Elipse 4"/>
          <p:cNvSpPr/>
          <p:nvPr/>
        </p:nvSpPr>
        <p:spPr>
          <a:xfrm>
            <a:off x="6696075" y="2057401"/>
            <a:ext cx="1014413" cy="385764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39153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onlinejacc.org/content/accj/66/18/2019/F4.large.jpg?width=800&amp;height=600&amp;carousel=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803" y="1975760"/>
            <a:ext cx="8193024" cy="3424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530297" y="571494"/>
            <a:ext cx="67851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r>
              <a:rPr lang="es-MX" sz="3600" b="1" dirty="0">
                <a:solidFill>
                  <a:srgbClr val="002060"/>
                </a:solidFill>
              </a:rPr>
              <a:t>. Aórtica, mitral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Selección de prótesis valvular</a:t>
            </a:r>
          </a:p>
        </p:txBody>
      </p:sp>
      <p:sp>
        <p:nvSpPr>
          <p:cNvPr id="2" name="CuadroTexto 1"/>
          <p:cNvSpPr txBox="1"/>
          <p:nvPr/>
        </p:nvSpPr>
        <p:spPr>
          <a:xfrm>
            <a:off x="3345531" y="6342481"/>
            <a:ext cx="4979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>
                <a:latin typeface="Arial" panose="020B0604020202020204" pitchFamily="34" charset="0"/>
                <a:cs typeface="Arial" panose="020B0604020202020204" pitchFamily="34" charset="0"/>
              </a:rPr>
              <a:t>Paradis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 JM et al. </a:t>
            </a:r>
            <a:r>
              <a:rPr lang="es-MX" sz="1400" i="1" dirty="0">
                <a:latin typeface="Arial" panose="020B0604020202020204" pitchFamily="34" charset="0"/>
                <a:cs typeface="Arial" panose="020B0604020202020204" pitchFamily="34" charset="0"/>
              </a:rPr>
              <a:t>J Am </a:t>
            </a:r>
            <a:r>
              <a:rPr lang="es-MX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MX" sz="1400" i="1" dirty="0" err="1">
                <a:latin typeface="Arial" panose="020B0604020202020204" pitchFamily="34" charset="0"/>
                <a:cs typeface="Arial" panose="020B0604020202020204" pitchFamily="34" charset="0"/>
                <a:hlinkClick r:id="rId4" tooltip="TOC"/>
              </a:rPr>
              <a:t>o</a:t>
            </a:r>
            <a:r>
              <a:rPr lang="es-MX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s-MX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s-MX" sz="1400" dirty="0">
                <a:latin typeface="Arial" panose="020B0604020202020204" pitchFamily="34" charset="0"/>
                <a:cs typeface="Arial" panose="020B0604020202020204" pitchFamily="34" charset="0"/>
              </a:rPr>
              <a:t>. 2015;66.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DOI: 10.1016/j.jacc.2015.09.015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8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51" r="1007"/>
          <a:stretch/>
        </p:blipFill>
        <p:spPr>
          <a:xfrm>
            <a:off x="2971311" y="1728793"/>
            <a:ext cx="6252251" cy="4247199"/>
          </a:xfrm>
          <a:ln>
            <a:solidFill>
              <a:schemeClr val="accent1"/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5395916" y="6337302"/>
            <a:ext cx="287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Webb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J, et al.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J Am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Coll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2017;69:2253-2262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530297" y="571494"/>
            <a:ext cx="487947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endParaRPr lang="es-MX" sz="3600" b="1" dirty="0">
              <a:solidFill>
                <a:srgbClr val="002060"/>
              </a:solidFill>
            </a:endParaRPr>
          </a:p>
          <a:p>
            <a:r>
              <a:rPr lang="es-MX" sz="2400" b="1" dirty="0">
                <a:solidFill>
                  <a:srgbClr val="002060"/>
                </a:solidFill>
              </a:rPr>
              <a:t>Resultados: </a:t>
            </a:r>
            <a:r>
              <a:rPr lang="es-MX" sz="2400" b="1" dirty="0" err="1">
                <a:solidFill>
                  <a:srgbClr val="002060"/>
                </a:solidFill>
              </a:rPr>
              <a:t>Partner</a:t>
            </a:r>
            <a:r>
              <a:rPr lang="es-MX" sz="2400" b="1" dirty="0">
                <a:solidFill>
                  <a:srgbClr val="002060"/>
                </a:solidFill>
              </a:rPr>
              <a:t> 2, </a:t>
            </a:r>
            <a:r>
              <a:rPr lang="es-MX" sz="2400" b="1" dirty="0" err="1">
                <a:solidFill>
                  <a:srgbClr val="002060"/>
                </a:solidFill>
              </a:rPr>
              <a:t>Valve</a:t>
            </a:r>
            <a:r>
              <a:rPr lang="es-MX" sz="2400" b="1" dirty="0">
                <a:solidFill>
                  <a:srgbClr val="002060"/>
                </a:solidFill>
              </a:rPr>
              <a:t>-in-</a:t>
            </a:r>
            <a:r>
              <a:rPr lang="es-MX" sz="2400" b="1" dirty="0" err="1">
                <a:solidFill>
                  <a:srgbClr val="002060"/>
                </a:solidFill>
              </a:rPr>
              <a:t>Valve</a:t>
            </a:r>
            <a:endParaRPr lang="es-MX" sz="2400" b="1" dirty="0">
              <a:solidFill>
                <a:srgbClr val="002060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938468" y="5994397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>
                <a:solidFill>
                  <a:srgbClr val="CC0099"/>
                </a:solidFill>
              </a:rPr>
              <a:t>n = 365</a:t>
            </a:r>
          </a:p>
        </p:txBody>
      </p:sp>
    </p:spTree>
    <p:extLst>
      <p:ext uri="{BB962C8B-B14F-4D97-AF65-F5344CB8AC3E}">
        <p14:creationId xmlns:p14="http://schemas.microsoft.com/office/powerpoint/2010/main" val="286325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309" y="1800232"/>
            <a:ext cx="6118860" cy="4305300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2538414" y="1425583"/>
            <a:ext cx="251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CLASE FUNCIONAL NYHA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5395916" y="6337302"/>
            <a:ext cx="287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Webb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J, et al.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J Am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Coll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2017;69:2253-2262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2530297" y="571494"/>
            <a:ext cx="4828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endParaRPr lang="es-MX" sz="3600" b="1" dirty="0">
              <a:solidFill>
                <a:srgbClr val="002060"/>
              </a:solidFill>
            </a:endParaRPr>
          </a:p>
          <a:p>
            <a:r>
              <a:rPr lang="es-MX" sz="2400" b="1" dirty="0">
                <a:solidFill>
                  <a:srgbClr val="002060"/>
                </a:solidFill>
              </a:rPr>
              <a:t>Resultados: </a:t>
            </a:r>
            <a:r>
              <a:rPr lang="es-MX" sz="2400" b="1" dirty="0" err="1">
                <a:solidFill>
                  <a:srgbClr val="002060"/>
                </a:solidFill>
              </a:rPr>
              <a:t>Partner</a:t>
            </a:r>
            <a:r>
              <a:rPr lang="es-MX" sz="2400" b="1" dirty="0">
                <a:solidFill>
                  <a:srgbClr val="002060"/>
                </a:solidFill>
              </a:rPr>
              <a:t> 2, </a:t>
            </a:r>
            <a:r>
              <a:rPr lang="es-MX" sz="2400" b="1" dirty="0" err="1">
                <a:solidFill>
                  <a:srgbClr val="002060"/>
                </a:solidFill>
              </a:rPr>
              <a:t>Valve</a:t>
            </a:r>
            <a:r>
              <a:rPr lang="es-MX" sz="2400" b="1" dirty="0">
                <a:solidFill>
                  <a:srgbClr val="002060"/>
                </a:solidFill>
              </a:rPr>
              <a:t> in </a:t>
            </a:r>
            <a:r>
              <a:rPr lang="es-MX" sz="2400" b="1" dirty="0" err="1">
                <a:solidFill>
                  <a:srgbClr val="002060"/>
                </a:solidFill>
              </a:rPr>
              <a:t>Valve</a:t>
            </a:r>
            <a:endParaRPr lang="es-MX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640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806" y="1866730"/>
            <a:ext cx="5539740" cy="4305300"/>
          </a:xfrm>
          <a:prstGeom prst="rect">
            <a:avLst/>
          </a:prstGeom>
          <a:noFill/>
          <a:ln w="9525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5395916" y="6337302"/>
            <a:ext cx="28760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 err="1">
                <a:latin typeface="Arial" panose="020B0604020202020204" pitchFamily="34" charset="0"/>
                <a:cs typeface="Arial" panose="020B0604020202020204" pitchFamily="34" charset="0"/>
              </a:rPr>
              <a:t>Webb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 J, et al. 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J Am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Coll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i="1" dirty="0" err="1"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s-ES" sz="1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>
                <a:latin typeface="Arial" panose="020B0604020202020204" pitchFamily="34" charset="0"/>
                <a:cs typeface="Arial" panose="020B0604020202020204" pitchFamily="34" charset="0"/>
              </a:rPr>
              <a:t>2017;69:2253-2262</a:t>
            </a:r>
            <a:endParaRPr lang="es-MX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530297" y="571494"/>
            <a:ext cx="48281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endParaRPr lang="es-MX" sz="3600" b="1" dirty="0">
              <a:solidFill>
                <a:srgbClr val="002060"/>
              </a:solidFill>
            </a:endParaRPr>
          </a:p>
          <a:p>
            <a:r>
              <a:rPr lang="es-MX" sz="2400" b="1" dirty="0">
                <a:solidFill>
                  <a:srgbClr val="002060"/>
                </a:solidFill>
              </a:rPr>
              <a:t>Resultados: </a:t>
            </a:r>
            <a:r>
              <a:rPr lang="es-MX" sz="2400" b="1" dirty="0" err="1">
                <a:solidFill>
                  <a:srgbClr val="002060"/>
                </a:solidFill>
              </a:rPr>
              <a:t>Partner</a:t>
            </a:r>
            <a:r>
              <a:rPr lang="es-MX" sz="2400" b="1" dirty="0">
                <a:solidFill>
                  <a:srgbClr val="002060"/>
                </a:solidFill>
              </a:rPr>
              <a:t> 2, </a:t>
            </a:r>
            <a:r>
              <a:rPr lang="es-MX" sz="2400" b="1" dirty="0" err="1">
                <a:solidFill>
                  <a:srgbClr val="002060"/>
                </a:solidFill>
              </a:rPr>
              <a:t>Valve</a:t>
            </a:r>
            <a:r>
              <a:rPr lang="es-MX" sz="2400" b="1" dirty="0">
                <a:solidFill>
                  <a:srgbClr val="002060"/>
                </a:solidFill>
              </a:rPr>
              <a:t> in </a:t>
            </a:r>
            <a:r>
              <a:rPr lang="es-MX" sz="2400" b="1" dirty="0" err="1">
                <a:solidFill>
                  <a:srgbClr val="002060"/>
                </a:solidFill>
              </a:rPr>
              <a:t>Valve</a:t>
            </a:r>
            <a:endParaRPr lang="es-MX" sz="2400" b="1" dirty="0">
              <a:solidFill>
                <a:srgbClr val="00206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2538415" y="1425583"/>
            <a:ext cx="14546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MORTALIDAD</a:t>
            </a:r>
          </a:p>
        </p:txBody>
      </p:sp>
    </p:spTree>
    <p:extLst>
      <p:ext uri="{BB962C8B-B14F-4D97-AF65-F5344CB8AC3E}">
        <p14:creationId xmlns:p14="http://schemas.microsoft.com/office/powerpoint/2010/main" val="4217048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https://www.heart-valve-surgery.com/Images/54355sjm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883" y="2316296"/>
            <a:ext cx="2867025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/>
          <p:cNvSpPr txBox="1"/>
          <p:nvPr/>
        </p:nvSpPr>
        <p:spPr>
          <a:xfrm>
            <a:off x="2752721" y="571494"/>
            <a:ext cx="669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Cirugía de cambio valvular aórtico</a:t>
            </a:r>
          </a:p>
        </p:txBody>
      </p:sp>
      <p:grpSp>
        <p:nvGrpSpPr>
          <p:cNvPr id="15" name="Grupo 14"/>
          <p:cNvGrpSpPr/>
          <p:nvPr/>
        </p:nvGrpSpPr>
        <p:grpSpPr>
          <a:xfrm>
            <a:off x="2752722" y="571493"/>
            <a:ext cx="7050135" cy="6001274"/>
            <a:chOff x="1228721" y="571493"/>
            <a:chExt cx="7050135" cy="6001274"/>
          </a:xfrm>
          <a:solidFill>
            <a:schemeClr val="bg1"/>
          </a:solidFill>
        </p:grpSpPr>
        <p:sp>
          <p:nvSpPr>
            <p:cNvPr id="17" name="CuadroTexto 16"/>
            <p:cNvSpPr txBox="1"/>
            <p:nvPr/>
          </p:nvSpPr>
          <p:spPr>
            <a:xfrm>
              <a:off x="1228721" y="571493"/>
              <a:ext cx="7050135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s-MX" sz="3600" b="1" dirty="0">
                  <a:solidFill>
                    <a:srgbClr val="002060"/>
                  </a:solidFill>
                </a:rPr>
                <a:t>Degeneración de prótesis biológica</a:t>
              </a:r>
            </a:p>
          </p:txBody>
        </p:sp>
        <p:pic>
          <p:nvPicPr>
            <p:cNvPr id="18" name="Picture 2" descr="Resultado de imagen para reul valve in valve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035" y="1643747"/>
              <a:ext cx="5852160" cy="4279392"/>
            </a:xfrm>
            <a:prstGeom prst="rect">
              <a:avLst/>
            </a:prstGeom>
            <a:grpFill/>
            <a:extLst/>
          </p:spPr>
        </p:pic>
        <p:sp>
          <p:nvSpPr>
            <p:cNvPr id="19" name="Rectángulo 18"/>
            <p:cNvSpPr/>
            <p:nvPr/>
          </p:nvSpPr>
          <p:spPr>
            <a:xfrm>
              <a:off x="2455893" y="6111102"/>
              <a:ext cx="5726055" cy="461665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r>
                <a:rPr lang="es-MX" sz="1200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Dvir</a:t>
              </a:r>
              <a:r>
                <a:rPr lang="es-MX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 et al.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Standardized Definition of Structural Valve Degeneration for Surgical </a:t>
              </a:r>
            </a:p>
            <a:p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and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Transcatheter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>
                  <a:latin typeface="Arial" panose="020B0604020202020204" pitchFamily="34" charset="0"/>
                  <a:cs typeface="Arial" panose="020B0604020202020204" pitchFamily="34" charset="0"/>
                </a:rPr>
                <a:t>Bioprosthetic</a:t>
              </a:r>
              <a:r>
                <a:rPr lang="en-US" sz="1200" dirty="0">
                  <a:latin typeface="Arial" panose="020B0604020202020204" pitchFamily="34" charset="0"/>
                  <a:cs typeface="Arial" panose="020B0604020202020204" pitchFamily="34" charset="0"/>
                </a:rPr>
                <a:t> Aortic Valves </a:t>
              </a:r>
              <a:r>
                <a:rPr lang="es-MX" sz="1200" i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Circulation</a:t>
              </a:r>
              <a:r>
                <a:rPr lang="es-MX" sz="1200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 2018;137:388-399</a:t>
              </a:r>
              <a:endParaRPr lang="es-MX" sz="1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769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25468" t="37608" r="26719" b="35270"/>
          <a:stretch/>
        </p:blipFill>
        <p:spPr>
          <a:xfrm>
            <a:off x="6581774" y="900109"/>
            <a:ext cx="3110511" cy="99201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4" name="CuadroTexto 3"/>
          <p:cNvSpPr txBox="1"/>
          <p:nvPr/>
        </p:nvSpPr>
        <p:spPr>
          <a:xfrm>
            <a:off x="2530296" y="571494"/>
            <a:ext cx="408041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endParaRPr lang="es-MX" sz="3600" b="1" dirty="0">
              <a:solidFill>
                <a:srgbClr val="002060"/>
              </a:solidFill>
            </a:endParaRPr>
          </a:p>
          <a:p>
            <a:r>
              <a:rPr lang="es-MX" sz="2400" b="1" dirty="0">
                <a:solidFill>
                  <a:srgbClr val="002060"/>
                </a:solidFill>
              </a:rPr>
              <a:t>Indicación: riesgo comparativo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                     </a:t>
            </a:r>
            <a:r>
              <a:rPr lang="es-MX" sz="2400" b="1" dirty="0" err="1">
                <a:solidFill>
                  <a:srgbClr val="002060"/>
                </a:solidFill>
              </a:rPr>
              <a:t>ViV</a:t>
            </a:r>
            <a:r>
              <a:rPr lang="es-MX" sz="2400" b="1" dirty="0">
                <a:solidFill>
                  <a:srgbClr val="002060"/>
                </a:solidFill>
              </a:rPr>
              <a:t> vs reoperación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5110453" y="6337107"/>
            <a:ext cx="33779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Rodríguez-</a:t>
            </a:r>
            <a:r>
              <a:rPr lang="es-MX" sz="1400" dirty="0" err="1"/>
              <a:t>Gabella</a:t>
            </a:r>
            <a:r>
              <a:rPr lang="es-MX" sz="1400" dirty="0"/>
              <a:t> T et al. </a:t>
            </a:r>
            <a:r>
              <a:rPr lang="es-MX" sz="1400" i="1" dirty="0"/>
              <a:t>J Am </a:t>
            </a:r>
            <a:r>
              <a:rPr lang="es-MX" sz="1400" i="1" dirty="0" err="1"/>
              <a:t>Coll</a:t>
            </a:r>
            <a:r>
              <a:rPr lang="es-MX" sz="1400" i="1" dirty="0"/>
              <a:t> </a:t>
            </a:r>
            <a:r>
              <a:rPr lang="es-MX" sz="1400" i="1" dirty="0" err="1"/>
              <a:t>Cardiol</a:t>
            </a:r>
            <a:r>
              <a:rPr lang="es-MX" sz="1400" dirty="0"/>
              <a:t> 2017;70:1013-28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2638384" y="1900235"/>
            <a:ext cx="6480478" cy="4031888"/>
            <a:chOff x="985792" y="1885943"/>
            <a:chExt cx="6480478" cy="4031888"/>
          </a:xfrm>
        </p:grpSpPr>
        <p:pic>
          <p:nvPicPr>
            <p:cNvPr id="4100" name="Picture 4" descr="https://ars.els-cdn.com/content/image/1-s2.0-S0735109717387740-fx1_lrg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5792" y="1885943"/>
              <a:ext cx="6480478" cy="4031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ángulo 4"/>
            <p:cNvSpPr/>
            <p:nvPr/>
          </p:nvSpPr>
          <p:spPr>
            <a:xfrm>
              <a:off x="1034872" y="5543553"/>
              <a:ext cx="6408000" cy="342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265007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30296" y="571494"/>
            <a:ext cx="44092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Procedimiento</a:t>
            </a:r>
            <a:r>
              <a:rPr lang="es-MX" sz="3600" b="1" i="1" dirty="0">
                <a:solidFill>
                  <a:srgbClr val="002060"/>
                </a:solidFill>
              </a:rPr>
              <a:t> </a:t>
            </a:r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endParaRPr lang="es-MX" sz="3600" b="1" dirty="0">
              <a:solidFill>
                <a:srgbClr val="002060"/>
              </a:solidFill>
            </a:endParaRPr>
          </a:p>
          <a:p>
            <a:r>
              <a:rPr lang="es-MX" sz="2400" b="1" dirty="0">
                <a:solidFill>
                  <a:srgbClr val="002060"/>
                </a:solidFill>
              </a:rPr>
              <a:t>Algunas consideraciones técnicas</a:t>
            </a:r>
          </a:p>
        </p:txBody>
      </p:sp>
      <p:pic>
        <p:nvPicPr>
          <p:cNvPr id="3" name="Picture 2" descr="An external file that holds a picture, illustration, etc.&#10;Object name is acs-06-05-541-f1.jpg">
            <a:extLst>
              <a:ext uri="{FF2B5EF4-FFF2-40B4-BE49-F238E27FC236}">
                <a16:creationId xmlns:a16="http://schemas.microsoft.com/office/drawing/2014/main" xmlns="" id="{07101394-F107-49FB-A050-A6B71A78D9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7722" y="1871664"/>
            <a:ext cx="4779169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upo 7"/>
          <p:cNvGrpSpPr/>
          <p:nvPr/>
        </p:nvGrpSpPr>
        <p:grpSpPr>
          <a:xfrm>
            <a:off x="7510461" y="1985948"/>
            <a:ext cx="2610523" cy="3416320"/>
            <a:chOff x="5986460" y="1985948"/>
            <a:chExt cx="2610523" cy="3416320"/>
          </a:xfrm>
        </p:grpSpPr>
        <p:sp>
          <p:nvSpPr>
            <p:cNvPr id="4" name="CuadroTexto 3"/>
            <p:cNvSpPr txBox="1"/>
            <p:nvPr/>
          </p:nvSpPr>
          <p:spPr>
            <a:xfrm>
              <a:off x="5986460" y="1985948"/>
              <a:ext cx="2610523" cy="34163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chemeClr val="tx2">
                      <a:lumMod val="75000"/>
                    </a:schemeClr>
                  </a:solidFill>
                </a:rPr>
                <a:t>Identificar la válvula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s-MX" dirty="0">
                  <a:solidFill>
                    <a:schemeClr val="tx2">
                      <a:lumMod val="75000"/>
                    </a:schemeClr>
                  </a:solidFill>
                  <a:sym typeface="Symbol" panose="05050102010706020507" pitchFamily="18" charset="2"/>
                </a:rPr>
                <a:t> interno</a:t>
              </a:r>
              <a:endParaRPr lang="es-MX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s-MX" dirty="0">
                  <a:solidFill>
                    <a:schemeClr val="tx2">
                      <a:lumMod val="75000"/>
                    </a:schemeClr>
                  </a:solidFill>
                  <a:sym typeface="Wingdings" panose="05000000000000000000" pitchFamily="2" charset="2"/>
                </a:rPr>
                <a:t>Altura de postes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s-MX" dirty="0">
                  <a:solidFill>
                    <a:schemeClr val="tx2">
                      <a:lumMod val="75000"/>
                    </a:schemeClr>
                  </a:solidFill>
                  <a:sym typeface="Symbol" panose="05050102010706020507" pitchFamily="18" charset="2"/>
                </a:rPr>
                <a:t>Posición del a</a:t>
              </a:r>
              <a:r>
                <a:rPr lang="es-MX" dirty="0">
                  <a:solidFill>
                    <a:schemeClr val="tx2">
                      <a:lumMod val="75000"/>
                    </a:schemeClr>
                  </a:solidFill>
                  <a:sym typeface="Wingdings" panose="05000000000000000000" pitchFamily="2" charset="2"/>
                </a:rPr>
                <a:t>nillo</a:t>
              </a:r>
            </a:p>
            <a:p>
              <a:endParaRPr lang="es-MX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endParaRPr>
            </a:p>
            <a:p>
              <a:r>
                <a:rPr lang="es-MX" b="1" dirty="0">
                  <a:solidFill>
                    <a:schemeClr val="tx2">
                      <a:lumMod val="75000"/>
                    </a:schemeClr>
                  </a:solidFill>
                  <a:sym typeface="Wingdings" panose="05000000000000000000" pitchFamily="2" charset="2"/>
                </a:rPr>
                <a:t>Anatomía del paciente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s-MX" dirty="0">
                  <a:solidFill>
                    <a:schemeClr val="tx2">
                      <a:lumMod val="75000"/>
                    </a:schemeClr>
                  </a:solidFill>
                  <a:sym typeface="Wingdings" panose="05000000000000000000" pitchFamily="2" charset="2"/>
                </a:rPr>
                <a:t>Geometría s. Valsalva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s-MX" dirty="0">
                  <a:solidFill>
                    <a:schemeClr val="tx2">
                      <a:lumMod val="75000"/>
                    </a:schemeClr>
                  </a:solidFill>
                  <a:sym typeface="Wingdings" panose="05000000000000000000" pitchFamily="2" charset="2"/>
                </a:rPr>
                <a:t>Altura del tronco </a:t>
              </a:r>
              <a:r>
                <a:rPr lang="es-MX" dirty="0" err="1">
                  <a:solidFill>
                    <a:schemeClr val="tx2">
                      <a:lumMod val="75000"/>
                    </a:schemeClr>
                  </a:solidFill>
                  <a:sym typeface="Wingdings" panose="05000000000000000000" pitchFamily="2" charset="2"/>
                </a:rPr>
                <a:t>c.i.</a:t>
              </a:r>
              <a:endParaRPr lang="es-MX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endParaRPr lang="es-MX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endParaRPr>
            </a:p>
            <a:p>
              <a:r>
                <a:rPr lang="es-MX" b="1" dirty="0">
                  <a:solidFill>
                    <a:schemeClr val="tx2">
                      <a:lumMod val="75000"/>
                    </a:schemeClr>
                  </a:solidFill>
                  <a:sym typeface="Wingdings" panose="05000000000000000000" pitchFamily="2" charset="2"/>
                </a:rPr>
                <a:t>Elegir la prótesis para </a:t>
              </a:r>
              <a:r>
                <a:rPr lang="es-MX" b="1" dirty="0" err="1">
                  <a:solidFill>
                    <a:schemeClr val="tx2">
                      <a:lumMod val="75000"/>
                    </a:schemeClr>
                  </a:solidFill>
                  <a:sym typeface="Wingdings" panose="05000000000000000000" pitchFamily="2" charset="2"/>
                </a:rPr>
                <a:t>ViV</a:t>
              </a:r>
              <a:endParaRPr lang="es-MX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endParaRPr>
            </a:p>
            <a:p>
              <a:endParaRPr lang="es-MX" b="1" dirty="0">
                <a:solidFill>
                  <a:schemeClr val="tx2">
                    <a:lumMod val="75000"/>
                  </a:schemeClr>
                </a:solidFill>
                <a:sym typeface="Wingdings" panose="05000000000000000000" pitchFamily="2" charset="2"/>
              </a:endParaRPr>
            </a:p>
            <a:p>
              <a:r>
                <a:rPr lang="es-MX" b="1" dirty="0">
                  <a:solidFill>
                    <a:schemeClr val="tx2">
                      <a:lumMod val="75000"/>
                    </a:schemeClr>
                  </a:solidFill>
                  <a:sym typeface="Wingdings" panose="05000000000000000000" pitchFamily="2" charset="2"/>
                </a:rPr>
                <a:t>Detallar la estrategia</a:t>
              </a:r>
              <a:endParaRPr lang="es-MX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5" name="Flecha abajo 4"/>
            <p:cNvSpPr/>
            <p:nvPr/>
          </p:nvSpPr>
          <p:spPr>
            <a:xfrm>
              <a:off x="7058021" y="3157534"/>
              <a:ext cx="142875" cy="228600"/>
            </a:xfrm>
            <a:prstGeom prst="down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6" name="Flecha abajo 5"/>
            <p:cNvSpPr/>
            <p:nvPr/>
          </p:nvSpPr>
          <p:spPr>
            <a:xfrm>
              <a:off x="7053257" y="4238625"/>
              <a:ext cx="142875" cy="228600"/>
            </a:xfrm>
            <a:prstGeom prst="down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7" name="Flecha abajo 6"/>
            <p:cNvSpPr/>
            <p:nvPr/>
          </p:nvSpPr>
          <p:spPr>
            <a:xfrm>
              <a:off x="7077065" y="4805359"/>
              <a:ext cx="142875" cy="228600"/>
            </a:xfrm>
            <a:prstGeom prst="downArrow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9" name="CuadroTexto 8"/>
          <p:cNvSpPr txBox="1"/>
          <p:nvPr/>
        </p:nvSpPr>
        <p:spPr>
          <a:xfrm>
            <a:off x="2611396" y="5557839"/>
            <a:ext cx="4373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b="1" dirty="0"/>
              <a:t>Imagen de</a:t>
            </a:r>
            <a:r>
              <a:rPr lang="es-MX" sz="1200" dirty="0"/>
              <a:t>: </a:t>
            </a:r>
          </a:p>
          <a:p>
            <a:r>
              <a:rPr lang="es-MX" sz="1200" dirty="0" err="1"/>
              <a:t>Bapat</a:t>
            </a:r>
            <a:r>
              <a:rPr lang="es-MX" sz="1200" dirty="0"/>
              <a:t> V. </a:t>
            </a:r>
            <a:r>
              <a:rPr lang="en-US" sz="1200" dirty="0"/>
              <a:t>Technical pitfalls and tips for the valve-in-valve procedure. </a:t>
            </a:r>
          </a:p>
          <a:p>
            <a:r>
              <a:rPr lang="es-MX" sz="1200" i="1" dirty="0"/>
              <a:t>Ann </a:t>
            </a:r>
            <a:r>
              <a:rPr lang="es-MX" sz="1200" i="1" dirty="0" err="1"/>
              <a:t>Cardiothorac</a:t>
            </a:r>
            <a:r>
              <a:rPr lang="es-MX" sz="1200" i="1" dirty="0"/>
              <a:t> </a:t>
            </a:r>
            <a:r>
              <a:rPr lang="es-MX" sz="1200" i="1" dirty="0" err="1"/>
              <a:t>Surg</a:t>
            </a:r>
            <a:r>
              <a:rPr lang="es-MX" sz="1200" i="1" dirty="0"/>
              <a:t> </a:t>
            </a:r>
            <a:r>
              <a:rPr lang="es-MX" sz="1200" dirty="0"/>
              <a:t>2017;6(5):541-552</a:t>
            </a:r>
          </a:p>
        </p:txBody>
      </p:sp>
    </p:spTree>
    <p:extLst>
      <p:ext uri="{BB962C8B-B14F-4D97-AF65-F5344CB8AC3E}">
        <p14:creationId xmlns:p14="http://schemas.microsoft.com/office/powerpoint/2010/main" val="216735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V AORTICO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2226" y="1458120"/>
            <a:ext cx="4525963" cy="4525963"/>
          </a:xfrm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5708" y="234157"/>
            <a:ext cx="1023937" cy="122396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8" name="CuadroTexto 7"/>
          <p:cNvSpPr txBox="1"/>
          <p:nvPr/>
        </p:nvSpPr>
        <p:spPr>
          <a:xfrm>
            <a:off x="7412002" y="6348837"/>
            <a:ext cx="227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Cortesía Dr. Guering  Eid-Lidt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530296" y="571494"/>
            <a:ext cx="5644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r>
              <a:rPr lang="es-MX" sz="3600" b="1" dirty="0">
                <a:solidFill>
                  <a:srgbClr val="002060"/>
                </a:solidFill>
              </a:rPr>
              <a:t>: posición aórtica (n = 10)</a:t>
            </a:r>
          </a:p>
        </p:txBody>
      </p:sp>
    </p:spTree>
    <p:extLst>
      <p:ext uri="{BB962C8B-B14F-4D97-AF65-F5344CB8AC3E}">
        <p14:creationId xmlns:p14="http://schemas.microsoft.com/office/powerpoint/2010/main" val="2886986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V AORTICO 2.mo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2226" y="1471609"/>
            <a:ext cx="4525963" cy="4525963"/>
          </a:xfrm>
        </p:spPr>
      </p:pic>
      <p:sp>
        <p:nvSpPr>
          <p:cNvPr id="7" name="CuadroTexto 6"/>
          <p:cNvSpPr txBox="1"/>
          <p:nvPr/>
        </p:nvSpPr>
        <p:spPr>
          <a:xfrm>
            <a:off x="7412002" y="6348837"/>
            <a:ext cx="227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Cortesía Dr. Guering  Eid-Lidt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5708" y="234157"/>
            <a:ext cx="1023937" cy="122396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CuadroTexto 8"/>
          <p:cNvSpPr txBox="1"/>
          <p:nvPr/>
        </p:nvSpPr>
        <p:spPr>
          <a:xfrm>
            <a:off x="2530296" y="571494"/>
            <a:ext cx="5644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r>
              <a:rPr lang="es-MX" sz="3600" b="1" dirty="0">
                <a:solidFill>
                  <a:srgbClr val="002060"/>
                </a:solidFill>
              </a:rPr>
              <a:t>: posición aórtica (n = 10)</a:t>
            </a:r>
          </a:p>
        </p:txBody>
      </p:sp>
    </p:spTree>
    <p:extLst>
      <p:ext uri="{BB962C8B-B14F-4D97-AF65-F5344CB8AC3E}">
        <p14:creationId xmlns:p14="http://schemas.microsoft.com/office/powerpoint/2010/main" val="338458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95708" y="234157"/>
            <a:ext cx="1023937" cy="1223962"/>
          </a:xfrm>
          <a:prstGeom prst="rect">
            <a:avLst/>
          </a:prstGeom>
          <a:noFill/>
          <a:ln w="127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CuadroTexto 2"/>
          <p:cNvSpPr txBox="1"/>
          <p:nvPr/>
        </p:nvSpPr>
        <p:spPr>
          <a:xfrm>
            <a:off x="2530297" y="571494"/>
            <a:ext cx="5526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err="1">
                <a:solidFill>
                  <a:srgbClr val="002060"/>
                </a:solidFill>
              </a:rPr>
              <a:t>ViV</a:t>
            </a:r>
            <a:r>
              <a:rPr lang="es-MX" sz="3600" b="1" dirty="0">
                <a:solidFill>
                  <a:srgbClr val="002060"/>
                </a:solidFill>
              </a:rPr>
              <a:t>: posición tricuspídea (4)</a:t>
            </a:r>
          </a:p>
        </p:txBody>
      </p:sp>
      <p:pic>
        <p:nvPicPr>
          <p:cNvPr id="4" name="VIV TRI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44931" y="1500184"/>
            <a:ext cx="4525963" cy="4525963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7412002" y="6348837"/>
            <a:ext cx="22790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Cortesía Dr. Guering  Eid-Lidt</a:t>
            </a:r>
          </a:p>
        </p:txBody>
      </p:sp>
    </p:spTree>
    <p:extLst>
      <p:ext uri="{BB962C8B-B14F-4D97-AF65-F5344CB8AC3E}">
        <p14:creationId xmlns:p14="http://schemas.microsoft.com/office/powerpoint/2010/main" val="417845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30297" y="571494"/>
            <a:ext cx="182614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err="1">
                <a:solidFill>
                  <a:srgbClr val="C00000"/>
                </a:solidFill>
              </a:rPr>
              <a:t>ViV</a:t>
            </a:r>
            <a:endParaRPr lang="es-MX" sz="3600" b="1" dirty="0">
              <a:solidFill>
                <a:srgbClr val="C00000"/>
              </a:solidFill>
            </a:endParaRPr>
          </a:p>
          <a:p>
            <a:r>
              <a:rPr lang="es-MX" sz="2400" b="1" i="1" dirty="0">
                <a:solidFill>
                  <a:srgbClr val="C00000"/>
                </a:solidFill>
              </a:rPr>
              <a:t>Conclusiones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2611395" y="1549603"/>
            <a:ext cx="1847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Hay preferencia contemporánea por las válvulas biológicas en </a:t>
            </a:r>
            <a:r>
              <a:rPr lang="es-MX" sz="20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Qx</a:t>
            </a:r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Es previsible que para la próxima década el TAVI será el tratamiento </a:t>
            </a:r>
          </a:p>
          <a:p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de elección para la EAo calcífico-degenerativa.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2603155" y="335550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Estas dos tendencias incrementarán el número de pacientes con falla </a:t>
            </a:r>
          </a:p>
          <a:p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de prótesis biológica.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2607271" y="4555915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ViV</a:t>
            </a:r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: nueva alternativa para </a:t>
            </a:r>
            <a:r>
              <a:rPr lang="es-MX" sz="20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Rp</a:t>
            </a:r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 de falla de válvula biológica, con alta </a:t>
            </a:r>
          </a:p>
          <a:p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tasa de éxito y </a:t>
            </a:r>
            <a:r>
              <a:rPr lang="es-MX" sz="20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morbi</a:t>
            </a:r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-mortalidad aceptable (&lt; predicha por STS).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616867" y="5740401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ViV</a:t>
            </a:r>
            <a:r>
              <a:rPr lang="es-MX" sz="2000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latin typeface="+mj-lt"/>
              </a:rPr>
              <a:t>: aplicable en las 4 posiciones valvulares.</a:t>
            </a:r>
          </a:p>
        </p:txBody>
      </p:sp>
    </p:spTree>
    <p:extLst>
      <p:ext uri="{BB962C8B-B14F-4D97-AF65-F5344CB8AC3E}">
        <p14:creationId xmlns:p14="http://schemas.microsoft.com/office/powerpoint/2010/main" val="2475267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Resultado de imagen para academia nacional de medicin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694" y="2414814"/>
            <a:ext cx="2005965" cy="2005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3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rcRect l="-2642" r="-2642"/>
          <a:stretch>
            <a:fillRect/>
          </a:stretch>
        </p:blipFill>
        <p:spPr>
          <a:xfrm>
            <a:off x="2795595" y="1914537"/>
            <a:ext cx="6624696" cy="3643313"/>
          </a:xfr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6" name="CuadroTexto 5"/>
          <p:cNvSpPr txBox="1"/>
          <p:nvPr/>
        </p:nvSpPr>
        <p:spPr>
          <a:xfrm>
            <a:off x="2752721" y="571494"/>
            <a:ext cx="66956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Cirugía de cambio valvular aórtico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Evolución de la preferencia por la </a:t>
            </a:r>
            <a:r>
              <a:rPr lang="es-MX" sz="2400" b="1" dirty="0">
                <a:solidFill>
                  <a:srgbClr val="C00000"/>
                </a:solidFill>
              </a:rPr>
              <a:t>válvula biológica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5453070" y="6328294"/>
            <a:ext cx="2437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dirty="0"/>
              <a:t>Brown J, et al. </a:t>
            </a:r>
            <a:r>
              <a:rPr lang="es-ES" sz="1400" i="1" dirty="0"/>
              <a:t>J </a:t>
            </a:r>
            <a:r>
              <a:rPr lang="es-ES" sz="1400" i="1" dirty="0" err="1"/>
              <a:t>Thorac</a:t>
            </a:r>
            <a:r>
              <a:rPr lang="es-ES" sz="1400" i="1" dirty="0"/>
              <a:t> </a:t>
            </a:r>
            <a:r>
              <a:rPr lang="es-ES" sz="1400" i="1" dirty="0" err="1"/>
              <a:t>Cardiovasc</a:t>
            </a:r>
            <a:r>
              <a:rPr lang="es-ES" sz="1400" i="1" dirty="0"/>
              <a:t> </a:t>
            </a:r>
            <a:r>
              <a:rPr lang="es-ES" sz="1400" i="1" dirty="0" err="1"/>
              <a:t>Surg</a:t>
            </a:r>
            <a:r>
              <a:rPr lang="es-ES" sz="1400" dirty="0"/>
              <a:t> 2009;137:82-90</a:t>
            </a:r>
            <a:endParaRPr lang="es-MX" sz="1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8110547" y="3560762"/>
            <a:ext cx="209820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</a:rPr>
              <a:t>Anticoagulación…</a:t>
            </a:r>
          </a:p>
        </p:txBody>
      </p:sp>
    </p:spTree>
    <p:extLst>
      <p:ext uri="{BB962C8B-B14F-4D97-AF65-F5344CB8AC3E}">
        <p14:creationId xmlns:p14="http://schemas.microsoft.com/office/powerpoint/2010/main" val="3588603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752721" y="571494"/>
            <a:ext cx="66956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Cirugía de cambio valvular aórtico</a:t>
            </a:r>
          </a:p>
        </p:txBody>
      </p:sp>
      <p:grpSp>
        <p:nvGrpSpPr>
          <p:cNvPr id="8" name="Grupo 7"/>
          <p:cNvGrpSpPr/>
          <p:nvPr/>
        </p:nvGrpSpPr>
        <p:grpSpPr>
          <a:xfrm>
            <a:off x="2541828" y="1173890"/>
            <a:ext cx="7055708" cy="5463258"/>
            <a:chOff x="1017828" y="1173890"/>
            <a:chExt cx="7055708" cy="5463258"/>
          </a:xfrm>
        </p:grpSpPr>
        <p:sp>
          <p:nvSpPr>
            <p:cNvPr id="7" name="CuadroTexto 6"/>
            <p:cNvSpPr txBox="1"/>
            <p:nvPr/>
          </p:nvSpPr>
          <p:spPr>
            <a:xfrm>
              <a:off x="1272750" y="1173890"/>
              <a:ext cx="27785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rgbClr val="C00000"/>
                  </a:solidFill>
                </a:rPr>
                <a:t>Falla de la válvula biológica</a:t>
              </a:r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1017828" y="1705233"/>
              <a:ext cx="7055708" cy="4931915"/>
              <a:chOff x="1054902" y="1705233"/>
              <a:chExt cx="7055708" cy="4931915"/>
            </a:xfrm>
          </p:grpSpPr>
          <p:grpSp>
            <p:nvGrpSpPr>
              <p:cNvPr id="11" name="Grupo 10"/>
              <p:cNvGrpSpPr/>
              <p:nvPr/>
            </p:nvGrpSpPr>
            <p:grpSpPr>
              <a:xfrm>
                <a:off x="1054902" y="1705233"/>
                <a:ext cx="7055708" cy="4337222"/>
                <a:chOff x="1054902" y="1272743"/>
                <a:chExt cx="7055708" cy="4337222"/>
              </a:xfrm>
            </p:grpSpPr>
            <p:pic>
              <p:nvPicPr>
                <p:cNvPr id="13" name="Picture 2" descr="Resultado de imagen para durability of bioprosthetic cardiac valves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432958" y="1540351"/>
                  <a:ext cx="6299597" cy="3876675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4" name="Rectángulo 13"/>
                <p:cNvSpPr/>
                <p:nvPr/>
              </p:nvSpPr>
              <p:spPr>
                <a:xfrm>
                  <a:off x="1054902" y="1272743"/>
                  <a:ext cx="7055708" cy="4337222"/>
                </a:xfrm>
                <a:prstGeom prst="rect">
                  <a:avLst/>
                </a:prstGeom>
                <a:noFill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MX"/>
                </a:p>
              </p:txBody>
            </p:sp>
          </p:grpSp>
          <p:sp>
            <p:nvSpPr>
              <p:cNvPr id="12" name="CuadroTexto 11"/>
              <p:cNvSpPr txBox="1"/>
              <p:nvPr/>
            </p:nvSpPr>
            <p:spPr>
              <a:xfrm>
                <a:off x="5272087" y="6329371"/>
                <a:ext cx="259513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MX" sz="1400" dirty="0" err="1"/>
                  <a:t>Foroutan</a:t>
                </a:r>
                <a:r>
                  <a:rPr lang="es-MX" sz="1400" dirty="0"/>
                  <a:t> F et al. </a:t>
                </a:r>
                <a:r>
                  <a:rPr lang="es-MX" sz="1400" i="1" dirty="0"/>
                  <a:t>BMJ</a:t>
                </a:r>
                <a:r>
                  <a:rPr lang="es-MX" sz="1400" dirty="0"/>
                  <a:t> 2016;354:i5065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336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 external file that holds a picture, illustration, etc.&#10;Object name is nihms667264f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660" y="1582674"/>
            <a:ext cx="5950744" cy="37704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695819" y="6347510"/>
            <a:ext cx="50006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</a:rPr>
              <a:t>Gaca JC et al. .</a:t>
            </a:r>
            <a:r>
              <a:rPr lang="da-DK" sz="1400" i="1" dirty="0">
                <a:solidFill>
                  <a:srgbClr val="000000"/>
                </a:solidFill>
                <a:latin typeface="arial" panose="020B0604020202020204" pitchFamily="34" charset="0"/>
              </a:rPr>
              <a:t>J Heart Valve Dis</a:t>
            </a: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</a:rPr>
              <a:t>. 2013 Nov; 22(6): 810–816.</a:t>
            </a:r>
            <a:endParaRPr lang="es-MX" sz="1400" dirty="0"/>
          </a:p>
        </p:txBody>
      </p:sp>
      <p:sp>
        <p:nvSpPr>
          <p:cNvPr id="5" name="CuadroTexto 4"/>
          <p:cNvSpPr txBox="1"/>
          <p:nvPr/>
        </p:nvSpPr>
        <p:spPr>
          <a:xfrm>
            <a:off x="3124212" y="5358389"/>
            <a:ext cx="5958193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Retrospectivo, 1986 – 2009, </a:t>
            </a:r>
            <a:r>
              <a:rPr lang="es-MX" b="1" dirty="0" err="1">
                <a:solidFill>
                  <a:schemeClr val="accent1">
                    <a:lumMod val="50000"/>
                  </a:schemeClr>
                </a:solidFill>
              </a:rPr>
              <a:t>Duke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MX" b="1" dirty="0" err="1">
                <a:solidFill>
                  <a:schemeClr val="accent1">
                    <a:lumMod val="50000"/>
                  </a:schemeClr>
                </a:solidFill>
              </a:rPr>
              <a:t>University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 Medical Center</a:t>
            </a:r>
          </a:p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n = 2,148 (1,108 </a:t>
            </a:r>
            <a:r>
              <a:rPr lang="es-MX" b="1" dirty="0" err="1">
                <a:solidFill>
                  <a:schemeClr val="accent1">
                    <a:lumMod val="50000"/>
                  </a:schemeClr>
                </a:solidFill>
              </a:rPr>
              <a:t>bio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, 1,040 mecánica; edad 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  <a:latin typeface="MS Reference Sans Serif" panose="020B0604030504040204" pitchFamily="34" charset="0"/>
              </a:rPr>
              <a:t> </a:t>
            </a:r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: 73, 61 años)</a:t>
            </a:r>
          </a:p>
          <a:p>
            <a:r>
              <a:rPr lang="es-MX" b="1" dirty="0">
                <a:solidFill>
                  <a:schemeClr val="accent1">
                    <a:lumMod val="50000"/>
                  </a:schemeClr>
                </a:solidFill>
              </a:rPr>
              <a:t>Seguimiento completo: 96.2%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752721" y="571494"/>
            <a:ext cx="66956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Cirugía de cambio valvular aórtico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Evolución de la preferencia por el tipo de válvula</a:t>
            </a:r>
          </a:p>
        </p:txBody>
      </p:sp>
    </p:spTree>
    <p:extLst>
      <p:ext uri="{BB962C8B-B14F-4D97-AF65-F5344CB8AC3E}">
        <p14:creationId xmlns:p14="http://schemas.microsoft.com/office/powerpoint/2010/main" val="412937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n external file that holds a picture, illustration, etc.&#10;Object name is nihms667264f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70" y="1630020"/>
            <a:ext cx="3570446" cy="460676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695819" y="6347510"/>
            <a:ext cx="500062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</a:rPr>
              <a:t>Gaca JC et al. </a:t>
            </a:r>
            <a:r>
              <a:rPr lang="da-DK" sz="1400" i="1" dirty="0">
                <a:solidFill>
                  <a:srgbClr val="000000"/>
                </a:solidFill>
                <a:latin typeface="arial" panose="020B0604020202020204" pitchFamily="34" charset="0"/>
              </a:rPr>
              <a:t>J Heart Valve Dis</a:t>
            </a:r>
            <a:r>
              <a:rPr lang="da-DK" sz="1400" dirty="0">
                <a:solidFill>
                  <a:srgbClr val="000000"/>
                </a:solidFill>
                <a:latin typeface="arial" panose="020B0604020202020204" pitchFamily="34" charset="0"/>
              </a:rPr>
              <a:t>. 2013 Nov; 22(6): 810–816.</a:t>
            </a:r>
            <a:endParaRPr lang="es-MX" sz="1400" dirty="0"/>
          </a:p>
        </p:txBody>
      </p:sp>
      <p:sp>
        <p:nvSpPr>
          <p:cNvPr id="4" name="CuadroTexto 3"/>
          <p:cNvSpPr txBox="1"/>
          <p:nvPr/>
        </p:nvSpPr>
        <p:spPr>
          <a:xfrm>
            <a:off x="2752721" y="571494"/>
            <a:ext cx="688797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Cirugía de cambio valvular aórtico</a:t>
            </a:r>
          </a:p>
          <a:p>
            <a:r>
              <a:rPr lang="es-MX" sz="2400" b="1" dirty="0">
                <a:solidFill>
                  <a:srgbClr val="002060"/>
                </a:solidFill>
              </a:rPr>
              <a:t>Sobrevida post-cirugía de </a:t>
            </a:r>
            <a:r>
              <a:rPr lang="es-MX" sz="2400" b="1" dirty="0" err="1">
                <a:solidFill>
                  <a:srgbClr val="002060"/>
                </a:solidFill>
              </a:rPr>
              <a:t>CVAo</a:t>
            </a:r>
            <a:r>
              <a:rPr lang="es-MX" sz="2400" b="1" dirty="0">
                <a:solidFill>
                  <a:srgbClr val="002060"/>
                </a:solidFill>
              </a:rPr>
              <a:t> con válvula biológica</a:t>
            </a:r>
          </a:p>
        </p:txBody>
      </p:sp>
    </p:spTree>
    <p:extLst>
      <p:ext uri="{BB962C8B-B14F-4D97-AF65-F5344CB8AC3E}">
        <p14:creationId xmlns:p14="http://schemas.microsoft.com/office/powerpoint/2010/main" val="4158979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4038605" y="569560"/>
            <a:ext cx="4122924" cy="954107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s-MX" sz="2800" dirty="0">
                <a:solidFill>
                  <a:schemeClr val="bg1"/>
                </a:solidFill>
              </a:rPr>
              <a:t>MECANISMOS DE LA FALLA</a:t>
            </a:r>
          </a:p>
          <a:p>
            <a:pPr algn="ctr"/>
            <a:r>
              <a:rPr lang="es-MX" sz="2800" dirty="0">
                <a:solidFill>
                  <a:schemeClr val="bg1"/>
                </a:solidFill>
              </a:rPr>
              <a:t>O DISFUNCIÓN VALVULAR </a:t>
            </a:r>
          </a:p>
        </p:txBody>
      </p:sp>
      <p:grpSp>
        <p:nvGrpSpPr>
          <p:cNvPr id="9" name="Grupo 8"/>
          <p:cNvGrpSpPr/>
          <p:nvPr/>
        </p:nvGrpSpPr>
        <p:grpSpPr>
          <a:xfrm>
            <a:off x="2552680" y="2183144"/>
            <a:ext cx="6650107" cy="381689"/>
            <a:chOff x="1028679" y="2197431"/>
            <a:chExt cx="6650107" cy="381689"/>
          </a:xfrm>
        </p:grpSpPr>
        <p:sp>
          <p:nvSpPr>
            <p:cNvPr id="5" name="CuadroTexto 4"/>
            <p:cNvSpPr txBox="1"/>
            <p:nvPr/>
          </p:nvSpPr>
          <p:spPr>
            <a:xfrm>
              <a:off x="1028679" y="2209788"/>
              <a:ext cx="3201839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MX" b="1" i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MISMATCH</a:t>
              </a:r>
              <a:r>
                <a:rPr lang="es-MX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PRÓTESIS-PACIENTE</a:t>
              </a: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5395917" y="2197431"/>
              <a:ext cx="2282869" cy="369332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s-MX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FUGA PARAVALVULAR</a:t>
              </a:r>
            </a:p>
          </p:txBody>
        </p:sp>
      </p:grpSp>
      <p:sp>
        <p:nvSpPr>
          <p:cNvPr id="10" name="Flecha abajo 9"/>
          <p:cNvSpPr/>
          <p:nvPr/>
        </p:nvSpPr>
        <p:spPr>
          <a:xfrm>
            <a:off x="3967166" y="1525598"/>
            <a:ext cx="357183" cy="646097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1" name="Flecha abajo 10"/>
          <p:cNvSpPr/>
          <p:nvPr/>
        </p:nvSpPr>
        <p:spPr>
          <a:xfrm>
            <a:off x="7877190" y="1520830"/>
            <a:ext cx="357183" cy="646097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2" name="CuadroTexto 11"/>
          <p:cNvSpPr txBox="1"/>
          <p:nvPr/>
        </p:nvSpPr>
        <p:spPr>
          <a:xfrm>
            <a:off x="3132290" y="3171823"/>
            <a:ext cx="2053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</a:rPr>
              <a:t>OBSTRUCCIÓN</a:t>
            </a:r>
          </a:p>
        </p:txBody>
      </p:sp>
      <p:sp>
        <p:nvSpPr>
          <p:cNvPr id="13" name="CuadroTexto 12"/>
          <p:cNvSpPr txBox="1"/>
          <p:nvPr/>
        </p:nvSpPr>
        <p:spPr>
          <a:xfrm>
            <a:off x="7042322" y="3181343"/>
            <a:ext cx="2066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>
                <a:solidFill>
                  <a:srgbClr val="C00000"/>
                </a:solidFill>
              </a:rPr>
              <a:t>INSUFICIENCIA</a:t>
            </a:r>
          </a:p>
        </p:txBody>
      </p:sp>
      <p:sp>
        <p:nvSpPr>
          <p:cNvPr id="15" name="Flecha abajo 14"/>
          <p:cNvSpPr/>
          <p:nvPr/>
        </p:nvSpPr>
        <p:spPr>
          <a:xfrm>
            <a:off x="3976686" y="2578119"/>
            <a:ext cx="357183" cy="646097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6" name="Flecha abajo 15"/>
          <p:cNvSpPr/>
          <p:nvPr/>
        </p:nvSpPr>
        <p:spPr>
          <a:xfrm>
            <a:off x="7886710" y="2560994"/>
            <a:ext cx="357183" cy="646097"/>
          </a:xfrm>
          <a:prstGeom prst="down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grpSp>
        <p:nvGrpSpPr>
          <p:cNvPr id="8" name="Grupo 7"/>
          <p:cNvGrpSpPr/>
          <p:nvPr/>
        </p:nvGrpSpPr>
        <p:grpSpPr>
          <a:xfrm>
            <a:off x="3424243" y="3568715"/>
            <a:ext cx="6043998" cy="2613676"/>
            <a:chOff x="1900243" y="3568715"/>
            <a:chExt cx="6043998" cy="2613676"/>
          </a:xfrm>
        </p:grpSpPr>
        <p:grpSp>
          <p:nvGrpSpPr>
            <p:cNvPr id="21" name="Grupo 20"/>
            <p:cNvGrpSpPr/>
            <p:nvPr/>
          </p:nvGrpSpPr>
          <p:grpSpPr>
            <a:xfrm>
              <a:off x="1900243" y="3573483"/>
              <a:ext cx="1477777" cy="2608908"/>
              <a:chOff x="1900243" y="3573483"/>
              <a:chExt cx="1477777" cy="2608908"/>
            </a:xfrm>
          </p:grpSpPr>
          <p:sp>
            <p:nvSpPr>
              <p:cNvPr id="3" name="CuadroTexto 2"/>
              <p:cNvSpPr txBox="1"/>
              <p:nvPr/>
            </p:nvSpPr>
            <p:spPr>
              <a:xfrm>
                <a:off x="1900243" y="4243399"/>
                <a:ext cx="1477777" cy="1938992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MX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ESTENOSIS</a:t>
                </a:r>
              </a:p>
              <a:p>
                <a:pPr>
                  <a:lnSpc>
                    <a:spcPct val="150000"/>
                  </a:lnSpc>
                </a:pPr>
                <a:r>
                  <a:rPr lang="es-MX" sz="2000" dirty="0">
                    <a:solidFill>
                      <a:srgbClr val="FFFF00"/>
                    </a:solidFill>
                  </a:rPr>
                  <a:t>Calcificación</a:t>
                </a:r>
              </a:p>
              <a:p>
                <a:pPr>
                  <a:lnSpc>
                    <a:spcPct val="150000"/>
                  </a:lnSpc>
                </a:pPr>
                <a:r>
                  <a:rPr lang="es-MX" sz="2000" dirty="0" err="1">
                    <a:solidFill>
                      <a:srgbClr val="FFFF00"/>
                    </a:solidFill>
                  </a:rPr>
                  <a:t>Pannus</a:t>
                </a:r>
                <a:endParaRPr lang="es-MX" sz="2000" dirty="0">
                  <a:solidFill>
                    <a:srgbClr val="FFFF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s-MX" sz="2000" dirty="0">
                    <a:solidFill>
                      <a:srgbClr val="FFFF00"/>
                    </a:solidFill>
                  </a:rPr>
                  <a:t>Trombosis</a:t>
                </a:r>
              </a:p>
            </p:txBody>
          </p:sp>
          <p:sp>
            <p:nvSpPr>
              <p:cNvPr id="19" name="Flecha abajo 18"/>
              <p:cNvSpPr/>
              <p:nvPr/>
            </p:nvSpPr>
            <p:spPr>
              <a:xfrm rot="10800000">
                <a:off x="2462205" y="3573483"/>
                <a:ext cx="357183" cy="646097"/>
              </a:xfrm>
              <a:prstGeom prst="downArrow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  <p:grpSp>
          <p:nvGrpSpPr>
            <p:cNvPr id="22" name="Grupo 21"/>
            <p:cNvGrpSpPr/>
            <p:nvPr/>
          </p:nvGrpSpPr>
          <p:grpSpPr>
            <a:xfrm>
              <a:off x="5165916" y="3568715"/>
              <a:ext cx="2778325" cy="2609971"/>
              <a:chOff x="5165916" y="3568715"/>
              <a:chExt cx="2778325" cy="2609971"/>
            </a:xfrm>
          </p:grpSpPr>
          <p:sp>
            <p:nvSpPr>
              <p:cNvPr id="4" name="CuadroTexto 3"/>
              <p:cNvSpPr txBox="1"/>
              <p:nvPr/>
            </p:nvSpPr>
            <p:spPr>
              <a:xfrm>
                <a:off x="5165916" y="4239694"/>
                <a:ext cx="2778325" cy="1938992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s-MX" sz="2000" b="1" dirty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INSUFICIENCIA CENTRAL</a:t>
                </a:r>
              </a:p>
              <a:p>
                <a:pPr>
                  <a:lnSpc>
                    <a:spcPct val="150000"/>
                  </a:lnSpc>
                </a:pPr>
                <a:r>
                  <a:rPr lang="es-MX" sz="2000" dirty="0">
                    <a:solidFill>
                      <a:srgbClr val="FFFF00"/>
                    </a:solidFill>
                  </a:rPr>
                  <a:t>Desgaste / perforación</a:t>
                </a:r>
              </a:p>
              <a:p>
                <a:pPr>
                  <a:lnSpc>
                    <a:spcPct val="150000"/>
                  </a:lnSpc>
                </a:pPr>
                <a:r>
                  <a:rPr lang="es-MX" sz="2000" dirty="0">
                    <a:solidFill>
                      <a:srgbClr val="FFFF00"/>
                    </a:solidFill>
                  </a:rPr>
                  <a:t>Calcificación</a:t>
                </a:r>
              </a:p>
              <a:p>
                <a:pPr>
                  <a:lnSpc>
                    <a:spcPct val="150000"/>
                  </a:lnSpc>
                </a:pPr>
                <a:r>
                  <a:rPr lang="es-MX" sz="2000" dirty="0">
                    <a:solidFill>
                      <a:srgbClr val="FFFF00"/>
                    </a:solidFill>
                  </a:rPr>
                  <a:t>Infección</a:t>
                </a:r>
              </a:p>
            </p:txBody>
          </p:sp>
          <p:sp>
            <p:nvSpPr>
              <p:cNvPr id="20" name="Flecha abajo 19"/>
              <p:cNvSpPr/>
              <p:nvPr/>
            </p:nvSpPr>
            <p:spPr>
              <a:xfrm rot="10800000">
                <a:off x="6372229" y="3568715"/>
                <a:ext cx="357183" cy="646097"/>
              </a:xfrm>
              <a:prstGeom prst="downArrow">
                <a:avLst/>
              </a:prstGeom>
              <a:solidFill>
                <a:schemeClr val="tx2">
                  <a:lumMod val="75000"/>
                </a:schemeClr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/>
              </a:p>
            </p:txBody>
          </p:sp>
        </p:grpSp>
      </p:grpSp>
      <p:sp>
        <p:nvSpPr>
          <p:cNvPr id="17" name="CuadroTexto 16"/>
          <p:cNvSpPr txBox="1"/>
          <p:nvPr/>
        </p:nvSpPr>
        <p:spPr>
          <a:xfrm>
            <a:off x="5768923" y="6328087"/>
            <a:ext cx="2212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/>
              <a:t>Basado en Eid-Lidt G.  </a:t>
            </a:r>
            <a:r>
              <a:rPr lang="en-US" sz="1400" dirty="0" err="1"/>
              <a:t>ViV</a:t>
            </a:r>
            <a:r>
              <a:rPr lang="en-US" sz="1400" dirty="0"/>
              <a:t>, </a:t>
            </a:r>
            <a:r>
              <a:rPr lang="en-US" sz="1400" i="1" dirty="0" err="1"/>
              <a:t>Sesión</a:t>
            </a:r>
            <a:r>
              <a:rPr lang="en-US" sz="1400" i="1" dirty="0"/>
              <a:t> General INC</a:t>
            </a:r>
            <a:r>
              <a:rPr lang="en-US" sz="1400" dirty="0"/>
              <a:t>, </a:t>
            </a:r>
            <a:r>
              <a:rPr lang="en-US" sz="1400" i="1" dirty="0"/>
              <a:t>2017</a:t>
            </a:r>
            <a:endParaRPr lang="es-MX" sz="1400" dirty="0"/>
          </a:p>
        </p:txBody>
      </p:sp>
      <p:sp>
        <p:nvSpPr>
          <p:cNvPr id="23" name="Flecha izquierda y derecha 22"/>
          <p:cNvSpPr/>
          <p:nvPr/>
        </p:nvSpPr>
        <p:spPr>
          <a:xfrm>
            <a:off x="4902020" y="4423719"/>
            <a:ext cx="1787896" cy="234779"/>
          </a:xfrm>
          <a:prstGeom prst="leftRightArrow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8456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5138725" y="6328087"/>
            <a:ext cx="2214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dirty="0" err="1"/>
              <a:t>Reul</a:t>
            </a:r>
            <a:r>
              <a:rPr lang="es-MX" sz="1400" dirty="0"/>
              <a:t> RM. </a:t>
            </a:r>
            <a:r>
              <a:rPr lang="en-US" sz="1400" i="1" dirty="0"/>
              <a:t>Methodist </a:t>
            </a:r>
            <a:r>
              <a:rPr lang="en-US" sz="1400" i="1" dirty="0" err="1"/>
              <a:t>Debakey</a:t>
            </a:r>
            <a:r>
              <a:rPr lang="en-US" sz="1400" i="1" dirty="0"/>
              <a:t> </a:t>
            </a:r>
            <a:r>
              <a:rPr lang="en-US" sz="1400" i="1" dirty="0" err="1"/>
              <a:t>Cardiovasc</a:t>
            </a:r>
            <a:r>
              <a:rPr lang="en-US" sz="1400" i="1" dirty="0"/>
              <a:t> J</a:t>
            </a:r>
            <a:r>
              <a:rPr lang="en-US" sz="1400" dirty="0"/>
              <a:t>. 2017;13:132-141</a:t>
            </a:r>
            <a:endParaRPr lang="es-MX" sz="1400" dirty="0"/>
          </a:p>
        </p:txBody>
      </p:sp>
      <p:sp>
        <p:nvSpPr>
          <p:cNvPr id="8" name="CuadroTexto 7"/>
          <p:cNvSpPr txBox="1"/>
          <p:nvPr/>
        </p:nvSpPr>
        <p:spPr>
          <a:xfrm>
            <a:off x="2752722" y="571494"/>
            <a:ext cx="679147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Cirugía de cambio valvular aórtico</a:t>
            </a:r>
          </a:p>
          <a:p>
            <a:r>
              <a:rPr lang="es-MX" sz="2000" b="1" dirty="0">
                <a:solidFill>
                  <a:srgbClr val="002060"/>
                </a:solidFill>
              </a:rPr>
              <a:t>Incidencia de re-operación por falla de válvula biológica</a:t>
            </a:r>
          </a:p>
        </p:txBody>
      </p:sp>
      <p:grpSp>
        <p:nvGrpSpPr>
          <p:cNvPr id="6" name="Grupo 5"/>
          <p:cNvGrpSpPr/>
          <p:nvPr/>
        </p:nvGrpSpPr>
        <p:grpSpPr>
          <a:xfrm>
            <a:off x="3138491" y="1621817"/>
            <a:ext cx="5715000" cy="4278915"/>
            <a:chOff x="1614491" y="1621816"/>
            <a:chExt cx="5715000" cy="4278915"/>
          </a:xfrm>
        </p:grpSpPr>
        <p:pic>
          <p:nvPicPr>
            <p:cNvPr id="3074" name="Picture 2" descr="Figure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2921" y="1807560"/>
              <a:ext cx="5029200" cy="39547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ángulo 3"/>
            <p:cNvSpPr/>
            <p:nvPr/>
          </p:nvSpPr>
          <p:spPr>
            <a:xfrm>
              <a:off x="1614491" y="1621816"/>
              <a:ext cx="5715000" cy="4278915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238624" y="1100139"/>
            <a:ext cx="5094016" cy="2760719"/>
            <a:chOff x="2714624" y="1100138"/>
            <a:chExt cx="5094016" cy="2760719"/>
          </a:xfrm>
        </p:grpSpPr>
        <p:sp>
          <p:nvSpPr>
            <p:cNvPr id="9" name="CuadroTexto 8"/>
            <p:cNvSpPr txBox="1"/>
            <p:nvPr/>
          </p:nvSpPr>
          <p:spPr>
            <a:xfrm>
              <a:off x="6629406" y="3460747"/>
              <a:ext cx="1179234" cy="40011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s-MX" sz="2000" b="1" dirty="0">
                  <a:solidFill>
                    <a:schemeClr val="bg1"/>
                  </a:solidFill>
                </a:rPr>
                <a:t>Riesgo </a:t>
              </a:r>
              <a:r>
                <a:rPr lang="es-MX" sz="2000" b="1" dirty="0">
                  <a:solidFill>
                    <a:schemeClr val="bg1"/>
                  </a:solidFill>
                  <a:sym typeface="Wingdings" panose="05000000000000000000" pitchFamily="2" charset="2"/>
                </a:rPr>
                <a:t> </a:t>
              </a:r>
              <a:r>
                <a:rPr lang="es-MX" sz="2000" b="1" dirty="0">
                  <a:solidFill>
                    <a:schemeClr val="bg1"/>
                  </a:solidFill>
                </a:rPr>
                <a:t>…</a:t>
              </a:r>
            </a:p>
          </p:txBody>
        </p:sp>
        <p:sp>
          <p:nvSpPr>
            <p:cNvPr id="3" name="Rectángulo 2"/>
            <p:cNvSpPr/>
            <p:nvPr/>
          </p:nvSpPr>
          <p:spPr>
            <a:xfrm>
              <a:off x="2714624" y="1100138"/>
              <a:ext cx="1440000" cy="4397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</p:spTree>
    <p:extLst>
      <p:ext uri="{BB962C8B-B14F-4D97-AF65-F5344CB8AC3E}">
        <p14:creationId xmlns:p14="http://schemas.microsoft.com/office/powerpoint/2010/main" val="374036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530297" y="571494"/>
            <a:ext cx="79047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>
                <a:solidFill>
                  <a:srgbClr val="002060"/>
                </a:solidFill>
              </a:rPr>
              <a:t>Implante valvular trans-aórtico </a:t>
            </a:r>
            <a:r>
              <a:rPr lang="es-MX" sz="2400" b="1" dirty="0">
                <a:solidFill>
                  <a:srgbClr val="002060"/>
                </a:solidFill>
              </a:rPr>
              <a:t>(TAVI/TAVR)</a:t>
            </a:r>
          </a:p>
        </p:txBody>
      </p:sp>
      <p:grpSp>
        <p:nvGrpSpPr>
          <p:cNvPr id="11" name="Grupo 10"/>
          <p:cNvGrpSpPr/>
          <p:nvPr/>
        </p:nvGrpSpPr>
        <p:grpSpPr>
          <a:xfrm>
            <a:off x="3338517" y="1217824"/>
            <a:ext cx="5529262" cy="5245206"/>
            <a:chOff x="1814517" y="1217824"/>
            <a:chExt cx="5529262" cy="5245206"/>
          </a:xfrm>
        </p:grpSpPr>
        <p:pic>
          <p:nvPicPr>
            <p:cNvPr id="3074" name="Picture 2" descr="Resultado de imagen para tav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051"/>
            <a:stretch/>
          </p:blipFill>
          <p:spPr bwMode="auto">
            <a:xfrm>
              <a:off x="2408964" y="1217824"/>
              <a:ext cx="4313595" cy="268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Resultado de imagen para tavi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12"/>
            <a:stretch/>
          </p:blipFill>
          <p:spPr bwMode="auto">
            <a:xfrm>
              <a:off x="2420204" y="3775075"/>
              <a:ext cx="4316964" cy="2687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CuadroTexto 2"/>
            <p:cNvSpPr txBox="1"/>
            <p:nvPr/>
          </p:nvSpPr>
          <p:spPr>
            <a:xfrm>
              <a:off x="2571746" y="3200404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sp>
          <p:nvSpPr>
            <p:cNvPr id="6" name="CuadroTexto 5"/>
            <p:cNvSpPr txBox="1"/>
            <p:nvPr/>
          </p:nvSpPr>
          <p:spPr>
            <a:xfrm>
              <a:off x="4752975" y="3195638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>
                  <a:solidFill>
                    <a:schemeClr val="accent1">
                      <a:lumMod val="50000"/>
                    </a:schemeClr>
                  </a:solidFill>
                </a:rPr>
                <a:t>2</a:t>
              </a:r>
            </a:p>
          </p:txBody>
        </p:sp>
        <p:sp>
          <p:nvSpPr>
            <p:cNvPr id="7" name="CuadroTexto 6"/>
            <p:cNvSpPr txBox="1"/>
            <p:nvPr/>
          </p:nvSpPr>
          <p:spPr>
            <a:xfrm>
              <a:off x="4762495" y="5748339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>
                  <a:solidFill>
                    <a:schemeClr val="accent1">
                      <a:lumMod val="50000"/>
                    </a:schemeClr>
                  </a:solidFill>
                </a:rPr>
                <a:t>4</a:t>
              </a:r>
            </a:p>
          </p:txBody>
        </p:sp>
        <p:sp>
          <p:nvSpPr>
            <p:cNvPr id="8" name="CuadroTexto 7"/>
            <p:cNvSpPr txBox="1"/>
            <p:nvPr/>
          </p:nvSpPr>
          <p:spPr>
            <a:xfrm>
              <a:off x="2586023" y="5743571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sz="2400" b="1" dirty="0">
                  <a:solidFill>
                    <a:schemeClr val="accent1">
                      <a:lumMod val="50000"/>
                    </a:schemeClr>
                  </a:solidFill>
                </a:rPr>
                <a:t>3</a:t>
              </a:r>
            </a:p>
          </p:txBody>
        </p:sp>
        <p:sp>
          <p:nvSpPr>
            <p:cNvPr id="10" name="Rectángulo 9"/>
            <p:cNvSpPr/>
            <p:nvPr/>
          </p:nvSpPr>
          <p:spPr>
            <a:xfrm>
              <a:off x="1814517" y="1217824"/>
              <a:ext cx="5529262" cy="5245206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</p:grpSp>
      <p:sp>
        <p:nvSpPr>
          <p:cNvPr id="14" name="CuadroTexto 13"/>
          <p:cNvSpPr txBox="1"/>
          <p:nvPr/>
        </p:nvSpPr>
        <p:spPr>
          <a:xfrm>
            <a:off x="7953379" y="3775075"/>
            <a:ext cx="1835502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s-MX" sz="2000" b="1" dirty="0">
                <a:solidFill>
                  <a:schemeClr val="bg1"/>
                </a:solidFill>
              </a:rPr>
              <a:t>Versus cirugía…</a:t>
            </a:r>
          </a:p>
        </p:txBody>
      </p:sp>
    </p:spTree>
    <p:extLst>
      <p:ext uri="{BB962C8B-B14F-4D97-AF65-F5344CB8AC3E}">
        <p14:creationId xmlns:p14="http://schemas.microsoft.com/office/powerpoint/2010/main" val="7920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728</Words>
  <Application>Microsoft Office PowerPoint</Application>
  <PresentationFormat>Panorámica</PresentationFormat>
  <Paragraphs>145</Paragraphs>
  <Slides>26</Slides>
  <Notes>12</Notes>
  <HiddenSlides>0</HiddenSlides>
  <MMClips>3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26</vt:i4>
      </vt:variant>
    </vt:vector>
  </HeadingPairs>
  <TitlesOfParts>
    <vt:vector size="35" baseType="lpstr">
      <vt:lpstr>arial</vt:lpstr>
      <vt:lpstr>arial</vt:lpstr>
      <vt:lpstr>Calibri</vt:lpstr>
      <vt:lpstr>Calibri Light</vt:lpstr>
      <vt:lpstr>MS Reference Sans Serif</vt:lpstr>
      <vt:lpstr>msgothic</vt:lpstr>
      <vt:lpstr>Symbol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Jorge Gaspar Hernández</dc:creator>
  <cp:lastModifiedBy>Jorge Gaspar Hernández</cp:lastModifiedBy>
  <cp:revision>4</cp:revision>
  <dcterms:created xsi:type="dcterms:W3CDTF">2018-05-23T15:04:00Z</dcterms:created>
  <dcterms:modified xsi:type="dcterms:W3CDTF">2018-05-23T16:49:12Z</dcterms:modified>
</cp:coreProperties>
</file>