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05" r:id="rId2"/>
    <p:sldId id="348" r:id="rId3"/>
    <p:sldId id="356" r:id="rId4"/>
    <p:sldId id="349" r:id="rId5"/>
    <p:sldId id="352" r:id="rId6"/>
    <p:sldId id="353" r:id="rId7"/>
    <p:sldId id="347" r:id="rId8"/>
    <p:sldId id="307" r:id="rId9"/>
    <p:sldId id="354" r:id="rId10"/>
    <p:sldId id="355" r:id="rId11"/>
    <p:sldId id="269" r:id="rId12"/>
    <p:sldId id="357" r:id="rId13"/>
    <p:sldId id="264" r:id="rId14"/>
    <p:sldId id="271" r:id="rId15"/>
    <p:sldId id="274" r:id="rId16"/>
    <p:sldId id="359" r:id="rId17"/>
    <p:sldId id="358" r:id="rId18"/>
    <p:sldId id="277" r:id="rId19"/>
    <p:sldId id="283" r:id="rId20"/>
    <p:sldId id="360" r:id="rId21"/>
    <p:sldId id="361" r:id="rId22"/>
    <p:sldId id="364" r:id="rId23"/>
    <p:sldId id="291" r:id="rId24"/>
    <p:sldId id="301" r:id="rId25"/>
    <p:sldId id="302" r:id="rId2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2411C-6415-F740-9A04-14B1F20418FB}" type="datetimeFigureOut">
              <a:rPr lang="es-ES" smtClean="0"/>
              <a:t>02/04/18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EA03E-B825-F445-A0EC-15FA1C452BD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46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3E3E71A-9C77-144F-809A-ECBE2A8CF156}" type="slidenum">
              <a:rPr lang="es-MX" sz="1200">
                <a:latin typeface="Arial" charset="0"/>
              </a:rPr>
              <a:pPr eaLnBrk="1" hangingPunct="1"/>
              <a:t>6</a:t>
            </a:fld>
            <a:endParaRPr lang="es-MX" sz="1200">
              <a:latin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s-MX">
                <a:latin typeface="Arial" charset="0"/>
              </a:rPr>
              <a:t>Remodelacion de placa con preservacion de lumen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s-MX">
                <a:latin typeface="Arial" charset="0"/>
              </a:rPr>
              <a:t>Centro lipidico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s-MX">
                <a:latin typeface="Arial" charset="0"/>
              </a:rPr>
              <a:t>Centro necrotico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s-MX">
                <a:latin typeface="Arial" charset="0"/>
              </a:rPr>
              <a:t>Hemorragia intraplaca</a:t>
            </a:r>
          </a:p>
          <a:p>
            <a:pPr marL="228600" indent="-228600" eaLnBrk="1" hangingPunct="1">
              <a:spcBef>
                <a:spcPct val="0"/>
              </a:spcBef>
              <a:buFontTx/>
              <a:buAutoNum type="arabicPeriod"/>
            </a:pPr>
            <a:r>
              <a:rPr lang="es-MX">
                <a:latin typeface="Arial" charset="0"/>
              </a:rPr>
              <a:t>Ulcera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Placas muy calcificadas no responden con STENT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3F876-BDA6-0A4F-8E54-D1168BCC852B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529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Placas muy calcificadas no responden con STENT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3F876-BDA6-0A4F-8E54-D1168BCC852B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852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4105-6C6A-0B4E-93E9-195A6A5707C6}" type="datetimeFigureOut">
              <a:rPr lang="es-ES" smtClean="0"/>
              <a:t>02/04/18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A341-03F1-2E4A-8079-76E9DE8F44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184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4105-6C6A-0B4E-93E9-195A6A5707C6}" type="datetimeFigureOut">
              <a:rPr lang="es-ES" smtClean="0"/>
              <a:t>02/04/18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A341-03F1-2E4A-8079-76E9DE8F44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808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4105-6C6A-0B4E-93E9-195A6A5707C6}" type="datetimeFigureOut">
              <a:rPr lang="es-ES" smtClean="0"/>
              <a:t>02/04/18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A341-03F1-2E4A-8079-76E9DE8F44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260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grá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65F4E-776B-F348-8D95-13D769132061}" type="slidenum">
              <a:rPr lang="es-ES"/>
              <a:pPr>
                <a:defRPr/>
              </a:pPr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389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4105-6C6A-0B4E-93E9-195A6A5707C6}" type="datetimeFigureOut">
              <a:rPr lang="es-ES" smtClean="0"/>
              <a:t>02/04/18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A341-03F1-2E4A-8079-76E9DE8F44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56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4105-6C6A-0B4E-93E9-195A6A5707C6}" type="datetimeFigureOut">
              <a:rPr lang="es-ES" smtClean="0"/>
              <a:t>02/04/18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A341-03F1-2E4A-8079-76E9DE8F44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979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4105-6C6A-0B4E-93E9-195A6A5707C6}" type="datetimeFigureOut">
              <a:rPr lang="es-ES" smtClean="0"/>
              <a:t>02/04/18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A341-03F1-2E4A-8079-76E9DE8F44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6004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4105-6C6A-0B4E-93E9-195A6A5707C6}" type="datetimeFigureOut">
              <a:rPr lang="es-ES" smtClean="0"/>
              <a:t>02/04/18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A341-03F1-2E4A-8079-76E9DE8F44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193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4105-6C6A-0B4E-93E9-195A6A5707C6}" type="datetimeFigureOut">
              <a:rPr lang="es-ES" smtClean="0"/>
              <a:t>02/04/18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A341-03F1-2E4A-8079-76E9DE8F44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00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4105-6C6A-0B4E-93E9-195A6A5707C6}" type="datetimeFigureOut">
              <a:rPr lang="es-ES" smtClean="0"/>
              <a:t>02/04/18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A341-03F1-2E4A-8079-76E9DE8F44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74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4105-6C6A-0B4E-93E9-195A6A5707C6}" type="datetimeFigureOut">
              <a:rPr lang="es-ES" smtClean="0"/>
              <a:t>02/04/18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A341-03F1-2E4A-8079-76E9DE8F44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069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E4105-6C6A-0B4E-93E9-195A6A5707C6}" type="datetimeFigureOut">
              <a:rPr lang="es-ES" smtClean="0"/>
              <a:t>02/04/18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9A341-03F1-2E4A-8079-76E9DE8F44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93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E4105-6C6A-0B4E-93E9-195A6A5707C6}" type="datetimeFigureOut">
              <a:rPr lang="es-ES" smtClean="0"/>
              <a:t>02/04/18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9A341-03F1-2E4A-8079-76E9DE8F440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934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png"/><Relationship Id="rId5" Type="http://schemas.openxmlformats.org/officeDocument/2006/relationships/image" Target="../media/image11.wmf"/><Relationship Id="rId6" Type="http://schemas.openxmlformats.org/officeDocument/2006/relationships/image" Target="../media/image12.wmf"/><Relationship Id="rId7" Type="http://schemas.openxmlformats.org/officeDocument/2006/relationships/image" Target="../media/image13.w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56218"/>
            <a:ext cx="8229600" cy="1143000"/>
          </a:xfrm>
        </p:spPr>
        <p:txBody>
          <a:bodyPr>
            <a:noAutofit/>
          </a:bodyPr>
          <a:lstStyle/>
          <a:p>
            <a:r>
              <a:rPr lang="es-ES" sz="3200" b="1" dirty="0" smtClean="0">
                <a:solidFill>
                  <a:srgbClr val="632523"/>
                </a:solidFill>
              </a:rPr>
              <a:t>Ateroesclerosis carotidea como causa de infarto cerebral.</a:t>
            </a:r>
            <a:br>
              <a:rPr lang="es-ES" sz="3200" b="1" dirty="0" smtClean="0">
                <a:solidFill>
                  <a:srgbClr val="632523"/>
                </a:solidFill>
              </a:rPr>
            </a:br>
            <a:r>
              <a:rPr lang="es-ES" sz="3200" b="1" dirty="0" smtClean="0">
                <a:solidFill>
                  <a:srgbClr val="632523"/>
                </a:solidFill>
              </a:rPr>
              <a:t>Diagnóstico y Tratamiento</a:t>
            </a:r>
            <a:endParaRPr lang="es-ES" sz="1800" b="1" i="1" dirty="0">
              <a:solidFill>
                <a:srgbClr val="632523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0074" y="2551707"/>
            <a:ext cx="7674465" cy="2492847"/>
          </a:xfrm>
        </p:spPr>
        <p:txBody>
          <a:bodyPr/>
          <a:lstStyle/>
          <a:p>
            <a:endParaRPr lang="es-ES" dirty="0"/>
          </a:p>
          <a:p>
            <a:pPr marL="0" indent="0" algn="ctr">
              <a:buNone/>
            </a:pPr>
            <a:r>
              <a:rPr lang="es-ES" sz="2400" b="1" dirty="0" smtClean="0"/>
              <a:t>Dr. Antonio Arauz Góngora</a:t>
            </a:r>
          </a:p>
          <a:p>
            <a:pPr marL="0" indent="0" algn="ctr">
              <a:buNone/>
            </a:pPr>
            <a:r>
              <a:rPr lang="es-ES" sz="1800" dirty="0" smtClean="0"/>
              <a:t>Clínica de Enfermedad vascular cerebral</a:t>
            </a:r>
          </a:p>
          <a:p>
            <a:pPr marL="0" indent="0" algn="ctr">
              <a:buNone/>
            </a:pPr>
            <a:r>
              <a:rPr lang="es-ES" sz="1800" dirty="0" smtClean="0"/>
              <a:t>Instituto Nacional de Neurología y Neurocirugía Manuel Velasco Suárez</a:t>
            </a:r>
          </a:p>
          <a:p>
            <a:pPr marL="0" indent="0" algn="ctr">
              <a:buNone/>
            </a:pPr>
            <a:r>
              <a:rPr lang="es-ES" sz="1800" dirty="0"/>
              <a:t>a</a:t>
            </a:r>
            <a:r>
              <a:rPr lang="es-ES" sz="1800" dirty="0" smtClean="0"/>
              <a:t>ntonio.</a:t>
            </a:r>
            <a:r>
              <a:rPr lang="es-ES" sz="1800" dirty="0" err="1" smtClean="0"/>
              <a:t>arauz</a:t>
            </a:r>
            <a:r>
              <a:rPr lang="es-ES" sz="1800" dirty="0" smtClean="0"/>
              <a:t>.@</a:t>
            </a:r>
            <a:r>
              <a:rPr lang="es-ES" sz="1800" dirty="0" err="1" smtClean="0"/>
              <a:t>prodigy.net.mx</a:t>
            </a:r>
            <a:endParaRPr lang="es-ES" sz="1800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2854" y="5044554"/>
            <a:ext cx="1659165" cy="1598789"/>
            <a:chOff x="304" y="304"/>
            <a:chExt cx="588" cy="588"/>
          </a:xfrm>
        </p:grpSpPr>
        <p:sp>
          <p:nvSpPr>
            <p:cNvPr id="5" name="Rectangle 13"/>
            <p:cNvSpPr>
              <a:spLocks noChangeArrowheads="1"/>
            </p:cNvSpPr>
            <p:nvPr/>
          </p:nvSpPr>
          <p:spPr bwMode="auto">
            <a:xfrm>
              <a:off x="304" y="304"/>
              <a:ext cx="588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pic>
          <p:nvPicPr>
            <p:cNvPr id="6" name="Picture 14"/>
            <p:cNvPicPr>
              <a:picLocks noChangeAspect="1" noChangeArrowheads="1"/>
            </p:cNvPicPr>
            <p:nvPr/>
          </p:nvPicPr>
          <p:blipFill>
            <a:blip r:embed="rId2" cstate="print">
              <a:lum contrast="1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" y="304"/>
              <a:ext cx="587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30979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632523"/>
                </a:solidFill>
              </a:rPr>
              <a:t>Angio</a:t>
            </a:r>
            <a:r>
              <a:rPr lang="es-ES" b="1" dirty="0" smtClean="0">
                <a:solidFill>
                  <a:srgbClr val="632523"/>
                </a:solidFill>
              </a:rPr>
              <a:t> IRM</a:t>
            </a:r>
            <a:endParaRPr lang="es-ES" b="1" dirty="0">
              <a:solidFill>
                <a:srgbClr val="632523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Hemorragia </a:t>
            </a:r>
            <a:r>
              <a:rPr lang="es-ES" dirty="0" err="1" smtClean="0"/>
              <a:t>intra</a:t>
            </a:r>
            <a:r>
              <a:rPr lang="es-ES" dirty="0" smtClean="0"/>
              <a:t>-placa.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Centro necrótico rico en lípidos.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Adelgazamiento o ruptura de la capa fibrosa.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35" y="2113909"/>
            <a:ext cx="3327400" cy="24384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3609" y="6019301"/>
            <a:ext cx="772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Gupta</a:t>
            </a:r>
            <a:r>
              <a:rPr lang="es-ES" dirty="0" smtClean="0"/>
              <a:t> et al; </a:t>
            </a:r>
            <a:r>
              <a:rPr lang="es-ES" dirty="0" err="1" smtClean="0"/>
              <a:t>Carotid</a:t>
            </a:r>
            <a:r>
              <a:rPr lang="es-ES" dirty="0" smtClean="0"/>
              <a:t> </a:t>
            </a:r>
            <a:r>
              <a:rPr lang="es-ES" dirty="0"/>
              <a:t>Plaque MRI and Stroke </a:t>
            </a:r>
            <a:r>
              <a:rPr lang="es-ES" dirty="0" err="1" smtClean="0"/>
              <a:t>Risk</a:t>
            </a:r>
            <a:r>
              <a:rPr lang="es-ES" dirty="0" smtClean="0"/>
              <a:t>; </a:t>
            </a:r>
            <a:r>
              <a:rPr lang="es-ES" dirty="0"/>
              <a:t>Stroke-</a:t>
            </a:r>
            <a:r>
              <a:rPr lang="es-ES" dirty="0" smtClean="0"/>
              <a:t>2013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025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altLang="x-none" b="1" dirty="0" smtClean="0">
                <a:solidFill>
                  <a:srgbClr val="632523"/>
                </a:solidFill>
                <a:ea typeface="+mj-ea"/>
                <a:cs typeface="+mj-cs"/>
              </a:rPr>
              <a:t>Aproximación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/>
              <a:t>Combinación de </a:t>
            </a:r>
            <a:r>
              <a:rPr lang="es-ES" dirty="0" err="1" smtClean="0"/>
              <a:t>Dopppler</a:t>
            </a:r>
            <a:r>
              <a:rPr lang="es-ES" dirty="0" smtClean="0"/>
              <a:t> + A-IRM incrementa la </a:t>
            </a:r>
            <a:r>
              <a:rPr lang="es-ES" dirty="0"/>
              <a:t>sensibilidad diagnóstica entre 96-100%</a:t>
            </a:r>
          </a:p>
          <a:p>
            <a:pPr eaLnBrk="1" hangingPunct="1">
              <a:defRPr/>
            </a:pPr>
            <a:r>
              <a:rPr lang="es-ES" dirty="0" smtClean="0"/>
              <a:t>A-TAC </a:t>
            </a:r>
            <a:r>
              <a:rPr lang="es-ES" dirty="0"/>
              <a:t>ofrece excelente sensibilidad y especificidad para estenosis carotidea, salvo  placas con calcificación severa.</a:t>
            </a:r>
          </a:p>
          <a:p>
            <a:pPr eaLnBrk="1" hangingPunct="1">
              <a:defRPr/>
            </a:pPr>
            <a:r>
              <a:rPr lang="es-ES" dirty="0" err="1"/>
              <a:t>Angio</a:t>
            </a:r>
            <a:r>
              <a:rPr lang="es-ES" dirty="0"/>
              <a:t> TAC y ARM visualiza arco aórtico  y circulación </a:t>
            </a:r>
            <a:r>
              <a:rPr lang="es-ES" dirty="0" err="1"/>
              <a:t>intracraneana</a:t>
            </a:r>
            <a:r>
              <a:rPr lang="es-ES" dirty="0"/>
              <a:t>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39750" y="6157913"/>
            <a:ext cx="48244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altLang="x-none" b="1">
                <a:ea typeface="+mn-ea"/>
                <a:cs typeface="+mn-cs"/>
              </a:rPr>
              <a:t>Radiol Med 2011;1:54-71</a:t>
            </a:r>
          </a:p>
        </p:txBody>
      </p:sp>
    </p:spTree>
    <p:extLst>
      <p:ext uri="{BB962C8B-B14F-4D97-AF65-F5344CB8AC3E}">
        <p14:creationId xmlns:p14="http://schemas.microsoft.com/office/powerpoint/2010/main" val="2990789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481935"/>
            <a:ext cx="8229600" cy="5813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>
                <a:solidFill>
                  <a:srgbClr val="632523"/>
                </a:solidFill>
              </a:rPr>
              <a:t>¿Qué </a:t>
            </a:r>
            <a:r>
              <a:rPr lang="es-ES" b="1" dirty="0" smtClean="0">
                <a:solidFill>
                  <a:srgbClr val="632523"/>
                </a:solidFill>
              </a:rPr>
              <a:t>valorar?</a:t>
            </a:r>
            <a:endParaRPr lang="es-ES" b="1" dirty="0" smtClean="0">
              <a:solidFill>
                <a:srgbClr val="632523"/>
              </a:solidFill>
            </a:endParaRPr>
          </a:p>
          <a:p>
            <a:pPr lvl="1"/>
            <a:r>
              <a:rPr lang="es-ES" dirty="0" smtClean="0"/>
              <a:t>Asintomático vs Sintomático: </a:t>
            </a:r>
          </a:p>
          <a:p>
            <a:pPr lvl="2"/>
            <a:r>
              <a:rPr lang="es-ES" dirty="0" smtClean="0"/>
              <a:t>NASCET </a:t>
            </a:r>
            <a:r>
              <a:rPr lang="es-ES" dirty="0" smtClean="0"/>
              <a:t>y ECST: Pacientes sintomáticos = mayor riesgo de recurrencia a 6 meses, mayor beneficio con CEA. </a:t>
            </a:r>
          </a:p>
          <a:p>
            <a:pPr lvl="2"/>
            <a:r>
              <a:rPr lang="es-ES" dirty="0" smtClean="0"/>
              <a:t>Mayor evidencia para la endarterectomía en la primera semana del evento.</a:t>
            </a:r>
          </a:p>
          <a:p>
            <a:pPr lvl="2"/>
            <a:r>
              <a:rPr lang="es-ES" dirty="0" smtClean="0"/>
              <a:t>Después de la segunda semana el beneficio se puede perder.</a:t>
            </a:r>
          </a:p>
          <a:p>
            <a:pPr lvl="1"/>
            <a:r>
              <a:rPr lang="es-ES" dirty="0" smtClean="0"/>
              <a:t>Grado de estenosis:</a:t>
            </a:r>
          </a:p>
          <a:p>
            <a:pPr lvl="2"/>
            <a:r>
              <a:rPr lang="es-ES" u="sng" dirty="0" smtClean="0"/>
              <a:t>&gt;</a:t>
            </a:r>
            <a:r>
              <a:rPr lang="es-ES" dirty="0" smtClean="0"/>
              <a:t>70% vs 50 a 69% vs &lt;50%.</a:t>
            </a:r>
          </a:p>
          <a:p>
            <a:pPr lvl="2"/>
            <a:r>
              <a:rPr lang="es-ES" dirty="0" smtClean="0"/>
              <a:t>Características de la placa.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19" y="6347537"/>
            <a:ext cx="4882094" cy="4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92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altLang="x-none" b="1" dirty="0" smtClean="0">
                <a:solidFill>
                  <a:srgbClr val="632523"/>
                </a:solidFill>
                <a:ea typeface="+mj-ea"/>
                <a:cs typeface="+mj-cs"/>
              </a:rPr>
              <a:t>Preguntas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3600" dirty="0" smtClean="0"/>
              <a:t>¿Qué </a:t>
            </a:r>
            <a:r>
              <a:rPr lang="es-ES" sz="3600" dirty="0"/>
              <a:t>aproximación debe hacerse?</a:t>
            </a:r>
          </a:p>
          <a:p>
            <a:pPr>
              <a:defRPr/>
            </a:pPr>
            <a:r>
              <a:rPr lang="es-ES" sz="3600" dirty="0" smtClean="0"/>
              <a:t>¿Cuál </a:t>
            </a:r>
            <a:r>
              <a:rPr lang="es-ES" sz="3600" dirty="0"/>
              <a:t>es el riesgo de recurrencia temprana</a:t>
            </a:r>
            <a:r>
              <a:rPr lang="es-ES" sz="3600" dirty="0"/>
              <a:t>? </a:t>
            </a:r>
            <a:endParaRPr lang="es-ES" sz="3600" dirty="0" smtClean="0"/>
          </a:p>
          <a:p>
            <a:pPr>
              <a:defRPr/>
            </a:pPr>
            <a:r>
              <a:rPr lang="es-ES" sz="3600" dirty="0" smtClean="0"/>
              <a:t>¿</a:t>
            </a:r>
            <a:r>
              <a:rPr lang="es-ES" sz="3600" dirty="0"/>
              <a:t>Cuándo intervenir en EVC o AIT</a:t>
            </a:r>
            <a:r>
              <a:rPr lang="es-ES" sz="3600" dirty="0" smtClean="0"/>
              <a:t>?</a:t>
            </a:r>
            <a:endParaRPr lang="es-ES" sz="3600" dirty="0"/>
          </a:p>
          <a:p>
            <a:pPr eaLnBrk="1" hangingPunct="1">
              <a:defRPr/>
            </a:pPr>
            <a:r>
              <a:rPr lang="es-ES" sz="3600" dirty="0" smtClean="0"/>
              <a:t>¿</a:t>
            </a:r>
            <a:r>
              <a:rPr lang="es-ES" sz="3600" dirty="0"/>
              <a:t> </a:t>
            </a:r>
            <a:r>
              <a:rPr lang="es-ES" sz="3600" dirty="0" smtClean="0"/>
              <a:t>Cual tratamiento? ¿Medico, </a:t>
            </a:r>
            <a:r>
              <a:rPr lang="es-ES" sz="3600" dirty="0" err="1" smtClean="0"/>
              <a:t>endarterectomia</a:t>
            </a:r>
            <a:r>
              <a:rPr lang="es-ES" sz="3600" dirty="0" smtClean="0"/>
              <a:t> o </a:t>
            </a:r>
            <a:r>
              <a:rPr lang="es-ES" sz="3600" dirty="0" err="1" smtClean="0"/>
              <a:t>Stent</a:t>
            </a:r>
            <a:r>
              <a:rPr lang="es-ES" sz="3600" dirty="0" smtClean="0"/>
              <a:t>?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47103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18419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4000" b="1" dirty="0">
                <a:solidFill>
                  <a:srgbClr val="632523"/>
                </a:solidFill>
                <a:latin typeface="+mn-lt"/>
              </a:rPr>
              <a:t>R</a:t>
            </a:r>
            <a:r>
              <a:rPr lang="es-ES" sz="4000" b="1" dirty="0" smtClean="0">
                <a:solidFill>
                  <a:srgbClr val="632523"/>
                </a:solidFill>
                <a:latin typeface="+mn-lt"/>
                <a:cs typeface="+mj-cs"/>
              </a:rPr>
              <a:t>iesgo </a:t>
            </a:r>
            <a:r>
              <a:rPr lang="es-ES" sz="4000" b="1" dirty="0">
                <a:solidFill>
                  <a:srgbClr val="632523"/>
                </a:solidFill>
                <a:latin typeface="+mn-lt"/>
                <a:cs typeface="+mj-cs"/>
              </a:rPr>
              <a:t>de recurrencia </a:t>
            </a:r>
            <a:r>
              <a:rPr lang="es-ES" sz="4000" b="1" dirty="0" smtClean="0">
                <a:solidFill>
                  <a:srgbClr val="632523"/>
                </a:solidFill>
                <a:latin typeface="+mn-lt"/>
                <a:cs typeface="+mj-cs"/>
              </a:rPr>
              <a:t>temprana</a:t>
            </a:r>
            <a:endParaRPr lang="es-ES" sz="4000" b="1" dirty="0">
              <a:solidFill>
                <a:srgbClr val="632523"/>
              </a:solidFill>
              <a:latin typeface="+mn-lt"/>
              <a:cs typeface="+mj-cs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/>
              <a:t>R</a:t>
            </a:r>
            <a:r>
              <a:rPr lang="es-ES" sz="2800" dirty="0" smtClean="0">
                <a:cs typeface="+mn-cs"/>
              </a:rPr>
              <a:t>iesgo </a:t>
            </a:r>
            <a:r>
              <a:rPr lang="es-ES" sz="2800" dirty="0">
                <a:cs typeface="+mn-cs"/>
              </a:rPr>
              <a:t>reportado  varía entre el 8 – 21% en los 14 días</a:t>
            </a:r>
          </a:p>
          <a:p>
            <a:pPr eaLnBrk="1" hangingPunct="1">
              <a:defRPr/>
            </a:pPr>
            <a:r>
              <a:rPr lang="es-ES" sz="2800" dirty="0">
                <a:cs typeface="+mn-cs"/>
              </a:rPr>
              <a:t>La mayoría de eventos ocurren en las primeras 72 horas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800" dirty="0"/>
              <a:t>Factores de riesgo</a:t>
            </a:r>
          </a:p>
          <a:p>
            <a:pPr lvl="1" eaLnBrk="1" hangingPunct="1">
              <a:defRPr/>
            </a:pPr>
            <a:r>
              <a:rPr lang="es-ES" sz="2400" dirty="0"/>
              <a:t>Severidad de la estenosis</a:t>
            </a:r>
          </a:p>
          <a:p>
            <a:pPr lvl="1" eaLnBrk="1" hangingPunct="1">
              <a:defRPr/>
            </a:pPr>
            <a:r>
              <a:rPr lang="es-ES" sz="2400" dirty="0"/>
              <a:t>Placa irregular o ulcerada</a:t>
            </a:r>
          </a:p>
          <a:p>
            <a:pPr lvl="1" eaLnBrk="1" hangingPunct="1">
              <a:defRPr/>
            </a:pPr>
            <a:r>
              <a:rPr lang="es-ES" sz="2400" dirty="0"/>
              <a:t>Presencia de  señales de micro embolia (MES) en el </a:t>
            </a:r>
            <a:r>
              <a:rPr lang="es-ES" sz="2400" dirty="0" err="1"/>
              <a:t>doppler</a:t>
            </a:r>
            <a:r>
              <a:rPr lang="es-ES" sz="2400" dirty="0"/>
              <a:t> </a:t>
            </a:r>
            <a:r>
              <a:rPr lang="es-ES" sz="2400" dirty="0" err="1"/>
              <a:t>transcraneal</a:t>
            </a:r>
            <a:endParaRPr lang="es-ES" sz="2400" dirty="0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11188" y="5876925"/>
            <a:ext cx="6913562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altLang="x-none" b="1" dirty="0" err="1">
                <a:ea typeface="+mn-ea"/>
                <a:cs typeface="+mn-cs"/>
              </a:rPr>
              <a:t>Eur</a:t>
            </a:r>
            <a:r>
              <a:rPr lang="es-ES" altLang="x-none" b="1" dirty="0">
                <a:ea typeface="+mn-ea"/>
                <a:cs typeface="+mn-cs"/>
              </a:rPr>
              <a:t> J </a:t>
            </a:r>
            <a:r>
              <a:rPr lang="es-ES" altLang="x-none" b="1" dirty="0" err="1">
                <a:ea typeface="+mn-ea"/>
                <a:cs typeface="+mn-cs"/>
              </a:rPr>
              <a:t>Vasc</a:t>
            </a:r>
            <a:r>
              <a:rPr lang="es-ES" altLang="x-none" b="1" dirty="0">
                <a:ea typeface="+mn-ea"/>
                <a:cs typeface="+mn-cs"/>
              </a:rPr>
              <a:t> </a:t>
            </a:r>
            <a:r>
              <a:rPr lang="es-ES" altLang="x-none" b="1" dirty="0" err="1">
                <a:ea typeface="+mn-ea"/>
                <a:cs typeface="+mn-cs"/>
              </a:rPr>
              <a:t>Endovasc</a:t>
            </a:r>
            <a:r>
              <a:rPr lang="es-ES" altLang="x-none" b="1" dirty="0">
                <a:ea typeface="+mn-ea"/>
                <a:cs typeface="+mn-cs"/>
              </a:rPr>
              <a:t> </a:t>
            </a:r>
            <a:r>
              <a:rPr lang="es-ES" altLang="x-none" b="1" dirty="0" err="1">
                <a:ea typeface="+mn-ea"/>
                <a:cs typeface="+mn-cs"/>
              </a:rPr>
              <a:t>Surg</a:t>
            </a:r>
            <a:r>
              <a:rPr lang="es-ES" altLang="x-none" b="1" dirty="0">
                <a:ea typeface="+mn-ea"/>
                <a:cs typeface="+mn-cs"/>
              </a:rPr>
              <a:t> 2008;35:255-261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s-ES" altLang="x-none" b="1" dirty="0" err="1">
                <a:ea typeface="+mn-ea"/>
                <a:cs typeface="+mn-cs"/>
              </a:rPr>
              <a:t>Neurology</a:t>
            </a:r>
            <a:r>
              <a:rPr lang="es-ES" altLang="x-none" b="1" dirty="0">
                <a:ea typeface="+mn-ea"/>
                <a:cs typeface="+mn-cs"/>
              </a:rPr>
              <a:t> </a:t>
            </a:r>
            <a:r>
              <a:rPr lang="es-ES" altLang="x-none" b="1" dirty="0" smtClean="0">
                <a:ea typeface="+mn-ea"/>
                <a:cs typeface="+mn-cs"/>
              </a:rPr>
              <a:t>2016;77</a:t>
            </a:r>
            <a:r>
              <a:rPr lang="es-ES" altLang="x-none" b="1" dirty="0">
                <a:ea typeface="+mn-ea"/>
                <a:cs typeface="+mn-cs"/>
              </a:rPr>
              <a:t>:738-743</a:t>
            </a:r>
          </a:p>
        </p:txBody>
      </p:sp>
    </p:spTree>
    <p:extLst>
      <p:ext uri="{BB962C8B-B14F-4D97-AF65-F5344CB8AC3E}">
        <p14:creationId xmlns:p14="http://schemas.microsoft.com/office/powerpoint/2010/main" val="188104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sz="4000" b="1" dirty="0" smtClean="0">
                <a:solidFill>
                  <a:srgbClr val="632523"/>
                </a:solidFill>
                <a:latin typeface="Arial" charset="0"/>
                <a:cs typeface="+mj-cs"/>
              </a:rPr>
              <a:t>Manejo Médico</a:t>
            </a:r>
            <a:endParaRPr lang="es-ES" sz="4000" b="1" dirty="0">
              <a:solidFill>
                <a:srgbClr val="632523"/>
              </a:solidFill>
              <a:latin typeface="Arial" charset="0"/>
              <a:cs typeface="+mj-cs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dirty="0" err="1">
                <a:cs typeface="+mn-cs"/>
              </a:rPr>
              <a:t>Antiagregación</a:t>
            </a:r>
            <a:r>
              <a:rPr lang="es-ES" dirty="0">
                <a:cs typeface="+mn-cs"/>
              </a:rPr>
              <a:t> ASA </a:t>
            </a:r>
            <a:r>
              <a:rPr lang="es-ES" dirty="0" smtClean="0">
                <a:cs typeface="+mn-cs"/>
              </a:rPr>
              <a:t>dosis de entre 75 y 325 </a:t>
            </a:r>
            <a:r>
              <a:rPr lang="es-ES" dirty="0">
                <a:cs typeface="+mn-cs"/>
              </a:rPr>
              <a:t>mg </a:t>
            </a:r>
            <a:r>
              <a:rPr lang="es-ES" dirty="0" smtClean="0">
                <a:cs typeface="+mn-cs"/>
              </a:rPr>
              <a:t>por d</a:t>
            </a:r>
            <a:r>
              <a:rPr lang="es-ES" dirty="0" smtClean="0">
                <a:cs typeface="+mn-cs"/>
              </a:rPr>
              <a:t>ía</a:t>
            </a:r>
            <a:endParaRPr lang="es-ES" dirty="0">
              <a:cs typeface="+mn-cs"/>
            </a:endParaRPr>
          </a:p>
          <a:p>
            <a:pPr eaLnBrk="1" hangingPunct="1">
              <a:defRPr/>
            </a:pPr>
            <a:r>
              <a:rPr lang="es-ES" dirty="0">
                <a:cs typeface="+mn-cs"/>
              </a:rPr>
              <a:t>Terapia combinada  ASA + </a:t>
            </a:r>
            <a:r>
              <a:rPr lang="es-ES" dirty="0" err="1">
                <a:cs typeface="+mn-cs"/>
              </a:rPr>
              <a:t>clopidogrel</a:t>
            </a:r>
            <a:r>
              <a:rPr lang="es-ES" dirty="0">
                <a:cs typeface="+mn-cs"/>
              </a:rPr>
              <a:t> ha probado mayor efectividad que ASA sola en la reducción de MES</a:t>
            </a:r>
          </a:p>
          <a:p>
            <a:pPr eaLnBrk="1" hangingPunct="1">
              <a:defRPr/>
            </a:pPr>
            <a:r>
              <a:rPr lang="es-ES" dirty="0" smtClean="0">
                <a:cs typeface="+mn-cs"/>
              </a:rPr>
              <a:t>En infarto menor; </a:t>
            </a:r>
            <a:r>
              <a:rPr lang="es-ES" dirty="0" err="1" smtClean="0">
                <a:cs typeface="+mn-cs"/>
              </a:rPr>
              <a:t>aspirina+clopidogrel</a:t>
            </a:r>
            <a:endParaRPr lang="es-ES" dirty="0"/>
          </a:p>
          <a:p>
            <a:pPr eaLnBrk="1" hangingPunct="1">
              <a:defRPr/>
            </a:pPr>
            <a:r>
              <a:rPr lang="es-ES" dirty="0" err="1" smtClean="0">
                <a:cs typeface="+mn-cs"/>
              </a:rPr>
              <a:t>Antiagregantes</a:t>
            </a:r>
            <a:r>
              <a:rPr lang="es-ES" dirty="0" smtClean="0">
                <a:cs typeface="+mn-cs"/>
              </a:rPr>
              <a:t>, </a:t>
            </a:r>
            <a:r>
              <a:rPr lang="es-ES" dirty="0" err="1" smtClean="0">
                <a:cs typeface="+mn-cs"/>
              </a:rPr>
              <a:t>atorvastatina</a:t>
            </a:r>
            <a:r>
              <a:rPr lang="es-ES" dirty="0" smtClean="0">
                <a:cs typeface="+mn-cs"/>
              </a:rPr>
              <a:t> 80 </a:t>
            </a:r>
            <a:r>
              <a:rPr lang="es-ES" dirty="0" err="1" smtClean="0">
                <a:cs typeface="+mn-cs"/>
              </a:rPr>
              <a:t>mgs</a:t>
            </a:r>
            <a:r>
              <a:rPr lang="es-ES" dirty="0" smtClean="0">
                <a:cs typeface="+mn-cs"/>
              </a:rPr>
              <a:t>/día, control de factores de riesgo</a:t>
            </a:r>
            <a:endParaRPr lang="es-ES" dirty="0">
              <a:cs typeface="+mn-cs"/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68313" y="6308725"/>
            <a:ext cx="424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altLang="x-none" b="1" dirty="0" err="1">
                <a:ea typeface="+mn-ea"/>
                <a:cs typeface="+mn-cs"/>
              </a:rPr>
              <a:t>Circulation</a:t>
            </a:r>
            <a:r>
              <a:rPr lang="es-ES" altLang="x-none" b="1" dirty="0">
                <a:ea typeface="+mn-ea"/>
                <a:cs typeface="+mn-cs"/>
              </a:rPr>
              <a:t> </a:t>
            </a:r>
            <a:r>
              <a:rPr lang="es-ES" altLang="x-none" b="1" dirty="0" smtClean="0">
                <a:ea typeface="+mn-ea"/>
                <a:cs typeface="+mn-cs"/>
              </a:rPr>
              <a:t>2015;111</a:t>
            </a:r>
            <a:r>
              <a:rPr lang="es-ES" altLang="x-none" b="1" dirty="0">
                <a:ea typeface="+mn-ea"/>
                <a:cs typeface="+mn-cs"/>
              </a:rPr>
              <a:t>:2233-2340</a:t>
            </a:r>
          </a:p>
        </p:txBody>
      </p:sp>
    </p:spTree>
    <p:extLst>
      <p:ext uri="{BB962C8B-B14F-4D97-AF65-F5344CB8AC3E}">
        <p14:creationId xmlns:p14="http://schemas.microsoft.com/office/powerpoint/2010/main" val="318341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 smtClean="0">
                <a:solidFill>
                  <a:srgbClr val="632523"/>
                </a:solidFill>
                <a:cs typeface="+mj-cs"/>
              </a:rPr>
              <a:t>Endarterectomia</a:t>
            </a:r>
            <a:r>
              <a:rPr lang="en-US" sz="2800" b="1" dirty="0" smtClean="0">
                <a:solidFill>
                  <a:srgbClr val="632523"/>
                </a:solidFill>
                <a:cs typeface="+mj-cs"/>
              </a:rPr>
              <a:t> </a:t>
            </a:r>
            <a:r>
              <a:rPr lang="en-US" sz="2800" b="1" dirty="0" err="1" smtClean="0">
                <a:solidFill>
                  <a:srgbClr val="632523"/>
                </a:solidFill>
                <a:cs typeface="+mj-cs"/>
              </a:rPr>
              <a:t>carotidea</a:t>
            </a:r>
            <a:r>
              <a:rPr lang="en-US" sz="2800" b="1" dirty="0" smtClean="0">
                <a:solidFill>
                  <a:srgbClr val="632523"/>
                </a:solidFill>
                <a:cs typeface="+mj-cs"/>
              </a:rPr>
              <a:t>. </a:t>
            </a:r>
            <a:r>
              <a:rPr lang="en-US" sz="2800" b="1" dirty="0" err="1" smtClean="0">
                <a:solidFill>
                  <a:srgbClr val="632523"/>
                </a:solidFill>
                <a:cs typeface="+mj-cs"/>
              </a:rPr>
              <a:t>Riesgo</a:t>
            </a:r>
            <a:r>
              <a:rPr lang="en-US" sz="2800" b="1" dirty="0" smtClean="0">
                <a:solidFill>
                  <a:srgbClr val="632523"/>
                </a:solidFill>
                <a:cs typeface="+mj-cs"/>
              </a:rPr>
              <a:t> de </a:t>
            </a:r>
            <a:r>
              <a:rPr lang="en-US" sz="2800" b="1" dirty="0" err="1" smtClean="0">
                <a:solidFill>
                  <a:srgbClr val="632523"/>
                </a:solidFill>
                <a:cs typeface="+mj-cs"/>
              </a:rPr>
              <a:t>infarto</a:t>
            </a:r>
            <a:r>
              <a:rPr lang="en-US" sz="2800" b="1" dirty="0" smtClean="0">
                <a:solidFill>
                  <a:srgbClr val="632523"/>
                </a:solidFill>
                <a:cs typeface="+mj-cs"/>
              </a:rPr>
              <a:t> cerebral </a:t>
            </a:r>
            <a:r>
              <a:rPr lang="en-US" sz="2800" b="1" dirty="0" err="1" smtClean="0">
                <a:solidFill>
                  <a:srgbClr val="632523"/>
                </a:solidFill>
                <a:cs typeface="+mj-cs"/>
              </a:rPr>
              <a:t>Ipsilateral</a:t>
            </a:r>
            <a:r>
              <a:rPr lang="en-US" sz="2800" b="1" dirty="0" smtClean="0">
                <a:solidFill>
                  <a:srgbClr val="632523"/>
                </a:solidFill>
                <a:cs typeface="+mj-cs"/>
              </a:rPr>
              <a:t> a 2 </a:t>
            </a:r>
            <a:r>
              <a:rPr lang="en-US" sz="2800" b="1" dirty="0" err="1" smtClean="0">
                <a:solidFill>
                  <a:srgbClr val="632523"/>
                </a:solidFill>
                <a:cs typeface="+mj-cs"/>
              </a:rPr>
              <a:t>años</a:t>
            </a:r>
            <a:r>
              <a:rPr lang="en-US" sz="2800" b="1" dirty="0" smtClean="0">
                <a:solidFill>
                  <a:srgbClr val="632523"/>
                </a:solidFill>
                <a:cs typeface="+mj-cs"/>
              </a:rPr>
              <a:t>: NASCET</a:t>
            </a:r>
          </a:p>
        </p:txBody>
      </p:sp>
      <p:graphicFrame>
        <p:nvGraphicFramePr>
          <p:cNvPr id="48130" name="Object 3"/>
          <p:cNvGraphicFramePr>
            <a:graphicFrameLocks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682849772"/>
              </p:ext>
            </p:extLst>
          </p:nvPr>
        </p:nvGraphicFramePr>
        <p:xfrm>
          <a:off x="457200" y="1684338"/>
          <a:ext cx="8229600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Gráfico" r:id="rId3" imgW="7772400" imgH="4114800" progId="MSGraph.Chart.8">
                  <p:embed followColorScheme="full"/>
                </p:oleObj>
              </mc:Choice>
              <mc:Fallback>
                <p:oleObj name="Gráfico" r:id="rId3" imgW="7772400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84338"/>
                        <a:ext cx="8229600" cy="435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828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21962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5400" b="1" dirty="0" smtClean="0">
                <a:solidFill>
                  <a:schemeClr val="accent2">
                    <a:lumMod val="50000"/>
                  </a:schemeClr>
                </a:solidFill>
              </a:rPr>
              <a:t>Tratamiento</a:t>
            </a:r>
            <a:endParaRPr lang="es-ES" sz="8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899" y="2006600"/>
            <a:ext cx="6648459" cy="293585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899" y="5436359"/>
            <a:ext cx="4882094" cy="4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7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3" y="1082675"/>
            <a:ext cx="8358187" cy="47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95288" y="6381750"/>
            <a:ext cx="3889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altLang="x-none" sz="1400" b="1">
                <a:ea typeface="+mn-ea"/>
                <a:cs typeface="+mn-cs"/>
              </a:rPr>
              <a:t>Eur Heart J 2009;30(22):2693.2704</a:t>
            </a:r>
          </a:p>
        </p:txBody>
      </p:sp>
    </p:spTree>
    <p:extLst>
      <p:ext uri="{BB962C8B-B14F-4D97-AF65-F5344CB8AC3E}">
        <p14:creationId xmlns:p14="http://schemas.microsoft.com/office/powerpoint/2010/main" val="194183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888" y="1025525"/>
            <a:ext cx="8404225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288" y="6381750"/>
            <a:ext cx="3889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altLang="x-none" sz="1400">
                <a:ea typeface="+mn-ea"/>
                <a:cs typeface="+mn-cs"/>
              </a:rPr>
              <a:t>Eur Heart J 2009;30(22):2693.2704</a:t>
            </a:r>
          </a:p>
        </p:txBody>
      </p:sp>
    </p:spTree>
    <p:extLst>
      <p:ext uri="{BB962C8B-B14F-4D97-AF65-F5344CB8AC3E}">
        <p14:creationId xmlns:p14="http://schemas.microsoft.com/office/powerpoint/2010/main" val="149476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0048" y="390106"/>
            <a:ext cx="6833259" cy="979019"/>
          </a:xfrm>
        </p:spPr>
        <p:txBody>
          <a:bodyPr/>
          <a:lstStyle/>
          <a:p>
            <a:r>
              <a:rPr lang="es-ES" sz="4000" b="1" dirty="0" smtClean="0">
                <a:solidFill>
                  <a:srgbClr val="632523"/>
                </a:solidFill>
              </a:rPr>
              <a:t>Introducción</a:t>
            </a:r>
            <a:endParaRPr lang="es-ES" b="1" dirty="0">
              <a:solidFill>
                <a:srgbClr val="632523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0590" y="1600200"/>
            <a:ext cx="8004350" cy="430518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S" sz="2600" dirty="0" smtClean="0"/>
              <a:t>10 a 20% de los EVC isquémicos. </a:t>
            </a:r>
          </a:p>
          <a:p>
            <a:pPr marL="342900" lvl="1" indent="-342900">
              <a:lnSpc>
                <a:spcPct val="110000"/>
              </a:lnSpc>
              <a:buFont typeface="Arial"/>
              <a:buChar char="•"/>
            </a:pPr>
            <a:r>
              <a:rPr lang="es-ES" sz="2600" dirty="0" smtClean="0">
                <a:latin typeface="Calibri" charset="0"/>
              </a:rPr>
              <a:t>Aprox. 80% de los pacientes con DM2 tendrán enfermedad </a:t>
            </a:r>
            <a:r>
              <a:rPr lang="es-ES" sz="2600" dirty="0" err="1" smtClean="0">
                <a:latin typeface="Calibri" charset="0"/>
              </a:rPr>
              <a:t>macrovascular</a:t>
            </a:r>
            <a:r>
              <a:rPr lang="es-ES" sz="2600" dirty="0">
                <a:latin typeface="Calibri" charset="0"/>
              </a:rPr>
              <a:t>.</a:t>
            </a:r>
            <a:r>
              <a:rPr lang="es-ES" sz="2600" dirty="0" smtClean="0">
                <a:latin typeface="Calibri" charset="0"/>
              </a:rPr>
              <a:t> </a:t>
            </a:r>
          </a:p>
          <a:p>
            <a:pPr marL="342900" lvl="1" indent="-342900">
              <a:lnSpc>
                <a:spcPct val="110000"/>
              </a:lnSpc>
              <a:buFont typeface="Arial"/>
              <a:buChar char="•"/>
            </a:pPr>
            <a:r>
              <a:rPr lang="es-ES" sz="2600" dirty="0" smtClean="0"/>
              <a:t>Estenosis de la ACI: Prevalencia de 2 a 3% en la población general.</a:t>
            </a:r>
          </a:p>
          <a:p>
            <a:pPr marL="342900" lvl="1" indent="-342900">
              <a:lnSpc>
                <a:spcPct val="110000"/>
              </a:lnSpc>
              <a:buFont typeface="Arial"/>
              <a:buChar char="•"/>
            </a:pPr>
            <a:r>
              <a:rPr lang="es-ES" altLang="x-none" sz="2400" dirty="0" smtClean="0">
                <a:ea typeface="+mn-ea"/>
                <a:cs typeface="+mn-cs"/>
              </a:rPr>
              <a:t>Mecanismos propuestos:</a:t>
            </a:r>
          </a:p>
          <a:p>
            <a:pPr marL="742950" lvl="2" indent="-342900">
              <a:lnSpc>
                <a:spcPct val="110000"/>
              </a:lnSpc>
            </a:pPr>
            <a:r>
              <a:rPr lang="es-ES" altLang="x-none" sz="2000" dirty="0" smtClean="0">
                <a:ea typeface="+mn-ea"/>
                <a:cs typeface="+mn-cs"/>
              </a:rPr>
              <a:t>embolia desde una placa inestable</a:t>
            </a:r>
          </a:p>
          <a:p>
            <a:pPr marL="742950" lvl="2" indent="-342900">
              <a:lnSpc>
                <a:spcPct val="110000"/>
              </a:lnSpc>
            </a:pPr>
            <a:r>
              <a:rPr lang="es-ES" altLang="x-none" sz="2000" dirty="0" smtClean="0"/>
              <a:t>Mecanismo hemodinámico</a:t>
            </a:r>
            <a:endParaRPr lang="es-ES" altLang="x-none" sz="2000" dirty="0" smtClean="0">
              <a:ea typeface="+mn-ea"/>
              <a:cs typeface="+mn-cs"/>
            </a:endParaRPr>
          </a:p>
          <a:p>
            <a:pPr marL="0" lvl="1" indent="0">
              <a:lnSpc>
                <a:spcPct val="110000"/>
              </a:lnSpc>
              <a:buNone/>
            </a:pPr>
            <a:endParaRPr lang="es-ES" sz="2600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1270048" y="6105796"/>
            <a:ext cx="70680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/>
              <a:t>J. David </a:t>
            </a:r>
            <a:r>
              <a:rPr lang="es-ES" sz="1600" dirty="0" err="1"/>
              <a:t>Spence</a:t>
            </a:r>
            <a:r>
              <a:rPr lang="es-ES" sz="1600" dirty="0"/>
              <a:t>, MD, </a:t>
            </a:r>
            <a:r>
              <a:rPr lang="es-ES" sz="1600" dirty="0" err="1"/>
              <a:t>Measurement</a:t>
            </a:r>
            <a:r>
              <a:rPr lang="es-ES" sz="1600" dirty="0"/>
              <a:t> of </a:t>
            </a:r>
            <a:r>
              <a:rPr lang="es-ES" sz="1600" dirty="0" err="1"/>
              <a:t>Carotid</a:t>
            </a:r>
            <a:r>
              <a:rPr lang="es-ES" sz="1600" dirty="0"/>
              <a:t> Plaque </a:t>
            </a:r>
            <a:r>
              <a:rPr lang="es-ES" sz="1600" dirty="0" err="1" smtClean="0"/>
              <a:t>Burden</a:t>
            </a:r>
            <a:r>
              <a:rPr lang="es-ES" sz="1600" dirty="0" smtClean="0"/>
              <a:t>;</a:t>
            </a:r>
            <a:endParaRPr lang="es-ES" sz="1600" dirty="0"/>
          </a:p>
          <a:p>
            <a:pPr algn="just"/>
            <a:r>
              <a:rPr lang="es-ES" sz="1600" dirty="0" smtClean="0"/>
              <a:t>JAMA </a:t>
            </a:r>
            <a:r>
              <a:rPr lang="es-ES" sz="1600" dirty="0" err="1"/>
              <a:t>Neurology</a:t>
            </a:r>
            <a:r>
              <a:rPr lang="es-ES" sz="1600" dirty="0"/>
              <a:t> </a:t>
            </a:r>
            <a:r>
              <a:rPr lang="es-ES" sz="1600" dirty="0" err="1"/>
              <a:t>April</a:t>
            </a:r>
            <a:r>
              <a:rPr lang="es-ES" sz="1600" dirty="0"/>
              <a:t> 2015 </a:t>
            </a:r>
            <a:r>
              <a:rPr lang="es-ES" sz="1600" dirty="0" err="1"/>
              <a:t>Volume</a:t>
            </a:r>
            <a:r>
              <a:rPr lang="es-ES" sz="1600" dirty="0"/>
              <a:t> 72, </a:t>
            </a:r>
            <a:r>
              <a:rPr lang="es-ES" sz="1600" dirty="0" err="1"/>
              <a:t>Number</a:t>
            </a:r>
            <a:r>
              <a:rPr lang="es-ES" sz="1600" dirty="0"/>
              <a:t> 4 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513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err="1" smtClean="0">
                <a:solidFill>
                  <a:srgbClr val="632523"/>
                </a:solidFill>
              </a:rPr>
              <a:t>Endarterectomia</a:t>
            </a:r>
            <a:r>
              <a:rPr lang="es-ES" sz="4000" b="1" dirty="0" smtClean="0">
                <a:solidFill>
                  <a:srgbClr val="632523"/>
                </a:solidFill>
              </a:rPr>
              <a:t> vs </a:t>
            </a:r>
            <a:r>
              <a:rPr lang="es-ES" sz="4000" b="1" dirty="0" err="1" smtClean="0">
                <a:solidFill>
                  <a:srgbClr val="632523"/>
                </a:solidFill>
              </a:rPr>
              <a:t>Stent</a:t>
            </a:r>
            <a:endParaRPr lang="es-ES" sz="4000" b="1" dirty="0">
              <a:solidFill>
                <a:srgbClr val="632523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3525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Factores del paciente:</a:t>
            </a:r>
            <a:endParaRPr lang="es-ES" dirty="0" smtClean="0"/>
          </a:p>
          <a:p>
            <a:pPr lvl="1" algn="just"/>
            <a:r>
              <a:rPr lang="es-ES" dirty="0" smtClean="0"/>
              <a:t>Edad 	</a:t>
            </a:r>
            <a:r>
              <a:rPr lang="es-ES" u="sng" dirty="0" smtClean="0"/>
              <a:t>&gt; </a:t>
            </a:r>
            <a:r>
              <a:rPr lang="es-ES" dirty="0" smtClean="0"/>
              <a:t>70 </a:t>
            </a:r>
            <a:r>
              <a:rPr lang="es-ES" dirty="0" smtClean="0"/>
              <a:t>años a favor CEA.</a:t>
            </a:r>
          </a:p>
          <a:p>
            <a:pPr lvl="1" algn="just"/>
            <a:r>
              <a:rPr lang="es-ES" dirty="0"/>
              <a:t>F</a:t>
            </a:r>
            <a:r>
              <a:rPr lang="es-ES" dirty="0" smtClean="0"/>
              <a:t>emenino </a:t>
            </a:r>
            <a:r>
              <a:rPr lang="es-ES" dirty="0" smtClean="0"/>
              <a:t>menor beneficio de la CEA. No diferencia por </a:t>
            </a:r>
            <a:r>
              <a:rPr lang="es-ES" dirty="0" smtClean="0"/>
              <a:t>genero para </a:t>
            </a:r>
            <a:r>
              <a:rPr lang="es-ES" dirty="0" smtClean="0"/>
              <a:t>la CAS.</a:t>
            </a:r>
          </a:p>
          <a:p>
            <a:pPr lvl="1" algn="just"/>
            <a:r>
              <a:rPr lang="es-ES" dirty="0" smtClean="0"/>
              <a:t>Cardiopatía isquémica mayor riesgo en CEA. Insuficiencia renal crónica peor pronóstico en CEA y CAS.</a:t>
            </a:r>
          </a:p>
          <a:p>
            <a:pPr lvl="1" algn="just"/>
            <a:r>
              <a:rPr lang="es-ES" dirty="0" smtClean="0"/>
              <a:t>Expectativa de vida mayor de 3 años para asintomáticos. </a:t>
            </a:r>
          </a:p>
          <a:p>
            <a:pPr lvl="1" algn="just"/>
            <a:r>
              <a:rPr lang="es-ES" dirty="0" smtClean="0"/>
              <a:t>Mal estado funcional previo por infartos extensos no beneficio de CAS  o CEA.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70" y="6306121"/>
            <a:ext cx="4882094" cy="4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8637" y="1174745"/>
            <a:ext cx="7460040" cy="4945081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Factores de la enfermedad </a:t>
            </a:r>
            <a:endParaRPr lang="es-ES" dirty="0" smtClean="0"/>
          </a:p>
          <a:p>
            <a:pPr lvl="2"/>
            <a:r>
              <a:rPr lang="es-ES" dirty="0" smtClean="0"/>
              <a:t>NASCET y ECST: Establecen que los sintomáticos tienen el mayor riesgo de recurrencia a 6 meses y se benefician más de la CEA. </a:t>
            </a:r>
          </a:p>
          <a:p>
            <a:pPr lvl="2"/>
            <a:r>
              <a:rPr lang="es-ES" dirty="0" smtClean="0"/>
              <a:t>Mayor evidencia para la endarterectomía en la primera semana del evento.</a:t>
            </a:r>
          </a:p>
          <a:p>
            <a:pPr lvl="2"/>
            <a:r>
              <a:rPr lang="es-ES" dirty="0" smtClean="0"/>
              <a:t>Después de la segunda semana el beneficio </a:t>
            </a:r>
            <a:r>
              <a:rPr lang="es-ES" dirty="0" smtClean="0"/>
              <a:t>disminuye</a:t>
            </a:r>
            <a:endParaRPr lang="es-ES" dirty="0" smtClean="0"/>
          </a:p>
          <a:p>
            <a:pPr lvl="1"/>
            <a:r>
              <a:rPr lang="es-ES" dirty="0" smtClean="0"/>
              <a:t>Grado de estenosis:</a:t>
            </a:r>
          </a:p>
          <a:p>
            <a:pPr lvl="2"/>
            <a:r>
              <a:rPr lang="es-ES" u="sng" dirty="0" smtClean="0"/>
              <a:t>&gt;</a:t>
            </a:r>
            <a:r>
              <a:rPr lang="es-ES" dirty="0" smtClean="0"/>
              <a:t>70% vs 50 a 69% vs &lt;50%.</a:t>
            </a:r>
          </a:p>
          <a:p>
            <a:pPr lvl="2"/>
            <a:r>
              <a:rPr lang="es-ES" dirty="0" smtClean="0"/>
              <a:t>Características de la placa.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19" y="6347537"/>
            <a:ext cx="4882094" cy="417273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b="1" dirty="0" err="1" smtClean="0">
                <a:solidFill>
                  <a:srgbClr val="632523"/>
                </a:solidFill>
              </a:rPr>
              <a:t>Endarterectomia</a:t>
            </a:r>
            <a:r>
              <a:rPr lang="es-ES" sz="4000" b="1" dirty="0" smtClean="0">
                <a:solidFill>
                  <a:srgbClr val="632523"/>
                </a:solidFill>
              </a:rPr>
              <a:t> vs </a:t>
            </a:r>
            <a:r>
              <a:rPr lang="es-ES" sz="4000" b="1" dirty="0" err="1" smtClean="0">
                <a:solidFill>
                  <a:srgbClr val="632523"/>
                </a:solidFill>
              </a:rPr>
              <a:t>Stent</a:t>
            </a:r>
            <a:endParaRPr lang="es-ES" sz="4000" b="1" dirty="0">
              <a:solidFill>
                <a:srgbClr val="6325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26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676" y="69201"/>
            <a:ext cx="5989188" cy="670689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372"/>
            <a:ext cx="3667989" cy="31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05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altLang="x-none" sz="4000" b="1" dirty="0" smtClean="0">
                <a:solidFill>
                  <a:srgbClr val="632523"/>
                </a:solidFill>
                <a:ea typeface="+mj-ea"/>
                <a:cs typeface="+mj-cs"/>
              </a:rPr>
              <a:t>Subgrupos especiales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400">
                <a:latin typeface="Arial" charset="0"/>
                <a:cs typeface="+mn-cs"/>
              </a:rPr>
              <a:t>Edad </a:t>
            </a:r>
          </a:p>
          <a:p>
            <a:pPr lvl="1" eaLnBrk="1" hangingPunct="1">
              <a:defRPr/>
            </a:pPr>
            <a:r>
              <a:rPr lang="es-ES" sz="2000">
                <a:latin typeface="Arial" charset="0"/>
              </a:rPr>
              <a:t>Aumento de riesgo de complicaciones con stent en pacientes con edad avanzada</a:t>
            </a:r>
          </a:p>
          <a:p>
            <a:pPr lvl="1" eaLnBrk="1" hangingPunct="1">
              <a:defRPr/>
            </a:pPr>
            <a:r>
              <a:rPr lang="es-ES" sz="2000">
                <a:latin typeface="Arial" charset="0"/>
              </a:rPr>
              <a:t>Mayor beneficio &lt; 70años </a:t>
            </a:r>
          </a:p>
          <a:p>
            <a:pPr eaLnBrk="1" hangingPunct="1">
              <a:defRPr/>
            </a:pPr>
            <a:r>
              <a:rPr lang="es-ES" sz="2400">
                <a:latin typeface="Arial" charset="0"/>
                <a:cs typeface="+mn-cs"/>
              </a:rPr>
              <a:t>Oclusión contralateral</a:t>
            </a:r>
          </a:p>
          <a:p>
            <a:pPr lvl="1" eaLnBrk="1" hangingPunct="1">
              <a:defRPr/>
            </a:pPr>
            <a:r>
              <a:rPr lang="es-ES" sz="2000">
                <a:latin typeface="Arial" charset="0"/>
              </a:rPr>
              <a:t>Aumento de riesgo para endarterectomía no significativo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2400">
                <a:latin typeface="Arial" charset="0"/>
                <a:cs typeface="+mn-cs"/>
              </a:rPr>
              <a:t>Características de la placa </a:t>
            </a:r>
          </a:p>
          <a:p>
            <a:pPr lvl="1" eaLnBrk="1" hangingPunct="1">
              <a:defRPr/>
            </a:pPr>
            <a:r>
              <a:rPr lang="es-ES" sz="2000">
                <a:latin typeface="Arial" charset="0"/>
              </a:rPr>
              <a:t>No estudios sobre el tema</a:t>
            </a:r>
          </a:p>
          <a:p>
            <a:pPr lvl="1" eaLnBrk="1" hangingPunct="1">
              <a:defRPr/>
            </a:pPr>
            <a:r>
              <a:rPr lang="es-ES" sz="2000">
                <a:latin typeface="Arial" charset="0"/>
              </a:rPr>
              <a:t>Aumento de riesgo  para grupo de stent en placas hipoecogenicas</a:t>
            </a:r>
          </a:p>
          <a:p>
            <a:pPr eaLnBrk="1" hangingPunct="1">
              <a:defRPr/>
            </a:pPr>
            <a:r>
              <a:rPr lang="es-ES" sz="2400">
                <a:latin typeface="Arial" charset="0"/>
                <a:cs typeface="+mn-cs"/>
              </a:rPr>
              <a:t>Factores anatómicos</a:t>
            </a:r>
          </a:p>
          <a:p>
            <a:pPr lvl="1" eaLnBrk="1" hangingPunct="1">
              <a:defRPr/>
            </a:pPr>
            <a:r>
              <a:rPr lang="es-ES" sz="2000">
                <a:latin typeface="Arial" charset="0"/>
              </a:rPr>
              <a:t>Opinión expertos</a:t>
            </a:r>
          </a:p>
          <a:p>
            <a:pPr lvl="1" eaLnBrk="1" hangingPunct="1">
              <a:defRPr/>
            </a:pPr>
            <a:r>
              <a:rPr lang="es-ES" sz="2000">
                <a:latin typeface="Arial" charset="0"/>
              </a:rPr>
              <a:t>Factores riesgo establecidos endarterectomía</a:t>
            </a:r>
          </a:p>
          <a:p>
            <a:pPr eaLnBrk="1" hangingPunct="1">
              <a:defRPr/>
            </a:pPr>
            <a:endParaRPr lang="es-ES" sz="2400">
              <a:latin typeface="Arial" charset="0"/>
              <a:cs typeface="+mn-cs"/>
            </a:endParaRP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250825" y="6308725"/>
            <a:ext cx="8424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altLang="x-none" b="1">
                <a:ea typeface="+mn-ea"/>
                <a:cs typeface="+mn-cs"/>
              </a:rPr>
              <a:t>Acta Neurol Scand 2012  DOI: 10.1111/j.1600-0404.2012.01672.x</a:t>
            </a:r>
          </a:p>
        </p:txBody>
      </p:sp>
    </p:spTree>
    <p:extLst>
      <p:ext uri="{BB962C8B-B14F-4D97-AF65-F5344CB8AC3E}">
        <p14:creationId xmlns:p14="http://schemas.microsoft.com/office/powerpoint/2010/main" val="40647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altLang="x-none" b="1" dirty="0" smtClean="0">
                <a:solidFill>
                  <a:srgbClr val="632523"/>
                </a:solidFill>
                <a:ea typeface="+mj-ea"/>
                <a:cs typeface="+mj-cs"/>
              </a:rPr>
              <a:t>Conclusiones</a:t>
            </a:r>
            <a:endParaRPr lang="es-ES" altLang="x-none" b="1" dirty="0" smtClean="0">
              <a:solidFill>
                <a:srgbClr val="632523"/>
              </a:solidFill>
              <a:ea typeface="+mj-ea"/>
              <a:cs typeface="+mj-cs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s-ES" dirty="0"/>
              <a:t>Estenosis carotidea  &gt; 50% produce 15-25</a:t>
            </a:r>
            <a:r>
              <a:rPr lang="es-ES" dirty="0" smtClean="0"/>
              <a:t>% de los infartos cerebrales</a:t>
            </a:r>
            <a:endParaRPr lang="es-ES" dirty="0"/>
          </a:p>
          <a:p>
            <a:pPr eaLnBrk="1" hangingPunct="1">
              <a:defRPr/>
            </a:pPr>
            <a:r>
              <a:rPr lang="es-ES" dirty="0"/>
              <a:t>Métodos de diagnóstico incluyen ultrasonido, </a:t>
            </a:r>
            <a:r>
              <a:rPr lang="es-ES" dirty="0" smtClean="0"/>
              <a:t>A-tomografía, A- IRM, angiograf</a:t>
            </a:r>
            <a:r>
              <a:rPr lang="es-ES" dirty="0" smtClean="0"/>
              <a:t>ía</a:t>
            </a:r>
            <a:endParaRPr lang="es-ES" dirty="0"/>
          </a:p>
          <a:p>
            <a:pPr eaLnBrk="1" hangingPunct="1">
              <a:defRPr/>
            </a:pPr>
            <a:r>
              <a:rPr lang="es-ES" dirty="0"/>
              <a:t>Factores de riesgo recurrencia temprana</a:t>
            </a:r>
          </a:p>
          <a:p>
            <a:pPr lvl="1" eaLnBrk="1" hangingPunct="1">
              <a:defRPr/>
            </a:pPr>
            <a:r>
              <a:rPr lang="es-ES" dirty="0"/>
              <a:t>MES en TCD</a:t>
            </a:r>
          </a:p>
          <a:p>
            <a:pPr lvl="1" eaLnBrk="1" hangingPunct="1">
              <a:defRPr/>
            </a:pPr>
            <a:r>
              <a:rPr lang="es-ES" dirty="0"/>
              <a:t>Severidad estenosis</a:t>
            </a:r>
          </a:p>
          <a:p>
            <a:pPr lvl="1" eaLnBrk="1" hangingPunct="1">
              <a:defRPr/>
            </a:pPr>
            <a:r>
              <a:rPr lang="es-ES" dirty="0"/>
              <a:t>Placa de superficie irregular</a:t>
            </a:r>
          </a:p>
        </p:txBody>
      </p:sp>
    </p:spTree>
    <p:extLst>
      <p:ext uri="{BB962C8B-B14F-4D97-AF65-F5344CB8AC3E}">
        <p14:creationId xmlns:p14="http://schemas.microsoft.com/office/powerpoint/2010/main" val="423425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altLang="x-none" b="1" dirty="0" smtClean="0">
                <a:solidFill>
                  <a:srgbClr val="632523"/>
                </a:solidFill>
                <a:ea typeface="+mj-ea"/>
                <a:cs typeface="+mj-cs"/>
              </a:rPr>
              <a:t>Conclusiones</a:t>
            </a:r>
            <a:endParaRPr lang="es-ES" altLang="x-none" b="1" dirty="0" smtClean="0">
              <a:solidFill>
                <a:srgbClr val="632523"/>
              </a:solidFill>
              <a:ea typeface="+mj-ea"/>
              <a:cs typeface="+mj-cs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dirty="0">
                <a:cs typeface="+mn-cs"/>
              </a:rPr>
              <a:t>Beneficio mayor de revascularización en edad mayor, hombres, estenosis &gt; 70%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dirty="0">
                <a:cs typeface="+mn-cs"/>
              </a:rPr>
              <a:t>Manejo médico inicial incluye </a:t>
            </a:r>
            <a:r>
              <a:rPr lang="es-ES" dirty="0" err="1">
                <a:cs typeface="+mn-cs"/>
              </a:rPr>
              <a:t>antiagregantes</a:t>
            </a:r>
            <a:r>
              <a:rPr lang="es-ES" dirty="0">
                <a:cs typeface="+mn-cs"/>
              </a:rPr>
              <a:t> y </a:t>
            </a:r>
            <a:r>
              <a:rPr lang="es-ES" dirty="0" err="1">
                <a:cs typeface="+mn-cs"/>
              </a:rPr>
              <a:t>estatinas</a:t>
            </a:r>
            <a:endParaRPr lang="es-ES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dirty="0">
                <a:cs typeface="+mn-cs"/>
              </a:rPr>
              <a:t>Mayor beneficio de intervención temprana en 2 primeras semanas en AIT o ACV menor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dirty="0" err="1">
                <a:cs typeface="+mn-cs"/>
              </a:rPr>
              <a:t>Stent</a:t>
            </a:r>
            <a:r>
              <a:rPr lang="es-ES" dirty="0">
                <a:cs typeface="+mn-cs"/>
              </a:rPr>
              <a:t>  </a:t>
            </a:r>
            <a:r>
              <a:rPr lang="es-ES" dirty="0" smtClean="0">
                <a:cs typeface="+mn-cs"/>
              </a:rPr>
              <a:t>menor </a:t>
            </a:r>
            <a:r>
              <a:rPr lang="es-ES" dirty="0">
                <a:cs typeface="+mn-cs"/>
              </a:rPr>
              <a:t>de  </a:t>
            </a:r>
            <a:r>
              <a:rPr lang="es-ES" dirty="0" smtClean="0">
                <a:cs typeface="+mn-cs"/>
              </a:rPr>
              <a:t>IAM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dirty="0" smtClean="0"/>
              <a:t>La ateroesclerosis es una condici</a:t>
            </a:r>
            <a:r>
              <a:rPr lang="es-ES" dirty="0" smtClean="0"/>
              <a:t>ón prevenible</a:t>
            </a:r>
            <a:endParaRPr lang="es-ES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s-ES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890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632523"/>
                </a:solidFill>
              </a:rPr>
              <a:t>ASCOD</a:t>
            </a:r>
            <a:endParaRPr lang="es-ES" b="1" dirty="0">
              <a:solidFill>
                <a:srgbClr val="632523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Infarto cerebral </a:t>
            </a:r>
            <a:r>
              <a:rPr lang="es-ES" dirty="0" err="1" smtClean="0"/>
              <a:t>aterotrombotico</a:t>
            </a:r>
            <a:r>
              <a:rPr lang="es-ES" dirty="0" smtClean="0"/>
              <a:t> definido:</a:t>
            </a:r>
          </a:p>
          <a:p>
            <a:pPr lvl="1"/>
            <a:r>
              <a:rPr lang="es-ES" dirty="0" smtClean="0"/>
              <a:t>Estenosis entre el 50-99% en la porción </a:t>
            </a:r>
            <a:r>
              <a:rPr lang="es-ES" dirty="0" err="1" smtClean="0"/>
              <a:t>intra</a:t>
            </a:r>
            <a:r>
              <a:rPr lang="es-ES" dirty="0" smtClean="0"/>
              <a:t>/ </a:t>
            </a:r>
            <a:r>
              <a:rPr lang="es-ES" dirty="0" err="1" smtClean="0"/>
              <a:t>extracraneal</a:t>
            </a:r>
            <a:r>
              <a:rPr lang="es-ES" dirty="0" smtClean="0"/>
              <a:t> en la arteria que irriga el área infartada</a:t>
            </a:r>
          </a:p>
          <a:p>
            <a:pPr lvl="1"/>
            <a:r>
              <a:rPr lang="es-ES" dirty="0" smtClean="0"/>
              <a:t>Estenosis &lt;50% con trombo </a:t>
            </a:r>
            <a:r>
              <a:rPr lang="es-ES" dirty="0" err="1" smtClean="0"/>
              <a:t>endoluminal</a:t>
            </a:r>
            <a:r>
              <a:rPr lang="es-ES" dirty="0" smtClean="0"/>
              <a:t> en la arteria que irriga a zona infartada</a:t>
            </a:r>
          </a:p>
          <a:p>
            <a:pPr lvl="1"/>
            <a:r>
              <a:rPr lang="es-ES" dirty="0" smtClean="0"/>
              <a:t>Trombo aórtico móvil</a:t>
            </a:r>
          </a:p>
          <a:p>
            <a:pPr lvl="1"/>
            <a:r>
              <a:rPr lang="es-ES" dirty="0" smtClean="0"/>
              <a:t>Oclusión </a:t>
            </a:r>
            <a:r>
              <a:rPr lang="es-ES" dirty="0" err="1" smtClean="0"/>
              <a:t>ipsilateral</a:t>
            </a:r>
            <a:r>
              <a:rPr lang="es-ES" dirty="0" smtClean="0"/>
              <a:t> (</a:t>
            </a:r>
            <a:r>
              <a:rPr lang="es-ES" dirty="0" err="1" smtClean="0"/>
              <a:t>intra</a:t>
            </a:r>
            <a:r>
              <a:rPr lang="es-ES" dirty="0" smtClean="0"/>
              <a:t> o </a:t>
            </a:r>
            <a:r>
              <a:rPr lang="es-ES" dirty="0" err="1" smtClean="0"/>
              <a:t>extracraneal</a:t>
            </a:r>
            <a:r>
              <a:rPr lang="es-ES" dirty="0" smtClean="0"/>
              <a:t>) de la arterial que irriga a la zona infartada</a:t>
            </a:r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744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5551"/>
            <a:ext cx="8229600" cy="1143000"/>
          </a:xfrm>
        </p:spPr>
        <p:txBody>
          <a:bodyPr>
            <a:normAutofit/>
          </a:bodyPr>
          <a:lstStyle/>
          <a:p>
            <a:r>
              <a:rPr lang="es-ES" sz="3600" b="1" dirty="0" smtClean="0">
                <a:solidFill>
                  <a:srgbClr val="632523"/>
                </a:solidFill>
              </a:rPr>
              <a:t>Tipos de infarto cerebral</a:t>
            </a:r>
            <a:endParaRPr lang="es-ES" sz="3600" b="1" dirty="0">
              <a:solidFill>
                <a:srgbClr val="632523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3" y="1228548"/>
            <a:ext cx="2086255" cy="24544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48028" y="1417638"/>
            <a:ext cx="1427433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Patrón 1. compromiso cortical extenso.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139" y="1228551"/>
            <a:ext cx="2086255" cy="245441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735070" y="1417638"/>
            <a:ext cx="1817069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Patrón 2. Subcortical, sin fragmentación.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73" y="3941315"/>
            <a:ext cx="2086255" cy="245441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112144" y="3941315"/>
            <a:ext cx="1463317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Patrón 3. Cortico-subcortical fragmentado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605" y="3693930"/>
            <a:ext cx="1896595" cy="223128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642836" y="2992840"/>
            <a:ext cx="2388242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Patrón 4.  lesiones pequeñas diseminadas.</a:t>
            </a:r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2139" y="3838963"/>
            <a:ext cx="2086255" cy="2086255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405459" y="5925218"/>
            <a:ext cx="2457267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Patrón 5. lesiones limítrofes.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20878" y="6571549"/>
            <a:ext cx="5977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baseline="30000" dirty="0"/>
              <a:t>Stroke</a:t>
            </a:r>
            <a:r>
              <a:rPr lang="nl-NL" b="1" baseline="30000" dirty="0"/>
              <a:t>. 2001;32:1323-1329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959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3350" y="274638"/>
            <a:ext cx="6816764" cy="913037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solidFill>
                  <a:srgbClr val="632523"/>
                </a:solidFill>
              </a:rPr>
              <a:t>¿Como se mide?</a:t>
            </a:r>
            <a:endParaRPr lang="es-ES" sz="4000" b="1" dirty="0">
              <a:solidFill>
                <a:srgbClr val="632523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81608"/>
            <a:ext cx="2182387" cy="40947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uadroTexto 4"/>
          <p:cNvSpPr txBox="1"/>
          <p:nvPr/>
        </p:nvSpPr>
        <p:spPr>
          <a:xfrm>
            <a:off x="4334729" y="4859620"/>
            <a:ext cx="37825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¿Esto es lo más adecuado?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667" y="1547125"/>
            <a:ext cx="6299200" cy="24257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93609" y="5977880"/>
            <a:ext cx="78825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400" dirty="0"/>
              <a:t>J. </a:t>
            </a:r>
            <a:r>
              <a:rPr lang="es-ES" sz="1400" dirty="0" smtClean="0"/>
              <a:t>Serena et al; </a:t>
            </a:r>
            <a:r>
              <a:rPr lang="es-ES" sz="1400" dirty="0" err="1" smtClean="0"/>
              <a:t>Cuantificación</a:t>
            </a:r>
            <a:r>
              <a:rPr lang="es-ES" sz="1400" dirty="0" smtClean="0"/>
              <a:t> </a:t>
            </a:r>
            <a:r>
              <a:rPr lang="es-ES" sz="1400" dirty="0" err="1"/>
              <a:t>ultrasonográfica</a:t>
            </a:r>
            <a:r>
              <a:rPr lang="es-ES" sz="1400" dirty="0"/>
              <a:t> de la estenosis </a:t>
            </a:r>
            <a:r>
              <a:rPr lang="es-ES" sz="1400" dirty="0" err="1"/>
              <a:t>carotídea</a:t>
            </a:r>
            <a:r>
              <a:rPr lang="es-ES" sz="1400" dirty="0"/>
              <a:t>: recomendaciones de la Sociedad </a:t>
            </a:r>
            <a:r>
              <a:rPr lang="es-ES" sz="1400" dirty="0" err="1"/>
              <a:t>Espan</a:t>
            </a:r>
            <a:r>
              <a:rPr lang="es-ES" sz="1400" dirty="0"/>
              <a:t> ̃ola de </a:t>
            </a:r>
            <a:r>
              <a:rPr lang="es-ES" sz="1400" dirty="0" err="1" smtClean="0"/>
              <a:t>Neurosonología</a:t>
            </a:r>
            <a:r>
              <a:rPr lang="es-ES" sz="1400" dirty="0" smtClean="0"/>
              <a:t>. Neurología octubre 2012. </a:t>
            </a:r>
            <a:endParaRPr lang="es-ES" sz="1400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83698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s-MX" sz="2400" b="1" dirty="0">
                <a:solidFill>
                  <a:srgbClr val="632523"/>
                </a:solidFill>
                <a:latin typeface="Arial" charset="0"/>
              </a:rPr>
              <a:t>Histología de ateroesclerosis carot</a:t>
            </a:r>
            <a:r>
              <a:rPr lang="es-ES_tradnl" sz="2400" b="1" dirty="0">
                <a:solidFill>
                  <a:srgbClr val="632523"/>
                </a:solidFill>
                <a:latin typeface="Arial" charset="0"/>
                <a:cs typeface="Arial" charset="0"/>
              </a:rPr>
              <a:t>í</a:t>
            </a:r>
            <a:r>
              <a:rPr lang="es-MX" sz="2400" b="1" dirty="0">
                <a:solidFill>
                  <a:srgbClr val="632523"/>
                </a:solidFill>
                <a:latin typeface="Arial" charset="0"/>
              </a:rPr>
              <a:t>dea</a:t>
            </a:r>
          </a:p>
        </p:txBody>
      </p:sp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25908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3657600"/>
            <a:ext cx="30607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4"/>
          <a:stretch>
            <a:fillRect/>
          </a:stretch>
        </p:blipFill>
        <p:spPr bwMode="auto">
          <a:xfrm>
            <a:off x="5881688" y="1219200"/>
            <a:ext cx="26527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297180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0" y="6477000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sz="1100" b="1">
                <a:latin typeface="Arial" charset="0"/>
              </a:rPr>
              <a:t>Virmani et al. Neurosurgery 2006;59S3-219; Yuan &amp; Kerwin. J Magn Reson Imaging 2004;19:710</a:t>
            </a:r>
          </a:p>
        </p:txBody>
      </p:sp>
      <p:pic>
        <p:nvPicPr>
          <p:cNvPr id="3891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66800"/>
            <a:ext cx="2511425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73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Calibri" charset="0"/>
              </a:rPr>
              <a:t>Métodos de diagnóstico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947899"/>
              </p:ext>
            </p:extLst>
          </p:nvPr>
        </p:nvGraphicFramePr>
        <p:xfrm>
          <a:off x="457200" y="1500253"/>
          <a:ext cx="8229600" cy="4982475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03647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Prueba</a:t>
                      </a:r>
                      <a:endParaRPr lang="es-ES" sz="1800" dirty="0"/>
                    </a:p>
                  </a:txBody>
                  <a:tcPr marT="45713" marB="45713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Factibilidad</a:t>
                      </a:r>
                      <a:endParaRPr lang="es-ES" sz="1800" dirty="0"/>
                    </a:p>
                  </a:txBody>
                  <a:tcPr marT="45713" marB="45713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Exactitud</a:t>
                      </a:r>
                      <a:endParaRPr lang="es-ES" sz="1800" dirty="0"/>
                    </a:p>
                  </a:txBody>
                  <a:tcPr marT="45713" marB="45713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riesgos</a:t>
                      </a:r>
                      <a:endParaRPr lang="es-ES" sz="1800" dirty="0"/>
                    </a:p>
                  </a:txBody>
                  <a:tcPr marT="45713" marB="45713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995360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Ultrasonido</a:t>
                      </a:r>
                      <a:endParaRPr lang="es-E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Ampliamente disponible. Rápido</a:t>
                      </a:r>
                      <a:endParaRPr lang="es-E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Detecta solo bifurcación</a:t>
                      </a:r>
                      <a:endParaRPr lang="es-E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ninguno</a:t>
                      </a:r>
                      <a:endParaRPr lang="es-ES" sz="1800" dirty="0"/>
                    </a:p>
                  </a:txBody>
                  <a:tcPr marT="45713" marB="45713"/>
                </a:tc>
              </a:tr>
              <a:tr h="1592701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A-IRM</a:t>
                      </a:r>
                      <a:endParaRPr lang="es-E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Requiere</a:t>
                      </a:r>
                      <a:r>
                        <a:rPr lang="es-ES" sz="1800" baseline="0" dirty="0" smtClean="0"/>
                        <a:t> </a:t>
                      </a:r>
                      <a:r>
                        <a:rPr lang="es-ES" sz="1800" baseline="0" dirty="0" err="1" smtClean="0"/>
                        <a:t>inmobilización</a:t>
                      </a:r>
                      <a:r>
                        <a:rPr lang="es-ES" sz="1800" baseline="0" dirty="0" smtClean="0"/>
                        <a:t>, no es posible en </a:t>
                      </a:r>
                      <a:r>
                        <a:rPr lang="es-ES" sz="1800" baseline="0" dirty="0" err="1" smtClean="0"/>
                        <a:t>pac</a:t>
                      </a:r>
                      <a:r>
                        <a:rPr lang="es-ES" sz="1800" baseline="0" dirty="0" smtClean="0"/>
                        <a:t>. con marcapasos, prótesis</a:t>
                      </a:r>
                      <a:endParaRPr lang="es-E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No discrimina entre </a:t>
                      </a:r>
                      <a:r>
                        <a:rPr lang="es-ES" sz="1800" dirty="0" err="1" smtClean="0"/>
                        <a:t>suboclusión</a:t>
                      </a:r>
                      <a:r>
                        <a:rPr lang="es-ES" sz="1800" dirty="0" smtClean="0"/>
                        <a:t>/oclusión</a:t>
                      </a:r>
                      <a:endParaRPr lang="es-E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No requiere Gd</a:t>
                      </a:r>
                      <a:endParaRPr lang="es-ES" sz="1800" dirty="0"/>
                    </a:p>
                  </a:txBody>
                  <a:tcPr marT="45713" marB="45713"/>
                </a:tc>
              </a:tr>
              <a:tr h="696798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A-TAC</a:t>
                      </a:r>
                      <a:endParaRPr lang="es-E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Ampliamente disponible, rápida</a:t>
                      </a:r>
                      <a:endParaRPr lang="es-E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Provee buena resolución</a:t>
                      </a:r>
                      <a:endParaRPr lang="es-E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Requiere contraste</a:t>
                      </a:r>
                      <a:endParaRPr lang="es-ES" sz="1800" dirty="0"/>
                    </a:p>
                  </a:txBody>
                  <a:tcPr marT="45713" marB="45713"/>
                </a:tc>
              </a:tr>
              <a:tr h="1293969"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Angiografía</a:t>
                      </a:r>
                      <a:endParaRPr lang="es-E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Requiere personal entrenado</a:t>
                      </a:r>
                      <a:endParaRPr lang="es-E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Excelente</a:t>
                      </a:r>
                      <a:endParaRPr lang="es-ES" sz="1800" dirty="0"/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s-ES" sz="1800" dirty="0" smtClean="0"/>
                        <a:t>Riesgo de IC</a:t>
                      </a:r>
                      <a:r>
                        <a:rPr lang="es-ES" sz="1800" baseline="0" dirty="0" smtClean="0"/>
                        <a:t> 0.5 a 1%, inherentes al medio de contraste</a:t>
                      </a:r>
                      <a:endParaRPr lang="es-ES" sz="1800" dirty="0"/>
                    </a:p>
                  </a:txBody>
                  <a:tcPr marT="45713" marB="4571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67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42674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b="1" dirty="0" smtClean="0">
                <a:solidFill>
                  <a:srgbClr val="800000"/>
                </a:solidFill>
              </a:rPr>
              <a:t>Métodos de diagnóstico. </a:t>
            </a:r>
            <a:r>
              <a:rPr lang="es-ES" sz="3200" b="1" dirty="0" err="1" smtClean="0">
                <a:solidFill>
                  <a:srgbClr val="800000"/>
                </a:solidFill>
              </a:rPr>
              <a:t>Doppler</a:t>
            </a:r>
            <a:endParaRPr lang="es-ES" sz="3200" b="1" dirty="0">
              <a:solidFill>
                <a:srgbClr val="80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0813" y="3145021"/>
            <a:ext cx="2787577" cy="221070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35" y="3145021"/>
            <a:ext cx="2878150" cy="214700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" t="32040" r="35325" b="23417"/>
          <a:stretch/>
        </p:blipFill>
        <p:spPr>
          <a:xfrm>
            <a:off x="2648245" y="1153718"/>
            <a:ext cx="3784513" cy="199130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40172" y="5641463"/>
            <a:ext cx="6680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Desventajas: Método operador-dependiente</a:t>
            </a:r>
          </a:p>
          <a:p>
            <a:r>
              <a:rPr lang="es-ES" dirty="0"/>
              <a:t>S</a:t>
            </a:r>
            <a:r>
              <a:rPr lang="es-ES" dirty="0" smtClean="0"/>
              <a:t>e recomienda confirmar sus hallazgos con otro método</a:t>
            </a:r>
          </a:p>
          <a:p>
            <a:r>
              <a:rPr lang="es-ES" dirty="0" smtClean="0"/>
              <a:t>Sensibilidad </a:t>
            </a:r>
            <a:r>
              <a:rPr lang="es-ES" dirty="0"/>
              <a:t>85</a:t>
            </a:r>
            <a:r>
              <a:rPr lang="es-ES" dirty="0" smtClean="0"/>
              <a:t>%, Especificidad </a:t>
            </a:r>
            <a:r>
              <a:rPr lang="es-ES" dirty="0"/>
              <a:t>75% </a:t>
            </a:r>
          </a:p>
          <a:p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290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4370976" cy="896542"/>
          </a:xfrm>
        </p:spPr>
        <p:txBody>
          <a:bodyPr/>
          <a:lstStyle/>
          <a:p>
            <a:r>
              <a:rPr lang="es-ES" b="1" dirty="0" err="1" smtClean="0">
                <a:solidFill>
                  <a:srgbClr val="632523"/>
                </a:solidFill>
              </a:rPr>
              <a:t>Angio</a:t>
            </a:r>
            <a:r>
              <a:rPr lang="es-ES" b="1" dirty="0" smtClean="0">
                <a:solidFill>
                  <a:srgbClr val="632523"/>
                </a:solidFill>
              </a:rPr>
              <a:t> CT</a:t>
            </a:r>
            <a:endParaRPr lang="es-ES" b="1" dirty="0">
              <a:solidFill>
                <a:srgbClr val="632523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0485" y="1600200"/>
            <a:ext cx="3256310" cy="4525963"/>
          </a:xfrm>
        </p:spPr>
        <p:txBody>
          <a:bodyPr>
            <a:normAutofit/>
          </a:bodyPr>
          <a:lstStyle/>
          <a:p>
            <a:r>
              <a:rPr lang="es-ES" sz="2400" dirty="0" smtClean="0"/>
              <a:t>Las medidas se obtienen similar al </a:t>
            </a:r>
            <a:r>
              <a:rPr lang="es-ES" sz="2400" dirty="0" err="1" smtClean="0"/>
              <a:t>doppler</a:t>
            </a:r>
            <a:r>
              <a:rPr lang="es-ES" sz="2400" dirty="0" smtClean="0"/>
              <a:t>. </a:t>
            </a:r>
          </a:p>
          <a:p>
            <a:r>
              <a:rPr lang="es-ES" sz="2400" dirty="0" smtClean="0"/>
              <a:t>Requiere uso de contraste yodado y radiación.</a:t>
            </a:r>
          </a:p>
          <a:p>
            <a:r>
              <a:rPr lang="es-ES" sz="2400" dirty="0" smtClean="0"/>
              <a:t>Reconoce placas calcificadas.</a:t>
            </a:r>
          </a:p>
          <a:p>
            <a:r>
              <a:rPr lang="es-ES" sz="2400" dirty="0" smtClean="0"/>
              <a:t>Permite diferenciar hipoplasia.</a:t>
            </a:r>
            <a:endParaRPr lang="es-ES" sz="2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30081" t="3041" r="29773"/>
          <a:stretch/>
        </p:blipFill>
        <p:spPr>
          <a:xfrm>
            <a:off x="4370976" y="1171181"/>
            <a:ext cx="4402207" cy="465368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Imagen 5" descr="13A"/>
          <p:cNvPicPr>
            <a:picLocks noGrp="1" noChangeAspect="1"/>
          </p:cNvPicPr>
          <p:nvPr isPhoto="1"/>
        </p:nvPicPr>
        <p:blipFill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3" r="21682"/>
          <a:stretch/>
        </p:blipFill>
        <p:spPr>
          <a:xfrm>
            <a:off x="240485" y="515839"/>
            <a:ext cx="3622406" cy="60018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23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2891</TotalTime>
  <Words>1021</Words>
  <Application>Microsoft Macintosh PowerPoint</Application>
  <PresentationFormat>Presentación en pantalla (4:3)</PresentationFormat>
  <Paragraphs>162</Paragraphs>
  <Slides>25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Tema de Office</vt:lpstr>
      <vt:lpstr>Gráfico de Microsoft Graph</vt:lpstr>
      <vt:lpstr>Ateroesclerosis carotidea como causa de infarto cerebral. Diagnóstico y Tratamiento</vt:lpstr>
      <vt:lpstr>Introducción</vt:lpstr>
      <vt:lpstr>ASCOD</vt:lpstr>
      <vt:lpstr>Tipos de infarto cerebral</vt:lpstr>
      <vt:lpstr>¿Como se mide?</vt:lpstr>
      <vt:lpstr>Histología de ateroesclerosis carotídea</vt:lpstr>
      <vt:lpstr>Métodos de diagnóstico</vt:lpstr>
      <vt:lpstr>Métodos de diagnóstico. Doppler</vt:lpstr>
      <vt:lpstr>Angio CT</vt:lpstr>
      <vt:lpstr>Angio IRM</vt:lpstr>
      <vt:lpstr>Aproximación</vt:lpstr>
      <vt:lpstr>Presentación de PowerPoint</vt:lpstr>
      <vt:lpstr>Preguntas</vt:lpstr>
      <vt:lpstr>Riesgo de recurrencia temprana</vt:lpstr>
      <vt:lpstr>Manejo Médico</vt:lpstr>
      <vt:lpstr>Endarterectomia carotidea. Riesgo de infarto cerebral Ipsilateral a 2 años: NASCET</vt:lpstr>
      <vt:lpstr>Presentación de PowerPoint</vt:lpstr>
      <vt:lpstr>Presentación de PowerPoint</vt:lpstr>
      <vt:lpstr>Presentación de PowerPoint</vt:lpstr>
      <vt:lpstr>Endarterectomia vs Stent</vt:lpstr>
      <vt:lpstr>Endarterectomia vs Stent</vt:lpstr>
      <vt:lpstr>Presentación de PowerPoint</vt:lpstr>
      <vt:lpstr>Subgrupos especiales</vt:lpstr>
      <vt:lpstr>Conclusiones</vt:lpstr>
      <vt:lpstr>Conclusiones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Ateroesclerosis carotidea como causa de infarto cerebral. Diagnóstico y Tratamiento</dc:title>
  <dc:creator>ANTONIO ARAUZ</dc:creator>
  <cp:lastModifiedBy>ANTONIO ARAUZ</cp:lastModifiedBy>
  <cp:revision>20</cp:revision>
  <dcterms:created xsi:type="dcterms:W3CDTF">2018-04-01T21:16:14Z</dcterms:created>
  <dcterms:modified xsi:type="dcterms:W3CDTF">2018-04-04T20:59:51Z</dcterms:modified>
</cp:coreProperties>
</file>