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34.tif" ContentType="image/tiff"/>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58" r:id="rId3"/>
    <p:sldId id="259" r:id="rId4"/>
    <p:sldId id="260" r:id="rId5"/>
    <p:sldId id="263" r:id="rId6"/>
    <p:sldId id="264" r:id="rId7"/>
    <p:sldId id="266" r:id="rId8"/>
    <p:sldId id="269" r:id="rId9"/>
    <p:sldId id="261" r:id="rId10"/>
    <p:sldId id="267" r:id="rId11"/>
    <p:sldId id="273" r:id="rId12"/>
    <p:sldId id="271" r:id="rId13"/>
    <p:sldId id="274" r:id="rId14"/>
    <p:sldId id="272" r:id="rId15"/>
    <p:sldId id="276" r:id="rId16"/>
    <p:sldId id="275" r:id="rId17"/>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1" d="100"/>
          <a:sy n="81" d="100"/>
        </p:scale>
        <p:origin x="-1984"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 Id="rId2" Type="http://schemas.openxmlformats.org/officeDocument/2006/relationships/image" Target="../media/image37.emf"/><Relationship Id="rId3"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742A71-08AF-3242-BD77-20A1F895095D}" type="datetimeFigureOut">
              <a:rPr lang="es-ES" smtClean="0"/>
              <a:t>29/03/17</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62EA65-0514-BF47-AA3D-9FB4AF1E8E6F}" type="slidenum">
              <a:rPr lang="es-ES" smtClean="0"/>
              <a:t>‹Nr.›</a:t>
            </a:fld>
            <a:endParaRPr lang="es-ES"/>
          </a:p>
        </p:txBody>
      </p:sp>
    </p:spTree>
    <p:extLst>
      <p:ext uri="{BB962C8B-B14F-4D97-AF65-F5344CB8AC3E}">
        <p14:creationId xmlns:p14="http://schemas.microsoft.com/office/powerpoint/2010/main" val="4684157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noRot="1" noChangeAspect="1"/>
          </p:cNvSpPr>
          <p:nvPr>
            <p:ph type="sldImg"/>
          </p:nvPr>
        </p:nvSpPr>
        <p:spPr>
          <a:prstGeom prst="rect">
            <a:avLst/>
          </a:prstGeom>
        </p:spPr>
        <p:txBody>
          <a:bodyPr/>
          <a:lstStyle/>
          <a:p>
            <a:endParaRPr/>
          </a:p>
        </p:txBody>
      </p:sp>
      <p:sp>
        <p:nvSpPr>
          <p:cNvPr id="343" name="Shape 343"/>
          <p:cNvSpPr>
            <a:spLocks noGrp="1"/>
          </p:cNvSpPr>
          <p:nvPr>
            <p:ph type="body" sz="quarter" idx="1"/>
          </p:nvPr>
        </p:nvSpPr>
        <p:spPr>
          <a:prstGeom prst="rect">
            <a:avLst/>
          </a:prstGeom>
        </p:spPr>
        <p:txBody>
          <a:bodyPr/>
          <a:lstStyle/>
          <a:p>
            <a:r>
              <a:t>Deafness, autosomal dominant 51</a:t>
            </a:r>
          </a:p>
          <a:p>
            <a:r>
              <a:t>autosomal dominant deafness-51 (DFNA51) is caused by a 269-kb duplication of chromosome 9q21.11 involving the TJP2</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Shape 372"/>
          <p:cNvSpPr>
            <a:spLocks noGrp="1" noRot="1" noChangeAspect="1"/>
          </p:cNvSpPr>
          <p:nvPr>
            <p:ph type="sldImg"/>
          </p:nvPr>
        </p:nvSpPr>
        <p:spPr>
          <a:prstGeom prst="rect">
            <a:avLst/>
          </a:prstGeom>
        </p:spPr>
        <p:txBody>
          <a:bodyPr/>
          <a:lstStyle/>
          <a:p>
            <a:endParaRPr/>
          </a:p>
        </p:txBody>
      </p:sp>
      <p:sp>
        <p:nvSpPr>
          <p:cNvPr id="373" name="Shape 373"/>
          <p:cNvSpPr>
            <a:spLocks noGrp="1"/>
          </p:cNvSpPr>
          <p:nvPr>
            <p:ph type="body" sz="quarter" idx="1"/>
          </p:nvPr>
        </p:nvSpPr>
        <p:spPr>
          <a:prstGeom prst="rect">
            <a:avLst/>
          </a:prstGeom>
        </p:spPr>
        <p:txBody>
          <a:bodyPr/>
          <a:lstStyle/>
          <a:p>
            <a:r>
              <a:t>Deafness, autosomal dominant 51</a:t>
            </a:r>
          </a:p>
          <a:p>
            <a:r>
              <a:t>autosomal dominant deafness-51 (DFNA51) is caused by a 269-kb duplication of chromosome 9q21.11 involving the TJP2</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Shape 435"/>
          <p:cNvSpPr>
            <a:spLocks noGrp="1" noRot="1" noChangeAspect="1"/>
          </p:cNvSpPr>
          <p:nvPr>
            <p:ph type="sldImg"/>
          </p:nvPr>
        </p:nvSpPr>
        <p:spPr>
          <a:prstGeom prst="rect">
            <a:avLst/>
          </a:prstGeom>
        </p:spPr>
        <p:txBody>
          <a:bodyPr/>
          <a:lstStyle/>
          <a:p>
            <a:endParaRPr/>
          </a:p>
        </p:txBody>
      </p:sp>
      <p:sp>
        <p:nvSpPr>
          <p:cNvPr id="436" name="Shape 436"/>
          <p:cNvSpPr>
            <a:spLocks noGrp="1"/>
          </p:cNvSpPr>
          <p:nvPr>
            <p:ph type="body" sz="quarter" idx="1"/>
          </p:nvPr>
        </p:nvSpPr>
        <p:spPr>
          <a:prstGeom prst="rect">
            <a:avLst/>
          </a:prstGeom>
        </p:spPr>
        <p:txBody>
          <a:bodyPr/>
          <a:lstStyle/>
          <a:p>
            <a:r>
              <a:t>BAAT is a cytoplasmic monomeric enzyme found in liver tissue, gallbladder mucosa and pancreas. BAAT is involved in bile acid metabolism. In liver hepatocytes, BAAT catalyzes the second step in the conjugation of C24 bile acids (choloneates) to glycine and taurine before excretion into bile canaliculi.</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11"/>
          <p:cNvSpPr>
            <a:spLocks noGrp="1" noChangeArrowheads="1"/>
          </p:cNvSpPr>
          <p:nvPr>
            <p:ph type="sldNum" sz="quarter"/>
          </p:nvPr>
        </p:nvSpPr>
        <p:spPr>
          <a:noFill/>
          <a:ln>
            <a:round/>
            <a:headEnd/>
            <a:tailEnd/>
          </a:ln>
        </p:spPr>
        <p:txBody>
          <a:bodyPr/>
          <a:lstStyle/>
          <a:p>
            <a:pPr>
              <a:tabLst>
                <a:tab pos="692442" algn="l"/>
                <a:tab pos="1384883" algn="l"/>
                <a:tab pos="2077324" algn="l"/>
                <a:tab pos="2769765" algn="l"/>
              </a:tabLst>
            </a:pPr>
            <a:fld id="{D89C88FD-E28B-4687-B952-BA8DFDEA784E}" type="slidenum">
              <a:rPr lang="es-MX" altLang="es-MX" smtClean="0">
                <a:latin typeface="Times New Roman" pitchFamily="18" charset="0"/>
              </a:rPr>
              <a:pPr>
                <a:tabLst>
                  <a:tab pos="692442" algn="l"/>
                  <a:tab pos="1384883" algn="l"/>
                  <a:tab pos="2077324" algn="l"/>
                  <a:tab pos="2769765" algn="l"/>
                </a:tabLst>
              </a:pPr>
              <a:t>8</a:t>
            </a:fld>
            <a:endParaRPr lang="es-MX" altLang="es-MX" dirty="0" smtClean="0">
              <a:latin typeface="Times New Roman" pitchFamily="18" charset="0"/>
            </a:endParaRPr>
          </a:p>
        </p:txBody>
      </p:sp>
      <p:sp>
        <p:nvSpPr>
          <p:cNvPr id="156675" name="Text Box 1"/>
          <p:cNvSpPr txBox="1">
            <a:spLocks noChangeArrowheads="1"/>
          </p:cNvSpPr>
          <p:nvPr/>
        </p:nvSpPr>
        <p:spPr bwMode="auto">
          <a:xfrm>
            <a:off x="3884988" y="8684772"/>
            <a:ext cx="2966690" cy="451985"/>
          </a:xfrm>
          <a:prstGeom prst="rect">
            <a:avLst/>
          </a:prstGeom>
          <a:noFill/>
          <a:ln w="9525">
            <a:noFill/>
            <a:round/>
            <a:headEnd/>
            <a:tailEnd/>
          </a:ln>
        </p:spPr>
        <p:txBody>
          <a:bodyPr lIns="86092" tIns="44768" rIns="86092" bIns="44768" anchor="b"/>
          <a:lstStyle/>
          <a:p>
            <a:pPr algn="r">
              <a:buSzPct val="100000"/>
              <a:tabLst>
                <a:tab pos="0" algn="l"/>
                <a:tab pos="428082" algn="l"/>
                <a:tab pos="857667" algn="l"/>
                <a:tab pos="1287251" algn="l"/>
                <a:tab pos="1716834" algn="l"/>
                <a:tab pos="2146418" algn="l"/>
                <a:tab pos="2576002" algn="l"/>
                <a:tab pos="3005586" algn="l"/>
                <a:tab pos="3435170" algn="l"/>
                <a:tab pos="3866256" algn="l"/>
                <a:tab pos="4295840" algn="l"/>
                <a:tab pos="4725423" algn="l"/>
                <a:tab pos="5155007" algn="l"/>
                <a:tab pos="5584591" algn="l"/>
                <a:tab pos="6014176" algn="l"/>
                <a:tab pos="6443760" algn="l"/>
                <a:tab pos="6873343" algn="l"/>
                <a:tab pos="7302927" algn="l"/>
                <a:tab pos="7734013" algn="l"/>
                <a:tab pos="8163598" algn="l"/>
                <a:tab pos="8593182" algn="l"/>
              </a:tabLst>
            </a:pPr>
            <a:fld id="{5E40BB70-A587-4D55-9120-E57E3940E72A}" type="slidenum">
              <a:rPr lang="es-MX" altLang="es-MX" sz="1100">
                <a:solidFill>
                  <a:srgbClr val="000000"/>
                </a:solidFill>
              </a:rPr>
              <a:pPr algn="r">
                <a:buSzPct val="100000"/>
                <a:tabLst>
                  <a:tab pos="0" algn="l"/>
                  <a:tab pos="428082" algn="l"/>
                  <a:tab pos="857667" algn="l"/>
                  <a:tab pos="1287251" algn="l"/>
                  <a:tab pos="1716834" algn="l"/>
                  <a:tab pos="2146418" algn="l"/>
                  <a:tab pos="2576002" algn="l"/>
                  <a:tab pos="3005586" algn="l"/>
                  <a:tab pos="3435170" algn="l"/>
                  <a:tab pos="3866256" algn="l"/>
                  <a:tab pos="4295840" algn="l"/>
                  <a:tab pos="4725423" algn="l"/>
                  <a:tab pos="5155007" algn="l"/>
                  <a:tab pos="5584591" algn="l"/>
                  <a:tab pos="6014176" algn="l"/>
                  <a:tab pos="6443760" algn="l"/>
                  <a:tab pos="6873343" algn="l"/>
                  <a:tab pos="7302927" algn="l"/>
                  <a:tab pos="7734013" algn="l"/>
                  <a:tab pos="8163598" algn="l"/>
                  <a:tab pos="8593182" algn="l"/>
                </a:tabLst>
              </a:pPr>
              <a:t>8</a:t>
            </a:fld>
            <a:endParaRPr lang="es-MX" altLang="es-MX" sz="1100" dirty="0">
              <a:solidFill>
                <a:srgbClr val="000000"/>
              </a:solidFill>
            </a:endParaRPr>
          </a:p>
        </p:txBody>
      </p:sp>
      <p:sp>
        <p:nvSpPr>
          <p:cNvPr id="156676" name="Text Box 2"/>
          <p:cNvSpPr txBox="1">
            <a:spLocks noChangeArrowheads="1"/>
          </p:cNvSpPr>
          <p:nvPr/>
        </p:nvSpPr>
        <p:spPr bwMode="auto">
          <a:xfrm>
            <a:off x="3884989" y="8684772"/>
            <a:ext cx="2971431" cy="456330"/>
          </a:xfrm>
          <a:prstGeom prst="rect">
            <a:avLst/>
          </a:prstGeom>
          <a:noFill/>
          <a:ln w="9525">
            <a:noFill/>
            <a:round/>
            <a:headEnd/>
            <a:tailEnd/>
          </a:ln>
        </p:spPr>
        <p:txBody>
          <a:bodyPr lIns="86092" tIns="44768" rIns="86092" bIns="44768" anchor="b"/>
          <a:lstStyle/>
          <a:p>
            <a:pPr algn="r">
              <a:buSzPct val="100000"/>
              <a:tabLst>
                <a:tab pos="0" algn="l"/>
                <a:tab pos="428082" algn="l"/>
                <a:tab pos="857667" algn="l"/>
                <a:tab pos="1287251" algn="l"/>
                <a:tab pos="1716834" algn="l"/>
                <a:tab pos="2146418" algn="l"/>
                <a:tab pos="2576002" algn="l"/>
                <a:tab pos="3005586" algn="l"/>
                <a:tab pos="3435170" algn="l"/>
                <a:tab pos="3866256" algn="l"/>
                <a:tab pos="4295840" algn="l"/>
                <a:tab pos="4725423" algn="l"/>
                <a:tab pos="5155007" algn="l"/>
                <a:tab pos="5584591" algn="l"/>
                <a:tab pos="6014176" algn="l"/>
                <a:tab pos="6443760" algn="l"/>
                <a:tab pos="6873343" algn="l"/>
                <a:tab pos="7302927" algn="l"/>
                <a:tab pos="7734013" algn="l"/>
                <a:tab pos="8163598" algn="l"/>
                <a:tab pos="8593182" algn="l"/>
              </a:tabLst>
            </a:pPr>
            <a:fld id="{45B54E50-79C0-4955-B812-D88CF273C09E}" type="slidenum">
              <a:rPr lang="es-MX" altLang="es-MX" sz="1100">
                <a:solidFill>
                  <a:srgbClr val="000000"/>
                </a:solidFill>
              </a:rPr>
              <a:pPr algn="r">
                <a:buSzPct val="100000"/>
                <a:tabLst>
                  <a:tab pos="0" algn="l"/>
                  <a:tab pos="428082" algn="l"/>
                  <a:tab pos="857667" algn="l"/>
                  <a:tab pos="1287251" algn="l"/>
                  <a:tab pos="1716834" algn="l"/>
                  <a:tab pos="2146418" algn="l"/>
                  <a:tab pos="2576002" algn="l"/>
                  <a:tab pos="3005586" algn="l"/>
                  <a:tab pos="3435170" algn="l"/>
                  <a:tab pos="3866256" algn="l"/>
                  <a:tab pos="4295840" algn="l"/>
                  <a:tab pos="4725423" algn="l"/>
                  <a:tab pos="5155007" algn="l"/>
                  <a:tab pos="5584591" algn="l"/>
                  <a:tab pos="6014176" algn="l"/>
                  <a:tab pos="6443760" algn="l"/>
                  <a:tab pos="6873343" algn="l"/>
                  <a:tab pos="7302927" algn="l"/>
                  <a:tab pos="7734013" algn="l"/>
                  <a:tab pos="8163598" algn="l"/>
                  <a:tab pos="8593182" algn="l"/>
                </a:tabLst>
              </a:pPr>
              <a:t>8</a:t>
            </a:fld>
            <a:endParaRPr lang="es-MX" altLang="es-MX" sz="1100" dirty="0">
              <a:solidFill>
                <a:srgbClr val="000000"/>
              </a:solidFill>
            </a:endParaRPr>
          </a:p>
        </p:txBody>
      </p:sp>
      <p:sp>
        <p:nvSpPr>
          <p:cNvPr id="156677" name="Rectangle 3"/>
          <p:cNvSpPr>
            <a:spLocks noGrp="1" noRot="1" noChangeAspect="1" noChangeArrowheads="1" noTextEdit="1"/>
          </p:cNvSpPr>
          <p:nvPr>
            <p:ph type="sldImg"/>
          </p:nvPr>
        </p:nvSpPr>
        <p:spPr>
          <a:xfrm>
            <a:off x="1143000" y="685800"/>
            <a:ext cx="4573588" cy="3429000"/>
          </a:xfrm>
          <a:solidFill>
            <a:srgbClr val="FFFFFF"/>
          </a:solidFill>
          <a:ln>
            <a:solidFill>
              <a:srgbClr val="000000"/>
            </a:solidFill>
            <a:miter lim="800000"/>
          </a:ln>
        </p:spPr>
      </p:sp>
      <p:sp>
        <p:nvSpPr>
          <p:cNvPr id="156678" name="Text Box 4"/>
          <p:cNvSpPr>
            <a:spLocks noGrp="1" noChangeArrowheads="1"/>
          </p:cNvSpPr>
          <p:nvPr>
            <p:ph type="body" idx="1"/>
          </p:nvPr>
        </p:nvSpPr>
        <p:spPr>
          <a:xfrm>
            <a:off x="685958" y="4344560"/>
            <a:ext cx="5487664" cy="4114221"/>
          </a:xfrm>
          <a:noFill/>
        </p:spPr>
        <p:txBody>
          <a:bodyPr lIns="86092" tIns="44768" rIns="86092" bIns="44768"/>
          <a:lstStyle/>
          <a:p>
            <a:pPr>
              <a:spcBef>
                <a:spcPts val="426"/>
              </a:spcBef>
              <a:tabLst>
                <a:tab pos="0" algn="l"/>
                <a:tab pos="428082" algn="l"/>
                <a:tab pos="857667" algn="l"/>
                <a:tab pos="1287251" algn="l"/>
                <a:tab pos="1716834" algn="l"/>
                <a:tab pos="2146418" algn="l"/>
                <a:tab pos="2576002" algn="l"/>
                <a:tab pos="3005586" algn="l"/>
                <a:tab pos="3435170" algn="l"/>
                <a:tab pos="3866256" algn="l"/>
                <a:tab pos="4295840" algn="l"/>
                <a:tab pos="4725423" algn="l"/>
                <a:tab pos="5155007" algn="l"/>
                <a:tab pos="5584591" algn="l"/>
                <a:tab pos="6014176" algn="l"/>
                <a:tab pos="6443760" algn="l"/>
                <a:tab pos="6873343" algn="l"/>
                <a:tab pos="7302927" algn="l"/>
                <a:tab pos="7734013" algn="l"/>
                <a:tab pos="8163598" algn="l"/>
                <a:tab pos="8593182" algn="l"/>
              </a:tabLst>
            </a:pPr>
            <a:r>
              <a:rPr lang="es-MX" altLang="es-MX" b="1" dirty="0" smtClean="0">
                <a:latin typeface="Arial" pitchFamily="34" charset="0"/>
              </a:rPr>
              <a:t>Un dato </a:t>
            </a:r>
            <a:r>
              <a:rPr lang="es-MX" altLang="es-MX" b="1" dirty="0" err="1" smtClean="0">
                <a:latin typeface="Arial" pitchFamily="34" charset="0"/>
              </a:rPr>
              <a:t>interesenta</a:t>
            </a:r>
            <a:r>
              <a:rPr lang="es-MX" altLang="es-MX" b="1" dirty="0" smtClean="0">
                <a:latin typeface="Arial" pitchFamily="34" charset="0"/>
              </a:rPr>
              <a:t> es que ZO-2  disminuye o esta ausente en diferentes carcinomas, esto ha sido demostrado en </a:t>
            </a:r>
            <a:r>
              <a:rPr lang="es-MX" altLang="es-MX" b="1" dirty="0" err="1" smtClean="0">
                <a:latin typeface="Arial" pitchFamily="34" charset="0"/>
              </a:rPr>
              <a:t>cancer</a:t>
            </a:r>
            <a:r>
              <a:rPr lang="es-MX" altLang="es-MX" b="1" dirty="0" smtClean="0">
                <a:latin typeface="Arial" pitchFamily="34" charset="0"/>
              </a:rPr>
              <a:t> de </a:t>
            </a:r>
            <a:r>
              <a:rPr lang="es-MX" altLang="es-MX" b="1" dirty="0" err="1" smtClean="0">
                <a:latin typeface="Arial" pitchFamily="34" charset="0"/>
              </a:rPr>
              <a:t>prostata</a:t>
            </a:r>
            <a:r>
              <a:rPr lang="es-MX" altLang="es-MX" b="1" dirty="0" smtClean="0">
                <a:latin typeface="Arial" pitchFamily="34" charset="0"/>
              </a:rPr>
              <a:t>, </a:t>
            </a:r>
            <a:r>
              <a:rPr lang="es-MX" altLang="es-MX" b="1" dirty="0" err="1" smtClean="0">
                <a:latin typeface="Arial" pitchFamily="34" charset="0"/>
              </a:rPr>
              <a:t>pancreas</a:t>
            </a:r>
            <a:r>
              <a:rPr lang="es-MX" altLang="es-MX" b="1" dirty="0" smtClean="0">
                <a:latin typeface="Arial" pitchFamily="34" charset="0"/>
              </a:rPr>
              <a:t> y mama</a:t>
            </a:r>
          </a:p>
          <a:p>
            <a:pPr>
              <a:spcBef>
                <a:spcPts val="426"/>
              </a:spcBef>
              <a:tabLst>
                <a:tab pos="0" algn="l"/>
                <a:tab pos="428082" algn="l"/>
                <a:tab pos="857667" algn="l"/>
                <a:tab pos="1287251" algn="l"/>
                <a:tab pos="1716834" algn="l"/>
                <a:tab pos="2146418" algn="l"/>
                <a:tab pos="2576002" algn="l"/>
                <a:tab pos="3005586" algn="l"/>
                <a:tab pos="3435170" algn="l"/>
                <a:tab pos="3866256" algn="l"/>
                <a:tab pos="4295840" algn="l"/>
                <a:tab pos="4725423" algn="l"/>
                <a:tab pos="5155007" algn="l"/>
                <a:tab pos="5584591" algn="l"/>
                <a:tab pos="6014176" algn="l"/>
                <a:tab pos="6443760" algn="l"/>
                <a:tab pos="6873343" algn="l"/>
                <a:tab pos="7302927" algn="l"/>
                <a:tab pos="7734013" algn="l"/>
                <a:tab pos="8163598" algn="l"/>
                <a:tab pos="8593182" algn="l"/>
              </a:tabLst>
            </a:pPr>
            <a:endParaRPr lang="es-MX" altLang="es-MX" b="1" dirty="0" smtClean="0">
              <a:latin typeface="Arial" pitchFamily="34" charset="0"/>
            </a:endParaRPr>
          </a:p>
        </p:txBody>
      </p:sp>
      <p:sp>
        <p:nvSpPr>
          <p:cNvPr id="156679" name="Text Box 5"/>
          <p:cNvSpPr txBox="1">
            <a:spLocks noChangeArrowheads="1"/>
          </p:cNvSpPr>
          <p:nvPr/>
        </p:nvSpPr>
        <p:spPr bwMode="auto">
          <a:xfrm>
            <a:off x="3884988" y="8684774"/>
            <a:ext cx="2973012" cy="457779"/>
          </a:xfrm>
          <a:prstGeom prst="rect">
            <a:avLst/>
          </a:prstGeom>
          <a:noFill/>
          <a:ln w="9525">
            <a:noFill/>
            <a:round/>
            <a:headEnd/>
            <a:tailEnd/>
          </a:ln>
        </p:spPr>
        <p:txBody>
          <a:bodyPr lIns="86092" tIns="44768" rIns="86092" bIns="44768" anchor="b"/>
          <a:lstStyle/>
          <a:p>
            <a:pPr algn="r">
              <a:buSzPct val="100000"/>
              <a:tabLst>
                <a:tab pos="0" algn="l"/>
                <a:tab pos="428082" algn="l"/>
                <a:tab pos="857667" algn="l"/>
                <a:tab pos="1287251" algn="l"/>
                <a:tab pos="1716834" algn="l"/>
                <a:tab pos="2146418" algn="l"/>
                <a:tab pos="2576002" algn="l"/>
                <a:tab pos="3005586" algn="l"/>
                <a:tab pos="3435170" algn="l"/>
                <a:tab pos="3866256" algn="l"/>
                <a:tab pos="4295840" algn="l"/>
                <a:tab pos="4725423" algn="l"/>
                <a:tab pos="5155007" algn="l"/>
                <a:tab pos="5584591" algn="l"/>
                <a:tab pos="6014176" algn="l"/>
                <a:tab pos="6443760" algn="l"/>
                <a:tab pos="6873343" algn="l"/>
                <a:tab pos="7302927" algn="l"/>
                <a:tab pos="7734013" algn="l"/>
                <a:tab pos="8163598" algn="l"/>
                <a:tab pos="8593182" algn="l"/>
              </a:tabLst>
            </a:pPr>
            <a:fld id="{81619A8C-1FFD-4131-A01C-BFAB26D7AD9B}" type="slidenum">
              <a:rPr lang="es-MX" altLang="es-MX" sz="1100">
                <a:solidFill>
                  <a:srgbClr val="000000"/>
                </a:solidFill>
              </a:rPr>
              <a:pPr algn="r">
                <a:buSzPct val="100000"/>
                <a:tabLst>
                  <a:tab pos="0" algn="l"/>
                  <a:tab pos="428082" algn="l"/>
                  <a:tab pos="857667" algn="l"/>
                  <a:tab pos="1287251" algn="l"/>
                  <a:tab pos="1716834" algn="l"/>
                  <a:tab pos="2146418" algn="l"/>
                  <a:tab pos="2576002" algn="l"/>
                  <a:tab pos="3005586" algn="l"/>
                  <a:tab pos="3435170" algn="l"/>
                  <a:tab pos="3866256" algn="l"/>
                  <a:tab pos="4295840" algn="l"/>
                  <a:tab pos="4725423" algn="l"/>
                  <a:tab pos="5155007" algn="l"/>
                  <a:tab pos="5584591" algn="l"/>
                  <a:tab pos="6014176" algn="l"/>
                  <a:tab pos="6443760" algn="l"/>
                  <a:tab pos="6873343" algn="l"/>
                  <a:tab pos="7302927" algn="l"/>
                  <a:tab pos="7734013" algn="l"/>
                  <a:tab pos="8163598" algn="l"/>
                  <a:tab pos="8593182" algn="l"/>
                </a:tabLst>
              </a:pPr>
              <a:t>8</a:t>
            </a:fld>
            <a:endParaRPr lang="es-MX" altLang="es-MX" sz="1100" dirty="0">
              <a:solidFill>
                <a:srgbClr val="000000"/>
              </a:solidFill>
            </a:endParaRPr>
          </a:p>
        </p:txBody>
      </p:sp>
    </p:spTree>
    <p:extLst>
      <p:ext uri="{BB962C8B-B14F-4D97-AF65-F5344CB8AC3E}">
        <p14:creationId xmlns:p14="http://schemas.microsoft.com/office/powerpoint/2010/main" val="3652528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Rectangle 11"/>
          <p:cNvSpPr>
            <a:spLocks noGrp="1" noChangeArrowheads="1"/>
          </p:cNvSpPr>
          <p:nvPr>
            <p:ph type="sldNum" sz="quarter"/>
          </p:nvPr>
        </p:nvSpPr>
        <p:spPr>
          <a:noFill/>
          <a:ln>
            <a:round/>
            <a:headEnd/>
            <a:tailEnd/>
          </a:ln>
        </p:spPr>
        <p:txBody>
          <a:bodyPr/>
          <a:lstStyle/>
          <a:p>
            <a:pPr>
              <a:tabLst>
                <a:tab pos="692442" algn="l"/>
                <a:tab pos="1384883" algn="l"/>
                <a:tab pos="2077324" algn="l"/>
                <a:tab pos="2769765" algn="l"/>
              </a:tabLst>
            </a:pPr>
            <a:fld id="{8E4358F7-9036-4A15-A148-C285026B866B}" type="slidenum">
              <a:rPr lang="es-MX" altLang="es-MX" smtClean="0">
                <a:latin typeface="Times New Roman" pitchFamily="18" charset="0"/>
              </a:rPr>
              <a:pPr>
                <a:tabLst>
                  <a:tab pos="692442" algn="l"/>
                  <a:tab pos="1384883" algn="l"/>
                  <a:tab pos="2077324" algn="l"/>
                  <a:tab pos="2769765" algn="l"/>
                </a:tabLst>
              </a:pPr>
              <a:t>10</a:t>
            </a:fld>
            <a:endParaRPr lang="es-MX" altLang="es-MX" dirty="0" smtClean="0">
              <a:latin typeface="Times New Roman" pitchFamily="18" charset="0"/>
            </a:endParaRPr>
          </a:p>
        </p:txBody>
      </p:sp>
      <p:sp>
        <p:nvSpPr>
          <p:cNvPr id="155651" name="Text Box 1"/>
          <p:cNvSpPr txBox="1">
            <a:spLocks noChangeArrowheads="1"/>
          </p:cNvSpPr>
          <p:nvPr/>
        </p:nvSpPr>
        <p:spPr bwMode="auto">
          <a:xfrm>
            <a:off x="3884988" y="8684772"/>
            <a:ext cx="2966690" cy="451985"/>
          </a:xfrm>
          <a:prstGeom prst="rect">
            <a:avLst/>
          </a:prstGeom>
          <a:noFill/>
          <a:ln w="9525">
            <a:noFill/>
            <a:round/>
            <a:headEnd/>
            <a:tailEnd/>
          </a:ln>
        </p:spPr>
        <p:txBody>
          <a:bodyPr lIns="86092" tIns="44768" rIns="86092" bIns="44768" anchor="b"/>
          <a:lstStyle/>
          <a:p>
            <a:pPr algn="r">
              <a:buSzPct val="100000"/>
              <a:tabLst>
                <a:tab pos="0" algn="l"/>
                <a:tab pos="428082" algn="l"/>
                <a:tab pos="857667" algn="l"/>
                <a:tab pos="1287251" algn="l"/>
                <a:tab pos="1716834" algn="l"/>
                <a:tab pos="2146418" algn="l"/>
                <a:tab pos="2576002" algn="l"/>
                <a:tab pos="3005586" algn="l"/>
                <a:tab pos="3435170" algn="l"/>
                <a:tab pos="3866256" algn="l"/>
                <a:tab pos="4295840" algn="l"/>
                <a:tab pos="4725423" algn="l"/>
                <a:tab pos="5155007" algn="l"/>
                <a:tab pos="5584591" algn="l"/>
                <a:tab pos="6014176" algn="l"/>
                <a:tab pos="6443760" algn="l"/>
                <a:tab pos="6873343" algn="l"/>
                <a:tab pos="7302927" algn="l"/>
                <a:tab pos="7734013" algn="l"/>
                <a:tab pos="8163598" algn="l"/>
                <a:tab pos="8593182" algn="l"/>
              </a:tabLst>
            </a:pPr>
            <a:fld id="{77195991-8FF2-4215-A892-EA62AA32BEC3}" type="slidenum">
              <a:rPr lang="es-MX" altLang="es-MX" sz="1100">
                <a:solidFill>
                  <a:srgbClr val="000000"/>
                </a:solidFill>
              </a:rPr>
              <a:pPr algn="r">
                <a:buSzPct val="100000"/>
                <a:tabLst>
                  <a:tab pos="0" algn="l"/>
                  <a:tab pos="428082" algn="l"/>
                  <a:tab pos="857667" algn="l"/>
                  <a:tab pos="1287251" algn="l"/>
                  <a:tab pos="1716834" algn="l"/>
                  <a:tab pos="2146418" algn="l"/>
                  <a:tab pos="2576002" algn="l"/>
                  <a:tab pos="3005586" algn="l"/>
                  <a:tab pos="3435170" algn="l"/>
                  <a:tab pos="3866256" algn="l"/>
                  <a:tab pos="4295840" algn="l"/>
                  <a:tab pos="4725423" algn="l"/>
                  <a:tab pos="5155007" algn="l"/>
                  <a:tab pos="5584591" algn="l"/>
                  <a:tab pos="6014176" algn="l"/>
                  <a:tab pos="6443760" algn="l"/>
                  <a:tab pos="6873343" algn="l"/>
                  <a:tab pos="7302927" algn="l"/>
                  <a:tab pos="7734013" algn="l"/>
                  <a:tab pos="8163598" algn="l"/>
                  <a:tab pos="8593182" algn="l"/>
                </a:tabLst>
              </a:pPr>
              <a:t>10</a:t>
            </a:fld>
            <a:endParaRPr lang="es-MX" altLang="es-MX" sz="1100" dirty="0">
              <a:solidFill>
                <a:srgbClr val="000000"/>
              </a:solidFill>
            </a:endParaRPr>
          </a:p>
        </p:txBody>
      </p:sp>
      <p:sp>
        <p:nvSpPr>
          <p:cNvPr id="155652" name="Text Box 2"/>
          <p:cNvSpPr txBox="1">
            <a:spLocks noChangeArrowheads="1"/>
          </p:cNvSpPr>
          <p:nvPr/>
        </p:nvSpPr>
        <p:spPr bwMode="auto">
          <a:xfrm>
            <a:off x="3884989" y="8684772"/>
            <a:ext cx="2971431" cy="456330"/>
          </a:xfrm>
          <a:prstGeom prst="rect">
            <a:avLst/>
          </a:prstGeom>
          <a:noFill/>
          <a:ln w="9525">
            <a:noFill/>
            <a:round/>
            <a:headEnd/>
            <a:tailEnd/>
          </a:ln>
        </p:spPr>
        <p:txBody>
          <a:bodyPr lIns="86092" tIns="44768" rIns="86092" bIns="44768" anchor="b"/>
          <a:lstStyle/>
          <a:p>
            <a:pPr algn="r">
              <a:buSzPct val="100000"/>
              <a:tabLst>
                <a:tab pos="0" algn="l"/>
                <a:tab pos="428082" algn="l"/>
                <a:tab pos="857667" algn="l"/>
                <a:tab pos="1287251" algn="l"/>
                <a:tab pos="1716834" algn="l"/>
                <a:tab pos="2146418" algn="l"/>
                <a:tab pos="2576002" algn="l"/>
                <a:tab pos="3005586" algn="l"/>
                <a:tab pos="3435170" algn="l"/>
                <a:tab pos="3866256" algn="l"/>
                <a:tab pos="4295840" algn="l"/>
                <a:tab pos="4725423" algn="l"/>
                <a:tab pos="5155007" algn="l"/>
                <a:tab pos="5584591" algn="l"/>
                <a:tab pos="6014176" algn="l"/>
                <a:tab pos="6443760" algn="l"/>
                <a:tab pos="6873343" algn="l"/>
                <a:tab pos="7302927" algn="l"/>
                <a:tab pos="7734013" algn="l"/>
                <a:tab pos="8163598" algn="l"/>
                <a:tab pos="8593182" algn="l"/>
              </a:tabLst>
            </a:pPr>
            <a:fld id="{B356FDFB-FC9A-42B7-941B-3E310E3381C4}" type="slidenum">
              <a:rPr lang="es-MX" altLang="es-MX" sz="1100">
                <a:solidFill>
                  <a:srgbClr val="000000"/>
                </a:solidFill>
              </a:rPr>
              <a:pPr algn="r">
                <a:buSzPct val="100000"/>
                <a:tabLst>
                  <a:tab pos="0" algn="l"/>
                  <a:tab pos="428082" algn="l"/>
                  <a:tab pos="857667" algn="l"/>
                  <a:tab pos="1287251" algn="l"/>
                  <a:tab pos="1716834" algn="l"/>
                  <a:tab pos="2146418" algn="l"/>
                  <a:tab pos="2576002" algn="l"/>
                  <a:tab pos="3005586" algn="l"/>
                  <a:tab pos="3435170" algn="l"/>
                  <a:tab pos="3866256" algn="l"/>
                  <a:tab pos="4295840" algn="l"/>
                  <a:tab pos="4725423" algn="l"/>
                  <a:tab pos="5155007" algn="l"/>
                  <a:tab pos="5584591" algn="l"/>
                  <a:tab pos="6014176" algn="l"/>
                  <a:tab pos="6443760" algn="l"/>
                  <a:tab pos="6873343" algn="l"/>
                  <a:tab pos="7302927" algn="l"/>
                  <a:tab pos="7734013" algn="l"/>
                  <a:tab pos="8163598" algn="l"/>
                  <a:tab pos="8593182" algn="l"/>
                </a:tabLst>
              </a:pPr>
              <a:t>10</a:t>
            </a:fld>
            <a:endParaRPr lang="es-MX" altLang="es-MX" sz="1100" dirty="0">
              <a:solidFill>
                <a:srgbClr val="000000"/>
              </a:solidFill>
            </a:endParaRPr>
          </a:p>
        </p:txBody>
      </p:sp>
      <p:sp>
        <p:nvSpPr>
          <p:cNvPr id="155653" name="Rectangle 3"/>
          <p:cNvSpPr>
            <a:spLocks noGrp="1" noRot="1" noChangeAspect="1" noChangeArrowheads="1" noTextEdit="1"/>
          </p:cNvSpPr>
          <p:nvPr>
            <p:ph type="sldImg"/>
          </p:nvPr>
        </p:nvSpPr>
        <p:spPr>
          <a:xfrm>
            <a:off x="1143000" y="685800"/>
            <a:ext cx="4573588" cy="3429000"/>
          </a:xfrm>
          <a:solidFill>
            <a:srgbClr val="FFFFFF"/>
          </a:solidFill>
          <a:ln>
            <a:solidFill>
              <a:srgbClr val="000000"/>
            </a:solidFill>
            <a:miter lim="800000"/>
          </a:ln>
        </p:spPr>
      </p:sp>
      <p:sp>
        <p:nvSpPr>
          <p:cNvPr id="155654" name="Text Box 4"/>
          <p:cNvSpPr>
            <a:spLocks noGrp="1" noChangeArrowheads="1"/>
          </p:cNvSpPr>
          <p:nvPr>
            <p:ph type="body" idx="1"/>
          </p:nvPr>
        </p:nvSpPr>
        <p:spPr>
          <a:xfrm>
            <a:off x="685958" y="4344560"/>
            <a:ext cx="5487664" cy="4114221"/>
          </a:xfrm>
          <a:noFill/>
        </p:spPr>
        <p:txBody>
          <a:bodyPr lIns="86092" tIns="44768" rIns="86092" bIns="44768"/>
          <a:lstStyle/>
          <a:p>
            <a:pPr>
              <a:spcBef>
                <a:spcPts val="426"/>
              </a:spcBef>
              <a:tabLst>
                <a:tab pos="0" algn="l"/>
                <a:tab pos="428082" algn="l"/>
                <a:tab pos="857667" algn="l"/>
                <a:tab pos="1287251" algn="l"/>
                <a:tab pos="1716834" algn="l"/>
                <a:tab pos="2146418" algn="l"/>
                <a:tab pos="2576002" algn="l"/>
                <a:tab pos="3005586" algn="l"/>
                <a:tab pos="3435170" algn="l"/>
                <a:tab pos="3866256" algn="l"/>
                <a:tab pos="4295840" algn="l"/>
                <a:tab pos="4725423" algn="l"/>
                <a:tab pos="5155007" algn="l"/>
                <a:tab pos="5584591" algn="l"/>
                <a:tab pos="6014176" algn="l"/>
                <a:tab pos="6443760" algn="l"/>
                <a:tab pos="6873343" algn="l"/>
                <a:tab pos="7302927" algn="l"/>
                <a:tab pos="7734013" algn="l"/>
                <a:tab pos="8163598" algn="l"/>
                <a:tab pos="8593182" algn="l"/>
              </a:tabLst>
            </a:pPr>
            <a:endParaRPr lang="es-MX" altLang="es-MX" dirty="0" smtClean="0">
              <a:latin typeface="Arial" pitchFamily="34" charset="0"/>
            </a:endParaRPr>
          </a:p>
        </p:txBody>
      </p:sp>
      <p:sp>
        <p:nvSpPr>
          <p:cNvPr id="155655" name="Text Box 5"/>
          <p:cNvSpPr txBox="1">
            <a:spLocks noChangeArrowheads="1"/>
          </p:cNvSpPr>
          <p:nvPr/>
        </p:nvSpPr>
        <p:spPr bwMode="auto">
          <a:xfrm>
            <a:off x="3884988" y="8684774"/>
            <a:ext cx="2973012" cy="457779"/>
          </a:xfrm>
          <a:prstGeom prst="rect">
            <a:avLst/>
          </a:prstGeom>
          <a:noFill/>
          <a:ln w="9525">
            <a:noFill/>
            <a:round/>
            <a:headEnd/>
            <a:tailEnd/>
          </a:ln>
        </p:spPr>
        <p:txBody>
          <a:bodyPr lIns="86092" tIns="44768" rIns="86092" bIns="44768" anchor="b"/>
          <a:lstStyle/>
          <a:p>
            <a:pPr algn="r">
              <a:buSzPct val="100000"/>
              <a:tabLst>
                <a:tab pos="0" algn="l"/>
                <a:tab pos="428082" algn="l"/>
                <a:tab pos="857667" algn="l"/>
                <a:tab pos="1287251" algn="l"/>
                <a:tab pos="1716834" algn="l"/>
                <a:tab pos="2146418" algn="l"/>
                <a:tab pos="2576002" algn="l"/>
                <a:tab pos="3005586" algn="l"/>
                <a:tab pos="3435170" algn="l"/>
                <a:tab pos="3866256" algn="l"/>
                <a:tab pos="4295840" algn="l"/>
                <a:tab pos="4725423" algn="l"/>
                <a:tab pos="5155007" algn="l"/>
                <a:tab pos="5584591" algn="l"/>
                <a:tab pos="6014176" algn="l"/>
                <a:tab pos="6443760" algn="l"/>
                <a:tab pos="6873343" algn="l"/>
                <a:tab pos="7302927" algn="l"/>
                <a:tab pos="7734013" algn="l"/>
                <a:tab pos="8163598" algn="l"/>
                <a:tab pos="8593182" algn="l"/>
              </a:tabLst>
            </a:pPr>
            <a:fld id="{4681E32B-5BB7-4C58-92AD-83A22D2A515C}" type="slidenum">
              <a:rPr lang="es-MX" altLang="es-MX" sz="1100">
                <a:solidFill>
                  <a:srgbClr val="000000"/>
                </a:solidFill>
              </a:rPr>
              <a:pPr algn="r">
                <a:buSzPct val="100000"/>
                <a:tabLst>
                  <a:tab pos="0" algn="l"/>
                  <a:tab pos="428082" algn="l"/>
                  <a:tab pos="857667" algn="l"/>
                  <a:tab pos="1287251" algn="l"/>
                  <a:tab pos="1716834" algn="l"/>
                  <a:tab pos="2146418" algn="l"/>
                  <a:tab pos="2576002" algn="l"/>
                  <a:tab pos="3005586" algn="l"/>
                  <a:tab pos="3435170" algn="l"/>
                  <a:tab pos="3866256" algn="l"/>
                  <a:tab pos="4295840" algn="l"/>
                  <a:tab pos="4725423" algn="l"/>
                  <a:tab pos="5155007" algn="l"/>
                  <a:tab pos="5584591" algn="l"/>
                  <a:tab pos="6014176" algn="l"/>
                  <a:tab pos="6443760" algn="l"/>
                  <a:tab pos="6873343" algn="l"/>
                  <a:tab pos="7302927" algn="l"/>
                  <a:tab pos="7734013" algn="l"/>
                  <a:tab pos="8163598" algn="l"/>
                  <a:tab pos="8593182" algn="l"/>
                </a:tabLst>
              </a:pPr>
              <a:t>10</a:t>
            </a:fld>
            <a:endParaRPr lang="es-MX" altLang="es-MX" sz="1100" dirty="0">
              <a:solidFill>
                <a:srgbClr val="000000"/>
              </a:solidFill>
            </a:endParaRPr>
          </a:p>
        </p:txBody>
      </p:sp>
    </p:spTree>
    <p:extLst>
      <p:ext uri="{BB962C8B-B14F-4D97-AF65-F5344CB8AC3E}">
        <p14:creationId xmlns:p14="http://schemas.microsoft.com/office/powerpoint/2010/main" val="1726140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s-MX">
              <a:latin typeface="Calibri" charset="0"/>
            </a:endParaRPr>
          </a:p>
        </p:txBody>
      </p:sp>
      <p:sp>
        <p:nvSpPr>
          <p:cNvPr id="512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AFA66869-022F-304D-84FB-EC68F23F1DBE}" type="slidenum">
              <a:rPr lang="es-MX"/>
              <a:pPr/>
              <a:t>14</a:t>
            </a:fld>
            <a:endParaRPr lang="es-MX"/>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558E15A3-3686-344C-9670-D4B3A808A3B0}" type="datetimeFigureOut">
              <a:rPr lang="es-ES" smtClean="0"/>
              <a:t>29/03/17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F7AB9CB-2EC8-A747-A34F-667C54E8AE9E}" type="slidenum">
              <a:rPr lang="es-ES" smtClean="0"/>
              <a:t>‹Nr.›</a:t>
            </a:fld>
            <a:endParaRPr lang="es-ES"/>
          </a:p>
        </p:txBody>
      </p:sp>
    </p:spTree>
    <p:extLst>
      <p:ext uri="{BB962C8B-B14F-4D97-AF65-F5344CB8AC3E}">
        <p14:creationId xmlns:p14="http://schemas.microsoft.com/office/powerpoint/2010/main" val="3705140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558E15A3-3686-344C-9670-D4B3A808A3B0}" type="datetimeFigureOut">
              <a:rPr lang="es-ES" smtClean="0"/>
              <a:t>29/03/17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F7AB9CB-2EC8-A747-A34F-667C54E8AE9E}" type="slidenum">
              <a:rPr lang="es-ES" smtClean="0"/>
              <a:t>‹Nr.›</a:t>
            </a:fld>
            <a:endParaRPr lang="es-ES"/>
          </a:p>
        </p:txBody>
      </p:sp>
    </p:spTree>
    <p:extLst>
      <p:ext uri="{BB962C8B-B14F-4D97-AF65-F5344CB8AC3E}">
        <p14:creationId xmlns:p14="http://schemas.microsoft.com/office/powerpoint/2010/main" val="2527751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558E15A3-3686-344C-9670-D4B3A808A3B0}" type="datetimeFigureOut">
              <a:rPr lang="es-ES" smtClean="0"/>
              <a:t>29/03/17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F7AB9CB-2EC8-A747-A34F-667C54E8AE9E}" type="slidenum">
              <a:rPr lang="es-ES" smtClean="0"/>
              <a:t>‹Nr.›</a:t>
            </a:fld>
            <a:endParaRPr lang="es-ES"/>
          </a:p>
        </p:txBody>
      </p:sp>
    </p:spTree>
    <p:extLst>
      <p:ext uri="{BB962C8B-B14F-4D97-AF65-F5344CB8AC3E}">
        <p14:creationId xmlns:p14="http://schemas.microsoft.com/office/powerpoint/2010/main" val="4135212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2" name="Shape 112"/>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335164077"/>
      </p:ext>
    </p:extLst>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0" name="Shape 50"/>
          <p:cNvSpPr>
            <a:spLocks noGrp="1"/>
          </p:cNvSpPr>
          <p:nvPr>
            <p:ph type="title"/>
          </p:nvPr>
        </p:nvSpPr>
        <p:spPr>
          <a:xfrm>
            <a:off x="578625" y="196823"/>
            <a:ext cx="7986750" cy="650572"/>
          </a:xfrm>
          <a:prstGeom prst="rect">
            <a:avLst/>
          </a:prstGeom>
        </p:spPr>
        <p:txBody>
          <a:bodyPr/>
          <a:lstStyle/>
          <a:p>
            <a:r>
              <a:t>Title Text</a:t>
            </a:r>
          </a:p>
        </p:txBody>
      </p:sp>
      <p:sp>
        <p:nvSpPr>
          <p:cNvPr id="51" name="Shape 51"/>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176853187"/>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558E15A3-3686-344C-9670-D4B3A808A3B0}" type="datetimeFigureOut">
              <a:rPr lang="es-ES" smtClean="0"/>
              <a:t>29/03/17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F7AB9CB-2EC8-A747-A34F-667C54E8AE9E}" type="slidenum">
              <a:rPr lang="es-ES" smtClean="0"/>
              <a:t>‹Nr.›</a:t>
            </a:fld>
            <a:endParaRPr lang="es-ES"/>
          </a:p>
        </p:txBody>
      </p:sp>
    </p:spTree>
    <p:extLst>
      <p:ext uri="{BB962C8B-B14F-4D97-AF65-F5344CB8AC3E}">
        <p14:creationId xmlns:p14="http://schemas.microsoft.com/office/powerpoint/2010/main" val="3851515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558E15A3-3686-344C-9670-D4B3A808A3B0}" type="datetimeFigureOut">
              <a:rPr lang="es-ES" smtClean="0"/>
              <a:t>29/03/17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F7AB9CB-2EC8-A747-A34F-667C54E8AE9E}" type="slidenum">
              <a:rPr lang="es-ES" smtClean="0"/>
              <a:t>‹Nr.›</a:t>
            </a:fld>
            <a:endParaRPr lang="es-ES"/>
          </a:p>
        </p:txBody>
      </p:sp>
    </p:spTree>
    <p:extLst>
      <p:ext uri="{BB962C8B-B14F-4D97-AF65-F5344CB8AC3E}">
        <p14:creationId xmlns:p14="http://schemas.microsoft.com/office/powerpoint/2010/main" val="2921126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558E15A3-3686-344C-9670-D4B3A808A3B0}" type="datetimeFigureOut">
              <a:rPr lang="es-ES" smtClean="0"/>
              <a:t>29/03/17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8F7AB9CB-2EC8-A747-A34F-667C54E8AE9E}" type="slidenum">
              <a:rPr lang="es-ES" smtClean="0"/>
              <a:t>‹Nr.›</a:t>
            </a:fld>
            <a:endParaRPr lang="es-ES"/>
          </a:p>
        </p:txBody>
      </p:sp>
    </p:spTree>
    <p:extLst>
      <p:ext uri="{BB962C8B-B14F-4D97-AF65-F5344CB8AC3E}">
        <p14:creationId xmlns:p14="http://schemas.microsoft.com/office/powerpoint/2010/main" val="1568427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558E15A3-3686-344C-9670-D4B3A808A3B0}" type="datetimeFigureOut">
              <a:rPr lang="es-ES" smtClean="0"/>
              <a:t>29/03/17</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8F7AB9CB-2EC8-A747-A34F-667C54E8AE9E}" type="slidenum">
              <a:rPr lang="es-ES" smtClean="0"/>
              <a:t>‹Nr.›</a:t>
            </a:fld>
            <a:endParaRPr lang="es-ES"/>
          </a:p>
        </p:txBody>
      </p:sp>
    </p:spTree>
    <p:extLst>
      <p:ext uri="{BB962C8B-B14F-4D97-AF65-F5344CB8AC3E}">
        <p14:creationId xmlns:p14="http://schemas.microsoft.com/office/powerpoint/2010/main" val="1442130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558E15A3-3686-344C-9670-D4B3A808A3B0}" type="datetimeFigureOut">
              <a:rPr lang="es-ES" smtClean="0"/>
              <a:t>29/03/17</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8F7AB9CB-2EC8-A747-A34F-667C54E8AE9E}" type="slidenum">
              <a:rPr lang="es-ES" smtClean="0"/>
              <a:t>‹Nr.›</a:t>
            </a:fld>
            <a:endParaRPr lang="es-ES"/>
          </a:p>
        </p:txBody>
      </p:sp>
    </p:spTree>
    <p:extLst>
      <p:ext uri="{BB962C8B-B14F-4D97-AF65-F5344CB8AC3E}">
        <p14:creationId xmlns:p14="http://schemas.microsoft.com/office/powerpoint/2010/main" val="236312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558E15A3-3686-344C-9670-D4B3A808A3B0}" type="datetimeFigureOut">
              <a:rPr lang="es-ES" smtClean="0"/>
              <a:t>29/03/17</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8F7AB9CB-2EC8-A747-A34F-667C54E8AE9E}" type="slidenum">
              <a:rPr lang="es-ES" smtClean="0"/>
              <a:t>‹Nr.›</a:t>
            </a:fld>
            <a:endParaRPr lang="es-ES"/>
          </a:p>
        </p:txBody>
      </p:sp>
    </p:spTree>
    <p:extLst>
      <p:ext uri="{BB962C8B-B14F-4D97-AF65-F5344CB8AC3E}">
        <p14:creationId xmlns:p14="http://schemas.microsoft.com/office/powerpoint/2010/main" val="1028406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558E15A3-3686-344C-9670-D4B3A808A3B0}" type="datetimeFigureOut">
              <a:rPr lang="es-ES" smtClean="0"/>
              <a:t>29/03/17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8F7AB9CB-2EC8-A747-A34F-667C54E8AE9E}" type="slidenum">
              <a:rPr lang="es-ES" smtClean="0"/>
              <a:t>‹Nr.›</a:t>
            </a:fld>
            <a:endParaRPr lang="es-ES"/>
          </a:p>
        </p:txBody>
      </p:sp>
    </p:spTree>
    <p:extLst>
      <p:ext uri="{BB962C8B-B14F-4D97-AF65-F5344CB8AC3E}">
        <p14:creationId xmlns:p14="http://schemas.microsoft.com/office/powerpoint/2010/main" val="275600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558E15A3-3686-344C-9670-D4B3A808A3B0}" type="datetimeFigureOut">
              <a:rPr lang="es-ES" smtClean="0"/>
              <a:t>29/03/17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8F7AB9CB-2EC8-A747-A34F-667C54E8AE9E}" type="slidenum">
              <a:rPr lang="es-ES" smtClean="0"/>
              <a:t>‹Nr.›</a:t>
            </a:fld>
            <a:endParaRPr lang="es-ES"/>
          </a:p>
        </p:txBody>
      </p:sp>
    </p:spTree>
    <p:extLst>
      <p:ext uri="{BB962C8B-B14F-4D97-AF65-F5344CB8AC3E}">
        <p14:creationId xmlns:p14="http://schemas.microsoft.com/office/powerpoint/2010/main" val="1379800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E15A3-3686-344C-9670-D4B3A808A3B0}" type="datetimeFigureOut">
              <a:rPr lang="es-ES" smtClean="0"/>
              <a:t>29/03/17</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7AB9CB-2EC8-A747-A34F-667C54E8AE9E}" type="slidenum">
              <a:rPr lang="es-ES" smtClean="0"/>
              <a:t>‹Nr.›</a:t>
            </a:fld>
            <a:endParaRPr lang="es-ES"/>
          </a:p>
        </p:txBody>
      </p:sp>
    </p:spTree>
    <p:extLst>
      <p:ext uri="{BB962C8B-B14F-4D97-AF65-F5344CB8AC3E}">
        <p14:creationId xmlns:p14="http://schemas.microsoft.com/office/powerpoint/2010/main" val="34951444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1" Type="http://schemas.openxmlformats.org/officeDocument/2006/relationships/image" Target="../media/image30.emf"/><Relationship Id="rId12" Type="http://schemas.openxmlformats.org/officeDocument/2006/relationships/image" Target="../media/image31.emf"/><Relationship Id="rId13" Type="http://schemas.openxmlformats.org/officeDocument/2006/relationships/image" Target="../media/image32.jpeg"/><Relationship Id="rId14" Type="http://schemas.openxmlformats.org/officeDocument/2006/relationships/image" Target="../media/image33.png"/><Relationship Id="rId15" Type="http://schemas.openxmlformats.org/officeDocument/2006/relationships/image" Target="../media/image34.tif"/><Relationship Id="rId16"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2.png"/><Relationship Id="rId4" Type="http://schemas.openxmlformats.org/officeDocument/2006/relationships/image" Target="../media/image23.emf"/><Relationship Id="rId5" Type="http://schemas.openxmlformats.org/officeDocument/2006/relationships/image" Target="../media/image24.emf"/><Relationship Id="rId6" Type="http://schemas.openxmlformats.org/officeDocument/2006/relationships/image" Target="../media/image25.emf"/><Relationship Id="rId7" Type="http://schemas.openxmlformats.org/officeDocument/2006/relationships/image" Target="../media/image26.emf"/><Relationship Id="rId8" Type="http://schemas.openxmlformats.org/officeDocument/2006/relationships/image" Target="../media/image27.emf"/><Relationship Id="rId9" Type="http://schemas.openxmlformats.org/officeDocument/2006/relationships/image" Target="../media/image28.emf"/><Relationship Id="rId10" Type="http://schemas.openxmlformats.org/officeDocument/2006/relationships/image" Target="../media/image29.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6.emf"/><Relationship Id="rId5" Type="http://schemas.openxmlformats.org/officeDocument/2006/relationships/image" Target="../media/image39.tiff"/><Relationship Id="rId6" Type="http://schemas.openxmlformats.org/officeDocument/2006/relationships/image" Target="../media/image40.tiff"/><Relationship Id="rId7" Type="http://schemas.openxmlformats.org/officeDocument/2006/relationships/oleObject" Target="../embeddings/oleObject2.bin"/><Relationship Id="rId8" Type="http://schemas.openxmlformats.org/officeDocument/2006/relationships/image" Target="../media/image37.emf"/><Relationship Id="rId9" Type="http://schemas.openxmlformats.org/officeDocument/2006/relationships/oleObject" Target="../embeddings/oleObject3.bin"/><Relationship Id="rId10" Type="http://schemas.openxmlformats.org/officeDocument/2006/relationships/image" Target="../media/image38.emf"/><Relationship Id="rId11" Type="http://schemas.openxmlformats.org/officeDocument/2006/relationships/image" Target="../media/image41.tif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 Id="rId3"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jpeg"/><Relationship Id="rId6" Type="http://schemas.openxmlformats.org/officeDocument/2006/relationships/image" Target="../media/image48.jpeg"/><Relationship Id="rId7"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jpeg"/><Relationship Id="rId7"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3.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tif"/><Relationship Id="rId8" Type="http://schemas.openxmlformats.org/officeDocument/2006/relationships/image" Target="../media/image11.pn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12.tif"/><Relationship Id="rId4" Type="http://schemas.openxmlformats.org/officeDocument/2006/relationships/image" Target="../media/image13.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Autofit/>
          </a:bodyPr>
          <a:lstStyle/>
          <a:p>
            <a:r>
              <a:rPr lang="es-ES" sz="3200" dirty="0" smtClean="0"/>
              <a:t>En los epitelios, la proteína ZO-2 de las uniones estrechas, regula la proliferación celular y la </a:t>
            </a:r>
            <a:r>
              <a:rPr lang="es-ES" sz="3200" dirty="0" err="1" smtClean="0"/>
              <a:t>citoarquitectura</a:t>
            </a:r>
            <a:r>
              <a:rPr lang="es-ES" sz="3200" dirty="0" smtClean="0"/>
              <a:t/>
            </a:r>
            <a:br>
              <a:rPr lang="es-ES" sz="3200" dirty="0" smtClean="0"/>
            </a:br>
            <a:r>
              <a:rPr lang="es-ES" sz="3200" dirty="0"/>
              <a:t/>
            </a:r>
            <a:br>
              <a:rPr lang="es-ES" sz="3200" dirty="0"/>
            </a:br>
            <a:endParaRPr lang="es-ES" sz="3200" dirty="0"/>
          </a:p>
        </p:txBody>
      </p:sp>
      <p:sp>
        <p:nvSpPr>
          <p:cNvPr id="3" name="Subtítulo 2"/>
          <p:cNvSpPr>
            <a:spLocks noGrp="1"/>
          </p:cNvSpPr>
          <p:nvPr>
            <p:ph type="subTitle" idx="1"/>
          </p:nvPr>
        </p:nvSpPr>
        <p:spPr/>
        <p:txBody>
          <a:bodyPr>
            <a:normAutofit/>
          </a:bodyPr>
          <a:lstStyle/>
          <a:p>
            <a:r>
              <a:rPr lang="es-ES" sz="1800" dirty="0" smtClean="0"/>
              <a:t>Lorenza Gonzalez Mariscal y Muriel</a:t>
            </a:r>
          </a:p>
          <a:p>
            <a:r>
              <a:rPr lang="es-ES" sz="1800" dirty="0" smtClean="0"/>
              <a:t>Cinvestav</a:t>
            </a:r>
          </a:p>
          <a:p>
            <a:r>
              <a:rPr lang="es-ES" sz="1800" dirty="0" smtClean="0"/>
              <a:t>Departamento de Fisiología, Biofísica y Neurociencias</a:t>
            </a:r>
            <a:endParaRPr lang="es-ES" sz="1800" dirty="0"/>
          </a:p>
        </p:txBody>
      </p:sp>
    </p:spTree>
    <p:extLst>
      <p:ext uri="{BB962C8B-B14F-4D97-AF65-F5344CB8AC3E}">
        <p14:creationId xmlns:p14="http://schemas.microsoft.com/office/powerpoint/2010/main" val="245537385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1"/>
          <p:cNvSpPr txBox="1">
            <a:spLocks noChangeArrowheads="1"/>
          </p:cNvSpPr>
          <p:nvPr/>
        </p:nvSpPr>
        <p:spPr bwMode="auto">
          <a:xfrm>
            <a:off x="0" y="-317502"/>
            <a:ext cx="9144000" cy="1631976"/>
          </a:xfrm>
          <a:prstGeom prst="rect">
            <a:avLst/>
          </a:prstGeom>
          <a:noFill/>
          <a:ln w="9525">
            <a:noFill/>
            <a:round/>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2400" b="1" dirty="0" smtClean="0">
                <a:solidFill>
                  <a:srgbClr val="000000"/>
                </a:solidFill>
                <a:latin typeface="+mj-lt"/>
                <a:cs typeface="Arial" pitchFamily="34" charset="0"/>
              </a:rPr>
              <a:t>ZO-2 inhibe la proliferación celular porque arresta el </a:t>
            </a:r>
            <a:r>
              <a:rPr lang="es-MX" altLang="es-MX" sz="2400" b="1" dirty="0">
                <a:solidFill>
                  <a:srgbClr val="000000"/>
                </a:solidFill>
                <a:latin typeface="+mj-lt"/>
                <a:cs typeface="Arial" pitchFamily="34" charset="0"/>
              </a:rPr>
              <a:t>ciclo celular </a:t>
            </a:r>
            <a:r>
              <a:rPr lang="es-MX" altLang="es-MX" sz="2400" b="1" dirty="0" smtClean="0">
                <a:solidFill>
                  <a:srgbClr val="000000"/>
                </a:solidFill>
                <a:latin typeface="+mj-lt"/>
                <a:cs typeface="Arial" pitchFamily="34" charset="0"/>
              </a:rPr>
              <a:t>al inhibir  la expresión de la ciclina D1</a:t>
            </a:r>
            <a:endParaRPr lang="es-MX" altLang="es-MX" sz="2400" b="1" dirty="0">
              <a:solidFill>
                <a:srgbClr val="000000"/>
              </a:solidFill>
              <a:latin typeface="+mj-lt"/>
              <a:cs typeface="Arial" pitchFamily="34" charset="0"/>
            </a:endParaRPr>
          </a:p>
        </p:txBody>
      </p:sp>
      <p:sp>
        <p:nvSpPr>
          <p:cNvPr id="56323" name="Rectangle 2"/>
          <p:cNvSpPr>
            <a:spLocks noChangeArrowheads="1"/>
          </p:cNvSpPr>
          <p:nvPr/>
        </p:nvSpPr>
        <p:spPr bwMode="auto">
          <a:xfrm>
            <a:off x="323850" y="1839913"/>
            <a:ext cx="2362200" cy="1228725"/>
          </a:xfrm>
          <a:prstGeom prst="rect">
            <a:avLst/>
          </a:prstGeom>
          <a:noFill/>
          <a:ln w="9525">
            <a:noFill/>
            <a:round/>
            <a:headEnd/>
            <a:tailEnd/>
          </a:ln>
        </p:spPr>
        <p:txBody>
          <a:bodyPr wrap="none" anchor="ctr"/>
          <a:lstStyle/>
          <a:p>
            <a:pPr>
              <a:buClr>
                <a:srgbClr val="000000"/>
              </a:buClr>
              <a:buSzPct val="100000"/>
              <a:buFont typeface="Times New Roman" pitchFamily="18" charset="0"/>
              <a:buNone/>
            </a:pPr>
            <a:endParaRPr lang="es-MX"/>
          </a:p>
        </p:txBody>
      </p:sp>
      <p:pic>
        <p:nvPicPr>
          <p:cNvPr id="56324" name="Picture 3"/>
          <p:cNvPicPr>
            <a:picLocks noChangeAspect="1" noChangeArrowheads="1"/>
          </p:cNvPicPr>
          <p:nvPr/>
        </p:nvPicPr>
        <p:blipFill>
          <a:blip r:embed="rId3"/>
          <a:srcRect/>
          <a:stretch>
            <a:fillRect/>
          </a:stretch>
        </p:blipFill>
        <p:spPr bwMode="auto">
          <a:xfrm>
            <a:off x="-41655" y="1385153"/>
            <a:ext cx="2514600" cy="1746250"/>
          </a:xfrm>
          <a:prstGeom prst="rect">
            <a:avLst/>
          </a:prstGeom>
          <a:noFill/>
          <a:ln w="9525">
            <a:noFill/>
            <a:round/>
            <a:headEnd/>
            <a:tailEnd/>
          </a:ln>
        </p:spPr>
      </p:pic>
      <p:grpSp>
        <p:nvGrpSpPr>
          <p:cNvPr id="2" name="Group 4"/>
          <p:cNvGrpSpPr>
            <a:grpSpLocks/>
          </p:cNvGrpSpPr>
          <p:nvPr/>
        </p:nvGrpSpPr>
        <p:grpSpPr bwMode="auto">
          <a:xfrm>
            <a:off x="307976" y="3789363"/>
            <a:ext cx="7234238" cy="3025775"/>
            <a:chOff x="194" y="2204"/>
            <a:chExt cx="4795" cy="2089"/>
          </a:xfrm>
        </p:grpSpPr>
        <p:sp>
          <p:nvSpPr>
            <p:cNvPr id="56328" name="Text Box 5"/>
            <p:cNvSpPr txBox="1">
              <a:spLocks noChangeArrowheads="1"/>
            </p:cNvSpPr>
            <p:nvPr/>
          </p:nvSpPr>
          <p:spPr bwMode="auto">
            <a:xfrm>
              <a:off x="3402" y="3047"/>
              <a:ext cx="507" cy="303"/>
            </a:xfrm>
            <a:prstGeom prst="rect">
              <a:avLst/>
            </a:prstGeom>
            <a:noFill/>
            <a:ln w="9525">
              <a:noFill/>
              <a:round/>
              <a:headEnd/>
              <a:tailEnd/>
            </a:ln>
          </p:spPr>
          <p:txBody>
            <a:bodyPr wrap="none" lIns="90000" tIns="46800" rIns="90000" bIns="4680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2400" b="1">
                  <a:solidFill>
                    <a:srgbClr val="000000"/>
                  </a:solidFill>
                  <a:latin typeface="Arial" pitchFamily="34" charset="0"/>
                  <a:cs typeface="Arial" pitchFamily="34" charset="0"/>
                </a:rPr>
                <a:t>D</a:t>
              </a:r>
              <a:r>
                <a:rPr lang="es-MX" altLang="es-MX" b="1" baseline="-25000">
                  <a:solidFill>
                    <a:srgbClr val="000000"/>
                  </a:solidFill>
                  <a:latin typeface="Arial" pitchFamily="34" charset="0"/>
                  <a:cs typeface="Arial" pitchFamily="34" charset="0"/>
                </a:rPr>
                <a:t>T </a:t>
              </a:r>
              <a:r>
                <a:rPr lang="es-MX" altLang="es-MX" sz="1200" b="1" baseline="-25000">
                  <a:solidFill>
                    <a:srgbClr val="000000"/>
                  </a:solidFill>
                  <a:latin typeface="Arial" pitchFamily="34" charset="0"/>
                  <a:cs typeface="Arial" pitchFamily="34" charset="0"/>
                </a:rPr>
                <a:t>ZO-2</a:t>
              </a:r>
            </a:p>
          </p:txBody>
        </p:sp>
        <p:sp>
          <p:nvSpPr>
            <p:cNvPr id="56329" name="Text Box 6"/>
            <p:cNvSpPr txBox="1">
              <a:spLocks noChangeArrowheads="1"/>
            </p:cNvSpPr>
            <p:nvPr/>
          </p:nvSpPr>
          <p:spPr bwMode="auto">
            <a:xfrm>
              <a:off x="2069" y="3045"/>
              <a:ext cx="1195" cy="370"/>
            </a:xfrm>
            <a:prstGeom prst="rect">
              <a:avLst/>
            </a:prstGeom>
            <a:noFill/>
            <a:ln w="9525">
              <a:noFill/>
              <a:round/>
              <a:headEnd/>
              <a:tailEnd/>
            </a:ln>
          </p:spPr>
          <p:txBody>
            <a:bodyPr lIns="90000" tIns="46800" rIns="90000" bIns="4680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2400" b="1">
                  <a:solidFill>
                    <a:srgbClr val="000000"/>
                  </a:solidFill>
                  <a:latin typeface="Arial" pitchFamily="34" charset="0"/>
                  <a:cs typeface="Arial" pitchFamily="34" charset="0"/>
                </a:rPr>
                <a:t>D</a:t>
              </a:r>
              <a:r>
                <a:rPr lang="es-MX" altLang="es-MX" b="1" baseline="-25000">
                  <a:solidFill>
                    <a:srgbClr val="000000"/>
                  </a:solidFill>
                  <a:latin typeface="Arial" pitchFamily="34" charset="0"/>
                  <a:cs typeface="Arial" pitchFamily="34" charset="0"/>
                </a:rPr>
                <a:t>T </a:t>
              </a:r>
              <a:r>
                <a:rPr lang="es-MX" altLang="es-MX" sz="1200" b="1" baseline="-25000">
                  <a:solidFill>
                    <a:srgbClr val="000000"/>
                  </a:solidFill>
                  <a:latin typeface="Arial" pitchFamily="34" charset="0"/>
                  <a:cs typeface="Arial" pitchFamily="34" charset="0"/>
                </a:rPr>
                <a:t>vector</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1200" b="1" baseline="-25000">
                  <a:solidFill>
                    <a:srgbClr val="000000"/>
                  </a:solidFill>
                  <a:latin typeface="Arial" pitchFamily="34" charset="0"/>
                  <a:cs typeface="Arial" pitchFamily="34" charset="0"/>
                </a:rPr>
                <a:t>          vacío</a:t>
              </a:r>
            </a:p>
          </p:txBody>
        </p:sp>
        <p:sp>
          <p:nvSpPr>
            <p:cNvPr id="56330" name="Text Box 7"/>
            <p:cNvSpPr txBox="1">
              <a:spLocks noChangeArrowheads="1"/>
            </p:cNvSpPr>
            <p:nvPr/>
          </p:nvSpPr>
          <p:spPr bwMode="auto">
            <a:xfrm>
              <a:off x="478" y="3611"/>
              <a:ext cx="200" cy="215"/>
            </a:xfrm>
            <a:prstGeom prst="rect">
              <a:avLst/>
            </a:prstGeom>
            <a:noFill/>
            <a:ln w="9525">
              <a:noFill/>
              <a:round/>
              <a:headEnd/>
              <a:tailEnd/>
            </a:ln>
          </p:spPr>
          <p:txBody>
            <a:bodyPr wrap="none" lIns="90000" tIns="46800" rIns="90000" bIns="4680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1600" b="1">
                  <a:solidFill>
                    <a:srgbClr val="000000"/>
                  </a:solidFill>
                  <a:latin typeface="Arial" pitchFamily="34" charset="0"/>
                  <a:cs typeface="Arial" pitchFamily="34" charset="0"/>
                </a:rPr>
                <a:t>S</a:t>
              </a:r>
            </a:p>
          </p:txBody>
        </p:sp>
        <p:grpSp>
          <p:nvGrpSpPr>
            <p:cNvPr id="3" name="Group 8"/>
            <p:cNvGrpSpPr>
              <a:grpSpLocks/>
            </p:cNvGrpSpPr>
            <p:nvPr/>
          </p:nvGrpSpPr>
          <p:grpSpPr bwMode="auto">
            <a:xfrm>
              <a:off x="773" y="3164"/>
              <a:ext cx="1099" cy="1129"/>
              <a:chOff x="773" y="3164"/>
              <a:chExt cx="1099" cy="1129"/>
            </a:xfrm>
          </p:grpSpPr>
          <p:sp>
            <p:nvSpPr>
              <p:cNvPr id="57376" name="Line 9"/>
              <p:cNvSpPr>
                <a:spLocks noChangeShapeType="1"/>
              </p:cNvSpPr>
              <p:nvPr/>
            </p:nvSpPr>
            <p:spPr bwMode="auto">
              <a:xfrm>
                <a:off x="853"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77" name="Line 10"/>
              <p:cNvSpPr>
                <a:spLocks noChangeShapeType="1"/>
              </p:cNvSpPr>
              <p:nvPr/>
            </p:nvSpPr>
            <p:spPr bwMode="auto">
              <a:xfrm>
                <a:off x="861"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78" name="Line 11"/>
              <p:cNvSpPr>
                <a:spLocks noChangeShapeType="1"/>
              </p:cNvSpPr>
              <p:nvPr/>
            </p:nvSpPr>
            <p:spPr bwMode="auto">
              <a:xfrm>
                <a:off x="869"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79" name="Line 12"/>
              <p:cNvSpPr>
                <a:spLocks noChangeShapeType="1"/>
              </p:cNvSpPr>
              <p:nvPr/>
            </p:nvSpPr>
            <p:spPr bwMode="auto">
              <a:xfrm>
                <a:off x="877"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80" name="Line 13"/>
              <p:cNvSpPr>
                <a:spLocks noChangeShapeType="1"/>
              </p:cNvSpPr>
              <p:nvPr/>
            </p:nvSpPr>
            <p:spPr bwMode="auto">
              <a:xfrm>
                <a:off x="885"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81" name="Line 14"/>
              <p:cNvSpPr>
                <a:spLocks noChangeShapeType="1"/>
              </p:cNvSpPr>
              <p:nvPr/>
            </p:nvSpPr>
            <p:spPr bwMode="auto">
              <a:xfrm>
                <a:off x="893"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82" name="Line 15"/>
              <p:cNvSpPr>
                <a:spLocks noChangeShapeType="1"/>
              </p:cNvSpPr>
              <p:nvPr/>
            </p:nvSpPr>
            <p:spPr bwMode="auto">
              <a:xfrm>
                <a:off x="901"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83" name="Line 16"/>
              <p:cNvSpPr>
                <a:spLocks noChangeShapeType="1"/>
              </p:cNvSpPr>
              <p:nvPr/>
            </p:nvSpPr>
            <p:spPr bwMode="auto">
              <a:xfrm>
                <a:off x="909"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84" name="Line 17"/>
              <p:cNvSpPr>
                <a:spLocks noChangeShapeType="1"/>
              </p:cNvSpPr>
              <p:nvPr/>
            </p:nvSpPr>
            <p:spPr bwMode="auto">
              <a:xfrm>
                <a:off x="917"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85" name="Line 18"/>
              <p:cNvSpPr>
                <a:spLocks noChangeShapeType="1"/>
              </p:cNvSpPr>
              <p:nvPr/>
            </p:nvSpPr>
            <p:spPr bwMode="auto">
              <a:xfrm>
                <a:off x="925"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86" name="Line 19"/>
              <p:cNvSpPr>
                <a:spLocks noChangeShapeType="1"/>
              </p:cNvSpPr>
              <p:nvPr/>
            </p:nvSpPr>
            <p:spPr bwMode="auto">
              <a:xfrm>
                <a:off x="933"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87" name="Line 20"/>
              <p:cNvSpPr>
                <a:spLocks noChangeShapeType="1"/>
              </p:cNvSpPr>
              <p:nvPr/>
            </p:nvSpPr>
            <p:spPr bwMode="auto">
              <a:xfrm>
                <a:off x="941"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88" name="Line 21"/>
              <p:cNvSpPr>
                <a:spLocks noChangeShapeType="1"/>
              </p:cNvSpPr>
              <p:nvPr/>
            </p:nvSpPr>
            <p:spPr bwMode="auto">
              <a:xfrm>
                <a:off x="949"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89" name="Line 22"/>
              <p:cNvSpPr>
                <a:spLocks noChangeShapeType="1"/>
              </p:cNvSpPr>
              <p:nvPr/>
            </p:nvSpPr>
            <p:spPr bwMode="auto">
              <a:xfrm>
                <a:off x="957"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90" name="Line 23"/>
              <p:cNvSpPr>
                <a:spLocks noChangeShapeType="1"/>
              </p:cNvSpPr>
              <p:nvPr/>
            </p:nvSpPr>
            <p:spPr bwMode="auto">
              <a:xfrm>
                <a:off x="965"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91" name="Line 24"/>
              <p:cNvSpPr>
                <a:spLocks noChangeShapeType="1"/>
              </p:cNvSpPr>
              <p:nvPr/>
            </p:nvSpPr>
            <p:spPr bwMode="auto">
              <a:xfrm>
                <a:off x="973" y="4165"/>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92" name="Line 25"/>
              <p:cNvSpPr>
                <a:spLocks noChangeShapeType="1"/>
              </p:cNvSpPr>
              <p:nvPr/>
            </p:nvSpPr>
            <p:spPr bwMode="auto">
              <a:xfrm>
                <a:off x="973"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93" name="Line 26"/>
              <p:cNvSpPr>
                <a:spLocks noChangeShapeType="1"/>
              </p:cNvSpPr>
              <p:nvPr/>
            </p:nvSpPr>
            <p:spPr bwMode="auto">
              <a:xfrm>
                <a:off x="981"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94" name="Line 27"/>
              <p:cNvSpPr>
                <a:spLocks noChangeShapeType="1"/>
              </p:cNvSpPr>
              <p:nvPr/>
            </p:nvSpPr>
            <p:spPr bwMode="auto">
              <a:xfrm>
                <a:off x="989"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95" name="Line 28"/>
              <p:cNvSpPr>
                <a:spLocks noChangeShapeType="1"/>
              </p:cNvSpPr>
              <p:nvPr/>
            </p:nvSpPr>
            <p:spPr bwMode="auto">
              <a:xfrm>
                <a:off x="997"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96" name="Line 29"/>
              <p:cNvSpPr>
                <a:spLocks noChangeShapeType="1"/>
              </p:cNvSpPr>
              <p:nvPr/>
            </p:nvSpPr>
            <p:spPr bwMode="auto">
              <a:xfrm>
                <a:off x="1005"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97" name="Line 30"/>
              <p:cNvSpPr>
                <a:spLocks noChangeShapeType="1"/>
              </p:cNvSpPr>
              <p:nvPr/>
            </p:nvSpPr>
            <p:spPr bwMode="auto">
              <a:xfrm>
                <a:off x="1013"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98" name="Line 31"/>
              <p:cNvSpPr>
                <a:spLocks noChangeShapeType="1"/>
              </p:cNvSpPr>
              <p:nvPr/>
            </p:nvSpPr>
            <p:spPr bwMode="auto">
              <a:xfrm>
                <a:off x="1021"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99" name="Line 32"/>
              <p:cNvSpPr>
                <a:spLocks noChangeShapeType="1"/>
              </p:cNvSpPr>
              <p:nvPr/>
            </p:nvSpPr>
            <p:spPr bwMode="auto">
              <a:xfrm>
                <a:off x="1029"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00" name="Line 33"/>
              <p:cNvSpPr>
                <a:spLocks noChangeShapeType="1"/>
              </p:cNvSpPr>
              <p:nvPr/>
            </p:nvSpPr>
            <p:spPr bwMode="auto">
              <a:xfrm>
                <a:off x="1037"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01" name="Line 34"/>
              <p:cNvSpPr>
                <a:spLocks noChangeShapeType="1"/>
              </p:cNvSpPr>
              <p:nvPr/>
            </p:nvSpPr>
            <p:spPr bwMode="auto">
              <a:xfrm>
                <a:off x="1045"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02" name="Line 35"/>
              <p:cNvSpPr>
                <a:spLocks noChangeShapeType="1"/>
              </p:cNvSpPr>
              <p:nvPr/>
            </p:nvSpPr>
            <p:spPr bwMode="auto">
              <a:xfrm>
                <a:off x="1053"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03" name="Line 36"/>
              <p:cNvSpPr>
                <a:spLocks noChangeShapeType="1"/>
              </p:cNvSpPr>
              <p:nvPr/>
            </p:nvSpPr>
            <p:spPr bwMode="auto">
              <a:xfrm>
                <a:off x="1061"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04" name="Line 37"/>
              <p:cNvSpPr>
                <a:spLocks noChangeShapeType="1"/>
              </p:cNvSpPr>
              <p:nvPr/>
            </p:nvSpPr>
            <p:spPr bwMode="auto">
              <a:xfrm>
                <a:off x="1069"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05" name="Line 38"/>
              <p:cNvSpPr>
                <a:spLocks noChangeShapeType="1"/>
              </p:cNvSpPr>
              <p:nvPr/>
            </p:nvSpPr>
            <p:spPr bwMode="auto">
              <a:xfrm>
                <a:off x="1077"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06" name="Line 39"/>
              <p:cNvSpPr>
                <a:spLocks noChangeShapeType="1"/>
              </p:cNvSpPr>
              <p:nvPr/>
            </p:nvSpPr>
            <p:spPr bwMode="auto">
              <a:xfrm>
                <a:off x="1085"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07" name="Line 40"/>
              <p:cNvSpPr>
                <a:spLocks noChangeShapeType="1"/>
              </p:cNvSpPr>
              <p:nvPr/>
            </p:nvSpPr>
            <p:spPr bwMode="auto">
              <a:xfrm flipV="1">
                <a:off x="1093" y="4152"/>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08" name="Line 41"/>
              <p:cNvSpPr>
                <a:spLocks noChangeShapeType="1"/>
              </p:cNvSpPr>
              <p:nvPr/>
            </p:nvSpPr>
            <p:spPr bwMode="auto">
              <a:xfrm flipV="1">
                <a:off x="1101" y="4144"/>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09" name="Line 42"/>
              <p:cNvSpPr>
                <a:spLocks noChangeShapeType="1"/>
              </p:cNvSpPr>
              <p:nvPr/>
            </p:nvSpPr>
            <p:spPr bwMode="auto">
              <a:xfrm flipV="1">
                <a:off x="1109" y="4128"/>
                <a:ext cx="3" cy="2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10" name="Line 43"/>
              <p:cNvSpPr>
                <a:spLocks noChangeShapeType="1"/>
              </p:cNvSpPr>
              <p:nvPr/>
            </p:nvSpPr>
            <p:spPr bwMode="auto">
              <a:xfrm flipV="1">
                <a:off x="1117" y="4104"/>
                <a:ext cx="3" cy="2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11" name="Line 44"/>
              <p:cNvSpPr>
                <a:spLocks noChangeShapeType="1"/>
              </p:cNvSpPr>
              <p:nvPr/>
            </p:nvSpPr>
            <p:spPr bwMode="auto">
              <a:xfrm>
                <a:off x="1125" y="410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12" name="Line 45"/>
              <p:cNvSpPr>
                <a:spLocks noChangeShapeType="1"/>
              </p:cNvSpPr>
              <p:nvPr/>
            </p:nvSpPr>
            <p:spPr bwMode="auto">
              <a:xfrm flipV="1">
                <a:off x="1133" y="4096"/>
                <a:ext cx="0"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13" name="Line 46"/>
              <p:cNvSpPr>
                <a:spLocks noChangeShapeType="1"/>
              </p:cNvSpPr>
              <p:nvPr/>
            </p:nvSpPr>
            <p:spPr bwMode="auto">
              <a:xfrm>
                <a:off x="1133" y="4101"/>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14" name="Line 47"/>
              <p:cNvSpPr>
                <a:spLocks noChangeShapeType="1"/>
              </p:cNvSpPr>
              <p:nvPr/>
            </p:nvSpPr>
            <p:spPr bwMode="auto">
              <a:xfrm>
                <a:off x="1141" y="4109"/>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15" name="Line 48"/>
              <p:cNvSpPr>
                <a:spLocks noChangeShapeType="1"/>
              </p:cNvSpPr>
              <p:nvPr/>
            </p:nvSpPr>
            <p:spPr bwMode="auto">
              <a:xfrm flipV="1">
                <a:off x="1149" y="4088"/>
                <a:ext cx="3" cy="2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16" name="Line 49"/>
              <p:cNvSpPr>
                <a:spLocks noChangeShapeType="1"/>
              </p:cNvSpPr>
              <p:nvPr/>
            </p:nvSpPr>
            <p:spPr bwMode="auto">
              <a:xfrm flipV="1">
                <a:off x="1157" y="4064"/>
                <a:ext cx="3" cy="2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17" name="Line 50"/>
              <p:cNvSpPr>
                <a:spLocks noChangeShapeType="1"/>
              </p:cNvSpPr>
              <p:nvPr/>
            </p:nvSpPr>
            <p:spPr bwMode="auto">
              <a:xfrm flipV="1">
                <a:off x="1165" y="4056"/>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18" name="Line 51"/>
              <p:cNvSpPr>
                <a:spLocks noChangeShapeType="1"/>
              </p:cNvSpPr>
              <p:nvPr/>
            </p:nvSpPr>
            <p:spPr bwMode="auto">
              <a:xfrm flipV="1">
                <a:off x="1173" y="3992"/>
                <a:ext cx="3" cy="6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19" name="Line 52"/>
              <p:cNvSpPr>
                <a:spLocks noChangeShapeType="1"/>
              </p:cNvSpPr>
              <p:nvPr/>
            </p:nvSpPr>
            <p:spPr bwMode="auto">
              <a:xfrm flipV="1">
                <a:off x="1181" y="3952"/>
                <a:ext cx="3" cy="4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20" name="Line 53"/>
              <p:cNvSpPr>
                <a:spLocks noChangeShapeType="1"/>
              </p:cNvSpPr>
              <p:nvPr/>
            </p:nvSpPr>
            <p:spPr bwMode="auto">
              <a:xfrm flipV="1">
                <a:off x="1189" y="3920"/>
                <a:ext cx="3" cy="3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21" name="Line 54"/>
              <p:cNvSpPr>
                <a:spLocks noChangeShapeType="1"/>
              </p:cNvSpPr>
              <p:nvPr/>
            </p:nvSpPr>
            <p:spPr bwMode="auto">
              <a:xfrm flipV="1">
                <a:off x="1197" y="3808"/>
                <a:ext cx="3" cy="11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22" name="Line 55"/>
              <p:cNvSpPr>
                <a:spLocks noChangeShapeType="1"/>
              </p:cNvSpPr>
              <p:nvPr/>
            </p:nvSpPr>
            <p:spPr bwMode="auto">
              <a:xfrm flipV="1">
                <a:off x="1205" y="3752"/>
                <a:ext cx="3" cy="6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23" name="Line 56"/>
              <p:cNvSpPr>
                <a:spLocks noChangeShapeType="1"/>
              </p:cNvSpPr>
              <p:nvPr/>
            </p:nvSpPr>
            <p:spPr bwMode="auto">
              <a:xfrm flipV="1">
                <a:off x="1213" y="3608"/>
                <a:ext cx="3" cy="14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24" name="Line 57"/>
              <p:cNvSpPr>
                <a:spLocks noChangeShapeType="1"/>
              </p:cNvSpPr>
              <p:nvPr/>
            </p:nvSpPr>
            <p:spPr bwMode="auto">
              <a:xfrm flipV="1">
                <a:off x="1221" y="3560"/>
                <a:ext cx="3" cy="5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25" name="Line 58"/>
              <p:cNvSpPr>
                <a:spLocks noChangeShapeType="1"/>
              </p:cNvSpPr>
              <p:nvPr/>
            </p:nvSpPr>
            <p:spPr bwMode="auto">
              <a:xfrm flipV="1">
                <a:off x="1229" y="3464"/>
                <a:ext cx="3" cy="10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26" name="Line 59"/>
              <p:cNvSpPr>
                <a:spLocks noChangeShapeType="1"/>
              </p:cNvSpPr>
              <p:nvPr/>
            </p:nvSpPr>
            <p:spPr bwMode="auto">
              <a:xfrm>
                <a:off x="1237" y="3469"/>
                <a:ext cx="3" cy="13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27" name="Line 60"/>
              <p:cNvSpPr>
                <a:spLocks noChangeShapeType="1"/>
              </p:cNvSpPr>
              <p:nvPr/>
            </p:nvSpPr>
            <p:spPr bwMode="auto">
              <a:xfrm flipV="1">
                <a:off x="1245" y="3384"/>
                <a:ext cx="3" cy="22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28" name="Line 61"/>
              <p:cNvSpPr>
                <a:spLocks noChangeShapeType="1"/>
              </p:cNvSpPr>
              <p:nvPr/>
            </p:nvSpPr>
            <p:spPr bwMode="auto">
              <a:xfrm>
                <a:off x="1253" y="3389"/>
                <a:ext cx="3" cy="11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29" name="Line 62"/>
              <p:cNvSpPr>
                <a:spLocks noChangeShapeType="1"/>
              </p:cNvSpPr>
              <p:nvPr/>
            </p:nvSpPr>
            <p:spPr bwMode="auto">
              <a:xfrm flipV="1">
                <a:off x="1261" y="3408"/>
                <a:ext cx="3" cy="10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30" name="Line 63"/>
              <p:cNvSpPr>
                <a:spLocks noChangeShapeType="1"/>
              </p:cNvSpPr>
              <p:nvPr/>
            </p:nvSpPr>
            <p:spPr bwMode="auto">
              <a:xfrm>
                <a:off x="1269" y="3413"/>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31" name="Line 64"/>
              <p:cNvSpPr>
                <a:spLocks noChangeShapeType="1"/>
              </p:cNvSpPr>
              <p:nvPr/>
            </p:nvSpPr>
            <p:spPr bwMode="auto">
              <a:xfrm>
                <a:off x="1277" y="3421"/>
                <a:ext cx="3" cy="13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32" name="Line 65"/>
              <p:cNvSpPr>
                <a:spLocks noChangeShapeType="1"/>
              </p:cNvSpPr>
              <p:nvPr/>
            </p:nvSpPr>
            <p:spPr bwMode="auto">
              <a:xfrm>
                <a:off x="1285" y="3557"/>
                <a:ext cx="3" cy="9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33" name="Line 66"/>
              <p:cNvSpPr>
                <a:spLocks noChangeShapeType="1"/>
              </p:cNvSpPr>
              <p:nvPr/>
            </p:nvSpPr>
            <p:spPr bwMode="auto">
              <a:xfrm>
                <a:off x="1293" y="3653"/>
                <a:ext cx="0" cy="4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34" name="Line 67"/>
              <p:cNvSpPr>
                <a:spLocks noChangeShapeType="1"/>
              </p:cNvSpPr>
              <p:nvPr/>
            </p:nvSpPr>
            <p:spPr bwMode="auto">
              <a:xfrm>
                <a:off x="1293" y="3701"/>
                <a:ext cx="3" cy="5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35" name="Line 68"/>
              <p:cNvSpPr>
                <a:spLocks noChangeShapeType="1"/>
              </p:cNvSpPr>
              <p:nvPr/>
            </p:nvSpPr>
            <p:spPr bwMode="auto">
              <a:xfrm>
                <a:off x="1301" y="3757"/>
                <a:ext cx="3" cy="9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36" name="Line 69"/>
              <p:cNvSpPr>
                <a:spLocks noChangeShapeType="1"/>
              </p:cNvSpPr>
              <p:nvPr/>
            </p:nvSpPr>
            <p:spPr bwMode="auto">
              <a:xfrm>
                <a:off x="1309" y="3861"/>
                <a:ext cx="3" cy="5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37" name="Line 70"/>
              <p:cNvSpPr>
                <a:spLocks noChangeShapeType="1"/>
              </p:cNvSpPr>
              <p:nvPr/>
            </p:nvSpPr>
            <p:spPr bwMode="auto">
              <a:xfrm>
                <a:off x="1317" y="3925"/>
                <a:ext cx="3"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38" name="Line 71"/>
              <p:cNvSpPr>
                <a:spLocks noChangeShapeType="1"/>
              </p:cNvSpPr>
              <p:nvPr/>
            </p:nvSpPr>
            <p:spPr bwMode="auto">
              <a:xfrm>
                <a:off x="1325" y="3949"/>
                <a:ext cx="3" cy="8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39" name="Line 72"/>
              <p:cNvSpPr>
                <a:spLocks noChangeShapeType="1"/>
              </p:cNvSpPr>
              <p:nvPr/>
            </p:nvSpPr>
            <p:spPr bwMode="auto">
              <a:xfrm>
                <a:off x="1333" y="4037"/>
                <a:ext cx="3"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40" name="Line 73"/>
              <p:cNvSpPr>
                <a:spLocks noChangeShapeType="1"/>
              </p:cNvSpPr>
              <p:nvPr/>
            </p:nvSpPr>
            <p:spPr bwMode="auto">
              <a:xfrm>
                <a:off x="1341" y="4061"/>
                <a:ext cx="3" cy="1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41" name="Line 74"/>
              <p:cNvSpPr>
                <a:spLocks noChangeShapeType="1"/>
              </p:cNvSpPr>
              <p:nvPr/>
            </p:nvSpPr>
            <p:spPr bwMode="auto">
              <a:xfrm>
                <a:off x="1349" y="4077"/>
                <a:ext cx="3"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42" name="Line 75"/>
              <p:cNvSpPr>
                <a:spLocks noChangeShapeType="1"/>
              </p:cNvSpPr>
              <p:nvPr/>
            </p:nvSpPr>
            <p:spPr bwMode="auto">
              <a:xfrm>
                <a:off x="1357" y="4101"/>
                <a:ext cx="3" cy="1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43" name="Line 76"/>
              <p:cNvSpPr>
                <a:spLocks noChangeShapeType="1"/>
              </p:cNvSpPr>
              <p:nvPr/>
            </p:nvSpPr>
            <p:spPr bwMode="auto">
              <a:xfrm flipV="1">
                <a:off x="1365" y="4088"/>
                <a:ext cx="3" cy="2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44" name="Line 77"/>
              <p:cNvSpPr>
                <a:spLocks noChangeShapeType="1"/>
              </p:cNvSpPr>
              <p:nvPr/>
            </p:nvSpPr>
            <p:spPr bwMode="auto">
              <a:xfrm>
                <a:off x="1373" y="4093"/>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45" name="Line 78"/>
              <p:cNvSpPr>
                <a:spLocks noChangeShapeType="1"/>
              </p:cNvSpPr>
              <p:nvPr/>
            </p:nvSpPr>
            <p:spPr bwMode="auto">
              <a:xfrm>
                <a:off x="1381" y="4101"/>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46" name="Line 79"/>
              <p:cNvSpPr>
                <a:spLocks noChangeShapeType="1"/>
              </p:cNvSpPr>
              <p:nvPr/>
            </p:nvSpPr>
            <p:spPr bwMode="auto">
              <a:xfrm>
                <a:off x="1389" y="4101"/>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47" name="Line 80"/>
              <p:cNvSpPr>
                <a:spLocks noChangeShapeType="1"/>
              </p:cNvSpPr>
              <p:nvPr/>
            </p:nvSpPr>
            <p:spPr bwMode="auto">
              <a:xfrm flipV="1">
                <a:off x="1397" y="4096"/>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48" name="Line 81"/>
              <p:cNvSpPr>
                <a:spLocks noChangeShapeType="1"/>
              </p:cNvSpPr>
              <p:nvPr/>
            </p:nvSpPr>
            <p:spPr bwMode="auto">
              <a:xfrm>
                <a:off x="1405" y="4101"/>
                <a:ext cx="3" cy="1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49" name="Line 82"/>
              <p:cNvSpPr>
                <a:spLocks noChangeShapeType="1"/>
              </p:cNvSpPr>
              <p:nvPr/>
            </p:nvSpPr>
            <p:spPr bwMode="auto">
              <a:xfrm>
                <a:off x="1413" y="4117"/>
                <a:ext cx="3" cy="2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50" name="Line 83"/>
              <p:cNvSpPr>
                <a:spLocks noChangeShapeType="1"/>
              </p:cNvSpPr>
              <p:nvPr/>
            </p:nvSpPr>
            <p:spPr bwMode="auto">
              <a:xfrm flipV="1">
                <a:off x="1421" y="4088"/>
                <a:ext cx="3" cy="6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51" name="Line 84"/>
              <p:cNvSpPr>
                <a:spLocks noChangeShapeType="1"/>
              </p:cNvSpPr>
              <p:nvPr/>
            </p:nvSpPr>
            <p:spPr bwMode="auto">
              <a:xfrm>
                <a:off x="1429" y="4093"/>
                <a:ext cx="3" cy="2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52" name="Line 85"/>
              <p:cNvSpPr>
                <a:spLocks noChangeShapeType="1"/>
              </p:cNvSpPr>
              <p:nvPr/>
            </p:nvSpPr>
            <p:spPr bwMode="auto">
              <a:xfrm flipV="1">
                <a:off x="1437" y="4104"/>
                <a:ext cx="3" cy="2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53" name="Line 86"/>
              <p:cNvSpPr>
                <a:spLocks noChangeShapeType="1"/>
              </p:cNvSpPr>
              <p:nvPr/>
            </p:nvSpPr>
            <p:spPr bwMode="auto">
              <a:xfrm>
                <a:off x="1445" y="4109"/>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54" name="Line 87"/>
              <p:cNvSpPr>
                <a:spLocks noChangeShapeType="1"/>
              </p:cNvSpPr>
              <p:nvPr/>
            </p:nvSpPr>
            <p:spPr bwMode="auto">
              <a:xfrm flipV="1">
                <a:off x="1445" y="4088"/>
                <a:ext cx="3" cy="2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55" name="Line 88"/>
              <p:cNvSpPr>
                <a:spLocks noChangeShapeType="1"/>
              </p:cNvSpPr>
              <p:nvPr/>
            </p:nvSpPr>
            <p:spPr bwMode="auto">
              <a:xfrm>
                <a:off x="1453" y="4093"/>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56" name="Line 89"/>
              <p:cNvSpPr>
                <a:spLocks noChangeShapeType="1"/>
              </p:cNvSpPr>
              <p:nvPr/>
            </p:nvSpPr>
            <p:spPr bwMode="auto">
              <a:xfrm>
                <a:off x="1461" y="4101"/>
                <a:ext cx="3" cy="1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57" name="Line 90"/>
              <p:cNvSpPr>
                <a:spLocks noChangeShapeType="1"/>
              </p:cNvSpPr>
              <p:nvPr/>
            </p:nvSpPr>
            <p:spPr bwMode="auto">
              <a:xfrm flipV="1">
                <a:off x="1469" y="4104"/>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58" name="Line 91"/>
              <p:cNvSpPr>
                <a:spLocks noChangeShapeType="1"/>
              </p:cNvSpPr>
              <p:nvPr/>
            </p:nvSpPr>
            <p:spPr bwMode="auto">
              <a:xfrm>
                <a:off x="1477" y="4109"/>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59" name="Line 92"/>
              <p:cNvSpPr>
                <a:spLocks noChangeShapeType="1"/>
              </p:cNvSpPr>
              <p:nvPr/>
            </p:nvSpPr>
            <p:spPr bwMode="auto">
              <a:xfrm flipV="1">
                <a:off x="1485" y="4096"/>
                <a:ext cx="3" cy="2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60" name="Line 93"/>
              <p:cNvSpPr>
                <a:spLocks noChangeShapeType="1"/>
              </p:cNvSpPr>
              <p:nvPr/>
            </p:nvSpPr>
            <p:spPr bwMode="auto">
              <a:xfrm>
                <a:off x="1493" y="4101"/>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61" name="Line 94"/>
              <p:cNvSpPr>
                <a:spLocks noChangeShapeType="1"/>
              </p:cNvSpPr>
              <p:nvPr/>
            </p:nvSpPr>
            <p:spPr bwMode="auto">
              <a:xfrm>
                <a:off x="1501" y="4101"/>
                <a:ext cx="3" cy="1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62" name="Line 95"/>
              <p:cNvSpPr>
                <a:spLocks noChangeShapeType="1"/>
              </p:cNvSpPr>
              <p:nvPr/>
            </p:nvSpPr>
            <p:spPr bwMode="auto">
              <a:xfrm flipV="1">
                <a:off x="1509" y="4104"/>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63" name="Line 96"/>
              <p:cNvSpPr>
                <a:spLocks noChangeShapeType="1"/>
              </p:cNvSpPr>
              <p:nvPr/>
            </p:nvSpPr>
            <p:spPr bwMode="auto">
              <a:xfrm>
                <a:off x="1517" y="410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64" name="Line 97"/>
              <p:cNvSpPr>
                <a:spLocks noChangeShapeType="1"/>
              </p:cNvSpPr>
              <p:nvPr/>
            </p:nvSpPr>
            <p:spPr bwMode="auto">
              <a:xfrm flipV="1">
                <a:off x="1525" y="4064"/>
                <a:ext cx="3" cy="4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65" name="Line 98"/>
              <p:cNvSpPr>
                <a:spLocks noChangeShapeType="1"/>
              </p:cNvSpPr>
              <p:nvPr/>
            </p:nvSpPr>
            <p:spPr bwMode="auto">
              <a:xfrm>
                <a:off x="1533" y="4069"/>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66" name="Line 99"/>
              <p:cNvSpPr>
                <a:spLocks noChangeShapeType="1"/>
              </p:cNvSpPr>
              <p:nvPr/>
            </p:nvSpPr>
            <p:spPr bwMode="auto">
              <a:xfrm>
                <a:off x="1541" y="4077"/>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67" name="Line 100"/>
              <p:cNvSpPr>
                <a:spLocks noChangeShapeType="1"/>
              </p:cNvSpPr>
              <p:nvPr/>
            </p:nvSpPr>
            <p:spPr bwMode="auto">
              <a:xfrm>
                <a:off x="1549" y="4085"/>
                <a:ext cx="3" cy="1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68" name="Line 101"/>
              <p:cNvSpPr>
                <a:spLocks noChangeShapeType="1"/>
              </p:cNvSpPr>
              <p:nvPr/>
            </p:nvSpPr>
            <p:spPr bwMode="auto">
              <a:xfrm>
                <a:off x="1557" y="4101"/>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69" name="Line 102"/>
              <p:cNvSpPr>
                <a:spLocks noChangeShapeType="1"/>
              </p:cNvSpPr>
              <p:nvPr/>
            </p:nvSpPr>
            <p:spPr bwMode="auto">
              <a:xfrm flipV="1">
                <a:off x="1565" y="4072"/>
                <a:ext cx="3" cy="2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70" name="Line 103"/>
              <p:cNvSpPr>
                <a:spLocks noChangeShapeType="1"/>
              </p:cNvSpPr>
              <p:nvPr/>
            </p:nvSpPr>
            <p:spPr bwMode="auto">
              <a:xfrm>
                <a:off x="1573" y="407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71" name="Line 104"/>
              <p:cNvSpPr>
                <a:spLocks noChangeShapeType="1"/>
              </p:cNvSpPr>
              <p:nvPr/>
            </p:nvSpPr>
            <p:spPr bwMode="auto">
              <a:xfrm>
                <a:off x="1581" y="4077"/>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72" name="Line 105"/>
              <p:cNvSpPr>
                <a:spLocks noChangeShapeType="1"/>
              </p:cNvSpPr>
              <p:nvPr/>
            </p:nvSpPr>
            <p:spPr bwMode="auto">
              <a:xfrm>
                <a:off x="1589" y="408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73" name="Line 106"/>
              <p:cNvSpPr>
                <a:spLocks noChangeShapeType="1"/>
              </p:cNvSpPr>
              <p:nvPr/>
            </p:nvSpPr>
            <p:spPr bwMode="auto">
              <a:xfrm flipV="1">
                <a:off x="1597" y="4064"/>
                <a:ext cx="3" cy="2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74" name="Line 107"/>
              <p:cNvSpPr>
                <a:spLocks noChangeShapeType="1"/>
              </p:cNvSpPr>
              <p:nvPr/>
            </p:nvSpPr>
            <p:spPr bwMode="auto">
              <a:xfrm>
                <a:off x="1605" y="4069"/>
                <a:ext cx="0" cy="1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75" name="Line 108"/>
              <p:cNvSpPr>
                <a:spLocks noChangeShapeType="1"/>
              </p:cNvSpPr>
              <p:nvPr/>
            </p:nvSpPr>
            <p:spPr bwMode="auto">
              <a:xfrm flipV="1">
                <a:off x="1605" y="4072"/>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76" name="Line 109"/>
              <p:cNvSpPr>
                <a:spLocks noChangeShapeType="1"/>
              </p:cNvSpPr>
              <p:nvPr/>
            </p:nvSpPr>
            <p:spPr bwMode="auto">
              <a:xfrm flipV="1">
                <a:off x="1613" y="4064"/>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77" name="Line 110"/>
              <p:cNvSpPr>
                <a:spLocks noChangeShapeType="1"/>
              </p:cNvSpPr>
              <p:nvPr/>
            </p:nvSpPr>
            <p:spPr bwMode="auto">
              <a:xfrm flipV="1">
                <a:off x="1621" y="4032"/>
                <a:ext cx="3" cy="3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78" name="Line 111"/>
              <p:cNvSpPr>
                <a:spLocks noChangeShapeType="1"/>
              </p:cNvSpPr>
              <p:nvPr/>
            </p:nvSpPr>
            <p:spPr bwMode="auto">
              <a:xfrm>
                <a:off x="1629" y="4037"/>
                <a:ext cx="3" cy="1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79" name="Line 112"/>
              <p:cNvSpPr>
                <a:spLocks noChangeShapeType="1"/>
              </p:cNvSpPr>
              <p:nvPr/>
            </p:nvSpPr>
            <p:spPr bwMode="auto">
              <a:xfrm>
                <a:off x="1637" y="4053"/>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80" name="Line 113"/>
              <p:cNvSpPr>
                <a:spLocks noChangeShapeType="1"/>
              </p:cNvSpPr>
              <p:nvPr/>
            </p:nvSpPr>
            <p:spPr bwMode="auto">
              <a:xfrm flipV="1">
                <a:off x="1645" y="4048"/>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81" name="Line 114"/>
              <p:cNvSpPr>
                <a:spLocks noChangeShapeType="1"/>
              </p:cNvSpPr>
              <p:nvPr/>
            </p:nvSpPr>
            <p:spPr bwMode="auto">
              <a:xfrm>
                <a:off x="1653" y="4053"/>
                <a:ext cx="3" cy="2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82" name="Line 115"/>
              <p:cNvSpPr>
                <a:spLocks noChangeShapeType="1"/>
              </p:cNvSpPr>
              <p:nvPr/>
            </p:nvSpPr>
            <p:spPr bwMode="auto">
              <a:xfrm flipV="1">
                <a:off x="1661" y="4064"/>
                <a:ext cx="3" cy="2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83" name="Line 116"/>
              <p:cNvSpPr>
                <a:spLocks noChangeShapeType="1"/>
              </p:cNvSpPr>
              <p:nvPr/>
            </p:nvSpPr>
            <p:spPr bwMode="auto">
              <a:xfrm>
                <a:off x="1669" y="4069"/>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84" name="Line 117"/>
              <p:cNvSpPr>
                <a:spLocks noChangeShapeType="1"/>
              </p:cNvSpPr>
              <p:nvPr/>
            </p:nvSpPr>
            <p:spPr bwMode="auto">
              <a:xfrm flipV="1">
                <a:off x="1677" y="4056"/>
                <a:ext cx="3" cy="2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85" name="Line 118"/>
              <p:cNvSpPr>
                <a:spLocks noChangeShapeType="1"/>
              </p:cNvSpPr>
              <p:nvPr/>
            </p:nvSpPr>
            <p:spPr bwMode="auto">
              <a:xfrm>
                <a:off x="1685" y="4061"/>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86" name="Line 119"/>
              <p:cNvSpPr>
                <a:spLocks noChangeShapeType="1"/>
              </p:cNvSpPr>
              <p:nvPr/>
            </p:nvSpPr>
            <p:spPr bwMode="auto">
              <a:xfrm>
                <a:off x="1693" y="4061"/>
                <a:ext cx="3" cy="1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87" name="Line 120"/>
              <p:cNvSpPr>
                <a:spLocks noChangeShapeType="1"/>
              </p:cNvSpPr>
              <p:nvPr/>
            </p:nvSpPr>
            <p:spPr bwMode="auto">
              <a:xfrm>
                <a:off x="1701" y="4077"/>
                <a:ext cx="3"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88" name="Line 121"/>
              <p:cNvSpPr>
                <a:spLocks noChangeShapeType="1"/>
              </p:cNvSpPr>
              <p:nvPr/>
            </p:nvSpPr>
            <p:spPr bwMode="auto">
              <a:xfrm flipV="1">
                <a:off x="1709" y="4088"/>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89" name="Line 122"/>
              <p:cNvSpPr>
                <a:spLocks noChangeShapeType="1"/>
              </p:cNvSpPr>
              <p:nvPr/>
            </p:nvSpPr>
            <p:spPr bwMode="auto">
              <a:xfrm>
                <a:off x="1717" y="4093"/>
                <a:ext cx="3" cy="1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90" name="Line 123"/>
              <p:cNvSpPr>
                <a:spLocks noChangeShapeType="1"/>
              </p:cNvSpPr>
              <p:nvPr/>
            </p:nvSpPr>
            <p:spPr bwMode="auto">
              <a:xfrm flipV="1">
                <a:off x="1725" y="4096"/>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91" name="Line 124"/>
              <p:cNvSpPr>
                <a:spLocks noChangeShapeType="1"/>
              </p:cNvSpPr>
              <p:nvPr/>
            </p:nvSpPr>
            <p:spPr bwMode="auto">
              <a:xfrm>
                <a:off x="1733" y="4101"/>
                <a:ext cx="3" cy="5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92" name="Line 125"/>
              <p:cNvSpPr>
                <a:spLocks noChangeShapeType="1"/>
              </p:cNvSpPr>
              <p:nvPr/>
            </p:nvSpPr>
            <p:spPr bwMode="auto">
              <a:xfrm>
                <a:off x="1741"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93" name="Line 126"/>
              <p:cNvSpPr>
                <a:spLocks noChangeShapeType="1"/>
              </p:cNvSpPr>
              <p:nvPr/>
            </p:nvSpPr>
            <p:spPr bwMode="auto">
              <a:xfrm>
                <a:off x="1749"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94" name="Line 127"/>
              <p:cNvSpPr>
                <a:spLocks noChangeShapeType="1"/>
              </p:cNvSpPr>
              <p:nvPr/>
            </p:nvSpPr>
            <p:spPr bwMode="auto">
              <a:xfrm>
                <a:off x="1757"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95" name="Line 128"/>
              <p:cNvSpPr>
                <a:spLocks noChangeShapeType="1"/>
              </p:cNvSpPr>
              <p:nvPr/>
            </p:nvSpPr>
            <p:spPr bwMode="auto">
              <a:xfrm>
                <a:off x="1765" y="4165"/>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96" name="Rectangle 129"/>
              <p:cNvSpPr>
                <a:spLocks noChangeArrowheads="1"/>
              </p:cNvSpPr>
              <p:nvPr/>
            </p:nvSpPr>
            <p:spPr bwMode="auto">
              <a:xfrm>
                <a:off x="1213" y="4245"/>
                <a:ext cx="180" cy="48"/>
              </a:xfrm>
              <a:prstGeom prst="rect">
                <a:avLst/>
              </a:prstGeom>
              <a:noFill/>
              <a:ln w="9525">
                <a:noFill/>
                <a:round/>
                <a:headEnd/>
                <a:tailEnd/>
              </a:ln>
            </p:spPr>
            <p:txBody>
              <a:bodyPr wrap="none" lIns="0" tIns="0" rIns="0" bIns="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500" b="1">
                    <a:solidFill>
                      <a:srgbClr val="000000"/>
                    </a:solidFill>
                    <a:latin typeface="Arial" pitchFamily="34" charset="0"/>
                    <a:cs typeface="Arial" pitchFamily="34" charset="0"/>
                  </a:rPr>
                  <a:t>Channels</a:t>
                </a:r>
              </a:p>
            </p:txBody>
          </p:sp>
          <p:sp>
            <p:nvSpPr>
              <p:cNvPr id="57497" name="Line 130"/>
              <p:cNvSpPr>
                <a:spLocks noChangeShapeType="1"/>
              </p:cNvSpPr>
              <p:nvPr/>
            </p:nvSpPr>
            <p:spPr bwMode="auto">
              <a:xfrm>
                <a:off x="853" y="4165"/>
                <a:ext cx="907"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98" name="Line 131"/>
              <p:cNvSpPr>
                <a:spLocks noChangeShapeType="1"/>
              </p:cNvSpPr>
              <p:nvPr/>
            </p:nvSpPr>
            <p:spPr bwMode="auto">
              <a:xfrm>
                <a:off x="853" y="4165"/>
                <a:ext cx="0"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499" name="Rectangle 132"/>
              <p:cNvSpPr>
                <a:spLocks noChangeArrowheads="1"/>
              </p:cNvSpPr>
              <p:nvPr/>
            </p:nvSpPr>
            <p:spPr bwMode="auto">
              <a:xfrm>
                <a:off x="855" y="4189"/>
                <a:ext cx="22" cy="48"/>
              </a:xfrm>
              <a:prstGeom prst="rect">
                <a:avLst/>
              </a:prstGeom>
              <a:noFill/>
              <a:ln w="9525">
                <a:noFill/>
                <a:round/>
                <a:headEnd/>
                <a:tailEnd/>
              </a:ln>
            </p:spPr>
            <p:txBody>
              <a:bodyPr wrap="none" lIns="0" tIns="0" rIns="0" bIns="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500" b="1">
                    <a:solidFill>
                      <a:srgbClr val="000000"/>
                    </a:solidFill>
                    <a:latin typeface="Arial" pitchFamily="34" charset="0"/>
                    <a:cs typeface="Arial" pitchFamily="34" charset="0"/>
                  </a:rPr>
                  <a:t>0</a:t>
                </a:r>
              </a:p>
            </p:txBody>
          </p:sp>
          <p:sp>
            <p:nvSpPr>
              <p:cNvPr id="57500" name="Line 133"/>
              <p:cNvSpPr>
                <a:spLocks noChangeShapeType="1"/>
              </p:cNvSpPr>
              <p:nvPr/>
            </p:nvSpPr>
            <p:spPr bwMode="auto">
              <a:xfrm>
                <a:off x="885"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01" name="Line 134"/>
              <p:cNvSpPr>
                <a:spLocks noChangeShapeType="1"/>
              </p:cNvSpPr>
              <p:nvPr/>
            </p:nvSpPr>
            <p:spPr bwMode="auto">
              <a:xfrm>
                <a:off x="917"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02" name="Line 135"/>
              <p:cNvSpPr>
                <a:spLocks noChangeShapeType="1"/>
              </p:cNvSpPr>
              <p:nvPr/>
            </p:nvSpPr>
            <p:spPr bwMode="auto">
              <a:xfrm>
                <a:off x="949"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03" name="Line 136"/>
              <p:cNvSpPr>
                <a:spLocks noChangeShapeType="1"/>
              </p:cNvSpPr>
              <p:nvPr/>
            </p:nvSpPr>
            <p:spPr bwMode="auto">
              <a:xfrm>
                <a:off x="973"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04" name="Line 137"/>
              <p:cNvSpPr>
                <a:spLocks noChangeShapeType="1"/>
              </p:cNvSpPr>
              <p:nvPr/>
            </p:nvSpPr>
            <p:spPr bwMode="auto">
              <a:xfrm>
                <a:off x="1005" y="4165"/>
                <a:ext cx="0"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05" name="Rectangle 138"/>
              <p:cNvSpPr>
                <a:spLocks noChangeArrowheads="1"/>
              </p:cNvSpPr>
              <p:nvPr/>
            </p:nvSpPr>
            <p:spPr bwMode="auto">
              <a:xfrm>
                <a:off x="996" y="4197"/>
                <a:ext cx="44" cy="48"/>
              </a:xfrm>
              <a:prstGeom prst="rect">
                <a:avLst/>
              </a:prstGeom>
              <a:noFill/>
              <a:ln w="9525">
                <a:noFill/>
                <a:round/>
                <a:headEnd/>
                <a:tailEnd/>
              </a:ln>
            </p:spPr>
            <p:txBody>
              <a:bodyPr wrap="none" lIns="0" tIns="0" rIns="0" bIns="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500" b="1">
                    <a:solidFill>
                      <a:srgbClr val="000000"/>
                    </a:solidFill>
                    <a:latin typeface="Arial" pitchFamily="34" charset="0"/>
                    <a:cs typeface="Arial" pitchFamily="34" charset="0"/>
                  </a:rPr>
                  <a:t>20</a:t>
                </a:r>
              </a:p>
            </p:txBody>
          </p:sp>
          <p:sp>
            <p:nvSpPr>
              <p:cNvPr id="57506" name="Line 139"/>
              <p:cNvSpPr>
                <a:spLocks noChangeShapeType="1"/>
              </p:cNvSpPr>
              <p:nvPr/>
            </p:nvSpPr>
            <p:spPr bwMode="auto">
              <a:xfrm>
                <a:off x="1037"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07" name="Line 140"/>
              <p:cNvSpPr>
                <a:spLocks noChangeShapeType="1"/>
              </p:cNvSpPr>
              <p:nvPr/>
            </p:nvSpPr>
            <p:spPr bwMode="auto">
              <a:xfrm>
                <a:off x="1069"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08" name="Line 141"/>
              <p:cNvSpPr>
                <a:spLocks noChangeShapeType="1"/>
              </p:cNvSpPr>
              <p:nvPr/>
            </p:nvSpPr>
            <p:spPr bwMode="auto">
              <a:xfrm>
                <a:off x="1101"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09" name="Line 142"/>
              <p:cNvSpPr>
                <a:spLocks noChangeShapeType="1"/>
              </p:cNvSpPr>
              <p:nvPr/>
            </p:nvSpPr>
            <p:spPr bwMode="auto">
              <a:xfrm>
                <a:off x="1133"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10" name="Line 143"/>
              <p:cNvSpPr>
                <a:spLocks noChangeShapeType="1"/>
              </p:cNvSpPr>
              <p:nvPr/>
            </p:nvSpPr>
            <p:spPr bwMode="auto">
              <a:xfrm>
                <a:off x="1157" y="4165"/>
                <a:ext cx="0"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11" name="Rectangle 144"/>
              <p:cNvSpPr>
                <a:spLocks noChangeArrowheads="1"/>
              </p:cNvSpPr>
              <p:nvPr/>
            </p:nvSpPr>
            <p:spPr bwMode="auto">
              <a:xfrm>
                <a:off x="1130" y="4189"/>
                <a:ext cx="44" cy="48"/>
              </a:xfrm>
              <a:prstGeom prst="rect">
                <a:avLst/>
              </a:prstGeom>
              <a:noFill/>
              <a:ln w="9525">
                <a:noFill/>
                <a:round/>
                <a:headEnd/>
                <a:tailEnd/>
              </a:ln>
            </p:spPr>
            <p:txBody>
              <a:bodyPr wrap="none" lIns="0" tIns="0" rIns="0" bIns="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500" b="1">
                    <a:solidFill>
                      <a:srgbClr val="000000"/>
                    </a:solidFill>
                    <a:latin typeface="Arial" pitchFamily="34" charset="0"/>
                    <a:cs typeface="Arial" pitchFamily="34" charset="0"/>
                  </a:rPr>
                  <a:t>40</a:t>
                </a:r>
              </a:p>
            </p:txBody>
          </p:sp>
          <p:sp>
            <p:nvSpPr>
              <p:cNvPr id="57512" name="Line 145"/>
              <p:cNvSpPr>
                <a:spLocks noChangeShapeType="1"/>
              </p:cNvSpPr>
              <p:nvPr/>
            </p:nvSpPr>
            <p:spPr bwMode="auto">
              <a:xfrm>
                <a:off x="1189"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13" name="Line 146"/>
              <p:cNvSpPr>
                <a:spLocks noChangeShapeType="1"/>
              </p:cNvSpPr>
              <p:nvPr/>
            </p:nvSpPr>
            <p:spPr bwMode="auto">
              <a:xfrm>
                <a:off x="1221"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14" name="Line 147"/>
              <p:cNvSpPr>
                <a:spLocks noChangeShapeType="1"/>
              </p:cNvSpPr>
              <p:nvPr/>
            </p:nvSpPr>
            <p:spPr bwMode="auto">
              <a:xfrm>
                <a:off x="1253"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15" name="Line 148"/>
              <p:cNvSpPr>
                <a:spLocks noChangeShapeType="1"/>
              </p:cNvSpPr>
              <p:nvPr/>
            </p:nvSpPr>
            <p:spPr bwMode="auto">
              <a:xfrm>
                <a:off x="1285"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16" name="Line 149"/>
              <p:cNvSpPr>
                <a:spLocks noChangeShapeType="1"/>
              </p:cNvSpPr>
              <p:nvPr/>
            </p:nvSpPr>
            <p:spPr bwMode="auto">
              <a:xfrm>
                <a:off x="1309" y="4165"/>
                <a:ext cx="0"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17" name="Rectangle 150"/>
              <p:cNvSpPr>
                <a:spLocks noChangeArrowheads="1"/>
              </p:cNvSpPr>
              <p:nvPr/>
            </p:nvSpPr>
            <p:spPr bwMode="auto">
              <a:xfrm>
                <a:off x="1284" y="4189"/>
                <a:ext cx="44" cy="48"/>
              </a:xfrm>
              <a:prstGeom prst="rect">
                <a:avLst/>
              </a:prstGeom>
              <a:noFill/>
              <a:ln w="9525">
                <a:noFill/>
                <a:round/>
                <a:headEnd/>
                <a:tailEnd/>
              </a:ln>
            </p:spPr>
            <p:txBody>
              <a:bodyPr wrap="none" lIns="0" tIns="0" rIns="0" bIns="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500" b="1">
                    <a:solidFill>
                      <a:srgbClr val="000000"/>
                    </a:solidFill>
                    <a:latin typeface="Arial" pitchFamily="34" charset="0"/>
                    <a:cs typeface="Arial" pitchFamily="34" charset="0"/>
                  </a:rPr>
                  <a:t>60</a:t>
                </a:r>
              </a:p>
            </p:txBody>
          </p:sp>
          <p:sp>
            <p:nvSpPr>
              <p:cNvPr id="57518" name="Line 151"/>
              <p:cNvSpPr>
                <a:spLocks noChangeShapeType="1"/>
              </p:cNvSpPr>
              <p:nvPr/>
            </p:nvSpPr>
            <p:spPr bwMode="auto">
              <a:xfrm>
                <a:off x="1341"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19" name="Line 152"/>
              <p:cNvSpPr>
                <a:spLocks noChangeShapeType="1"/>
              </p:cNvSpPr>
              <p:nvPr/>
            </p:nvSpPr>
            <p:spPr bwMode="auto">
              <a:xfrm>
                <a:off x="1373"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20" name="Line 153"/>
              <p:cNvSpPr>
                <a:spLocks noChangeShapeType="1"/>
              </p:cNvSpPr>
              <p:nvPr/>
            </p:nvSpPr>
            <p:spPr bwMode="auto">
              <a:xfrm>
                <a:off x="1405"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21" name="Line 154"/>
              <p:cNvSpPr>
                <a:spLocks noChangeShapeType="1"/>
              </p:cNvSpPr>
              <p:nvPr/>
            </p:nvSpPr>
            <p:spPr bwMode="auto">
              <a:xfrm>
                <a:off x="1437"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22" name="Line 155"/>
              <p:cNvSpPr>
                <a:spLocks noChangeShapeType="1"/>
              </p:cNvSpPr>
              <p:nvPr/>
            </p:nvSpPr>
            <p:spPr bwMode="auto">
              <a:xfrm>
                <a:off x="1461" y="4165"/>
                <a:ext cx="0"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23" name="Rectangle 156"/>
              <p:cNvSpPr>
                <a:spLocks noChangeArrowheads="1"/>
              </p:cNvSpPr>
              <p:nvPr/>
            </p:nvSpPr>
            <p:spPr bwMode="auto">
              <a:xfrm>
                <a:off x="1433" y="4189"/>
                <a:ext cx="44" cy="48"/>
              </a:xfrm>
              <a:prstGeom prst="rect">
                <a:avLst/>
              </a:prstGeom>
              <a:noFill/>
              <a:ln w="9525">
                <a:noFill/>
                <a:round/>
                <a:headEnd/>
                <a:tailEnd/>
              </a:ln>
            </p:spPr>
            <p:txBody>
              <a:bodyPr wrap="none" lIns="0" tIns="0" rIns="0" bIns="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500" b="1">
                    <a:solidFill>
                      <a:srgbClr val="000000"/>
                    </a:solidFill>
                    <a:latin typeface="Arial" pitchFamily="34" charset="0"/>
                    <a:cs typeface="Arial" pitchFamily="34" charset="0"/>
                  </a:rPr>
                  <a:t>80</a:t>
                </a:r>
              </a:p>
            </p:txBody>
          </p:sp>
          <p:sp>
            <p:nvSpPr>
              <p:cNvPr id="57524" name="Line 157"/>
              <p:cNvSpPr>
                <a:spLocks noChangeShapeType="1"/>
              </p:cNvSpPr>
              <p:nvPr/>
            </p:nvSpPr>
            <p:spPr bwMode="auto">
              <a:xfrm>
                <a:off x="1493"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25" name="Line 158"/>
              <p:cNvSpPr>
                <a:spLocks noChangeShapeType="1"/>
              </p:cNvSpPr>
              <p:nvPr/>
            </p:nvSpPr>
            <p:spPr bwMode="auto">
              <a:xfrm>
                <a:off x="1525"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26" name="Line 159"/>
              <p:cNvSpPr>
                <a:spLocks noChangeShapeType="1"/>
              </p:cNvSpPr>
              <p:nvPr/>
            </p:nvSpPr>
            <p:spPr bwMode="auto">
              <a:xfrm>
                <a:off x="1557"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27" name="Line 160"/>
              <p:cNvSpPr>
                <a:spLocks noChangeShapeType="1"/>
              </p:cNvSpPr>
              <p:nvPr/>
            </p:nvSpPr>
            <p:spPr bwMode="auto">
              <a:xfrm>
                <a:off x="1589"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28" name="Line 161"/>
              <p:cNvSpPr>
                <a:spLocks noChangeShapeType="1"/>
              </p:cNvSpPr>
              <p:nvPr/>
            </p:nvSpPr>
            <p:spPr bwMode="auto">
              <a:xfrm>
                <a:off x="1613" y="4165"/>
                <a:ext cx="0"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29" name="Rectangle 162"/>
              <p:cNvSpPr>
                <a:spLocks noChangeArrowheads="1"/>
              </p:cNvSpPr>
              <p:nvPr/>
            </p:nvSpPr>
            <p:spPr bwMode="auto">
              <a:xfrm>
                <a:off x="1574" y="4189"/>
                <a:ext cx="67" cy="48"/>
              </a:xfrm>
              <a:prstGeom prst="rect">
                <a:avLst/>
              </a:prstGeom>
              <a:noFill/>
              <a:ln w="9525">
                <a:noFill/>
                <a:round/>
                <a:headEnd/>
                <a:tailEnd/>
              </a:ln>
            </p:spPr>
            <p:txBody>
              <a:bodyPr wrap="none" lIns="0" tIns="0" rIns="0" bIns="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500" b="1">
                    <a:solidFill>
                      <a:srgbClr val="000000"/>
                    </a:solidFill>
                    <a:latin typeface="Arial" pitchFamily="34" charset="0"/>
                    <a:cs typeface="Arial" pitchFamily="34" charset="0"/>
                  </a:rPr>
                  <a:t>100</a:t>
                </a:r>
              </a:p>
            </p:txBody>
          </p:sp>
          <p:sp>
            <p:nvSpPr>
              <p:cNvPr id="57530" name="Line 163"/>
              <p:cNvSpPr>
                <a:spLocks noChangeShapeType="1"/>
              </p:cNvSpPr>
              <p:nvPr/>
            </p:nvSpPr>
            <p:spPr bwMode="auto">
              <a:xfrm>
                <a:off x="1645"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31" name="Line 164"/>
              <p:cNvSpPr>
                <a:spLocks noChangeShapeType="1"/>
              </p:cNvSpPr>
              <p:nvPr/>
            </p:nvSpPr>
            <p:spPr bwMode="auto">
              <a:xfrm>
                <a:off x="1677"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32" name="Line 165"/>
              <p:cNvSpPr>
                <a:spLocks noChangeShapeType="1"/>
              </p:cNvSpPr>
              <p:nvPr/>
            </p:nvSpPr>
            <p:spPr bwMode="auto">
              <a:xfrm>
                <a:off x="1709"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33" name="Line 166"/>
              <p:cNvSpPr>
                <a:spLocks noChangeShapeType="1"/>
              </p:cNvSpPr>
              <p:nvPr/>
            </p:nvSpPr>
            <p:spPr bwMode="auto">
              <a:xfrm>
                <a:off x="1741"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34" name="Line 167"/>
              <p:cNvSpPr>
                <a:spLocks noChangeShapeType="1"/>
              </p:cNvSpPr>
              <p:nvPr/>
            </p:nvSpPr>
            <p:spPr bwMode="auto">
              <a:xfrm>
                <a:off x="1765" y="4165"/>
                <a:ext cx="0"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35" name="Rectangle 168"/>
              <p:cNvSpPr>
                <a:spLocks noChangeArrowheads="1"/>
              </p:cNvSpPr>
              <p:nvPr/>
            </p:nvSpPr>
            <p:spPr bwMode="auto">
              <a:xfrm>
                <a:off x="1727" y="4189"/>
                <a:ext cx="67" cy="48"/>
              </a:xfrm>
              <a:prstGeom prst="rect">
                <a:avLst/>
              </a:prstGeom>
              <a:noFill/>
              <a:ln w="9525">
                <a:noFill/>
                <a:round/>
                <a:headEnd/>
                <a:tailEnd/>
              </a:ln>
            </p:spPr>
            <p:txBody>
              <a:bodyPr wrap="none" lIns="0" tIns="0" rIns="0" bIns="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500" b="1">
                    <a:solidFill>
                      <a:srgbClr val="000000"/>
                    </a:solidFill>
                    <a:latin typeface="Arial" pitchFamily="34" charset="0"/>
                    <a:cs typeface="Arial" pitchFamily="34" charset="0"/>
                  </a:rPr>
                  <a:t>120</a:t>
                </a:r>
              </a:p>
            </p:txBody>
          </p:sp>
          <p:sp>
            <p:nvSpPr>
              <p:cNvPr id="57536" name="Rectangle 169"/>
              <p:cNvSpPr>
                <a:spLocks noChangeArrowheads="1"/>
              </p:cNvSpPr>
              <p:nvPr/>
            </p:nvSpPr>
            <p:spPr bwMode="auto">
              <a:xfrm>
                <a:off x="773" y="3701"/>
                <a:ext cx="35" cy="115"/>
              </a:xfrm>
              <a:prstGeom prst="rect">
                <a:avLst/>
              </a:prstGeom>
              <a:noFill/>
              <a:ln w="9525">
                <a:noFill/>
                <a:round/>
                <a:headEnd/>
                <a:tailEnd/>
              </a:ln>
            </p:spPr>
            <p:txBody>
              <a:bodyPr wrap="none" anchor="ctr"/>
              <a:lstStyle/>
              <a:p>
                <a:pPr>
                  <a:buClr>
                    <a:srgbClr val="000000"/>
                  </a:buClr>
                  <a:buSzPct val="100000"/>
                  <a:buFont typeface="Times New Roman" pitchFamily="18" charset="0"/>
                  <a:buNone/>
                </a:pPr>
                <a:endParaRPr lang="es-MX">
                  <a:latin typeface="Arial" pitchFamily="34" charset="0"/>
                  <a:cs typeface="Arial" pitchFamily="34" charset="0"/>
                </a:endParaRPr>
              </a:p>
            </p:txBody>
          </p:sp>
          <p:sp>
            <p:nvSpPr>
              <p:cNvPr id="57537" name="Line 170"/>
              <p:cNvSpPr>
                <a:spLocks noChangeShapeType="1"/>
              </p:cNvSpPr>
              <p:nvPr/>
            </p:nvSpPr>
            <p:spPr bwMode="auto">
              <a:xfrm flipV="1">
                <a:off x="853" y="3352"/>
                <a:ext cx="0" cy="8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38" name="Line 171"/>
              <p:cNvSpPr>
                <a:spLocks noChangeShapeType="1"/>
              </p:cNvSpPr>
              <p:nvPr/>
            </p:nvSpPr>
            <p:spPr bwMode="auto">
              <a:xfrm flipH="1">
                <a:off x="824" y="4165"/>
                <a:ext cx="29"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pic>
            <p:nvPicPr>
              <p:cNvPr id="57539" name="Picture 172"/>
              <p:cNvPicPr>
                <a:picLocks noChangeAspect="1" noChangeArrowheads="1"/>
              </p:cNvPicPr>
              <p:nvPr/>
            </p:nvPicPr>
            <p:blipFill>
              <a:blip r:embed="rId4"/>
              <a:srcRect/>
              <a:stretch>
                <a:fillRect/>
              </a:stretch>
            </p:blipFill>
            <p:spPr bwMode="auto">
              <a:xfrm>
                <a:off x="805" y="4157"/>
                <a:ext cx="27" cy="11"/>
              </a:xfrm>
              <a:prstGeom prst="rect">
                <a:avLst/>
              </a:prstGeom>
              <a:noFill/>
              <a:ln w="9525">
                <a:noFill/>
                <a:round/>
                <a:headEnd/>
                <a:tailEnd/>
              </a:ln>
            </p:spPr>
          </p:pic>
          <p:sp>
            <p:nvSpPr>
              <p:cNvPr id="57540" name="Line 173"/>
              <p:cNvSpPr>
                <a:spLocks noChangeShapeType="1"/>
              </p:cNvSpPr>
              <p:nvPr/>
            </p:nvSpPr>
            <p:spPr bwMode="auto">
              <a:xfrm flipH="1">
                <a:off x="840" y="4133"/>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41" name="Line 174"/>
              <p:cNvSpPr>
                <a:spLocks noChangeShapeType="1"/>
              </p:cNvSpPr>
              <p:nvPr/>
            </p:nvSpPr>
            <p:spPr bwMode="auto">
              <a:xfrm flipH="1">
                <a:off x="840" y="4101"/>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42" name="Line 175"/>
              <p:cNvSpPr>
                <a:spLocks noChangeShapeType="1"/>
              </p:cNvSpPr>
              <p:nvPr/>
            </p:nvSpPr>
            <p:spPr bwMode="auto">
              <a:xfrm flipH="1">
                <a:off x="840" y="4069"/>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43" name="Line 176"/>
              <p:cNvSpPr>
                <a:spLocks noChangeShapeType="1"/>
              </p:cNvSpPr>
              <p:nvPr/>
            </p:nvSpPr>
            <p:spPr bwMode="auto">
              <a:xfrm flipH="1">
                <a:off x="840" y="4037"/>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44" name="Line 177"/>
              <p:cNvSpPr>
                <a:spLocks noChangeShapeType="1"/>
              </p:cNvSpPr>
              <p:nvPr/>
            </p:nvSpPr>
            <p:spPr bwMode="auto">
              <a:xfrm flipH="1">
                <a:off x="824" y="4005"/>
                <a:ext cx="29"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pic>
            <p:nvPicPr>
              <p:cNvPr id="57545" name="Picture 178"/>
              <p:cNvPicPr>
                <a:picLocks noChangeAspect="1" noChangeArrowheads="1"/>
              </p:cNvPicPr>
              <p:nvPr/>
            </p:nvPicPr>
            <p:blipFill>
              <a:blip r:embed="rId5"/>
              <a:srcRect/>
              <a:stretch>
                <a:fillRect/>
              </a:stretch>
            </p:blipFill>
            <p:spPr bwMode="auto">
              <a:xfrm>
                <a:off x="805" y="3989"/>
                <a:ext cx="27" cy="27"/>
              </a:xfrm>
              <a:prstGeom prst="rect">
                <a:avLst/>
              </a:prstGeom>
              <a:noFill/>
              <a:ln w="9525">
                <a:noFill/>
                <a:round/>
                <a:headEnd/>
                <a:tailEnd/>
              </a:ln>
            </p:spPr>
          </p:pic>
          <p:sp>
            <p:nvSpPr>
              <p:cNvPr id="57546" name="Line 179"/>
              <p:cNvSpPr>
                <a:spLocks noChangeShapeType="1"/>
              </p:cNvSpPr>
              <p:nvPr/>
            </p:nvSpPr>
            <p:spPr bwMode="auto">
              <a:xfrm flipH="1">
                <a:off x="840" y="3973"/>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47" name="Line 180"/>
              <p:cNvSpPr>
                <a:spLocks noChangeShapeType="1"/>
              </p:cNvSpPr>
              <p:nvPr/>
            </p:nvSpPr>
            <p:spPr bwMode="auto">
              <a:xfrm flipH="1">
                <a:off x="840" y="3941"/>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48" name="Line 181"/>
              <p:cNvSpPr>
                <a:spLocks noChangeShapeType="1"/>
              </p:cNvSpPr>
              <p:nvPr/>
            </p:nvSpPr>
            <p:spPr bwMode="auto">
              <a:xfrm flipH="1">
                <a:off x="840" y="3909"/>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49" name="Line 182"/>
              <p:cNvSpPr>
                <a:spLocks noChangeShapeType="1"/>
              </p:cNvSpPr>
              <p:nvPr/>
            </p:nvSpPr>
            <p:spPr bwMode="auto">
              <a:xfrm flipH="1">
                <a:off x="840" y="3877"/>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50" name="Line 183"/>
              <p:cNvSpPr>
                <a:spLocks noChangeShapeType="1"/>
              </p:cNvSpPr>
              <p:nvPr/>
            </p:nvSpPr>
            <p:spPr bwMode="auto">
              <a:xfrm flipH="1">
                <a:off x="824" y="3845"/>
                <a:ext cx="29"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pic>
            <p:nvPicPr>
              <p:cNvPr id="57551" name="Picture 184"/>
              <p:cNvPicPr>
                <a:picLocks noChangeAspect="1" noChangeArrowheads="1"/>
              </p:cNvPicPr>
              <p:nvPr/>
            </p:nvPicPr>
            <p:blipFill>
              <a:blip r:embed="rId6"/>
              <a:srcRect/>
              <a:stretch>
                <a:fillRect/>
              </a:stretch>
            </p:blipFill>
            <p:spPr bwMode="auto">
              <a:xfrm>
                <a:off x="805" y="3821"/>
                <a:ext cx="27" cy="43"/>
              </a:xfrm>
              <a:prstGeom prst="rect">
                <a:avLst/>
              </a:prstGeom>
              <a:noFill/>
              <a:ln w="9525">
                <a:noFill/>
                <a:round/>
                <a:headEnd/>
                <a:tailEnd/>
              </a:ln>
            </p:spPr>
          </p:pic>
          <p:sp>
            <p:nvSpPr>
              <p:cNvPr id="57552" name="Line 185"/>
              <p:cNvSpPr>
                <a:spLocks noChangeShapeType="1"/>
              </p:cNvSpPr>
              <p:nvPr/>
            </p:nvSpPr>
            <p:spPr bwMode="auto">
              <a:xfrm flipH="1">
                <a:off x="840" y="3813"/>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53" name="Line 186"/>
              <p:cNvSpPr>
                <a:spLocks noChangeShapeType="1"/>
              </p:cNvSpPr>
              <p:nvPr/>
            </p:nvSpPr>
            <p:spPr bwMode="auto">
              <a:xfrm flipH="1">
                <a:off x="840" y="3781"/>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54" name="Line 187"/>
              <p:cNvSpPr>
                <a:spLocks noChangeShapeType="1"/>
              </p:cNvSpPr>
              <p:nvPr/>
            </p:nvSpPr>
            <p:spPr bwMode="auto">
              <a:xfrm flipH="1">
                <a:off x="840" y="3741"/>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55" name="Line 188"/>
              <p:cNvSpPr>
                <a:spLocks noChangeShapeType="1"/>
              </p:cNvSpPr>
              <p:nvPr/>
            </p:nvSpPr>
            <p:spPr bwMode="auto">
              <a:xfrm flipH="1">
                <a:off x="840" y="3709"/>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56" name="Line 189"/>
              <p:cNvSpPr>
                <a:spLocks noChangeShapeType="1"/>
              </p:cNvSpPr>
              <p:nvPr/>
            </p:nvSpPr>
            <p:spPr bwMode="auto">
              <a:xfrm flipH="1">
                <a:off x="824" y="3677"/>
                <a:ext cx="29"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pic>
            <p:nvPicPr>
              <p:cNvPr id="57557" name="Picture 190"/>
              <p:cNvPicPr>
                <a:picLocks noChangeAspect="1" noChangeArrowheads="1"/>
              </p:cNvPicPr>
              <p:nvPr/>
            </p:nvPicPr>
            <p:blipFill>
              <a:blip r:embed="rId7"/>
              <a:srcRect/>
              <a:stretch>
                <a:fillRect/>
              </a:stretch>
            </p:blipFill>
            <p:spPr bwMode="auto">
              <a:xfrm>
                <a:off x="805" y="3653"/>
                <a:ext cx="27" cy="43"/>
              </a:xfrm>
              <a:prstGeom prst="rect">
                <a:avLst/>
              </a:prstGeom>
              <a:noFill/>
              <a:ln w="9525">
                <a:noFill/>
                <a:round/>
                <a:headEnd/>
                <a:tailEnd/>
              </a:ln>
            </p:spPr>
          </p:pic>
          <p:sp>
            <p:nvSpPr>
              <p:cNvPr id="57558" name="Line 191"/>
              <p:cNvSpPr>
                <a:spLocks noChangeShapeType="1"/>
              </p:cNvSpPr>
              <p:nvPr/>
            </p:nvSpPr>
            <p:spPr bwMode="auto">
              <a:xfrm flipH="1">
                <a:off x="840" y="3645"/>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59" name="Line 192"/>
              <p:cNvSpPr>
                <a:spLocks noChangeShapeType="1"/>
              </p:cNvSpPr>
              <p:nvPr/>
            </p:nvSpPr>
            <p:spPr bwMode="auto">
              <a:xfrm flipH="1">
                <a:off x="840" y="3613"/>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60" name="Line 193"/>
              <p:cNvSpPr>
                <a:spLocks noChangeShapeType="1"/>
              </p:cNvSpPr>
              <p:nvPr/>
            </p:nvSpPr>
            <p:spPr bwMode="auto">
              <a:xfrm flipH="1">
                <a:off x="840" y="3581"/>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61" name="Line 194"/>
              <p:cNvSpPr>
                <a:spLocks noChangeShapeType="1"/>
              </p:cNvSpPr>
              <p:nvPr/>
            </p:nvSpPr>
            <p:spPr bwMode="auto">
              <a:xfrm flipH="1">
                <a:off x="840" y="3549"/>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62" name="Line 195"/>
              <p:cNvSpPr>
                <a:spLocks noChangeShapeType="1"/>
              </p:cNvSpPr>
              <p:nvPr/>
            </p:nvSpPr>
            <p:spPr bwMode="auto">
              <a:xfrm flipH="1">
                <a:off x="824" y="3517"/>
                <a:ext cx="29"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pic>
            <p:nvPicPr>
              <p:cNvPr id="57563" name="Picture 196"/>
              <p:cNvPicPr>
                <a:picLocks noChangeAspect="1" noChangeArrowheads="1"/>
              </p:cNvPicPr>
              <p:nvPr/>
            </p:nvPicPr>
            <p:blipFill>
              <a:blip r:embed="rId8"/>
              <a:srcRect/>
              <a:stretch>
                <a:fillRect/>
              </a:stretch>
            </p:blipFill>
            <p:spPr bwMode="auto">
              <a:xfrm>
                <a:off x="805" y="3493"/>
                <a:ext cx="27" cy="43"/>
              </a:xfrm>
              <a:prstGeom prst="rect">
                <a:avLst/>
              </a:prstGeom>
              <a:noFill/>
              <a:ln w="9525">
                <a:noFill/>
                <a:round/>
                <a:headEnd/>
                <a:tailEnd/>
              </a:ln>
            </p:spPr>
          </p:pic>
          <p:sp>
            <p:nvSpPr>
              <p:cNvPr id="57564" name="Line 197"/>
              <p:cNvSpPr>
                <a:spLocks noChangeShapeType="1"/>
              </p:cNvSpPr>
              <p:nvPr/>
            </p:nvSpPr>
            <p:spPr bwMode="auto">
              <a:xfrm flipH="1">
                <a:off x="840" y="3485"/>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65" name="Line 198"/>
              <p:cNvSpPr>
                <a:spLocks noChangeShapeType="1"/>
              </p:cNvSpPr>
              <p:nvPr/>
            </p:nvSpPr>
            <p:spPr bwMode="auto">
              <a:xfrm flipH="1">
                <a:off x="840" y="3453"/>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66" name="Line 199"/>
              <p:cNvSpPr>
                <a:spLocks noChangeShapeType="1"/>
              </p:cNvSpPr>
              <p:nvPr/>
            </p:nvSpPr>
            <p:spPr bwMode="auto">
              <a:xfrm flipH="1">
                <a:off x="840" y="3421"/>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67" name="Line 200"/>
              <p:cNvSpPr>
                <a:spLocks noChangeShapeType="1"/>
              </p:cNvSpPr>
              <p:nvPr/>
            </p:nvSpPr>
            <p:spPr bwMode="auto">
              <a:xfrm flipH="1">
                <a:off x="840" y="3389"/>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68" name="Line 201"/>
              <p:cNvSpPr>
                <a:spLocks noChangeShapeType="1"/>
              </p:cNvSpPr>
              <p:nvPr/>
            </p:nvSpPr>
            <p:spPr bwMode="auto">
              <a:xfrm>
                <a:off x="853" y="4165"/>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69" name="Line 202"/>
              <p:cNvSpPr>
                <a:spLocks noChangeShapeType="1"/>
              </p:cNvSpPr>
              <p:nvPr/>
            </p:nvSpPr>
            <p:spPr bwMode="auto">
              <a:xfrm>
                <a:off x="853"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70" name="Line 203"/>
              <p:cNvSpPr>
                <a:spLocks noChangeShapeType="1"/>
              </p:cNvSpPr>
              <p:nvPr/>
            </p:nvSpPr>
            <p:spPr bwMode="auto">
              <a:xfrm>
                <a:off x="861"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71" name="Line 204"/>
              <p:cNvSpPr>
                <a:spLocks noChangeShapeType="1"/>
              </p:cNvSpPr>
              <p:nvPr/>
            </p:nvSpPr>
            <p:spPr bwMode="auto">
              <a:xfrm>
                <a:off x="869"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72" name="Line 205"/>
              <p:cNvSpPr>
                <a:spLocks noChangeShapeType="1"/>
              </p:cNvSpPr>
              <p:nvPr/>
            </p:nvSpPr>
            <p:spPr bwMode="auto">
              <a:xfrm>
                <a:off x="877"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73" name="Line 206"/>
              <p:cNvSpPr>
                <a:spLocks noChangeShapeType="1"/>
              </p:cNvSpPr>
              <p:nvPr/>
            </p:nvSpPr>
            <p:spPr bwMode="auto">
              <a:xfrm>
                <a:off x="885"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74" name="Line 207"/>
              <p:cNvSpPr>
                <a:spLocks noChangeShapeType="1"/>
              </p:cNvSpPr>
              <p:nvPr/>
            </p:nvSpPr>
            <p:spPr bwMode="auto">
              <a:xfrm>
                <a:off x="893"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75" name="Line 208"/>
              <p:cNvSpPr>
                <a:spLocks noChangeShapeType="1"/>
              </p:cNvSpPr>
              <p:nvPr/>
            </p:nvSpPr>
            <p:spPr bwMode="auto">
              <a:xfrm>
                <a:off x="901"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76" name="Line 209"/>
              <p:cNvSpPr>
                <a:spLocks noChangeShapeType="1"/>
              </p:cNvSpPr>
              <p:nvPr/>
            </p:nvSpPr>
            <p:spPr bwMode="auto">
              <a:xfrm>
                <a:off x="909"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77" name="Line 210"/>
              <p:cNvSpPr>
                <a:spLocks noChangeShapeType="1"/>
              </p:cNvSpPr>
              <p:nvPr/>
            </p:nvSpPr>
            <p:spPr bwMode="auto">
              <a:xfrm>
                <a:off x="917"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78" name="Line 211"/>
              <p:cNvSpPr>
                <a:spLocks noChangeShapeType="1"/>
              </p:cNvSpPr>
              <p:nvPr/>
            </p:nvSpPr>
            <p:spPr bwMode="auto">
              <a:xfrm>
                <a:off x="925"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79" name="Line 212"/>
              <p:cNvSpPr>
                <a:spLocks noChangeShapeType="1"/>
              </p:cNvSpPr>
              <p:nvPr/>
            </p:nvSpPr>
            <p:spPr bwMode="auto">
              <a:xfrm>
                <a:off x="933"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80" name="Line 213"/>
              <p:cNvSpPr>
                <a:spLocks noChangeShapeType="1"/>
              </p:cNvSpPr>
              <p:nvPr/>
            </p:nvSpPr>
            <p:spPr bwMode="auto">
              <a:xfrm>
                <a:off x="941"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81" name="Line 214"/>
              <p:cNvSpPr>
                <a:spLocks noChangeShapeType="1"/>
              </p:cNvSpPr>
              <p:nvPr/>
            </p:nvSpPr>
            <p:spPr bwMode="auto">
              <a:xfrm>
                <a:off x="949"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82" name="Line 215"/>
              <p:cNvSpPr>
                <a:spLocks noChangeShapeType="1"/>
              </p:cNvSpPr>
              <p:nvPr/>
            </p:nvSpPr>
            <p:spPr bwMode="auto">
              <a:xfrm>
                <a:off x="957"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83" name="Line 216"/>
              <p:cNvSpPr>
                <a:spLocks noChangeShapeType="1"/>
              </p:cNvSpPr>
              <p:nvPr/>
            </p:nvSpPr>
            <p:spPr bwMode="auto">
              <a:xfrm>
                <a:off x="965"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84" name="Line 217"/>
              <p:cNvSpPr>
                <a:spLocks noChangeShapeType="1"/>
              </p:cNvSpPr>
              <p:nvPr/>
            </p:nvSpPr>
            <p:spPr bwMode="auto">
              <a:xfrm>
                <a:off x="973" y="4165"/>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85" name="Line 218"/>
              <p:cNvSpPr>
                <a:spLocks noChangeShapeType="1"/>
              </p:cNvSpPr>
              <p:nvPr/>
            </p:nvSpPr>
            <p:spPr bwMode="auto">
              <a:xfrm>
                <a:off x="973"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86" name="Line 219"/>
              <p:cNvSpPr>
                <a:spLocks noChangeShapeType="1"/>
              </p:cNvSpPr>
              <p:nvPr/>
            </p:nvSpPr>
            <p:spPr bwMode="auto">
              <a:xfrm>
                <a:off x="981"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87" name="Line 220"/>
              <p:cNvSpPr>
                <a:spLocks noChangeShapeType="1"/>
              </p:cNvSpPr>
              <p:nvPr/>
            </p:nvSpPr>
            <p:spPr bwMode="auto">
              <a:xfrm>
                <a:off x="989"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88" name="Line 221"/>
              <p:cNvSpPr>
                <a:spLocks noChangeShapeType="1"/>
              </p:cNvSpPr>
              <p:nvPr/>
            </p:nvSpPr>
            <p:spPr bwMode="auto">
              <a:xfrm>
                <a:off x="997"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89" name="Line 222"/>
              <p:cNvSpPr>
                <a:spLocks noChangeShapeType="1"/>
              </p:cNvSpPr>
              <p:nvPr/>
            </p:nvSpPr>
            <p:spPr bwMode="auto">
              <a:xfrm>
                <a:off x="1005"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90" name="Line 223"/>
              <p:cNvSpPr>
                <a:spLocks noChangeShapeType="1"/>
              </p:cNvSpPr>
              <p:nvPr/>
            </p:nvSpPr>
            <p:spPr bwMode="auto">
              <a:xfrm>
                <a:off x="1013"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91" name="Line 224"/>
              <p:cNvSpPr>
                <a:spLocks noChangeShapeType="1"/>
              </p:cNvSpPr>
              <p:nvPr/>
            </p:nvSpPr>
            <p:spPr bwMode="auto">
              <a:xfrm>
                <a:off x="1021"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92" name="Line 225"/>
              <p:cNvSpPr>
                <a:spLocks noChangeShapeType="1"/>
              </p:cNvSpPr>
              <p:nvPr/>
            </p:nvSpPr>
            <p:spPr bwMode="auto">
              <a:xfrm>
                <a:off x="1029"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93" name="Line 226"/>
              <p:cNvSpPr>
                <a:spLocks noChangeShapeType="1"/>
              </p:cNvSpPr>
              <p:nvPr/>
            </p:nvSpPr>
            <p:spPr bwMode="auto">
              <a:xfrm>
                <a:off x="1037"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94" name="Line 227"/>
              <p:cNvSpPr>
                <a:spLocks noChangeShapeType="1"/>
              </p:cNvSpPr>
              <p:nvPr/>
            </p:nvSpPr>
            <p:spPr bwMode="auto">
              <a:xfrm>
                <a:off x="1045"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95" name="Line 228"/>
              <p:cNvSpPr>
                <a:spLocks noChangeShapeType="1"/>
              </p:cNvSpPr>
              <p:nvPr/>
            </p:nvSpPr>
            <p:spPr bwMode="auto">
              <a:xfrm>
                <a:off x="1053"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96" name="Line 229"/>
              <p:cNvSpPr>
                <a:spLocks noChangeShapeType="1"/>
              </p:cNvSpPr>
              <p:nvPr/>
            </p:nvSpPr>
            <p:spPr bwMode="auto">
              <a:xfrm>
                <a:off x="1061"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97" name="Line 230"/>
              <p:cNvSpPr>
                <a:spLocks noChangeShapeType="1"/>
              </p:cNvSpPr>
              <p:nvPr/>
            </p:nvSpPr>
            <p:spPr bwMode="auto">
              <a:xfrm>
                <a:off x="1069"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98" name="Line 231"/>
              <p:cNvSpPr>
                <a:spLocks noChangeShapeType="1"/>
              </p:cNvSpPr>
              <p:nvPr/>
            </p:nvSpPr>
            <p:spPr bwMode="auto">
              <a:xfrm>
                <a:off x="1077"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599" name="Line 232"/>
              <p:cNvSpPr>
                <a:spLocks noChangeShapeType="1"/>
              </p:cNvSpPr>
              <p:nvPr/>
            </p:nvSpPr>
            <p:spPr bwMode="auto">
              <a:xfrm>
                <a:off x="1085"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00" name="Line 233"/>
              <p:cNvSpPr>
                <a:spLocks noChangeShapeType="1"/>
              </p:cNvSpPr>
              <p:nvPr/>
            </p:nvSpPr>
            <p:spPr bwMode="auto">
              <a:xfrm>
                <a:off x="1093"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01" name="Line 234"/>
              <p:cNvSpPr>
                <a:spLocks noChangeShapeType="1"/>
              </p:cNvSpPr>
              <p:nvPr/>
            </p:nvSpPr>
            <p:spPr bwMode="auto">
              <a:xfrm>
                <a:off x="1101"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02" name="Line 235"/>
              <p:cNvSpPr>
                <a:spLocks noChangeShapeType="1"/>
              </p:cNvSpPr>
              <p:nvPr/>
            </p:nvSpPr>
            <p:spPr bwMode="auto">
              <a:xfrm>
                <a:off x="1109"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03" name="Line 236"/>
              <p:cNvSpPr>
                <a:spLocks noChangeShapeType="1"/>
              </p:cNvSpPr>
              <p:nvPr/>
            </p:nvSpPr>
            <p:spPr bwMode="auto">
              <a:xfrm flipV="1">
                <a:off x="1117" y="4152"/>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04" name="Line 237"/>
              <p:cNvSpPr>
                <a:spLocks noChangeShapeType="1"/>
              </p:cNvSpPr>
              <p:nvPr/>
            </p:nvSpPr>
            <p:spPr bwMode="auto">
              <a:xfrm>
                <a:off x="1125"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05" name="Line 238"/>
              <p:cNvSpPr>
                <a:spLocks noChangeShapeType="1"/>
              </p:cNvSpPr>
              <p:nvPr/>
            </p:nvSpPr>
            <p:spPr bwMode="auto">
              <a:xfrm>
                <a:off x="1133" y="4157"/>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06" name="Line 239"/>
              <p:cNvSpPr>
                <a:spLocks noChangeShapeType="1"/>
              </p:cNvSpPr>
              <p:nvPr/>
            </p:nvSpPr>
            <p:spPr bwMode="auto">
              <a:xfrm flipV="1">
                <a:off x="1133" y="4144"/>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07" name="Line 240"/>
              <p:cNvSpPr>
                <a:spLocks noChangeShapeType="1"/>
              </p:cNvSpPr>
              <p:nvPr/>
            </p:nvSpPr>
            <p:spPr bwMode="auto">
              <a:xfrm flipV="1">
                <a:off x="1141" y="4128"/>
                <a:ext cx="3" cy="2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08" name="Line 241"/>
              <p:cNvSpPr>
                <a:spLocks noChangeShapeType="1"/>
              </p:cNvSpPr>
              <p:nvPr/>
            </p:nvSpPr>
            <p:spPr bwMode="auto">
              <a:xfrm flipV="1">
                <a:off x="1149" y="4112"/>
                <a:ext cx="3" cy="2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09" name="Line 242"/>
              <p:cNvSpPr>
                <a:spLocks noChangeShapeType="1"/>
              </p:cNvSpPr>
              <p:nvPr/>
            </p:nvSpPr>
            <p:spPr bwMode="auto">
              <a:xfrm flipV="1">
                <a:off x="1157" y="4088"/>
                <a:ext cx="3" cy="2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10" name="Line 243"/>
              <p:cNvSpPr>
                <a:spLocks noChangeShapeType="1"/>
              </p:cNvSpPr>
              <p:nvPr/>
            </p:nvSpPr>
            <p:spPr bwMode="auto">
              <a:xfrm flipV="1">
                <a:off x="1165" y="4048"/>
                <a:ext cx="3" cy="4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11" name="Line 244"/>
              <p:cNvSpPr>
                <a:spLocks noChangeShapeType="1"/>
              </p:cNvSpPr>
              <p:nvPr/>
            </p:nvSpPr>
            <p:spPr bwMode="auto">
              <a:xfrm flipV="1">
                <a:off x="1173" y="4008"/>
                <a:ext cx="3" cy="4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12" name="Line 245"/>
              <p:cNvSpPr>
                <a:spLocks noChangeShapeType="1"/>
              </p:cNvSpPr>
              <p:nvPr/>
            </p:nvSpPr>
            <p:spPr bwMode="auto">
              <a:xfrm flipV="1">
                <a:off x="1181" y="3944"/>
                <a:ext cx="3" cy="6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13" name="Line 246"/>
              <p:cNvSpPr>
                <a:spLocks noChangeShapeType="1"/>
              </p:cNvSpPr>
              <p:nvPr/>
            </p:nvSpPr>
            <p:spPr bwMode="auto">
              <a:xfrm flipV="1">
                <a:off x="1189" y="3880"/>
                <a:ext cx="3" cy="6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14" name="Line 247"/>
              <p:cNvSpPr>
                <a:spLocks noChangeShapeType="1"/>
              </p:cNvSpPr>
              <p:nvPr/>
            </p:nvSpPr>
            <p:spPr bwMode="auto">
              <a:xfrm flipV="1">
                <a:off x="1197" y="3800"/>
                <a:ext cx="3" cy="8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15" name="Line 248"/>
              <p:cNvSpPr>
                <a:spLocks noChangeShapeType="1"/>
              </p:cNvSpPr>
              <p:nvPr/>
            </p:nvSpPr>
            <p:spPr bwMode="auto">
              <a:xfrm flipV="1">
                <a:off x="1205" y="3712"/>
                <a:ext cx="3" cy="9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16" name="Line 249"/>
              <p:cNvSpPr>
                <a:spLocks noChangeShapeType="1"/>
              </p:cNvSpPr>
              <p:nvPr/>
            </p:nvSpPr>
            <p:spPr bwMode="auto">
              <a:xfrm flipV="1">
                <a:off x="1213" y="3624"/>
                <a:ext cx="3" cy="9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17" name="Line 250"/>
              <p:cNvSpPr>
                <a:spLocks noChangeShapeType="1"/>
              </p:cNvSpPr>
              <p:nvPr/>
            </p:nvSpPr>
            <p:spPr bwMode="auto">
              <a:xfrm flipV="1">
                <a:off x="1221" y="3544"/>
                <a:ext cx="3" cy="8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18" name="Line 251"/>
              <p:cNvSpPr>
                <a:spLocks noChangeShapeType="1"/>
              </p:cNvSpPr>
              <p:nvPr/>
            </p:nvSpPr>
            <p:spPr bwMode="auto">
              <a:xfrm flipV="1">
                <a:off x="1229" y="3480"/>
                <a:ext cx="3" cy="6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19" name="Line 252"/>
              <p:cNvSpPr>
                <a:spLocks noChangeShapeType="1"/>
              </p:cNvSpPr>
              <p:nvPr/>
            </p:nvSpPr>
            <p:spPr bwMode="auto">
              <a:xfrm flipV="1">
                <a:off x="1237" y="3440"/>
                <a:ext cx="3" cy="4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20" name="Line 253"/>
              <p:cNvSpPr>
                <a:spLocks noChangeShapeType="1"/>
              </p:cNvSpPr>
              <p:nvPr/>
            </p:nvSpPr>
            <p:spPr bwMode="auto">
              <a:xfrm flipV="1">
                <a:off x="1245" y="3416"/>
                <a:ext cx="3" cy="2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21" name="Line 254"/>
              <p:cNvSpPr>
                <a:spLocks noChangeShapeType="1"/>
              </p:cNvSpPr>
              <p:nvPr/>
            </p:nvSpPr>
            <p:spPr bwMode="auto">
              <a:xfrm>
                <a:off x="1253" y="3421"/>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22" name="Line 255"/>
              <p:cNvSpPr>
                <a:spLocks noChangeShapeType="1"/>
              </p:cNvSpPr>
              <p:nvPr/>
            </p:nvSpPr>
            <p:spPr bwMode="auto">
              <a:xfrm>
                <a:off x="1261" y="3429"/>
                <a:ext cx="3" cy="2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23" name="Line 256"/>
              <p:cNvSpPr>
                <a:spLocks noChangeShapeType="1"/>
              </p:cNvSpPr>
              <p:nvPr/>
            </p:nvSpPr>
            <p:spPr bwMode="auto">
              <a:xfrm>
                <a:off x="1269" y="3461"/>
                <a:ext cx="3" cy="5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24" name="Line 257"/>
              <p:cNvSpPr>
                <a:spLocks noChangeShapeType="1"/>
              </p:cNvSpPr>
              <p:nvPr/>
            </p:nvSpPr>
            <p:spPr bwMode="auto">
              <a:xfrm>
                <a:off x="1277" y="3517"/>
                <a:ext cx="3" cy="5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25" name="Line 258"/>
              <p:cNvSpPr>
                <a:spLocks noChangeShapeType="1"/>
              </p:cNvSpPr>
              <p:nvPr/>
            </p:nvSpPr>
            <p:spPr bwMode="auto">
              <a:xfrm>
                <a:off x="1285" y="3581"/>
                <a:ext cx="3" cy="7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26" name="Line 259"/>
              <p:cNvSpPr>
                <a:spLocks noChangeShapeType="1"/>
              </p:cNvSpPr>
              <p:nvPr/>
            </p:nvSpPr>
            <p:spPr bwMode="auto">
              <a:xfrm>
                <a:off x="1293" y="3661"/>
                <a:ext cx="0" cy="7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27" name="Line 260"/>
              <p:cNvSpPr>
                <a:spLocks noChangeShapeType="1"/>
              </p:cNvSpPr>
              <p:nvPr/>
            </p:nvSpPr>
            <p:spPr bwMode="auto">
              <a:xfrm>
                <a:off x="1293" y="3741"/>
                <a:ext cx="3" cy="7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28" name="Line 261"/>
              <p:cNvSpPr>
                <a:spLocks noChangeShapeType="1"/>
              </p:cNvSpPr>
              <p:nvPr/>
            </p:nvSpPr>
            <p:spPr bwMode="auto">
              <a:xfrm>
                <a:off x="1301" y="3821"/>
                <a:ext cx="3" cy="6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29" name="Line 262"/>
              <p:cNvSpPr>
                <a:spLocks noChangeShapeType="1"/>
              </p:cNvSpPr>
              <p:nvPr/>
            </p:nvSpPr>
            <p:spPr bwMode="auto">
              <a:xfrm>
                <a:off x="1309" y="3893"/>
                <a:ext cx="3" cy="5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30" name="Line 263"/>
              <p:cNvSpPr>
                <a:spLocks noChangeShapeType="1"/>
              </p:cNvSpPr>
              <p:nvPr/>
            </p:nvSpPr>
            <p:spPr bwMode="auto">
              <a:xfrm>
                <a:off x="1317" y="3957"/>
                <a:ext cx="3" cy="4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31" name="Line 264"/>
              <p:cNvSpPr>
                <a:spLocks noChangeShapeType="1"/>
              </p:cNvSpPr>
              <p:nvPr/>
            </p:nvSpPr>
            <p:spPr bwMode="auto">
              <a:xfrm>
                <a:off x="1325" y="4005"/>
                <a:ext cx="3" cy="2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32" name="Line 265"/>
              <p:cNvSpPr>
                <a:spLocks noChangeShapeType="1"/>
              </p:cNvSpPr>
              <p:nvPr/>
            </p:nvSpPr>
            <p:spPr bwMode="auto">
              <a:xfrm>
                <a:off x="1333" y="4037"/>
                <a:ext cx="3"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33" name="Line 266"/>
              <p:cNvSpPr>
                <a:spLocks noChangeShapeType="1"/>
              </p:cNvSpPr>
              <p:nvPr/>
            </p:nvSpPr>
            <p:spPr bwMode="auto">
              <a:xfrm>
                <a:off x="1341" y="4061"/>
                <a:ext cx="3"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34" name="Line 267"/>
              <p:cNvSpPr>
                <a:spLocks noChangeShapeType="1"/>
              </p:cNvSpPr>
              <p:nvPr/>
            </p:nvSpPr>
            <p:spPr bwMode="auto">
              <a:xfrm>
                <a:off x="1349" y="4085"/>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35" name="Line 268"/>
              <p:cNvSpPr>
                <a:spLocks noChangeShapeType="1"/>
              </p:cNvSpPr>
              <p:nvPr/>
            </p:nvSpPr>
            <p:spPr bwMode="auto">
              <a:xfrm>
                <a:off x="1357" y="4093"/>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36" name="Line 269"/>
              <p:cNvSpPr>
                <a:spLocks noChangeShapeType="1"/>
              </p:cNvSpPr>
              <p:nvPr/>
            </p:nvSpPr>
            <p:spPr bwMode="auto">
              <a:xfrm>
                <a:off x="1365" y="4101"/>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37" name="Line 270"/>
              <p:cNvSpPr>
                <a:spLocks noChangeShapeType="1"/>
              </p:cNvSpPr>
              <p:nvPr/>
            </p:nvSpPr>
            <p:spPr bwMode="auto">
              <a:xfrm>
                <a:off x="1373" y="410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38" name="Line 271"/>
              <p:cNvSpPr>
                <a:spLocks noChangeShapeType="1"/>
              </p:cNvSpPr>
              <p:nvPr/>
            </p:nvSpPr>
            <p:spPr bwMode="auto">
              <a:xfrm>
                <a:off x="1381" y="4109"/>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39" name="Line 272"/>
              <p:cNvSpPr>
                <a:spLocks noChangeShapeType="1"/>
              </p:cNvSpPr>
              <p:nvPr/>
            </p:nvSpPr>
            <p:spPr bwMode="auto">
              <a:xfrm>
                <a:off x="1389"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40" name="Line 273"/>
              <p:cNvSpPr>
                <a:spLocks noChangeShapeType="1"/>
              </p:cNvSpPr>
              <p:nvPr/>
            </p:nvSpPr>
            <p:spPr bwMode="auto">
              <a:xfrm>
                <a:off x="1397"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41" name="Line 274"/>
              <p:cNvSpPr>
                <a:spLocks noChangeShapeType="1"/>
              </p:cNvSpPr>
              <p:nvPr/>
            </p:nvSpPr>
            <p:spPr bwMode="auto">
              <a:xfrm>
                <a:off x="1405"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42" name="Line 275"/>
              <p:cNvSpPr>
                <a:spLocks noChangeShapeType="1"/>
              </p:cNvSpPr>
              <p:nvPr/>
            </p:nvSpPr>
            <p:spPr bwMode="auto">
              <a:xfrm>
                <a:off x="1413"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43" name="Line 276"/>
              <p:cNvSpPr>
                <a:spLocks noChangeShapeType="1"/>
              </p:cNvSpPr>
              <p:nvPr/>
            </p:nvSpPr>
            <p:spPr bwMode="auto">
              <a:xfrm>
                <a:off x="1421"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44" name="Line 277"/>
              <p:cNvSpPr>
                <a:spLocks noChangeShapeType="1"/>
              </p:cNvSpPr>
              <p:nvPr/>
            </p:nvSpPr>
            <p:spPr bwMode="auto">
              <a:xfrm>
                <a:off x="1429"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45" name="Line 278"/>
              <p:cNvSpPr>
                <a:spLocks noChangeShapeType="1"/>
              </p:cNvSpPr>
              <p:nvPr/>
            </p:nvSpPr>
            <p:spPr bwMode="auto">
              <a:xfrm>
                <a:off x="1437"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46" name="Line 279"/>
              <p:cNvSpPr>
                <a:spLocks noChangeShapeType="1"/>
              </p:cNvSpPr>
              <p:nvPr/>
            </p:nvSpPr>
            <p:spPr bwMode="auto">
              <a:xfrm>
                <a:off x="1445" y="4117"/>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47" name="Line 280"/>
              <p:cNvSpPr>
                <a:spLocks noChangeShapeType="1"/>
              </p:cNvSpPr>
              <p:nvPr/>
            </p:nvSpPr>
            <p:spPr bwMode="auto">
              <a:xfrm>
                <a:off x="1445"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48" name="Line 281"/>
              <p:cNvSpPr>
                <a:spLocks noChangeShapeType="1"/>
              </p:cNvSpPr>
              <p:nvPr/>
            </p:nvSpPr>
            <p:spPr bwMode="auto">
              <a:xfrm flipV="1">
                <a:off x="1453" y="4104"/>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49" name="Line 282"/>
              <p:cNvSpPr>
                <a:spLocks noChangeShapeType="1"/>
              </p:cNvSpPr>
              <p:nvPr/>
            </p:nvSpPr>
            <p:spPr bwMode="auto">
              <a:xfrm>
                <a:off x="1461" y="410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50" name="Line 283"/>
              <p:cNvSpPr>
                <a:spLocks noChangeShapeType="1"/>
              </p:cNvSpPr>
              <p:nvPr/>
            </p:nvSpPr>
            <p:spPr bwMode="auto">
              <a:xfrm>
                <a:off x="1469" y="410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51" name="Line 284"/>
              <p:cNvSpPr>
                <a:spLocks noChangeShapeType="1"/>
              </p:cNvSpPr>
              <p:nvPr/>
            </p:nvSpPr>
            <p:spPr bwMode="auto">
              <a:xfrm>
                <a:off x="1477" y="410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52" name="Line 285"/>
              <p:cNvSpPr>
                <a:spLocks noChangeShapeType="1"/>
              </p:cNvSpPr>
              <p:nvPr/>
            </p:nvSpPr>
            <p:spPr bwMode="auto">
              <a:xfrm>
                <a:off x="1485" y="410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53" name="Line 286"/>
              <p:cNvSpPr>
                <a:spLocks noChangeShapeType="1"/>
              </p:cNvSpPr>
              <p:nvPr/>
            </p:nvSpPr>
            <p:spPr bwMode="auto">
              <a:xfrm>
                <a:off x="1493" y="410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54" name="Line 287"/>
              <p:cNvSpPr>
                <a:spLocks noChangeShapeType="1"/>
              </p:cNvSpPr>
              <p:nvPr/>
            </p:nvSpPr>
            <p:spPr bwMode="auto">
              <a:xfrm>
                <a:off x="1501" y="410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55" name="Line 288"/>
              <p:cNvSpPr>
                <a:spLocks noChangeShapeType="1"/>
              </p:cNvSpPr>
              <p:nvPr/>
            </p:nvSpPr>
            <p:spPr bwMode="auto">
              <a:xfrm>
                <a:off x="1509" y="410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56" name="Line 289"/>
              <p:cNvSpPr>
                <a:spLocks noChangeShapeType="1"/>
              </p:cNvSpPr>
              <p:nvPr/>
            </p:nvSpPr>
            <p:spPr bwMode="auto">
              <a:xfrm flipV="1">
                <a:off x="1517" y="4096"/>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57" name="Line 290"/>
              <p:cNvSpPr>
                <a:spLocks noChangeShapeType="1"/>
              </p:cNvSpPr>
              <p:nvPr/>
            </p:nvSpPr>
            <p:spPr bwMode="auto">
              <a:xfrm>
                <a:off x="1525" y="4101"/>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58" name="Line 291"/>
              <p:cNvSpPr>
                <a:spLocks noChangeShapeType="1"/>
              </p:cNvSpPr>
              <p:nvPr/>
            </p:nvSpPr>
            <p:spPr bwMode="auto">
              <a:xfrm>
                <a:off x="1533" y="4101"/>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59" name="Line 292"/>
              <p:cNvSpPr>
                <a:spLocks noChangeShapeType="1"/>
              </p:cNvSpPr>
              <p:nvPr/>
            </p:nvSpPr>
            <p:spPr bwMode="auto">
              <a:xfrm>
                <a:off x="1541" y="4101"/>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60" name="Line 293"/>
              <p:cNvSpPr>
                <a:spLocks noChangeShapeType="1"/>
              </p:cNvSpPr>
              <p:nvPr/>
            </p:nvSpPr>
            <p:spPr bwMode="auto">
              <a:xfrm>
                <a:off x="1549" y="4101"/>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61" name="Line 294"/>
              <p:cNvSpPr>
                <a:spLocks noChangeShapeType="1"/>
              </p:cNvSpPr>
              <p:nvPr/>
            </p:nvSpPr>
            <p:spPr bwMode="auto">
              <a:xfrm>
                <a:off x="1557" y="4101"/>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62" name="Line 295"/>
              <p:cNvSpPr>
                <a:spLocks noChangeShapeType="1"/>
              </p:cNvSpPr>
              <p:nvPr/>
            </p:nvSpPr>
            <p:spPr bwMode="auto">
              <a:xfrm>
                <a:off x="1565" y="4101"/>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63" name="Line 296"/>
              <p:cNvSpPr>
                <a:spLocks noChangeShapeType="1"/>
              </p:cNvSpPr>
              <p:nvPr/>
            </p:nvSpPr>
            <p:spPr bwMode="auto">
              <a:xfrm flipV="1">
                <a:off x="1573" y="4088"/>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64" name="Line 297"/>
              <p:cNvSpPr>
                <a:spLocks noChangeShapeType="1"/>
              </p:cNvSpPr>
              <p:nvPr/>
            </p:nvSpPr>
            <p:spPr bwMode="auto">
              <a:xfrm>
                <a:off x="1581" y="409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65" name="Line 298"/>
              <p:cNvSpPr>
                <a:spLocks noChangeShapeType="1"/>
              </p:cNvSpPr>
              <p:nvPr/>
            </p:nvSpPr>
            <p:spPr bwMode="auto">
              <a:xfrm>
                <a:off x="1589" y="409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66" name="Line 299"/>
              <p:cNvSpPr>
                <a:spLocks noChangeShapeType="1"/>
              </p:cNvSpPr>
              <p:nvPr/>
            </p:nvSpPr>
            <p:spPr bwMode="auto">
              <a:xfrm>
                <a:off x="1597" y="409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67" name="Line 300"/>
              <p:cNvSpPr>
                <a:spLocks noChangeShapeType="1"/>
              </p:cNvSpPr>
              <p:nvPr/>
            </p:nvSpPr>
            <p:spPr bwMode="auto">
              <a:xfrm>
                <a:off x="1605" y="4093"/>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68" name="Line 301"/>
              <p:cNvSpPr>
                <a:spLocks noChangeShapeType="1"/>
              </p:cNvSpPr>
              <p:nvPr/>
            </p:nvSpPr>
            <p:spPr bwMode="auto">
              <a:xfrm>
                <a:off x="1605" y="4101"/>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69" name="Line 302"/>
              <p:cNvSpPr>
                <a:spLocks noChangeShapeType="1"/>
              </p:cNvSpPr>
              <p:nvPr/>
            </p:nvSpPr>
            <p:spPr bwMode="auto">
              <a:xfrm>
                <a:off x="1613" y="4101"/>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70" name="Line 303"/>
              <p:cNvSpPr>
                <a:spLocks noChangeShapeType="1"/>
              </p:cNvSpPr>
              <p:nvPr/>
            </p:nvSpPr>
            <p:spPr bwMode="auto">
              <a:xfrm>
                <a:off x="1621" y="4101"/>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71" name="Line 304"/>
              <p:cNvSpPr>
                <a:spLocks noChangeShapeType="1"/>
              </p:cNvSpPr>
              <p:nvPr/>
            </p:nvSpPr>
            <p:spPr bwMode="auto">
              <a:xfrm>
                <a:off x="1629" y="4101"/>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72" name="Line 305"/>
              <p:cNvSpPr>
                <a:spLocks noChangeShapeType="1"/>
              </p:cNvSpPr>
              <p:nvPr/>
            </p:nvSpPr>
            <p:spPr bwMode="auto">
              <a:xfrm>
                <a:off x="1637" y="4101"/>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73" name="Line 306"/>
              <p:cNvSpPr>
                <a:spLocks noChangeShapeType="1"/>
              </p:cNvSpPr>
              <p:nvPr/>
            </p:nvSpPr>
            <p:spPr bwMode="auto">
              <a:xfrm>
                <a:off x="1645" y="410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74" name="Line 307"/>
              <p:cNvSpPr>
                <a:spLocks noChangeShapeType="1"/>
              </p:cNvSpPr>
              <p:nvPr/>
            </p:nvSpPr>
            <p:spPr bwMode="auto">
              <a:xfrm>
                <a:off x="1653" y="410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75" name="Line 308"/>
              <p:cNvSpPr>
                <a:spLocks noChangeShapeType="1"/>
              </p:cNvSpPr>
              <p:nvPr/>
            </p:nvSpPr>
            <p:spPr bwMode="auto">
              <a:xfrm>
                <a:off x="1661" y="4109"/>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76" name="Line 309"/>
              <p:cNvSpPr>
                <a:spLocks noChangeShapeType="1"/>
              </p:cNvSpPr>
              <p:nvPr/>
            </p:nvSpPr>
            <p:spPr bwMode="auto">
              <a:xfrm>
                <a:off x="1669"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77" name="Line 310"/>
              <p:cNvSpPr>
                <a:spLocks noChangeShapeType="1"/>
              </p:cNvSpPr>
              <p:nvPr/>
            </p:nvSpPr>
            <p:spPr bwMode="auto">
              <a:xfrm>
                <a:off x="1677" y="4117"/>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78" name="Line 311"/>
              <p:cNvSpPr>
                <a:spLocks noChangeShapeType="1"/>
              </p:cNvSpPr>
              <p:nvPr/>
            </p:nvSpPr>
            <p:spPr bwMode="auto">
              <a:xfrm>
                <a:off x="1685" y="412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79" name="Line 312"/>
              <p:cNvSpPr>
                <a:spLocks noChangeShapeType="1"/>
              </p:cNvSpPr>
              <p:nvPr/>
            </p:nvSpPr>
            <p:spPr bwMode="auto">
              <a:xfrm>
                <a:off x="1693" y="4125"/>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80" name="Line 313"/>
              <p:cNvSpPr>
                <a:spLocks noChangeShapeType="1"/>
              </p:cNvSpPr>
              <p:nvPr/>
            </p:nvSpPr>
            <p:spPr bwMode="auto">
              <a:xfrm>
                <a:off x="1701" y="413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81" name="Line 314"/>
              <p:cNvSpPr>
                <a:spLocks noChangeShapeType="1"/>
              </p:cNvSpPr>
              <p:nvPr/>
            </p:nvSpPr>
            <p:spPr bwMode="auto">
              <a:xfrm>
                <a:off x="1709" y="4133"/>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82" name="Line 315"/>
              <p:cNvSpPr>
                <a:spLocks noChangeShapeType="1"/>
              </p:cNvSpPr>
              <p:nvPr/>
            </p:nvSpPr>
            <p:spPr bwMode="auto">
              <a:xfrm>
                <a:off x="1717" y="4141"/>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83" name="Line 316"/>
              <p:cNvSpPr>
                <a:spLocks noChangeShapeType="1"/>
              </p:cNvSpPr>
              <p:nvPr/>
            </p:nvSpPr>
            <p:spPr bwMode="auto">
              <a:xfrm>
                <a:off x="1725" y="4141"/>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84" name="Line 317"/>
              <p:cNvSpPr>
                <a:spLocks noChangeShapeType="1"/>
              </p:cNvSpPr>
              <p:nvPr/>
            </p:nvSpPr>
            <p:spPr bwMode="auto">
              <a:xfrm>
                <a:off x="1733" y="4141"/>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85" name="Line 318"/>
              <p:cNvSpPr>
                <a:spLocks noChangeShapeType="1"/>
              </p:cNvSpPr>
              <p:nvPr/>
            </p:nvSpPr>
            <p:spPr bwMode="auto">
              <a:xfrm>
                <a:off x="1741" y="414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86" name="Line 319"/>
              <p:cNvSpPr>
                <a:spLocks noChangeShapeType="1"/>
              </p:cNvSpPr>
              <p:nvPr/>
            </p:nvSpPr>
            <p:spPr bwMode="auto">
              <a:xfrm>
                <a:off x="1749" y="414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87" name="Line 320"/>
              <p:cNvSpPr>
                <a:spLocks noChangeShapeType="1"/>
              </p:cNvSpPr>
              <p:nvPr/>
            </p:nvSpPr>
            <p:spPr bwMode="auto">
              <a:xfrm>
                <a:off x="1757" y="414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88" name="Line 321"/>
              <p:cNvSpPr>
                <a:spLocks noChangeShapeType="1"/>
              </p:cNvSpPr>
              <p:nvPr/>
            </p:nvSpPr>
            <p:spPr bwMode="auto">
              <a:xfrm>
                <a:off x="1765" y="4149"/>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89" name="Freeform 322"/>
              <p:cNvSpPr>
                <a:spLocks noChangeArrowheads="1"/>
              </p:cNvSpPr>
              <p:nvPr/>
            </p:nvSpPr>
            <p:spPr bwMode="auto">
              <a:xfrm>
                <a:off x="1109" y="3445"/>
                <a:ext cx="283" cy="715"/>
              </a:xfrm>
              <a:custGeom>
                <a:avLst/>
                <a:gdLst>
                  <a:gd name="T0" fmla="*/ 0 w 288"/>
                  <a:gd name="T1" fmla="*/ 539 h 720"/>
                  <a:gd name="T2" fmla="*/ 0 w 288"/>
                  <a:gd name="T3" fmla="*/ 539 h 720"/>
                  <a:gd name="T4" fmla="*/ 8 w 288"/>
                  <a:gd name="T5" fmla="*/ 533 h 720"/>
                  <a:gd name="T6" fmla="*/ 16 w 288"/>
                  <a:gd name="T7" fmla="*/ 533 h 720"/>
                  <a:gd name="T8" fmla="*/ 24 w 288"/>
                  <a:gd name="T9" fmla="*/ 533 h 720"/>
                  <a:gd name="T10" fmla="*/ 24 w 288"/>
                  <a:gd name="T11" fmla="*/ 527 h 720"/>
                  <a:gd name="T12" fmla="*/ 28 w 288"/>
                  <a:gd name="T13" fmla="*/ 521 h 720"/>
                  <a:gd name="T14" fmla="*/ 28 w 288"/>
                  <a:gd name="T15" fmla="*/ 515 h 720"/>
                  <a:gd name="T16" fmla="*/ 28 w 288"/>
                  <a:gd name="T17" fmla="*/ 503 h 720"/>
                  <a:gd name="T18" fmla="*/ 28 w 288"/>
                  <a:gd name="T19" fmla="*/ 489 h 720"/>
                  <a:gd name="T20" fmla="*/ 28 w 288"/>
                  <a:gd name="T21" fmla="*/ 463 h 720"/>
                  <a:gd name="T22" fmla="*/ 28 w 288"/>
                  <a:gd name="T23" fmla="*/ 423 h 720"/>
                  <a:gd name="T24" fmla="*/ 32 w 288"/>
                  <a:gd name="T25" fmla="*/ 381 h 720"/>
                  <a:gd name="T26" fmla="*/ 40 w 288"/>
                  <a:gd name="T27" fmla="*/ 340 h 720"/>
                  <a:gd name="T28" fmla="*/ 48 w 288"/>
                  <a:gd name="T29" fmla="*/ 264 h 720"/>
                  <a:gd name="T30" fmla="*/ 56 w 288"/>
                  <a:gd name="T31" fmla="*/ 214 h 720"/>
                  <a:gd name="T32" fmla="*/ 62 w 288"/>
                  <a:gd name="T33" fmla="*/ 144 h 720"/>
                  <a:gd name="T34" fmla="*/ 66 w 288"/>
                  <a:gd name="T35" fmla="*/ 77 h 720"/>
                  <a:gd name="T36" fmla="*/ 70 w 288"/>
                  <a:gd name="T37" fmla="*/ 56 h 720"/>
                  <a:gd name="T38" fmla="*/ 73 w 288"/>
                  <a:gd name="T39" fmla="*/ 16 h 720"/>
                  <a:gd name="T40" fmla="*/ 75 w 288"/>
                  <a:gd name="T41" fmla="*/ 0 h 720"/>
                  <a:gd name="T42" fmla="*/ 77 w 288"/>
                  <a:gd name="T43" fmla="*/ 8 h 720"/>
                  <a:gd name="T44" fmla="*/ 79 w 288"/>
                  <a:gd name="T45" fmla="*/ 48 h 720"/>
                  <a:gd name="T46" fmla="*/ 81 w 288"/>
                  <a:gd name="T47" fmla="*/ 77 h 720"/>
                  <a:gd name="T48" fmla="*/ 83 w 288"/>
                  <a:gd name="T49" fmla="*/ 128 h 720"/>
                  <a:gd name="T50" fmla="*/ 86 w 288"/>
                  <a:gd name="T51" fmla="*/ 205 h 720"/>
                  <a:gd name="T52" fmla="*/ 86 w 288"/>
                  <a:gd name="T53" fmla="*/ 248 h 720"/>
                  <a:gd name="T54" fmla="*/ 91 w 288"/>
                  <a:gd name="T55" fmla="*/ 327 h 720"/>
                  <a:gd name="T56" fmla="*/ 96 w 288"/>
                  <a:gd name="T57" fmla="*/ 371 h 720"/>
                  <a:gd name="T58" fmla="*/ 102 w 288"/>
                  <a:gd name="T59" fmla="*/ 408 h 720"/>
                  <a:gd name="T60" fmla="*/ 107 w 288"/>
                  <a:gd name="T61" fmla="*/ 455 h 720"/>
                  <a:gd name="T62" fmla="*/ 112 w 288"/>
                  <a:gd name="T63" fmla="*/ 485 h 720"/>
                  <a:gd name="T64" fmla="*/ 118 w 288"/>
                  <a:gd name="T65" fmla="*/ 498 h 720"/>
                  <a:gd name="T66" fmla="*/ 121 w 288"/>
                  <a:gd name="T67" fmla="*/ 515 h 720"/>
                  <a:gd name="T68" fmla="*/ 124 w 288"/>
                  <a:gd name="T69" fmla="*/ 521 h 720"/>
                  <a:gd name="T70" fmla="*/ 128 w 288"/>
                  <a:gd name="T71" fmla="*/ 527 h 720"/>
                  <a:gd name="T72" fmla="*/ 130 w 288"/>
                  <a:gd name="T73" fmla="*/ 533 h 720"/>
                  <a:gd name="T74" fmla="*/ 133 w 288"/>
                  <a:gd name="T75" fmla="*/ 533 h 720"/>
                  <a:gd name="T76" fmla="*/ 136 w 288"/>
                  <a:gd name="T77" fmla="*/ 533 h 720"/>
                  <a:gd name="T78" fmla="*/ 138 w 288"/>
                  <a:gd name="T79" fmla="*/ 539 h 720"/>
                  <a:gd name="T80" fmla="*/ 138 w 288"/>
                  <a:gd name="T81" fmla="*/ 539 h 720"/>
                  <a:gd name="T82" fmla="*/ 0 w 288"/>
                  <a:gd name="T83" fmla="*/ 539 h 7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8"/>
                  <a:gd name="T127" fmla="*/ 0 h 720"/>
                  <a:gd name="T128" fmla="*/ 288 w 288"/>
                  <a:gd name="T129" fmla="*/ 720 h 7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8" h="720">
                    <a:moveTo>
                      <a:pt x="0" y="720"/>
                    </a:moveTo>
                    <a:lnTo>
                      <a:pt x="0" y="720"/>
                    </a:lnTo>
                    <a:lnTo>
                      <a:pt x="8" y="712"/>
                    </a:lnTo>
                    <a:lnTo>
                      <a:pt x="16" y="712"/>
                    </a:lnTo>
                    <a:lnTo>
                      <a:pt x="24" y="712"/>
                    </a:lnTo>
                    <a:lnTo>
                      <a:pt x="24" y="704"/>
                    </a:lnTo>
                    <a:lnTo>
                      <a:pt x="32" y="696"/>
                    </a:lnTo>
                    <a:lnTo>
                      <a:pt x="40" y="688"/>
                    </a:lnTo>
                    <a:lnTo>
                      <a:pt x="48" y="672"/>
                    </a:lnTo>
                    <a:lnTo>
                      <a:pt x="56" y="648"/>
                    </a:lnTo>
                    <a:lnTo>
                      <a:pt x="64" y="608"/>
                    </a:lnTo>
                    <a:lnTo>
                      <a:pt x="72" y="568"/>
                    </a:lnTo>
                    <a:lnTo>
                      <a:pt x="80" y="512"/>
                    </a:lnTo>
                    <a:lnTo>
                      <a:pt x="88" y="440"/>
                    </a:lnTo>
                    <a:lnTo>
                      <a:pt x="96" y="360"/>
                    </a:lnTo>
                    <a:lnTo>
                      <a:pt x="104" y="280"/>
                    </a:lnTo>
                    <a:lnTo>
                      <a:pt x="112" y="192"/>
                    </a:lnTo>
                    <a:lnTo>
                      <a:pt x="120" y="120"/>
                    </a:lnTo>
                    <a:lnTo>
                      <a:pt x="128" y="56"/>
                    </a:lnTo>
                    <a:lnTo>
                      <a:pt x="136" y="16"/>
                    </a:lnTo>
                    <a:lnTo>
                      <a:pt x="144" y="0"/>
                    </a:lnTo>
                    <a:lnTo>
                      <a:pt x="152" y="8"/>
                    </a:lnTo>
                    <a:lnTo>
                      <a:pt x="160" y="48"/>
                    </a:lnTo>
                    <a:lnTo>
                      <a:pt x="168" y="104"/>
                    </a:lnTo>
                    <a:lnTo>
                      <a:pt x="176" y="176"/>
                    </a:lnTo>
                    <a:lnTo>
                      <a:pt x="184" y="256"/>
                    </a:lnTo>
                    <a:lnTo>
                      <a:pt x="184" y="344"/>
                    </a:lnTo>
                    <a:lnTo>
                      <a:pt x="192" y="424"/>
                    </a:lnTo>
                    <a:lnTo>
                      <a:pt x="200" y="496"/>
                    </a:lnTo>
                    <a:lnTo>
                      <a:pt x="208" y="552"/>
                    </a:lnTo>
                    <a:lnTo>
                      <a:pt x="216" y="600"/>
                    </a:lnTo>
                    <a:lnTo>
                      <a:pt x="224" y="640"/>
                    </a:lnTo>
                    <a:lnTo>
                      <a:pt x="232" y="664"/>
                    </a:lnTo>
                    <a:lnTo>
                      <a:pt x="240" y="688"/>
                    </a:lnTo>
                    <a:lnTo>
                      <a:pt x="248" y="696"/>
                    </a:lnTo>
                    <a:lnTo>
                      <a:pt x="256" y="704"/>
                    </a:lnTo>
                    <a:lnTo>
                      <a:pt x="264" y="712"/>
                    </a:lnTo>
                    <a:lnTo>
                      <a:pt x="272" y="712"/>
                    </a:lnTo>
                    <a:lnTo>
                      <a:pt x="280" y="712"/>
                    </a:lnTo>
                    <a:lnTo>
                      <a:pt x="288" y="720"/>
                    </a:lnTo>
                    <a:lnTo>
                      <a:pt x="0" y="720"/>
                    </a:lnTo>
                    <a:close/>
                  </a:path>
                </a:pathLst>
              </a:custGeom>
              <a:solidFill>
                <a:srgbClr val="FF0000"/>
              </a:solidFill>
              <a:ln w="9525">
                <a:noFill/>
                <a:round/>
                <a:headEnd/>
                <a:tailEnd/>
              </a:ln>
            </p:spPr>
            <p:txBody>
              <a:bodyPr wrap="none" anchor="ctr"/>
              <a:lstStyle/>
              <a:p>
                <a:pPr>
                  <a:buClr>
                    <a:srgbClr val="000000"/>
                  </a:buClr>
                  <a:buSzPct val="100000"/>
                  <a:buFont typeface="Times New Roman" pitchFamily="18" charset="0"/>
                  <a:buNone/>
                </a:pPr>
                <a:endParaRPr lang="es-MX">
                  <a:latin typeface="Arial" pitchFamily="34" charset="0"/>
                  <a:cs typeface="Arial" pitchFamily="34" charset="0"/>
                </a:endParaRPr>
              </a:p>
            </p:txBody>
          </p:sp>
          <p:sp>
            <p:nvSpPr>
              <p:cNvPr id="57690" name="Line 323"/>
              <p:cNvSpPr>
                <a:spLocks noChangeShapeType="1"/>
              </p:cNvSpPr>
              <p:nvPr/>
            </p:nvSpPr>
            <p:spPr bwMode="auto">
              <a:xfrm>
                <a:off x="1109" y="4165"/>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91" name="Line 324"/>
              <p:cNvSpPr>
                <a:spLocks noChangeShapeType="1"/>
              </p:cNvSpPr>
              <p:nvPr/>
            </p:nvSpPr>
            <p:spPr bwMode="auto">
              <a:xfrm flipV="1">
                <a:off x="1109" y="4152"/>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92" name="Line 325"/>
              <p:cNvSpPr>
                <a:spLocks noChangeShapeType="1"/>
              </p:cNvSpPr>
              <p:nvPr/>
            </p:nvSpPr>
            <p:spPr bwMode="auto">
              <a:xfrm>
                <a:off x="1117"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93" name="Line 326"/>
              <p:cNvSpPr>
                <a:spLocks noChangeShapeType="1"/>
              </p:cNvSpPr>
              <p:nvPr/>
            </p:nvSpPr>
            <p:spPr bwMode="auto">
              <a:xfrm>
                <a:off x="1125"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94" name="Line 327"/>
              <p:cNvSpPr>
                <a:spLocks noChangeShapeType="1"/>
              </p:cNvSpPr>
              <p:nvPr/>
            </p:nvSpPr>
            <p:spPr bwMode="auto">
              <a:xfrm flipV="1">
                <a:off x="1133" y="4144"/>
                <a:ext cx="0"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95" name="Line 328"/>
              <p:cNvSpPr>
                <a:spLocks noChangeShapeType="1"/>
              </p:cNvSpPr>
              <p:nvPr/>
            </p:nvSpPr>
            <p:spPr bwMode="auto">
              <a:xfrm flipV="1">
                <a:off x="1133" y="4136"/>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96" name="Line 329"/>
              <p:cNvSpPr>
                <a:spLocks noChangeShapeType="1"/>
              </p:cNvSpPr>
              <p:nvPr/>
            </p:nvSpPr>
            <p:spPr bwMode="auto">
              <a:xfrm flipV="1">
                <a:off x="1141" y="4128"/>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97" name="Line 330"/>
              <p:cNvSpPr>
                <a:spLocks noChangeShapeType="1"/>
              </p:cNvSpPr>
              <p:nvPr/>
            </p:nvSpPr>
            <p:spPr bwMode="auto">
              <a:xfrm flipV="1">
                <a:off x="1149" y="4112"/>
                <a:ext cx="3" cy="2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98" name="Line 331"/>
              <p:cNvSpPr>
                <a:spLocks noChangeShapeType="1"/>
              </p:cNvSpPr>
              <p:nvPr/>
            </p:nvSpPr>
            <p:spPr bwMode="auto">
              <a:xfrm flipV="1">
                <a:off x="1157" y="4088"/>
                <a:ext cx="3" cy="2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699" name="Line 332"/>
              <p:cNvSpPr>
                <a:spLocks noChangeShapeType="1"/>
              </p:cNvSpPr>
              <p:nvPr/>
            </p:nvSpPr>
            <p:spPr bwMode="auto">
              <a:xfrm flipV="1">
                <a:off x="1165" y="4048"/>
                <a:ext cx="3" cy="4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00" name="Line 333"/>
              <p:cNvSpPr>
                <a:spLocks noChangeShapeType="1"/>
              </p:cNvSpPr>
              <p:nvPr/>
            </p:nvSpPr>
            <p:spPr bwMode="auto">
              <a:xfrm flipV="1">
                <a:off x="1173" y="4008"/>
                <a:ext cx="3" cy="4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01" name="Line 334"/>
              <p:cNvSpPr>
                <a:spLocks noChangeShapeType="1"/>
              </p:cNvSpPr>
              <p:nvPr/>
            </p:nvSpPr>
            <p:spPr bwMode="auto">
              <a:xfrm flipV="1">
                <a:off x="1181" y="3952"/>
                <a:ext cx="3" cy="6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02" name="Line 335"/>
              <p:cNvSpPr>
                <a:spLocks noChangeShapeType="1"/>
              </p:cNvSpPr>
              <p:nvPr/>
            </p:nvSpPr>
            <p:spPr bwMode="auto">
              <a:xfrm flipV="1">
                <a:off x="1189" y="3880"/>
                <a:ext cx="3" cy="7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03" name="Line 336"/>
              <p:cNvSpPr>
                <a:spLocks noChangeShapeType="1"/>
              </p:cNvSpPr>
              <p:nvPr/>
            </p:nvSpPr>
            <p:spPr bwMode="auto">
              <a:xfrm flipV="1">
                <a:off x="1197" y="3800"/>
                <a:ext cx="3" cy="8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04" name="Line 337"/>
              <p:cNvSpPr>
                <a:spLocks noChangeShapeType="1"/>
              </p:cNvSpPr>
              <p:nvPr/>
            </p:nvSpPr>
            <p:spPr bwMode="auto">
              <a:xfrm flipV="1">
                <a:off x="1205" y="3720"/>
                <a:ext cx="3" cy="8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05" name="Line 338"/>
              <p:cNvSpPr>
                <a:spLocks noChangeShapeType="1"/>
              </p:cNvSpPr>
              <p:nvPr/>
            </p:nvSpPr>
            <p:spPr bwMode="auto">
              <a:xfrm flipV="1">
                <a:off x="1213" y="3632"/>
                <a:ext cx="3" cy="9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06" name="Line 339"/>
              <p:cNvSpPr>
                <a:spLocks noChangeShapeType="1"/>
              </p:cNvSpPr>
              <p:nvPr/>
            </p:nvSpPr>
            <p:spPr bwMode="auto">
              <a:xfrm flipV="1">
                <a:off x="1221" y="3560"/>
                <a:ext cx="3" cy="7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07" name="Line 340"/>
              <p:cNvSpPr>
                <a:spLocks noChangeShapeType="1"/>
              </p:cNvSpPr>
              <p:nvPr/>
            </p:nvSpPr>
            <p:spPr bwMode="auto">
              <a:xfrm flipV="1">
                <a:off x="1229" y="3496"/>
                <a:ext cx="3" cy="6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08" name="Line 341"/>
              <p:cNvSpPr>
                <a:spLocks noChangeShapeType="1"/>
              </p:cNvSpPr>
              <p:nvPr/>
            </p:nvSpPr>
            <p:spPr bwMode="auto">
              <a:xfrm flipV="1">
                <a:off x="1237" y="3456"/>
                <a:ext cx="3" cy="4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09" name="Line 342"/>
              <p:cNvSpPr>
                <a:spLocks noChangeShapeType="1"/>
              </p:cNvSpPr>
              <p:nvPr/>
            </p:nvSpPr>
            <p:spPr bwMode="auto">
              <a:xfrm flipV="1">
                <a:off x="1245" y="3440"/>
                <a:ext cx="3" cy="2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10" name="Line 343"/>
              <p:cNvSpPr>
                <a:spLocks noChangeShapeType="1"/>
              </p:cNvSpPr>
              <p:nvPr/>
            </p:nvSpPr>
            <p:spPr bwMode="auto">
              <a:xfrm>
                <a:off x="1253" y="3445"/>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11" name="Line 344"/>
              <p:cNvSpPr>
                <a:spLocks noChangeShapeType="1"/>
              </p:cNvSpPr>
              <p:nvPr/>
            </p:nvSpPr>
            <p:spPr bwMode="auto">
              <a:xfrm>
                <a:off x="1261" y="3453"/>
                <a:ext cx="3" cy="3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12" name="Line 345"/>
              <p:cNvSpPr>
                <a:spLocks noChangeShapeType="1"/>
              </p:cNvSpPr>
              <p:nvPr/>
            </p:nvSpPr>
            <p:spPr bwMode="auto">
              <a:xfrm>
                <a:off x="1269" y="3493"/>
                <a:ext cx="3" cy="5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13" name="Line 346"/>
              <p:cNvSpPr>
                <a:spLocks noChangeShapeType="1"/>
              </p:cNvSpPr>
              <p:nvPr/>
            </p:nvSpPr>
            <p:spPr bwMode="auto">
              <a:xfrm>
                <a:off x="1277" y="3549"/>
                <a:ext cx="3" cy="6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14" name="Line 347"/>
              <p:cNvSpPr>
                <a:spLocks noChangeShapeType="1"/>
              </p:cNvSpPr>
              <p:nvPr/>
            </p:nvSpPr>
            <p:spPr bwMode="auto">
              <a:xfrm>
                <a:off x="1285" y="3621"/>
                <a:ext cx="3" cy="7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15" name="Line 348"/>
              <p:cNvSpPr>
                <a:spLocks noChangeShapeType="1"/>
              </p:cNvSpPr>
              <p:nvPr/>
            </p:nvSpPr>
            <p:spPr bwMode="auto">
              <a:xfrm>
                <a:off x="1293" y="3701"/>
                <a:ext cx="0" cy="8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16" name="Line 349"/>
              <p:cNvSpPr>
                <a:spLocks noChangeShapeType="1"/>
              </p:cNvSpPr>
              <p:nvPr/>
            </p:nvSpPr>
            <p:spPr bwMode="auto">
              <a:xfrm>
                <a:off x="1293" y="3789"/>
                <a:ext cx="3" cy="7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17" name="Line 350"/>
              <p:cNvSpPr>
                <a:spLocks noChangeShapeType="1"/>
              </p:cNvSpPr>
              <p:nvPr/>
            </p:nvSpPr>
            <p:spPr bwMode="auto">
              <a:xfrm>
                <a:off x="1301" y="3869"/>
                <a:ext cx="3" cy="6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18" name="Line 351"/>
              <p:cNvSpPr>
                <a:spLocks noChangeShapeType="1"/>
              </p:cNvSpPr>
              <p:nvPr/>
            </p:nvSpPr>
            <p:spPr bwMode="auto">
              <a:xfrm>
                <a:off x="1309" y="3941"/>
                <a:ext cx="3" cy="5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19" name="Line 352"/>
              <p:cNvSpPr>
                <a:spLocks noChangeShapeType="1"/>
              </p:cNvSpPr>
              <p:nvPr/>
            </p:nvSpPr>
            <p:spPr bwMode="auto">
              <a:xfrm>
                <a:off x="1317" y="3997"/>
                <a:ext cx="3" cy="4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20" name="Line 353"/>
              <p:cNvSpPr>
                <a:spLocks noChangeShapeType="1"/>
              </p:cNvSpPr>
              <p:nvPr/>
            </p:nvSpPr>
            <p:spPr bwMode="auto">
              <a:xfrm>
                <a:off x="1325" y="4045"/>
                <a:ext cx="3" cy="3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21" name="Line 354"/>
              <p:cNvSpPr>
                <a:spLocks noChangeShapeType="1"/>
              </p:cNvSpPr>
              <p:nvPr/>
            </p:nvSpPr>
            <p:spPr bwMode="auto">
              <a:xfrm>
                <a:off x="1333" y="4085"/>
                <a:ext cx="3"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22" name="Line 355"/>
              <p:cNvSpPr>
                <a:spLocks noChangeShapeType="1"/>
              </p:cNvSpPr>
              <p:nvPr/>
            </p:nvSpPr>
            <p:spPr bwMode="auto">
              <a:xfrm>
                <a:off x="1341" y="4109"/>
                <a:ext cx="3"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23" name="Line 356"/>
              <p:cNvSpPr>
                <a:spLocks noChangeShapeType="1"/>
              </p:cNvSpPr>
              <p:nvPr/>
            </p:nvSpPr>
            <p:spPr bwMode="auto">
              <a:xfrm>
                <a:off x="1349" y="4133"/>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24" name="Line 357"/>
              <p:cNvSpPr>
                <a:spLocks noChangeShapeType="1"/>
              </p:cNvSpPr>
              <p:nvPr/>
            </p:nvSpPr>
            <p:spPr bwMode="auto">
              <a:xfrm>
                <a:off x="1357" y="4141"/>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25" name="Line 358"/>
              <p:cNvSpPr>
                <a:spLocks noChangeShapeType="1"/>
              </p:cNvSpPr>
              <p:nvPr/>
            </p:nvSpPr>
            <p:spPr bwMode="auto">
              <a:xfrm>
                <a:off x="1365" y="4149"/>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26" name="Line 359"/>
              <p:cNvSpPr>
                <a:spLocks noChangeShapeType="1"/>
              </p:cNvSpPr>
              <p:nvPr/>
            </p:nvSpPr>
            <p:spPr bwMode="auto">
              <a:xfrm>
                <a:off x="1373"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27" name="Line 360"/>
              <p:cNvSpPr>
                <a:spLocks noChangeShapeType="1"/>
              </p:cNvSpPr>
              <p:nvPr/>
            </p:nvSpPr>
            <p:spPr bwMode="auto">
              <a:xfrm>
                <a:off x="1381"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28" name="Line 361"/>
              <p:cNvSpPr>
                <a:spLocks noChangeShapeType="1"/>
              </p:cNvSpPr>
              <p:nvPr/>
            </p:nvSpPr>
            <p:spPr bwMode="auto">
              <a:xfrm>
                <a:off x="1389" y="4157"/>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29" name="Line 362"/>
              <p:cNvSpPr>
                <a:spLocks noChangeShapeType="1"/>
              </p:cNvSpPr>
              <p:nvPr/>
            </p:nvSpPr>
            <p:spPr bwMode="auto">
              <a:xfrm>
                <a:off x="1397" y="4165"/>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30" name="Line 363"/>
              <p:cNvSpPr>
                <a:spLocks noChangeShapeType="1"/>
              </p:cNvSpPr>
              <p:nvPr/>
            </p:nvSpPr>
            <p:spPr bwMode="auto">
              <a:xfrm flipH="1">
                <a:off x="1104" y="4165"/>
                <a:ext cx="29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31" name="Freeform 364"/>
              <p:cNvSpPr>
                <a:spLocks noChangeArrowheads="1"/>
              </p:cNvSpPr>
              <p:nvPr/>
            </p:nvSpPr>
            <p:spPr bwMode="auto">
              <a:xfrm>
                <a:off x="1429" y="4125"/>
                <a:ext cx="331" cy="35"/>
              </a:xfrm>
              <a:custGeom>
                <a:avLst/>
                <a:gdLst>
                  <a:gd name="T0" fmla="*/ 0 w 336"/>
                  <a:gd name="T1" fmla="*/ 4 h 40"/>
                  <a:gd name="T2" fmla="*/ 0 w 336"/>
                  <a:gd name="T3" fmla="*/ 4 h 40"/>
                  <a:gd name="T4" fmla="*/ 8 w 336"/>
                  <a:gd name="T5" fmla="*/ 4 h 40"/>
                  <a:gd name="T6" fmla="*/ 16 w 336"/>
                  <a:gd name="T7" fmla="*/ 4 h 40"/>
                  <a:gd name="T8" fmla="*/ 16 w 336"/>
                  <a:gd name="T9" fmla="*/ 4 h 40"/>
                  <a:gd name="T10" fmla="*/ 24 w 336"/>
                  <a:gd name="T11" fmla="*/ 4 h 40"/>
                  <a:gd name="T12" fmla="*/ 32 w 336"/>
                  <a:gd name="T13" fmla="*/ 4 h 40"/>
                  <a:gd name="T14" fmla="*/ 33 w 336"/>
                  <a:gd name="T15" fmla="*/ 4 h 40"/>
                  <a:gd name="T16" fmla="*/ 33 w 336"/>
                  <a:gd name="T17" fmla="*/ 4 h 40"/>
                  <a:gd name="T18" fmla="*/ 33 w 336"/>
                  <a:gd name="T19" fmla="*/ 4 h 40"/>
                  <a:gd name="T20" fmla="*/ 33 w 336"/>
                  <a:gd name="T21" fmla="*/ 4 h 40"/>
                  <a:gd name="T22" fmla="*/ 33 w 336"/>
                  <a:gd name="T23" fmla="*/ 4 h 40"/>
                  <a:gd name="T24" fmla="*/ 33 w 336"/>
                  <a:gd name="T25" fmla="*/ 4 h 40"/>
                  <a:gd name="T26" fmla="*/ 40 w 336"/>
                  <a:gd name="T27" fmla="*/ 4 h 40"/>
                  <a:gd name="T28" fmla="*/ 48 w 336"/>
                  <a:gd name="T29" fmla="*/ 4 h 40"/>
                  <a:gd name="T30" fmla="*/ 56 w 336"/>
                  <a:gd name="T31" fmla="*/ 4 h 40"/>
                  <a:gd name="T32" fmla="*/ 64 w 336"/>
                  <a:gd name="T33" fmla="*/ 4 h 40"/>
                  <a:gd name="T34" fmla="*/ 72 w 336"/>
                  <a:gd name="T35" fmla="*/ 4 h 40"/>
                  <a:gd name="T36" fmla="*/ 79 w 336"/>
                  <a:gd name="T37" fmla="*/ 4 h 40"/>
                  <a:gd name="T38" fmla="*/ 83 w 336"/>
                  <a:gd name="T39" fmla="*/ 4 h 40"/>
                  <a:gd name="T40" fmla="*/ 87 w 336"/>
                  <a:gd name="T41" fmla="*/ 4 h 40"/>
                  <a:gd name="T42" fmla="*/ 89 w 336"/>
                  <a:gd name="T43" fmla="*/ 4 h 40"/>
                  <a:gd name="T44" fmla="*/ 91 w 336"/>
                  <a:gd name="T45" fmla="*/ 4 h 40"/>
                  <a:gd name="T46" fmla="*/ 93 w 336"/>
                  <a:gd name="T47" fmla="*/ 0 h 40"/>
                  <a:gd name="T48" fmla="*/ 94 w 336"/>
                  <a:gd name="T49" fmla="*/ 0 h 40"/>
                  <a:gd name="T50" fmla="*/ 94 w 336"/>
                  <a:gd name="T51" fmla="*/ 0 h 40"/>
                  <a:gd name="T52" fmla="*/ 96 w 336"/>
                  <a:gd name="T53" fmla="*/ 0 h 40"/>
                  <a:gd name="T54" fmla="*/ 98 w 336"/>
                  <a:gd name="T55" fmla="*/ 0 h 40"/>
                  <a:gd name="T56" fmla="*/ 103 w 336"/>
                  <a:gd name="T57" fmla="*/ 0 h 40"/>
                  <a:gd name="T58" fmla="*/ 111 w 336"/>
                  <a:gd name="T59" fmla="*/ 0 h 40"/>
                  <a:gd name="T60" fmla="*/ 117 w 336"/>
                  <a:gd name="T61" fmla="*/ 0 h 40"/>
                  <a:gd name="T62" fmla="*/ 122 w 336"/>
                  <a:gd name="T63" fmla="*/ 0 h 40"/>
                  <a:gd name="T64" fmla="*/ 128 w 336"/>
                  <a:gd name="T65" fmla="*/ 0 h 40"/>
                  <a:gd name="T66" fmla="*/ 133 w 336"/>
                  <a:gd name="T67" fmla="*/ 4 h 40"/>
                  <a:gd name="T68" fmla="*/ 138 w 336"/>
                  <a:gd name="T69" fmla="*/ 4 h 40"/>
                  <a:gd name="T70" fmla="*/ 143 w 336"/>
                  <a:gd name="T71" fmla="*/ 4 h 40"/>
                  <a:gd name="T72" fmla="*/ 146 w 336"/>
                  <a:gd name="T73" fmla="*/ 4 h 40"/>
                  <a:gd name="T74" fmla="*/ 150 w 336"/>
                  <a:gd name="T75" fmla="*/ 4 h 40"/>
                  <a:gd name="T76" fmla="*/ 154 w 336"/>
                  <a:gd name="T77" fmla="*/ 4 h 40"/>
                  <a:gd name="T78" fmla="*/ 157 w 336"/>
                  <a:gd name="T79" fmla="*/ 4 h 40"/>
                  <a:gd name="T80" fmla="*/ 160 w 336"/>
                  <a:gd name="T81" fmla="*/ 4 h 40"/>
                  <a:gd name="T82" fmla="*/ 163 w 336"/>
                  <a:gd name="T83" fmla="*/ 4 h 40"/>
                  <a:gd name="T84" fmla="*/ 166 w 336"/>
                  <a:gd name="T85" fmla="*/ 4 h 40"/>
                  <a:gd name="T86" fmla="*/ 169 w 336"/>
                  <a:gd name="T87" fmla="*/ 4 h 40"/>
                  <a:gd name="T88" fmla="*/ 174 w 336"/>
                  <a:gd name="T89" fmla="*/ 4 h 40"/>
                  <a:gd name="T90" fmla="*/ 180 w 336"/>
                  <a:gd name="T91" fmla="*/ 4 h 40"/>
                  <a:gd name="T92" fmla="*/ 180 w 336"/>
                  <a:gd name="T93" fmla="*/ 4 h 40"/>
                  <a:gd name="T94" fmla="*/ 180 w 336"/>
                  <a:gd name="T95" fmla="*/ 4 h 40"/>
                  <a:gd name="T96" fmla="*/ 0 w 336"/>
                  <a:gd name="T97" fmla="*/ 4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36"/>
                  <a:gd name="T148" fmla="*/ 0 h 40"/>
                  <a:gd name="T149" fmla="*/ 336 w 336"/>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36" h="40">
                    <a:moveTo>
                      <a:pt x="0" y="40"/>
                    </a:moveTo>
                    <a:lnTo>
                      <a:pt x="0" y="40"/>
                    </a:lnTo>
                    <a:lnTo>
                      <a:pt x="8" y="32"/>
                    </a:lnTo>
                    <a:lnTo>
                      <a:pt x="16" y="32"/>
                    </a:lnTo>
                    <a:lnTo>
                      <a:pt x="24" y="32"/>
                    </a:lnTo>
                    <a:lnTo>
                      <a:pt x="32" y="32"/>
                    </a:lnTo>
                    <a:lnTo>
                      <a:pt x="40" y="32"/>
                    </a:lnTo>
                    <a:lnTo>
                      <a:pt x="48" y="32"/>
                    </a:lnTo>
                    <a:lnTo>
                      <a:pt x="56" y="32"/>
                    </a:lnTo>
                    <a:lnTo>
                      <a:pt x="64" y="32"/>
                    </a:lnTo>
                    <a:lnTo>
                      <a:pt x="72" y="24"/>
                    </a:lnTo>
                    <a:lnTo>
                      <a:pt x="80" y="24"/>
                    </a:lnTo>
                    <a:lnTo>
                      <a:pt x="88" y="24"/>
                    </a:lnTo>
                    <a:lnTo>
                      <a:pt x="96" y="24"/>
                    </a:lnTo>
                    <a:lnTo>
                      <a:pt x="104" y="16"/>
                    </a:lnTo>
                    <a:lnTo>
                      <a:pt x="112" y="16"/>
                    </a:lnTo>
                    <a:lnTo>
                      <a:pt x="120" y="16"/>
                    </a:lnTo>
                    <a:lnTo>
                      <a:pt x="128" y="16"/>
                    </a:lnTo>
                    <a:lnTo>
                      <a:pt x="136" y="8"/>
                    </a:lnTo>
                    <a:lnTo>
                      <a:pt x="144" y="8"/>
                    </a:lnTo>
                    <a:lnTo>
                      <a:pt x="152" y="8"/>
                    </a:lnTo>
                    <a:lnTo>
                      <a:pt x="160" y="8"/>
                    </a:lnTo>
                    <a:lnTo>
                      <a:pt x="168" y="0"/>
                    </a:lnTo>
                    <a:lnTo>
                      <a:pt x="176" y="0"/>
                    </a:lnTo>
                    <a:lnTo>
                      <a:pt x="184" y="0"/>
                    </a:lnTo>
                    <a:lnTo>
                      <a:pt x="192" y="0"/>
                    </a:lnTo>
                    <a:lnTo>
                      <a:pt x="200" y="0"/>
                    </a:lnTo>
                    <a:lnTo>
                      <a:pt x="208" y="0"/>
                    </a:lnTo>
                    <a:lnTo>
                      <a:pt x="216" y="0"/>
                    </a:lnTo>
                    <a:lnTo>
                      <a:pt x="224" y="0"/>
                    </a:lnTo>
                    <a:lnTo>
                      <a:pt x="232" y="0"/>
                    </a:lnTo>
                    <a:lnTo>
                      <a:pt x="240" y="8"/>
                    </a:lnTo>
                    <a:lnTo>
                      <a:pt x="248" y="8"/>
                    </a:lnTo>
                    <a:lnTo>
                      <a:pt x="256" y="8"/>
                    </a:lnTo>
                    <a:lnTo>
                      <a:pt x="264" y="8"/>
                    </a:lnTo>
                    <a:lnTo>
                      <a:pt x="272" y="16"/>
                    </a:lnTo>
                    <a:lnTo>
                      <a:pt x="280" y="16"/>
                    </a:lnTo>
                    <a:lnTo>
                      <a:pt x="288" y="16"/>
                    </a:lnTo>
                    <a:lnTo>
                      <a:pt x="296" y="16"/>
                    </a:lnTo>
                    <a:lnTo>
                      <a:pt x="304" y="24"/>
                    </a:lnTo>
                    <a:lnTo>
                      <a:pt x="312" y="24"/>
                    </a:lnTo>
                    <a:lnTo>
                      <a:pt x="320" y="24"/>
                    </a:lnTo>
                    <a:lnTo>
                      <a:pt x="328" y="24"/>
                    </a:lnTo>
                    <a:lnTo>
                      <a:pt x="336" y="32"/>
                    </a:lnTo>
                    <a:lnTo>
                      <a:pt x="336" y="40"/>
                    </a:lnTo>
                    <a:lnTo>
                      <a:pt x="0" y="40"/>
                    </a:lnTo>
                    <a:close/>
                  </a:path>
                </a:pathLst>
              </a:custGeom>
              <a:solidFill>
                <a:srgbClr val="FF0000"/>
              </a:solidFill>
              <a:ln w="9525">
                <a:noFill/>
                <a:round/>
                <a:headEnd/>
                <a:tailEnd/>
              </a:ln>
            </p:spPr>
            <p:txBody>
              <a:bodyPr wrap="none" anchor="ctr"/>
              <a:lstStyle/>
              <a:p>
                <a:pPr>
                  <a:buClr>
                    <a:srgbClr val="000000"/>
                  </a:buClr>
                  <a:buSzPct val="100000"/>
                  <a:buFont typeface="Times New Roman" pitchFamily="18" charset="0"/>
                  <a:buNone/>
                </a:pPr>
                <a:endParaRPr lang="es-MX">
                  <a:latin typeface="Arial" pitchFamily="34" charset="0"/>
                  <a:cs typeface="Arial" pitchFamily="34" charset="0"/>
                </a:endParaRPr>
              </a:p>
            </p:txBody>
          </p:sp>
          <p:sp>
            <p:nvSpPr>
              <p:cNvPr id="57732" name="Line 365"/>
              <p:cNvSpPr>
                <a:spLocks noChangeShapeType="1"/>
              </p:cNvSpPr>
              <p:nvPr/>
            </p:nvSpPr>
            <p:spPr bwMode="auto">
              <a:xfrm>
                <a:off x="1429" y="4165"/>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33" name="Line 366"/>
              <p:cNvSpPr>
                <a:spLocks noChangeShapeType="1"/>
              </p:cNvSpPr>
              <p:nvPr/>
            </p:nvSpPr>
            <p:spPr bwMode="auto">
              <a:xfrm flipV="1">
                <a:off x="1429" y="4152"/>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34" name="Line 367"/>
              <p:cNvSpPr>
                <a:spLocks noChangeShapeType="1"/>
              </p:cNvSpPr>
              <p:nvPr/>
            </p:nvSpPr>
            <p:spPr bwMode="auto">
              <a:xfrm>
                <a:off x="1437"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35" name="Line 368"/>
              <p:cNvSpPr>
                <a:spLocks noChangeShapeType="1"/>
              </p:cNvSpPr>
              <p:nvPr/>
            </p:nvSpPr>
            <p:spPr bwMode="auto">
              <a:xfrm>
                <a:off x="1445" y="4157"/>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36" name="Line 369"/>
              <p:cNvSpPr>
                <a:spLocks noChangeShapeType="1"/>
              </p:cNvSpPr>
              <p:nvPr/>
            </p:nvSpPr>
            <p:spPr bwMode="auto">
              <a:xfrm>
                <a:off x="1445"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37" name="Line 370"/>
              <p:cNvSpPr>
                <a:spLocks noChangeShapeType="1"/>
              </p:cNvSpPr>
              <p:nvPr/>
            </p:nvSpPr>
            <p:spPr bwMode="auto">
              <a:xfrm>
                <a:off x="1453"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38" name="Line 371"/>
              <p:cNvSpPr>
                <a:spLocks noChangeShapeType="1"/>
              </p:cNvSpPr>
              <p:nvPr/>
            </p:nvSpPr>
            <p:spPr bwMode="auto">
              <a:xfrm>
                <a:off x="1461"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39" name="Line 372"/>
              <p:cNvSpPr>
                <a:spLocks noChangeShapeType="1"/>
              </p:cNvSpPr>
              <p:nvPr/>
            </p:nvSpPr>
            <p:spPr bwMode="auto">
              <a:xfrm>
                <a:off x="1469"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40" name="Line 373"/>
              <p:cNvSpPr>
                <a:spLocks noChangeShapeType="1"/>
              </p:cNvSpPr>
              <p:nvPr/>
            </p:nvSpPr>
            <p:spPr bwMode="auto">
              <a:xfrm>
                <a:off x="1477"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41" name="Line 374"/>
              <p:cNvSpPr>
                <a:spLocks noChangeShapeType="1"/>
              </p:cNvSpPr>
              <p:nvPr/>
            </p:nvSpPr>
            <p:spPr bwMode="auto">
              <a:xfrm>
                <a:off x="1485"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42" name="Line 375"/>
              <p:cNvSpPr>
                <a:spLocks noChangeShapeType="1"/>
              </p:cNvSpPr>
              <p:nvPr/>
            </p:nvSpPr>
            <p:spPr bwMode="auto">
              <a:xfrm flipV="1">
                <a:off x="1493" y="4144"/>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43" name="Line 376"/>
              <p:cNvSpPr>
                <a:spLocks noChangeShapeType="1"/>
              </p:cNvSpPr>
              <p:nvPr/>
            </p:nvSpPr>
            <p:spPr bwMode="auto">
              <a:xfrm>
                <a:off x="1501" y="414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44" name="Line 377"/>
              <p:cNvSpPr>
                <a:spLocks noChangeShapeType="1"/>
              </p:cNvSpPr>
              <p:nvPr/>
            </p:nvSpPr>
            <p:spPr bwMode="auto">
              <a:xfrm>
                <a:off x="1509" y="414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45" name="Line 378"/>
              <p:cNvSpPr>
                <a:spLocks noChangeShapeType="1"/>
              </p:cNvSpPr>
              <p:nvPr/>
            </p:nvSpPr>
            <p:spPr bwMode="auto">
              <a:xfrm>
                <a:off x="1517" y="414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46" name="Line 379"/>
              <p:cNvSpPr>
                <a:spLocks noChangeShapeType="1"/>
              </p:cNvSpPr>
              <p:nvPr/>
            </p:nvSpPr>
            <p:spPr bwMode="auto">
              <a:xfrm flipV="1">
                <a:off x="1525" y="4136"/>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47" name="Line 380"/>
              <p:cNvSpPr>
                <a:spLocks noChangeShapeType="1"/>
              </p:cNvSpPr>
              <p:nvPr/>
            </p:nvSpPr>
            <p:spPr bwMode="auto">
              <a:xfrm>
                <a:off x="1533" y="4141"/>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48" name="Line 381"/>
              <p:cNvSpPr>
                <a:spLocks noChangeShapeType="1"/>
              </p:cNvSpPr>
              <p:nvPr/>
            </p:nvSpPr>
            <p:spPr bwMode="auto">
              <a:xfrm>
                <a:off x="1541" y="4141"/>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49" name="Line 382"/>
              <p:cNvSpPr>
                <a:spLocks noChangeShapeType="1"/>
              </p:cNvSpPr>
              <p:nvPr/>
            </p:nvSpPr>
            <p:spPr bwMode="auto">
              <a:xfrm>
                <a:off x="1549" y="4141"/>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50" name="Line 383"/>
              <p:cNvSpPr>
                <a:spLocks noChangeShapeType="1"/>
              </p:cNvSpPr>
              <p:nvPr/>
            </p:nvSpPr>
            <p:spPr bwMode="auto">
              <a:xfrm flipV="1">
                <a:off x="1557" y="4128"/>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51" name="Line 384"/>
              <p:cNvSpPr>
                <a:spLocks noChangeShapeType="1"/>
              </p:cNvSpPr>
              <p:nvPr/>
            </p:nvSpPr>
            <p:spPr bwMode="auto">
              <a:xfrm>
                <a:off x="1565" y="413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52" name="Line 385"/>
              <p:cNvSpPr>
                <a:spLocks noChangeShapeType="1"/>
              </p:cNvSpPr>
              <p:nvPr/>
            </p:nvSpPr>
            <p:spPr bwMode="auto">
              <a:xfrm>
                <a:off x="1573" y="413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53" name="Line 386"/>
              <p:cNvSpPr>
                <a:spLocks noChangeShapeType="1"/>
              </p:cNvSpPr>
              <p:nvPr/>
            </p:nvSpPr>
            <p:spPr bwMode="auto">
              <a:xfrm>
                <a:off x="1581" y="413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54" name="Line 387"/>
              <p:cNvSpPr>
                <a:spLocks noChangeShapeType="1"/>
              </p:cNvSpPr>
              <p:nvPr/>
            </p:nvSpPr>
            <p:spPr bwMode="auto">
              <a:xfrm flipV="1">
                <a:off x="1589" y="4120"/>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55" name="Line 388"/>
              <p:cNvSpPr>
                <a:spLocks noChangeShapeType="1"/>
              </p:cNvSpPr>
              <p:nvPr/>
            </p:nvSpPr>
            <p:spPr bwMode="auto">
              <a:xfrm>
                <a:off x="1597" y="412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56" name="Line 389"/>
              <p:cNvSpPr>
                <a:spLocks noChangeShapeType="1"/>
              </p:cNvSpPr>
              <p:nvPr/>
            </p:nvSpPr>
            <p:spPr bwMode="auto">
              <a:xfrm>
                <a:off x="1605" y="4125"/>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57" name="Line 390"/>
              <p:cNvSpPr>
                <a:spLocks noChangeShapeType="1"/>
              </p:cNvSpPr>
              <p:nvPr/>
            </p:nvSpPr>
            <p:spPr bwMode="auto">
              <a:xfrm>
                <a:off x="1605" y="412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58" name="Line 391"/>
              <p:cNvSpPr>
                <a:spLocks noChangeShapeType="1"/>
              </p:cNvSpPr>
              <p:nvPr/>
            </p:nvSpPr>
            <p:spPr bwMode="auto">
              <a:xfrm>
                <a:off x="1613" y="412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59" name="Line 392"/>
              <p:cNvSpPr>
                <a:spLocks noChangeShapeType="1"/>
              </p:cNvSpPr>
              <p:nvPr/>
            </p:nvSpPr>
            <p:spPr bwMode="auto">
              <a:xfrm>
                <a:off x="1621" y="412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60" name="Line 393"/>
              <p:cNvSpPr>
                <a:spLocks noChangeShapeType="1"/>
              </p:cNvSpPr>
              <p:nvPr/>
            </p:nvSpPr>
            <p:spPr bwMode="auto">
              <a:xfrm>
                <a:off x="1629" y="412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61" name="Line 394"/>
              <p:cNvSpPr>
                <a:spLocks noChangeShapeType="1"/>
              </p:cNvSpPr>
              <p:nvPr/>
            </p:nvSpPr>
            <p:spPr bwMode="auto">
              <a:xfrm>
                <a:off x="1637" y="412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62" name="Line 395"/>
              <p:cNvSpPr>
                <a:spLocks noChangeShapeType="1"/>
              </p:cNvSpPr>
              <p:nvPr/>
            </p:nvSpPr>
            <p:spPr bwMode="auto">
              <a:xfrm>
                <a:off x="1645" y="412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63" name="Line 396"/>
              <p:cNvSpPr>
                <a:spLocks noChangeShapeType="1"/>
              </p:cNvSpPr>
              <p:nvPr/>
            </p:nvSpPr>
            <p:spPr bwMode="auto">
              <a:xfrm>
                <a:off x="1653" y="412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64" name="Line 397"/>
              <p:cNvSpPr>
                <a:spLocks noChangeShapeType="1"/>
              </p:cNvSpPr>
              <p:nvPr/>
            </p:nvSpPr>
            <p:spPr bwMode="auto">
              <a:xfrm>
                <a:off x="1661" y="4125"/>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65" name="Line 398"/>
              <p:cNvSpPr>
                <a:spLocks noChangeShapeType="1"/>
              </p:cNvSpPr>
              <p:nvPr/>
            </p:nvSpPr>
            <p:spPr bwMode="auto">
              <a:xfrm>
                <a:off x="1669" y="413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66" name="Line 399"/>
              <p:cNvSpPr>
                <a:spLocks noChangeShapeType="1"/>
              </p:cNvSpPr>
              <p:nvPr/>
            </p:nvSpPr>
            <p:spPr bwMode="auto">
              <a:xfrm>
                <a:off x="1677" y="413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67" name="Line 400"/>
              <p:cNvSpPr>
                <a:spLocks noChangeShapeType="1"/>
              </p:cNvSpPr>
              <p:nvPr/>
            </p:nvSpPr>
            <p:spPr bwMode="auto">
              <a:xfrm>
                <a:off x="1685" y="413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68" name="Line 401"/>
              <p:cNvSpPr>
                <a:spLocks noChangeShapeType="1"/>
              </p:cNvSpPr>
              <p:nvPr/>
            </p:nvSpPr>
            <p:spPr bwMode="auto">
              <a:xfrm>
                <a:off x="1693" y="4133"/>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69" name="Line 402"/>
              <p:cNvSpPr>
                <a:spLocks noChangeShapeType="1"/>
              </p:cNvSpPr>
              <p:nvPr/>
            </p:nvSpPr>
            <p:spPr bwMode="auto">
              <a:xfrm>
                <a:off x="1701" y="4141"/>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70" name="Line 403"/>
              <p:cNvSpPr>
                <a:spLocks noChangeShapeType="1"/>
              </p:cNvSpPr>
              <p:nvPr/>
            </p:nvSpPr>
            <p:spPr bwMode="auto">
              <a:xfrm>
                <a:off x="1709" y="4141"/>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71" name="Line 404"/>
              <p:cNvSpPr>
                <a:spLocks noChangeShapeType="1"/>
              </p:cNvSpPr>
              <p:nvPr/>
            </p:nvSpPr>
            <p:spPr bwMode="auto">
              <a:xfrm>
                <a:off x="1717" y="4141"/>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72" name="Line 405"/>
              <p:cNvSpPr>
                <a:spLocks noChangeShapeType="1"/>
              </p:cNvSpPr>
              <p:nvPr/>
            </p:nvSpPr>
            <p:spPr bwMode="auto">
              <a:xfrm>
                <a:off x="1725" y="4141"/>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73" name="Line 406"/>
              <p:cNvSpPr>
                <a:spLocks noChangeShapeType="1"/>
              </p:cNvSpPr>
              <p:nvPr/>
            </p:nvSpPr>
            <p:spPr bwMode="auto">
              <a:xfrm>
                <a:off x="1733" y="414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74" name="Line 407"/>
              <p:cNvSpPr>
                <a:spLocks noChangeShapeType="1"/>
              </p:cNvSpPr>
              <p:nvPr/>
            </p:nvSpPr>
            <p:spPr bwMode="auto">
              <a:xfrm>
                <a:off x="1741" y="414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75" name="Line 408"/>
              <p:cNvSpPr>
                <a:spLocks noChangeShapeType="1"/>
              </p:cNvSpPr>
              <p:nvPr/>
            </p:nvSpPr>
            <p:spPr bwMode="auto">
              <a:xfrm>
                <a:off x="1749" y="414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76" name="Line 409"/>
              <p:cNvSpPr>
                <a:spLocks noChangeShapeType="1"/>
              </p:cNvSpPr>
              <p:nvPr/>
            </p:nvSpPr>
            <p:spPr bwMode="auto">
              <a:xfrm>
                <a:off x="1757" y="4149"/>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77" name="Line 410"/>
              <p:cNvSpPr>
                <a:spLocks noChangeShapeType="1"/>
              </p:cNvSpPr>
              <p:nvPr/>
            </p:nvSpPr>
            <p:spPr bwMode="auto">
              <a:xfrm>
                <a:off x="1765" y="4157"/>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78" name="Line 411"/>
              <p:cNvSpPr>
                <a:spLocks noChangeShapeType="1"/>
              </p:cNvSpPr>
              <p:nvPr/>
            </p:nvSpPr>
            <p:spPr bwMode="auto">
              <a:xfrm>
                <a:off x="1765" y="4157"/>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79" name="Line 412"/>
              <p:cNvSpPr>
                <a:spLocks noChangeShapeType="1"/>
              </p:cNvSpPr>
              <p:nvPr/>
            </p:nvSpPr>
            <p:spPr bwMode="auto">
              <a:xfrm flipH="1">
                <a:off x="1424" y="4165"/>
                <a:ext cx="341"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80" name="Freeform 413"/>
              <p:cNvSpPr>
                <a:spLocks noChangeArrowheads="1"/>
              </p:cNvSpPr>
              <p:nvPr/>
            </p:nvSpPr>
            <p:spPr bwMode="auto">
              <a:xfrm>
                <a:off x="1173" y="4117"/>
                <a:ext cx="587" cy="43"/>
              </a:xfrm>
              <a:custGeom>
                <a:avLst/>
                <a:gdLst>
                  <a:gd name="T0" fmla="*/ 0 w 592"/>
                  <a:gd name="T1" fmla="*/ 4 h 48"/>
                  <a:gd name="T2" fmla="*/ 16 w 592"/>
                  <a:gd name="T3" fmla="*/ 4 h 48"/>
                  <a:gd name="T4" fmla="*/ 32 w 592"/>
                  <a:gd name="T5" fmla="*/ 4 h 48"/>
                  <a:gd name="T6" fmla="*/ 48 w 592"/>
                  <a:gd name="T7" fmla="*/ 4 h 48"/>
                  <a:gd name="T8" fmla="*/ 59 w 592"/>
                  <a:gd name="T9" fmla="*/ 4 h 48"/>
                  <a:gd name="T10" fmla="*/ 61 w 592"/>
                  <a:gd name="T11" fmla="*/ 4 h 48"/>
                  <a:gd name="T12" fmla="*/ 61 w 592"/>
                  <a:gd name="T13" fmla="*/ 4 h 48"/>
                  <a:gd name="T14" fmla="*/ 64 w 592"/>
                  <a:gd name="T15" fmla="*/ 4 h 48"/>
                  <a:gd name="T16" fmla="*/ 72 w 592"/>
                  <a:gd name="T17" fmla="*/ 0 h 48"/>
                  <a:gd name="T18" fmla="*/ 88 w 592"/>
                  <a:gd name="T19" fmla="*/ 0 h 48"/>
                  <a:gd name="T20" fmla="*/ 104 w 592"/>
                  <a:gd name="T21" fmla="*/ 0 h 48"/>
                  <a:gd name="T22" fmla="*/ 120 w 592"/>
                  <a:gd name="T23" fmla="*/ 0 h 48"/>
                  <a:gd name="T24" fmla="*/ 136 w 592"/>
                  <a:gd name="T25" fmla="*/ 0 h 48"/>
                  <a:gd name="T26" fmla="*/ 152 w 592"/>
                  <a:gd name="T27" fmla="*/ 0 h 48"/>
                  <a:gd name="T28" fmla="*/ 166 w 592"/>
                  <a:gd name="T29" fmla="*/ 0 h 48"/>
                  <a:gd name="T30" fmla="*/ 171 w 592"/>
                  <a:gd name="T31" fmla="*/ 0 h 48"/>
                  <a:gd name="T32" fmla="*/ 175 w 592"/>
                  <a:gd name="T33" fmla="*/ 0 h 48"/>
                  <a:gd name="T34" fmla="*/ 182 w 592"/>
                  <a:gd name="T35" fmla="*/ 0 h 48"/>
                  <a:gd name="T36" fmla="*/ 186 w 592"/>
                  <a:gd name="T37" fmla="*/ 0 h 48"/>
                  <a:gd name="T38" fmla="*/ 194 w 592"/>
                  <a:gd name="T39" fmla="*/ 0 h 48"/>
                  <a:gd name="T40" fmla="*/ 207 w 592"/>
                  <a:gd name="T41" fmla="*/ 0 h 48"/>
                  <a:gd name="T42" fmla="*/ 223 w 592"/>
                  <a:gd name="T43" fmla="*/ 0 h 48"/>
                  <a:gd name="T44" fmla="*/ 239 w 592"/>
                  <a:gd name="T45" fmla="*/ 0 h 48"/>
                  <a:gd name="T46" fmla="*/ 255 w 592"/>
                  <a:gd name="T47" fmla="*/ 0 h 48"/>
                  <a:gd name="T48" fmla="*/ 270 w 592"/>
                  <a:gd name="T49" fmla="*/ 0 h 48"/>
                  <a:gd name="T50" fmla="*/ 278 w 592"/>
                  <a:gd name="T51" fmla="*/ 4 h 48"/>
                  <a:gd name="T52" fmla="*/ 285 w 592"/>
                  <a:gd name="T53" fmla="*/ 4 h 48"/>
                  <a:gd name="T54" fmla="*/ 292 w 592"/>
                  <a:gd name="T55" fmla="*/ 4 h 48"/>
                  <a:gd name="T56" fmla="*/ 301 w 592"/>
                  <a:gd name="T57" fmla="*/ 4 h 48"/>
                  <a:gd name="T58" fmla="*/ 307 w 592"/>
                  <a:gd name="T59" fmla="*/ 4 h 48"/>
                  <a:gd name="T60" fmla="*/ 317 w 592"/>
                  <a:gd name="T61" fmla="*/ 4 h 48"/>
                  <a:gd name="T62" fmla="*/ 328 w 592"/>
                  <a:gd name="T63" fmla="*/ 4 h 48"/>
                  <a:gd name="T64" fmla="*/ 343 w 592"/>
                  <a:gd name="T65" fmla="*/ 4 h 48"/>
                  <a:gd name="T66" fmla="*/ 359 w 592"/>
                  <a:gd name="T67" fmla="*/ 4 h 48"/>
                  <a:gd name="T68" fmla="*/ 374 w 592"/>
                  <a:gd name="T69" fmla="*/ 4 h 48"/>
                  <a:gd name="T70" fmla="*/ 383 w 592"/>
                  <a:gd name="T71" fmla="*/ 4 h 48"/>
                  <a:gd name="T72" fmla="*/ 392 w 592"/>
                  <a:gd name="T73" fmla="*/ 4 h 48"/>
                  <a:gd name="T74" fmla="*/ 401 w 592"/>
                  <a:gd name="T75" fmla="*/ 4 h 48"/>
                  <a:gd name="T76" fmla="*/ 410 w 592"/>
                  <a:gd name="T77" fmla="*/ 4 h 48"/>
                  <a:gd name="T78" fmla="*/ 415 w 592"/>
                  <a:gd name="T79" fmla="*/ 4 h 48"/>
                  <a:gd name="T80" fmla="*/ 0 w 592"/>
                  <a:gd name="T81" fmla="*/ 4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2"/>
                  <a:gd name="T124" fmla="*/ 0 h 48"/>
                  <a:gd name="T125" fmla="*/ 592 w 592"/>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2" h="48">
                    <a:moveTo>
                      <a:pt x="0" y="48"/>
                    </a:moveTo>
                    <a:lnTo>
                      <a:pt x="0" y="48"/>
                    </a:lnTo>
                    <a:lnTo>
                      <a:pt x="8" y="40"/>
                    </a:lnTo>
                    <a:lnTo>
                      <a:pt x="16" y="40"/>
                    </a:lnTo>
                    <a:lnTo>
                      <a:pt x="24" y="40"/>
                    </a:lnTo>
                    <a:lnTo>
                      <a:pt x="32" y="40"/>
                    </a:lnTo>
                    <a:lnTo>
                      <a:pt x="40" y="40"/>
                    </a:lnTo>
                    <a:lnTo>
                      <a:pt x="48" y="32"/>
                    </a:lnTo>
                    <a:lnTo>
                      <a:pt x="56" y="32"/>
                    </a:lnTo>
                    <a:lnTo>
                      <a:pt x="64" y="32"/>
                    </a:lnTo>
                    <a:lnTo>
                      <a:pt x="72" y="24"/>
                    </a:lnTo>
                    <a:lnTo>
                      <a:pt x="80" y="24"/>
                    </a:lnTo>
                    <a:lnTo>
                      <a:pt x="88" y="16"/>
                    </a:lnTo>
                    <a:lnTo>
                      <a:pt x="96" y="16"/>
                    </a:lnTo>
                    <a:lnTo>
                      <a:pt x="104" y="8"/>
                    </a:lnTo>
                    <a:lnTo>
                      <a:pt x="112" y="8"/>
                    </a:lnTo>
                    <a:lnTo>
                      <a:pt x="120" y="8"/>
                    </a:lnTo>
                    <a:lnTo>
                      <a:pt x="120" y="0"/>
                    </a:lnTo>
                    <a:lnTo>
                      <a:pt x="128" y="0"/>
                    </a:lnTo>
                    <a:lnTo>
                      <a:pt x="136" y="0"/>
                    </a:lnTo>
                    <a:lnTo>
                      <a:pt x="144" y="0"/>
                    </a:lnTo>
                    <a:lnTo>
                      <a:pt x="152" y="0"/>
                    </a:lnTo>
                    <a:lnTo>
                      <a:pt x="160" y="0"/>
                    </a:lnTo>
                    <a:lnTo>
                      <a:pt x="168" y="0"/>
                    </a:lnTo>
                    <a:lnTo>
                      <a:pt x="176" y="0"/>
                    </a:lnTo>
                    <a:lnTo>
                      <a:pt x="184" y="0"/>
                    </a:lnTo>
                    <a:lnTo>
                      <a:pt x="192" y="0"/>
                    </a:lnTo>
                    <a:lnTo>
                      <a:pt x="200" y="0"/>
                    </a:lnTo>
                    <a:lnTo>
                      <a:pt x="208" y="0"/>
                    </a:lnTo>
                    <a:lnTo>
                      <a:pt x="216" y="0"/>
                    </a:lnTo>
                    <a:lnTo>
                      <a:pt x="224" y="0"/>
                    </a:lnTo>
                    <a:lnTo>
                      <a:pt x="232" y="0"/>
                    </a:lnTo>
                    <a:lnTo>
                      <a:pt x="240" y="0"/>
                    </a:lnTo>
                    <a:lnTo>
                      <a:pt x="248" y="0"/>
                    </a:lnTo>
                    <a:lnTo>
                      <a:pt x="256" y="0"/>
                    </a:lnTo>
                    <a:lnTo>
                      <a:pt x="264" y="0"/>
                    </a:lnTo>
                    <a:lnTo>
                      <a:pt x="272" y="0"/>
                    </a:lnTo>
                    <a:lnTo>
                      <a:pt x="280" y="0"/>
                    </a:lnTo>
                    <a:lnTo>
                      <a:pt x="288" y="0"/>
                    </a:lnTo>
                    <a:lnTo>
                      <a:pt x="296" y="0"/>
                    </a:lnTo>
                    <a:lnTo>
                      <a:pt x="304" y="0"/>
                    </a:lnTo>
                    <a:lnTo>
                      <a:pt x="312" y="0"/>
                    </a:lnTo>
                    <a:lnTo>
                      <a:pt x="320" y="0"/>
                    </a:lnTo>
                    <a:lnTo>
                      <a:pt x="328" y="0"/>
                    </a:lnTo>
                    <a:lnTo>
                      <a:pt x="336" y="0"/>
                    </a:lnTo>
                    <a:lnTo>
                      <a:pt x="344" y="0"/>
                    </a:lnTo>
                    <a:lnTo>
                      <a:pt x="352" y="0"/>
                    </a:lnTo>
                    <a:lnTo>
                      <a:pt x="360" y="0"/>
                    </a:lnTo>
                    <a:lnTo>
                      <a:pt x="368" y="0"/>
                    </a:lnTo>
                    <a:lnTo>
                      <a:pt x="376" y="8"/>
                    </a:lnTo>
                    <a:lnTo>
                      <a:pt x="384" y="8"/>
                    </a:lnTo>
                    <a:lnTo>
                      <a:pt x="392" y="8"/>
                    </a:lnTo>
                    <a:lnTo>
                      <a:pt x="400" y="8"/>
                    </a:lnTo>
                    <a:lnTo>
                      <a:pt x="408" y="8"/>
                    </a:lnTo>
                    <a:lnTo>
                      <a:pt x="416" y="8"/>
                    </a:lnTo>
                    <a:lnTo>
                      <a:pt x="424" y="16"/>
                    </a:lnTo>
                    <a:lnTo>
                      <a:pt x="432" y="16"/>
                    </a:lnTo>
                    <a:lnTo>
                      <a:pt x="440" y="16"/>
                    </a:lnTo>
                    <a:lnTo>
                      <a:pt x="448" y="24"/>
                    </a:lnTo>
                    <a:lnTo>
                      <a:pt x="456" y="24"/>
                    </a:lnTo>
                    <a:lnTo>
                      <a:pt x="464" y="24"/>
                    </a:lnTo>
                    <a:lnTo>
                      <a:pt x="472" y="24"/>
                    </a:lnTo>
                    <a:lnTo>
                      <a:pt x="480" y="24"/>
                    </a:lnTo>
                    <a:lnTo>
                      <a:pt x="488" y="32"/>
                    </a:lnTo>
                    <a:lnTo>
                      <a:pt x="496" y="32"/>
                    </a:lnTo>
                    <a:lnTo>
                      <a:pt x="504" y="32"/>
                    </a:lnTo>
                    <a:lnTo>
                      <a:pt x="512" y="32"/>
                    </a:lnTo>
                    <a:lnTo>
                      <a:pt x="520" y="32"/>
                    </a:lnTo>
                    <a:lnTo>
                      <a:pt x="528" y="40"/>
                    </a:lnTo>
                    <a:lnTo>
                      <a:pt x="536" y="40"/>
                    </a:lnTo>
                    <a:lnTo>
                      <a:pt x="544" y="40"/>
                    </a:lnTo>
                    <a:lnTo>
                      <a:pt x="552" y="40"/>
                    </a:lnTo>
                    <a:lnTo>
                      <a:pt x="560" y="40"/>
                    </a:lnTo>
                    <a:lnTo>
                      <a:pt x="568" y="40"/>
                    </a:lnTo>
                    <a:lnTo>
                      <a:pt x="576" y="40"/>
                    </a:lnTo>
                    <a:lnTo>
                      <a:pt x="584" y="40"/>
                    </a:lnTo>
                    <a:lnTo>
                      <a:pt x="592" y="40"/>
                    </a:lnTo>
                    <a:lnTo>
                      <a:pt x="592" y="48"/>
                    </a:lnTo>
                    <a:lnTo>
                      <a:pt x="0" y="48"/>
                    </a:lnTo>
                    <a:close/>
                  </a:path>
                </a:pathLst>
              </a:custGeom>
              <a:solidFill>
                <a:srgbClr val="0000FF"/>
              </a:solidFill>
              <a:ln w="9525">
                <a:noFill/>
                <a:round/>
                <a:headEnd/>
                <a:tailEnd/>
              </a:ln>
            </p:spPr>
            <p:txBody>
              <a:bodyPr wrap="none" anchor="ctr"/>
              <a:lstStyle/>
              <a:p>
                <a:pPr>
                  <a:buClr>
                    <a:srgbClr val="000000"/>
                  </a:buClr>
                  <a:buSzPct val="100000"/>
                  <a:buFont typeface="Times New Roman" pitchFamily="18" charset="0"/>
                  <a:buNone/>
                </a:pPr>
                <a:endParaRPr lang="es-MX">
                  <a:latin typeface="Arial" pitchFamily="34" charset="0"/>
                  <a:cs typeface="Arial" pitchFamily="34" charset="0"/>
                </a:endParaRPr>
              </a:p>
            </p:txBody>
          </p:sp>
          <p:sp>
            <p:nvSpPr>
              <p:cNvPr id="57781" name="Line 414"/>
              <p:cNvSpPr>
                <a:spLocks noChangeShapeType="1"/>
              </p:cNvSpPr>
              <p:nvPr/>
            </p:nvSpPr>
            <p:spPr bwMode="auto">
              <a:xfrm>
                <a:off x="1173" y="4165"/>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82" name="Line 415"/>
              <p:cNvSpPr>
                <a:spLocks noChangeShapeType="1"/>
              </p:cNvSpPr>
              <p:nvPr/>
            </p:nvSpPr>
            <p:spPr bwMode="auto">
              <a:xfrm flipV="1">
                <a:off x="1173" y="4152"/>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83" name="Line 416"/>
              <p:cNvSpPr>
                <a:spLocks noChangeShapeType="1"/>
              </p:cNvSpPr>
              <p:nvPr/>
            </p:nvSpPr>
            <p:spPr bwMode="auto">
              <a:xfrm>
                <a:off x="1181"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84" name="Line 417"/>
              <p:cNvSpPr>
                <a:spLocks noChangeShapeType="1"/>
              </p:cNvSpPr>
              <p:nvPr/>
            </p:nvSpPr>
            <p:spPr bwMode="auto">
              <a:xfrm>
                <a:off x="1189"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85" name="Line 418"/>
              <p:cNvSpPr>
                <a:spLocks noChangeShapeType="1"/>
              </p:cNvSpPr>
              <p:nvPr/>
            </p:nvSpPr>
            <p:spPr bwMode="auto">
              <a:xfrm>
                <a:off x="1197"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86" name="Line 419"/>
              <p:cNvSpPr>
                <a:spLocks noChangeShapeType="1"/>
              </p:cNvSpPr>
              <p:nvPr/>
            </p:nvSpPr>
            <p:spPr bwMode="auto">
              <a:xfrm>
                <a:off x="1205"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87" name="Line 420"/>
              <p:cNvSpPr>
                <a:spLocks noChangeShapeType="1"/>
              </p:cNvSpPr>
              <p:nvPr/>
            </p:nvSpPr>
            <p:spPr bwMode="auto">
              <a:xfrm flipV="1">
                <a:off x="1213" y="4144"/>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88" name="Line 421"/>
              <p:cNvSpPr>
                <a:spLocks noChangeShapeType="1"/>
              </p:cNvSpPr>
              <p:nvPr/>
            </p:nvSpPr>
            <p:spPr bwMode="auto">
              <a:xfrm>
                <a:off x="1221" y="414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89" name="Line 422"/>
              <p:cNvSpPr>
                <a:spLocks noChangeShapeType="1"/>
              </p:cNvSpPr>
              <p:nvPr/>
            </p:nvSpPr>
            <p:spPr bwMode="auto">
              <a:xfrm>
                <a:off x="1229" y="414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90" name="Line 423"/>
              <p:cNvSpPr>
                <a:spLocks noChangeShapeType="1"/>
              </p:cNvSpPr>
              <p:nvPr/>
            </p:nvSpPr>
            <p:spPr bwMode="auto">
              <a:xfrm flipV="1">
                <a:off x="1237" y="4136"/>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91" name="Line 424"/>
              <p:cNvSpPr>
                <a:spLocks noChangeShapeType="1"/>
              </p:cNvSpPr>
              <p:nvPr/>
            </p:nvSpPr>
            <p:spPr bwMode="auto">
              <a:xfrm>
                <a:off x="1245" y="4141"/>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92" name="Line 425"/>
              <p:cNvSpPr>
                <a:spLocks noChangeShapeType="1"/>
              </p:cNvSpPr>
              <p:nvPr/>
            </p:nvSpPr>
            <p:spPr bwMode="auto">
              <a:xfrm flipV="1">
                <a:off x="1253" y="4128"/>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93" name="Line 426"/>
              <p:cNvSpPr>
                <a:spLocks noChangeShapeType="1"/>
              </p:cNvSpPr>
              <p:nvPr/>
            </p:nvSpPr>
            <p:spPr bwMode="auto">
              <a:xfrm>
                <a:off x="1261" y="413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94" name="Line 427"/>
              <p:cNvSpPr>
                <a:spLocks noChangeShapeType="1"/>
              </p:cNvSpPr>
              <p:nvPr/>
            </p:nvSpPr>
            <p:spPr bwMode="auto">
              <a:xfrm flipV="1">
                <a:off x="1269" y="4120"/>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95" name="Line 428"/>
              <p:cNvSpPr>
                <a:spLocks noChangeShapeType="1"/>
              </p:cNvSpPr>
              <p:nvPr/>
            </p:nvSpPr>
            <p:spPr bwMode="auto">
              <a:xfrm>
                <a:off x="1277" y="412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96" name="Line 429"/>
              <p:cNvSpPr>
                <a:spLocks noChangeShapeType="1"/>
              </p:cNvSpPr>
              <p:nvPr/>
            </p:nvSpPr>
            <p:spPr bwMode="auto">
              <a:xfrm>
                <a:off x="1285" y="412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97" name="Line 430"/>
              <p:cNvSpPr>
                <a:spLocks noChangeShapeType="1"/>
              </p:cNvSpPr>
              <p:nvPr/>
            </p:nvSpPr>
            <p:spPr bwMode="auto">
              <a:xfrm flipV="1">
                <a:off x="1293" y="4112"/>
                <a:ext cx="0"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98" name="Line 431"/>
              <p:cNvSpPr>
                <a:spLocks noChangeShapeType="1"/>
              </p:cNvSpPr>
              <p:nvPr/>
            </p:nvSpPr>
            <p:spPr bwMode="auto">
              <a:xfrm>
                <a:off x="1293"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799" name="Line 432"/>
              <p:cNvSpPr>
                <a:spLocks noChangeShapeType="1"/>
              </p:cNvSpPr>
              <p:nvPr/>
            </p:nvSpPr>
            <p:spPr bwMode="auto">
              <a:xfrm>
                <a:off x="1301"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00" name="Line 433"/>
              <p:cNvSpPr>
                <a:spLocks noChangeShapeType="1"/>
              </p:cNvSpPr>
              <p:nvPr/>
            </p:nvSpPr>
            <p:spPr bwMode="auto">
              <a:xfrm>
                <a:off x="1309"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01" name="Line 434"/>
              <p:cNvSpPr>
                <a:spLocks noChangeShapeType="1"/>
              </p:cNvSpPr>
              <p:nvPr/>
            </p:nvSpPr>
            <p:spPr bwMode="auto">
              <a:xfrm>
                <a:off x="1317"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02" name="Line 435"/>
              <p:cNvSpPr>
                <a:spLocks noChangeShapeType="1"/>
              </p:cNvSpPr>
              <p:nvPr/>
            </p:nvSpPr>
            <p:spPr bwMode="auto">
              <a:xfrm>
                <a:off x="1325"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03" name="Line 436"/>
              <p:cNvSpPr>
                <a:spLocks noChangeShapeType="1"/>
              </p:cNvSpPr>
              <p:nvPr/>
            </p:nvSpPr>
            <p:spPr bwMode="auto">
              <a:xfrm>
                <a:off x="1333"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04" name="Line 437"/>
              <p:cNvSpPr>
                <a:spLocks noChangeShapeType="1"/>
              </p:cNvSpPr>
              <p:nvPr/>
            </p:nvSpPr>
            <p:spPr bwMode="auto">
              <a:xfrm>
                <a:off x="1341"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05" name="Line 438"/>
              <p:cNvSpPr>
                <a:spLocks noChangeShapeType="1"/>
              </p:cNvSpPr>
              <p:nvPr/>
            </p:nvSpPr>
            <p:spPr bwMode="auto">
              <a:xfrm>
                <a:off x="1349"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06" name="Line 439"/>
              <p:cNvSpPr>
                <a:spLocks noChangeShapeType="1"/>
              </p:cNvSpPr>
              <p:nvPr/>
            </p:nvSpPr>
            <p:spPr bwMode="auto">
              <a:xfrm>
                <a:off x="1357"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07" name="Line 440"/>
              <p:cNvSpPr>
                <a:spLocks noChangeShapeType="1"/>
              </p:cNvSpPr>
              <p:nvPr/>
            </p:nvSpPr>
            <p:spPr bwMode="auto">
              <a:xfrm>
                <a:off x="1365"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08" name="Line 441"/>
              <p:cNvSpPr>
                <a:spLocks noChangeShapeType="1"/>
              </p:cNvSpPr>
              <p:nvPr/>
            </p:nvSpPr>
            <p:spPr bwMode="auto">
              <a:xfrm>
                <a:off x="1373"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09" name="Line 442"/>
              <p:cNvSpPr>
                <a:spLocks noChangeShapeType="1"/>
              </p:cNvSpPr>
              <p:nvPr/>
            </p:nvSpPr>
            <p:spPr bwMode="auto">
              <a:xfrm>
                <a:off x="1381"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10" name="Line 443"/>
              <p:cNvSpPr>
                <a:spLocks noChangeShapeType="1"/>
              </p:cNvSpPr>
              <p:nvPr/>
            </p:nvSpPr>
            <p:spPr bwMode="auto">
              <a:xfrm>
                <a:off x="1389"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11" name="Line 444"/>
              <p:cNvSpPr>
                <a:spLocks noChangeShapeType="1"/>
              </p:cNvSpPr>
              <p:nvPr/>
            </p:nvSpPr>
            <p:spPr bwMode="auto">
              <a:xfrm>
                <a:off x="1397"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12" name="Line 445"/>
              <p:cNvSpPr>
                <a:spLocks noChangeShapeType="1"/>
              </p:cNvSpPr>
              <p:nvPr/>
            </p:nvSpPr>
            <p:spPr bwMode="auto">
              <a:xfrm>
                <a:off x="1405"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13" name="Line 446"/>
              <p:cNvSpPr>
                <a:spLocks noChangeShapeType="1"/>
              </p:cNvSpPr>
              <p:nvPr/>
            </p:nvSpPr>
            <p:spPr bwMode="auto">
              <a:xfrm>
                <a:off x="1413"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14" name="Line 447"/>
              <p:cNvSpPr>
                <a:spLocks noChangeShapeType="1"/>
              </p:cNvSpPr>
              <p:nvPr/>
            </p:nvSpPr>
            <p:spPr bwMode="auto">
              <a:xfrm>
                <a:off x="1421"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15" name="Line 448"/>
              <p:cNvSpPr>
                <a:spLocks noChangeShapeType="1"/>
              </p:cNvSpPr>
              <p:nvPr/>
            </p:nvSpPr>
            <p:spPr bwMode="auto">
              <a:xfrm>
                <a:off x="1429"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16" name="Line 449"/>
              <p:cNvSpPr>
                <a:spLocks noChangeShapeType="1"/>
              </p:cNvSpPr>
              <p:nvPr/>
            </p:nvSpPr>
            <p:spPr bwMode="auto">
              <a:xfrm>
                <a:off x="1437"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17" name="Line 450"/>
              <p:cNvSpPr>
                <a:spLocks noChangeShapeType="1"/>
              </p:cNvSpPr>
              <p:nvPr/>
            </p:nvSpPr>
            <p:spPr bwMode="auto">
              <a:xfrm>
                <a:off x="1445" y="4117"/>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18" name="Line 451"/>
              <p:cNvSpPr>
                <a:spLocks noChangeShapeType="1"/>
              </p:cNvSpPr>
              <p:nvPr/>
            </p:nvSpPr>
            <p:spPr bwMode="auto">
              <a:xfrm>
                <a:off x="1445"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19" name="Line 452"/>
              <p:cNvSpPr>
                <a:spLocks noChangeShapeType="1"/>
              </p:cNvSpPr>
              <p:nvPr/>
            </p:nvSpPr>
            <p:spPr bwMode="auto">
              <a:xfrm>
                <a:off x="1453"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20" name="Line 453"/>
              <p:cNvSpPr>
                <a:spLocks noChangeShapeType="1"/>
              </p:cNvSpPr>
              <p:nvPr/>
            </p:nvSpPr>
            <p:spPr bwMode="auto">
              <a:xfrm>
                <a:off x="1461"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21" name="Line 454"/>
              <p:cNvSpPr>
                <a:spLocks noChangeShapeType="1"/>
              </p:cNvSpPr>
              <p:nvPr/>
            </p:nvSpPr>
            <p:spPr bwMode="auto">
              <a:xfrm>
                <a:off x="1469"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22" name="Line 455"/>
              <p:cNvSpPr>
                <a:spLocks noChangeShapeType="1"/>
              </p:cNvSpPr>
              <p:nvPr/>
            </p:nvSpPr>
            <p:spPr bwMode="auto">
              <a:xfrm>
                <a:off x="1477"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23" name="Line 456"/>
              <p:cNvSpPr>
                <a:spLocks noChangeShapeType="1"/>
              </p:cNvSpPr>
              <p:nvPr/>
            </p:nvSpPr>
            <p:spPr bwMode="auto">
              <a:xfrm>
                <a:off x="1485"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24" name="Line 457"/>
              <p:cNvSpPr>
                <a:spLocks noChangeShapeType="1"/>
              </p:cNvSpPr>
              <p:nvPr/>
            </p:nvSpPr>
            <p:spPr bwMode="auto">
              <a:xfrm>
                <a:off x="1493"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25" name="Line 458"/>
              <p:cNvSpPr>
                <a:spLocks noChangeShapeType="1"/>
              </p:cNvSpPr>
              <p:nvPr/>
            </p:nvSpPr>
            <p:spPr bwMode="auto">
              <a:xfrm>
                <a:off x="1501"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26" name="Line 459"/>
              <p:cNvSpPr>
                <a:spLocks noChangeShapeType="1"/>
              </p:cNvSpPr>
              <p:nvPr/>
            </p:nvSpPr>
            <p:spPr bwMode="auto">
              <a:xfrm>
                <a:off x="1509"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27" name="Line 460"/>
              <p:cNvSpPr>
                <a:spLocks noChangeShapeType="1"/>
              </p:cNvSpPr>
              <p:nvPr/>
            </p:nvSpPr>
            <p:spPr bwMode="auto">
              <a:xfrm>
                <a:off x="1517"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28" name="Line 461"/>
              <p:cNvSpPr>
                <a:spLocks noChangeShapeType="1"/>
              </p:cNvSpPr>
              <p:nvPr/>
            </p:nvSpPr>
            <p:spPr bwMode="auto">
              <a:xfrm>
                <a:off x="1525"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29" name="Line 462"/>
              <p:cNvSpPr>
                <a:spLocks noChangeShapeType="1"/>
              </p:cNvSpPr>
              <p:nvPr/>
            </p:nvSpPr>
            <p:spPr bwMode="auto">
              <a:xfrm>
                <a:off x="1533"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30" name="Line 463"/>
              <p:cNvSpPr>
                <a:spLocks noChangeShapeType="1"/>
              </p:cNvSpPr>
              <p:nvPr/>
            </p:nvSpPr>
            <p:spPr bwMode="auto">
              <a:xfrm>
                <a:off x="1541" y="4117"/>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31" name="Line 464"/>
              <p:cNvSpPr>
                <a:spLocks noChangeShapeType="1"/>
              </p:cNvSpPr>
              <p:nvPr/>
            </p:nvSpPr>
            <p:spPr bwMode="auto">
              <a:xfrm>
                <a:off x="1549" y="412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32" name="Line 465"/>
              <p:cNvSpPr>
                <a:spLocks noChangeShapeType="1"/>
              </p:cNvSpPr>
              <p:nvPr/>
            </p:nvSpPr>
            <p:spPr bwMode="auto">
              <a:xfrm>
                <a:off x="1557" y="412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33" name="Line 466"/>
              <p:cNvSpPr>
                <a:spLocks noChangeShapeType="1"/>
              </p:cNvSpPr>
              <p:nvPr/>
            </p:nvSpPr>
            <p:spPr bwMode="auto">
              <a:xfrm>
                <a:off x="1565" y="412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34" name="Line 467"/>
              <p:cNvSpPr>
                <a:spLocks noChangeShapeType="1"/>
              </p:cNvSpPr>
              <p:nvPr/>
            </p:nvSpPr>
            <p:spPr bwMode="auto">
              <a:xfrm>
                <a:off x="1573" y="412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35" name="Line 468"/>
              <p:cNvSpPr>
                <a:spLocks noChangeShapeType="1"/>
              </p:cNvSpPr>
              <p:nvPr/>
            </p:nvSpPr>
            <p:spPr bwMode="auto">
              <a:xfrm>
                <a:off x="1581" y="412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36" name="Line 469"/>
              <p:cNvSpPr>
                <a:spLocks noChangeShapeType="1"/>
              </p:cNvSpPr>
              <p:nvPr/>
            </p:nvSpPr>
            <p:spPr bwMode="auto">
              <a:xfrm>
                <a:off x="1589" y="4125"/>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37" name="Line 470"/>
              <p:cNvSpPr>
                <a:spLocks noChangeShapeType="1"/>
              </p:cNvSpPr>
              <p:nvPr/>
            </p:nvSpPr>
            <p:spPr bwMode="auto">
              <a:xfrm>
                <a:off x="1597" y="413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38" name="Line 471"/>
              <p:cNvSpPr>
                <a:spLocks noChangeShapeType="1"/>
              </p:cNvSpPr>
              <p:nvPr/>
            </p:nvSpPr>
            <p:spPr bwMode="auto">
              <a:xfrm>
                <a:off x="1605" y="4133"/>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39" name="Line 472"/>
              <p:cNvSpPr>
                <a:spLocks noChangeShapeType="1"/>
              </p:cNvSpPr>
              <p:nvPr/>
            </p:nvSpPr>
            <p:spPr bwMode="auto">
              <a:xfrm>
                <a:off x="1605" y="413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40" name="Line 473"/>
              <p:cNvSpPr>
                <a:spLocks noChangeShapeType="1"/>
              </p:cNvSpPr>
              <p:nvPr/>
            </p:nvSpPr>
            <p:spPr bwMode="auto">
              <a:xfrm>
                <a:off x="1613" y="4133"/>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41" name="Line 474"/>
              <p:cNvSpPr>
                <a:spLocks noChangeShapeType="1"/>
              </p:cNvSpPr>
              <p:nvPr/>
            </p:nvSpPr>
            <p:spPr bwMode="auto">
              <a:xfrm>
                <a:off x="1621" y="4141"/>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42" name="Line 475"/>
              <p:cNvSpPr>
                <a:spLocks noChangeShapeType="1"/>
              </p:cNvSpPr>
              <p:nvPr/>
            </p:nvSpPr>
            <p:spPr bwMode="auto">
              <a:xfrm>
                <a:off x="1629" y="4141"/>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43" name="Line 476"/>
              <p:cNvSpPr>
                <a:spLocks noChangeShapeType="1"/>
              </p:cNvSpPr>
              <p:nvPr/>
            </p:nvSpPr>
            <p:spPr bwMode="auto">
              <a:xfrm>
                <a:off x="1637" y="4141"/>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44" name="Line 477"/>
              <p:cNvSpPr>
                <a:spLocks noChangeShapeType="1"/>
              </p:cNvSpPr>
              <p:nvPr/>
            </p:nvSpPr>
            <p:spPr bwMode="auto">
              <a:xfrm>
                <a:off x="1645" y="4141"/>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45" name="Line 478"/>
              <p:cNvSpPr>
                <a:spLocks noChangeShapeType="1"/>
              </p:cNvSpPr>
              <p:nvPr/>
            </p:nvSpPr>
            <p:spPr bwMode="auto">
              <a:xfrm>
                <a:off x="1653" y="4141"/>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46" name="Line 479"/>
              <p:cNvSpPr>
                <a:spLocks noChangeShapeType="1"/>
              </p:cNvSpPr>
              <p:nvPr/>
            </p:nvSpPr>
            <p:spPr bwMode="auto">
              <a:xfrm>
                <a:off x="1661" y="414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47" name="Line 480"/>
              <p:cNvSpPr>
                <a:spLocks noChangeShapeType="1"/>
              </p:cNvSpPr>
              <p:nvPr/>
            </p:nvSpPr>
            <p:spPr bwMode="auto">
              <a:xfrm>
                <a:off x="1669" y="414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48" name="Line 481"/>
              <p:cNvSpPr>
                <a:spLocks noChangeShapeType="1"/>
              </p:cNvSpPr>
              <p:nvPr/>
            </p:nvSpPr>
            <p:spPr bwMode="auto">
              <a:xfrm>
                <a:off x="1677" y="414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49" name="Line 482"/>
              <p:cNvSpPr>
                <a:spLocks noChangeShapeType="1"/>
              </p:cNvSpPr>
              <p:nvPr/>
            </p:nvSpPr>
            <p:spPr bwMode="auto">
              <a:xfrm>
                <a:off x="1685" y="414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50" name="Line 483"/>
              <p:cNvSpPr>
                <a:spLocks noChangeShapeType="1"/>
              </p:cNvSpPr>
              <p:nvPr/>
            </p:nvSpPr>
            <p:spPr bwMode="auto">
              <a:xfrm>
                <a:off x="1693" y="4149"/>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51" name="Line 484"/>
              <p:cNvSpPr>
                <a:spLocks noChangeShapeType="1"/>
              </p:cNvSpPr>
              <p:nvPr/>
            </p:nvSpPr>
            <p:spPr bwMode="auto">
              <a:xfrm>
                <a:off x="1701"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52" name="Line 485"/>
              <p:cNvSpPr>
                <a:spLocks noChangeShapeType="1"/>
              </p:cNvSpPr>
              <p:nvPr/>
            </p:nvSpPr>
            <p:spPr bwMode="auto">
              <a:xfrm>
                <a:off x="1709"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53" name="Line 486"/>
              <p:cNvSpPr>
                <a:spLocks noChangeShapeType="1"/>
              </p:cNvSpPr>
              <p:nvPr/>
            </p:nvSpPr>
            <p:spPr bwMode="auto">
              <a:xfrm>
                <a:off x="1717"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54" name="Line 487"/>
              <p:cNvSpPr>
                <a:spLocks noChangeShapeType="1"/>
              </p:cNvSpPr>
              <p:nvPr/>
            </p:nvSpPr>
            <p:spPr bwMode="auto">
              <a:xfrm>
                <a:off x="1725"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55" name="Line 488"/>
              <p:cNvSpPr>
                <a:spLocks noChangeShapeType="1"/>
              </p:cNvSpPr>
              <p:nvPr/>
            </p:nvSpPr>
            <p:spPr bwMode="auto">
              <a:xfrm>
                <a:off x="1733"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56" name="Line 489"/>
              <p:cNvSpPr>
                <a:spLocks noChangeShapeType="1"/>
              </p:cNvSpPr>
              <p:nvPr/>
            </p:nvSpPr>
            <p:spPr bwMode="auto">
              <a:xfrm>
                <a:off x="1741"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57" name="Line 490"/>
              <p:cNvSpPr>
                <a:spLocks noChangeShapeType="1"/>
              </p:cNvSpPr>
              <p:nvPr/>
            </p:nvSpPr>
            <p:spPr bwMode="auto">
              <a:xfrm>
                <a:off x="1749"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58" name="Line 491"/>
              <p:cNvSpPr>
                <a:spLocks noChangeShapeType="1"/>
              </p:cNvSpPr>
              <p:nvPr/>
            </p:nvSpPr>
            <p:spPr bwMode="auto">
              <a:xfrm>
                <a:off x="1757"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59" name="Line 492"/>
              <p:cNvSpPr>
                <a:spLocks noChangeShapeType="1"/>
              </p:cNvSpPr>
              <p:nvPr/>
            </p:nvSpPr>
            <p:spPr bwMode="auto">
              <a:xfrm>
                <a:off x="1765" y="4157"/>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60" name="Line 493"/>
              <p:cNvSpPr>
                <a:spLocks noChangeShapeType="1"/>
              </p:cNvSpPr>
              <p:nvPr/>
            </p:nvSpPr>
            <p:spPr bwMode="auto">
              <a:xfrm>
                <a:off x="1765" y="4157"/>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61" name="Line 494"/>
              <p:cNvSpPr>
                <a:spLocks noChangeShapeType="1"/>
              </p:cNvSpPr>
              <p:nvPr/>
            </p:nvSpPr>
            <p:spPr bwMode="auto">
              <a:xfrm flipH="1">
                <a:off x="1168" y="4165"/>
                <a:ext cx="597"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862" name="Line 495"/>
              <p:cNvSpPr>
                <a:spLocks noChangeShapeType="1"/>
              </p:cNvSpPr>
              <p:nvPr/>
            </p:nvSpPr>
            <p:spPr bwMode="auto">
              <a:xfrm>
                <a:off x="1157" y="3348"/>
                <a:ext cx="0" cy="43"/>
              </a:xfrm>
              <a:prstGeom prst="line">
                <a:avLst/>
              </a:prstGeom>
              <a:noFill/>
              <a:ln w="3240">
                <a:solidFill>
                  <a:srgbClr val="000000"/>
                </a:solidFill>
                <a:miter lim="800000"/>
                <a:headEnd/>
                <a:tailEnd/>
              </a:ln>
            </p:spPr>
            <p:txBody>
              <a:bodyPr/>
              <a:lstStyle/>
              <a:p>
                <a:endParaRPr lang="es-MX">
                  <a:latin typeface="Arial" pitchFamily="34" charset="0"/>
                  <a:cs typeface="Arial" pitchFamily="34" charset="0"/>
                </a:endParaRPr>
              </a:p>
            </p:txBody>
          </p:sp>
          <p:sp>
            <p:nvSpPr>
              <p:cNvPr id="57863" name="Line 496"/>
              <p:cNvSpPr>
                <a:spLocks noChangeShapeType="1"/>
              </p:cNvSpPr>
              <p:nvPr/>
            </p:nvSpPr>
            <p:spPr bwMode="auto">
              <a:xfrm>
                <a:off x="1157" y="3372"/>
                <a:ext cx="187" cy="0"/>
              </a:xfrm>
              <a:prstGeom prst="line">
                <a:avLst/>
              </a:prstGeom>
              <a:noFill/>
              <a:ln w="3240">
                <a:solidFill>
                  <a:srgbClr val="000000"/>
                </a:solidFill>
                <a:miter lim="800000"/>
                <a:headEnd/>
                <a:tailEnd/>
              </a:ln>
            </p:spPr>
            <p:txBody>
              <a:bodyPr/>
              <a:lstStyle/>
              <a:p>
                <a:endParaRPr lang="es-MX">
                  <a:latin typeface="Arial" pitchFamily="34" charset="0"/>
                  <a:cs typeface="Arial" pitchFamily="34" charset="0"/>
                </a:endParaRPr>
              </a:p>
            </p:txBody>
          </p:sp>
          <p:sp>
            <p:nvSpPr>
              <p:cNvPr id="57864" name="Line 497"/>
              <p:cNvSpPr>
                <a:spLocks noChangeShapeType="1"/>
              </p:cNvSpPr>
              <p:nvPr/>
            </p:nvSpPr>
            <p:spPr bwMode="auto">
              <a:xfrm>
                <a:off x="1349" y="3348"/>
                <a:ext cx="0" cy="43"/>
              </a:xfrm>
              <a:prstGeom prst="line">
                <a:avLst/>
              </a:prstGeom>
              <a:noFill/>
              <a:ln w="3240">
                <a:solidFill>
                  <a:srgbClr val="000000"/>
                </a:solidFill>
                <a:miter lim="800000"/>
                <a:headEnd/>
                <a:tailEnd/>
              </a:ln>
            </p:spPr>
            <p:txBody>
              <a:bodyPr/>
              <a:lstStyle/>
              <a:p>
                <a:endParaRPr lang="es-MX">
                  <a:latin typeface="Arial" pitchFamily="34" charset="0"/>
                  <a:cs typeface="Arial" pitchFamily="34" charset="0"/>
                </a:endParaRPr>
              </a:p>
            </p:txBody>
          </p:sp>
          <p:sp>
            <p:nvSpPr>
              <p:cNvPr id="57865" name="Text Box 498"/>
              <p:cNvSpPr txBox="1">
                <a:spLocks noChangeArrowheads="1"/>
              </p:cNvSpPr>
              <p:nvPr/>
            </p:nvSpPr>
            <p:spPr bwMode="auto">
              <a:xfrm>
                <a:off x="1195" y="3164"/>
                <a:ext cx="111" cy="168"/>
              </a:xfrm>
              <a:prstGeom prst="rect">
                <a:avLst/>
              </a:prstGeom>
              <a:noFill/>
              <a:ln w="9525">
                <a:noFill/>
                <a:round/>
                <a:headEnd/>
                <a:tailEnd/>
              </a:ln>
            </p:spPr>
            <p:txBody>
              <a:bodyPr wrap="none" anchor="ctr"/>
              <a:lstStyle/>
              <a:p>
                <a:pPr>
                  <a:buClr>
                    <a:srgbClr val="000000"/>
                  </a:buClr>
                  <a:buSzPct val="100000"/>
                  <a:buFont typeface="Times New Roman" pitchFamily="18" charset="0"/>
                  <a:buNone/>
                </a:pPr>
                <a:endParaRPr lang="es-MX">
                  <a:latin typeface="Arial" pitchFamily="34" charset="0"/>
                  <a:cs typeface="Arial" pitchFamily="34" charset="0"/>
                </a:endParaRPr>
              </a:p>
            </p:txBody>
          </p:sp>
          <p:sp>
            <p:nvSpPr>
              <p:cNvPr id="57866" name="Text Box 499"/>
              <p:cNvSpPr txBox="1">
                <a:spLocks noChangeArrowheads="1"/>
              </p:cNvSpPr>
              <p:nvPr/>
            </p:nvSpPr>
            <p:spPr bwMode="auto">
              <a:xfrm>
                <a:off x="1061" y="3237"/>
                <a:ext cx="349" cy="181"/>
              </a:xfrm>
              <a:prstGeom prst="rect">
                <a:avLst/>
              </a:prstGeom>
              <a:noFill/>
              <a:ln w="9525">
                <a:noFill/>
                <a:round/>
                <a:headEnd/>
                <a:tailEnd/>
              </a:ln>
            </p:spPr>
            <p:txBody>
              <a:bodyPr lIns="90000" tIns="46800" rIns="90000" bIns="4680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600" b="1">
                    <a:solidFill>
                      <a:srgbClr val="000000"/>
                    </a:solidFill>
                    <a:latin typeface="Arial" pitchFamily="34" charset="0"/>
                    <a:cs typeface="Arial" pitchFamily="34" charset="0"/>
                  </a:rPr>
                  <a:t>G</a:t>
                </a:r>
                <a:r>
                  <a:rPr lang="es-MX" altLang="es-MX" sz="600" b="1" baseline="-25000">
                    <a:solidFill>
                      <a:srgbClr val="000000"/>
                    </a:solidFill>
                    <a:latin typeface="Arial" pitchFamily="34" charset="0"/>
                    <a:cs typeface="Arial" pitchFamily="34" charset="0"/>
                  </a:rPr>
                  <a:t>0  </a:t>
                </a:r>
                <a:r>
                  <a:rPr lang="es-MX" altLang="es-MX" sz="600" b="1">
                    <a:solidFill>
                      <a:srgbClr val="000000"/>
                    </a:solidFill>
                    <a:latin typeface="Arial" pitchFamily="34" charset="0"/>
                    <a:cs typeface="Arial" pitchFamily="34" charset="0"/>
                  </a:rPr>
                  <a:t>G</a:t>
                </a:r>
                <a:r>
                  <a:rPr lang="es-MX" altLang="es-MX" sz="600" b="1" baseline="-25000">
                    <a:solidFill>
                      <a:srgbClr val="000000"/>
                    </a:solidFill>
                    <a:latin typeface="Arial" pitchFamily="34" charset="0"/>
                    <a:cs typeface="Arial" pitchFamily="34" charset="0"/>
                  </a:rPr>
                  <a:t>1</a:t>
                </a:r>
                <a:r>
                  <a:rPr lang="es-MX" altLang="es-MX" sz="600" b="1">
                    <a:solidFill>
                      <a:srgbClr val="000000"/>
                    </a:solidFill>
                    <a:latin typeface="Arial" pitchFamily="34" charset="0"/>
                    <a:cs typeface="Arial" pitchFamily="34" charset="0"/>
                  </a:rPr>
                  <a:t> 74%</a:t>
                </a:r>
              </a:p>
            </p:txBody>
          </p:sp>
          <p:sp>
            <p:nvSpPr>
              <p:cNvPr id="57867" name="Line 500"/>
              <p:cNvSpPr>
                <a:spLocks noChangeShapeType="1"/>
              </p:cNvSpPr>
              <p:nvPr/>
            </p:nvSpPr>
            <p:spPr bwMode="auto">
              <a:xfrm>
                <a:off x="1349" y="4005"/>
                <a:ext cx="0" cy="43"/>
              </a:xfrm>
              <a:prstGeom prst="line">
                <a:avLst/>
              </a:prstGeom>
              <a:noFill/>
              <a:ln w="3240">
                <a:solidFill>
                  <a:srgbClr val="000000"/>
                </a:solidFill>
                <a:miter lim="800000"/>
                <a:headEnd/>
                <a:tailEnd/>
              </a:ln>
            </p:spPr>
            <p:txBody>
              <a:bodyPr/>
              <a:lstStyle/>
              <a:p>
                <a:endParaRPr lang="es-MX">
                  <a:latin typeface="Arial" pitchFamily="34" charset="0"/>
                  <a:cs typeface="Arial" pitchFamily="34" charset="0"/>
                </a:endParaRPr>
              </a:p>
            </p:txBody>
          </p:sp>
          <p:sp>
            <p:nvSpPr>
              <p:cNvPr id="57868" name="Line 501"/>
              <p:cNvSpPr>
                <a:spLocks noChangeShapeType="1"/>
              </p:cNvSpPr>
              <p:nvPr/>
            </p:nvSpPr>
            <p:spPr bwMode="auto">
              <a:xfrm>
                <a:off x="1349" y="4029"/>
                <a:ext cx="187" cy="0"/>
              </a:xfrm>
              <a:prstGeom prst="line">
                <a:avLst/>
              </a:prstGeom>
              <a:noFill/>
              <a:ln w="3240">
                <a:solidFill>
                  <a:srgbClr val="000000"/>
                </a:solidFill>
                <a:miter lim="800000"/>
                <a:headEnd/>
                <a:tailEnd/>
              </a:ln>
            </p:spPr>
            <p:txBody>
              <a:bodyPr/>
              <a:lstStyle/>
              <a:p>
                <a:endParaRPr lang="es-MX">
                  <a:latin typeface="Arial" pitchFamily="34" charset="0"/>
                  <a:cs typeface="Arial" pitchFamily="34" charset="0"/>
                </a:endParaRPr>
              </a:p>
            </p:txBody>
          </p:sp>
          <p:sp>
            <p:nvSpPr>
              <p:cNvPr id="57869" name="Line 502"/>
              <p:cNvSpPr>
                <a:spLocks noChangeShapeType="1"/>
              </p:cNvSpPr>
              <p:nvPr/>
            </p:nvSpPr>
            <p:spPr bwMode="auto">
              <a:xfrm>
                <a:off x="1541" y="4005"/>
                <a:ext cx="0" cy="43"/>
              </a:xfrm>
              <a:prstGeom prst="line">
                <a:avLst/>
              </a:prstGeom>
              <a:noFill/>
              <a:ln w="3240">
                <a:solidFill>
                  <a:srgbClr val="000000"/>
                </a:solidFill>
                <a:miter lim="800000"/>
                <a:headEnd/>
                <a:tailEnd/>
              </a:ln>
            </p:spPr>
            <p:txBody>
              <a:bodyPr/>
              <a:lstStyle/>
              <a:p>
                <a:endParaRPr lang="es-MX">
                  <a:latin typeface="Arial" pitchFamily="34" charset="0"/>
                  <a:cs typeface="Arial" pitchFamily="34" charset="0"/>
                </a:endParaRPr>
              </a:p>
            </p:txBody>
          </p:sp>
          <p:sp>
            <p:nvSpPr>
              <p:cNvPr id="57870" name="Text Box 503"/>
              <p:cNvSpPr txBox="1">
                <a:spLocks noChangeArrowheads="1"/>
              </p:cNvSpPr>
              <p:nvPr/>
            </p:nvSpPr>
            <p:spPr bwMode="auto">
              <a:xfrm>
                <a:off x="1268" y="3909"/>
                <a:ext cx="349" cy="118"/>
              </a:xfrm>
              <a:prstGeom prst="rect">
                <a:avLst/>
              </a:prstGeom>
              <a:noFill/>
              <a:ln w="9525">
                <a:noFill/>
                <a:round/>
                <a:headEnd/>
                <a:tailEnd/>
              </a:ln>
            </p:spPr>
            <p:txBody>
              <a:bodyPr lIns="90000" tIns="46800" rIns="90000" bIns="4680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600" b="1">
                    <a:solidFill>
                      <a:srgbClr val="000000"/>
                    </a:solidFill>
                    <a:latin typeface="Arial" pitchFamily="34" charset="0"/>
                    <a:cs typeface="Arial" pitchFamily="34" charset="0"/>
                  </a:rPr>
                  <a:t>S 19%</a:t>
                </a:r>
              </a:p>
            </p:txBody>
          </p:sp>
          <p:sp>
            <p:nvSpPr>
              <p:cNvPr id="57871" name="Line 504"/>
              <p:cNvSpPr>
                <a:spLocks noChangeShapeType="1"/>
              </p:cNvSpPr>
              <p:nvPr/>
            </p:nvSpPr>
            <p:spPr bwMode="auto">
              <a:xfrm>
                <a:off x="1589" y="3909"/>
                <a:ext cx="0" cy="43"/>
              </a:xfrm>
              <a:prstGeom prst="line">
                <a:avLst/>
              </a:prstGeom>
              <a:noFill/>
              <a:ln w="3240">
                <a:solidFill>
                  <a:srgbClr val="000000"/>
                </a:solidFill>
                <a:miter lim="800000"/>
                <a:headEnd/>
                <a:tailEnd/>
              </a:ln>
            </p:spPr>
            <p:txBody>
              <a:bodyPr/>
              <a:lstStyle/>
              <a:p>
                <a:endParaRPr lang="es-MX">
                  <a:latin typeface="Arial" pitchFamily="34" charset="0"/>
                  <a:cs typeface="Arial" pitchFamily="34" charset="0"/>
                </a:endParaRPr>
              </a:p>
            </p:txBody>
          </p:sp>
          <p:sp>
            <p:nvSpPr>
              <p:cNvPr id="57872" name="Line 505"/>
              <p:cNvSpPr>
                <a:spLocks noChangeShapeType="1"/>
              </p:cNvSpPr>
              <p:nvPr/>
            </p:nvSpPr>
            <p:spPr bwMode="auto">
              <a:xfrm>
                <a:off x="1589" y="3933"/>
                <a:ext cx="187" cy="0"/>
              </a:xfrm>
              <a:prstGeom prst="line">
                <a:avLst/>
              </a:prstGeom>
              <a:noFill/>
              <a:ln w="3240">
                <a:solidFill>
                  <a:srgbClr val="000000"/>
                </a:solidFill>
                <a:miter lim="800000"/>
                <a:headEnd/>
                <a:tailEnd/>
              </a:ln>
            </p:spPr>
            <p:txBody>
              <a:bodyPr/>
              <a:lstStyle/>
              <a:p>
                <a:endParaRPr lang="es-MX">
                  <a:latin typeface="Arial" pitchFamily="34" charset="0"/>
                  <a:cs typeface="Arial" pitchFamily="34" charset="0"/>
                </a:endParaRPr>
              </a:p>
            </p:txBody>
          </p:sp>
          <p:sp>
            <p:nvSpPr>
              <p:cNvPr id="57873" name="Line 506"/>
              <p:cNvSpPr>
                <a:spLocks noChangeShapeType="1"/>
              </p:cNvSpPr>
              <p:nvPr/>
            </p:nvSpPr>
            <p:spPr bwMode="auto">
              <a:xfrm>
                <a:off x="1781" y="3909"/>
                <a:ext cx="0" cy="43"/>
              </a:xfrm>
              <a:prstGeom prst="line">
                <a:avLst/>
              </a:prstGeom>
              <a:noFill/>
              <a:ln w="3240">
                <a:solidFill>
                  <a:srgbClr val="000000"/>
                </a:solidFill>
                <a:miter lim="800000"/>
                <a:headEnd/>
                <a:tailEnd/>
              </a:ln>
            </p:spPr>
            <p:txBody>
              <a:bodyPr/>
              <a:lstStyle/>
              <a:p>
                <a:endParaRPr lang="es-MX">
                  <a:latin typeface="Arial" pitchFamily="34" charset="0"/>
                  <a:cs typeface="Arial" pitchFamily="34" charset="0"/>
                </a:endParaRPr>
              </a:p>
            </p:txBody>
          </p:sp>
          <p:sp>
            <p:nvSpPr>
              <p:cNvPr id="57874" name="Text Box 507"/>
              <p:cNvSpPr txBox="1">
                <a:spLocks noChangeArrowheads="1"/>
              </p:cNvSpPr>
              <p:nvPr/>
            </p:nvSpPr>
            <p:spPr bwMode="auto">
              <a:xfrm>
                <a:off x="1523" y="3813"/>
                <a:ext cx="349" cy="118"/>
              </a:xfrm>
              <a:prstGeom prst="rect">
                <a:avLst/>
              </a:prstGeom>
              <a:noFill/>
              <a:ln w="9525">
                <a:noFill/>
                <a:round/>
                <a:headEnd/>
                <a:tailEnd/>
              </a:ln>
            </p:spPr>
            <p:txBody>
              <a:bodyPr lIns="90000" tIns="46800" rIns="90000" bIns="4680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600" b="1">
                    <a:solidFill>
                      <a:srgbClr val="000000"/>
                    </a:solidFill>
                    <a:latin typeface="Arial" pitchFamily="34" charset="0"/>
                    <a:cs typeface="Arial" pitchFamily="34" charset="0"/>
                  </a:rPr>
                  <a:t>G</a:t>
                </a:r>
                <a:r>
                  <a:rPr lang="es-MX" altLang="es-MX" sz="600" b="1" baseline="-25000">
                    <a:solidFill>
                      <a:srgbClr val="000000"/>
                    </a:solidFill>
                    <a:latin typeface="Arial" pitchFamily="34" charset="0"/>
                    <a:cs typeface="Arial" pitchFamily="34" charset="0"/>
                  </a:rPr>
                  <a:t>2</a:t>
                </a:r>
                <a:r>
                  <a:rPr lang="es-MX" altLang="es-MX" sz="600" b="1">
                    <a:solidFill>
                      <a:srgbClr val="000000"/>
                    </a:solidFill>
                    <a:latin typeface="Arial" pitchFamily="34" charset="0"/>
                    <a:cs typeface="Arial" pitchFamily="34" charset="0"/>
                  </a:rPr>
                  <a:t>M 7.4%</a:t>
                </a:r>
              </a:p>
            </p:txBody>
          </p:sp>
        </p:grpSp>
        <p:grpSp>
          <p:nvGrpSpPr>
            <p:cNvPr id="4" name="Group 508"/>
            <p:cNvGrpSpPr>
              <a:grpSpLocks/>
            </p:cNvGrpSpPr>
            <p:nvPr/>
          </p:nvGrpSpPr>
          <p:grpSpPr bwMode="auto">
            <a:xfrm>
              <a:off x="2195" y="3204"/>
              <a:ext cx="349" cy="254"/>
              <a:chOff x="2195" y="3204"/>
              <a:chExt cx="349" cy="254"/>
            </a:xfrm>
          </p:grpSpPr>
          <p:grpSp>
            <p:nvGrpSpPr>
              <p:cNvPr id="5" name="Group 509"/>
              <p:cNvGrpSpPr>
                <a:grpSpLocks/>
              </p:cNvGrpSpPr>
              <p:nvPr/>
            </p:nvGrpSpPr>
            <p:grpSpPr bwMode="auto">
              <a:xfrm>
                <a:off x="2291" y="3388"/>
                <a:ext cx="187" cy="43"/>
                <a:chOff x="2291" y="3388"/>
                <a:chExt cx="187" cy="43"/>
              </a:xfrm>
            </p:grpSpPr>
            <p:sp>
              <p:nvSpPr>
                <p:cNvPr id="57373" name="Line 510"/>
                <p:cNvSpPr>
                  <a:spLocks noChangeShapeType="1"/>
                </p:cNvSpPr>
                <p:nvPr/>
              </p:nvSpPr>
              <p:spPr bwMode="auto">
                <a:xfrm>
                  <a:off x="2291" y="3388"/>
                  <a:ext cx="0" cy="43"/>
                </a:xfrm>
                <a:prstGeom prst="line">
                  <a:avLst/>
                </a:prstGeom>
                <a:noFill/>
                <a:ln w="3240">
                  <a:solidFill>
                    <a:srgbClr val="000000"/>
                  </a:solidFill>
                  <a:miter lim="800000"/>
                  <a:headEnd/>
                  <a:tailEnd/>
                </a:ln>
              </p:spPr>
              <p:txBody>
                <a:bodyPr/>
                <a:lstStyle/>
                <a:p>
                  <a:endParaRPr lang="es-MX">
                    <a:latin typeface="Arial" pitchFamily="34" charset="0"/>
                    <a:cs typeface="Arial" pitchFamily="34" charset="0"/>
                  </a:endParaRPr>
                </a:p>
              </p:txBody>
            </p:sp>
            <p:sp>
              <p:nvSpPr>
                <p:cNvPr id="57374" name="Line 511"/>
                <p:cNvSpPr>
                  <a:spLocks noChangeShapeType="1"/>
                </p:cNvSpPr>
                <p:nvPr/>
              </p:nvSpPr>
              <p:spPr bwMode="auto">
                <a:xfrm>
                  <a:off x="2291" y="3412"/>
                  <a:ext cx="183" cy="0"/>
                </a:xfrm>
                <a:prstGeom prst="line">
                  <a:avLst/>
                </a:prstGeom>
                <a:noFill/>
                <a:ln w="3240">
                  <a:solidFill>
                    <a:srgbClr val="000000"/>
                  </a:solidFill>
                  <a:miter lim="800000"/>
                  <a:headEnd/>
                  <a:tailEnd/>
                </a:ln>
              </p:spPr>
              <p:txBody>
                <a:bodyPr/>
                <a:lstStyle/>
                <a:p>
                  <a:endParaRPr lang="es-MX">
                    <a:latin typeface="Arial" pitchFamily="34" charset="0"/>
                    <a:cs typeface="Arial" pitchFamily="34" charset="0"/>
                  </a:endParaRPr>
                </a:p>
              </p:txBody>
            </p:sp>
            <p:sp>
              <p:nvSpPr>
                <p:cNvPr id="57375" name="Line 512"/>
                <p:cNvSpPr>
                  <a:spLocks noChangeShapeType="1"/>
                </p:cNvSpPr>
                <p:nvPr/>
              </p:nvSpPr>
              <p:spPr bwMode="auto">
                <a:xfrm>
                  <a:off x="2479" y="3388"/>
                  <a:ext cx="0" cy="43"/>
                </a:xfrm>
                <a:prstGeom prst="line">
                  <a:avLst/>
                </a:prstGeom>
                <a:noFill/>
                <a:ln w="3240">
                  <a:solidFill>
                    <a:srgbClr val="000000"/>
                  </a:solidFill>
                  <a:miter lim="800000"/>
                  <a:headEnd/>
                  <a:tailEnd/>
                </a:ln>
              </p:spPr>
              <p:txBody>
                <a:bodyPr/>
                <a:lstStyle/>
                <a:p>
                  <a:endParaRPr lang="es-MX">
                    <a:latin typeface="Arial" pitchFamily="34" charset="0"/>
                    <a:cs typeface="Arial" pitchFamily="34" charset="0"/>
                  </a:endParaRPr>
                </a:p>
              </p:txBody>
            </p:sp>
          </p:grpSp>
          <p:sp>
            <p:nvSpPr>
              <p:cNvPr id="57371" name="Text Box 513"/>
              <p:cNvSpPr txBox="1">
                <a:spLocks noChangeArrowheads="1"/>
              </p:cNvSpPr>
              <p:nvPr/>
            </p:nvSpPr>
            <p:spPr bwMode="auto">
              <a:xfrm>
                <a:off x="2329" y="3204"/>
                <a:ext cx="111" cy="168"/>
              </a:xfrm>
              <a:prstGeom prst="rect">
                <a:avLst/>
              </a:prstGeom>
              <a:noFill/>
              <a:ln w="9525">
                <a:noFill/>
                <a:round/>
                <a:headEnd/>
                <a:tailEnd/>
              </a:ln>
            </p:spPr>
            <p:txBody>
              <a:bodyPr wrap="none" anchor="ctr"/>
              <a:lstStyle/>
              <a:p>
                <a:pPr>
                  <a:buClr>
                    <a:srgbClr val="000000"/>
                  </a:buClr>
                  <a:buSzPct val="100000"/>
                  <a:buFont typeface="Times New Roman" pitchFamily="18" charset="0"/>
                  <a:buNone/>
                </a:pPr>
                <a:endParaRPr lang="es-MX">
                  <a:latin typeface="Arial" pitchFamily="34" charset="0"/>
                  <a:cs typeface="Arial" pitchFamily="34" charset="0"/>
                </a:endParaRPr>
              </a:p>
            </p:txBody>
          </p:sp>
          <p:sp>
            <p:nvSpPr>
              <p:cNvPr id="57372" name="Text Box 514"/>
              <p:cNvSpPr txBox="1">
                <a:spLocks noChangeArrowheads="1"/>
              </p:cNvSpPr>
              <p:nvPr/>
            </p:nvSpPr>
            <p:spPr bwMode="auto">
              <a:xfrm>
                <a:off x="2195" y="3277"/>
                <a:ext cx="349" cy="181"/>
              </a:xfrm>
              <a:prstGeom prst="rect">
                <a:avLst/>
              </a:prstGeom>
              <a:noFill/>
              <a:ln w="9525">
                <a:noFill/>
                <a:round/>
                <a:headEnd/>
                <a:tailEnd/>
              </a:ln>
            </p:spPr>
            <p:txBody>
              <a:bodyPr lIns="90000" tIns="46800" rIns="90000" bIns="4680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600" b="1">
                    <a:solidFill>
                      <a:srgbClr val="000000"/>
                    </a:solidFill>
                    <a:latin typeface="Arial" pitchFamily="34" charset="0"/>
                    <a:cs typeface="Arial" pitchFamily="34" charset="0"/>
                  </a:rPr>
                  <a:t>G</a:t>
                </a:r>
                <a:r>
                  <a:rPr lang="es-MX" altLang="es-MX" sz="600" b="1" baseline="-25000">
                    <a:solidFill>
                      <a:srgbClr val="000000"/>
                    </a:solidFill>
                    <a:latin typeface="Arial" pitchFamily="34" charset="0"/>
                    <a:cs typeface="Arial" pitchFamily="34" charset="0"/>
                  </a:rPr>
                  <a:t>0  </a:t>
                </a:r>
                <a:r>
                  <a:rPr lang="es-MX" altLang="es-MX" sz="600" b="1">
                    <a:solidFill>
                      <a:srgbClr val="000000"/>
                    </a:solidFill>
                    <a:latin typeface="Arial" pitchFamily="34" charset="0"/>
                    <a:cs typeface="Arial" pitchFamily="34" charset="0"/>
                  </a:rPr>
                  <a:t>G</a:t>
                </a:r>
                <a:r>
                  <a:rPr lang="es-MX" altLang="es-MX" sz="600" b="1" baseline="-25000">
                    <a:solidFill>
                      <a:srgbClr val="000000"/>
                    </a:solidFill>
                    <a:latin typeface="Arial" pitchFamily="34" charset="0"/>
                    <a:cs typeface="Arial" pitchFamily="34" charset="0"/>
                  </a:rPr>
                  <a:t>1</a:t>
                </a:r>
                <a:r>
                  <a:rPr lang="es-MX" altLang="es-MX" sz="600" b="1">
                    <a:solidFill>
                      <a:srgbClr val="000000"/>
                    </a:solidFill>
                    <a:latin typeface="Arial" pitchFamily="34" charset="0"/>
                    <a:cs typeface="Arial" pitchFamily="34" charset="0"/>
                  </a:rPr>
                  <a:t> 41%</a:t>
                </a:r>
              </a:p>
            </p:txBody>
          </p:sp>
        </p:grpSp>
        <p:grpSp>
          <p:nvGrpSpPr>
            <p:cNvPr id="6" name="Group 515"/>
            <p:cNvGrpSpPr>
              <a:grpSpLocks/>
            </p:cNvGrpSpPr>
            <p:nvPr/>
          </p:nvGrpSpPr>
          <p:grpSpPr bwMode="auto">
            <a:xfrm>
              <a:off x="1925" y="3355"/>
              <a:ext cx="1051" cy="938"/>
              <a:chOff x="1925" y="3355"/>
              <a:chExt cx="1051" cy="938"/>
            </a:xfrm>
          </p:grpSpPr>
          <p:grpSp>
            <p:nvGrpSpPr>
              <p:cNvPr id="7" name="Group 516"/>
              <p:cNvGrpSpPr>
                <a:grpSpLocks/>
              </p:cNvGrpSpPr>
              <p:nvPr/>
            </p:nvGrpSpPr>
            <p:grpSpPr bwMode="auto">
              <a:xfrm>
                <a:off x="1925" y="3355"/>
                <a:ext cx="1019" cy="938"/>
                <a:chOff x="1925" y="3355"/>
                <a:chExt cx="1019" cy="938"/>
              </a:xfrm>
            </p:grpSpPr>
            <p:sp>
              <p:nvSpPr>
                <p:cNvPr id="56882" name="Line 517"/>
                <p:cNvSpPr>
                  <a:spLocks noChangeShapeType="1"/>
                </p:cNvSpPr>
                <p:nvPr/>
              </p:nvSpPr>
              <p:spPr bwMode="auto">
                <a:xfrm>
                  <a:off x="2005"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83" name="Line 518"/>
                <p:cNvSpPr>
                  <a:spLocks noChangeShapeType="1"/>
                </p:cNvSpPr>
                <p:nvPr/>
              </p:nvSpPr>
              <p:spPr bwMode="auto">
                <a:xfrm>
                  <a:off x="2013"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84" name="Line 519"/>
                <p:cNvSpPr>
                  <a:spLocks noChangeShapeType="1"/>
                </p:cNvSpPr>
                <p:nvPr/>
              </p:nvSpPr>
              <p:spPr bwMode="auto">
                <a:xfrm>
                  <a:off x="2021"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85" name="Line 520"/>
                <p:cNvSpPr>
                  <a:spLocks noChangeShapeType="1"/>
                </p:cNvSpPr>
                <p:nvPr/>
              </p:nvSpPr>
              <p:spPr bwMode="auto">
                <a:xfrm>
                  <a:off x="2029"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86" name="Line 521"/>
                <p:cNvSpPr>
                  <a:spLocks noChangeShapeType="1"/>
                </p:cNvSpPr>
                <p:nvPr/>
              </p:nvSpPr>
              <p:spPr bwMode="auto">
                <a:xfrm>
                  <a:off x="2037"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87" name="Line 522"/>
                <p:cNvSpPr>
                  <a:spLocks noChangeShapeType="1"/>
                </p:cNvSpPr>
                <p:nvPr/>
              </p:nvSpPr>
              <p:spPr bwMode="auto">
                <a:xfrm>
                  <a:off x="2045"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88" name="Line 523"/>
                <p:cNvSpPr>
                  <a:spLocks noChangeShapeType="1"/>
                </p:cNvSpPr>
                <p:nvPr/>
              </p:nvSpPr>
              <p:spPr bwMode="auto">
                <a:xfrm>
                  <a:off x="2053"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89" name="Line 524"/>
                <p:cNvSpPr>
                  <a:spLocks noChangeShapeType="1"/>
                </p:cNvSpPr>
                <p:nvPr/>
              </p:nvSpPr>
              <p:spPr bwMode="auto">
                <a:xfrm>
                  <a:off x="2061"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90" name="Line 525"/>
                <p:cNvSpPr>
                  <a:spLocks noChangeShapeType="1"/>
                </p:cNvSpPr>
                <p:nvPr/>
              </p:nvSpPr>
              <p:spPr bwMode="auto">
                <a:xfrm>
                  <a:off x="2069"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91" name="Line 526"/>
                <p:cNvSpPr>
                  <a:spLocks noChangeShapeType="1"/>
                </p:cNvSpPr>
                <p:nvPr/>
              </p:nvSpPr>
              <p:spPr bwMode="auto">
                <a:xfrm>
                  <a:off x="2077"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92" name="Line 527"/>
                <p:cNvSpPr>
                  <a:spLocks noChangeShapeType="1"/>
                </p:cNvSpPr>
                <p:nvPr/>
              </p:nvSpPr>
              <p:spPr bwMode="auto">
                <a:xfrm>
                  <a:off x="2085"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93" name="Line 528"/>
                <p:cNvSpPr>
                  <a:spLocks noChangeShapeType="1"/>
                </p:cNvSpPr>
                <p:nvPr/>
              </p:nvSpPr>
              <p:spPr bwMode="auto">
                <a:xfrm>
                  <a:off x="2093"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94" name="Line 529"/>
                <p:cNvSpPr>
                  <a:spLocks noChangeShapeType="1"/>
                </p:cNvSpPr>
                <p:nvPr/>
              </p:nvSpPr>
              <p:spPr bwMode="auto">
                <a:xfrm>
                  <a:off x="2101"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95" name="Line 530"/>
                <p:cNvSpPr>
                  <a:spLocks noChangeShapeType="1"/>
                </p:cNvSpPr>
                <p:nvPr/>
              </p:nvSpPr>
              <p:spPr bwMode="auto">
                <a:xfrm>
                  <a:off x="2109"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96" name="Line 531"/>
                <p:cNvSpPr>
                  <a:spLocks noChangeShapeType="1"/>
                </p:cNvSpPr>
                <p:nvPr/>
              </p:nvSpPr>
              <p:spPr bwMode="auto">
                <a:xfrm>
                  <a:off x="2117"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97" name="Line 532"/>
                <p:cNvSpPr>
                  <a:spLocks noChangeShapeType="1"/>
                </p:cNvSpPr>
                <p:nvPr/>
              </p:nvSpPr>
              <p:spPr bwMode="auto">
                <a:xfrm>
                  <a:off x="2125" y="4165"/>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98" name="Line 533"/>
                <p:cNvSpPr>
                  <a:spLocks noChangeShapeType="1"/>
                </p:cNvSpPr>
                <p:nvPr/>
              </p:nvSpPr>
              <p:spPr bwMode="auto">
                <a:xfrm>
                  <a:off x="2125"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99" name="Line 534"/>
                <p:cNvSpPr>
                  <a:spLocks noChangeShapeType="1"/>
                </p:cNvSpPr>
                <p:nvPr/>
              </p:nvSpPr>
              <p:spPr bwMode="auto">
                <a:xfrm>
                  <a:off x="2133"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00" name="Line 535"/>
                <p:cNvSpPr>
                  <a:spLocks noChangeShapeType="1"/>
                </p:cNvSpPr>
                <p:nvPr/>
              </p:nvSpPr>
              <p:spPr bwMode="auto">
                <a:xfrm>
                  <a:off x="2141"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01" name="Line 536"/>
                <p:cNvSpPr>
                  <a:spLocks noChangeShapeType="1"/>
                </p:cNvSpPr>
                <p:nvPr/>
              </p:nvSpPr>
              <p:spPr bwMode="auto">
                <a:xfrm>
                  <a:off x="2149"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02" name="Line 537"/>
                <p:cNvSpPr>
                  <a:spLocks noChangeShapeType="1"/>
                </p:cNvSpPr>
                <p:nvPr/>
              </p:nvSpPr>
              <p:spPr bwMode="auto">
                <a:xfrm>
                  <a:off x="2157"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03" name="Line 538"/>
                <p:cNvSpPr>
                  <a:spLocks noChangeShapeType="1"/>
                </p:cNvSpPr>
                <p:nvPr/>
              </p:nvSpPr>
              <p:spPr bwMode="auto">
                <a:xfrm>
                  <a:off x="2165"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04" name="Line 539"/>
                <p:cNvSpPr>
                  <a:spLocks noChangeShapeType="1"/>
                </p:cNvSpPr>
                <p:nvPr/>
              </p:nvSpPr>
              <p:spPr bwMode="auto">
                <a:xfrm>
                  <a:off x="2173"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05" name="Line 540"/>
                <p:cNvSpPr>
                  <a:spLocks noChangeShapeType="1"/>
                </p:cNvSpPr>
                <p:nvPr/>
              </p:nvSpPr>
              <p:spPr bwMode="auto">
                <a:xfrm>
                  <a:off x="2181"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06" name="Line 541"/>
                <p:cNvSpPr>
                  <a:spLocks noChangeShapeType="1"/>
                </p:cNvSpPr>
                <p:nvPr/>
              </p:nvSpPr>
              <p:spPr bwMode="auto">
                <a:xfrm>
                  <a:off x="2189"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07" name="Line 542"/>
                <p:cNvSpPr>
                  <a:spLocks noChangeShapeType="1"/>
                </p:cNvSpPr>
                <p:nvPr/>
              </p:nvSpPr>
              <p:spPr bwMode="auto">
                <a:xfrm>
                  <a:off x="2197"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08" name="Line 543"/>
                <p:cNvSpPr>
                  <a:spLocks noChangeShapeType="1"/>
                </p:cNvSpPr>
                <p:nvPr/>
              </p:nvSpPr>
              <p:spPr bwMode="auto">
                <a:xfrm>
                  <a:off x="2205"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09" name="Line 544"/>
                <p:cNvSpPr>
                  <a:spLocks noChangeShapeType="1"/>
                </p:cNvSpPr>
                <p:nvPr/>
              </p:nvSpPr>
              <p:spPr bwMode="auto">
                <a:xfrm>
                  <a:off x="2213"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10" name="Line 545"/>
                <p:cNvSpPr>
                  <a:spLocks noChangeShapeType="1"/>
                </p:cNvSpPr>
                <p:nvPr/>
              </p:nvSpPr>
              <p:spPr bwMode="auto">
                <a:xfrm>
                  <a:off x="2221"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11" name="Line 546"/>
                <p:cNvSpPr>
                  <a:spLocks noChangeShapeType="1"/>
                </p:cNvSpPr>
                <p:nvPr/>
              </p:nvSpPr>
              <p:spPr bwMode="auto">
                <a:xfrm>
                  <a:off x="2229"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12" name="Line 547"/>
                <p:cNvSpPr>
                  <a:spLocks noChangeShapeType="1"/>
                </p:cNvSpPr>
                <p:nvPr/>
              </p:nvSpPr>
              <p:spPr bwMode="auto">
                <a:xfrm>
                  <a:off x="2237"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13" name="Line 548"/>
                <p:cNvSpPr>
                  <a:spLocks noChangeShapeType="1"/>
                </p:cNvSpPr>
                <p:nvPr/>
              </p:nvSpPr>
              <p:spPr bwMode="auto">
                <a:xfrm flipV="1">
                  <a:off x="2245" y="4152"/>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14" name="Line 549"/>
                <p:cNvSpPr>
                  <a:spLocks noChangeShapeType="1"/>
                </p:cNvSpPr>
                <p:nvPr/>
              </p:nvSpPr>
              <p:spPr bwMode="auto">
                <a:xfrm>
                  <a:off x="2253"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15" name="Line 550"/>
                <p:cNvSpPr>
                  <a:spLocks noChangeShapeType="1"/>
                </p:cNvSpPr>
                <p:nvPr/>
              </p:nvSpPr>
              <p:spPr bwMode="auto">
                <a:xfrm flipV="1">
                  <a:off x="2261" y="4136"/>
                  <a:ext cx="3" cy="2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16" name="Line 551"/>
                <p:cNvSpPr>
                  <a:spLocks noChangeShapeType="1"/>
                </p:cNvSpPr>
                <p:nvPr/>
              </p:nvSpPr>
              <p:spPr bwMode="auto">
                <a:xfrm>
                  <a:off x="2269" y="4141"/>
                  <a:ext cx="3" cy="1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17" name="Line 552"/>
                <p:cNvSpPr>
                  <a:spLocks noChangeShapeType="1"/>
                </p:cNvSpPr>
                <p:nvPr/>
              </p:nvSpPr>
              <p:spPr bwMode="auto">
                <a:xfrm>
                  <a:off x="2277"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18" name="Line 553"/>
                <p:cNvSpPr>
                  <a:spLocks noChangeShapeType="1"/>
                </p:cNvSpPr>
                <p:nvPr/>
              </p:nvSpPr>
              <p:spPr bwMode="auto">
                <a:xfrm flipV="1">
                  <a:off x="2285" y="4128"/>
                  <a:ext cx="0" cy="2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19" name="Line 554"/>
                <p:cNvSpPr>
                  <a:spLocks noChangeShapeType="1"/>
                </p:cNvSpPr>
                <p:nvPr/>
              </p:nvSpPr>
              <p:spPr bwMode="auto">
                <a:xfrm flipV="1">
                  <a:off x="2285" y="4120"/>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20" name="Line 555"/>
                <p:cNvSpPr>
                  <a:spLocks noChangeShapeType="1"/>
                </p:cNvSpPr>
                <p:nvPr/>
              </p:nvSpPr>
              <p:spPr bwMode="auto">
                <a:xfrm flipV="1">
                  <a:off x="2293" y="4088"/>
                  <a:ext cx="3" cy="3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21" name="Line 556"/>
                <p:cNvSpPr>
                  <a:spLocks noChangeShapeType="1"/>
                </p:cNvSpPr>
                <p:nvPr/>
              </p:nvSpPr>
              <p:spPr bwMode="auto">
                <a:xfrm flipV="1">
                  <a:off x="2301" y="4032"/>
                  <a:ext cx="3" cy="6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22" name="Line 557"/>
                <p:cNvSpPr>
                  <a:spLocks noChangeShapeType="1"/>
                </p:cNvSpPr>
                <p:nvPr/>
              </p:nvSpPr>
              <p:spPr bwMode="auto">
                <a:xfrm flipV="1">
                  <a:off x="2309" y="4000"/>
                  <a:ext cx="3" cy="3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23" name="Line 558"/>
                <p:cNvSpPr>
                  <a:spLocks noChangeShapeType="1"/>
                </p:cNvSpPr>
                <p:nvPr/>
              </p:nvSpPr>
              <p:spPr bwMode="auto">
                <a:xfrm flipV="1">
                  <a:off x="2317" y="3952"/>
                  <a:ext cx="3" cy="5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24" name="Line 559"/>
                <p:cNvSpPr>
                  <a:spLocks noChangeShapeType="1"/>
                </p:cNvSpPr>
                <p:nvPr/>
              </p:nvSpPr>
              <p:spPr bwMode="auto">
                <a:xfrm flipV="1">
                  <a:off x="2325" y="3864"/>
                  <a:ext cx="3" cy="9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25" name="Line 560"/>
                <p:cNvSpPr>
                  <a:spLocks noChangeShapeType="1"/>
                </p:cNvSpPr>
                <p:nvPr/>
              </p:nvSpPr>
              <p:spPr bwMode="auto">
                <a:xfrm flipV="1">
                  <a:off x="2333" y="3760"/>
                  <a:ext cx="3" cy="10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26" name="Line 561"/>
                <p:cNvSpPr>
                  <a:spLocks noChangeShapeType="1"/>
                </p:cNvSpPr>
                <p:nvPr/>
              </p:nvSpPr>
              <p:spPr bwMode="auto">
                <a:xfrm>
                  <a:off x="2341" y="3765"/>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27" name="Line 562"/>
                <p:cNvSpPr>
                  <a:spLocks noChangeShapeType="1"/>
                </p:cNvSpPr>
                <p:nvPr/>
              </p:nvSpPr>
              <p:spPr bwMode="auto">
                <a:xfrm flipV="1">
                  <a:off x="2348" y="3648"/>
                  <a:ext cx="3" cy="12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28" name="Line 563"/>
                <p:cNvSpPr>
                  <a:spLocks noChangeShapeType="1"/>
                </p:cNvSpPr>
                <p:nvPr/>
              </p:nvSpPr>
              <p:spPr bwMode="auto">
                <a:xfrm flipV="1">
                  <a:off x="2357" y="3520"/>
                  <a:ext cx="3" cy="13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29" name="Line 564"/>
                <p:cNvSpPr>
                  <a:spLocks noChangeShapeType="1"/>
                </p:cNvSpPr>
                <p:nvPr/>
              </p:nvSpPr>
              <p:spPr bwMode="auto">
                <a:xfrm flipV="1">
                  <a:off x="2365" y="3481"/>
                  <a:ext cx="3" cy="4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30" name="Line 565"/>
                <p:cNvSpPr>
                  <a:spLocks noChangeShapeType="1"/>
                </p:cNvSpPr>
                <p:nvPr/>
              </p:nvSpPr>
              <p:spPr bwMode="auto">
                <a:xfrm flipV="1">
                  <a:off x="2372" y="3432"/>
                  <a:ext cx="3" cy="5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31" name="Line 566"/>
                <p:cNvSpPr>
                  <a:spLocks noChangeShapeType="1"/>
                </p:cNvSpPr>
                <p:nvPr/>
              </p:nvSpPr>
              <p:spPr bwMode="auto">
                <a:xfrm>
                  <a:off x="2381" y="3440"/>
                  <a:ext cx="3" cy="7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32" name="Line 567"/>
                <p:cNvSpPr>
                  <a:spLocks noChangeShapeType="1"/>
                </p:cNvSpPr>
                <p:nvPr/>
              </p:nvSpPr>
              <p:spPr bwMode="auto">
                <a:xfrm flipV="1">
                  <a:off x="2389" y="3432"/>
                  <a:ext cx="3" cy="8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33" name="Line 568"/>
                <p:cNvSpPr>
                  <a:spLocks noChangeShapeType="1"/>
                </p:cNvSpPr>
                <p:nvPr/>
              </p:nvSpPr>
              <p:spPr bwMode="auto">
                <a:xfrm>
                  <a:off x="2397" y="3440"/>
                  <a:ext cx="3" cy="20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34" name="Line 569"/>
                <p:cNvSpPr>
                  <a:spLocks noChangeShapeType="1"/>
                </p:cNvSpPr>
                <p:nvPr/>
              </p:nvSpPr>
              <p:spPr bwMode="auto">
                <a:xfrm flipV="1">
                  <a:off x="2404" y="3600"/>
                  <a:ext cx="3" cy="4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35" name="Line 570"/>
                <p:cNvSpPr>
                  <a:spLocks noChangeShapeType="1"/>
                </p:cNvSpPr>
                <p:nvPr/>
              </p:nvSpPr>
              <p:spPr bwMode="auto">
                <a:xfrm>
                  <a:off x="2413" y="3606"/>
                  <a:ext cx="3" cy="4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36" name="Line 571"/>
                <p:cNvSpPr>
                  <a:spLocks noChangeShapeType="1"/>
                </p:cNvSpPr>
                <p:nvPr/>
              </p:nvSpPr>
              <p:spPr bwMode="auto">
                <a:xfrm>
                  <a:off x="2421" y="3653"/>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37" name="Line 572"/>
                <p:cNvSpPr>
                  <a:spLocks noChangeShapeType="1"/>
                </p:cNvSpPr>
                <p:nvPr/>
              </p:nvSpPr>
              <p:spPr bwMode="auto">
                <a:xfrm>
                  <a:off x="2428" y="3661"/>
                  <a:ext cx="3" cy="6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38" name="Line 573"/>
                <p:cNvSpPr>
                  <a:spLocks noChangeShapeType="1"/>
                </p:cNvSpPr>
                <p:nvPr/>
              </p:nvSpPr>
              <p:spPr bwMode="auto">
                <a:xfrm>
                  <a:off x="2436" y="3733"/>
                  <a:ext cx="3" cy="12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39" name="Line 574"/>
                <p:cNvSpPr>
                  <a:spLocks noChangeShapeType="1"/>
                </p:cNvSpPr>
                <p:nvPr/>
              </p:nvSpPr>
              <p:spPr bwMode="auto">
                <a:xfrm flipV="1">
                  <a:off x="2445" y="3840"/>
                  <a:ext cx="0" cy="2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40" name="Line 575"/>
                <p:cNvSpPr>
                  <a:spLocks noChangeShapeType="1"/>
                </p:cNvSpPr>
                <p:nvPr/>
              </p:nvSpPr>
              <p:spPr bwMode="auto">
                <a:xfrm>
                  <a:off x="2445" y="3845"/>
                  <a:ext cx="3" cy="7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41" name="Line 576"/>
                <p:cNvSpPr>
                  <a:spLocks noChangeShapeType="1"/>
                </p:cNvSpPr>
                <p:nvPr/>
              </p:nvSpPr>
              <p:spPr bwMode="auto">
                <a:xfrm flipV="1">
                  <a:off x="2453" y="3912"/>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42" name="Line 577"/>
                <p:cNvSpPr>
                  <a:spLocks noChangeShapeType="1"/>
                </p:cNvSpPr>
                <p:nvPr/>
              </p:nvSpPr>
              <p:spPr bwMode="auto">
                <a:xfrm>
                  <a:off x="2460" y="3917"/>
                  <a:ext cx="3" cy="5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43" name="Line 578"/>
                <p:cNvSpPr>
                  <a:spLocks noChangeShapeType="1"/>
                </p:cNvSpPr>
                <p:nvPr/>
              </p:nvSpPr>
              <p:spPr bwMode="auto">
                <a:xfrm flipV="1">
                  <a:off x="2469" y="3952"/>
                  <a:ext cx="3" cy="2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44" name="Line 579"/>
                <p:cNvSpPr>
                  <a:spLocks noChangeShapeType="1"/>
                </p:cNvSpPr>
                <p:nvPr/>
              </p:nvSpPr>
              <p:spPr bwMode="auto">
                <a:xfrm>
                  <a:off x="2477" y="3957"/>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45" name="Line 580"/>
                <p:cNvSpPr>
                  <a:spLocks noChangeShapeType="1"/>
                </p:cNvSpPr>
                <p:nvPr/>
              </p:nvSpPr>
              <p:spPr bwMode="auto">
                <a:xfrm>
                  <a:off x="2485" y="3965"/>
                  <a:ext cx="3" cy="1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46" name="Line 581"/>
                <p:cNvSpPr>
                  <a:spLocks noChangeShapeType="1"/>
                </p:cNvSpPr>
                <p:nvPr/>
              </p:nvSpPr>
              <p:spPr bwMode="auto">
                <a:xfrm>
                  <a:off x="2492" y="3981"/>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47" name="Line 582"/>
                <p:cNvSpPr>
                  <a:spLocks noChangeShapeType="1"/>
                </p:cNvSpPr>
                <p:nvPr/>
              </p:nvSpPr>
              <p:spPr bwMode="auto">
                <a:xfrm flipV="1">
                  <a:off x="2501" y="3976"/>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48" name="Line 583"/>
                <p:cNvSpPr>
                  <a:spLocks noChangeShapeType="1"/>
                </p:cNvSpPr>
                <p:nvPr/>
              </p:nvSpPr>
              <p:spPr bwMode="auto">
                <a:xfrm>
                  <a:off x="2509" y="3981"/>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49" name="Line 584"/>
                <p:cNvSpPr>
                  <a:spLocks noChangeShapeType="1"/>
                </p:cNvSpPr>
                <p:nvPr/>
              </p:nvSpPr>
              <p:spPr bwMode="auto">
                <a:xfrm>
                  <a:off x="2516" y="3989"/>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50" name="Line 585"/>
                <p:cNvSpPr>
                  <a:spLocks noChangeShapeType="1"/>
                </p:cNvSpPr>
                <p:nvPr/>
              </p:nvSpPr>
              <p:spPr bwMode="auto">
                <a:xfrm>
                  <a:off x="2525" y="3997"/>
                  <a:ext cx="3" cy="1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51" name="Line 586"/>
                <p:cNvSpPr>
                  <a:spLocks noChangeShapeType="1"/>
                </p:cNvSpPr>
                <p:nvPr/>
              </p:nvSpPr>
              <p:spPr bwMode="auto">
                <a:xfrm>
                  <a:off x="2533" y="4013"/>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52" name="Line 587"/>
                <p:cNvSpPr>
                  <a:spLocks noChangeShapeType="1"/>
                </p:cNvSpPr>
                <p:nvPr/>
              </p:nvSpPr>
              <p:spPr bwMode="auto">
                <a:xfrm flipV="1">
                  <a:off x="2541" y="4000"/>
                  <a:ext cx="3" cy="2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53" name="Line 588"/>
                <p:cNvSpPr>
                  <a:spLocks noChangeShapeType="1"/>
                </p:cNvSpPr>
                <p:nvPr/>
              </p:nvSpPr>
              <p:spPr bwMode="auto">
                <a:xfrm flipV="1">
                  <a:off x="2548" y="3992"/>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54" name="Line 589"/>
                <p:cNvSpPr>
                  <a:spLocks noChangeShapeType="1"/>
                </p:cNvSpPr>
                <p:nvPr/>
              </p:nvSpPr>
              <p:spPr bwMode="auto">
                <a:xfrm>
                  <a:off x="2555" y="399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55" name="Line 590"/>
                <p:cNvSpPr>
                  <a:spLocks noChangeShapeType="1"/>
                </p:cNvSpPr>
                <p:nvPr/>
              </p:nvSpPr>
              <p:spPr bwMode="auto">
                <a:xfrm flipV="1">
                  <a:off x="2564" y="3976"/>
                  <a:ext cx="3" cy="2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56" name="Line 591"/>
                <p:cNvSpPr>
                  <a:spLocks noChangeShapeType="1"/>
                </p:cNvSpPr>
                <p:nvPr/>
              </p:nvSpPr>
              <p:spPr bwMode="auto">
                <a:xfrm>
                  <a:off x="2572" y="3981"/>
                  <a:ext cx="3"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57" name="Line 592"/>
                <p:cNvSpPr>
                  <a:spLocks noChangeShapeType="1"/>
                </p:cNvSpPr>
                <p:nvPr/>
              </p:nvSpPr>
              <p:spPr bwMode="auto">
                <a:xfrm flipV="1">
                  <a:off x="2580" y="3992"/>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58" name="Line 593"/>
                <p:cNvSpPr>
                  <a:spLocks noChangeShapeType="1"/>
                </p:cNvSpPr>
                <p:nvPr/>
              </p:nvSpPr>
              <p:spPr bwMode="auto">
                <a:xfrm>
                  <a:off x="2587" y="3997"/>
                  <a:ext cx="3" cy="1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59" name="Line 594"/>
                <p:cNvSpPr>
                  <a:spLocks noChangeShapeType="1"/>
                </p:cNvSpPr>
                <p:nvPr/>
              </p:nvSpPr>
              <p:spPr bwMode="auto">
                <a:xfrm flipV="1">
                  <a:off x="2596" y="3984"/>
                  <a:ext cx="0" cy="2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60" name="Line 595"/>
                <p:cNvSpPr>
                  <a:spLocks noChangeShapeType="1"/>
                </p:cNvSpPr>
                <p:nvPr/>
              </p:nvSpPr>
              <p:spPr bwMode="auto">
                <a:xfrm flipV="1">
                  <a:off x="2596" y="3976"/>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61" name="Line 596"/>
                <p:cNvSpPr>
                  <a:spLocks noChangeShapeType="1"/>
                </p:cNvSpPr>
                <p:nvPr/>
              </p:nvSpPr>
              <p:spPr bwMode="auto">
                <a:xfrm>
                  <a:off x="2604" y="3981"/>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62" name="Line 597"/>
                <p:cNvSpPr>
                  <a:spLocks noChangeShapeType="1"/>
                </p:cNvSpPr>
                <p:nvPr/>
              </p:nvSpPr>
              <p:spPr bwMode="auto">
                <a:xfrm>
                  <a:off x="2612" y="3989"/>
                  <a:ext cx="3"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63" name="Line 598"/>
                <p:cNvSpPr>
                  <a:spLocks noChangeShapeType="1"/>
                </p:cNvSpPr>
                <p:nvPr/>
              </p:nvSpPr>
              <p:spPr bwMode="auto">
                <a:xfrm flipV="1">
                  <a:off x="2619" y="3984"/>
                  <a:ext cx="3" cy="2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64" name="Line 599"/>
                <p:cNvSpPr>
                  <a:spLocks noChangeShapeType="1"/>
                </p:cNvSpPr>
                <p:nvPr/>
              </p:nvSpPr>
              <p:spPr bwMode="auto">
                <a:xfrm flipV="1">
                  <a:off x="2628" y="3960"/>
                  <a:ext cx="3" cy="2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65" name="Line 600"/>
                <p:cNvSpPr>
                  <a:spLocks noChangeShapeType="1"/>
                </p:cNvSpPr>
                <p:nvPr/>
              </p:nvSpPr>
              <p:spPr bwMode="auto">
                <a:xfrm>
                  <a:off x="2636" y="3965"/>
                  <a:ext cx="3"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66" name="Line 601"/>
                <p:cNvSpPr>
                  <a:spLocks noChangeShapeType="1"/>
                </p:cNvSpPr>
                <p:nvPr/>
              </p:nvSpPr>
              <p:spPr bwMode="auto">
                <a:xfrm flipV="1">
                  <a:off x="2643" y="3968"/>
                  <a:ext cx="3" cy="2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67" name="Line 602"/>
                <p:cNvSpPr>
                  <a:spLocks noChangeShapeType="1"/>
                </p:cNvSpPr>
                <p:nvPr/>
              </p:nvSpPr>
              <p:spPr bwMode="auto">
                <a:xfrm>
                  <a:off x="2652" y="397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68" name="Line 603"/>
                <p:cNvSpPr>
                  <a:spLocks noChangeShapeType="1"/>
                </p:cNvSpPr>
                <p:nvPr/>
              </p:nvSpPr>
              <p:spPr bwMode="auto">
                <a:xfrm flipV="1">
                  <a:off x="2660" y="3888"/>
                  <a:ext cx="3" cy="8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69" name="Line 604"/>
                <p:cNvSpPr>
                  <a:spLocks noChangeShapeType="1"/>
                </p:cNvSpPr>
                <p:nvPr/>
              </p:nvSpPr>
              <p:spPr bwMode="auto">
                <a:xfrm>
                  <a:off x="2668" y="3893"/>
                  <a:ext cx="3" cy="5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70" name="Line 605"/>
                <p:cNvSpPr>
                  <a:spLocks noChangeShapeType="1"/>
                </p:cNvSpPr>
                <p:nvPr/>
              </p:nvSpPr>
              <p:spPr bwMode="auto">
                <a:xfrm>
                  <a:off x="2675" y="3957"/>
                  <a:ext cx="3"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71" name="Line 606"/>
                <p:cNvSpPr>
                  <a:spLocks noChangeShapeType="1"/>
                </p:cNvSpPr>
                <p:nvPr/>
              </p:nvSpPr>
              <p:spPr bwMode="auto">
                <a:xfrm flipV="1">
                  <a:off x="2684" y="3968"/>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72" name="Line 607"/>
                <p:cNvSpPr>
                  <a:spLocks noChangeShapeType="1"/>
                </p:cNvSpPr>
                <p:nvPr/>
              </p:nvSpPr>
              <p:spPr bwMode="auto">
                <a:xfrm>
                  <a:off x="2692" y="3973"/>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73" name="Line 608"/>
                <p:cNvSpPr>
                  <a:spLocks noChangeShapeType="1"/>
                </p:cNvSpPr>
                <p:nvPr/>
              </p:nvSpPr>
              <p:spPr bwMode="auto">
                <a:xfrm flipV="1">
                  <a:off x="2699" y="3968"/>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74" name="Line 609"/>
                <p:cNvSpPr>
                  <a:spLocks noChangeShapeType="1"/>
                </p:cNvSpPr>
                <p:nvPr/>
              </p:nvSpPr>
              <p:spPr bwMode="auto">
                <a:xfrm flipV="1">
                  <a:off x="2707" y="3960"/>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75" name="Line 610"/>
                <p:cNvSpPr>
                  <a:spLocks noChangeShapeType="1"/>
                </p:cNvSpPr>
                <p:nvPr/>
              </p:nvSpPr>
              <p:spPr bwMode="auto">
                <a:xfrm flipV="1">
                  <a:off x="2715" y="3928"/>
                  <a:ext cx="3" cy="3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76" name="Line 611"/>
                <p:cNvSpPr>
                  <a:spLocks noChangeShapeType="1"/>
                </p:cNvSpPr>
                <p:nvPr/>
              </p:nvSpPr>
              <p:spPr bwMode="auto">
                <a:xfrm>
                  <a:off x="2723" y="3933"/>
                  <a:ext cx="3" cy="3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77" name="Line 612"/>
                <p:cNvSpPr>
                  <a:spLocks noChangeShapeType="1"/>
                </p:cNvSpPr>
                <p:nvPr/>
              </p:nvSpPr>
              <p:spPr bwMode="auto">
                <a:xfrm>
                  <a:off x="2731" y="397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78" name="Line 613"/>
                <p:cNvSpPr>
                  <a:spLocks noChangeShapeType="1"/>
                </p:cNvSpPr>
                <p:nvPr/>
              </p:nvSpPr>
              <p:spPr bwMode="auto">
                <a:xfrm>
                  <a:off x="2739" y="397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79" name="Line 614"/>
                <p:cNvSpPr>
                  <a:spLocks noChangeShapeType="1"/>
                </p:cNvSpPr>
                <p:nvPr/>
              </p:nvSpPr>
              <p:spPr bwMode="auto">
                <a:xfrm flipV="1">
                  <a:off x="2747" y="3960"/>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80" name="Line 615"/>
                <p:cNvSpPr>
                  <a:spLocks noChangeShapeType="1"/>
                </p:cNvSpPr>
                <p:nvPr/>
              </p:nvSpPr>
              <p:spPr bwMode="auto">
                <a:xfrm>
                  <a:off x="2755" y="3965"/>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81" name="Line 616"/>
                <p:cNvSpPr>
                  <a:spLocks noChangeShapeType="1"/>
                </p:cNvSpPr>
                <p:nvPr/>
              </p:nvSpPr>
              <p:spPr bwMode="auto">
                <a:xfrm>
                  <a:off x="2755" y="3965"/>
                  <a:ext cx="3" cy="2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82" name="Line 617"/>
                <p:cNvSpPr>
                  <a:spLocks noChangeShapeType="1"/>
                </p:cNvSpPr>
                <p:nvPr/>
              </p:nvSpPr>
              <p:spPr bwMode="auto">
                <a:xfrm flipV="1">
                  <a:off x="2763" y="3976"/>
                  <a:ext cx="3" cy="2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83" name="Line 618"/>
                <p:cNvSpPr>
                  <a:spLocks noChangeShapeType="1"/>
                </p:cNvSpPr>
                <p:nvPr/>
              </p:nvSpPr>
              <p:spPr bwMode="auto">
                <a:xfrm>
                  <a:off x="2771" y="3981"/>
                  <a:ext cx="3" cy="1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84" name="Line 619"/>
                <p:cNvSpPr>
                  <a:spLocks noChangeShapeType="1"/>
                </p:cNvSpPr>
                <p:nvPr/>
              </p:nvSpPr>
              <p:spPr bwMode="auto">
                <a:xfrm>
                  <a:off x="2779" y="3997"/>
                  <a:ext cx="3" cy="1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85" name="Line 620"/>
                <p:cNvSpPr>
                  <a:spLocks noChangeShapeType="1"/>
                </p:cNvSpPr>
                <p:nvPr/>
              </p:nvSpPr>
              <p:spPr bwMode="auto">
                <a:xfrm>
                  <a:off x="2787" y="4013"/>
                  <a:ext cx="3" cy="5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86" name="Line 621"/>
                <p:cNvSpPr>
                  <a:spLocks noChangeShapeType="1"/>
                </p:cNvSpPr>
                <p:nvPr/>
              </p:nvSpPr>
              <p:spPr bwMode="auto">
                <a:xfrm flipV="1">
                  <a:off x="2795" y="4000"/>
                  <a:ext cx="3" cy="7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87" name="Line 622"/>
                <p:cNvSpPr>
                  <a:spLocks noChangeShapeType="1"/>
                </p:cNvSpPr>
                <p:nvPr/>
              </p:nvSpPr>
              <p:spPr bwMode="auto">
                <a:xfrm>
                  <a:off x="2803" y="4005"/>
                  <a:ext cx="3" cy="3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88" name="Line 623"/>
                <p:cNvSpPr>
                  <a:spLocks noChangeShapeType="1"/>
                </p:cNvSpPr>
                <p:nvPr/>
              </p:nvSpPr>
              <p:spPr bwMode="auto">
                <a:xfrm>
                  <a:off x="2811" y="4045"/>
                  <a:ext cx="3" cy="2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89" name="Line 624"/>
                <p:cNvSpPr>
                  <a:spLocks noChangeShapeType="1"/>
                </p:cNvSpPr>
                <p:nvPr/>
              </p:nvSpPr>
              <p:spPr bwMode="auto">
                <a:xfrm>
                  <a:off x="2819" y="407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90" name="Line 625"/>
                <p:cNvSpPr>
                  <a:spLocks noChangeShapeType="1"/>
                </p:cNvSpPr>
                <p:nvPr/>
              </p:nvSpPr>
              <p:spPr bwMode="auto">
                <a:xfrm>
                  <a:off x="2827" y="407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91" name="Line 626"/>
                <p:cNvSpPr>
                  <a:spLocks noChangeShapeType="1"/>
                </p:cNvSpPr>
                <p:nvPr/>
              </p:nvSpPr>
              <p:spPr bwMode="auto">
                <a:xfrm>
                  <a:off x="2835" y="4077"/>
                  <a:ext cx="3" cy="1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92" name="Line 627"/>
                <p:cNvSpPr>
                  <a:spLocks noChangeShapeType="1"/>
                </p:cNvSpPr>
                <p:nvPr/>
              </p:nvSpPr>
              <p:spPr bwMode="auto">
                <a:xfrm>
                  <a:off x="2843" y="4093"/>
                  <a:ext cx="3" cy="1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93" name="Line 628"/>
                <p:cNvSpPr>
                  <a:spLocks noChangeShapeType="1"/>
                </p:cNvSpPr>
                <p:nvPr/>
              </p:nvSpPr>
              <p:spPr bwMode="auto">
                <a:xfrm flipV="1">
                  <a:off x="2851" y="4096"/>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94" name="Line 629"/>
                <p:cNvSpPr>
                  <a:spLocks noChangeShapeType="1"/>
                </p:cNvSpPr>
                <p:nvPr/>
              </p:nvSpPr>
              <p:spPr bwMode="auto">
                <a:xfrm flipV="1">
                  <a:off x="2859" y="4088"/>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95" name="Line 630"/>
                <p:cNvSpPr>
                  <a:spLocks noChangeShapeType="1"/>
                </p:cNvSpPr>
                <p:nvPr/>
              </p:nvSpPr>
              <p:spPr bwMode="auto">
                <a:xfrm>
                  <a:off x="2867" y="4093"/>
                  <a:ext cx="3" cy="6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96" name="Line 631"/>
                <p:cNvSpPr>
                  <a:spLocks noChangeShapeType="1"/>
                </p:cNvSpPr>
                <p:nvPr/>
              </p:nvSpPr>
              <p:spPr bwMode="auto">
                <a:xfrm>
                  <a:off x="2875"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97" name="Line 632"/>
                <p:cNvSpPr>
                  <a:spLocks noChangeShapeType="1"/>
                </p:cNvSpPr>
                <p:nvPr/>
              </p:nvSpPr>
              <p:spPr bwMode="auto">
                <a:xfrm>
                  <a:off x="2883"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98" name="Line 633"/>
                <p:cNvSpPr>
                  <a:spLocks noChangeShapeType="1"/>
                </p:cNvSpPr>
                <p:nvPr/>
              </p:nvSpPr>
              <p:spPr bwMode="auto">
                <a:xfrm>
                  <a:off x="2891"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999" name="Line 634"/>
                <p:cNvSpPr>
                  <a:spLocks noChangeShapeType="1"/>
                </p:cNvSpPr>
                <p:nvPr/>
              </p:nvSpPr>
              <p:spPr bwMode="auto">
                <a:xfrm>
                  <a:off x="2899"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00" name="Line 635"/>
                <p:cNvSpPr>
                  <a:spLocks noChangeShapeType="1"/>
                </p:cNvSpPr>
                <p:nvPr/>
              </p:nvSpPr>
              <p:spPr bwMode="auto">
                <a:xfrm>
                  <a:off x="2907"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01" name="Line 636"/>
                <p:cNvSpPr>
                  <a:spLocks noChangeShapeType="1"/>
                </p:cNvSpPr>
                <p:nvPr/>
              </p:nvSpPr>
              <p:spPr bwMode="auto">
                <a:xfrm>
                  <a:off x="2915" y="4165"/>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02" name="Rectangle 637"/>
                <p:cNvSpPr>
                  <a:spLocks noChangeArrowheads="1"/>
                </p:cNvSpPr>
                <p:nvPr/>
              </p:nvSpPr>
              <p:spPr bwMode="auto">
                <a:xfrm>
                  <a:off x="2363" y="4245"/>
                  <a:ext cx="180" cy="48"/>
                </a:xfrm>
                <a:prstGeom prst="rect">
                  <a:avLst/>
                </a:prstGeom>
                <a:noFill/>
                <a:ln w="9525">
                  <a:noFill/>
                  <a:round/>
                  <a:headEnd/>
                  <a:tailEnd/>
                </a:ln>
              </p:spPr>
              <p:txBody>
                <a:bodyPr wrap="none" lIns="0" tIns="0" rIns="0" bIns="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500" b="1">
                      <a:solidFill>
                        <a:srgbClr val="000000"/>
                      </a:solidFill>
                      <a:latin typeface="Arial" pitchFamily="34" charset="0"/>
                      <a:cs typeface="Arial" pitchFamily="34" charset="0"/>
                    </a:rPr>
                    <a:t>Channels</a:t>
                  </a:r>
                </a:p>
              </p:txBody>
            </p:sp>
            <p:sp>
              <p:nvSpPr>
                <p:cNvPr id="57003" name="Line 638"/>
                <p:cNvSpPr>
                  <a:spLocks noChangeShapeType="1"/>
                </p:cNvSpPr>
                <p:nvPr/>
              </p:nvSpPr>
              <p:spPr bwMode="auto">
                <a:xfrm>
                  <a:off x="2005" y="4165"/>
                  <a:ext cx="905"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04" name="Line 639"/>
                <p:cNvSpPr>
                  <a:spLocks noChangeShapeType="1"/>
                </p:cNvSpPr>
                <p:nvPr/>
              </p:nvSpPr>
              <p:spPr bwMode="auto">
                <a:xfrm>
                  <a:off x="2005" y="4165"/>
                  <a:ext cx="0"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05" name="Rectangle 640"/>
                <p:cNvSpPr>
                  <a:spLocks noChangeArrowheads="1"/>
                </p:cNvSpPr>
                <p:nvPr/>
              </p:nvSpPr>
              <p:spPr bwMode="auto">
                <a:xfrm>
                  <a:off x="1991" y="4189"/>
                  <a:ext cx="22" cy="48"/>
                </a:xfrm>
                <a:prstGeom prst="rect">
                  <a:avLst/>
                </a:prstGeom>
                <a:noFill/>
                <a:ln w="9525">
                  <a:noFill/>
                  <a:round/>
                  <a:headEnd/>
                  <a:tailEnd/>
                </a:ln>
              </p:spPr>
              <p:txBody>
                <a:bodyPr wrap="none" lIns="0" tIns="0" rIns="0" bIns="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500" b="1">
                      <a:solidFill>
                        <a:srgbClr val="000000"/>
                      </a:solidFill>
                      <a:latin typeface="Arial" pitchFamily="34" charset="0"/>
                      <a:cs typeface="Arial" pitchFamily="34" charset="0"/>
                    </a:rPr>
                    <a:t>0</a:t>
                  </a:r>
                </a:p>
              </p:txBody>
            </p:sp>
            <p:sp>
              <p:nvSpPr>
                <p:cNvPr id="57006" name="Line 641"/>
                <p:cNvSpPr>
                  <a:spLocks noChangeShapeType="1"/>
                </p:cNvSpPr>
                <p:nvPr/>
              </p:nvSpPr>
              <p:spPr bwMode="auto">
                <a:xfrm>
                  <a:off x="2037"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07" name="Line 642"/>
                <p:cNvSpPr>
                  <a:spLocks noChangeShapeType="1"/>
                </p:cNvSpPr>
                <p:nvPr/>
              </p:nvSpPr>
              <p:spPr bwMode="auto">
                <a:xfrm>
                  <a:off x="2069"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08" name="Line 643"/>
                <p:cNvSpPr>
                  <a:spLocks noChangeShapeType="1"/>
                </p:cNvSpPr>
                <p:nvPr/>
              </p:nvSpPr>
              <p:spPr bwMode="auto">
                <a:xfrm>
                  <a:off x="2101"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09" name="Line 644"/>
                <p:cNvSpPr>
                  <a:spLocks noChangeShapeType="1"/>
                </p:cNvSpPr>
                <p:nvPr/>
              </p:nvSpPr>
              <p:spPr bwMode="auto">
                <a:xfrm>
                  <a:off x="2125"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10" name="Line 645"/>
                <p:cNvSpPr>
                  <a:spLocks noChangeShapeType="1"/>
                </p:cNvSpPr>
                <p:nvPr/>
              </p:nvSpPr>
              <p:spPr bwMode="auto">
                <a:xfrm>
                  <a:off x="2157" y="4165"/>
                  <a:ext cx="0"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11" name="Rectangle 646"/>
                <p:cNvSpPr>
                  <a:spLocks noChangeArrowheads="1"/>
                </p:cNvSpPr>
                <p:nvPr/>
              </p:nvSpPr>
              <p:spPr bwMode="auto">
                <a:xfrm>
                  <a:off x="2131" y="4189"/>
                  <a:ext cx="44" cy="48"/>
                </a:xfrm>
                <a:prstGeom prst="rect">
                  <a:avLst/>
                </a:prstGeom>
                <a:noFill/>
                <a:ln w="9525">
                  <a:noFill/>
                  <a:round/>
                  <a:headEnd/>
                  <a:tailEnd/>
                </a:ln>
              </p:spPr>
              <p:txBody>
                <a:bodyPr wrap="none" lIns="0" tIns="0" rIns="0" bIns="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500" b="1">
                      <a:solidFill>
                        <a:srgbClr val="000000"/>
                      </a:solidFill>
                      <a:latin typeface="Arial" pitchFamily="34" charset="0"/>
                      <a:cs typeface="Arial" pitchFamily="34" charset="0"/>
                    </a:rPr>
                    <a:t>20</a:t>
                  </a:r>
                </a:p>
              </p:txBody>
            </p:sp>
            <p:sp>
              <p:nvSpPr>
                <p:cNvPr id="57012" name="Line 647"/>
                <p:cNvSpPr>
                  <a:spLocks noChangeShapeType="1"/>
                </p:cNvSpPr>
                <p:nvPr/>
              </p:nvSpPr>
              <p:spPr bwMode="auto">
                <a:xfrm>
                  <a:off x="2189"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13" name="Line 648"/>
                <p:cNvSpPr>
                  <a:spLocks noChangeShapeType="1"/>
                </p:cNvSpPr>
                <p:nvPr/>
              </p:nvSpPr>
              <p:spPr bwMode="auto">
                <a:xfrm>
                  <a:off x="2221"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14" name="Line 649"/>
                <p:cNvSpPr>
                  <a:spLocks noChangeShapeType="1"/>
                </p:cNvSpPr>
                <p:nvPr/>
              </p:nvSpPr>
              <p:spPr bwMode="auto">
                <a:xfrm>
                  <a:off x="2253"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15" name="Line 650"/>
                <p:cNvSpPr>
                  <a:spLocks noChangeShapeType="1"/>
                </p:cNvSpPr>
                <p:nvPr/>
              </p:nvSpPr>
              <p:spPr bwMode="auto">
                <a:xfrm>
                  <a:off x="2285"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16" name="Line 651"/>
                <p:cNvSpPr>
                  <a:spLocks noChangeShapeType="1"/>
                </p:cNvSpPr>
                <p:nvPr/>
              </p:nvSpPr>
              <p:spPr bwMode="auto">
                <a:xfrm>
                  <a:off x="2309" y="4165"/>
                  <a:ext cx="0"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17" name="Rectangle 652"/>
                <p:cNvSpPr>
                  <a:spLocks noChangeArrowheads="1"/>
                </p:cNvSpPr>
                <p:nvPr/>
              </p:nvSpPr>
              <p:spPr bwMode="auto">
                <a:xfrm>
                  <a:off x="2282" y="4189"/>
                  <a:ext cx="44" cy="48"/>
                </a:xfrm>
                <a:prstGeom prst="rect">
                  <a:avLst/>
                </a:prstGeom>
                <a:noFill/>
                <a:ln w="9525">
                  <a:noFill/>
                  <a:round/>
                  <a:headEnd/>
                  <a:tailEnd/>
                </a:ln>
              </p:spPr>
              <p:txBody>
                <a:bodyPr wrap="none" lIns="0" tIns="0" rIns="0" bIns="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500" b="1">
                      <a:solidFill>
                        <a:srgbClr val="000000"/>
                      </a:solidFill>
                      <a:latin typeface="Arial" pitchFamily="34" charset="0"/>
                      <a:cs typeface="Arial" pitchFamily="34" charset="0"/>
                    </a:rPr>
                    <a:t>40</a:t>
                  </a:r>
                </a:p>
              </p:txBody>
            </p:sp>
            <p:sp>
              <p:nvSpPr>
                <p:cNvPr id="57018" name="Line 653"/>
                <p:cNvSpPr>
                  <a:spLocks noChangeShapeType="1"/>
                </p:cNvSpPr>
                <p:nvPr/>
              </p:nvSpPr>
              <p:spPr bwMode="auto">
                <a:xfrm>
                  <a:off x="2341"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19" name="Line 654"/>
                <p:cNvSpPr>
                  <a:spLocks noChangeShapeType="1"/>
                </p:cNvSpPr>
                <p:nvPr/>
              </p:nvSpPr>
              <p:spPr bwMode="auto">
                <a:xfrm>
                  <a:off x="2372"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20" name="Line 655"/>
                <p:cNvSpPr>
                  <a:spLocks noChangeShapeType="1"/>
                </p:cNvSpPr>
                <p:nvPr/>
              </p:nvSpPr>
              <p:spPr bwMode="auto">
                <a:xfrm>
                  <a:off x="2404"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21" name="Line 656"/>
                <p:cNvSpPr>
                  <a:spLocks noChangeShapeType="1"/>
                </p:cNvSpPr>
                <p:nvPr/>
              </p:nvSpPr>
              <p:spPr bwMode="auto">
                <a:xfrm>
                  <a:off x="2436"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22" name="Line 657"/>
                <p:cNvSpPr>
                  <a:spLocks noChangeShapeType="1"/>
                </p:cNvSpPr>
                <p:nvPr/>
              </p:nvSpPr>
              <p:spPr bwMode="auto">
                <a:xfrm>
                  <a:off x="2460" y="4165"/>
                  <a:ext cx="0"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23" name="Rectangle 658"/>
                <p:cNvSpPr>
                  <a:spLocks noChangeArrowheads="1"/>
                </p:cNvSpPr>
                <p:nvPr/>
              </p:nvSpPr>
              <p:spPr bwMode="auto">
                <a:xfrm>
                  <a:off x="2434" y="4189"/>
                  <a:ext cx="44" cy="48"/>
                </a:xfrm>
                <a:prstGeom prst="rect">
                  <a:avLst/>
                </a:prstGeom>
                <a:noFill/>
                <a:ln w="9525">
                  <a:noFill/>
                  <a:round/>
                  <a:headEnd/>
                  <a:tailEnd/>
                </a:ln>
              </p:spPr>
              <p:txBody>
                <a:bodyPr wrap="none" lIns="0" tIns="0" rIns="0" bIns="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500" b="1">
                      <a:solidFill>
                        <a:srgbClr val="000000"/>
                      </a:solidFill>
                      <a:latin typeface="Arial" pitchFamily="34" charset="0"/>
                      <a:cs typeface="Arial" pitchFamily="34" charset="0"/>
                    </a:rPr>
                    <a:t>60</a:t>
                  </a:r>
                </a:p>
              </p:txBody>
            </p:sp>
            <p:sp>
              <p:nvSpPr>
                <p:cNvPr id="57024" name="Line 659"/>
                <p:cNvSpPr>
                  <a:spLocks noChangeShapeType="1"/>
                </p:cNvSpPr>
                <p:nvPr/>
              </p:nvSpPr>
              <p:spPr bwMode="auto">
                <a:xfrm>
                  <a:off x="2492"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25" name="Line 660"/>
                <p:cNvSpPr>
                  <a:spLocks noChangeShapeType="1"/>
                </p:cNvSpPr>
                <p:nvPr/>
              </p:nvSpPr>
              <p:spPr bwMode="auto">
                <a:xfrm>
                  <a:off x="2525"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26" name="Line 661"/>
                <p:cNvSpPr>
                  <a:spLocks noChangeShapeType="1"/>
                </p:cNvSpPr>
                <p:nvPr/>
              </p:nvSpPr>
              <p:spPr bwMode="auto">
                <a:xfrm>
                  <a:off x="2555"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27" name="Line 662"/>
                <p:cNvSpPr>
                  <a:spLocks noChangeShapeType="1"/>
                </p:cNvSpPr>
                <p:nvPr/>
              </p:nvSpPr>
              <p:spPr bwMode="auto">
                <a:xfrm>
                  <a:off x="2587"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28" name="Line 663"/>
                <p:cNvSpPr>
                  <a:spLocks noChangeShapeType="1"/>
                </p:cNvSpPr>
                <p:nvPr/>
              </p:nvSpPr>
              <p:spPr bwMode="auto">
                <a:xfrm>
                  <a:off x="2612" y="4165"/>
                  <a:ext cx="0"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29" name="Rectangle 664"/>
                <p:cNvSpPr>
                  <a:spLocks noChangeArrowheads="1"/>
                </p:cNvSpPr>
                <p:nvPr/>
              </p:nvSpPr>
              <p:spPr bwMode="auto">
                <a:xfrm>
                  <a:off x="2586" y="4189"/>
                  <a:ext cx="44" cy="48"/>
                </a:xfrm>
                <a:prstGeom prst="rect">
                  <a:avLst/>
                </a:prstGeom>
                <a:noFill/>
                <a:ln w="9525">
                  <a:noFill/>
                  <a:round/>
                  <a:headEnd/>
                  <a:tailEnd/>
                </a:ln>
              </p:spPr>
              <p:txBody>
                <a:bodyPr wrap="none" lIns="0" tIns="0" rIns="0" bIns="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500" b="1">
                      <a:solidFill>
                        <a:srgbClr val="000000"/>
                      </a:solidFill>
                      <a:latin typeface="Arial" pitchFamily="34" charset="0"/>
                      <a:cs typeface="Arial" pitchFamily="34" charset="0"/>
                    </a:rPr>
                    <a:t>80</a:t>
                  </a:r>
                </a:p>
              </p:txBody>
            </p:sp>
            <p:sp>
              <p:nvSpPr>
                <p:cNvPr id="57030" name="Line 665"/>
                <p:cNvSpPr>
                  <a:spLocks noChangeShapeType="1"/>
                </p:cNvSpPr>
                <p:nvPr/>
              </p:nvSpPr>
              <p:spPr bwMode="auto">
                <a:xfrm>
                  <a:off x="2643"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31" name="Line 666"/>
                <p:cNvSpPr>
                  <a:spLocks noChangeShapeType="1"/>
                </p:cNvSpPr>
                <p:nvPr/>
              </p:nvSpPr>
              <p:spPr bwMode="auto">
                <a:xfrm>
                  <a:off x="2675"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32" name="Line 667"/>
                <p:cNvSpPr>
                  <a:spLocks noChangeShapeType="1"/>
                </p:cNvSpPr>
                <p:nvPr/>
              </p:nvSpPr>
              <p:spPr bwMode="auto">
                <a:xfrm>
                  <a:off x="2707"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33" name="Line 668"/>
                <p:cNvSpPr>
                  <a:spLocks noChangeShapeType="1"/>
                </p:cNvSpPr>
                <p:nvPr/>
              </p:nvSpPr>
              <p:spPr bwMode="auto">
                <a:xfrm>
                  <a:off x="2739"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34" name="Line 669"/>
                <p:cNvSpPr>
                  <a:spLocks noChangeShapeType="1"/>
                </p:cNvSpPr>
                <p:nvPr/>
              </p:nvSpPr>
              <p:spPr bwMode="auto">
                <a:xfrm>
                  <a:off x="2763" y="4165"/>
                  <a:ext cx="0"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35" name="Rectangle 670"/>
                <p:cNvSpPr>
                  <a:spLocks noChangeArrowheads="1"/>
                </p:cNvSpPr>
                <p:nvPr/>
              </p:nvSpPr>
              <p:spPr bwMode="auto">
                <a:xfrm>
                  <a:off x="2725" y="4189"/>
                  <a:ext cx="67" cy="48"/>
                </a:xfrm>
                <a:prstGeom prst="rect">
                  <a:avLst/>
                </a:prstGeom>
                <a:noFill/>
                <a:ln w="9525">
                  <a:noFill/>
                  <a:round/>
                  <a:headEnd/>
                  <a:tailEnd/>
                </a:ln>
              </p:spPr>
              <p:txBody>
                <a:bodyPr wrap="none" lIns="0" tIns="0" rIns="0" bIns="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500" b="1">
                      <a:solidFill>
                        <a:srgbClr val="000000"/>
                      </a:solidFill>
                      <a:latin typeface="Arial" pitchFamily="34" charset="0"/>
                      <a:cs typeface="Arial" pitchFamily="34" charset="0"/>
                    </a:rPr>
                    <a:t>100</a:t>
                  </a:r>
                </a:p>
              </p:txBody>
            </p:sp>
            <p:sp>
              <p:nvSpPr>
                <p:cNvPr id="57036" name="Line 671"/>
                <p:cNvSpPr>
                  <a:spLocks noChangeShapeType="1"/>
                </p:cNvSpPr>
                <p:nvPr/>
              </p:nvSpPr>
              <p:spPr bwMode="auto">
                <a:xfrm>
                  <a:off x="2795"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37" name="Line 672"/>
                <p:cNvSpPr>
                  <a:spLocks noChangeShapeType="1"/>
                </p:cNvSpPr>
                <p:nvPr/>
              </p:nvSpPr>
              <p:spPr bwMode="auto">
                <a:xfrm>
                  <a:off x="2827"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38" name="Line 673"/>
                <p:cNvSpPr>
                  <a:spLocks noChangeShapeType="1"/>
                </p:cNvSpPr>
                <p:nvPr/>
              </p:nvSpPr>
              <p:spPr bwMode="auto">
                <a:xfrm>
                  <a:off x="2859"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39" name="Line 674"/>
                <p:cNvSpPr>
                  <a:spLocks noChangeShapeType="1"/>
                </p:cNvSpPr>
                <p:nvPr/>
              </p:nvSpPr>
              <p:spPr bwMode="auto">
                <a:xfrm>
                  <a:off x="2891"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40" name="Line 675"/>
                <p:cNvSpPr>
                  <a:spLocks noChangeShapeType="1"/>
                </p:cNvSpPr>
                <p:nvPr/>
              </p:nvSpPr>
              <p:spPr bwMode="auto">
                <a:xfrm>
                  <a:off x="2915" y="4165"/>
                  <a:ext cx="0"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41" name="Rectangle 676"/>
                <p:cNvSpPr>
                  <a:spLocks noChangeArrowheads="1"/>
                </p:cNvSpPr>
                <p:nvPr/>
              </p:nvSpPr>
              <p:spPr bwMode="auto">
                <a:xfrm>
                  <a:off x="2877" y="4189"/>
                  <a:ext cx="67" cy="48"/>
                </a:xfrm>
                <a:prstGeom prst="rect">
                  <a:avLst/>
                </a:prstGeom>
                <a:noFill/>
                <a:ln w="9525">
                  <a:noFill/>
                  <a:round/>
                  <a:headEnd/>
                  <a:tailEnd/>
                </a:ln>
              </p:spPr>
              <p:txBody>
                <a:bodyPr wrap="none" lIns="0" tIns="0" rIns="0" bIns="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500" b="1">
                      <a:solidFill>
                        <a:srgbClr val="000000"/>
                      </a:solidFill>
                      <a:latin typeface="Arial" pitchFamily="34" charset="0"/>
                      <a:cs typeface="Arial" pitchFamily="34" charset="0"/>
                    </a:rPr>
                    <a:t>120</a:t>
                  </a:r>
                </a:p>
              </p:txBody>
            </p:sp>
            <p:pic>
              <p:nvPicPr>
                <p:cNvPr id="57042" name="Picture 677"/>
                <p:cNvPicPr>
                  <a:picLocks noChangeAspect="1" noChangeArrowheads="1"/>
                </p:cNvPicPr>
                <p:nvPr/>
              </p:nvPicPr>
              <p:blipFill>
                <a:blip r:embed="rId9"/>
                <a:srcRect/>
                <a:stretch>
                  <a:fillRect/>
                </a:stretch>
              </p:blipFill>
              <p:spPr bwMode="auto">
                <a:xfrm>
                  <a:off x="1925" y="3701"/>
                  <a:ext cx="35" cy="115"/>
                </a:xfrm>
                <a:prstGeom prst="rect">
                  <a:avLst/>
                </a:prstGeom>
                <a:noFill/>
                <a:ln w="9525">
                  <a:noFill/>
                  <a:round/>
                  <a:headEnd/>
                  <a:tailEnd/>
                </a:ln>
              </p:spPr>
            </p:pic>
            <p:sp>
              <p:nvSpPr>
                <p:cNvPr id="57043" name="Line 678"/>
                <p:cNvSpPr>
                  <a:spLocks noChangeShapeType="1"/>
                </p:cNvSpPr>
                <p:nvPr/>
              </p:nvSpPr>
              <p:spPr bwMode="auto">
                <a:xfrm flipV="1">
                  <a:off x="2005" y="3355"/>
                  <a:ext cx="0" cy="81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44" name="Line 679"/>
                <p:cNvSpPr>
                  <a:spLocks noChangeShapeType="1"/>
                </p:cNvSpPr>
                <p:nvPr/>
              </p:nvSpPr>
              <p:spPr bwMode="auto">
                <a:xfrm flipH="1">
                  <a:off x="1975" y="4165"/>
                  <a:ext cx="29"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pic>
              <p:nvPicPr>
                <p:cNvPr id="57045" name="Picture 680"/>
                <p:cNvPicPr>
                  <a:picLocks noChangeAspect="1" noChangeArrowheads="1"/>
                </p:cNvPicPr>
                <p:nvPr/>
              </p:nvPicPr>
              <p:blipFill>
                <a:blip r:embed="rId4"/>
                <a:srcRect/>
                <a:stretch>
                  <a:fillRect/>
                </a:stretch>
              </p:blipFill>
              <p:spPr bwMode="auto">
                <a:xfrm>
                  <a:off x="1957" y="4157"/>
                  <a:ext cx="27" cy="11"/>
                </a:xfrm>
                <a:prstGeom prst="rect">
                  <a:avLst/>
                </a:prstGeom>
                <a:noFill/>
                <a:ln w="9525">
                  <a:noFill/>
                  <a:round/>
                  <a:headEnd/>
                  <a:tailEnd/>
                </a:ln>
              </p:spPr>
            </p:pic>
            <p:sp>
              <p:nvSpPr>
                <p:cNvPr id="57046" name="Line 681"/>
                <p:cNvSpPr>
                  <a:spLocks noChangeShapeType="1"/>
                </p:cNvSpPr>
                <p:nvPr/>
              </p:nvSpPr>
              <p:spPr bwMode="auto">
                <a:xfrm flipH="1">
                  <a:off x="1991" y="4133"/>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47" name="Line 682"/>
                <p:cNvSpPr>
                  <a:spLocks noChangeShapeType="1"/>
                </p:cNvSpPr>
                <p:nvPr/>
              </p:nvSpPr>
              <p:spPr bwMode="auto">
                <a:xfrm flipH="1">
                  <a:off x="1991" y="4101"/>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48" name="Line 683"/>
                <p:cNvSpPr>
                  <a:spLocks noChangeShapeType="1"/>
                </p:cNvSpPr>
                <p:nvPr/>
              </p:nvSpPr>
              <p:spPr bwMode="auto">
                <a:xfrm flipH="1">
                  <a:off x="1991" y="4069"/>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49" name="Line 684"/>
                <p:cNvSpPr>
                  <a:spLocks noChangeShapeType="1"/>
                </p:cNvSpPr>
                <p:nvPr/>
              </p:nvSpPr>
              <p:spPr bwMode="auto">
                <a:xfrm flipH="1">
                  <a:off x="1991" y="4037"/>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50" name="Line 685"/>
                <p:cNvSpPr>
                  <a:spLocks noChangeShapeType="1"/>
                </p:cNvSpPr>
                <p:nvPr/>
              </p:nvSpPr>
              <p:spPr bwMode="auto">
                <a:xfrm flipH="1">
                  <a:off x="1975" y="4005"/>
                  <a:ext cx="29"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pic>
              <p:nvPicPr>
                <p:cNvPr id="57051" name="Picture 686"/>
                <p:cNvPicPr>
                  <a:picLocks noChangeAspect="1" noChangeArrowheads="1"/>
                </p:cNvPicPr>
                <p:nvPr/>
              </p:nvPicPr>
              <p:blipFill>
                <a:blip r:embed="rId10"/>
                <a:srcRect/>
                <a:stretch>
                  <a:fillRect/>
                </a:stretch>
              </p:blipFill>
              <p:spPr bwMode="auto">
                <a:xfrm>
                  <a:off x="1957" y="3989"/>
                  <a:ext cx="27" cy="27"/>
                </a:xfrm>
                <a:prstGeom prst="rect">
                  <a:avLst/>
                </a:prstGeom>
                <a:noFill/>
                <a:ln w="9525">
                  <a:noFill/>
                  <a:round/>
                  <a:headEnd/>
                  <a:tailEnd/>
                </a:ln>
              </p:spPr>
            </p:pic>
            <p:sp>
              <p:nvSpPr>
                <p:cNvPr id="57052" name="Line 687"/>
                <p:cNvSpPr>
                  <a:spLocks noChangeShapeType="1"/>
                </p:cNvSpPr>
                <p:nvPr/>
              </p:nvSpPr>
              <p:spPr bwMode="auto">
                <a:xfrm flipH="1">
                  <a:off x="1991" y="3973"/>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53" name="Line 688"/>
                <p:cNvSpPr>
                  <a:spLocks noChangeShapeType="1"/>
                </p:cNvSpPr>
                <p:nvPr/>
              </p:nvSpPr>
              <p:spPr bwMode="auto">
                <a:xfrm flipH="1">
                  <a:off x="1991" y="3941"/>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54" name="Line 689"/>
                <p:cNvSpPr>
                  <a:spLocks noChangeShapeType="1"/>
                </p:cNvSpPr>
                <p:nvPr/>
              </p:nvSpPr>
              <p:spPr bwMode="auto">
                <a:xfrm flipH="1">
                  <a:off x="1991" y="3909"/>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55" name="Line 690"/>
                <p:cNvSpPr>
                  <a:spLocks noChangeShapeType="1"/>
                </p:cNvSpPr>
                <p:nvPr/>
              </p:nvSpPr>
              <p:spPr bwMode="auto">
                <a:xfrm flipH="1">
                  <a:off x="1991" y="3877"/>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56" name="Line 691"/>
                <p:cNvSpPr>
                  <a:spLocks noChangeShapeType="1"/>
                </p:cNvSpPr>
                <p:nvPr/>
              </p:nvSpPr>
              <p:spPr bwMode="auto">
                <a:xfrm flipH="1">
                  <a:off x="1975" y="3845"/>
                  <a:ext cx="29"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pic>
              <p:nvPicPr>
                <p:cNvPr id="57057" name="Picture 692"/>
                <p:cNvPicPr>
                  <a:picLocks noChangeAspect="1" noChangeArrowheads="1"/>
                </p:cNvPicPr>
                <p:nvPr/>
              </p:nvPicPr>
              <p:blipFill>
                <a:blip r:embed="rId7"/>
                <a:srcRect/>
                <a:stretch>
                  <a:fillRect/>
                </a:stretch>
              </p:blipFill>
              <p:spPr bwMode="auto">
                <a:xfrm>
                  <a:off x="1957" y="3821"/>
                  <a:ext cx="27" cy="43"/>
                </a:xfrm>
                <a:prstGeom prst="rect">
                  <a:avLst/>
                </a:prstGeom>
                <a:noFill/>
                <a:ln w="9525">
                  <a:noFill/>
                  <a:round/>
                  <a:headEnd/>
                  <a:tailEnd/>
                </a:ln>
              </p:spPr>
            </p:pic>
            <p:sp>
              <p:nvSpPr>
                <p:cNvPr id="57058" name="Line 693"/>
                <p:cNvSpPr>
                  <a:spLocks noChangeShapeType="1"/>
                </p:cNvSpPr>
                <p:nvPr/>
              </p:nvSpPr>
              <p:spPr bwMode="auto">
                <a:xfrm flipH="1">
                  <a:off x="1991" y="3814"/>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59" name="Line 694"/>
                <p:cNvSpPr>
                  <a:spLocks noChangeShapeType="1"/>
                </p:cNvSpPr>
                <p:nvPr/>
              </p:nvSpPr>
              <p:spPr bwMode="auto">
                <a:xfrm flipH="1">
                  <a:off x="1991" y="3782"/>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60" name="Line 695"/>
                <p:cNvSpPr>
                  <a:spLocks noChangeShapeType="1"/>
                </p:cNvSpPr>
                <p:nvPr/>
              </p:nvSpPr>
              <p:spPr bwMode="auto">
                <a:xfrm flipH="1">
                  <a:off x="1991" y="3750"/>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61" name="Line 696"/>
                <p:cNvSpPr>
                  <a:spLocks noChangeShapeType="1"/>
                </p:cNvSpPr>
                <p:nvPr/>
              </p:nvSpPr>
              <p:spPr bwMode="auto">
                <a:xfrm flipH="1">
                  <a:off x="1991" y="3717"/>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62" name="Line 697"/>
                <p:cNvSpPr>
                  <a:spLocks noChangeShapeType="1"/>
                </p:cNvSpPr>
                <p:nvPr/>
              </p:nvSpPr>
              <p:spPr bwMode="auto">
                <a:xfrm flipH="1">
                  <a:off x="1975" y="3685"/>
                  <a:ext cx="29"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pic>
              <p:nvPicPr>
                <p:cNvPr id="57063" name="Picture 698"/>
                <p:cNvPicPr>
                  <a:picLocks noChangeAspect="1" noChangeArrowheads="1"/>
                </p:cNvPicPr>
                <p:nvPr/>
              </p:nvPicPr>
              <p:blipFill>
                <a:blip r:embed="rId11"/>
                <a:srcRect/>
                <a:stretch>
                  <a:fillRect/>
                </a:stretch>
              </p:blipFill>
              <p:spPr bwMode="auto">
                <a:xfrm>
                  <a:off x="1957" y="3661"/>
                  <a:ext cx="27" cy="43"/>
                </a:xfrm>
                <a:prstGeom prst="rect">
                  <a:avLst/>
                </a:prstGeom>
                <a:noFill/>
                <a:ln w="9525">
                  <a:noFill/>
                  <a:round/>
                  <a:headEnd/>
                  <a:tailEnd/>
                </a:ln>
              </p:spPr>
            </p:pic>
            <p:sp>
              <p:nvSpPr>
                <p:cNvPr id="57064" name="Line 699"/>
                <p:cNvSpPr>
                  <a:spLocks noChangeShapeType="1"/>
                </p:cNvSpPr>
                <p:nvPr/>
              </p:nvSpPr>
              <p:spPr bwMode="auto">
                <a:xfrm flipH="1">
                  <a:off x="1991" y="3653"/>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65" name="Line 700"/>
                <p:cNvSpPr>
                  <a:spLocks noChangeShapeType="1"/>
                </p:cNvSpPr>
                <p:nvPr/>
              </p:nvSpPr>
              <p:spPr bwMode="auto">
                <a:xfrm flipH="1">
                  <a:off x="1991" y="3621"/>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66" name="Line 701"/>
                <p:cNvSpPr>
                  <a:spLocks noChangeShapeType="1"/>
                </p:cNvSpPr>
                <p:nvPr/>
              </p:nvSpPr>
              <p:spPr bwMode="auto">
                <a:xfrm flipH="1">
                  <a:off x="1991" y="3592"/>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67" name="Line 702"/>
                <p:cNvSpPr>
                  <a:spLocks noChangeShapeType="1"/>
                </p:cNvSpPr>
                <p:nvPr/>
              </p:nvSpPr>
              <p:spPr bwMode="auto">
                <a:xfrm flipH="1">
                  <a:off x="1991" y="3560"/>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68" name="Line 703"/>
                <p:cNvSpPr>
                  <a:spLocks noChangeShapeType="1"/>
                </p:cNvSpPr>
                <p:nvPr/>
              </p:nvSpPr>
              <p:spPr bwMode="auto">
                <a:xfrm flipH="1">
                  <a:off x="1975" y="3528"/>
                  <a:ext cx="29"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pic>
              <p:nvPicPr>
                <p:cNvPr id="57069" name="Picture 704"/>
                <p:cNvPicPr>
                  <a:picLocks noChangeAspect="1" noChangeArrowheads="1"/>
                </p:cNvPicPr>
                <p:nvPr/>
              </p:nvPicPr>
              <p:blipFill>
                <a:blip r:embed="rId12"/>
                <a:srcRect/>
                <a:stretch>
                  <a:fillRect/>
                </a:stretch>
              </p:blipFill>
              <p:spPr bwMode="auto">
                <a:xfrm>
                  <a:off x="1957" y="3504"/>
                  <a:ext cx="27" cy="43"/>
                </a:xfrm>
                <a:prstGeom prst="rect">
                  <a:avLst/>
                </a:prstGeom>
                <a:noFill/>
                <a:ln w="9525">
                  <a:noFill/>
                  <a:round/>
                  <a:headEnd/>
                  <a:tailEnd/>
                </a:ln>
              </p:spPr>
            </p:pic>
            <p:sp>
              <p:nvSpPr>
                <p:cNvPr id="57070" name="Line 705"/>
                <p:cNvSpPr>
                  <a:spLocks noChangeShapeType="1"/>
                </p:cNvSpPr>
                <p:nvPr/>
              </p:nvSpPr>
              <p:spPr bwMode="auto">
                <a:xfrm flipH="1">
                  <a:off x="1991" y="3496"/>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71" name="Line 706"/>
                <p:cNvSpPr>
                  <a:spLocks noChangeShapeType="1"/>
                </p:cNvSpPr>
                <p:nvPr/>
              </p:nvSpPr>
              <p:spPr bwMode="auto">
                <a:xfrm flipH="1">
                  <a:off x="1991" y="3464"/>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72" name="Line 707"/>
                <p:cNvSpPr>
                  <a:spLocks noChangeShapeType="1"/>
                </p:cNvSpPr>
                <p:nvPr/>
              </p:nvSpPr>
              <p:spPr bwMode="auto">
                <a:xfrm flipH="1">
                  <a:off x="1991" y="3424"/>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73" name="Line 708"/>
                <p:cNvSpPr>
                  <a:spLocks noChangeShapeType="1"/>
                </p:cNvSpPr>
                <p:nvPr/>
              </p:nvSpPr>
              <p:spPr bwMode="auto">
                <a:xfrm flipH="1">
                  <a:off x="1991" y="3392"/>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74" name="Line 709"/>
                <p:cNvSpPr>
                  <a:spLocks noChangeShapeType="1"/>
                </p:cNvSpPr>
                <p:nvPr/>
              </p:nvSpPr>
              <p:spPr bwMode="auto">
                <a:xfrm>
                  <a:off x="2005" y="4165"/>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75" name="Line 710"/>
                <p:cNvSpPr>
                  <a:spLocks noChangeShapeType="1"/>
                </p:cNvSpPr>
                <p:nvPr/>
              </p:nvSpPr>
              <p:spPr bwMode="auto">
                <a:xfrm>
                  <a:off x="2005"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76" name="Line 711"/>
                <p:cNvSpPr>
                  <a:spLocks noChangeShapeType="1"/>
                </p:cNvSpPr>
                <p:nvPr/>
              </p:nvSpPr>
              <p:spPr bwMode="auto">
                <a:xfrm>
                  <a:off x="2013"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77" name="Line 712"/>
                <p:cNvSpPr>
                  <a:spLocks noChangeShapeType="1"/>
                </p:cNvSpPr>
                <p:nvPr/>
              </p:nvSpPr>
              <p:spPr bwMode="auto">
                <a:xfrm>
                  <a:off x="2021"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78" name="Line 713"/>
                <p:cNvSpPr>
                  <a:spLocks noChangeShapeType="1"/>
                </p:cNvSpPr>
                <p:nvPr/>
              </p:nvSpPr>
              <p:spPr bwMode="auto">
                <a:xfrm>
                  <a:off x="2029"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79" name="Line 714"/>
                <p:cNvSpPr>
                  <a:spLocks noChangeShapeType="1"/>
                </p:cNvSpPr>
                <p:nvPr/>
              </p:nvSpPr>
              <p:spPr bwMode="auto">
                <a:xfrm>
                  <a:off x="2037"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80" name="Line 715"/>
                <p:cNvSpPr>
                  <a:spLocks noChangeShapeType="1"/>
                </p:cNvSpPr>
                <p:nvPr/>
              </p:nvSpPr>
              <p:spPr bwMode="auto">
                <a:xfrm>
                  <a:off x="2045"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81" name="Line 716"/>
                <p:cNvSpPr>
                  <a:spLocks noChangeShapeType="1"/>
                </p:cNvSpPr>
                <p:nvPr/>
              </p:nvSpPr>
              <p:spPr bwMode="auto">
                <a:xfrm>
                  <a:off x="2053"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grpSp>
              <p:nvGrpSpPr>
                <p:cNvPr id="8" name="Group 717"/>
                <p:cNvGrpSpPr>
                  <a:grpSpLocks/>
                </p:cNvGrpSpPr>
                <p:nvPr/>
              </p:nvGrpSpPr>
              <p:grpSpPr bwMode="auto">
                <a:xfrm>
                  <a:off x="2061" y="3410"/>
                  <a:ext cx="851" cy="752"/>
                  <a:chOff x="2061" y="3410"/>
                  <a:chExt cx="851" cy="752"/>
                </a:xfrm>
              </p:grpSpPr>
              <p:sp>
                <p:nvSpPr>
                  <p:cNvPr id="57170" name="Line 718"/>
                  <p:cNvSpPr>
                    <a:spLocks noChangeShapeType="1"/>
                  </p:cNvSpPr>
                  <p:nvPr/>
                </p:nvSpPr>
                <p:spPr bwMode="auto">
                  <a:xfrm>
                    <a:off x="2061" y="416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71" name="Line 719"/>
                  <p:cNvSpPr>
                    <a:spLocks noChangeShapeType="1"/>
                  </p:cNvSpPr>
                  <p:nvPr/>
                </p:nvSpPr>
                <p:spPr bwMode="auto">
                  <a:xfrm>
                    <a:off x="2069" y="416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72" name="Line 720"/>
                  <p:cNvSpPr>
                    <a:spLocks noChangeShapeType="1"/>
                  </p:cNvSpPr>
                  <p:nvPr/>
                </p:nvSpPr>
                <p:spPr bwMode="auto">
                  <a:xfrm>
                    <a:off x="2077" y="416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73" name="Line 721"/>
                  <p:cNvSpPr>
                    <a:spLocks noChangeShapeType="1"/>
                  </p:cNvSpPr>
                  <p:nvPr/>
                </p:nvSpPr>
                <p:spPr bwMode="auto">
                  <a:xfrm>
                    <a:off x="2085" y="416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74" name="Line 722"/>
                  <p:cNvSpPr>
                    <a:spLocks noChangeShapeType="1"/>
                  </p:cNvSpPr>
                  <p:nvPr/>
                </p:nvSpPr>
                <p:spPr bwMode="auto">
                  <a:xfrm>
                    <a:off x="2093" y="416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75" name="Line 723"/>
                  <p:cNvSpPr>
                    <a:spLocks noChangeShapeType="1"/>
                  </p:cNvSpPr>
                  <p:nvPr/>
                </p:nvSpPr>
                <p:spPr bwMode="auto">
                  <a:xfrm>
                    <a:off x="2101" y="416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76" name="Line 724"/>
                  <p:cNvSpPr>
                    <a:spLocks noChangeShapeType="1"/>
                  </p:cNvSpPr>
                  <p:nvPr/>
                </p:nvSpPr>
                <p:spPr bwMode="auto">
                  <a:xfrm>
                    <a:off x="2109" y="416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77" name="Line 725"/>
                  <p:cNvSpPr>
                    <a:spLocks noChangeShapeType="1"/>
                  </p:cNvSpPr>
                  <p:nvPr/>
                </p:nvSpPr>
                <p:spPr bwMode="auto">
                  <a:xfrm>
                    <a:off x="2117" y="416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78" name="Line 726"/>
                  <p:cNvSpPr>
                    <a:spLocks noChangeShapeType="1"/>
                  </p:cNvSpPr>
                  <p:nvPr/>
                </p:nvSpPr>
                <p:spPr bwMode="auto">
                  <a:xfrm>
                    <a:off x="2125" y="4163"/>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79" name="Line 727"/>
                  <p:cNvSpPr>
                    <a:spLocks noChangeShapeType="1"/>
                  </p:cNvSpPr>
                  <p:nvPr/>
                </p:nvSpPr>
                <p:spPr bwMode="auto">
                  <a:xfrm>
                    <a:off x="2125" y="416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80" name="Line 728"/>
                  <p:cNvSpPr>
                    <a:spLocks noChangeShapeType="1"/>
                  </p:cNvSpPr>
                  <p:nvPr/>
                </p:nvSpPr>
                <p:spPr bwMode="auto">
                  <a:xfrm>
                    <a:off x="2133" y="416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81" name="Line 729"/>
                  <p:cNvSpPr>
                    <a:spLocks noChangeShapeType="1"/>
                  </p:cNvSpPr>
                  <p:nvPr/>
                </p:nvSpPr>
                <p:spPr bwMode="auto">
                  <a:xfrm>
                    <a:off x="2141" y="416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82" name="Line 730"/>
                  <p:cNvSpPr>
                    <a:spLocks noChangeShapeType="1"/>
                  </p:cNvSpPr>
                  <p:nvPr/>
                </p:nvSpPr>
                <p:spPr bwMode="auto">
                  <a:xfrm>
                    <a:off x="2149" y="416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83" name="Line 731"/>
                  <p:cNvSpPr>
                    <a:spLocks noChangeShapeType="1"/>
                  </p:cNvSpPr>
                  <p:nvPr/>
                </p:nvSpPr>
                <p:spPr bwMode="auto">
                  <a:xfrm>
                    <a:off x="2157" y="416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84" name="Line 732"/>
                  <p:cNvSpPr>
                    <a:spLocks noChangeShapeType="1"/>
                  </p:cNvSpPr>
                  <p:nvPr/>
                </p:nvSpPr>
                <p:spPr bwMode="auto">
                  <a:xfrm>
                    <a:off x="2165" y="416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85" name="Line 733"/>
                  <p:cNvSpPr>
                    <a:spLocks noChangeShapeType="1"/>
                  </p:cNvSpPr>
                  <p:nvPr/>
                </p:nvSpPr>
                <p:spPr bwMode="auto">
                  <a:xfrm>
                    <a:off x="2172" y="416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86" name="Line 734"/>
                  <p:cNvSpPr>
                    <a:spLocks noChangeShapeType="1"/>
                  </p:cNvSpPr>
                  <p:nvPr/>
                </p:nvSpPr>
                <p:spPr bwMode="auto">
                  <a:xfrm>
                    <a:off x="2181" y="416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87" name="Line 735"/>
                  <p:cNvSpPr>
                    <a:spLocks noChangeShapeType="1"/>
                  </p:cNvSpPr>
                  <p:nvPr/>
                </p:nvSpPr>
                <p:spPr bwMode="auto">
                  <a:xfrm>
                    <a:off x="2189" y="416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88" name="Line 736"/>
                  <p:cNvSpPr>
                    <a:spLocks noChangeShapeType="1"/>
                  </p:cNvSpPr>
                  <p:nvPr/>
                </p:nvSpPr>
                <p:spPr bwMode="auto">
                  <a:xfrm>
                    <a:off x="2197" y="416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89" name="Line 737"/>
                  <p:cNvSpPr>
                    <a:spLocks noChangeShapeType="1"/>
                  </p:cNvSpPr>
                  <p:nvPr/>
                </p:nvSpPr>
                <p:spPr bwMode="auto">
                  <a:xfrm>
                    <a:off x="2204" y="416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90" name="Line 738"/>
                  <p:cNvSpPr>
                    <a:spLocks noChangeShapeType="1"/>
                  </p:cNvSpPr>
                  <p:nvPr/>
                </p:nvSpPr>
                <p:spPr bwMode="auto">
                  <a:xfrm>
                    <a:off x="2213" y="416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91" name="Line 739"/>
                  <p:cNvSpPr>
                    <a:spLocks noChangeShapeType="1"/>
                  </p:cNvSpPr>
                  <p:nvPr/>
                </p:nvSpPr>
                <p:spPr bwMode="auto">
                  <a:xfrm>
                    <a:off x="2221" y="416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92" name="Line 740"/>
                  <p:cNvSpPr>
                    <a:spLocks noChangeShapeType="1"/>
                  </p:cNvSpPr>
                  <p:nvPr/>
                </p:nvSpPr>
                <p:spPr bwMode="auto">
                  <a:xfrm>
                    <a:off x="2228" y="416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93" name="Line 741"/>
                  <p:cNvSpPr>
                    <a:spLocks noChangeShapeType="1"/>
                  </p:cNvSpPr>
                  <p:nvPr/>
                </p:nvSpPr>
                <p:spPr bwMode="auto">
                  <a:xfrm>
                    <a:off x="2237" y="416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94" name="Line 742"/>
                  <p:cNvSpPr>
                    <a:spLocks noChangeShapeType="1"/>
                  </p:cNvSpPr>
                  <p:nvPr/>
                </p:nvSpPr>
                <p:spPr bwMode="auto">
                  <a:xfrm>
                    <a:off x="2245" y="416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95" name="Line 743"/>
                  <p:cNvSpPr>
                    <a:spLocks noChangeShapeType="1"/>
                  </p:cNvSpPr>
                  <p:nvPr/>
                </p:nvSpPr>
                <p:spPr bwMode="auto">
                  <a:xfrm>
                    <a:off x="2252" y="416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96" name="Line 744"/>
                  <p:cNvSpPr>
                    <a:spLocks noChangeShapeType="1"/>
                  </p:cNvSpPr>
                  <p:nvPr/>
                </p:nvSpPr>
                <p:spPr bwMode="auto">
                  <a:xfrm>
                    <a:off x="2260" y="416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97" name="Line 745"/>
                  <p:cNvSpPr>
                    <a:spLocks noChangeShapeType="1"/>
                  </p:cNvSpPr>
                  <p:nvPr/>
                </p:nvSpPr>
                <p:spPr bwMode="auto">
                  <a:xfrm flipV="1">
                    <a:off x="2267" y="4148"/>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98" name="Line 746"/>
                  <p:cNvSpPr>
                    <a:spLocks noChangeShapeType="1"/>
                  </p:cNvSpPr>
                  <p:nvPr/>
                </p:nvSpPr>
                <p:spPr bwMode="auto">
                  <a:xfrm>
                    <a:off x="2275" y="415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99" name="Line 747"/>
                  <p:cNvSpPr>
                    <a:spLocks noChangeShapeType="1"/>
                  </p:cNvSpPr>
                  <p:nvPr/>
                </p:nvSpPr>
                <p:spPr bwMode="auto">
                  <a:xfrm flipV="1">
                    <a:off x="2283" y="4132"/>
                    <a:ext cx="0" cy="2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00" name="Line 748"/>
                  <p:cNvSpPr>
                    <a:spLocks noChangeShapeType="1"/>
                  </p:cNvSpPr>
                  <p:nvPr/>
                </p:nvSpPr>
                <p:spPr bwMode="auto">
                  <a:xfrm flipV="1">
                    <a:off x="2283" y="4123"/>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01" name="Line 749"/>
                  <p:cNvSpPr>
                    <a:spLocks noChangeShapeType="1"/>
                  </p:cNvSpPr>
                  <p:nvPr/>
                </p:nvSpPr>
                <p:spPr bwMode="auto">
                  <a:xfrm flipV="1">
                    <a:off x="2291" y="4101"/>
                    <a:ext cx="3" cy="2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02" name="Line 750"/>
                  <p:cNvSpPr>
                    <a:spLocks noChangeShapeType="1"/>
                  </p:cNvSpPr>
                  <p:nvPr/>
                </p:nvSpPr>
                <p:spPr bwMode="auto">
                  <a:xfrm flipV="1">
                    <a:off x="2299" y="4062"/>
                    <a:ext cx="3" cy="4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03" name="Line 751"/>
                  <p:cNvSpPr>
                    <a:spLocks noChangeShapeType="1"/>
                  </p:cNvSpPr>
                  <p:nvPr/>
                </p:nvSpPr>
                <p:spPr bwMode="auto">
                  <a:xfrm flipV="1">
                    <a:off x="2307" y="4023"/>
                    <a:ext cx="3" cy="44"/>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04" name="Line 752"/>
                  <p:cNvSpPr>
                    <a:spLocks noChangeShapeType="1"/>
                  </p:cNvSpPr>
                  <p:nvPr/>
                </p:nvSpPr>
                <p:spPr bwMode="auto">
                  <a:xfrm flipV="1">
                    <a:off x="2315" y="3958"/>
                    <a:ext cx="3" cy="6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05" name="Line 753"/>
                  <p:cNvSpPr>
                    <a:spLocks noChangeShapeType="1"/>
                  </p:cNvSpPr>
                  <p:nvPr/>
                </p:nvSpPr>
                <p:spPr bwMode="auto">
                  <a:xfrm flipV="1">
                    <a:off x="2323" y="3890"/>
                    <a:ext cx="3" cy="7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06" name="Line 754"/>
                  <p:cNvSpPr>
                    <a:spLocks noChangeShapeType="1"/>
                  </p:cNvSpPr>
                  <p:nvPr/>
                </p:nvSpPr>
                <p:spPr bwMode="auto">
                  <a:xfrm flipV="1">
                    <a:off x="2331" y="3793"/>
                    <a:ext cx="3" cy="10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07" name="Line 755"/>
                  <p:cNvSpPr>
                    <a:spLocks noChangeShapeType="1"/>
                  </p:cNvSpPr>
                  <p:nvPr/>
                </p:nvSpPr>
                <p:spPr bwMode="auto">
                  <a:xfrm flipV="1">
                    <a:off x="2339" y="3706"/>
                    <a:ext cx="3" cy="9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08" name="Line 756"/>
                  <p:cNvSpPr>
                    <a:spLocks noChangeShapeType="1"/>
                  </p:cNvSpPr>
                  <p:nvPr/>
                </p:nvSpPr>
                <p:spPr bwMode="auto">
                  <a:xfrm flipV="1">
                    <a:off x="2347" y="3621"/>
                    <a:ext cx="3" cy="9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09" name="Line 757"/>
                  <p:cNvSpPr>
                    <a:spLocks noChangeShapeType="1"/>
                  </p:cNvSpPr>
                  <p:nvPr/>
                </p:nvSpPr>
                <p:spPr bwMode="auto">
                  <a:xfrm flipV="1">
                    <a:off x="2355" y="3541"/>
                    <a:ext cx="3" cy="8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10" name="Line 758"/>
                  <p:cNvSpPr>
                    <a:spLocks noChangeShapeType="1"/>
                  </p:cNvSpPr>
                  <p:nvPr/>
                </p:nvSpPr>
                <p:spPr bwMode="auto">
                  <a:xfrm flipV="1">
                    <a:off x="2363" y="3485"/>
                    <a:ext cx="3" cy="6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11" name="Line 759"/>
                  <p:cNvSpPr>
                    <a:spLocks noChangeShapeType="1"/>
                  </p:cNvSpPr>
                  <p:nvPr/>
                </p:nvSpPr>
                <p:spPr bwMode="auto">
                  <a:xfrm flipV="1">
                    <a:off x="2371" y="3454"/>
                    <a:ext cx="3" cy="3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12" name="Line 760"/>
                  <p:cNvSpPr>
                    <a:spLocks noChangeShapeType="1"/>
                  </p:cNvSpPr>
                  <p:nvPr/>
                </p:nvSpPr>
                <p:spPr bwMode="auto">
                  <a:xfrm>
                    <a:off x="2379" y="3460"/>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13" name="Line 761"/>
                  <p:cNvSpPr>
                    <a:spLocks noChangeShapeType="1"/>
                  </p:cNvSpPr>
                  <p:nvPr/>
                </p:nvSpPr>
                <p:spPr bwMode="auto">
                  <a:xfrm>
                    <a:off x="2387" y="3460"/>
                    <a:ext cx="3"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14" name="Line 762"/>
                  <p:cNvSpPr>
                    <a:spLocks noChangeShapeType="1"/>
                  </p:cNvSpPr>
                  <p:nvPr/>
                </p:nvSpPr>
                <p:spPr bwMode="auto">
                  <a:xfrm>
                    <a:off x="2395" y="3410"/>
                    <a:ext cx="3" cy="5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15" name="Line 763"/>
                  <p:cNvSpPr>
                    <a:spLocks noChangeShapeType="1"/>
                  </p:cNvSpPr>
                  <p:nvPr/>
                </p:nvSpPr>
                <p:spPr bwMode="auto">
                  <a:xfrm>
                    <a:off x="2403" y="3538"/>
                    <a:ext cx="3" cy="5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16" name="Line 764"/>
                  <p:cNvSpPr>
                    <a:spLocks noChangeShapeType="1"/>
                  </p:cNvSpPr>
                  <p:nvPr/>
                </p:nvSpPr>
                <p:spPr bwMode="auto">
                  <a:xfrm>
                    <a:off x="2411" y="3602"/>
                    <a:ext cx="3" cy="7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17" name="Line 765"/>
                  <p:cNvSpPr>
                    <a:spLocks noChangeShapeType="1"/>
                  </p:cNvSpPr>
                  <p:nvPr/>
                </p:nvSpPr>
                <p:spPr bwMode="auto">
                  <a:xfrm>
                    <a:off x="2419" y="3680"/>
                    <a:ext cx="3" cy="66"/>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18" name="Line 766"/>
                  <p:cNvSpPr>
                    <a:spLocks noChangeShapeType="1"/>
                  </p:cNvSpPr>
                  <p:nvPr/>
                </p:nvSpPr>
                <p:spPr bwMode="auto">
                  <a:xfrm>
                    <a:off x="2427" y="3752"/>
                    <a:ext cx="3" cy="58"/>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19" name="Line 767"/>
                  <p:cNvSpPr>
                    <a:spLocks noChangeShapeType="1"/>
                  </p:cNvSpPr>
                  <p:nvPr/>
                </p:nvSpPr>
                <p:spPr bwMode="auto">
                  <a:xfrm>
                    <a:off x="2435" y="3816"/>
                    <a:ext cx="3" cy="5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20" name="Line 768"/>
                  <p:cNvSpPr>
                    <a:spLocks noChangeShapeType="1"/>
                  </p:cNvSpPr>
                  <p:nvPr/>
                </p:nvSpPr>
                <p:spPr bwMode="auto">
                  <a:xfrm>
                    <a:off x="2443" y="3870"/>
                    <a:ext cx="0" cy="3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21" name="Line 769"/>
                  <p:cNvSpPr>
                    <a:spLocks noChangeShapeType="1"/>
                  </p:cNvSpPr>
                  <p:nvPr/>
                </p:nvSpPr>
                <p:spPr bwMode="auto">
                  <a:xfrm>
                    <a:off x="2443" y="3909"/>
                    <a:ext cx="3" cy="2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22" name="Line 770"/>
                  <p:cNvSpPr>
                    <a:spLocks noChangeShapeType="1"/>
                  </p:cNvSpPr>
                  <p:nvPr/>
                </p:nvSpPr>
                <p:spPr bwMode="auto">
                  <a:xfrm>
                    <a:off x="2451" y="3941"/>
                    <a:ext cx="3"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23" name="Line 771"/>
                  <p:cNvSpPr>
                    <a:spLocks noChangeShapeType="1"/>
                  </p:cNvSpPr>
                  <p:nvPr/>
                </p:nvSpPr>
                <p:spPr bwMode="auto">
                  <a:xfrm>
                    <a:off x="2459" y="3965"/>
                    <a:ext cx="3" cy="1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24" name="Line 772"/>
                  <p:cNvSpPr>
                    <a:spLocks noChangeShapeType="1"/>
                  </p:cNvSpPr>
                  <p:nvPr/>
                </p:nvSpPr>
                <p:spPr bwMode="auto">
                  <a:xfrm>
                    <a:off x="2467" y="3981"/>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25" name="Line 773"/>
                  <p:cNvSpPr>
                    <a:spLocks noChangeShapeType="1"/>
                  </p:cNvSpPr>
                  <p:nvPr/>
                </p:nvSpPr>
                <p:spPr bwMode="auto">
                  <a:xfrm>
                    <a:off x="2475" y="398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26" name="Line 774"/>
                  <p:cNvSpPr>
                    <a:spLocks noChangeShapeType="1"/>
                  </p:cNvSpPr>
                  <p:nvPr/>
                </p:nvSpPr>
                <p:spPr bwMode="auto">
                  <a:xfrm>
                    <a:off x="2483" y="3989"/>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27" name="Line 775"/>
                  <p:cNvSpPr>
                    <a:spLocks noChangeShapeType="1"/>
                  </p:cNvSpPr>
                  <p:nvPr/>
                </p:nvSpPr>
                <p:spPr bwMode="auto">
                  <a:xfrm>
                    <a:off x="2491" y="399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28" name="Line 776"/>
                  <p:cNvSpPr>
                    <a:spLocks noChangeShapeType="1"/>
                  </p:cNvSpPr>
                  <p:nvPr/>
                </p:nvSpPr>
                <p:spPr bwMode="auto">
                  <a:xfrm>
                    <a:off x="2499" y="399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29" name="Line 777"/>
                  <p:cNvSpPr>
                    <a:spLocks noChangeShapeType="1"/>
                  </p:cNvSpPr>
                  <p:nvPr/>
                </p:nvSpPr>
                <p:spPr bwMode="auto">
                  <a:xfrm>
                    <a:off x="2507" y="399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30" name="Line 778"/>
                  <p:cNvSpPr>
                    <a:spLocks noChangeShapeType="1"/>
                  </p:cNvSpPr>
                  <p:nvPr/>
                </p:nvSpPr>
                <p:spPr bwMode="auto">
                  <a:xfrm>
                    <a:off x="2515" y="399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31" name="Line 779"/>
                  <p:cNvSpPr>
                    <a:spLocks noChangeShapeType="1"/>
                  </p:cNvSpPr>
                  <p:nvPr/>
                </p:nvSpPr>
                <p:spPr bwMode="auto">
                  <a:xfrm>
                    <a:off x="2523" y="399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32" name="Line 780"/>
                  <p:cNvSpPr>
                    <a:spLocks noChangeShapeType="1"/>
                  </p:cNvSpPr>
                  <p:nvPr/>
                </p:nvSpPr>
                <p:spPr bwMode="auto">
                  <a:xfrm>
                    <a:off x="2531" y="399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33" name="Line 781"/>
                  <p:cNvSpPr>
                    <a:spLocks noChangeShapeType="1"/>
                  </p:cNvSpPr>
                  <p:nvPr/>
                </p:nvSpPr>
                <p:spPr bwMode="auto">
                  <a:xfrm>
                    <a:off x="2539" y="399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34" name="Line 782"/>
                  <p:cNvSpPr>
                    <a:spLocks noChangeShapeType="1"/>
                  </p:cNvSpPr>
                  <p:nvPr/>
                </p:nvSpPr>
                <p:spPr bwMode="auto">
                  <a:xfrm>
                    <a:off x="2547" y="399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35" name="Line 783"/>
                  <p:cNvSpPr>
                    <a:spLocks noChangeShapeType="1"/>
                  </p:cNvSpPr>
                  <p:nvPr/>
                </p:nvSpPr>
                <p:spPr bwMode="auto">
                  <a:xfrm>
                    <a:off x="2555" y="399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36" name="Line 784"/>
                  <p:cNvSpPr>
                    <a:spLocks noChangeShapeType="1"/>
                  </p:cNvSpPr>
                  <p:nvPr/>
                </p:nvSpPr>
                <p:spPr bwMode="auto">
                  <a:xfrm flipV="1">
                    <a:off x="2563" y="3982"/>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37" name="Line 785"/>
                  <p:cNvSpPr>
                    <a:spLocks noChangeShapeType="1"/>
                  </p:cNvSpPr>
                  <p:nvPr/>
                </p:nvSpPr>
                <p:spPr bwMode="auto">
                  <a:xfrm>
                    <a:off x="2571" y="398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38" name="Line 786"/>
                  <p:cNvSpPr>
                    <a:spLocks noChangeShapeType="1"/>
                  </p:cNvSpPr>
                  <p:nvPr/>
                </p:nvSpPr>
                <p:spPr bwMode="auto">
                  <a:xfrm>
                    <a:off x="2579" y="398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39" name="Line 787"/>
                  <p:cNvSpPr>
                    <a:spLocks noChangeShapeType="1"/>
                  </p:cNvSpPr>
                  <p:nvPr/>
                </p:nvSpPr>
                <p:spPr bwMode="auto">
                  <a:xfrm>
                    <a:off x="2587" y="398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40" name="Line 788"/>
                  <p:cNvSpPr>
                    <a:spLocks noChangeShapeType="1"/>
                  </p:cNvSpPr>
                  <p:nvPr/>
                </p:nvSpPr>
                <p:spPr bwMode="auto">
                  <a:xfrm>
                    <a:off x="2595" y="3989"/>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41" name="Line 789"/>
                  <p:cNvSpPr>
                    <a:spLocks noChangeShapeType="1"/>
                  </p:cNvSpPr>
                  <p:nvPr/>
                </p:nvSpPr>
                <p:spPr bwMode="auto">
                  <a:xfrm flipV="1">
                    <a:off x="2595" y="3974"/>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42" name="Line 790"/>
                  <p:cNvSpPr>
                    <a:spLocks noChangeShapeType="1"/>
                  </p:cNvSpPr>
                  <p:nvPr/>
                </p:nvSpPr>
                <p:spPr bwMode="auto">
                  <a:xfrm>
                    <a:off x="2603" y="3981"/>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43" name="Line 791"/>
                  <p:cNvSpPr>
                    <a:spLocks noChangeShapeType="1"/>
                  </p:cNvSpPr>
                  <p:nvPr/>
                </p:nvSpPr>
                <p:spPr bwMode="auto">
                  <a:xfrm flipV="1">
                    <a:off x="2611" y="3967"/>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44" name="Line 792"/>
                  <p:cNvSpPr>
                    <a:spLocks noChangeShapeType="1"/>
                  </p:cNvSpPr>
                  <p:nvPr/>
                </p:nvSpPr>
                <p:spPr bwMode="auto">
                  <a:xfrm>
                    <a:off x="2619" y="3972"/>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45" name="Line 793"/>
                  <p:cNvSpPr>
                    <a:spLocks noChangeShapeType="1"/>
                  </p:cNvSpPr>
                  <p:nvPr/>
                </p:nvSpPr>
                <p:spPr bwMode="auto">
                  <a:xfrm>
                    <a:off x="2627" y="3972"/>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46" name="Line 794"/>
                  <p:cNvSpPr>
                    <a:spLocks noChangeShapeType="1"/>
                  </p:cNvSpPr>
                  <p:nvPr/>
                </p:nvSpPr>
                <p:spPr bwMode="auto">
                  <a:xfrm flipV="1">
                    <a:off x="2634" y="3959"/>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47" name="Line 795"/>
                  <p:cNvSpPr>
                    <a:spLocks noChangeShapeType="1"/>
                  </p:cNvSpPr>
                  <p:nvPr/>
                </p:nvSpPr>
                <p:spPr bwMode="auto">
                  <a:xfrm>
                    <a:off x="2642" y="39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48" name="Line 796"/>
                  <p:cNvSpPr>
                    <a:spLocks noChangeShapeType="1"/>
                  </p:cNvSpPr>
                  <p:nvPr/>
                </p:nvSpPr>
                <p:spPr bwMode="auto">
                  <a:xfrm flipV="1">
                    <a:off x="2650" y="3951"/>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49" name="Line 797"/>
                  <p:cNvSpPr>
                    <a:spLocks noChangeShapeType="1"/>
                  </p:cNvSpPr>
                  <p:nvPr/>
                </p:nvSpPr>
                <p:spPr bwMode="auto">
                  <a:xfrm>
                    <a:off x="2658" y="39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50" name="Line 798"/>
                  <p:cNvSpPr>
                    <a:spLocks noChangeShapeType="1"/>
                  </p:cNvSpPr>
                  <p:nvPr/>
                </p:nvSpPr>
                <p:spPr bwMode="auto">
                  <a:xfrm>
                    <a:off x="2667" y="39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51" name="Line 799"/>
                  <p:cNvSpPr>
                    <a:spLocks noChangeShapeType="1"/>
                  </p:cNvSpPr>
                  <p:nvPr/>
                </p:nvSpPr>
                <p:spPr bwMode="auto">
                  <a:xfrm flipV="1">
                    <a:off x="2674" y="3944"/>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52" name="Line 800"/>
                  <p:cNvSpPr>
                    <a:spLocks noChangeShapeType="1"/>
                  </p:cNvSpPr>
                  <p:nvPr/>
                </p:nvSpPr>
                <p:spPr bwMode="auto">
                  <a:xfrm>
                    <a:off x="2682" y="394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53" name="Line 801"/>
                  <p:cNvSpPr>
                    <a:spLocks noChangeShapeType="1"/>
                  </p:cNvSpPr>
                  <p:nvPr/>
                </p:nvSpPr>
                <p:spPr bwMode="auto">
                  <a:xfrm>
                    <a:off x="2690" y="394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54" name="Line 802"/>
                  <p:cNvSpPr>
                    <a:spLocks noChangeShapeType="1"/>
                  </p:cNvSpPr>
                  <p:nvPr/>
                </p:nvSpPr>
                <p:spPr bwMode="auto">
                  <a:xfrm>
                    <a:off x="2698" y="394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55" name="Line 803"/>
                  <p:cNvSpPr>
                    <a:spLocks noChangeShapeType="1"/>
                  </p:cNvSpPr>
                  <p:nvPr/>
                </p:nvSpPr>
                <p:spPr bwMode="auto">
                  <a:xfrm>
                    <a:off x="2705" y="3949"/>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56" name="Line 804"/>
                  <p:cNvSpPr>
                    <a:spLocks noChangeShapeType="1"/>
                  </p:cNvSpPr>
                  <p:nvPr/>
                </p:nvSpPr>
                <p:spPr bwMode="auto">
                  <a:xfrm>
                    <a:off x="2713" y="39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57" name="Line 805"/>
                  <p:cNvSpPr>
                    <a:spLocks noChangeShapeType="1"/>
                  </p:cNvSpPr>
                  <p:nvPr/>
                </p:nvSpPr>
                <p:spPr bwMode="auto">
                  <a:xfrm>
                    <a:off x="2721" y="3957"/>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58" name="Line 806"/>
                  <p:cNvSpPr>
                    <a:spLocks noChangeShapeType="1"/>
                  </p:cNvSpPr>
                  <p:nvPr/>
                </p:nvSpPr>
                <p:spPr bwMode="auto">
                  <a:xfrm>
                    <a:off x="2729" y="3965"/>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59" name="Line 807"/>
                  <p:cNvSpPr>
                    <a:spLocks noChangeShapeType="1"/>
                  </p:cNvSpPr>
                  <p:nvPr/>
                </p:nvSpPr>
                <p:spPr bwMode="auto">
                  <a:xfrm>
                    <a:off x="2737" y="3972"/>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60" name="Line 808"/>
                  <p:cNvSpPr>
                    <a:spLocks noChangeShapeType="1"/>
                  </p:cNvSpPr>
                  <p:nvPr/>
                </p:nvSpPr>
                <p:spPr bwMode="auto">
                  <a:xfrm>
                    <a:off x="2746" y="3981"/>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61" name="Line 809"/>
                  <p:cNvSpPr>
                    <a:spLocks noChangeShapeType="1"/>
                  </p:cNvSpPr>
                  <p:nvPr/>
                </p:nvSpPr>
                <p:spPr bwMode="auto">
                  <a:xfrm>
                    <a:off x="2753" y="3989"/>
                    <a:ext cx="0" cy="1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62" name="Line 810"/>
                  <p:cNvSpPr>
                    <a:spLocks noChangeShapeType="1"/>
                  </p:cNvSpPr>
                  <p:nvPr/>
                </p:nvSpPr>
                <p:spPr bwMode="auto">
                  <a:xfrm>
                    <a:off x="2753" y="4004"/>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63" name="Line 811"/>
                  <p:cNvSpPr>
                    <a:spLocks noChangeShapeType="1"/>
                  </p:cNvSpPr>
                  <p:nvPr/>
                </p:nvSpPr>
                <p:spPr bwMode="auto">
                  <a:xfrm>
                    <a:off x="2761" y="4012"/>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64" name="Line 812"/>
                  <p:cNvSpPr>
                    <a:spLocks noChangeShapeType="1"/>
                  </p:cNvSpPr>
                  <p:nvPr/>
                </p:nvSpPr>
                <p:spPr bwMode="auto">
                  <a:xfrm>
                    <a:off x="2769" y="4020"/>
                    <a:ext cx="3" cy="1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65" name="Line 813"/>
                  <p:cNvSpPr>
                    <a:spLocks noChangeShapeType="1"/>
                  </p:cNvSpPr>
                  <p:nvPr/>
                </p:nvSpPr>
                <p:spPr bwMode="auto">
                  <a:xfrm>
                    <a:off x="2777" y="4036"/>
                    <a:ext cx="3" cy="1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66" name="Line 814"/>
                  <p:cNvSpPr>
                    <a:spLocks noChangeShapeType="1"/>
                  </p:cNvSpPr>
                  <p:nvPr/>
                </p:nvSpPr>
                <p:spPr bwMode="auto">
                  <a:xfrm>
                    <a:off x="2785" y="4051"/>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67" name="Line 815"/>
                  <p:cNvSpPr>
                    <a:spLocks noChangeShapeType="1"/>
                  </p:cNvSpPr>
                  <p:nvPr/>
                </p:nvSpPr>
                <p:spPr bwMode="auto">
                  <a:xfrm>
                    <a:off x="2793" y="4059"/>
                    <a:ext cx="3" cy="1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68" name="Line 816"/>
                  <p:cNvSpPr>
                    <a:spLocks noChangeShapeType="1"/>
                  </p:cNvSpPr>
                  <p:nvPr/>
                </p:nvSpPr>
                <p:spPr bwMode="auto">
                  <a:xfrm>
                    <a:off x="2801" y="4075"/>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69" name="Line 817"/>
                  <p:cNvSpPr>
                    <a:spLocks noChangeShapeType="1"/>
                  </p:cNvSpPr>
                  <p:nvPr/>
                </p:nvSpPr>
                <p:spPr bwMode="auto">
                  <a:xfrm>
                    <a:off x="2809" y="4083"/>
                    <a:ext cx="3" cy="1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70" name="Line 818"/>
                  <p:cNvSpPr>
                    <a:spLocks noChangeShapeType="1"/>
                  </p:cNvSpPr>
                  <p:nvPr/>
                </p:nvSpPr>
                <p:spPr bwMode="auto">
                  <a:xfrm>
                    <a:off x="2817" y="4099"/>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71" name="Line 819"/>
                  <p:cNvSpPr>
                    <a:spLocks noChangeShapeType="1"/>
                  </p:cNvSpPr>
                  <p:nvPr/>
                </p:nvSpPr>
                <p:spPr bwMode="auto">
                  <a:xfrm>
                    <a:off x="2825" y="4107"/>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72" name="Line 820"/>
                  <p:cNvSpPr>
                    <a:spLocks noChangeShapeType="1"/>
                  </p:cNvSpPr>
                  <p:nvPr/>
                </p:nvSpPr>
                <p:spPr bwMode="auto">
                  <a:xfrm>
                    <a:off x="2833" y="4115"/>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73" name="Line 821"/>
                  <p:cNvSpPr>
                    <a:spLocks noChangeShapeType="1"/>
                  </p:cNvSpPr>
                  <p:nvPr/>
                </p:nvSpPr>
                <p:spPr bwMode="auto">
                  <a:xfrm>
                    <a:off x="2841" y="4123"/>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74" name="Line 822"/>
                  <p:cNvSpPr>
                    <a:spLocks noChangeShapeType="1"/>
                  </p:cNvSpPr>
                  <p:nvPr/>
                </p:nvSpPr>
                <p:spPr bwMode="auto">
                  <a:xfrm>
                    <a:off x="2849" y="4131"/>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75" name="Line 823"/>
                  <p:cNvSpPr>
                    <a:spLocks noChangeShapeType="1"/>
                  </p:cNvSpPr>
                  <p:nvPr/>
                </p:nvSpPr>
                <p:spPr bwMode="auto">
                  <a:xfrm>
                    <a:off x="2857" y="413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76" name="Line 824"/>
                  <p:cNvSpPr>
                    <a:spLocks noChangeShapeType="1"/>
                  </p:cNvSpPr>
                  <p:nvPr/>
                </p:nvSpPr>
                <p:spPr bwMode="auto">
                  <a:xfrm>
                    <a:off x="2865" y="4139"/>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77" name="Line 825"/>
                  <p:cNvSpPr>
                    <a:spLocks noChangeShapeType="1"/>
                  </p:cNvSpPr>
                  <p:nvPr/>
                </p:nvSpPr>
                <p:spPr bwMode="auto">
                  <a:xfrm>
                    <a:off x="2873" y="4147"/>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78" name="Line 826"/>
                  <p:cNvSpPr>
                    <a:spLocks noChangeShapeType="1"/>
                  </p:cNvSpPr>
                  <p:nvPr/>
                </p:nvSpPr>
                <p:spPr bwMode="auto">
                  <a:xfrm>
                    <a:off x="2881" y="415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79" name="Line 827"/>
                  <p:cNvSpPr>
                    <a:spLocks noChangeShapeType="1"/>
                  </p:cNvSpPr>
                  <p:nvPr/>
                </p:nvSpPr>
                <p:spPr bwMode="auto">
                  <a:xfrm>
                    <a:off x="2889" y="415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80" name="Line 828"/>
                  <p:cNvSpPr>
                    <a:spLocks noChangeShapeType="1"/>
                  </p:cNvSpPr>
                  <p:nvPr/>
                </p:nvSpPr>
                <p:spPr bwMode="auto">
                  <a:xfrm>
                    <a:off x="2897" y="415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81" name="Line 829"/>
                  <p:cNvSpPr>
                    <a:spLocks noChangeShapeType="1"/>
                  </p:cNvSpPr>
                  <p:nvPr/>
                </p:nvSpPr>
                <p:spPr bwMode="auto">
                  <a:xfrm>
                    <a:off x="2905" y="415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82" name="Line 830"/>
                  <p:cNvSpPr>
                    <a:spLocks noChangeShapeType="1"/>
                  </p:cNvSpPr>
                  <p:nvPr/>
                </p:nvSpPr>
                <p:spPr bwMode="auto">
                  <a:xfrm>
                    <a:off x="2913" y="415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83" name="Freeform 831"/>
                  <p:cNvSpPr>
                    <a:spLocks noChangeArrowheads="1"/>
                  </p:cNvSpPr>
                  <p:nvPr/>
                </p:nvSpPr>
                <p:spPr bwMode="auto">
                  <a:xfrm>
                    <a:off x="2260" y="3538"/>
                    <a:ext cx="233" cy="618"/>
                  </a:xfrm>
                  <a:custGeom>
                    <a:avLst/>
                    <a:gdLst>
                      <a:gd name="T0" fmla="*/ 0 w 240"/>
                      <a:gd name="T1" fmla="*/ 228 h 632"/>
                      <a:gd name="T2" fmla="*/ 0 w 240"/>
                      <a:gd name="T3" fmla="*/ 228 h 632"/>
                      <a:gd name="T4" fmla="*/ 8 w 240"/>
                      <a:gd name="T5" fmla="*/ 225 h 632"/>
                      <a:gd name="T6" fmla="*/ 16 w 240"/>
                      <a:gd name="T7" fmla="*/ 225 h 632"/>
                      <a:gd name="T8" fmla="*/ 17 w 240"/>
                      <a:gd name="T9" fmla="*/ 225 h 632"/>
                      <a:gd name="T10" fmla="*/ 17 w 240"/>
                      <a:gd name="T11" fmla="*/ 220 h 632"/>
                      <a:gd name="T12" fmla="*/ 17 w 240"/>
                      <a:gd name="T13" fmla="*/ 218 h 632"/>
                      <a:gd name="T14" fmla="*/ 17 w 240"/>
                      <a:gd name="T15" fmla="*/ 208 h 632"/>
                      <a:gd name="T16" fmla="*/ 17 w 240"/>
                      <a:gd name="T17" fmla="*/ 195 h 632"/>
                      <a:gd name="T18" fmla="*/ 17 w 240"/>
                      <a:gd name="T19" fmla="*/ 180 h 632"/>
                      <a:gd name="T20" fmla="*/ 17 w 240"/>
                      <a:gd name="T21" fmla="*/ 159 h 632"/>
                      <a:gd name="T22" fmla="*/ 18 w 240"/>
                      <a:gd name="T23" fmla="*/ 133 h 632"/>
                      <a:gd name="T24" fmla="*/ 22 w 240"/>
                      <a:gd name="T25" fmla="*/ 104 h 632"/>
                      <a:gd name="T26" fmla="*/ 26 w 240"/>
                      <a:gd name="T27" fmla="*/ 72 h 632"/>
                      <a:gd name="T28" fmla="*/ 30 w 240"/>
                      <a:gd name="T29" fmla="*/ 50 h 632"/>
                      <a:gd name="T30" fmla="*/ 33 w 240"/>
                      <a:gd name="T31" fmla="*/ 22 h 632"/>
                      <a:gd name="T32" fmla="*/ 36 w 240"/>
                      <a:gd name="T33" fmla="*/ 16 h 632"/>
                      <a:gd name="T34" fmla="*/ 38 w 240"/>
                      <a:gd name="T35" fmla="*/ 0 h 632"/>
                      <a:gd name="T36" fmla="*/ 39 w 240"/>
                      <a:gd name="T37" fmla="*/ 8 h 632"/>
                      <a:gd name="T38" fmla="*/ 40 w 240"/>
                      <a:gd name="T39" fmla="*/ 22 h 632"/>
                      <a:gd name="T40" fmla="*/ 42 w 240"/>
                      <a:gd name="T41" fmla="*/ 48 h 632"/>
                      <a:gd name="T42" fmla="*/ 43 w 240"/>
                      <a:gd name="T43" fmla="*/ 72 h 632"/>
                      <a:gd name="T44" fmla="*/ 45 w 240"/>
                      <a:gd name="T45" fmla="*/ 102 h 632"/>
                      <a:gd name="T46" fmla="*/ 47 w 240"/>
                      <a:gd name="T47" fmla="*/ 130 h 632"/>
                      <a:gd name="T48" fmla="*/ 49 w 240"/>
                      <a:gd name="T49" fmla="*/ 155 h 632"/>
                      <a:gd name="T50" fmla="*/ 51 w 240"/>
                      <a:gd name="T51" fmla="*/ 180 h 632"/>
                      <a:gd name="T52" fmla="*/ 51 w 240"/>
                      <a:gd name="T53" fmla="*/ 192 h 632"/>
                      <a:gd name="T54" fmla="*/ 54 w 240"/>
                      <a:gd name="T55" fmla="*/ 204 h 632"/>
                      <a:gd name="T56" fmla="*/ 58 w 240"/>
                      <a:gd name="T57" fmla="*/ 214 h 632"/>
                      <a:gd name="T58" fmla="*/ 59 w 240"/>
                      <a:gd name="T59" fmla="*/ 220 h 632"/>
                      <a:gd name="T60" fmla="*/ 62 w 240"/>
                      <a:gd name="T61" fmla="*/ 225 h 632"/>
                      <a:gd name="T62" fmla="*/ 63 w 240"/>
                      <a:gd name="T63" fmla="*/ 225 h 632"/>
                      <a:gd name="T64" fmla="*/ 66 w 240"/>
                      <a:gd name="T65" fmla="*/ 225 h 632"/>
                      <a:gd name="T66" fmla="*/ 67 w 240"/>
                      <a:gd name="T67" fmla="*/ 228 h 632"/>
                      <a:gd name="T68" fmla="*/ 67 w 240"/>
                      <a:gd name="T69" fmla="*/ 228 h 632"/>
                      <a:gd name="T70" fmla="*/ 0 w 240"/>
                      <a:gd name="T71" fmla="*/ 228 h 6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0"/>
                      <a:gd name="T109" fmla="*/ 0 h 632"/>
                      <a:gd name="T110" fmla="*/ 240 w 240"/>
                      <a:gd name="T111" fmla="*/ 632 h 63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0" h="632">
                        <a:moveTo>
                          <a:pt x="0" y="632"/>
                        </a:moveTo>
                        <a:lnTo>
                          <a:pt x="0" y="632"/>
                        </a:lnTo>
                        <a:lnTo>
                          <a:pt x="8" y="624"/>
                        </a:lnTo>
                        <a:lnTo>
                          <a:pt x="16" y="624"/>
                        </a:lnTo>
                        <a:lnTo>
                          <a:pt x="24" y="624"/>
                        </a:lnTo>
                        <a:lnTo>
                          <a:pt x="24" y="608"/>
                        </a:lnTo>
                        <a:lnTo>
                          <a:pt x="32" y="600"/>
                        </a:lnTo>
                        <a:lnTo>
                          <a:pt x="40" y="576"/>
                        </a:lnTo>
                        <a:lnTo>
                          <a:pt x="48" y="544"/>
                        </a:lnTo>
                        <a:lnTo>
                          <a:pt x="56" y="496"/>
                        </a:lnTo>
                        <a:lnTo>
                          <a:pt x="64" y="440"/>
                        </a:lnTo>
                        <a:lnTo>
                          <a:pt x="72" y="368"/>
                        </a:lnTo>
                        <a:lnTo>
                          <a:pt x="80" y="288"/>
                        </a:lnTo>
                        <a:lnTo>
                          <a:pt x="88" y="200"/>
                        </a:lnTo>
                        <a:lnTo>
                          <a:pt x="96" y="128"/>
                        </a:lnTo>
                        <a:lnTo>
                          <a:pt x="104" y="56"/>
                        </a:lnTo>
                        <a:lnTo>
                          <a:pt x="112" y="16"/>
                        </a:lnTo>
                        <a:lnTo>
                          <a:pt x="120" y="0"/>
                        </a:lnTo>
                        <a:lnTo>
                          <a:pt x="128" y="8"/>
                        </a:lnTo>
                        <a:lnTo>
                          <a:pt x="136" y="56"/>
                        </a:lnTo>
                        <a:lnTo>
                          <a:pt x="144" y="120"/>
                        </a:lnTo>
                        <a:lnTo>
                          <a:pt x="152" y="200"/>
                        </a:lnTo>
                        <a:lnTo>
                          <a:pt x="160" y="280"/>
                        </a:lnTo>
                        <a:lnTo>
                          <a:pt x="168" y="360"/>
                        </a:lnTo>
                        <a:lnTo>
                          <a:pt x="176" y="432"/>
                        </a:lnTo>
                        <a:lnTo>
                          <a:pt x="184" y="496"/>
                        </a:lnTo>
                        <a:lnTo>
                          <a:pt x="184" y="536"/>
                        </a:lnTo>
                        <a:lnTo>
                          <a:pt x="192" y="568"/>
                        </a:lnTo>
                        <a:lnTo>
                          <a:pt x="200" y="592"/>
                        </a:lnTo>
                        <a:lnTo>
                          <a:pt x="208" y="608"/>
                        </a:lnTo>
                        <a:lnTo>
                          <a:pt x="216" y="624"/>
                        </a:lnTo>
                        <a:lnTo>
                          <a:pt x="224" y="624"/>
                        </a:lnTo>
                        <a:lnTo>
                          <a:pt x="232" y="624"/>
                        </a:lnTo>
                        <a:lnTo>
                          <a:pt x="240" y="632"/>
                        </a:lnTo>
                        <a:lnTo>
                          <a:pt x="0" y="632"/>
                        </a:lnTo>
                        <a:close/>
                      </a:path>
                    </a:pathLst>
                  </a:custGeom>
                  <a:solidFill>
                    <a:srgbClr val="FF0000"/>
                  </a:solidFill>
                  <a:ln w="9525">
                    <a:noFill/>
                    <a:round/>
                    <a:headEnd/>
                    <a:tailEnd/>
                  </a:ln>
                </p:spPr>
                <p:txBody>
                  <a:bodyPr wrap="none" anchor="ctr"/>
                  <a:lstStyle/>
                  <a:p>
                    <a:pPr>
                      <a:buClr>
                        <a:srgbClr val="000000"/>
                      </a:buClr>
                      <a:buSzPct val="100000"/>
                      <a:buFont typeface="Times New Roman" pitchFamily="18" charset="0"/>
                      <a:buNone/>
                    </a:pPr>
                    <a:endParaRPr lang="es-MX">
                      <a:latin typeface="Arial" pitchFamily="34" charset="0"/>
                      <a:cs typeface="Arial" pitchFamily="34" charset="0"/>
                    </a:endParaRPr>
                  </a:p>
                </p:txBody>
              </p:sp>
              <p:sp>
                <p:nvSpPr>
                  <p:cNvPr id="57284" name="Line 832"/>
                  <p:cNvSpPr>
                    <a:spLocks noChangeShapeType="1"/>
                  </p:cNvSpPr>
                  <p:nvPr/>
                </p:nvSpPr>
                <p:spPr bwMode="auto">
                  <a:xfrm>
                    <a:off x="2260" y="4163"/>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85" name="Line 833"/>
                  <p:cNvSpPr>
                    <a:spLocks noChangeShapeType="1"/>
                  </p:cNvSpPr>
                  <p:nvPr/>
                </p:nvSpPr>
                <p:spPr bwMode="auto">
                  <a:xfrm flipV="1">
                    <a:off x="2260" y="4148"/>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86" name="Line 834"/>
                  <p:cNvSpPr>
                    <a:spLocks noChangeShapeType="1"/>
                  </p:cNvSpPr>
                  <p:nvPr/>
                </p:nvSpPr>
                <p:spPr bwMode="auto">
                  <a:xfrm>
                    <a:off x="2267" y="415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87" name="Line 835"/>
                  <p:cNvSpPr>
                    <a:spLocks noChangeShapeType="1"/>
                  </p:cNvSpPr>
                  <p:nvPr/>
                </p:nvSpPr>
                <p:spPr bwMode="auto">
                  <a:xfrm>
                    <a:off x="2275" y="415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88" name="Line 836"/>
                  <p:cNvSpPr>
                    <a:spLocks noChangeShapeType="1"/>
                  </p:cNvSpPr>
                  <p:nvPr/>
                </p:nvSpPr>
                <p:spPr bwMode="auto">
                  <a:xfrm flipV="1">
                    <a:off x="2283" y="4132"/>
                    <a:ext cx="0" cy="2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89" name="Line 837"/>
                  <p:cNvSpPr>
                    <a:spLocks noChangeShapeType="1"/>
                  </p:cNvSpPr>
                  <p:nvPr/>
                </p:nvSpPr>
                <p:spPr bwMode="auto">
                  <a:xfrm flipV="1">
                    <a:off x="2283" y="4123"/>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90" name="Line 838"/>
                  <p:cNvSpPr>
                    <a:spLocks noChangeShapeType="1"/>
                  </p:cNvSpPr>
                  <p:nvPr/>
                </p:nvSpPr>
                <p:spPr bwMode="auto">
                  <a:xfrm flipV="1">
                    <a:off x="2291" y="4101"/>
                    <a:ext cx="3" cy="2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91" name="Line 839"/>
                  <p:cNvSpPr>
                    <a:spLocks noChangeShapeType="1"/>
                  </p:cNvSpPr>
                  <p:nvPr/>
                </p:nvSpPr>
                <p:spPr bwMode="auto">
                  <a:xfrm flipV="1">
                    <a:off x="2299" y="4070"/>
                    <a:ext cx="3" cy="3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92" name="Line 840"/>
                  <p:cNvSpPr>
                    <a:spLocks noChangeShapeType="1"/>
                  </p:cNvSpPr>
                  <p:nvPr/>
                </p:nvSpPr>
                <p:spPr bwMode="auto">
                  <a:xfrm flipV="1">
                    <a:off x="2307" y="4022"/>
                    <a:ext cx="3" cy="5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93" name="Line 841"/>
                  <p:cNvSpPr>
                    <a:spLocks noChangeShapeType="1"/>
                  </p:cNvSpPr>
                  <p:nvPr/>
                </p:nvSpPr>
                <p:spPr bwMode="auto">
                  <a:xfrm flipV="1">
                    <a:off x="2315" y="3966"/>
                    <a:ext cx="3" cy="6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94" name="Line 842"/>
                  <p:cNvSpPr>
                    <a:spLocks noChangeShapeType="1"/>
                  </p:cNvSpPr>
                  <p:nvPr/>
                </p:nvSpPr>
                <p:spPr bwMode="auto">
                  <a:xfrm flipV="1">
                    <a:off x="2323" y="3897"/>
                    <a:ext cx="3" cy="7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95" name="Line 843"/>
                  <p:cNvSpPr>
                    <a:spLocks noChangeShapeType="1"/>
                  </p:cNvSpPr>
                  <p:nvPr/>
                </p:nvSpPr>
                <p:spPr bwMode="auto">
                  <a:xfrm flipV="1">
                    <a:off x="2331" y="3817"/>
                    <a:ext cx="3" cy="84"/>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96" name="Line 844"/>
                  <p:cNvSpPr>
                    <a:spLocks noChangeShapeType="1"/>
                  </p:cNvSpPr>
                  <p:nvPr/>
                </p:nvSpPr>
                <p:spPr bwMode="auto">
                  <a:xfrm flipV="1">
                    <a:off x="2339" y="3730"/>
                    <a:ext cx="3" cy="9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97" name="Line 845"/>
                  <p:cNvSpPr>
                    <a:spLocks noChangeShapeType="1"/>
                  </p:cNvSpPr>
                  <p:nvPr/>
                </p:nvSpPr>
                <p:spPr bwMode="auto">
                  <a:xfrm flipV="1">
                    <a:off x="2347" y="3660"/>
                    <a:ext cx="3" cy="7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98" name="Line 846"/>
                  <p:cNvSpPr>
                    <a:spLocks noChangeShapeType="1"/>
                  </p:cNvSpPr>
                  <p:nvPr/>
                </p:nvSpPr>
                <p:spPr bwMode="auto">
                  <a:xfrm flipV="1">
                    <a:off x="2355" y="3589"/>
                    <a:ext cx="3" cy="7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299" name="Line 847"/>
                  <p:cNvSpPr>
                    <a:spLocks noChangeShapeType="1"/>
                  </p:cNvSpPr>
                  <p:nvPr/>
                </p:nvSpPr>
                <p:spPr bwMode="auto">
                  <a:xfrm flipV="1">
                    <a:off x="2363" y="3549"/>
                    <a:ext cx="3" cy="44"/>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00" name="Line 848"/>
                  <p:cNvSpPr>
                    <a:spLocks noChangeShapeType="1"/>
                  </p:cNvSpPr>
                  <p:nvPr/>
                </p:nvSpPr>
                <p:spPr bwMode="auto">
                  <a:xfrm flipV="1">
                    <a:off x="2371" y="3533"/>
                    <a:ext cx="3" cy="2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01" name="Line 849"/>
                  <p:cNvSpPr>
                    <a:spLocks noChangeShapeType="1"/>
                  </p:cNvSpPr>
                  <p:nvPr/>
                </p:nvSpPr>
                <p:spPr bwMode="auto">
                  <a:xfrm>
                    <a:off x="2379" y="3538"/>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02" name="Line 850"/>
                  <p:cNvSpPr>
                    <a:spLocks noChangeShapeType="1"/>
                  </p:cNvSpPr>
                  <p:nvPr/>
                </p:nvSpPr>
                <p:spPr bwMode="auto">
                  <a:xfrm>
                    <a:off x="2387" y="3546"/>
                    <a:ext cx="3" cy="42"/>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03" name="Line 851"/>
                  <p:cNvSpPr>
                    <a:spLocks noChangeShapeType="1"/>
                  </p:cNvSpPr>
                  <p:nvPr/>
                </p:nvSpPr>
                <p:spPr bwMode="auto">
                  <a:xfrm>
                    <a:off x="2395" y="3594"/>
                    <a:ext cx="3" cy="5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04" name="Line 852"/>
                  <p:cNvSpPr>
                    <a:spLocks noChangeShapeType="1"/>
                  </p:cNvSpPr>
                  <p:nvPr/>
                </p:nvSpPr>
                <p:spPr bwMode="auto">
                  <a:xfrm>
                    <a:off x="2403" y="3657"/>
                    <a:ext cx="3" cy="7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05" name="Line 853"/>
                  <p:cNvSpPr>
                    <a:spLocks noChangeShapeType="1"/>
                  </p:cNvSpPr>
                  <p:nvPr/>
                </p:nvSpPr>
                <p:spPr bwMode="auto">
                  <a:xfrm>
                    <a:off x="2411" y="3736"/>
                    <a:ext cx="3" cy="74"/>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06" name="Line 854"/>
                  <p:cNvSpPr>
                    <a:spLocks noChangeShapeType="1"/>
                  </p:cNvSpPr>
                  <p:nvPr/>
                </p:nvSpPr>
                <p:spPr bwMode="auto">
                  <a:xfrm>
                    <a:off x="2419" y="3816"/>
                    <a:ext cx="3" cy="74"/>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07" name="Line 855"/>
                  <p:cNvSpPr>
                    <a:spLocks noChangeShapeType="1"/>
                  </p:cNvSpPr>
                  <p:nvPr/>
                </p:nvSpPr>
                <p:spPr bwMode="auto">
                  <a:xfrm>
                    <a:off x="2427" y="3894"/>
                    <a:ext cx="3" cy="66"/>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08" name="Line 856"/>
                  <p:cNvSpPr>
                    <a:spLocks noChangeShapeType="1"/>
                  </p:cNvSpPr>
                  <p:nvPr/>
                </p:nvSpPr>
                <p:spPr bwMode="auto">
                  <a:xfrm>
                    <a:off x="2435" y="3965"/>
                    <a:ext cx="3" cy="58"/>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09" name="Line 857"/>
                  <p:cNvSpPr>
                    <a:spLocks noChangeShapeType="1"/>
                  </p:cNvSpPr>
                  <p:nvPr/>
                </p:nvSpPr>
                <p:spPr bwMode="auto">
                  <a:xfrm>
                    <a:off x="2443" y="4027"/>
                    <a:ext cx="0" cy="3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10" name="Line 858"/>
                  <p:cNvSpPr>
                    <a:spLocks noChangeShapeType="1"/>
                  </p:cNvSpPr>
                  <p:nvPr/>
                </p:nvSpPr>
                <p:spPr bwMode="auto">
                  <a:xfrm>
                    <a:off x="2443" y="4067"/>
                    <a:ext cx="3" cy="2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11" name="Line 859"/>
                  <p:cNvSpPr>
                    <a:spLocks noChangeShapeType="1"/>
                  </p:cNvSpPr>
                  <p:nvPr/>
                </p:nvSpPr>
                <p:spPr bwMode="auto">
                  <a:xfrm>
                    <a:off x="2451" y="4099"/>
                    <a:ext cx="3"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12" name="Line 860"/>
                  <p:cNvSpPr>
                    <a:spLocks noChangeShapeType="1"/>
                  </p:cNvSpPr>
                  <p:nvPr/>
                </p:nvSpPr>
                <p:spPr bwMode="auto">
                  <a:xfrm>
                    <a:off x="2459" y="4123"/>
                    <a:ext cx="3" cy="1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13" name="Line 861"/>
                  <p:cNvSpPr>
                    <a:spLocks noChangeShapeType="1"/>
                  </p:cNvSpPr>
                  <p:nvPr/>
                </p:nvSpPr>
                <p:spPr bwMode="auto">
                  <a:xfrm>
                    <a:off x="2467" y="4139"/>
                    <a:ext cx="3" cy="1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14" name="Line 862"/>
                  <p:cNvSpPr>
                    <a:spLocks noChangeShapeType="1"/>
                  </p:cNvSpPr>
                  <p:nvPr/>
                </p:nvSpPr>
                <p:spPr bwMode="auto">
                  <a:xfrm>
                    <a:off x="2475" y="415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15" name="Line 863"/>
                  <p:cNvSpPr>
                    <a:spLocks noChangeShapeType="1"/>
                  </p:cNvSpPr>
                  <p:nvPr/>
                </p:nvSpPr>
                <p:spPr bwMode="auto">
                  <a:xfrm>
                    <a:off x="2483" y="415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16" name="Line 864"/>
                  <p:cNvSpPr>
                    <a:spLocks noChangeShapeType="1"/>
                  </p:cNvSpPr>
                  <p:nvPr/>
                </p:nvSpPr>
                <p:spPr bwMode="auto">
                  <a:xfrm>
                    <a:off x="2491" y="4155"/>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17" name="Line 865"/>
                  <p:cNvSpPr>
                    <a:spLocks noChangeShapeType="1"/>
                  </p:cNvSpPr>
                  <p:nvPr/>
                </p:nvSpPr>
                <p:spPr bwMode="auto">
                  <a:xfrm>
                    <a:off x="2499" y="4163"/>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18" name="Line 866"/>
                  <p:cNvSpPr>
                    <a:spLocks noChangeShapeType="1"/>
                  </p:cNvSpPr>
                  <p:nvPr/>
                </p:nvSpPr>
                <p:spPr bwMode="auto">
                  <a:xfrm flipH="1">
                    <a:off x="2256" y="4163"/>
                    <a:ext cx="24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19" name="Freeform 867"/>
                  <p:cNvSpPr>
                    <a:spLocks noChangeArrowheads="1"/>
                  </p:cNvSpPr>
                  <p:nvPr/>
                </p:nvSpPr>
                <p:spPr bwMode="auto">
                  <a:xfrm>
                    <a:off x="2531" y="4051"/>
                    <a:ext cx="377" cy="105"/>
                  </a:xfrm>
                  <a:custGeom>
                    <a:avLst/>
                    <a:gdLst>
                      <a:gd name="T0" fmla="*/ 0 w 384"/>
                      <a:gd name="T1" fmla="*/ 8 h 112"/>
                      <a:gd name="T2" fmla="*/ 0 w 384"/>
                      <a:gd name="T3" fmla="*/ 8 h 112"/>
                      <a:gd name="T4" fmla="*/ 8 w 384"/>
                      <a:gd name="T5" fmla="*/ 8 h 112"/>
                      <a:gd name="T6" fmla="*/ 16 w 384"/>
                      <a:gd name="T7" fmla="*/ 8 h 112"/>
                      <a:gd name="T8" fmla="*/ 24 w 384"/>
                      <a:gd name="T9" fmla="*/ 8 h 112"/>
                      <a:gd name="T10" fmla="*/ 27 w 384"/>
                      <a:gd name="T11" fmla="*/ 8 h 112"/>
                      <a:gd name="T12" fmla="*/ 27 w 384"/>
                      <a:gd name="T13" fmla="*/ 8 h 112"/>
                      <a:gd name="T14" fmla="*/ 27 w 384"/>
                      <a:gd name="T15" fmla="*/ 8 h 112"/>
                      <a:gd name="T16" fmla="*/ 27 w 384"/>
                      <a:gd name="T17" fmla="*/ 8 h 112"/>
                      <a:gd name="T18" fmla="*/ 27 w 384"/>
                      <a:gd name="T19" fmla="*/ 8 h 112"/>
                      <a:gd name="T20" fmla="*/ 27 w 384"/>
                      <a:gd name="T21" fmla="*/ 8 h 112"/>
                      <a:gd name="T22" fmla="*/ 27 w 384"/>
                      <a:gd name="T23" fmla="*/ 8 h 112"/>
                      <a:gd name="T24" fmla="*/ 32 w 384"/>
                      <a:gd name="T25" fmla="*/ 8 h 112"/>
                      <a:gd name="T26" fmla="*/ 40 w 384"/>
                      <a:gd name="T27" fmla="*/ 8 h 112"/>
                      <a:gd name="T28" fmla="*/ 48 w 384"/>
                      <a:gd name="T29" fmla="*/ 8 h 112"/>
                      <a:gd name="T30" fmla="*/ 52 w 384"/>
                      <a:gd name="T31" fmla="*/ 8 h 112"/>
                      <a:gd name="T32" fmla="*/ 56 w 384"/>
                      <a:gd name="T33" fmla="*/ 8 h 112"/>
                      <a:gd name="T34" fmla="*/ 60 w 384"/>
                      <a:gd name="T35" fmla="*/ 8 h 112"/>
                      <a:gd name="T36" fmla="*/ 64 w 384"/>
                      <a:gd name="T37" fmla="*/ 8 h 112"/>
                      <a:gd name="T38" fmla="*/ 68 w 384"/>
                      <a:gd name="T39" fmla="*/ 8 h 112"/>
                      <a:gd name="T40" fmla="*/ 70 w 384"/>
                      <a:gd name="T41" fmla="*/ 8 h 112"/>
                      <a:gd name="T42" fmla="*/ 72 w 384"/>
                      <a:gd name="T43" fmla="*/ 8 h 112"/>
                      <a:gd name="T44" fmla="*/ 74 w 384"/>
                      <a:gd name="T45" fmla="*/ 8 h 112"/>
                      <a:gd name="T46" fmla="*/ 75 w 384"/>
                      <a:gd name="T47" fmla="*/ 8 h 112"/>
                      <a:gd name="T48" fmla="*/ 78 w 384"/>
                      <a:gd name="T49" fmla="*/ 8 h 112"/>
                      <a:gd name="T50" fmla="*/ 81 w 384"/>
                      <a:gd name="T51" fmla="*/ 0 h 112"/>
                      <a:gd name="T52" fmla="*/ 85 w 384"/>
                      <a:gd name="T53" fmla="*/ 0 h 112"/>
                      <a:gd name="T54" fmla="*/ 90 w 384"/>
                      <a:gd name="T55" fmla="*/ 0 h 112"/>
                      <a:gd name="T56" fmla="*/ 95 w 384"/>
                      <a:gd name="T57" fmla="*/ 0 h 112"/>
                      <a:gd name="T58" fmla="*/ 100 w 384"/>
                      <a:gd name="T59" fmla="*/ 0 h 112"/>
                      <a:gd name="T60" fmla="*/ 106 w 384"/>
                      <a:gd name="T61" fmla="*/ 0 h 112"/>
                      <a:gd name="T62" fmla="*/ 106 w 384"/>
                      <a:gd name="T63" fmla="*/ 0 h 112"/>
                      <a:gd name="T64" fmla="*/ 110 w 384"/>
                      <a:gd name="T65" fmla="*/ 8 h 112"/>
                      <a:gd name="T66" fmla="*/ 113 w 384"/>
                      <a:gd name="T67" fmla="*/ 8 h 112"/>
                      <a:gd name="T68" fmla="*/ 115 w 384"/>
                      <a:gd name="T69" fmla="*/ 8 h 112"/>
                      <a:gd name="T70" fmla="*/ 118 w 384"/>
                      <a:gd name="T71" fmla="*/ 8 h 112"/>
                      <a:gd name="T72" fmla="*/ 121 w 384"/>
                      <a:gd name="T73" fmla="*/ 8 h 112"/>
                      <a:gd name="T74" fmla="*/ 123 w 384"/>
                      <a:gd name="T75" fmla="*/ 8 h 112"/>
                      <a:gd name="T76" fmla="*/ 126 w 384"/>
                      <a:gd name="T77" fmla="*/ 8 h 112"/>
                      <a:gd name="T78" fmla="*/ 130 w 384"/>
                      <a:gd name="T79" fmla="*/ 8 h 112"/>
                      <a:gd name="T80" fmla="*/ 133 w 384"/>
                      <a:gd name="T81" fmla="*/ 8 h 112"/>
                      <a:gd name="T82" fmla="*/ 137 w 384"/>
                      <a:gd name="T83" fmla="*/ 8 h 112"/>
                      <a:gd name="T84" fmla="*/ 141 w 384"/>
                      <a:gd name="T85" fmla="*/ 8 h 112"/>
                      <a:gd name="T86" fmla="*/ 146 w 384"/>
                      <a:gd name="T87" fmla="*/ 8 h 112"/>
                      <a:gd name="T88" fmla="*/ 151 w 384"/>
                      <a:gd name="T89" fmla="*/ 8 h 112"/>
                      <a:gd name="T90" fmla="*/ 154 w 384"/>
                      <a:gd name="T91" fmla="*/ 8 h 112"/>
                      <a:gd name="T92" fmla="*/ 159 w 384"/>
                      <a:gd name="T93" fmla="*/ 8 h 112"/>
                      <a:gd name="T94" fmla="*/ 162 w 384"/>
                      <a:gd name="T95" fmla="*/ 8 h 112"/>
                      <a:gd name="T96" fmla="*/ 165 w 384"/>
                      <a:gd name="T97" fmla="*/ 8 h 112"/>
                      <a:gd name="T98" fmla="*/ 168 w 384"/>
                      <a:gd name="T99" fmla="*/ 8 h 112"/>
                      <a:gd name="T100" fmla="*/ 171 w 384"/>
                      <a:gd name="T101" fmla="*/ 8 h 112"/>
                      <a:gd name="T102" fmla="*/ 174 w 384"/>
                      <a:gd name="T103" fmla="*/ 8 h 112"/>
                      <a:gd name="T104" fmla="*/ 174 w 384"/>
                      <a:gd name="T105" fmla="*/ 8 h 112"/>
                      <a:gd name="T106" fmla="*/ 174 w 384"/>
                      <a:gd name="T107" fmla="*/ 8 h 112"/>
                      <a:gd name="T108" fmla="*/ 0 w 384"/>
                      <a:gd name="T109" fmla="*/ 8 h 11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84"/>
                      <a:gd name="T166" fmla="*/ 0 h 112"/>
                      <a:gd name="T167" fmla="*/ 384 w 384"/>
                      <a:gd name="T168" fmla="*/ 112 h 11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84" h="112">
                        <a:moveTo>
                          <a:pt x="0" y="112"/>
                        </a:moveTo>
                        <a:lnTo>
                          <a:pt x="0" y="112"/>
                        </a:lnTo>
                        <a:lnTo>
                          <a:pt x="8" y="104"/>
                        </a:lnTo>
                        <a:lnTo>
                          <a:pt x="16" y="104"/>
                        </a:lnTo>
                        <a:lnTo>
                          <a:pt x="24" y="104"/>
                        </a:lnTo>
                        <a:lnTo>
                          <a:pt x="32" y="104"/>
                        </a:lnTo>
                        <a:lnTo>
                          <a:pt x="40" y="104"/>
                        </a:lnTo>
                        <a:lnTo>
                          <a:pt x="48" y="104"/>
                        </a:lnTo>
                        <a:lnTo>
                          <a:pt x="56" y="104"/>
                        </a:lnTo>
                        <a:lnTo>
                          <a:pt x="64" y="96"/>
                        </a:lnTo>
                        <a:lnTo>
                          <a:pt x="72" y="88"/>
                        </a:lnTo>
                        <a:lnTo>
                          <a:pt x="80" y="88"/>
                        </a:lnTo>
                        <a:lnTo>
                          <a:pt x="88" y="80"/>
                        </a:lnTo>
                        <a:lnTo>
                          <a:pt x="96" y="72"/>
                        </a:lnTo>
                        <a:lnTo>
                          <a:pt x="104" y="64"/>
                        </a:lnTo>
                        <a:lnTo>
                          <a:pt x="112" y="64"/>
                        </a:lnTo>
                        <a:lnTo>
                          <a:pt x="120" y="56"/>
                        </a:lnTo>
                        <a:lnTo>
                          <a:pt x="128" y="48"/>
                        </a:lnTo>
                        <a:lnTo>
                          <a:pt x="136" y="40"/>
                        </a:lnTo>
                        <a:lnTo>
                          <a:pt x="144" y="32"/>
                        </a:lnTo>
                        <a:lnTo>
                          <a:pt x="152" y="24"/>
                        </a:lnTo>
                        <a:lnTo>
                          <a:pt x="160" y="16"/>
                        </a:lnTo>
                        <a:lnTo>
                          <a:pt x="168" y="8"/>
                        </a:lnTo>
                        <a:lnTo>
                          <a:pt x="176" y="8"/>
                        </a:lnTo>
                        <a:lnTo>
                          <a:pt x="184" y="0"/>
                        </a:lnTo>
                        <a:lnTo>
                          <a:pt x="192" y="0"/>
                        </a:lnTo>
                        <a:lnTo>
                          <a:pt x="200" y="0"/>
                        </a:lnTo>
                        <a:lnTo>
                          <a:pt x="208" y="0"/>
                        </a:lnTo>
                        <a:lnTo>
                          <a:pt x="216" y="0"/>
                        </a:lnTo>
                        <a:lnTo>
                          <a:pt x="224" y="0"/>
                        </a:lnTo>
                        <a:lnTo>
                          <a:pt x="232" y="8"/>
                        </a:lnTo>
                        <a:lnTo>
                          <a:pt x="240" y="16"/>
                        </a:lnTo>
                        <a:lnTo>
                          <a:pt x="248" y="24"/>
                        </a:lnTo>
                        <a:lnTo>
                          <a:pt x="256" y="32"/>
                        </a:lnTo>
                        <a:lnTo>
                          <a:pt x="264" y="32"/>
                        </a:lnTo>
                        <a:lnTo>
                          <a:pt x="272" y="48"/>
                        </a:lnTo>
                        <a:lnTo>
                          <a:pt x="280" y="48"/>
                        </a:lnTo>
                        <a:lnTo>
                          <a:pt x="288" y="64"/>
                        </a:lnTo>
                        <a:lnTo>
                          <a:pt x="296" y="64"/>
                        </a:lnTo>
                        <a:lnTo>
                          <a:pt x="304" y="72"/>
                        </a:lnTo>
                        <a:lnTo>
                          <a:pt x="312" y="80"/>
                        </a:lnTo>
                        <a:lnTo>
                          <a:pt x="320" y="80"/>
                        </a:lnTo>
                        <a:lnTo>
                          <a:pt x="328" y="88"/>
                        </a:lnTo>
                        <a:lnTo>
                          <a:pt x="336" y="96"/>
                        </a:lnTo>
                        <a:lnTo>
                          <a:pt x="344" y="96"/>
                        </a:lnTo>
                        <a:lnTo>
                          <a:pt x="352" y="104"/>
                        </a:lnTo>
                        <a:lnTo>
                          <a:pt x="360" y="104"/>
                        </a:lnTo>
                        <a:lnTo>
                          <a:pt x="368" y="104"/>
                        </a:lnTo>
                        <a:lnTo>
                          <a:pt x="376" y="104"/>
                        </a:lnTo>
                        <a:lnTo>
                          <a:pt x="384" y="104"/>
                        </a:lnTo>
                        <a:lnTo>
                          <a:pt x="384" y="112"/>
                        </a:lnTo>
                        <a:lnTo>
                          <a:pt x="0" y="112"/>
                        </a:lnTo>
                        <a:close/>
                      </a:path>
                    </a:pathLst>
                  </a:custGeom>
                  <a:solidFill>
                    <a:srgbClr val="FF0000"/>
                  </a:solidFill>
                  <a:ln w="9525">
                    <a:noFill/>
                    <a:round/>
                    <a:headEnd/>
                    <a:tailEnd/>
                  </a:ln>
                </p:spPr>
                <p:txBody>
                  <a:bodyPr wrap="none" anchor="ctr"/>
                  <a:lstStyle/>
                  <a:p>
                    <a:pPr>
                      <a:buClr>
                        <a:srgbClr val="000000"/>
                      </a:buClr>
                      <a:buSzPct val="100000"/>
                      <a:buFont typeface="Times New Roman" pitchFamily="18" charset="0"/>
                      <a:buNone/>
                    </a:pPr>
                    <a:endParaRPr lang="es-MX">
                      <a:latin typeface="Arial" pitchFamily="34" charset="0"/>
                      <a:cs typeface="Arial" pitchFamily="34" charset="0"/>
                    </a:endParaRPr>
                  </a:p>
                </p:txBody>
              </p:sp>
              <p:sp>
                <p:nvSpPr>
                  <p:cNvPr id="57320" name="Line 868"/>
                  <p:cNvSpPr>
                    <a:spLocks noChangeShapeType="1"/>
                  </p:cNvSpPr>
                  <p:nvPr/>
                </p:nvSpPr>
                <p:spPr bwMode="auto">
                  <a:xfrm>
                    <a:off x="2531" y="4163"/>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21" name="Line 869"/>
                  <p:cNvSpPr>
                    <a:spLocks noChangeShapeType="1"/>
                  </p:cNvSpPr>
                  <p:nvPr/>
                </p:nvSpPr>
                <p:spPr bwMode="auto">
                  <a:xfrm flipV="1">
                    <a:off x="2531" y="4148"/>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22" name="Line 870"/>
                  <p:cNvSpPr>
                    <a:spLocks noChangeShapeType="1"/>
                  </p:cNvSpPr>
                  <p:nvPr/>
                </p:nvSpPr>
                <p:spPr bwMode="auto">
                  <a:xfrm>
                    <a:off x="2539" y="415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23" name="Line 871"/>
                  <p:cNvSpPr>
                    <a:spLocks noChangeShapeType="1"/>
                  </p:cNvSpPr>
                  <p:nvPr/>
                </p:nvSpPr>
                <p:spPr bwMode="auto">
                  <a:xfrm>
                    <a:off x="2547" y="415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24" name="Line 872"/>
                  <p:cNvSpPr>
                    <a:spLocks noChangeShapeType="1"/>
                  </p:cNvSpPr>
                  <p:nvPr/>
                </p:nvSpPr>
                <p:spPr bwMode="auto">
                  <a:xfrm>
                    <a:off x="2555" y="415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25" name="Line 873"/>
                  <p:cNvSpPr>
                    <a:spLocks noChangeShapeType="1"/>
                  </p:cNvSpPr>
                  <p:nvPr/>
                </p:nvSpPr>
                <p:spPr bwMode="auto">
                  <a:xfrm>
                    <a:off x="2563" y="415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26" name="Line 874"/>
                  <p:cNvSpPr>
                    <a:spLocks noChangeShapeType="1"/>
                  </p:cNvSpPr>
                  <p:nvPr/>
                </p:nvSpPr>
                <p:spPr bwMode="auto">
                  <a:xfrm>
                    <a:off x="2571" y="415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27" name="Line 875"/>
                  <p:cNvSpPr>
                    <a:spLocks noChangeShapeType="1"/>
                  </p:cNvSpPr>
                  <p:nvPr/>
                </p:nvSpPr>
                <p:spPr bwMode="auto">
                  <a:xfrm>
                    <a:off x="2579" y="415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28" name="Line 876"/>
                  <p:cNvSpPr>
                    <a:spLocks noChangeShapeType="1"/>
                  </p:cNvSpPr>
                  <p:nvPr/>
                </p:nvSpPr>
                <p:spPr bwMode="auto">
                  <a:xfrm flipV="1">
                    <a:off x="2587" y="4139"/>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29" name="Line 877"/>
                  <p:cNvSpPr>
                    <a:spLocks noChangeShapeType="1"/>
                  </p:cNvSpPr>
                  <p:nvPr/>
                </p:nvSpPr>
                <p:spPr bwMode="auto">
                  <a:xfrm>
                    <a:off x="2595" y="4147"/>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30" name="Line 878"/>
                  <p:cNvSpPr>
                    <a:spLocks noChangeShapeType="1"/>
                  </p:cNvSpPr>
                  <p:nvPr/>
                </p:nvSpPr>
                <p:spPr bwMode="auto">
                  <a:xfrm flipV="1">
                    <a:off x="2595" y="4131"/>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31" name="Line 879"/>
                  <p:cNvSpPr>
                    <a:spLocks noChangeShapeType="1"/>
                  </p:cNvSpPr>
                  <p:nvPr/>
                </p:nvSpPr>
                <p:spPr bwMode="auto">
                  <a:xfrm>
                    <a:off x="2603" y="413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32" name="Line 880"/>
                  <p:cNvSpPr>
                    <a:spLocks noChangeShapeType="1"/>
                  </p:cNvSpPr>
                  <p:nvPr/>
                </p:nvSpPr>
                <p:spPr bwMode="auto">
                  <a:xfrm flipV="1">
                    <a:off x="2611" y="4123"/>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33" name="Line 881"/>
                  <p:cNvSpPr>
                    <a:spLocks noChangeShapeType="1"/>
                  </p:cNvSpPr>
                  <p:nvPr/>
                </p:nvSpPr>
                <p:spPr bwMode="auto">
                  <a:xfrm flipV="1">
                    <a:off x="2619" y="4116"/>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34" name="Line 882"/>
                  <p:cNvSpPr>
                    <a:spLocks noChangeShapeType="1"/>
                  </p:cNvSpPr>
                  <p:nvPr/>
                </p:nvSpPr>
                <p:spPr bwMode="auto">
                  <a:xfrm flipV="1">
                    <a:off x="2627" y="4109"/>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35" name="Line 883"/>
                  <p:cNvSpPr>
                    <a:spLocks noChangeShapeType="1"/>
                  </p:cNvSpPr>
                  <p:nvPr/>
                </p:nvSpPr>
                <p:spPr bwMode="auto">
                  <a:xfrm>
                    <a:off x="2634" y="411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36" name="Line 884"/>
                  <p:cNvSpPr>
                    <a:spLocks noChangeShapeType="1"/>
                  </p:cNvSpPr>
                  <p:nvPr/>
                </p:nvSpPr>
                <p:spPr bwMode="auto">
                  <a:xfrm flipV="1">
                    <a:off x="2642" y="4100"/>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37" name="Line 885"/>
                  <p:cNvSpPr>
                    <a:spLocks noChangeShapeType="1"/>
                  </p:cNvSpPr>
                  <p:nvPr/>
                </p:nvSpPr>
                <p:spPr bwMode="auto">
                  <a:xfrm flipV="1">
                    <a:off x="2650" y="4092"/>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38" name="Line 886"/>
                  <p:cNvSpPr>
                    <a:spLocks noChangeShapeType="1"/>
                  </p:cNvSpPr>
                  <p:nvPr/>
                </p:nvSpPr>
                <p:spPr bwMode="auto">
                  <a:xfrm flipV="1">
                    <a:off x="2658" y="4085"/>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39" name="Line 887"/>
                  <p:cNvSpPr>
                    <a:spLocks noChangeShapeType="1"/>
                  </p:cNvSpPr>
                  <p:nvPr/>
                </p:nvSpPr>
                <p:spPr bwMode="auto">
                  <a:xfrm flipV="1">
                    <a:off x="2667" y="4077"/>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40" name="Line 888"/>
                  <p:cNvSpPr>
                    <a:spLocks noChangeShapeType="1"/>
                  </p:cNvSpPr>
                  <p:nvPr/>
                </p:nvSpPr>
                <p:spPr bwMode="auto">
                  <a:xfrm flipV="1">
                    <a:off x="2674" y="4070"/>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41" name="Line 889"/>
                  <p:cNvSpPr>
                    <a:spLocks noChangeShapeType="1"/>
                  </p:cNvSpPr>
                  <p:nvPr/>
                </p:nvSpPr>
                <p:spPr bwMode="auto">
                  <a:xfrm flipV="1">
                    <a:off x="2682" y="4062"/>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42" name="Line 890"/>
                  <p:cNvSpPr>
                    <a:spLocks noChangeShapeType="1"/>
                  </p:cNvSpPr>
                  <p:nvPr/>
                </p:nvSpPr>
                <p:spPr bwMode="auto">
                  <a:xfrm flipV="1">
                    <a:off x="2690" y="4054"/>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43" name="Line 891"/>
                  <p:cNvSpPr>
                    <a:spLocks noChangeShapeType="1"/>
                  </p:cNvSpPr>
                  <p:nvPr/>
                </p:nvSpPr>
                <p:spPr bwMode="auto">
                  <a:xfrm>
                    <a:off x="2698" y="405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44" name="Line 892"/>
                  <p:cNvSpPr>
                    <a:spLocks noChangeShapeType="1"/>
                  </p:cNvSpPr>
                  <p:nvPr/>
                </p:nvSpPr>
                <p:spPr bwMode="auto">
                  <a:xfrm flipV="1">
                    <a:off x="2705" y="4046"/>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45" name="Line 893"/>
                  <p:cNvSpPr>
                    <a:spLocks noChangeShapeType="1"/>
                  </p:cNvSpPr>
                  <p:nvPr/>
                </p:nvSpPr>
                <p:spPr bwMode="auto">
                  <a:xfrm>
                    <a:off x="2713" y="4051"/>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46" name="Line 894"/>
                  <p:cNvSpPr>
                    <a:spLocks noChangeShapeType="1"/>
                  </p:cNvSpPr>
                  <p:nvPr/>
                </p:nvSpPr>
                <p:spPr bwMode="auto">
                  <a:xfrm>
                    <a:off x="2721" y="4051"/>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47" name="Line 895"/>
                  <p:cNvSpPr>
                    <a:spLocks noChangeShapeType="1"/>
                  </p:cNvSpPr>
                  <p:nvPr/>
                </p:nvSpPr>
                <p:spPr bwMode="auto">
                  <a:xfrm>
                    <a:off x="2729" y="4051"/>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48" name="Line 896"/>
                  <p:cNvSpPr>
                    <a:spLocks noChangeShapeType="1"/>
                  </p:cNvSpPr>
                  <p:nvPr/>
                </p:nvSpPr>
                <p:spPr bwMode="auto">
                  <a:xfrm>
                    <a:off x="2737" y="4051"/>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49" name="Line 897"/>
                  <p:cNvSpPr>
                    <a:spLocks noChangeShapeType="1"/>
                  </p:cNvSpPr>
                  <p:nvPr/>
                </p:nvSpPr>
                <p:spPr bwMode="auto">
                  <a:xfrm>
                    <a:off x="2746" y="4051"/>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50" name="Line 898"/>
                  <p:cNvSpPr>
                    <a:spLocks noChangeShapeType="1"/>
                  </p:cNvSpPr>
                  <p:nvPr/>
                </p:nvSpPr>
                <p:spPr bwMode="auto">
                  <a:xfrm>
                    <a:off x="2753" y="4051"/>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51" name="Line 899"/>
                  <p:cNvSpPr>
                    <a:spLocks noChangeShapeType="1"/>
                  </p:cNvSpPr>
                  <p:nvPr/>
                </p:nvSpPr>
                <p:spPr bwMode="auto">
                  <a:xfrm>
                    <a:off x="2753" y="4051"/>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52" name="Line 900"/>
                  <p:cNvSpPr>
                    <a:spLocks noChangeShapeType="1"/>
                  </p:cNvSpPr>
                  <p:nvPr/>
                </p:nvSpPr>
                <p:spPr bwMode="auto">
                  <a:xfrm>
                    <a:off x="2761" y="4059"/>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53" name="Line 901"/>
                  <p:cNvSpPr>
                    <a:spLocks noChangeShapeType="1"/>
                  </p:cNvSpPr>
                  <p:nvPr/>
                </p:nvSpPr>
                <p:spPr bwMode="auto">
                  <a:xfrm>
                    <a:off x="2769" y="4067"/>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54" name="Line 902"/>
                  <p:cNvSpPr>
                    <a:spLocks noChangeShapeType="1"/>
                  </p:cNvSpPr>
                  <p:nvPr/>
                </p:nvSpPr>
                <p:spPr bwMode="auto">
                  <a:xfrm>
                    <a:off x="2777" y="4075"/>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55" name="Line 903"/>
                  <p:cNvSpPr>
                    <a:spLocks noChangeShapeType="1"/>
                  </p:cNvSpPr>
                  <p:nvPr/>
                </p:nvSpPr>
                <p:spPr bwMode="auto">
                  <a:xfrm>
                    <a:off x="2785" y="408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56" name="Line 904"/>
                  <p:cNvSpPr>
                    <a:spLocks noChangeShapeType="1"/>
                  </p:cNvSpPr>
                  <p:nvPr/>
                </p:nvSpPr>
                <p:spPr bwMode="auto">
                  <a:xfrm>
                    <a:off x="2793" y="4083"/>
                    <a:ext cx="3" cy="1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57" name="Line 905"/>
                  <p:cNvSpPr>
                    <a:spLocks noChangeShapeType="1"/>
                  </p:cNvSpPr>
                  <p:nvPr/>
                </p:nvSpPr>
                <p:spPr bwMode="auto">
                  <a:xfrm>
                    <a:off x="2801" y="409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58" name="Line 906"/>
                  <p:cNvSpPr>
                    <a:spLocks noChangeShapeType="1"/>
                  </p:cNvSpPr>
                  <p:nvPr/>
                </p:nvSpPr>
                <p:spPr bwMode="auto">
                  <a:xfrm>
                    <a:off x="2809" y="4099"/>
                    <a:ext cx="3" cy="1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59" name="Line 907"/>
                  <p:cNvSpPr>
                    <a:spLocks noChangeShapeType="1"/>
                  </p:cNvSpPr>
                  <p:nvPr/>
                </p:nvSpPr>
                <p:spPr bwMode="auto">
                  <a:xfrm>
                    <a:off x="2817" y="411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60" name="Line 908"/>
                  <p:cNvSpPr>
                    <a:spLocks noChangeShapeType="1"/>
                  </p:cNvSpPr>
                  <p:nvPr/>
                </p:nvSpPr>
                <p:spPr bwMode="auto">
                  <a:xfrm>
                    <a:off x="2825" y="4115"/>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61" name="Line 909"/>
                  <p:cNvSpPr>
                    <a:spLocks noChangeShapeType="1"/>
                  </p:cNvSpPr>
                  <p:nvPr/>
                </p:nvSpPr>
                <p:spPr bwMode="auto">
                  <a:xfrm>
                    <a:off x="2833" y="4123"/>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62" name="Line 910"/>
                  <p:cNvSpPr>
                    <a:spLocks noChangeShapeType="1"/>
                  </p:cNvSpPr>
                  <p:nvPr/>
                </p:nvSpPr>
                <p:spPr bwMode="auto">
                  <a:xfrm>
                    <a:off x="2841" y="4131"/>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63" name="Line 911"/>
                  <p:cNvSpPr>
                    <a:spLocks noChangeShapeType="1"/>
                  </p:cNvSpPr>
                  <p:nvPr/>
                </p:nvSpPr>
                <p:spPr bwMode="auto">
                  <a:xfrm>
                    <a:off x="2849" y="4131"/>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64" name="Line 912"/>
                  <p:cNvSpPr>
                    <a:spLocks noChangeShapeType="1"/>
                  </p:cNvSpPr>
                  <p:nvPr/>
                </p:nvSpPr>
                <p:spPr bwMode="auto">
                  <a:xfrm>
                    <a:off x="2857" y="4139"/>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65" name="Line 913"/>
                  <p:cNvSpPr>
                    <a:spLocks noChangeShapeType="1"/>
                  </p:cNvSpPr>
                  <p:nvPr/>
                </p:nvSpPr>
                <p:spPr bwMode="auto">
                  <a:xfrm>
                    <a:off x="2865" y="414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66" name="Line 914"/>
                  <p:cNvSpPr>
                    <a:spLocks noChangeShapeType="1"/>
                  </p:cNvSpPr>
                  <p:nvPr/>
                </p:nvSpPr>
                <p:spPr bwMode="auto">
                  <a:xfrm>
                    <a:off x="2873" y="4147"/>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67" name="Line 915"/>
                  <p:cNvSpPr>
                    <a:spLocks noChangeShapeType="1"/>
                  </p:cNvSpPr>
                  <p:nvPr/>
                </p:nvSpPr>
                <p:spPr bwMode="auto">
                  <a:xfrm>
                    <a:off x="2881" y="415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68" name="Line 916"/>
                  <p:cNvSpPr>
                    <a:spLocks noChangeShapeType="1"/>
                  </p:cNvSpPr>
                  <p:nvPr/>
                </p:nvSpPr>
                <p:spPr bwMode="auto">
                  <a:xfrm>
                    <a:off x="2889" y="415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369" name="Line 917"/>
                  <p:cNvSpPr>
                    <a:spLocks noChangeShapeType="1"/>
                  </p:cNvSpPr>
                  <p:nvPr/>
                </p:nvSpPr>
                <p:spPr bwMode="auto">
                  <a:xfrm>
                    <a:off x="2897" y="415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grpSp>
            <p:sp>
              <p:nvSpPr>
                <p:cNvPr id="57083" name="Line 918"/>
                <p:cNvSpPr>
                  <a:spLocks noChangeShapeType="1"/>
                </p:cNvSpPr>
                <p:nvPr/>
              </p:nvSpPr>
              <p:spPr bwMode="auto">
                <a:xfrm>
                  <a:off x="2907"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84" name="Line 919"/>
                <p:cNvSpPr>
                  <a:spLocks noChangeShapeType="1"/>
                </p:cNvSpPr>
                <p:nvPr/>
              </p:nvSpPr>
              <p:spPr bwMode="auto">
                <a:xfrm>
                  <a:off x="2915" y="4157"/>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85" name="Line 920"/>
                <p:cNvSpPr>
                  <a:spLocks noChangeShapeType="1"/>
                </p:cNvSpPr>
                <p:nvPr/>
              </p:nvSpPr>
              <p:spPr bwMode="auto">
                <a:xfrm>
                  <a:off x="2915" y="4157"/>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86" name="Line 921"/>
                <p:cNvSpPr>
                  <a:spLocks noChangeShapeType="1"/>
                </p:cNvSpPr>
                <p:nvPr/>
              </p:nvSpPr>
              <p:spPr bwMode="auto">
                <a:xfrm flipH="1">
                  <a:off x="2526" y="4165"/>
                  <a:ext cx="389"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87" name="Freeform 922"/>
                <p:cNvSpPr>
                  <a:spLocks noChangeArrowheads="1"/>
                </p:cNvSpPr>
                <p:nvPr/>
              </p:nvSpPr>
              <p:spPr bwMode="auto">
                <a:xfrm>
                  <a:off x="2293" y="3997"/>
                  <a:ext cx="601" cy="163"/>
                </a:xfrm>
                <a:custGeom>
                  <a:avLst/>
                  <a:gdLst>
                    <a:gd name="T0" fmla="*/ 0 w 608"/>
                    <a:gd name="T1" fmla="*/ 48 h 168"/>
                    <a:gd name="T2" fmla="*/ 16 w 608"/>
                    <a:gd name="T3" fmla="*/ 46 h 168"/>
                    <a:gd name="T4" fmla="*/ 32 w 608"/>
                    <a:gd name="T5" fmla="*/ 46 h 168"/>
                    <a:gd name="T6" fmla="*/ 43 w 608"/>
                    <a:gd name="T7" fmla="*/ 42 h 168"/>
                    <a:gd name="T8" fmla="*/ 43 w 608"/>
                    <a:gd name="T9" fmla="*/ 38 h 168"/>
                    <a:gd name="T10" fmla="*/ 43 w 608"/>
                    <a:gd name="T11" fmla="*/ 31 h 168"/>
                    <a:gd name="T12" fmla="*/ 48 w 608"/>
                    <a:gd name="T13" fmla="*/ 19 h 168"/>
                    <a:gd name="T14" fmla="*/ 64 w 608"/>
                    <a:gd name="T15" fmla="*/ 16 h 168"/>
                    <a:gd name="T16" fmla="*/ 80 w 608"/>
                    <a:gd name="T17" fmla="*/ 16 h 168"/>
                    <a:gd name="T18" fmla="*/ 96 w 608"/>
                    <a:gd name="T19" fmla="*/ 8 h 168"/>
                    <a:gd name="T20" fmla="*/ 104 w 608"/>
                    <a:gd name="T21" fmla="*/ 8 h 168"/>
                    <a:gd name="T22" fmla="*/ 112 w 608"/>
                    <a:gd name="T23" fmla="*/ 0 h 168"/>
                    <a:gd name="T24" fmla="*/ 118 w 608"/>
                    <a:gd name="T25" fmla="*/ 0 h 168"/>
                    <a:gd name="T26" fmla="*/ 122 w 608"/>
                    <a:gd name="T27" fmla="*/ 0 h 168"/>
                    <a:gd name="T28" fmla="*/ 126 w 608"/>
                    <a:gd name="T29" fmla="*/ 0 h 168"/>
                    <a:gd name="T30" fmla="*/ 136 w 608"/>
                    <a:gd name="T31" fmla="*/ 0 h 168"/>
                    <a:gd name="T32" fmla="*/ 152 w 608"/>
                    <a:gd name="T33" fmla="*/ 0 h 168"/>
                    <a:gd name="T34" fmla="*/ 164 w 608"/>
                    <a:gd name="T35" fmla="*/ 0 h 168"/>
                    <a:gd name="T36" fmla="*/ 175 w 608"/>
                    <a:gd name="T37" fmla="*/ 0 h 168"/>
                    <a:gd name="T38" fmla="*/ 185 w 608"/>
                    <a:gd name="T39" fmla="*/ 0 h 168"/>
                    <a:gd name="T40" fmla="*/ 191 w 608"/>
                    <a:gd name="T41" fmla="*/ 0 h 168"/>
                    <a:gd name="T42" fmla="*/ 197 w 608"/>
                    <a:gd name="T43" fmla="*/ 8 h 168"/>
                    <a:gd name="T44" fmla="*/ 204 w 608"/>
                    <a:gd name="T45" fmla="*/ 8 h 168"/>
                    <a:gd name="T46" fmla="*/ 211 w 608"/>
                    <a:gd name="T47" fmla="*/ 16 h 168"/>
                    <a:gd name="T48" fmla="*/ 219 w 608"/>
                    <a:gd name="T49" fmla="*/ 16 h 168"/>
                    <a:gd name="T50" fmla="*/ 231 w 608"/>
                    <a:gd name="T51" fmla="*/ 16 h 168"/>
                    <a:gd name="T52" fmla="*/ 243 w 608"/>
                    <a:gd name="T53" fmla="*/ 16 h 168"/>
                    <a:gd name="T54" fmla="*/ 255 w 608"/>
                    <a:gd name="T55" fmla="*/ 16 h 168"/>
                    <a:gd name="T56" fmla="*/ 266 w 608"/>
                    <a:gd name="T57" fmla="*/ 19 h 168"/>
                    <a:gd name="T58" fmla="*/ 275 w 608"/>
                    <a:gd name="T59" fmla="*/ 27 h 168"/>
                    <a:gd name="T60" fmla="*/ 283 w 608"/>
                    <a:gd name="T61" fmla="*/ 35 h 168"/>
                    <a:gd name="T62" fmla="*/ 287 w 608"/>
                    <a:gd name="T63" fmla="*/ 37 h 168"/>
                    <a:gd name="T64" fmla="*/ 294 w 608"/>
                    <a:gd name="T65" fmla="*/ 40 h 168"/>
                    <a:gd name="T66" fmla="*/ 301 w 608"/>
                    <a:gd name="T67" fmla="*/ 41 h 168"/>
                    <a:gd name="T68" fmla="*/ 314 w 608"/>
                    <a:gd name="T69" fmla="*/ 42 h 168"/>
                    <a:gd name="T70" fmla="*/ 327 w 608"/>
                    <a:gd name="T71" fmla="*/ 44 h 168"/>
                    <a:gd name="T72" fmla="*/ 339 w 608"/>
                    <a:gd name="T73" fmla="*/ 46 h 168"/>
                    <a:gd name="T74" fmla="*/ 348 w 608"/>
                    <a:gd name="T75" fmla="*/ 46 h 168"/>
                    <a:gd name="T76" fmla="*/ 356 w 608"/>
                    <a:gd name="T77" fmla="*/ 46 h 168"/>
                    <a:gd name="T78" fmla="*/ 365 w 608"/>
                    <a:gd name="T79" fmla="*/ 46 h 168"/>
                    <a:gd name="T80" fmla="*/ 369 w 608"/>
                    <a:gd name="T81" fmla="*/ 48 h 1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8"/>
                    <a:gd name="T124" fmla="*/ 0 h 168"/>
                    <a:gd name="T125" fmla="*/ 608 w 608"/>
                    <a:gd name="T126" fmla="*/ 168 h 16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8" h="168">
                      <a:moveTo>
                        <a:pt x="0" y="168"/>
                      </a:moveTo>
                      <a:lnTo>
                        <a:pt x="0" y="168"/>
                      </a:lnTo>
                      <a:lnTo>
                        <a:pt x="8" y="160"/>
                      </a:lnTo>
                      <a:lnTo>
                        <a:pt x="16" y="160"/>
                      </a:lnTo>
                      <a:lnTo>
                        <a:pt x="24" y="160"/>
                      </a:lnTo>
                      <a:lnTo>
                        <a:pt x="32" y="160"/>
                      </a:lnTo>
                      <a:lnTo>
                        <a:pt x="40" y="152"/>
                      </a:lnTo>
                      <a:lnTo>
                        <a:pt x="48" y="144"/>
                      </a:lnTo>
                      <a:lnTo>
                        <a:pt x="56" y="136"/>
                      </a:lnTo>
                      <a:lnTo>
                        <a:pt x="64" y="120"/>
                      </a:lnTo>
                      <a:lnTo>
                        <a:pt x="72" y="112"/>
                      </a:lnTo>
                      <a:lnTo>
                        <a:pt x="80" y="96"/>
                      </a:lnTo>
                      <a:lnTo>
                        <a:pt x="88" y="80"/>
                      </a:lnTo>
                      <a:lnTo>
                        <a:pt x="96" y="72"/>
                      </a:lnTo>
                      <a:lnTo>
                        <a:pt x="104" y="56"/>
                      </a:lnTo>
                      <a:lnTo>
                        <a:pt x="112" y="40"/>
                      </a:lnTo>
                      <a:lnTo>
                        <a:pt x="120" y="32"/>
                      </a:lnTo>
                      <a:lnTo>
                        <a:pt x="128" y="24"/>
                      </a:lnTo>
                      <a:lnTo>
                        <a:pt x="136" y="16"/>
                      </a:lnTo>
                      <a:lnTo>
                        <a:pt x="144" y="8"/>
                      </a:lnTo>
                      <a:lnTo>
                        <a:pt x="152" y="8"/>
                      </a:lnTo>
                      <a:lnTo>
                        <a:pt x="160" y="0"/>
                      </a:lnTo>
                      <a:lnTo>
                        <a:pt x="168" y="0"/>
                      </a:lnTo>
                      <a:lnTo>
                        <a:pt x="176" y="0"/>
                      </a:lnTo>
                      <a:lnTo>
                        <a:pt x="184" y="0"/>
                      </a:lnTo>
                      <a:lnTo>
                        <a:pt x="192" y="0"/>
                      </a:lnTo>
                      <a:lnTo>
                        <a:pt x="200" y="0"/>
                      </a:lnTo>
                      <a:lnTo>
                        <a:pt x="208" y="0"/>
                      </a:lnTo>
                      <a:lnTo>
                        <a:pt x="216" y="0"/>
                      </a:lnTo>
                      <a:lnTo>
                        <a:pt x="224" y="0"/>
                      </a:lnTo>
                      <a:lnTo>
                        <a:pt x="232" y="0"/>
                      </a:lnTo>
                      <a:lnTo>
                        <a:pt x="240" y="0"/>
                      </a:lnTo>
                      <a:lnTo>
                        <a:pt x="248" y="0"/>
                      </a:lnTo>
                      <a:lnTo>
                        <a:pt x="256" y="0"/>
                      </a:lnTo>
                      <a:lnTo>
                        <a:pt x="264" y="0"/>
                      </a:lnTo>
                      <a:lnTo>
                        <a:pt x="272" y="0"/>
                      </a:lnTo>
                      <a:lnTo>
                        <a:pt x="280" y="0"/>
                      </a:lnTo>
                      <a:lnTo>
                        <a:pt x="288" y="0"/>
                      </a:lnTo>
                      <a:lnTo>
                        <a:pt x="296" y="0"/>
                      </a:lnTo>
                      <a:lnTo>
                        <a:pt x="304" y="0"/>
                      </a:lnTo>
                      <a:lnTo>
                        <a:pt x="312" y="8"/>
                      </a:lnTo>
                      <a:lnTo>
                        <a:pt x="320" y="8"/>
                      </a:lnTo>
                      <a:lnTo>
                        <a:pt x="328" y="8"/>
                      </a:lnTo>
                      <a:lnTo>
                        <a:pt x="336" y="8"/>
                      </a:lnTo>
                      <a:lnTo>
                        <a:pt x="344" y="8"/>
                      </a:lnTo>
                      <a:lnTo>
                        <a:pt x="352" y="16"/>
                      </a:lnTo>
                      <a:lnTo>
                        <a:pt x="360" y="16"/>
                      </a:lnTo>
                      <a:lnTo>
                        <a:pt x="368" y="24"/>
                      </a:lnTo>
                      <a:lnTo>
                        <a:pt x="376" y="24"/>
                      </a:lnTo>
                      <a:lnTo>
                        <a:pt x="384" y="32"/>
                      </a:lnTo>
                      <a:lnTo>
                        <a:pt x="392" y="40"/>
                      </a:lnTo>
                      <a:lnTo>
                        <a:pt x="400" y="40"/>
                      </a:lnTo>
                      <a:lnTo>
                        <a:pt x="408" y="48"/>
                      </a:lnTo>
                      <a:lnTo>
                        <a:pt x="416" y="56"/>
                      </a:lnTo>
                      <a:lnTo>
                        <a:pt x="424" y="64"/>
                      </a:lnTo>
                      <a:lnTo>
                        <a:pt x="432" y="72"/>
                      </a:lnTo>
                      <a:lnTo>
                        <a:pt x="440" y="80"/>
                      </a:lnTo>
                      <a:lnTo>
                        <a:pt x="448" y="88"/>
                      </a:lnTo>
                      <a:lnTo>
                        <a:pt x="456" y="88"/>
                      </a:lnTo>
                      <a:lnTo>
                        <a:pt x="464" y="104"/>
                      </a:lnTo>
                      <a:lnTo>
                        <a:pt x="472" y="112"/>
                      </a:lnTo>
                      <a:lnTo>
                        <a:pt x="480" y="120"/>
                      </a:lnTo>
                      <a:lnTo>
                        <a:pt x="488" y="128"/>
                      </a:lnTo>
                      <a:lnTo>
                        <a:pt x="496" y="136"/>
                      </a:lnTo>
                      <a:lnTo>
                        <a:pt x="504" y="136"/>
                      </a:lnTo>
                      <a:lnTo>
                        <a:pt x="512" y="144"/>
                      </a:lnTo>
                      <a:lnTo>
                        <a:pt x="520" y="144"/>
                      </a:lnTo>
                      <a:lnTo>
                        <a:pt x="528" y="152"/>
                      </a:lnTo>
                      <a:lnTo>
                        <a:pt x="536" y="152"/>
                      </a:lnTo>
                      <a:lnTo>
                        <a:pt x="544" y="160"/>
                      </a:lnTo>
                      <a:lnTo>
                        <a:pt x="552" y="160"/>
                      </a:lnTo>
                      <a:lnTo>
                        <a:pt x="560" y="160"/>
                      </a:lnTo>
                      <a:lnTo>
                        <a:pt x="568" y="160"/>
                      </a:lnTo>
                      <a:lnTo>
                        <a:pt x="576" y="160"/>
                      </a:lnTo>
                      <a:lnTo>
                        <a:pt x="584" y="160"/>
                      </a:lnTo>
                      <a:lnTo>
                        <a:pt x="592" y="160"/>
                      </a:lnTo>
                      <a:lnTo>
                        <a:pt x="600" y="160"/>
                      </a:lnTo>
                      <a:lnTo>
                        <a:pt x="608" y="168"/>
                      </a:lnTo>
                      <a:lnTo>
                        <a:pt x="0" y="168"/>
                      </a:lnTo>
                      <a:close/>
                    </a:path>
                  </a:pathLst>
                </a:custGeom>
                <a:solidFill>
                  <a:srgbClr val="0000FF"/>
                </a:solidFill>
                <a:ln w="9525">
                  <a:noFill/>
                  <a:round/>
                  <a:headEnd/>
                  <a:tailEnd/>
                </a:ln>
              </p:spPr>
              <p:txBody>
                <a:bodyPr wrap="none" anchor="ctr"/>
                <a:lstStyle/>
                <a:p>
                  <a:pPr>
                    <a:buClr>
                      <a:srgbClr val="000000"/>
                    </a:buClr>
                    <a:buSzPct val="100000"/>
                    <a:buFont typeface="Times New Roman" pitchFamily="18" charset="0"/>
                    <a:buNone/>
                  </a:pPr>
                  <a:endParaRPr lang="es-MX">
                    <a:latin typeface="Arial" pitchFamily="34" charset="0"/>
                    <a:cs typeface="Arial" pitchFamily="34" charset="0"/>
                  </a:endParaRPr>
                </a:p>
              </p:txBody>
            </p:sp>
            <p:sp>
              <p:nvSpPr>
                <p:cNvPr id="57088" name="Line 923"/>
                <p:cNvSpPr>
                  <a:spLocks noChangeShapeType="1"/>
                </p:cNvSpPr>
                <p:nvPr/>
              </p:nvSpPr>
              <p:spPr bwMode="auto">
                <a:xfrm>
                  <a:off x="2293" y="4165"/>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89" name="Line 924"/>
                <p:cNvSpPr>
                  <a:spLocks noChangeShapeType="1"/>
                </p:cNvSpPr>
                <p:nvPr/>
              </p:nvSpPr>
              <p:spPr bwMode="auto">
                <a:xfrm flipV="1">
                  <a:off x="2293" y="4152"/>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90" name="Line 925"/>
                <p:cNvSpPr>
                  <a:spLocks noChangeShapeType="1"/>
                </p:cNvSpPr>
                <p:nvPr/>
              </p:nvSpPr>
              <p:spPr bwMode="auto">
                <a:xfrm>
                  <a:off x="2301"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91" name="Line 926"/>
                <p:cNvSpPr>
                  <a:spLocks noChangeShapeType="1"/>
                </p:cNvSpPr>
                <p:nvPr/>
              </p:nvSpPr>
              <p:spPr bwMode="auto">
                <a:xfrm>
                  <a:off x="2309"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92" name="Line 927"/>
                <p:cNvSpPr>
                  <a:spLocks noChangeShapeType="1"/>
                </p:cNvSpPr>
                <p:nvPr/>
              </p:nvSpPr>
              <p:spPr bwMode="auto">
                <a:xfrm>
                  <a:off x="2317"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93" name="Line 928"/>
                <p:cNvSpPr>
                  <a:spLocks noChangeShapeType="1"/>
                </p:cNvSpPr>
                <p:nvPr/>
              </p:nvSpPr>
              <p:spPr bwMode="auto">
                <a:xfrm flipV="1">
                  <a:off x="2325" y="4144"/>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94" name="Line 929"/>
                <p:cNvSpPr>
                  <a:spLocks noChangeShapeType="1"/>
                </p:cNvSpPr>
                <p:nvPr/>
              </p:nvSpPr>
              <p:spPr bwMode="auto">
                <a:xfrm flipV="1">
                  <a:off x="2333" y="4135"/>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95" name="Line 930"/>
                <p:cNvSpPr>
                  <a:spLocks noChangeShapeType="1"/>
                </p:cNvSpPr>
                <p:nvPr/>
              </p:nvSpPr>
              <p:spPr bwMode="auto">
                <a:xfrm flipV="1">
                  <a:off x="2341" y="4128"/>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96" name="Line 931"/>
                <p:cNvSpPr>
                  <a:spLocks noChangeShapeType="1"/>
                </p:cNvSpPr>
                <p:nvPr/>
              </p:nvSpPr>
              <p:spPr bwMode="auto">
                <a:xfrm flipV="1">
                  <a:off x="2348" y="4112"/>
                  <a:ext cx="3" cy="2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97" name="Line 932"/>
                <p:cNvSpPr>
                  <a:spLocks noChangeShapeType="1"/>
                </p:cNvSpPr>
                <p:nvPr/>
              </p:nvSpPr>
              <p:spPr bwMode="auto">
                <a:xfrm flipV="1">
                  <a:off x="2357" y="4103"/>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98" name="Line 933"/>
                <p:cNvSpPr>
                  <a:spLocks noChangeShapeType="1"/>
                </p:cNvSpPr>
                <p:nvPr/>
              </p:nvSpPr>
              <p:spPr bwMode="auto">
                <a:xfrm flipV="1">
                  <a:off x="2365" y="4088"/>
                  <a:ext cx="3" cy="2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099" name="Line 934"/>
                <p:cNvSpPr>
                  <a:spLocks noChangeShapeType="1"/>
                </p:cNvSpPr>
                <p:nvPr/>
              </p:nvSpPr>
              <p:spPr bwMode="auto">
                <a:xfrm flipV="1">
                  <a:off x="2372" y="4071"/>
                  <a:ext cx="3" cy="2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00" name="Line 935"/>
                <p:cNvSpPr>
                  <a:spLocks noChangeShapeType="1"/>
                </p:cNvSpPr>
                <p:nvPr/>
              </p:nvSpPr>
              <p:spPr bwMode="auto">
                <a:xfrm flipV="1">
                  <a:off x="2381" y="4064"/>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01" name="Line 936"/>
                <p:cNvSpPr>
                  <a:spLocks noChangeShapeType="1"/>
                </p:cNvSpPr>
                <p:nvPr/>
              </p:nvSpPr>
              <p:spPr bwMode="auto">
                <a:xfrm flipV="1">
                  <a:off x="2389" y="4048"/>
                  <a:ext cx="3" cy="2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02" name="Line 937"/>
                <p:cNvSpPr>
                  <a:spLocks noChangeShapeType="1"/>
                </p:cNvSpPr>
                <p:nvPr/>
              </p:nvSpPr>
              <p:spPr bwMode="auto">
                <a:xfrm flipV="1">
                  <a:off x="2397" y="4032"/>
                  <a:ext cx="3" cy="2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03" name="Line 938"/>
                <p:cNvSpPr>
                  <a:spLocks noChangeShapeType="1"/>
                </p:cNvSpPr>
                <p:nvPr/>
              </p:nvSpPr>
              <p:spPr bwMode="auto">
                <a:xfrm flipV="1">
                  <a:off x="2404" y="4024"/>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04" name="Line 939"/>
                <p:cNvSpPr>
                  <a:spLocks noChangeShapeType="1"/>
                </p:cNvSpPr>
                <p:nvPr/>
              </p:nvSpPr>
              <p:spPr bwMode="auto">
                <a:xfrm flipV="1">
                  <a:off x="2413" y="4016"/>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05" name="Line 940"/>
                <p:cNvSpPr>
                  <a:spLocks noChangeShapeType="1"/>
                </p:cNvSpPr>
                <p:nvPr/>
              </p:nvSpPr>
              <p:spPr bwMode="auto">
                <a:xfrm flipV="1">
                  <a:off x="2421" y="4008"/>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06" name="Line 941"/>
                <p:cNvSpPr>
                  <a:spLocks noChangeShapeType="1"/>
                </p:cNvSpPr>
                <p:nvPr/>
              </p:nvSpPr>
              <p:spPr bwMode="auto">
                <a:xfrm flipV="1">
                  <a:off x="2428" y="4000"/>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07" name="Line 942"/>
                <p:cNvSpPr>
                  <a:spLocks noChangeShapeType="1"/>
                </p:cNvSpPr>
                <p:nvPr/>
              </p:nvSpPr>
              <p:spPr bwMode="auto">
                <a:xfrm>
                  <a:off x="2436" y="400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08" name="Line 943"/>
                <p:cNvSpPr>
                  <a:spLocks noChangeShapeType="1"/>
                </p:cNvSpPr>
                <p:nvPr/>
              </p:nvSpPr>
              <p:spPr bwMode="auto">
                <a:xfrm>
                  <a:off x="2445" y="4005"/>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09" name="Line 944"/>
                <p:cNvSpPr>
                  <a:spLocks noChangeShapeType="1"/>
                </p:cNvSpPr>
                <p:nvPr/>
              </p:nvSpPr>
              <p:spPr bwMode="auto">
                <a:xfrm flipV="1">
                  <a:off x="2445" y="3992"/>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10" name="Line 945"/>
                <p:cNvSpPr>
                  <a:spLocks noChangeShapeType="1"/>
                </p:cNvSpPr>
                <p:nvPr/>
              </p:nvSpPr>
              <p:spPr bwMode="auto">
                <a:xfrm>
                  <a:off x="2453" y="399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11" name="Line 946"/>
                <p:cNvSpPr>
                  <a:spLocks noChangeShapeType="1"/>
                </p:cNvSpPr>
                <p:nvPr/>
              </p:nvSpPr>
              <p:spPr bwMode="auto">
                <a:xfrm>
                  <a:off x="2460" y="399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12" name="Line 947"/>
                <p:cNvSpPr>
                  <a:spLocks noChangeShapeType="1"/>
                </p:cNvSpPr>
                <p:nvPr/>
              </p:nvSpPr>
              <p:spPr bwMode="auto">
                <a:xfrm>
                  <a:off x="2469" y="399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13" name="Line 948"/>
                <p:cNvSpPr>
                  <a:spLocks noChangeShapeType="1"/>
                </p:cNvSpPr>
                <p:nvPr/>
              </p:nvSpPr>
              <p:spPr bwMode="auto">
                <a:xfrm>
                  <a:off x="2477" y="399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14" name="Line 949"/>
                <p:cNvSpPr>
                  <a:spLocks noChangeShapeType="1"/>
                </p:cNvSpPr>
                <p:nvPr/>
              </p:nvSpPr>
              <p:spPr bwMode="auto">
                <a:xfrm>
                  <a:off x="2485" y="399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15" name="Line 950"/>
                <p:cNvSpPr>
                  <a:spLocks noChangeShapeType="1"/>
                </p:cNvSpPr>
                <p:nvPr/>
              </p:nvSpPr>
              <p:spPr bwMode="auto">
                <a:xfrm>
                  <a:off x="2492" y="399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16" name="Line 951"/>
                <p:cNvSpPr>
                  <a:spLocks noChangeShapeType="1"/>
                </p:cNvSpPr>
                <p:nvPr/>
              </p:nvSpPr>
              <p:spPr bwMode="auto">
                <a:xfrm>
                  <a:off x="2501" y="399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17" name="Line 952"/>
                <p:cNvSpPr>
                  <a:spLocks noChangeShapeType="1"/>
                </p:cNvSpPr>
                <p:nvPr/>
              </p:nvSpPr>
              <p:spPr bwMode="auto">
                <a:xfrm>
                  <a:off x="2509" y="399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18" name="Line 953"/>
                <p:cNvSpPr>
                  <a:spLocks noChangeShapeType="1"/>
                </p:cNvSpPr>
                <p:nvPr/>
              </p:nvSpPr>
              <p:spPr bwMode="auto">
                <a:xfrm>
                  <a:off x="2516" y="399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19" name="Line 954"/>
                <p:cNvSpPr>
                  <a:spLocks noChangeShapeType="1"/>
                </p:cNvSpPr>
                <p:nvPr/>
              </p:nvSpPr>
              <p:spPr bwMode="auto">
                <a:xfrm>
                  <a:off x="2525" y="399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20" name="Line 955"/>
                <p:cNvSpPr>
                  <a:spLocks noChangeShapeType="1"/>
                </p:cNvSpPr>
                <p:nvPr/>
              </p:nvSpPr>
              <p:spPr bwMode="auto">
                <a:xfrm>
                  <a:off x="2533" y="399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21" name="Line 956"/>
                <p:cNvSpPr>
                  <a:spLocks noChangeShapeType="1"/>
                </p:cNvSpPr>
                <p:nvPr/>
              </p:nvSpPr>
              <p:spPr bwMode="auto">
                <a:xfrm>
                  <a:off x="2541" y="399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22" name="Line 957"/>
                <p:cNvSpPr>
                  <a:spLocks noChangeShapeType="1"/>
                </p:cNvSpPr>
                <p:nvPr/>
              </p:nvSpPr>
              <p:spPr bwMode="auto">
                <a:xfrm>
                  <a:off x="2548" y="399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23" name="Line 958"/>
                <p:cNvSpPr>
                  <a:spLocks noChangeShapeType="1"/>
                </p:cNvSpPr>
                <p:nvPr/>
              </p:nvSpPr>
              <p:spPr bwMode="auto">
                <a:xfrm>
                  <a:off x="2555" y="399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24" name="Line 959"/>
                <p:cNvSpPr>
                  <a:spLocks noChangeShapeType="1"/>
                </p:cNvSpPr>
                <p:nvPr/>
              </p:nvSpPr>
              <p:spPr bwMode="auto">
                <a:xfrm>
                  <a:off x="2564" y="399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25" name="Line 960"/>
                <p:cNvSpPr>
                  <a:spLocks noChangeShapeType="1"/>
                </p:cNvSpPr>
                <p:nvPr/>
              </p:nvSpPr>
              <p:spPr bwMode="auto">
                <a:xfrm>
                  <a:off x="2572" y="399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26" name="Line 961"/>
                <p:cNvSpPr>
                  <a:spLocks noChangeShapeType="1"/>
                </p:cNvSpPr>
                <p:nvPr/>
              </p:nvSpPr>
              <p:spPr bwMode="auto">
                <a:xfrm>
                  <a:off x="2580" y="399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27" name="Line 962"/>
                <p:cNvSpPr>
                  <a:spLocks noChangeShapeType="1"/>
                </p:cNvSpPr>
                <p:nvPr/>
              </p:nvSpPr>
              <p:spPr bwMode="auto">
                <a:xfrm>
                  <a:off x="2587" y="399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28" name="Line 963"/>
                <p:cNvSpPr>
                  <a:spLocks noChangeShapeType="1"/>
                </p:cNvSpPr>
                <p:nvPr/>
              </p:nvSpPr>
              <p:spPr bwMode="auto">
                <a:xfrm>
                  <a:off x="2596" y="3997"/>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29" name="Line 964"/>
                <p:cNvSpPr>
                  <a:spLocks noChangeShapeType="1"/>
                </p:cNvSpPr>
                <p:nvPr/>
              </p:nvSpPr>
              <p:spPr bwMode="auto">
                <a:xfrm>
                  <a:off x="2596" y="3997"/>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30" name="Line 965"/>
                <p:cNvSpPr>
                  <a:spLocks noChangeShapeType="1"/>
                </p:cNvSpPr>
                <p:nvPr/>
              </p:nvSpPr>
              <p:spPr bwMode="auto">
                <a:xfrm>
                  <a:off x="2604" y="400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31" name="Line 966"/>
                <p:cNvSpPr>
                  <a:spLocks noChangeShapeType="1"/>
                </p:cNvSpPr>
                <p:nvPr/>
              </p:nvSpPr>
              <p:spPr bwMode="auto">
                <a:xfrm>
                  <a:off x="2612" y="400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32" name="Line 967"/>
                <p:cNvSpPr>
                  <a:spLocks noChangeShapeType="1"/>
                </p:cNvSpPr>
                <p:nvPr/>
              </p:nvSpPr>
              <p:spPr bwMode="auto">
                <a:xfrm>
                  <a:off x="2619" y="400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33" name="Line 968"/>
                <p:cNvSpPr>
                  <a:spLocks noChangeShapeType="1"/>
                </p:cNvSpPr>
                <p:nvPr/>
              </p:nvSpPr>
              <p:spPr bwMode="auto">
                <a:xfrm>
                  <a:off x="2628" y="400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34" name="Line 969"/>
                <p:cNvSpPr>
                  <a:spLocks noChangeShapeType="1"/>
                </p:cNvSpPr>
                <p:nvPr/>
              </p:nvSpPr>
              <p:spPr bwMode="auto">
                <a:xfrm>
                  <a:off x="2636" y="4005"/>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35" name="Line 970"/>
                <p:cNvSpPr>
                  <a:spLocks noChangeShapeType="1"/>
                </p:cNvSpPr>
                <p:nvPr/>
              </p:nvSpPr>
              <p:spPr bwMode="auto">
                <a:xfrm>
                  <a:off x="2643" y="401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36" name="Line 971"/>
                <p:cNvSpPr>
                  <a:spLocks noChangeShapeType="1"/>
                </p:cNvSpPr>
                <p:nvPr/>
              </p:nvSpPr>
              <p:spPr bwMode="auto">
                <a:xfrm>
                  <a:off x="2652" y="4013"/>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37" name="Line 972"/>
                <p:cNvSpPr>
                  <a:spLocks noChangeShapeType="1"/>
                </p:cNvSpPr>
                <p:nvPr/>
              </p:nvSpPr>
              <p:spPr bwMode="auto">
                <a:xfrm>
                  <a:off x="2660" y="4021"/>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38" name="Line 973"/>
                <p:cNvSpPr>
                  <a:spLocks noChangeShapeType="1"/>
                </p:cNvSpPr>
                <p:nvPr/>
              </p:nvSpPr>
              <p:spPr bwMode="auto">
                <a:xfrm>
                  <a:off x="2668" y="4021"/>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39" name="Line 974"/>
                <p:cNvSpPr>
                  <a:spLocks noChangeShapeType="1"/>
                </p:cNvSpPr>
                <p:nvPr/>
              </p:nvSpPr>
              <p:spPr bwMode="auto">
                <a:xfrm>
                  <a:off x="2675" y="4029"/>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40" name="Line 975"/>
                <p:cNvSpPr>
                  <a:spLocks noChangeShapeType="1"/>
                </p:cNvSpPr>
                <p:nvPr/>
              </p:nvSpPr>
              <p:spPr bwMode="auto">
                <a:xfrm>
                  <a:off x="2684" y="403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41" name="Line 976"/>
                <p:cNvSpPr>
                  <a:spLocks noChangeShapeType="1"/>
                </p:cNvSpPr>
                <p:nvPr/>
              </p:nvSpPr>
              <p:spPr bwMode="auto">
                <a:xfrm>
                  <a:off x="2692" y="4037"/>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42" name="Line 977"/>
                <p:cNvSpPr>
                  <a:spLocks noChangeShapeType="1"/>
                </p:cNvSpPr>
                <p:nvPr/>
              </p:nvSpPr>
              <p:spPr bwMode="auto">
                <a:xfrm>
                  <a:off x="2699" y="4045"/>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43" name="Line 978"/>
                <p:cNvSpPr>
                  <a:spLocks noChangeShapeType="1"/>
                </p:cNvSpPr>
                <p:nvPr/>
              </p:nvSpPr>
              <p:spPr bwMode="auto">
                <a:xfrm>
                  <a:off x="2707" y="4053"/>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44" name="Line 979"/>
                <p:cNvSpPr>
                  <a:spLocks noChangeShapeType="1"/>
                </p:cNvSpPr>
                <p:nvPr/>
              </p:nvSpPr>
              <p:spPr bwMode="auto">
                <a:xfrm>
                  <a:off x="2715" y="4061"/>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45" name="Line 980"/>
                <p:cNvSpPr>
                  <a:spLocks noChangeShapeType="1"/>
                </p:cNvSpPr>
                <p:nvPr/>
              </p:nvSpPr>
              <p:spPr bwMode="auto">
                <a:xfrm>
                  <a:off x="2723" y="4069"/>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46" name="Line 981"/>
                <p:cNvSpPr>
                  <a:spLocks noChangeShapeType="1"/>
                </p:cNvSpPr>
                <p:nvPr/>
              </p:nvSpPr>
              <p:spPr bwMode="auto">
                <a:xfrm>
                  <a:off x="2731" y="4077"/>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47" name="Line 982"/>
                <p:cNvSpPr>
                  <a:spLocks noChangeShapeType="1"/>
                </p:cNvSpPr>
                <p:nvPr/>
              </p:nvSpPr>
              <p:spPr bwMode="auto">
                <a:xfrm>
                  <a:off x="2739" y="408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48" name="Line 983"/>
                <p:cNvSpPr>
                  <a:spLocks noChangeShapeType="1"/>
                </p:cNvSpPr>
                <p:nvPr/>
              </p:nvSpPr>
              <p:spPr bwMode="auto">
                <a:xfrm>
                  <a:off x="2747" y="4085"/>
                  <a:ext cx="3" cy="1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49" name="Line 984"/>
                <p:cNvSpPr>
                  <a:spLocks noChangeShapeType="1"/>
                </p:cNvSpPr>
                <p:nvPr/>
              </p:nvSpPr>
              <p:spPr bwMode="auto">
                <a:xfrm>
                  <a:off x="2755" y="4101"/>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50" name="Line 985"/>
                <p:cNvSpPr>
                  <a:spLocks noChangeShapeType="1"/>
                </p:cNvSpPr>
                <p:nvPr/>
              </p:nvSpPr>
              <p:spPr bwMode="auto">
                <a:xfrm>
                  <a:off x="2755" y="4101"/>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51" name="Line 986"/>
                <p:cNvSpPr>
                  <a:spLocks noChangeShapeType="1"/>
                </p:cNvSpPr>
                <p:nvPr/>
              </p:nvSpPr>
              <p:spPr bwMode="auto">
                <a:xfrm>
                  <a:off x="2763" y="4109"/>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52" name="Line 987"/>
                <p:cNvSpPr>
                  <a:spLocks noChangeShapeType="1"/>
                </p:cNvSpPr>
                <p:nvPr/>
              </p:nvSpPr>
              <p:spPr bwMode="auto">
                <a:xfrm>
                  <a:off x="2771" y="4117"/>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53" name="Line 988"/>
                <p:cNvSpPr>
                  <a:spLocks noChangeShapeType="1"/>
                </p:cNvSpPr>
                <p:nvPr/>
              </p:nvSpPr>
              <p:spPr bwMode="auto">
                <a:xfrm>
                  <a:off x="2779" y="4125"/>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54" name="Line 989"/>
                <p:cNvSpPr>
                  <a:spLocks noChangeShapeType="1"/>
                </p:cNvSpPr>
                <p:nvPr/>
              </p:nvSpPr>
              <p:spPr bwMode="auto">
                <a:xfrm>
                  <a:off x="2787" y="413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55" name="Line 990"/>
                <p:cNvSpPr>
                  <a:spLocks noChangeShapeType="1"/>
                </p:cNvSpPr>
                <p:nvPr/>
              </p:nvSpPr>
              <p:spPr bwMode="auto">
                <a:xfrm>
                  <a:off x="2795" y="4133"/>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56" name="Line 991"/>
                <p:cNvSpPr>
                  <a:spLocks noChangeShapeType="1"/>
                </p:cNvSpPr>
                <p:nvPr/>
              </p:nvSpPr>
              <p:spPr bwMode="auto">
                <a:xfrm>
                  <a:off x="2803" y="4141"/>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57" name="Line 992"/>
                <p:cNvSpPr>
                  <a:spLocks noChangeShapeType="1"/>
                </p:cNvSpPr>
                <p:nvPr/>
              </p:nvSpPr>
              <p:spPr bwMode="auto">
                <a:xfrm>
                  <a:off x="2811" y="4141"/>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58" name="Line 993"/>
                <p:cNvSpPr>
                  <a:spLocks noChangeShapeType="1"/>
                </p:cNvSpPr>
                <p:nvPr/>
              </p:nvSpPr>
              <p:spPr bwMode="auto">
                <a:xfrm>
                  <a:off x="2819" y="414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59" name="Line 994"/>
                <p:cNvSpPr>
                  <a:spLocks noChangeShapeType="1"/>
                </p:cNvSpPr>
                <p:nvPr/>
              </p:nvSpPr>
              <p:spPr bwMode="auto">
                <a:xfrm>
                  <a:off x="2827" y="4149"/>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60" name="Line 995"/>
                <p:cNvSpPr>
                  <a:spLocks noChangeShapeType="1"/>
                </p:cNvSpPr>
                <p:nvPr/>
              </p:nvSpPr>
              <p:spPr bwMode="auto">
                <a:xfrm>
                  <a:off x="2835"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61" name="Line 996"/>
                <p:cNvSpPr>
                  <a:spLocks noChangeShapeType="1"/>
                </p:cNvSpPr>
                <p:nvPr/>
              </p:nvSpPr>
              <p:spPr bwMode="auto">
                <a:xfrm>
                  <a:off x="2843"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62" name="Line 997"/>
                <p:cNvSpPr>
                  <a:spLocks noChangeShapeType="1"/>
                </p:cNvSpPr>
                <p:nvPr/>
              </p:nvSpPr>
              <p:spPr bwMode="auto">
                <a:xfrm>
                  <a:off x="2851"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63" name="Line 998"/>
                <p:cNvSpPr>
                  <a:spLocks noChangeShapeType="1"/>
                </p:cNvSpPr>
                <p:nvPr/>
              </p:nvSpPr>
              <p:spPr bwMode="auto">
                <a:xfrm>
                  <a:off x="2859"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64" name="Line 999"/>
                <p:cNvSpPr>
                  <a:spLocks noChangeShapeType="1"/>
                </p:cNvSpPr>
                <p:nvPr/>
              </p:nvSpPr>
              <p:spPr bwMode="auto">
                <a:xfrm>
                  <a:off x="2867"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65" name="Line 1000"/>
                <p:cNvSpPr>
                  <a:spLocks noChangeShapeType="1"/>
                </p:cNvSpPr>
                <p:nvPr/>
              </p:nvSpPr>
              <p:spPr bwMode="auto">
                <a:xfrm>
                  <a:off x="2875"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66" name="Line 1001"/>
                <p:cNvSpPr>
                  <a:spLocks noChangeShapeType="1"/>
                </p:cNvSpPr>
                <p:nvPr/>
              </p:nvSpPr>
              <p:spPr bwMode="auto">
                <a:xfrm>
                  <a:off x="2883"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67" name="Line 1002"/>
                <p:cNvSpPr>
                  <a:spLocks noChangeShapeType="1"/>
                </p:cNvSpPr>
                <p:nvPr/>
              </p:nvSpPr>
              <p:spPr bwMode="auto">
                <a:xfrm>
                  <a:off x="2891" y="4157"/>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68" name="Line 1003"/>
                <p:cNvSpPr>
                  <a:spLocks noChangeShapeType="1"/>
                </p:cNvSpPr>
                <p:nvPr/>
              </p:nvSpPr>
              <p:spPr bwMode="auto">
                <a:xfrm>
                  <a:off x="2899" y="4165"/>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7169" name="Line 1004"/>
                <p:cNvSpPr>
                  <a:spLocks noChangeShapeType="1"/>
                </p:cNvSpPr>
                <p:nvPr/>
              </p:nvSpPr>
              <p:spPr bwMode="auto">
                <a:xfrm flipH="1">
                  <a:off x="2288" y="4165"/>
                  <a:ext cx="611"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grpSp>
          <p:sp>
            <p:nvSpPr>
              <p:cNvPr id="56869" name="Text Box 1005"/>
              <p:cNvSpPr txBox="1">
                <a:spLocks noChangeArrowheads="1"/>
              </p:cNvSpPr>
              <p:nvPr/>
            </p:nvSpPr>
            <p:spPr bwMode="auto">
              <a:xfrm>
                <a:off x="2569" y="3669"/>
                <a:ext cx="111" cy="168"/>
              </a:xfrm>
              <a:prstGeom prst="rect">
                <a:avLst/>
              </a:prstGeom>
              <a:noFill/>
              <a:ln w="9525">
                <a:noFill/>
                <a:round/>
                <a:headEnd/>
                <a:tailEnd/>
              </a:ln>
            </p:spPr>
            <p:txBody>
              <a:bodyPr wrap="none" anchor="ctr"/>
              <a:lstStyle/>
              <a:p>
                <a:pPr>
                  <a:buClr>
                    <a:srgbClr val="000000"/>
                  </a:buClr>
                  <a:buSzPct val="100000"/>
                  <a:buFont typeface="Times New Roman" pitchFamily="18" charset="0"/>
                  <a:buNone/>
                </a:pPr>
                <a:endParaRPr lang="es-MX">
                  <a:latin typeface="Arial" pitchFamily="34" charset="0"/>
                  <a:cs typeface="Arial" pitchFamily="34" charset="0"/>
                </a:endParaRPr>
              </a:p>
            </p:txBody>
          </p:sp>
          <p:grpSp>
            <p:nvGrpSpPr>
              <p:cNvPr id="9" name="Group 1006"/>
              <p:cNvGrpSpPr>
                <a:grpSpLocks/>
              </p:cNvGrpSpPr>
              <p:nvPr/>
            </p:nvGrpSpPr>
            <p:grpSpPr bwMode="auto">
              <a:xfrm>
                <a:off x="2387" y="3765"/>
                <a:ext cx="349" cy="131"/>
                <a:chOff x="2387" y="3765"/>
                <a:chExt cx="349" cy="131"/>
              </a:xfrm>
            </p:grpSpPr>
            <p:grpSp>
              <p:nvGrpSpPr>
                <p:cNvPr id="10" name="Group 1007"/>
                <p:cNvGrpSpPr>
                  <a:grpSpLocks/>
                </p:cNvGrpSpPr>
                <p:nvPr/>
              </p:nvGrpSpPr>
              <p:grpSpPr bwMode="auto">
                <a:xfrm>
                  <a:off x="2465" y="3853"/>
                  <a:ext cx="187" cy="43"/>
                  <a:chOff x="2465" y="3853"/>
                  <a:chExt cx="187" cy="43"/>
                </a:xfrm>
              </p:grpSpPr>
              <p:sp>
                <p:nvSpPr>
                  <p:cNvPr id="56879" name="Line 1008"/>
                  <p:cNvSpPr>
                    <a:spLocks noChangeShapeType="1"/>
                  </p:cNvSpPr>
                  <p:nvPr/>
                </p:nvSpPr>
                <p:spPr bwMode="auto">
                  <a:xfrm>
                    <a:off x="2465" y="3853"/>
                    <a:ext cx="0" cy="43"/>
                  </a:xfrm>
                  <a:prstGeom prst="line">
                    <a:avLst/>
                  </a:prstGeom>
                  <a:noFill/>
                  <a:ln w="3240">
                    <a:solidFill>
                      <a:srgbClr val="000000"/>
                    </a:solidFill>
                    <a:miter lim="800000"/>
                    <a:headEnd/>
                    <a:tailEnd/>
                  </a:ln>
                </p:spPr>
                <p:txBody>
                  <a:bodyPr/>
                  <a:lstStyle/>
                  <a:p>
                    <a:endParaRPr lang="es-MX">
                      <a:latin typeface="Arial" pitchFamily="34" charset="0"/>
                      <a:cs typeface="Arial" pitchFamily="34" charset="0"/>
                    </a:endParaRPr>
                  </a:p>
                </p:txBody>
              </p:sp>
              <p:sp>
                <p:nvSpPr>
                  <p:cNvPr id="56880" name="Line 1009"/>
                  <p:cNvSpPr>
                    <a:spLocks noChangeShapeType="1"/>
                  </p:cNvSpPr>
                  <p:nvPr/>
                </p:nvSpPr>
                <p:spPr bwMode="auto">
                  <a:xfrm>
                    <a:off x="2465" y="3877"/>
                    <a:ext cx="183" cy="0"/>
                  </a:xfrm>
                  <a:prstGeom prst="line">
                    <a:avLst/>
                  </a:prstGeom>
                  <a:noFill/>
                  <a:ln w="3240">
                    <a:solidFill>
                      <a:srgbClr val="000000"/>
                    </a:solidFill>
                    <a:miter lim="800000"/>
                    <a:headEnd/>
                    <a:tailEnd/>
                  </a:ln>
                </p:spPr>
                <p:txBody>
                  <a:bodyPr/>
                  <a:lstStyle/>
                  <a:p>
                    <a:endParaRPr lang="es-MX">
                      <a:latin typeface="Arial" pitchFamily="34" charset="0"/>
                      <a:cs typeface="Arial" pitchFamily="34" charset="0"/>
                    </a:endParaRPr>
                  </a:p>
                </p:txBody>
              </p:sp>
              <p:sp>
                <p:nvSpPr>
                  <p:cNvPr id="56881" name="Line 1010"/>
                  <p:cNvSpPr>
                    <a:spLocks noChangeShapeType="1"/>
                  </p:cNvSpPr>
                  <p:nvPr/>
                </p:nvSpPr>
                <p:spPr bwMode="auto">
                  <a:xfrm>
                    <a:off x="2653" y="3853"/>
                    <a:ext cx="0" cy="43"/>
                  </a:xfrm>
                  <a:prstGeom prst="line">
                    <a:avLst/>
                  </a:prstGeom>
                  <a:noFill/>
                  <a:ln w="3240">
                    <a:solidFill>
                      <a:srgbClr val="000000"/>
                    </a:solidFill>
                    <a:miter lim="800000"/>
                    <a:headEnd/>
                    <a:tailEnd/>
                  </a:ln>
                </p:spPr>
                <p:txBody>
                  <a:bodyPr/>
                  <a:lstStyle/>
                  <a:p>
                    <a:endParaRPr lang="es-MX">
                      <a:latin typeface="Arial" pitchFamily="34" charset="0"/>
                      <a:cs typeface="Arial" pitchFamily="34" charset="0"/>
                    </a:endParaRPr>
                  </a:p>
                </p:txBody>
              </p:sp>
            </p:grpSp>
            <p:sp>
              <p:nvSpPr>
                <p:cNvPr id="56878" name="Text Box 1011"/>
                <p:cNvSpPr txBox="1">
                  <a:spLocks noChangeArrowheads="1"/>
                </p:cNvSpPr>
                <p:nvPr/>
              </p:nvSpPr>
              <p:spPr bwMode="auto">
                <a:xfrm>
                  <a:off x="2387" y="3765"/>
                  <a:ext cx="349" cy="118"/>
                </a:xfrm>
                <a:prstGeom prst="rect">
                  <a:avLst/>
                </a:prstGeom>
                <a:noFill/>
                <a:ln w="9525">
                  <a:noFill/>
                  <a:round/>
                  <a:headEnd/>
                  <a:tailEnd/>
                </a:ln>
              </p:spPr>
              <p:txBody>
                <a:bodyPr lIns="90000" tIns="46800" rIns="90000" bIns="4680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600" b="1">
                      <a:solidFill>
                        <a:srgbClr val="000000"/>
                      </a:solidFill>
                      <a:latin typeface="Arial" pitchFamily="34" charset="0"/>
                      <a:cs typeface="Arial" pitchFamily="34" charset="0"/>
                    </a:rPr>
                    <a:t>S 44%</a:t>
                  </a:r>
                </a:p>
              </p:txBody>
            </p:sp>
          </p:grpSp>
          <p:grpSp>
            <p:nvGrpSpPr>
              <p:cNvPr id="11" name="Group 1012"/>
              <p:cNvGrpSpPr>
                <a:grpSpLocks/>
              </p:cNvGrpSpPr>
              <p:nvPr/>
            </p:nvGrpSpPr>
            <p:grpSpPr bwMode="auto">
              <a:xfrm>
                <a:off x="2627" y="3838"/>
                <a:ext cx="349" cy="139"/>
                <a:chOff x="2627" y="3838"/>
                <a:chExt cx="349" cy="139"/>
              </a:xfrm>
            </p:grpSpPr>
            <p:grpSp>
              <p:nvGrpSpPr>
                <p:cNvPr id="12" name="Group 1013"/>
                <p:cNvGrpSpPr>
                  <a:grpSpLocks/>
                </p:cNvGrpSpPr>
                <p:nvPr/>
              </p:nvGrpSpPr>
              <p:grpSpPr bwMode="auto">
                <a:xfrm>
                  <a:off x="2705" y="3932"/>
                  <a:ext cx="187" cy="45"/>
                  <a:chOff x="2705" y="3932"/>
                  <a:chExt cx="187" cy="45"/>
                </a:xfrm>
              </p:grpSpPr>
              <p:sp>
                <p:nvSpPr>
                  <p:cNvPr id="56874" name="Line 1014"/>
                  <p:cNvSpPr>
                    <a:spLocks noChangeShapeType="1"/>
                  </p:cNvSpPr>
                  <p:nvPr/>
                </p:nvSpPr>
                <p:spPr bwMode="auto">
                  <a:xfrm>
                    <a:off x="2705" y="3932"/>
                    <a:ext cx="0" cy="45"/>
                  </a:xfrm>
                  <a:prstGeom prst="line">
                    <a:avLst/>
                  </a:prstGeom>
                  <a:noFill/>
                  <a:ln w="3240">
                    <a:solidFill>
                      <a:srgbClr val="000000"/>
                    </a:solidFill>
                    <a:miter lim="800000"/>
                    <a:headEnd/>
                    <a:tailEnd/>
                  </a:ln>
                </p:spPr>
                <p:txBody>
                  <a:bodyPr/>
                  <a:lstStyle/>
                  <a:p>
                    <a:endParaRPr lang="es-MX">
                      <a:latin typeface="Arial" pitchFamily="34" charset="0"/>
                      <a:cs typeface="Arial" pitchFamily="34" charset="0"/>
                    </a:endParaRPr>
                  </a:p>
                </p:txBody>
              </p:sp>
              <p:sp>
                <p:nvSpPr>
                  <p:cNvPr id="56875" name="Line 1015"/>
                  <p:cNvSpPr>
                    <a:spLocks noChangeShapeType="1"/>
                  </p:cNvSpPr>
                  <p:nvPr/>
                </p:nvSpPr>
                <p:spPr bwMode="auto">
                  <a:xfrm>
                    <a:off x="2705" y="3957"/>
                    <a:ext cx="183" cy="0"/>
                  </a:xfrm>
                  <a:prstGeom prst="line">
                    <a:avLst/>
                  </a:prstGeom>
                  <a:noFill/>
                  <a:ln w="3240">
                    <a:solidFill>
                      <a:srgbClr val="000000"/>
                    </a:solidFill>
                    <a:miter lim="800000"/>
                    <a:headEnd/>
                    <a:tailEnd/>
                  </a:ln>
                </p:spPr>
                <p:txBody>
                  <a:bodyPr/>
                  <a:lstStyle/>
                  <a:p>
                    <a:endParaRPr lang="es-MX">
                      <a:latin typeface="Arial" pitchFamily="34" charset="0"/>
                      <a:cs typeface="Arial" pitchFamily="34" charset="0"/>
                    </a:endParaRPr>
                  </a:p>
                </p:txBody>
              </p:sp>
              <p:sp>
                <p:nvSpPr>
                  <p:cNvPr id="56876" name="Line 1016"/>
                  <p:cNvSpPr>
                    <a:spLocks noChangeShapeType="1"/>
                  </p:cNvSpPr>
                  <p:nvPr/>
                </p:nvSpPr>
                <p:spPr bwMode="auto">
                  <a:xfrm>
                    <a:off x="2893" y="3932"/>
                    <a:ext cx="0" cy="45"/>
                  </a:xfrm>
                  <a:prstGeom prst="line">
                    <a:avLst/>
                  </a:prstGeom>
                  <a:noFill/>
                  <a:ln w="3240">
                    <a:solidFill>
                      <a:srgbClr val="000000"/>
                    </a:solidFill>
                    <a:miter lim="800000"/>
                    <a:headEnd/>
                    <a:tailEnd/>
                  </a:ln>
                </p:spPr>
                <p:txBody>
                  <a:bodyPr/>
                  <a:lstStyle/>
                  <a:p>
                    <a:endParaRPr lang="es-MX">
                      <a:latin typeface="Arial" pitchFamily="34" charset="0"/>
                      <a:cs typeface="Arial" pitchFamily="34" charset="0"/>
                    </a:endParaRPr>
                  </a:p>
                </p:txBody>
              </p:sp>
            </p:grpSp>
            <p:sp>
              <p:nvSpPr>
                <p:cNvPr id="56873" name="Text Box 1017"/>
                <p:cNvSpPr txBox="1">
                  <a:spLocks noChangeArrowheads="1"/>
                </p:cNvSpPr>
                <p:nvPr/>
              </p:nvSpPr>
              <p:spPr bwMode="auto">
                <a:xfrm>
                  <a:off x="2627" y="3838"/>
                  <a:ext cx="349" cy="118"/>
                </a:xfrm>
                <a:prstGeom prst="rect">
                  <a:avLst/>
                </a:prstGeom>
                <a:noFill/>
                <a:ln w="9525">
                  <a:noFill/>
                  <a:round/>
                  <a:headEnd/>
                  <a:tailEnd/>
                </a:ln>
              </p:spPr>
              <p:txBody>
                <a:bodyPr lIns="90000" tIns="46800" rIns="90000" bIns="4680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600" b="1">
                      <a:solidFill>
                        <a:srgbClr val="000000"/>
                      </a:solidFill>
                      <a:latin typeface="Arial" pitchFamily="34" charset="0"/>
                      <a:cs typeface="Arial" pitchFamily="34" charset="0"/>
                    </a:rPr>
                    <a:t>G</a:t>
                  </a:r>
                  <a:r>
                    <a:rPr lang="es-MX" altLang="es-MX" sz="600" b="1" baseline="-25000">
                      <a:solidFill>
                        <a:srgbClr val="000000"/>
                      </a:solidFill>
                      <a:latin typeface="Arial" pitchFamily="34" charset="0"/>
                      <a:cs typeface="Arial" pitchFamily="34" charset="0"/>
                    </a:rPr>
                    <a:t>2</a:t>
                  </a:r>
                  <a:r>
                    <a:rPr lang="es-MX" altLang="es-MX" sz="600" b="1">
                      <a:solidFill>
                        <a:srgbClr val="000000"/>
                      </a:solidFill>
                      <a:latin typeface="Arial" pitchFamily="34" charset="0"/>
                      <a:cs typeface="Arial" pitchFamily="34" charset="0"/>
                    </a:rPr>
                    <a:t>M 14%</a:t>
                  </a:r>
                </a:p>
              </p:txBody>
            </p:sp>
          </p:grpSp>
        </p:grpSp>
        <p:grpSp>
          <p:nvGrpSpPr>
            <p:cNvPr id="13" name="Group 1018"/>
            <p:cNvGrpSpPr>
              <a:grpSpLocks/>
            </p:cNvGrpSpPr>
            <p:nvPr/>
          </p:nvGrpSpPr>
          <p:grpSpPr bwMode="auto">
            <a:xfrm>
              <a:off x="3317" y="3356"/>
              <a:ext cx="1099" cy="937"/>
              <a:chOff x="3317" y="3356"/>
              <a:chExt cx="1099" cy="937"/>
            </a:xfrm>
          </p:grpSpPr>
          <p:sp>
            <p:nvSpPr>
              <p:cNvPr id="56357" name="Line 1019"/>
              <p:cNvSpPr>
                <a:spLocks noChangeShapeType="1"/>
              </p:cNvSpPr>
              <p:nvPr/>
            </p:nvSpPr>
            <p:spPr bwMode="auto">
              <a:xfrm>
                <a:off x="3397"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358" name="Line 1020"/>
              <p:cNvSpPr>
                <a:spLocks noChangeShapeType="1"/>
              </p:cNvSpPr>
              <p:nvPr/>
            </p:nvSpPr>
            <p:spPr bwMode="auto">
              <a:xfrm>
                <a:off x="3405"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359" name="Line 1021"/>
              <p:cNvSpPr>
                <a:spLocks noChangeShapeType="1"/>
              </p:cNvSpPr>
              <p:nvPr/>
            </p:nvSpPr>
            <p:spPr bwMode="auto">
              <a:xfrm>
                <a:off x="3413"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360" name="Line 1022"/>
              <p:cNvSpPr>
                <a:spLocks noChangeShapeType="1"/>
              </p:cNvSpPr>
              <p:nvPr/>
            </p:nvSpPr>
            <p:spPr bwMode="auto">
              <a:xfrm>
                <a:off x="3422"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361" name="Line 1023"/>
              <p:cNvSpPr>
                <a:spLocks noChangeShapeType="1"/>
              </p:cNvSpPr>
              <p:nvPr/>
            </p:nvSpPr>
            <p:spPr bwMode="auto">
              <a:xfrm>
                <a:off x="3429"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362" name="Line 1024"/>
              <p:cNvSpPr>
                <a:spLocks noChangeShapeType="1"/>
              </p:cNvSpPr>
              <p:nvPr/>
            </p:nvSpPr>
            <p:spPr bwMode="auto">
              <a:xfrm>
                <a:off x="3437"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363" name="Line 1025"/>
              <p:cNvSpPr>
                <a:spLocks noChangeShapeType="1"/>
              </p:cNvSpPr>
              <p:nvPr/>
            </p:nvSpPr>
            <p:spPr bwMode="auto">
              <a:xfrm>
                <a:off x="3445"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364" name="Line 1026"/>
              <p:cNvSpPr>
                <a:spLocks noChangeShapeType="1"/>
              </p:cNvSpPr>
              <p:nvPr/>
            </p:nvSpPr>
            <p:spPr bwMode="auto">
              <a:xfrm>
                <a:off x="3454"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365" name="Line 1027"/>
              <p:cNvSpPr>
                <a:spLocks noChangeShapeType="1"/>
              </p:cNvSpPr>
              <p:nvPr/>
            </p:nvSpPr>
            <p:spPr bwMode="auto">
              <a:xfrm>
                <a:off x="3461"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366" name="Line 1028"/>
              <p:cNvSpPr>
                <a:spLocks noChangeShapeType="1"/>
              </p:cNvSpPr>
              <p:nvPr/>
            </p:nvSpPr>
            <p:spPr bwMode="auto">
              <a:xfrm>
                <a:off x="3469"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367" name="Line 1029"/>
              <p:cNvSpPr>
                <a:spLocks noChangeShapeType="1"/>
              </p:cNvSpPr>
              <p:nvPr/>
            </p:nvSpPr>
            <p:spPr bwMode="auto">
              <a:xfrm>
                <a:off x="3478"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368" name="Line 1030"/>
              <p:cNvSpPr>
                <a:spLocks noChangeShapeType="1"/>
              </p:cNvSpPr>
              <p:nvPr/>
            </p:nvSpPr>
            <p:spPr bwMode="auto">
              <a:xfrm>
                <a:off x="3485"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369" name="Line 1031"/>
              <p:cNvSpPr>
                <a:spLocks noChangeShapeType="1"/>
              </p:cNvSpPr>
              <p:nvPr/>
            </p:nvSpPr>
            <p:spPr bwMode="auto">
              <a:xfrm>
                <a:off x="3493"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370" name="Line 1032"/>
              <p:cNvSpPr>
                <a:spLocks noChangeShapeType="1"/>
              </p:cNvSpPr>
              <p:nvPr/>
            </p:nvSpPr>
            <p:spPr bwMode="auto">
              <a:xfrm>
                <a:off x="3501"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371" name="Line 1033"/>
              <p:cNvSpPr>
                <a:spLocks noChangeShapeType="1"/>
              </p:cNvSpPr>
              <p:nvPr/>
            </p:nvSpPr>
            <p:spPr bwMode="auto">
              <a:xfrm>
                <a:off x="3510"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372" name="Line 1034"/>
              <p:cNvSpPr>
                <a:spLocks noChangeShapeType="1"/>
              </p:cNvSpPr>
              <p:nvPr/>
            </p:nvSpPr>
            <p:spPr bwMode="auto">
              <a:xfrm>
                <a:off x="3517" y="4165"/>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373" name="Line 1035"/>
              <p:cNvSpPr>
                <a:spLocks noChangeShapeType="1"/>
              </p:cNvSpPr>
              <p:nvPr/>
            </p:nvSpPr>
            <p:spPr bwMode="auto">
              <a:xfrm>
                <a:off x="3517"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374" name="Line 1036"/>
              <p:cNvSpPr>
                <a:spLocks noChangeShapeType="1"/>
              </p:cNvSpPr>
              <p:nvPr/>
            </p:nvSpPr>
            <p:spPr bwMode="auto">
              <a:xfrm>
                <a:off x="3525"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375" name="Line 1037"/>
              <p:cNvSpPr>
                <a:spLocks noChangeShapeType="1"/>
              </p:cNvSpPr>
              <p:nvPr/>
            </p:nvSpPr>
            <p:spPr bwMode="auto">
              <a:xfrm>
                <a:off x="3534"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376" name="Line 1038"/>
              <p:cNvSpPr>
                <a:spLocks noChangeShapeType="1"/>
              </p:cNvSpPr>
              <p:nvPr/>
            </p:nvSpPr>
            <p:spPr bwMode="auto">
              <a:xfrm>
                <a:off x="3541"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377" name="Line 1039"/>
              <p:cNvSpPr>
                <a:spLocks noChangeShapeType="1"/>
              </p:cNvSpPr>
              <p:nvPr/>
            </p:nvSpPr>
            <p:spPr bwMode="auto">
              <a:xfrm>
                <a:off x="3549"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378" name="Line 1040"/>
              <p:cNvSpPr>
                <a:spLocks noChangeShapeType="1"/>
              </p:cNvSpPr>
              <p:nvPr/>
            </p:nvSpPr>
            <p:spPr bwMode="auto">
              <a:xfrm>
                <a:off x="3557"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379" name="Line 1041"/>
              <p:cNvSpPr>
                <a:spLocks noChangeShapeType="1"/>
              </p:cNvSpPr>
              <p:nvPr/>
            </p:nvSpPr>
            <p:spPr bwMode="auto">
              <a:xfrm>
                <a:off x="3566"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380" name="Line 1042"/>
              <p:cNvSpPr>
                <a:spLocks noChangeShapeType="1"/>
              </p:cNvSpPr>
              <p:nvPr/>
            </p:nvSpPr>
            <p:spPr bwMode="auto">
              <a:xfrm>
                <a:off x="3573"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381" name="Line 1043"/>
              <p:cNvSpPr>
                <a:spLocks noChangeShapeType="1"/>
              </p:cNvSpPr>
              <p:nvPr/>
            </p:nvSpPr>
            <p:spPr bwMode="auto">
              <a:xfrm>
                <a:off x="3581"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382" name="Line 1044"/>
              <p:cNvSpPr>
                <a:spLocks noChangeShapeType="1"/>
              </p:cNvSpPr>
              <p:nvPr/>
            </p:nvSpPr>
            <p:spPr bwMode="auto">
              <a:xfrm>
                <a:off x="3589"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383" name="Line 1045"/>
              <p:cNvSpPr>
                <a:spLocks noChangeShapeType="1"/>
              </p:cNvSpPr>
              <p:nvPr/>
            </p:nvSpPr>
            <p:spPr bwMode="auto">
              <a:xfrm>
                <a:off x="3598"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384" name="Line 1046"/>
              <p:cNvSpPr>
                <a:spLocks noChangeShapeType="1"/>
              </p:cNvSpPr>
              <p:nvPr/>
            </p:nvSpPr>
            <p:spPr bwMode="auto">
              <a:xfrm>
                <a:off x="3605"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385" name="Line 1047"/>
              <p:cNvSpPr>
                <a:spLocks noChangeShapeType="1"/>
              </p:cNvSpPr>
              <p:nvPr/>
            </p:nvSpPr>
            <p:spPr bwMode="auto">
              <a:xfrm>
                <a:off x="3613"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386" name="Line 1048"/>
              <p:cNvSpPr>
                <a:spLocks noChangeShapeType="1"/>
              </p:cNvSpPr>
              <p:nvPr/>
            </p:nvSpPr>
            <p:spPr bwMode="auto">
              <a:xfrm flipV="1">
                <a:off x="3622" y="4152"/>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387" name="Line 1049"/>
              <p:cNvSpPr>
                <a:spLocks noChangeShapeType="1"/>
              </p:cNvSpPr>
              <p:nvPr/>
            </p:nvSpPr>
            <p:spPr bwMode="auto">
              <a:xfrm>
                <a:off x="3629"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388" name="Line 1050"/>
              <p:cNvSpPr>
                <a:spLocks noChangeShapeType="1"/>
              </p:cNvSpPr>
              <p:nvPr/>
            </p:nvSpPr>
            <p:spPr bwMode="auto">
              <a:xfrm flipV="1">
                <a:off x="3637" y="4127"/>
                <a:ext cx="3" cy="2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389" name="Line 1051"/>
              <p:cNvSpPr>
                <a:spLocks noChangeShapeType="1"/>
              </p:cNvSpPr>
              <p:nvPr/>
            </p:nvSpPr>
            <p:spPr bwMode="auto">
              <a:xfrm>
                <a:off x="3645" y="413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390" name="Line 1052"/>
              <p:cNvSpPr>
                <a:spLocks noChangeShapeType="1"/>
              </p:cNvSpPr>
              <p:nvPr/>
            </p:nvSpPr>
            <p:spPr bwMode="auto">
              <a:xfrm flipV="1">
                <a:off x="3654" y="4096"/>
                <a:ext cx="3" cy="3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391" name="Line 1053"/>
              <p:cNvSpPr>
                <a:spLocks noChangeShapeType="1"/>
              </p:cNvSpPr>
              <p:nvPr/>
            </p:nvSpPr>
            <p:spPr bwMode="auto">
              <a:xfrm>
                <a:off x="3661" y="4101"/>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392" name="Line 1054"/>
              <p:cNvSpPr>
                <a:spLocks noChangeShapeType="1"/>
              </p:cNvSpPr>
              <p:nvPr/>
            </p:nvSpPr>
            <p:spPr bwMode="auto">
              <a:xfrm>
                <a:off x="3669" y="4101"/>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393" name="Line 1055"/>
              <p:cNvSpPr>
                <a:spLocks noChangeShapeType="1"/>
              </p:cNvSpPr>
              <p:nvPr/>
            </p:nvSpPr>
            <p:spPr bwMode="auto">
              <a:xfrm flipV="1">
                <a:off x="3678" y="4063"/>
                <a:ext cx="0" cy="4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394" name="Line 1056"/>
              <p:cNvSpPr>
                <a:spLocks noChangeShapeType="1"/>
              </p:cNvSpPr>
              <p:nvPr/>
            </p:nvSpPr>
            <p:spPr bwMode="auto">
              <a:xfrm>
                <a:off x="3678" y="4069"/>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395" name="Line 1057"/>
              <p:cNvSpPr>
                <a:spLocks noChangeShapeType="1"/>
              </p:cNvSpPr>
              <p:nvPr/>
            </p:nvSpPr>
            <p:spPr bwMode="auto">
              <a:xfrm flipV="1">
                <a:off x="3685" y="4000"/>
                <a:ext cx="3" cy="7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396" name="Line 1058"/>
              <p:cNvSpPr>
                <a:spLocks noChangeShapeType="1"/>
              </p:cNvSpPr>
              <p:nvPr/>
            </p:nvSpPr>
            <p:spPr bwMode="auto">
              <a:xfrm flipV="1">
                <a:off x="3693" y="3992"/>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397" name="Line 1059"/>
              <p:cNvSpPr>
                <a:spLocks noChangeShapeType="1"/>
              </p:cNvSpPr>
              <p:nvPr/>
            </p:nvSpPr>
            <p:spPr bwMode="auto">
              <a:xfrm flipV="1">
                <a:off x="3701" y="3976"/>
                <a:ext cx="3" cy="2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398" name="Line 1060"/>
              <p:cNvSpPr>
                <a:spLocks noChangeShapeType="1"/>
              </p:cNvSpPr>
              <p:nvPr/>
            </p:nvSpPr>
            <p:spPr bwMode="auto">
              <a:xfrm flipV="1">
                <a:off x="3710" y="3864"/>
                <a:ext cx="3" cy="11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399" name="Line 1061"/>
              <p:cNvSpPr>
                <a:spLocks noChangeShapeType="1"/>
              </p:cNvSpPr>
              <p:nvPr/>
            </p:nvSpPr>
            <p:spPr bwMode="auto">
              <a:xfrm flipV="1">
                <a:off x="3717" y="3816"/>
                <a:ext cx="3" cy="5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00" name="Line 1062"/>
              <p:cNvSpPr>
                <a:spLocks noChangeShapeType="1"/>
              </p:cNvSpPr>
              <p:nvPr/>
            </p:nvSpPr>
            <p:spPr bwMode="auto">
              <a:xfrm flipV="1">
                <a:off x="3725" y="3784"/>
                <a:ext cx="3" cy="3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01" name="Line 1063"/>
              <p:cNvSpPr>
                <a:spLocks noChangeShapeType="1"/>
              </p:cNvSpPr>
              <p:nvPr/>
            </p:nvSpPr>
            <p:spPr bwMode="auto">
              <a:xfrm flipV="1">
                <a:off x="3733" y="3688"/>
                <a:ext cx="3" cy="10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02" name="Line 1064"/>
              <p:cNvSpPr>
                <a:spLocks noChangeShapeType="1"/>
              </p:cNvSpPr>
              <p:nvPr/>
            </p:nvSpPr>
            <p:spPr bwMode="auto">
              <a:xfrm flipV="1">
                <a:off x="3742" y="3616"/>
                <a:ext cx="3" cy="7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03" name="Line 1065"/>
              <p:cNvSpPr>
                <a:spLocks noChangeShapeType="1"/>
              </p:cNvSpPr>
              <p:nvPr/>
            </p:nvSpPr>
            <p:spPr bwMode="auto">
              <a:xfrm flipV="1">
                <a:off x="3749" y="3528"/>
                <a:ext cx="3" cy="9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04" name="Line 1066"/>
              <p:cNvSpPr>
                <a:spLocks noChangeShapeType="1"/>
              </p:cNvSpPr>
              <p:nvPr/>
            </p:nvSpPr>
            <p:spPr bwMode="auto">
              <a:xfrm>
                <a:off x="3757" y="3537"/>
                <a:ext cx="3" cy="1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05" name="Line 1067"/>
              <p:cNvSpPr>
                <a:spLocks noChangeShapeType="1"/>
              </p:cNvSpPr>
              <p:nvPr/>
            </p:nvSpPr>
            <p:spPr bwMode="auto">
              <a:xfrm flipV="1">
                <a:off x="3766" y="3497"/>
                <a:ext cx="3" cy="5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06" name="Line 1068"/>
              <p:cNvSpPr>
                <a:spLocks noChangeShapeType="1"/>
              </p:cNvSpPr>
              <p:nvPr/>
            </p:nvSpPr>
            <p:spPr bwMode="auto">
              <a:xfrm>
                <a:off x="3773" y="3505"/>
                <a:ext cx="3" cy="5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07" name="Line 1069"/>
              <p:cNvSpPr>
                <a:spLocks noChangeShapeType="1"/>
              </p:cNvSpPr>
              <p:nvPr/>
            </p:nvSpPr>
            <p:spPr bwMode="auto">
              <a:xfrm flipV="1">
                <a:off x="3781" y="3464"/>
                <a:ext cx="3" cy="9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08" name="Line 1070"/>
              <p:cNvSpPr>
                <a:spLocks noChangeShapeType="1"/>
              </p:cNvSpPr>
              <p:nvPr/>
            </p:nvSpPr>
            <p:spPr bwMode="auto">
              <a:xfrm>
                <a:off x="3789" y="3473"/>
                <a:ext cx="3" cy="5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09" name="Line 1071"/>
              <p:cNvSpPr>
                <a:spLocks noChangeShapeType="1"/>
              </p:cNvSpPr>
              <p:nvPr/>
            </p:nvSpPr>
            <p:spPr bwMode="auto">
              <a:xfrm>
                <a:off x="3798" y="3537"/>
                <a:ext cx="3" cy="5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10" name="Line 1072"/>
              <p:cNvSpPr>
                <a:spLocks noChangeShapeType="1"/>
              </p:cNvSpPr>
              <p:nvPr/>
            </p:nvSpPr>
            <p:spPr bwMode="auto">
              <a:xfrm>
                <a:off x="3805" y="359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11" name="Line 1073"/>
              <p:cNvSpPr>
                <a:spLocks noChangeShapeType="1"/>
              </p:cNvSpPr>
              <p:nvPr/>
            </p:nvSpPr>
            <p:spPr bwMode="auto">
              <a:xfrm>
                <a:off x="3813" y="3597"/>
                <a:ext cx="3" cy="5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12" name="Line 1074"/>
              <p:cNvSpPr>
                <a:spLocks noChangeShapeType="1"/>
              </p:cNvSpPr>
              <p:nvPr/>
            </p:nvSpPr>
            <p:spPr bwMode="auto">
              <a:xfrm flipV="1">
                <a:off x="3822" y="3592"/>
                <a:ext cx="3" cy="6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13" name="Line 1075"/>
              <p:cNvSpPr>
                <a:spLocks noChangeShapeType="1"/>
              </p:cNvSpPr>
              <p:nvPr/>
            </p:nvSpPr>
            <p:spPr bwMode="auto">
              <a:xfrm>
                <a:off x="3829" y="3597"/>
                <a:ext cx="3" cy="4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14" name="Line 1076"/>
              <p:cNvSpPr>
                <a:spLocks noChangeShapeType="1"/>
              </p:cNvSpPr>
              <p:nvPr/>
            </p:nvSpPr>
            <p:spPr bwMode="auto">
              <a:xfrm>
                <a:off x="3837" y="3645"/>
                <a:ext cx="0" cy="14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15" name="Line 1077"/>
              <p:cNvSpPr>
                <a:spLocks noChangeShapeType="1"/>
              </p:cNvSpPr>
              <p:nvPr/>
            </p:nvSpPr>
            <p:spPr bwMode="auto">
              <a:xfrm flipV="1">
                <a:off x="3837" y="3784"/>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16" name="Line 1078"/>
              <p:cNvSpPr>
                <a:spLocks noChangeShapeType="1"/>
              </p:cNvSpPr>
              <p:nvPr/>
            </p:nvSpPr>
            <p:spPr bwMode="auto">
              <a:xfrm>
                <a:off x="3845" y="3789"/>
                <a:ext cx="3" cy="2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17" name="Line 1079"/>
              <p:cNvSpPr>
                <a:spLocks noChangeShapeType="1"/>
              </p:cNvSpPr>
              <p:nvPr/>
            </p:nvSpPr>
            <p:spPr bwMode="auto">
              <a:xfrm>
                <a:off x="3854" y="3821"/>
                <a:ext cx="3" cy="7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18" name="Line 1080"/>
              <p:cNvSpPr>
                <a:spLocks noChangeShapeType="1"/>
              </p:cNvSpPr>
              <p:nvPr/>
            </p:nvSpPr>
            <p:spPr bwMode="auto">
              <a:xfrm>
                <a:off x="3861" y="3901"/>
                <a:ext cx="3" cy="5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19" name="Line 1081"/>
              <p:cNvSpPr>
                <a:spLocks noChangeShapeType="1"/>
              </p:cNvSpPr>
              <p:nvPr/>
            </p:nvSpPr>
            <p:spPr bwMode="auto">
              <a:xfrm flipV="1">
                <a:off x="3869" y="3936"/>
                <a:ext cx="3" cy="2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20" name="Line 1082"/>
              <p:cNvSpPr>
                <a:spLocks noChangeShapeType="1"/>
              </p:cNvSpPr>
              <p:nvPr/>
            </p:nvSpPr>
            <p:spPr bwMode="auto">
              <a:xfrm>
                <a:off x="3877" y="3941"/>
                <a:ext cx="3" cy="6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21" name="Line 1083"/>
              <p:cNvSpPr>
                <a:spLocks noChangeShapeType="1"/>
              </p:cNvSpPr>
              <p:nvPr/>
            </p:nvSpPr>
            <p:spPr bwMode="auto">
              <a:xfrm>
                <a:off x="3886" y="4013"/>
                <a:ext cx="3" cy="4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22" name="Line 1084"/>
              <p:cNvSpPr>
                <a:spLocks noChangeShapeType="1"/>
              </p:cNvSpPr>
              <p:nvPr/>
            </p:nvSpPr>
            <p:spPr bwMode="auto">
              <a:xfrm flipV="1">
                <a:off x="3893" y="4032"/>
                <a:ext cx="3" cy="2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23" name="Line 1085"/>
              <p:cNvSpPr>
                <a:spLocks noChangeShapeType="1"/>
              </p:cNvSpPr>
              <p:nvPr/>
            </p:nvSpPr>
            <p:spPr bwMode="auto">
              <a:xfrm>
                <a:off x="3901" y="403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24" name="Line 1086"/>
              <p:cNvSpPr>
                <a:spLocks noChangeShapeType="1"/>
              </p:cNvSpPr>
              <p:nvPr/>
            </p:nvSpPr>
            <p:spPr bwMode="auto">
              <a:xfrm>
                <a:off x="3910" y="4037"/>
                <a:ext cx="3" cy="4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25" name="Line 1087"/>
              <p:cNvSpPr>
                <a:spLocks noChangeShapeType="1"/>
              </p:cNvSpPr>
              <p:nvPr/>
            </p:nvSpPr>
            <p:spPr bwMode="auto">
              <a:xfrm>
                <a:off x="3917" y="4085"/>
                <a:ext cx="3" cy="2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26" name="Line 1088"/>
              <p:cNvSpPr>
                <a:spLocks noChangeShapeType="1"/>
              </p:cNvSpPr>
              <p:nvPr/>
            </p:nvSpPr>
            <p:spPr bwMode="auto">
              <a:xfrm>
                <a:off x="3925"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27" name="Line 1089"/>
              <p:cNvSpPr>
                <a:spLocks noChangeShapeType="1"/>
              </p:cNvSpPr>
              <p:nvPr/>
            </p:nvSpPr>
            <p:spPr bwMode="auto">
              <a:xfrm flipV="1">
                <a:off x="3933" y="4103"/>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28" name="Line 1090"/>
              <p:cNvSpPr>
                <a:spLocks noChangeShapeType="1"/>
              </p:cNvSpPr>
              <p:nvPr/>
            </p:nvSpPr>
            <p:spPr bwMode="auto">
              <a:xfrm>
                <a:off x="3942" y="410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29" name="Line 1091"/>
              <p:cNvSpPr>
                <a:spLocks noChangeShapeType="1"/>
              </p:cNvSpPr>
              <p:nvPr/>
            </p:nvSpPr>
            <p:spPr bwMode="auto">
              <a:xfrm>
                <a:off x="3949" y="4109"/>
                <a:ext cx="3" cy="1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30" name="Line 1092"/>
              <p:cNvSpPr>
                <a:spLocks noChangeShapeType="1"/>
              </p:cNvSpPr>
              <p:nvPr/>
            </p:nvSpPr>
            <p:spPr bwMode="auto">
              <a:xfrm>
                <a:off x="3957" y="412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31" name="Line 1093"/>
              <p:cNvSpPr>
                <a:spLocks noChangeShapeType="1"/>
              </p:cNvSpPr>
              <p:nvPr/>
            </p:nvSpPr>
            <p:spPr bwMode="auto">
              <a:xfrm flipV="1">
                <a:off x="3966" y="4096"/>
                <a:ext cx="3" cy="2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32" name="Line 1094"/>
              <p:cNvSpPr>
                <a:spLocks noChangeShapeType="1"/>
              </p:cNvSpPr>
              <p:nvPr/>
            </p:nvSpPr>
            <p:spPr bwMode="auto">
              <a:xfrm>
                <a:off x="3973" y="4101"/>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33" name="Line 1095"/>
              <p:cNvSpPr>
                <a:spLocks noChangeShapeType="1"/>
              </p:cNvSpPr>
              <p:nvPr/>
            </p:nvSpPr>
            <p:spPr bwMode="auto">
              <a:xfrm>
                <a:off x="3981" y="4109"/>
                <a:ext cx="3"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34" name="Line 1096"/>
              <p:cNvSpPr>
                <a:spLocks noChangeShapeType="1"/>
              </p:cNvSpPr>
              <p:nvPr/>
            </p:nvSpPr>
            <p:spPr bwMode="auto">
              <a:xfrm flipV="1">
                <a:off x="3989" y="4111"/>
                <a:ext cx="0" cy="2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35" name="Line 1097"/>
              <p:cNvSpPr>
                <a:spLocks noChangeShapeType="1"/>
              </p:cNvSpPr>
              <p:nvPr/>
            </p:nvSpPr>
            <p:spPr bwMode="auto">
              <a:xfrm>
                <a:off x="3989" y="4117"/>
                <a:ext cx="3" cy="1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36" name="Line 1098"/>
              <p:cNvSpPr>
                <a:spLocks noChangeShapeType="1"/>
              </p:cNvSpPr>
              <p:nvPr/>
            </p:nvSpPr>
            <p:spPr bwMode="auto">
              <a:xfrm flipV="1">
                <a:off x="3998" y="4111"/>
                <a:ext cx="3" cy="2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37" name="Line 1099"/>
              <p:cNvSpPr>
                <a:spLocks noChangeShapeType="1"/>
              </p:cNvSpPr>
              <p:nvPr/>
            </p:nvSpPr>
            <p:spPr bwMode="auto">
              <a:xfrm flipV="1">
                <a:off x="4005" y="4095"/>
                <a:ext cx="3" cy="2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38" name="Line 1100"/>
              <p:cNvSpPr>
                <a:spLocks noChangeShapeType="1"/>
              </p:cNvSpPr>
              <p:nvPr/>
            </p:nvSpPr>
            <p:spPr bwMode="auto">
              <a:xfrm>
                <a:off x="4013" y="4101"/>
                <a:ext cx="3"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39" name="Line 1101"/>
              <p:cNvSpPr>
                <a:spLocks noChangeShapeType="1"/>
              </p:cNvSpPr>
              <p:nvPr/>
            </p:nvSpPr>
            <p:spPr bwMode="auto">
              <a:xfrm flipV="1">
                <a:off x="4021" y="4088"/>
                <a:ext cx="3" cy="3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40" name="Line 1102"/>
              <p:cNvSpPr>
                <a:spLocks noChangeShapeType="1"/>
              </p:cNvSpPr>
              <p:nvPr/>
            </p:nvSpPr>
            <p:spPr bwMode="auto">
              <a:xfrm>
                <a:off x="4030" y="4093"/>
                <a:ext cx="3" cy="1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41" name="Line 1103"/>
              <p:cNvSpPr>
                <a:spLocks noChangeShapeType="1"/>
              </p:cNvSpPr>
              <p:nvPr/>
            </p:nvSpPr>
            <p:spPr bwMode="auto">
              <a:xfrm>
                <a:off x="4037" y="4109"/>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42" name="Line 1104"/>
              <p:cNvSpPr>
                <a:spLocks noChangeShapeType="1"/>
              </p:cNvSpPr>
              <p:nvPr/>
            </p:nvSpPr>
            <p:spPr bwMode="auto">
              <a:xfrm flipV="1">
                <a:off x="4045" y="4103"/>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43" name="Line 1105"/>
              <p:cNvSpPr>
                <a:spLocks noChangeShapeType="1"/>
              </p:cNvSpPr>
              <p:nvPr/>
            </p:nvSpPr>
            <p:spPr bwMode="auto">
              <a:xfrm>
                <a:off x="4054" y="4109"/>
                <a:ext cx="3"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44" name="Line 1106"/>
              <p:cNvSpPr>
                <a:spLocks noChangeShapeType="1"/>
              </p:cNvSpPr>
              <p:nvPr/>
            </p:nvSpPr>
            <p:spPr bwMode="auto">
              <a:xfrm flipV="1">
                <a:off x="4061" y="4096"/>
                <a:ext cx="3" cy="3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45" name="Line 1107"/>
              <p:cNvSpPr>
                <a:spLocks noChangeShapeType="1"/>
              </p:cNvSpPr>
              <p:nvPr/>
            </p:nvSpPr>
            <p:spPr bwMode="auto">
              <a:xfrm>
                <a:off x="4069" y="4101"/>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46" name="Line 1108"/>
              <p:cNvSpPr>
                <a:spLocks noChangeShapeType="1"/>
              </p:cNvSpPr>
              <p:nvPr/>
            </p:nvSpPr>
            <p:spPr bwMode="auto">
              <a:xfrm flipV="1">
                <a:off x="4077" y="4096"/>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47" name="Line 1109"/>
              <p:cNvSpPr>
                <a:spLocks noChangeShapeType="1"/>
              </p:cNvSpPr>
              <p:nvPr/>
            </p:nvSpPr>
            <p:spPr bwMode="auto">
              <a:xfrm>
                <a:off x="4086" y="4101"/>
                <a:ext cx="3"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48" name="Line 1110"/>
              <p:cNvSpPr>
                <a:spLocks noChangeShapeType="1"/>
              </p:cNvSpPr>
              <p:nvPr/>
            </p:nvSpPr>
            <p:spPr bwMode="auto">
              <a:xfrm flipV="1">
                <a:off x="4093" y="4096"/>
                <a:ext cx="3" cy="2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49" name="Line 1111"/>
              <p:cNvSpPr>
                <a:spLocks noChangeShapeType="1"/>
              </p:cNvSpPr>
              <p:nvPr/>
            </p:nvSpPr>
            <p:spPr bwMode="auto">
              <a:xfrm>
                <a:off x="4101" y="4101"/>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50" name="Line 1112"/>
              <p:cNvSpPr>
                <a:spLocks noChangeShapeType="1"/>
              </p:cNvSpPr>
              <p:nvPr/>
            </p:nvSpPr>
            <p:spPr bwMode="auto">
              <a:xfrm>
                <a:off x="4110" y="410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51" name="Line 1113"/>
              <p:cNvSpPr>
                <a:spLocks noChangeShapeType="1"/>
              </p:cNvSpPr>
              <p:nvPr/>
            </p:nvSpPr>
            <p:spPr bwMode="auto">
              <a:xfrm flipV="1">
                <a:off x="4117" y="4096"/>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52" name="Line 1114"/>
              <p:cNvSpPr>
                <a:spLocks noChangeShapeType="1"/>
              </p:cNvSpPr>
              <p:nvPr/>
            </p:nvSpPr>
            <p:spPr bwMode="auto">
              <a:xfrm>
                <a:off x="4125" y="4101"/>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53" name="Line 1115"/>
              <p:cNvSpPr>
                <a:spLocks noChangeShapeType="1"/>
              </p:cNvSpPr>
              <p:nvPr/>
            </p:nvSpPr>
            <p:spPr bwMode="auto">
              <a:xfrm>
                <a:off x="4133" y="4109"/>
                <a:ext cx="3" cy="1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54" name="Line 1116"/>
              <p:cNvSpPr>
                <a:spLocks noChangeShapeType="1"/>
              </p:cNvSpPr>
              <p:nvPr/>
            </p:nvSpPr>
            <p:spPr bwMode="auto">
              <a:xfrm flipV="1">
                <a:off x="4142" y="4104"/>
                <a:ext cx="3" cy="2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55" name="Line 1117"/>
              <p:cNvSpPr>
                <a:spLocks noChangeShapeType="1"/>
              </p:cNvSpPr>
              <p:nvPr/>
            </p:nvSpPr>
            <p:spPr bwMode="auto">
              <a:xfrm>
                <a:off x="4149" y="4109"/>
                <a:ext cx="0" cy="1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56" name="Line 1118"/>
              <p:cNvSpPr>
                <a:spLocks noChangeShapeType="1"/>
              </p:cNvSpPr>
              <p:nvPr/>
            </p:nvSpPr>
            <p:spPr bwMode="auto">
              <a:xfrm flipV="1">
                <a:off x="4149" y="4104"/>
                <a:ext cx="3" cy="2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57" name="Line 1119"/>
              <p:cNvSpPr>
                <a:spLocks noChangeShapeType="1"/>
              </p:cNvSpPr>
              <p:nvPr/>
            </p:nvSpPr>
            <p:spPr bwMode="auto">
              <a:xfrm>
                <a:off x="4157" y="4109"/>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58" name="Line 1120"/>
              <p:cNvSpPr>
                <a:spLocks noChangeShapeType="1"/>
              </p:cNvSpPr>
              <p:nvPr/>
            </p:nvSpPr>
            <p:spPr bwMode="auto">
              <a:xfrm>
                <a:off x="4165"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59" name="Line 1121"/>
              <p:cNvSpPr>
                <a:spLocks noChangeShapeType="1"/>
              </p:cNvSpPr>
              <p:nvPr/>
            </p:nvSpPr>
            <p:spPr bwMode="auto">
              <a:xfrm flipV="1">
                <a:off x="4174" y="4095"/>
                <a:ext cx="3" cy="2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60" name="Line 1122"/>
              <p:cNvSpPr>
                <a:spLocks noChangeShapeType="1"/>
              </p:cNvSpPr>
              <p:nvPr/>
            </p:nvSpPr>
            <p:spPr bwMode="auto">
              <a:xfrm>
                <a:off x="4181" y="4101"/>
                <a:ext cx="3"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61" name="Line 1123"/>
              <p:cNvSpPr>
                <a:spLocks noChangeShapeType="1"/>
              </p:cNvSpPr>
              <p:nvPr/>
            </p:nvSpPr>
            <p:spPr bwMode="auto">
              <a:xfrm>
                <a:off x="4189" y="412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62" name="Line 1124"/>
              <p:cNvSpPr>
                <a:spLocks noChangeShapeType="1"/>
              </p:cNvSpPr>
              <p:nvPr/>
            </p:nvSpPr>
            <p:spPr bwMode="auto">
              <a:xfrm>
                <a:off x="4198" y="4125"/>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63" name="Line 1125"/>
              <p:cNvSpPr>
                <a:spLocks noChangeShapeType="1"/>
              </p:cNvSpPr>
              <p:nvPr/>
            </p:nvSpPr>
            <p:spPr bwMode="auto">
              <a:xfrm flipV="1">
                <a:off x="4205" y="4103"/>
                <a:ext cx="3" cy="2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64" name="Line 1126"/>
              <p:cNvSpPr>
                <a:spLocks noChangeShapeType="1"/>
              </p:cNvSpPr>
              <p:nvPr/>
            </p:nvSpPr>
            <p:spPr bwMode="auto">
              <a:xfrm>
                <a:off x="4213" y="4109"/>
                <a:ext cx="3" cy="1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65" name="Line 1127"/>
              <p:cNvSpPr>
                <a:spLocks noChangeShapeType="1"/>
              </p:cNvSpPr>
              <p:nvPr/>
            </p:nvSpPr>
            <p:spPr bwMode="auto">
              <a:xfrm>
                <a:off x="4221" y="412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66" name="Line 1128"/>
              <p:cNvSpPr>
                <a:spLocks noChangeShapeType="1"/>
              </p:cNvSpPr>
              <p:nvPr/>
            </p:nvSpPr>
            <p:spPr bwMode="auto">
              <a:xfrm>
                <a:off x="4230" y="4125"/>
                <a:ext cx="3" cy="1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67" name="Line 1129"/>
              <p:cNvSpPr>
                <a:spLocks noChangeShapeType="1"/>
              </p:cNvSpPr>
              <p:nvPr/>
            </p:nvSpPr>
            <p:spPr bwMode="auto">
              <a:xfrm flipV="1">
                <a:off x="4237" y="4119"/>
                <a:ext cx="3" cy="2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68" name="Line 1130"/>
              <p:cNvSpPr>
                <a:spLocks noChangeShapeType="1"/>
              </p:cNvSpPr>
              <p:nvPr/>
            </p:nvSpPr>
            <p:spPr bwMode="auto">
              <a:xfrm>
                <a:off x="4245" y="4125"/>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69" name="Line 1131"/>
              <p:cNvSpPr>
                <a:spLocks noChangeShapeType="1"/>
              </p:cNvSpPr>
              <p:nvPr/>
            </p:nvSpPr>
            <p:spPr bwMode="auto">
              <a:xfrm>
                <a:off x="4254" y="4133"/>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70" name="Line 1132"/>
              <p:cNvSpPr>
                <a:spLocks noChangeShapeType="1"/>
              </p:cNvSpPr>
              <p:nvPr/>
            </p:nvSpPr>
            <p:spPr bwMode="auto">
              <a:xfrm>
                <a:off x="4261" y="4141"/>
                <a:ext cx="3"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71" name="Line 1133"/>
              <p:cNvSpPr>
                <a:spLocks noChangeShapeType="1"/>
              </p:cNvSpPr>
              <p:nvPr/>
            </p:nvSpPr>
            <p:spPr bwMode="auto">
              <a:xfrm>
                <a:off x="4269"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72" name="Line 1134"/>
              <p:cNvSpPr>
                <a:spLocks noChangeShapeType="1"/>
              </p:cNvSpPr>
              <p:nvPr/>
            </p:nvSpPr>
            <p:spPr bwMode="auto">
              <a:xfrm>
                <a:off x="4277"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73" name="Line 1135"/>
              <p:cNvSpPr>
                <a:spLocks noChangeShapeType="1"/>
              </p:cNvSpPr>
              <p:nvPr/>
            </p:nvSpPr>
            <p:spPr bwMode="auto">
              <a:xfrm>
                <a:off x="4286"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74" name="Line 1136"/>
              <p:cNvSpPr>
                <a:spLocks noChangeShapeType="1"/>
              </p:cNvSpPr>
              <p:nvPr/>
            </p:nvSpPr>
            <p:spPr bwMode="auto">
              <a:xfrm>
                <a:off x="4293"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75" name="Line 1137"/>
              <p:cNvSpPr>
                <a:spLocks noChangeShapeType="1"/>
              </p:cNvSpPr>
              <p:nvPr/>
            </p:nvSpPr>
            <p:spPr bwMode="auto">
              <a:xfrm>
                <a:off x="4301"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76" name="Line 1138"/>
              <p:cNvSpPr>
                <a:spLocks noChangeShapeType="1"/>
              </p:cNvSpPr>
              <p:nvPr/>
            </p:nvSpPr>
            <p:spPr bwMode="auto">
              <a:xfrm>
                <a:off x="4309" y="4165"/>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77" name="Rectangle 1139"/>
              <p:cNvSpPr>
                <a:spLocks noChangeArrowheads="1"/>
              </p:cNvSpPr>
              <p:nvPr/>
            </p:nvSpPr>
            <p:spPr bwMode="auto">
              <a:xfrm>
                <a:off x="3757" y="4245"/>
                <a:ext cx="180" cy="48"/>
              </a:xfrm>
              <a:prstGeom prst="rect">
                <a:avLst/>
              </a:prstGeom>
              <a:noFill/>
              <a:ln w="9525">
                <a:noFill/>
                <a:round/>
                <a:headEnd/>
                <a:tailEnd/>
              </a:ln>
            </p:spPr>
            <p:txBody>
              <a:bodyPr wrap="none" lIns="0" tIns="0" rIns="0" bIns="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500" b="1">
                    <a:solidFill>
                      <a:srgbClr val="000000"/>
                    </a:solidFill>
                    <a:latin typeface="Arial" pitchFamily="34" charset="0"/>
                    <a:cs typeface="Arial" pitchFamily="34" charset="0"/>
                  </a:rPr>
                  <a:t>Channels</a:t>
                </a:r>
              </a:p>
            </p:txBody>
          </p:sp>
          <p:sp>
            <p:nvSpPr>
              <p:cNvPr id="56478" name="Line 1140"/>
              <p:cNvSpPr>
                <a:spLocks noChangeShapeType="1"/>
              </p:cNvSpPr>
              <p:nvPr/>
            </p:nvSpPr>
            <p:spPr bwMode="auto">
              <a:xfrm>
                <a:off x="3397" y="4165"/>
                <a:ext cx="907"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79" name="Line 1141"/>
              <p:cNvSpPr>
                <a:spLocks noChangeShapeType="1"/>
              </p:cNvSpPr>
              <p:nvPr/>
            </p:nvSpPr>
            <p:spPr bwMode="auto">
              <a:xfrm>
                <a:off x="3397" y="4165"/>
                <a:ext cx="0"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80" name="Rectangle 1142"/>
              <p:cNvSpPr>
                <a:spLocks noChangeArrowheads="1"/>
              </p:cNvSpPr>
              <p:nvPr/>
            </p:nvSpPr>
            <p:spPr bwMode="auto">
              <a:xfrm>
                <a:off x="3386" y="4189"/>
                <a:ext cx="22" cy="48"/>
              </a:xfrm>
              <a:prstGeom prst="rect">
                <a:avLst/>
              </a:prstGeom>
              <a:noFill/>
              <a:ln w="9525">
                <a:noFill/>
                <a:round/>
                <a:headEnd/>
                <a:tailEnd/>
              </a:ln>
            </p:spPr>
            <p:txBody>
              <a:bodyPr wrap="none" lIns="0" tIns="0" rIns="0" bIns="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500" b="1">
                    <a:solidFill>
                      <a:srgbClr val="000000"/>
                    </a:solidFill>
                    <a:latin typeface="Arial" pitchFamily="34" charset="0"/>
                    <a:cs typeface="Arial" pitchFamily="34" charset="0"/>
                  </a:rPr>
                  <a:t>0</a:t>
                </a:r>
              </a:p>
            </p:txBody>
          </p:sp>
          <p:sp>
            <p:nvSpPr>
              <p:cNvPr id="56481" name="Line 1143"/>
              <p:cNvSpPr>
                <a:spLocks noChangeShapeType="1"/>
              </p:cNvSpPr>
              <p:nvPr/>
            </p:nvSpPr>
            <p:spPr bwMode="auto">
              <a:xfrm>
                <a:off x="3429"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82" name="Line 1144"/>
              <p:cNvSpPr>
                <a:spLocks noChangeShapeType="1"/>
              </p:cNvSpPr>
              <p:nvPr/>
            </p:nvSpPr>
            <p:spPr bwMode="auto">
              <a:xfrm>
                <a:off x="3461"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83" name="Line 1145"/>
              <p:cNvSpPr>
                <a:spLocks noChangeShapeType="1"/>
              </p:cNvSpPr>
              <p:nvPr/>
            </p:nvSpPr>
            <p:spPr bwMode="auto">
              <a:xfrm>
                <a:off x="3493"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84" name="Line 1146"/>
              <p:cNvSpPr>
                <a:spLocks noChangeShapeType="1"/>
              </p:cNvSpPr>
              <p:nvPr/>
            </p:nvSpPr>
            <p:spPr bwMode="auto">
              <a:xfrm>
                <a:off x="3517"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85" name="Line 1147"/>
              <p:cNvSpPr>
                <a:spLocks noChangeShapeType="1"/>
              </p:cNvSpPr>
              <p:nvPr/>
            </p:nvSpPr>
            <p:spPr bwMode="auto">
              <a:xfrm>
                <a:off x="3549" y="4165"/>
                <a:ext cx="0"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86" name="Rectangle 1148"/>
              <p:cNvSpPr>
                <a:spLocks noChangeArrowheads="1"/>
              </p:cNvSpPr>
              <p:nvPr/>
            </p:nvSpPr>
            <p:spPr bwMode="auto">
              <a:xfrm>
                <a:off x="3524" y="4189"/>
                <a:ext cx="44" cy="48"/>
              </a:xfrm>
              <a:prstGeom prst="rect">
                <a:avLst/>
              </a:prstGeom>
              <a:noFill/>
              <a:ln w="9525">
                <a:noFill/>
                <a:round/>
                <a:headEnd/>
                <a:tailEnd/>
              </a:ln>
            </p:spPr>
            <p:txBody>
              <a:bodyPr wrap="none" lIns="0" tIns="0" rIns="0" bIns="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500" b="1">
                    <a:solidFill>
                      <a:srgbClr val="000000"/>
                    </a:solidFill>
                    <a:latin typeface="Arial" pitchFamily="34" charset="0"/>
                    <a:cs typeface="Arial" pitchFamily="34" charset="0"/>
                  </a:rPr>
                  <a:t>20</a:t>
                </a:r>
              </a:p>
            </p:txBody>
          </p:sp>
          <p:sp>
            <p:nvSpPr>
              <p:cNvPr id="56487" name="Line 1149"/>
              <p:cNvSpPr>
                <a:spLocks noChangeShapeType="1"/>
              </p:cNvSpPr>
              <p:nvPr/>
            </p:nvSpPr>
            <p:spPr bwMode="auto">
              <a:xfrm>
                <a:off x="3581"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88" name="Line 1150"/>
              <p:cNvSpPr>
                <a:spLocks noChangeShapeType="1"/>
              </p:cNvSpPr>
              <p:nvPr/>
            </p:nvSpPr>
            <p:spPr bwMode="auto">
              <a:xfrm>
                <a:off x="3613"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89" name="Line 1151"/>
              <p:cNvSpPr>
                <a:spLocks noChangeShapeType="1"/>
              </p:cNvSpPr>
              <p:nvPr/>
            </p:nvSpPr>
            <p:spPr bwMode="auto">
              <a:xfrm>
                <a:off x="3645"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90" name="Line 1152"/>
              <p:cNvSpPr>
                <a:spLocks noChangeShapeType="1"/>
              </p:cNvSpPr>
              <p:nvPr/>
            </p:nvSpPr>
            <p:spPr bwMode="auto">
              <a:xfrm>
                <a:off x="3678"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91" name="Line 1153"/>
              <p:cNvSpPr>
                <a:spLocks noChangeShapeType="1"/>
              </p:cNvSpPr>
              <p:nvPr/>
            </p:nvSpPr>
            <p:spPr bwMode="auto">
              <a:xfrm>
                <a:off x="3701" y="4165"/>
                <a:ext cx="0"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92" name="Rectangle 1154"/>
              <p:cNvSpPr>
                <a:spLocks noChangeArrowheads="1"/>
              </p:cNvSpPr>
              <p:nvPr/>
            </p:nvSpPr>
            <p:spPr bwMode="auto">
              <a:xfrm>
                <a:off x="3676" y="4189"/>
                <a:ext cx="44" cy="48"/>
              </a:xfrm>
              <a:prstGeom prst="rect">
                <a:avLst/>
              </a:prstGeom>
              <a:noFill/>
              <a:ln w="9525">
                <a:noFill/>
                <a:round/>
                <a:headEnd/>
                <a:tailEnd/>
              </a:ln>
            </p:spPr>
            <p:txBody>
              <a:bodyPr wrap="none" lIns="0" tIns="0" rIns="0" bIns="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500" b="1">
                    <a:solidFill>
                      <a:srgbClr val="000000"/>
                    </a:solidFill>
                    <a:latin typeface="Arial" pitchFamily="34" charset="0"/>
                    <a:cs typeface="Arial" pitchFamily="34" charset="0"/>
                  </a:rPr>
                  <a:t>40</a:t>
                </a:r>
              </a:p>
            </p:txBody>
          </p:sp>
          <p:sp>
            <p:nvSpPr>
              <p:cNvPr id="56493" name="Line 1155"/>
              <p:cNvSpPr>
                <a:spLocks noChangeShapeType="1"/>
              </p:cNvSpPr>
              <p:nvPr/>
            </p:nvSpPr>
            <p:spPr bwMode="auto">
              <a:xfrm>
                <a:off x="3733"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94" name="Line 1156"/>
              <p:cNvSpPr>
                <a:spLocks noChangeShapeType="1"/>
              </p:cNvSpPr>
              <p:nvPr/>
            </p:nvSpPr>
            <p:spPr bwMode="auto">
              <a:xfrm>
                <a:off x="3766"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95" name="Line 1157"/>
              <p:cNvSpPr>
                <a:spLocks noChangeShapeType="1"/>
              </p:cNvSpPr>
              <p:nvPr/>
            </p:nvSpPr>
            <p:spPr bwMode="auto">
              <a:xfrm>
                <a:off x="3798"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96" name="Line 1158"/>
              <p:cNvSpPr>
                <a:spLocks noChangeShapeType="1"/>
              </p:cNvSpPr>
              <p:nvPr/>
            </p:nvSpPr>
            <p:spPr bwMode="auto">
              <a:xfrm>
                <a:off x="3829"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97" name="Line 1159"/>
              <p:cNvSpPr>
                <a:spLocks noChangeShapeType="1"/>
              </p:cNvSpPr>
              <p:nvPr/>
            </p:nvSpPr>
            <p:spPr bwMode="auto">
              <a:xfrm>
                <a:off x="3854" y="4165"/>
                <a:ext cx="0"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498" name="Rectangle 1160"/>
              <p:cNvSpPr>
                <a:spLocks noChangeArrowheads="1"/>
              </p:cNvSpPr>
              <p:nvPr/>
            </p:nvSpPr>
            <p:spPr bwMode="auto">
              <a:xfrm>
                <a:off x="3828" y="4189"/>
                <a:ext cx="44" cy="48"/>
              </a:xfrm>
              <a:prstGeom prst="rect">
                <a:avLst/>
              </a:prstGeom>
              <a:noFill/>
              <a:ln w="9525">
                <a:noFill/>
                <a:round/>
                <a:headEnd/>
                <a:tailEnd/>
              </a:ln>
            </p:spPr>
            <p:txBody>
              <a:bodyPr wrap="none" lIns="0" tIns="0" rIns="0" bIns="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500" b="1">
                    <a:solidFill>
                      <a:srgbClr val="000000"/>
                    </a:solidFill>
                    <a:latin typeface="Arial" pitchFamily="34" charset="0"/>
                    <a:cs typeface="Arial" pitchFamily="34" charset="0"/>
                  </a:rPr>
                  <a:t>60</a:t>
                </a:r>
              </a:p>
            </p:txBody>
          </p:sp>
          <p:sp>
            <p:nvSpPr>
              <p:cNvPr id="56499" name="Line 1161"/>
              <p:cNvSpPr>
                <a:spLocks noChangeShapeType="1"/>
              </p:cNvSpPr>
              <p:nvPr/>
            </p:nvSpPr>
            <p:spPr bwMode="auto">
              <a:xfrm>
                <a:off x="3886"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00" name="Line 1162"/>
              <p:cNvSpPr>
                <a:spLocks noChangeShapeType="1"/>
              </p:cNvSpPr>
              <p:nvPr/>
            </p:nvSpPr>
            <p:spPr bwMode="auto">
              <a:xfrm>
                <a:off x="3917"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01" name="Line 1163"/>
              <p:cNvSpPr>
                <a:spLocks noChangeShapeType="1"/>
              </p:cNvSpPr>
              <p:nvPr/>
            </p:nvSpPr>
            <p:spPr bwMode="auto">
              <a:xfrm>
                <a:off x="3949"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02" name="Line 1164"/>
              <p:cNvSpPr>
                <a:spLocks noChangeShapeType="1"/>
              </p:cNvSpPr>
              <p:nvPr/>
            </p:nvSpPr>
            <p:spPr bwMode="auto">
              <a:xfrm>
                <a:off x="3981"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03" name="Line 1165"/>
              <p:cNvSpPr>
                <a:spLocks noChangeShapeType="1"/>
              </p:cNvSpPr>
              <p:nvPr/>
            </p:nvSpPr>
            <p:spPr bwMode="auto">
              <a:xfrm>
                <a:off x="4005" y="4165"/>
                <a:ext cx="0"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04" name="Rectangle 1166"/>
              <p:cNvSpPr>
                <a:spLocks noChangeArrowheads="1"/>
              </p:cNvSpPr>
              <p:nvPr/>
            </p:nvSpPr>
            <p:spPr bwMode="auto">
              <a:xfrm>
                <a:off x="3981" y="4189"/>
                <a:ext cx="44" cy="48"/>
              </a:xfrm>
              <a:prstGeom prst="rect">
                <a:avLst/>
              </a:prstGeom>
              <a:noFill/>
              <a:ln w="9525">
                <a:noFill/>
                <a:round/>
                <a:headEnd/>
                <a:tailEnd/>
              </a:ln>
            </p:spPr>
            <p:txBody>
              <a:bodyPr wrap="none" lIns="0" tIns="0" rIns="0" bIns="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500" b="1">
                    <a:solidFill>
                      <a:srgbClr val="000000"/>
                    </a:solidFill>
                    <a:latin typeface="Arial" pitchFamily="34" charset="0"/>
                    <a:cs typeface="Arial" pitchFamily="34" charset="0"/>
                  </a:rPr>
                  <a:t>80</a:t>
                </a:r>
              </a:p>
            </p:txBody>
          </p:sp>
          <p:sp>
            <p:nvSpPr>
              <p:cNvPr id="56505" name="Line 1167"/>
              <p:cNvSpPr>
                <a:spLocks noChangeShapeType="1"/>
              </p:cNvSpPr>
              <p:nvPr/>
            </p:nvSpPr>
            <p:spPr bwMode="auto">
              <a:xfrm>
                <a:off x="4037"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06" name="Line 1168"/>
              <p:cNvSpPr>
                <a:spLocks noChangeShapeType="1"/>
              </p:cNvSpPr>
              <p:nvPr/>
            </p:nvSpPr>
            <p:spPr bwMode="auto">
              <a:xfrm>
                <a:off x="4069"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07" name="Line 1169"/>
              <p:cNvSpPr>
                <a:spLocks noChangeShapeType="1"/>
              </p:cNvSpPr>
              <p:nvPr/>
            </p:nvSpPr>
            <p:spPr bwMode="auto">
              <a:xfrm>
                <a:off x="4101"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08" name="Line 1170"/>
              <p:cNvSpPr>
                <a:spLocks noChangeShapeType="1"/>
              </p:cNvSpPr>
              <p:nvPr/>
            </p:nvSpPr>
            <p:spPr bwMode="auto">
              <a:xfrm>
                <a:off x="4133"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09" name="Line 1171"/>
              <p:cNvSpPr>
                <a:spLocks noChangeShapeType="1"/>
              </p:cNvSpPr>
              <p:nvPr/>
            </p:nvSpPr>
            <p:spPr bwMode="auto">
              <a:xfrm>
                <a:off x="4157" y="4165"/>
                <a:ext cx="0"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10" name="Rectangle 1172"/>
              <p:cNvSpPr>
                <a:spLocks noChangeArrowheads="1"/>
              </p:cNvSpPr>
              <p:nvPr/>
            </p:nvSpPr>
            <p:spPr bwMode="auto">
              <a:xfrm>
                <a:off x="4119" y="4189"/>
                <a:ext cx="67" cy="48"/>
              </a:xfrm>
              <a:prstGeom prst="rect">
                <a:avLst/>
              </a:prstGeom>
              <a:noFill/>
              <a:ln w="9525">
                <a:noFill/>
                <a:round/>
                <a:headEnd/>
                <a:tailEnd/>
              </a:ln>
            </p:spPr>
            <p:txBody>
              <a:bodyPr wrap="none" lIns="0" tIns="0" rIns="0" bIns="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500" b="1">
                    <a:solidFill>
                      <a:srgbClr val="000000"/>
                    </a:solidFill>
                    <a:latin typeface="Arial" pitchFamily="34" charset="0"/>
                    <a:cs typeface="Arial" pitchFamily="34" charset="0"/>
                  </a:rPr>
                  <a:t>100</a:t>
                </a:r>
              </a:p>
            </p:txBody>
          </p:sp>
          <p:sp>
            <p:nvSpPr>
              <p:cNvPr id="56511" name="Line 1173"/>
              <p:cNvSpPr>
                <a:spLocks noChangeShapeType="1"/>
              </p:cNvSpPr>
              <p:nvPr/>
            </p:nvSpPr>
            <p:spPr bwMode="auto">
              <a:xfrm>
                <a:off x="4189"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12" name="Line 1174"/>
              <p:cNvSpPr>
                <a:spLocks noChangeShapeType="1"/>
              </p:cNvSpPr>
              <p:nvPr/>
            </p:nvSpPr>
            <p:spPr bwMode="auto">
              <a:xfrm>
                <a:off x="4221"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13" name="Line 1175"/>
              <p:cNvSpPr>
                <a:spLocks noChangeShapeType="1"/>
              </p:cNvSpPr>
              <p:nvPr/>
            </p:nvSpPr>
            <p:spPr bwMode="auto">
              <a:xfrm>
                <a:off x="4254"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14" name="Line 1176"/>
              <p:cNvSpPr>
                <a:spLocks noChangeShapeType="1"/>
              </p:cNvSpPr>
              <p:nvPr/>
            </p:nvSpPr>
            <p:spPr bwMode="auto">
              <a:xfrm>
                <a:off x="4286" y="4165"/>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15" name="Line 1177"/>
              <p:cNvSpPr>
                <a:spLocks noChangeShapeType="1"/>
              </p:cNvSpPr>
              <p:nvPr/>
            </p:nvSpPr>
            <p:spPr bwMode="auto">
              <a:xfrm>
                <a:off x="4309" y="4165"/>
                <a:ext cx="0"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16" name="Rectangle 1178"/>
              <p:cNvSpPr>
                <a:spLocks noChangeArrowheads="1"/>
              </p:cNvSpPr>
              <p:nvPr/>
            </p:nvSpPr>
            <p:spPr bwMode="auto">
              <a:xfrm>
                <a:off x="4271" y="4189"/>
                <a:ext cx="67" cy="48"/>
              </a:xfrm>
              <a:prstGeom prst="rect">
                <a:avLst/>
              </a:prstGeom>
              <a:noFill/>
              <a:ln w="9525">
                <a:noFill/>
                <a:round/>
                <a:headEnd/>
                <a:tailEnd/>
              </a:ln>
            </p:spPr>
            <p:txBody>
              <a:bodyPr wrap="none" lIns="0" tIns="0" rIns="0" bIns="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500" b="1">
                    <a:solidFill>
                      <a:srgbClr val="000000"/>
                    </a:solidFill>
                    <a:latin typeface="Arial" pitchFamily="34" charset="0"/>
                    <a:cs typeface="Arial" pitchFamily="34" charset="0"/>
                  </a:rPr>
                  <a:t>120</a:t>
                </a:r>
              </a:p>
            </p:txBody>
          </p:sp>
          <p:pic>
            <p:nvPicPr>
              <p:cNvPr id="56517" name="Picture 1179"/>
              <p:cNvPicPr>
                <a:picLocks noChangeAspect="1" noChangeArrowheads="1"/>
              </p:cNvPicPr>
              <p:nvPr/>
            </p:nvPicPr>
            <p:blipFill>
              <a:blip r:embed="rId9"/>
              <a:srcRect/>
              <a:stretch>
                <a:fillRect/>
              </a:stretch>
            </p:blipFill>
            <p:spPr bwMode="auto">
              <a:xfrm>
                <a:off x="3317" y="3701"/>
                <a:ext cx="35" cy="115"/>
              </a:xfrm>
              <a:prstGeom prst="rect">
                <a:avLst/>
              </a:prstGeom>
              <a:noFill/>
              <a:ln w="9525">
                <a:noFill/>
                <a:round/>
                <a:headEnd/>
                <a:tailEnd/>
              </a:ln>
            </p:spPr>
          </p:pic>
          <p:sp>
            <p:nvSpPr>
              <p:cNvPr id="56518" name="Line 1180"/>
              <p:cNvSpPr>
                <a:spLocks noChangeShapeType="1"/>
              </p:cNvSpPr>
              <p:nvPr/>
            </p:nvSpPr>
            <p:spPr bwMode="auto">
              <a:xfrm flipV="1">
                <a:off x="3397" y="3356"/>
                <a:ext cx="0" cy="80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19" name="Line 1181"/>
              <p:cNvSpPr>
                <a:spLocks noChangeShapeType="1"/>
              </p:cNvSpPr>
              <p:nvPr/>
            </p:nvSpPr>
            <p:spPr bwMode="auto">
              <a:xfrm flipH="1">
                <a:off x="3368" y="4165"/>
                <a:ext cx="29"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pic>
            <p:nvPicPr>
              <p:cNvPr id="56520" name="Picture 1182"/>
              <p:cNvPicPr>
                <a:picLocks noChangeAspect="1" noChangeArrowheads="1"/>
              </p:cNvPicPr>
              <p:nvPr/>
            </p:nvPicPr>
            <p:blipFill>
              <a:blip r:embed="rId4"/>
              <a:srcRect/>
              <a:stretch>
                <a:fillRect/>
              </a:stretch>
            </p:blipFill>
            <p:spPr bwMode="auto">
              <a:xfrm>
                <a:off x="3349" y="4157"/>
                <a:ext cx="27" cy="11"/>
              </a:xfrm>
              <a:prstGeom prst="rect">
                <a:avLst/>
              </a:prstGeom>
              <a:noFill/>
              <a:ln w="9525">
                <a:noFill/>
                <a:round/>
                <a:headEnd/>
                <a:tailEnd/>
              </a:ln>
            </p:spPr>
          </p:pic>
          <p:sp>
            <p:nvSpPr>
              <p:cNvPr id="56521" name="Line 1183"/>
              <p:cNvSpPr>
                <a:spLocks noChangeShapeType="1"/>
              </p:cNvSpPr>
              <p:nvPr/>
            </p:nvSpPr>
            <p:spPr bwMode="auto">
              <a:xfrm flipH="1">
                <a:off x="3384" y="4133"/>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22" name="Line 1184"/>
              <p:cNvSpPr>
                <a:spLocks noChangeShapeType="1"/>
              </p:cNvSpPr>
              <p:nvPr/>
            </p:nvSpPr>
            <p:spPr bwMode="auto">
              <a:xfrm flipH="1">
                <a:off x="3384" y="4101"/>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23" name="Line 1185"/>
              <p:cNvSpPr>
                <a:spLocks noChangeShapeType="1"/>
              </p:cNvSpPr>
              <p:nvPr/>
            </p:nvSpPr>
            <p:spPr bwMode="auto">
              <a:xfrm flipH="1">
                <a:off x="3384" y="4069"/>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24" name="Line 1186"/>
              <p:cNvSpPr>
                <a:spLocks noChangeShapeType="1"/>
              </p:cNvSpPr>
              <p:nvPr/>
            </p:nvSpPr>
            <p:spPr bwMode="auto">
              <a:xfrm flipH="1">
                <a:off x="3384" y="4037"/>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25" name="Line 1187"/>
              <p:cNvSpPr>
                <a:spLocks noChangeShapeType="1"/>
              </p:cNvSpPr>
              <p:nvPr/>
            </p:nvSpPr>
            <p:spPr bwMode="auto">
              <a:xfrm flipH="1">
                <a:off x="3368" y="4005"/>
                <a:ext cx="29"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pic>
            <p:nvPicPr>
              <p:cNvPr id="56526" name="Picture 1188"/>
              <p:cNvPicPr>
                <a:picLocks noChangeAspect="1" noChangeArrowheads="1"/>
              </p:cNvPicPr>
              <p:nvPr/>
            </p:nvPicPr>
            <p:blipFill>
              <a:blip r:embed="rId5"/>
              <a:srcRect/>
              <a:stretch>
                <a:fillRect/>
              </a:stretch>
            </p:blipFill>
            <p:spPr bwMode="auto">
              <a:xfrm>
                <a:off x="3349" y="3989"/>
                <a:ext cx="27" cy="27"/>
              </a:xfrm>
              <a:prstGeom prst="rect">
                <a:avLst/>
              </a:prstGeom>
              <a:noFill/>
              <a:ln w="9525">
                <a:noFill/>
                <a:round/>
                <a:headEnd/>
                <a:tailEnd/>
              </a:ln>
            </p:spPr>
          </p:pic>
          <p:sp>
            <p:nvSpPr>
              <p:cNvPr id="56527" name="Line 1189"/>
              <p:cNvSpPr>
                <a:spLocks noChangeShapeType="1"/>
              </p:cNvSpPr>
              <p:nvPr/>
            </p:nvSpPr>
            <p:spPr bwMode="auto">
              <a:xfrm flipH="1">
                <a:off x="3384" y="3973"/>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28" name="Line 1190"/>
              <p:cNvSpPr>
                <a:spLocks noChangeShapeType="1"/>
              </p:cNvSpPr>
              <p:nvPr/>
            </p:nvSpPr>
            <p:spPr bwMode="auto">
              <a:xfrm flipH="1">
                <a:off x="3384" y="3941"/>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29" name="Line 1191"/>
              <p:cNvSpPr>
                <a:spLocks noChangeShapeType="1"/>
              </p:cNvSpPr>
              <p:nvPr/>
            </p:nvSpPr>
            <p:spPr bwMode="auto">
              <a:xfrm flipH="1">
                <a:off x="3384" y="3909"/>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30" name="Line 1192"/>
              <p:cNvSpPr>
                <a:spLocks noChangeShapeType="1"/>
              </p:cNvSpPr>
              <p:nvPr/>
            </p:nvSpPr>
            <p:spPr bwMode="auto">
              <a:xfrm flipH="1">
                <a:off x="3384" y="3877"/>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31" name="Line 1193"/>
              <p:cNvSpPr>
                <a:spLocks noChangeShapeType="1"/>
              </p:cNvSpPr>
              <p:nvPr/>
            </p:nvSpPr>
            <p:spPr bwMode="auto">
              <a:xfrm flipH="1">
                <a:off x="3368" y="3845"/>
                <a:ext cx="29"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pic>
            <p:nvPicPr>
              <p:cNvPr id="56532" name="Picture 1194"/>
              <p:cNvPicPr>
                <a:picLocks noChangeAspect="1" noChangeArrowheads="1"/>
              </p:cNvPicPr>
              <p:nvPr/>
            </p:nvPicPr>
            <p:blipFill>
              <a:blip r:embed="rId6"/>
              <a:srcRect/>
              <a:stretch>
                <a:fillRect/>
              </a:stretch>
            </p:blipFill>
            <p:spPr bwMode="auto">
              <a:xfrm>
                <a:off x="3349" y="3821"/>
                <a:ext cx="27" cy="43"/>
              </a:xfrm>
              <a:prstGeom prst="rect">
                <a:avLst/>
              </a:prstGeom>
              <a:noFill/>
              <a:ln w="9525">
                <a:noFill/>
                <a:round/>
                <a:headEnd/>
                <a:tailEnd/>
              </a:ln>
            </p:spPr>
          </p:pic>
          <p:sp>
            <p:nvSpPr>
              <p:cNvPr id="56533" name="Line 1195"/>
              <p:cNvSpPr>
                <a:spLocks noChangeShapeType="1"/>
              </p:cNvSpPr>
              <p:nvPr/>
            </p:nvSpPr>
            <p:spPr bwMode="auto">
              <a:xfrm flipH="1">
                <a:off x="3384" y="3814"/>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34" name="Line 1196"/>
              <p:cNvSpPr>
                <a:spLocks noChangeShapeType="1"/>
              </p:cNvSpPr>
              <p:nvPr/>
            </p:nvSpPr>
            <p:spPr bwMode="auto">
              <a:xfrm flipH="1">
                <a:off x="3384" y="3782"/>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35" name="Line 1197"/>
              <p:cNvSpPr>
                <a:spLocks noChangeShapeType="1"/>
              </p:cNvSpPr>
              <p:nvPr/>
            </p:nvSpPr>
            <p:spPr bwMode="auto">
              <a:xfrm flipH="1">
                <a:off x="3384" y="3750"/>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36" name="Line 1198"/>
              <p:cNvSpPr>
                <a:spLocks noChangeShapeType="1"/>
              </p:cNvSpPr>
              <p:nvPr/>
            </p:nvSpPr>
            <p:spPr bwMode="auto">
              <a:xfrm flipH="1">
                <a:off x="3384" y="3717"/>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37" name="Line 1199"/>
              <p:cNvSpPr>
                <a:spLocks noChangeShapeType="1"/>
              </p:cNvSpPr>
              <p:nvPr/>
            </p:nvSpPr>
            <p:spPr bwMode="auto">
              <a:xfrm flipH="1">
                <a:off x="3368" y="3685"/>
                <a:ext cx="29"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pic>
            <p:nvPicPr>
              <p:cNvPr id="56538" name="Picture 1200"/>
              <p:cNvPicPr>
                <a:picLocks noChangeAspect="1" noChangeArrowheads="1"/>
              </p:cNvPicPr>
              <p:nvPr/>
            </p:nvPicPr>
            <p:blipFill>
              <a:blip r:embed="rId7"/>
              <a:srcRect/>
              <a:stretch>
                <a:fillRect/>
              </a:stretch>
            </p:blipFill>
            <p:spPr bwMode="auto">
              <a:xfrm>
                <a:off x="3349" y="3661"/>
                <a:ext cx="27" cy="43"/>
              </a:xfrm>
              <a:prstGeom prst="rect">
                <a:avLst/>
              </a:prstGeom>
              <a:noFill/>
              <a:ln w="9525">
                <a:noFill/>
                <a:round/>
                <a:headEnd/>
                <a:tailEnd/>
              </a:ln>
            </p:spPr>
          </p:pic>
          <p:sp>
            <p:nvSpPr>
              <p:cNvPr id="56539" name="Line 1201"/>
              <p:cNvSpPr>
                <a:spLocks noChangeShapeType="1"/>
              </p:cNvSpPr>
              <p:nvPr/>
            </p:nvSpPr>
            <p:spPr bwMode="auto">
              <a:xfrm flipH="1">
                <a:off x="3384" y="3653"/>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40" name="Line 1202"/>
              <p:cNvSpPr>
                <a:spLocks noChangeShapeType="1"/>
              </p:cNvSpPr>
              <p:nvPr/>
            </p:nvSpPr>
            <p:spPr bwMode="auto">
              <a:xfrm flipH="1">
                <a:off x="3384" y="3621"/>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41" name="Line 1203"/>
              <p:cNvSpPr>
                <a:spLocks noChangeShapeType="1"/>
              </p:cNvSpPr>
              <p:nvPr/>
            </p:nvSpPr>
            <p:spPr bwMode="auto">
              <a:xfrm flipH="1">
                <a:off x="3384" y="3592"/>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42" name="Line 1204"/>
              <p:cNvSpPr>
                <a:spLocks noChangeShapeType="1"/>
              </p:cNvSpPr>
              <p:nvPr/>
            </p:nvSpPr>
            <p:spPr bwMode="auto">
              <a:xfrm flipH="1">
                <a:off x="3384" y="3561"/>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43" name="Line 1205"/>
              <p:cNvSpPr>
                <a:spLocks noChangeShapeType="1"/>
              </p:cNvSpPr>
              <p:nvPr/>
            </p:nvSpPr>
            <p:spPr bwMode="auto">
              <a:xfrm flipH="1">
                <a:off x="3368" y="3529"/>
                <a:ext cx="29"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pic>
            <p:nvPicPr>
              <p:cNvPr id="56544" name="Picture 1206"/>
              <p:cNvPicPr>
                <a:picLocks noChangeAspect="1" noChangeArrowheads="1"/>
              </p:cNvPicPr>
              <p:nvPr/>
            </p:nvPicPr>
            <p:blipFill>
              <a:blip r:embed="rId8"/>
              <a:srcRect/>
              <a:stretch>
                <a:fillRect/>
              </a:stretch>
            </p:blipFill>
            <p:spPr bwMode="auto">
              <a:xfrm>
                <a:off x="3349" y="3505"/>
                <a:ext cx="27" cy="43"/>
              </a:xfrm>
              <a:prstGeom prst="rect">
                <a:avLst/>
              </a:prstGeom>
              <a:noFill/>
              <a:ln w="9525">
                <a:noFill/>
                <a:round/>
                <a:headEnd/>
                <a:tailEnd/>
              </a:ln>
            </p:spPr>
          </p:pic>
          <p:sp>
            <p:nvSpPr>
              <p:cNvPr id="56545" name="Line 1207"/>
              <p:cNvSpPr>
                <a:spLocks noChangeShapeType="1"/>
              </p:cNvSpPr>
              <p:nvPr/>
            </p:nvSpPr>
            <p:spPr bwMode="auto">
              <a:xfrm flipH="1">
                <a:off x="3384" y="3497"/>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46" name="Line 1208"/>
              <p:cNvSpPr>
                <a:spLocks noChangeShapeType="1"/>
              </p:cNvSpPr>
              <p:nvPr/>
            </p:nvSpPr>
            <p:spPr bwMode="auto">
              <a:xfrm flipH="1">
                <a:off x="3384" y="3465"/>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47" name="Line 1209"/>
              <p:cNvSpPr>
                <a:spLocks noChangeShapeType="1"/>
              </p:cNvSpPr>
              <p:nvPr/>
            </p:nvSpPr>
            <p:spPr bwMode="auto">
              <a:xfrm flipH="1">
                <a:off x="3384" y="3424"/>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48" name="Line 1210"/>
              <p:cNvSpPr>
                <a:spLocks noChangeShapeType="1"/>
              </p:cNvSpPr>
              <p:nvPr/>
            </p:nvSpPr>
            <p:spPr bwMode="auto">
              <a:xfrm flipH="1">
                <a:off x="3384" y="3393"/>
                <a:ext cx="1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49" name="Line 1211"/>
              <p:cNvSpPr>
                <a:spLocks noChangeShapeType="1"/>
              </p:cNvSpPr>
              <p:nvPr/>
            </p:nvSpPr>
            <p:spPr bwMode="auto">
              <a:xfrm>
                <a:off x="3397" y="4165"/>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50" name="Line 1212"/>
              <p:cNvSpPr>
                <a:spLocks noChangeShapeType="1"/>
              </p:cNvSpPr>
              <p:nvPr/>
            </p:nvSpPr>
            <p:spPr bwMode="auto">
              <a:xfrm>
                <a:off x="3397"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51" name="Line 1213"/>
              <p:cNvSpPr>
                <a:spLocks noChangeShapeType="1"/>
              </p:cNvSpPr>
              <p:nvPr/>
            </p:nvSpPr>
            <p:spPr bwMode="auto">
              <a:xfrm>
                <a:off x="3405"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52" name="Line 1214"/>
              <p:cNvSpPr>
                <a:spLocks noChangeShapeType="1"/>
              </p:cNvSpPr>
              <p:nvPr/>
            </p:nvSpPr>
            <p:spPr bwMode="auto">
              <a:xfrm>
                <a:off x="3413"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53" name="Line 1215"/>
              <p:cNvSpPr>
                <a:spLocks noChangeShapeType="1"/>
              </p:cNvSpPr>
              <p:nvPr/>
            </p:nvSpPr>
            <p:spPr bwMode="auto">
              <a:xfrm>
                <a:off x="3422"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54" name="Line 1216"/>
              <p:cNvSpPr>
                <a:spLocks noChangeShapeType="1"/>
              </p:cNvSpPr>
              <p:nvPr/>
            </p:nvSpPr>
            <p:spPr bwMode="auto">
              <a:xfrm>
                <a:off x="3429"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55" name="Line 1217"/>
              <p:cNvSpPr>
                <a:spLocks noChangeShapeType="1"/>
              </p:cNvSpPr>
              <p:nvPr/>
            </p:nvSpPr>
            <p:spPr bwMode="auto">
              <a:xfrm>
                <a:off x="3437"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56" name="Line 1218"/>
              <p:cNvSpPr>
                <a:spLocks noChangeShapeType="1"/>
              </p:cNvSpPr>
              <p:nvPr/>
            </p:nvSpPr>
            <p:spPr bwMode="auto">
              <a:xfrm>
                <a:off x="3445" y="416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grpSp>
            <p:nvGrpSpPr>
              <p:cNvPr id="14" name="Group 1219"/>
              <p:cNvGrpSpPr>
                <a:grpSpLocks/>
              </p:cNvGrpSpPr>
              <p:nvPr/>
            </p:nvGrpSpPr>
            <p:grpSpPr bwMode="auto">
              <a:xfrm>
                <a:off x="3454" y="3495"/>
                <a:ext cx="852" cy="666"/>
                <a:chOff x="3454" y="3495"/>
                <a:chExt cx="852" cy="666"/>
              </a:xfrm>
            </p:grpSpPr>
            <p:sp>
              <p:nvSpPr>
                <p:cNvPr id="56668" name="Line 1220"/>
                <p:cNvSpPr>
                  <a:spLocks noChangeShapeType="1"/>
                </p:cNvSpPr>
                <p:nvPr/>
              </p:nvSpPr>
              <p:spPr bwMode="auto">
                <a:xfrm>
                  <a:off x="3454" y="4162"/>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69" name="Line 1221"/>
                <p:cNvSpPr>
                  <a:spLocks noChangeShapeType="1"/>
                </p:cNvSpPr>
                <p:nvPr/>
              </p:nvSpPr>
              <p:spPr bwMode="auto">
                <a:xfrm>
                  <a:off x="3461" y="4162"/>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70" name="Line 1222"/>
                <p:cNvSpPr>
                  <a:spLocks noChangeShapeType="1"/>
                </p:cNvSpPr>
                <p:nvPr/>
              </p:nvSpPr>
              <p:spPr bwMode="auto">
                <a:xfrm>
                  <a:off x="3469" y="4162"/>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71" name="Line 1223"/>
                <p:cNvSpPr>
                  <a:spLocks noChangeShapeType="1"/>
                </p:cNvSpPr>
                <p:nvPr/>
              </p:nvSpPr>
              <p:spPr bwMode="auto">
                <a:xfrm>
                  <a:off x="3478" y="4162"/>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72" name="Line 1224"/>
                <p:cNvSpPr>
                  <a:spLocks noChangeShapeType="1"/>
                </p:cNvSpPr>
                <p:nvPr/>
              </p:nvSpPr>
              <p:spPr bwMode="auto">
                <a:xfrm>
                  <a:off x="3485" y="4162"/>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73" name="Line 1225"/>
                <p:cNvSpPr>
                  <a:spLocks noChangeShapeType="1"/>
                </p:cNvSpPr>
                <p:nvPr/>
              </p:nvSpPr>
              <p:spPr bwMode="auto">
                <a:xfrm>
                  <a:off x="3493" y="4162"/>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74" name="Line 1226"/>
                <p:cNvSpPr>
                  <a:spLocks noChangeShapeType="1"/>
                </p:cNvSpPr>
                <p:nvPr/>
              </p:nvSpPr>
              <p:spPr bwMode="auto">
                <a:xfrm>
                  <a:off x="3501" y="4162"/>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75" name="Line 1227"/>
                <p:cNvSpPr>
                  <a:spLocks noChangeShapeType="1"/>
                </p:cNvSpPr>
                <p:nvPr/>
              </p:nvSpPr>
              <p:spPr bwMode="auto">
                <a:xfrm>
                  <a:off x="3510" y="4162"/>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76" name="Line 1228"/>
                <p:cNvSpPr>
                  <a:spLocks noChangeShapeType="1"/>
                </p:cNvSpPr>
                <p:nvPr/>
              </p:nvSpPr>
              <p:spPr bwMode="auto">
                <a:xfrm>
                  <a:off x="3517" y="4162"/>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77" name="Line 1229"/>
                <p:cNvSpPr>
                  <a:spLocks noChangeShapeType="1"/>
                </p:cNvSpPr>
                <p:nvPr/>
              </p:nvSpPr>
              <p:spPr bwMode="auto">
                <a:xfrm>
                  <a:off x="3517" y="4162"/>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78" name="Line 1230"/>
                <p:cNvSpPr>
                  <a:spLocks noChangeShapeType="1"/>
                </p:cNvSpPr>
                <p:nvPr/>
              </p:nvSpPr>
              <p:spPr bwMode="auto">
                <a:xfrm>
                  <a:off x="3525" y="4162"/>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79" name="Line 1231"/>
                <p:cNvSpPr>
                  <a:spLocks noChangeShapeType="1"/>
                </p:cNvSpPr>
                <p:nvPr/>
              </p:nvSpPr>
              <p:spPr bwMode="auto">
                <a:xfrm>
                  <a:off x="3534" y="4162"/>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80" name="Line 1232"/>
                <p:cNvSpPr>
                  <a:spLocks noChangeShapeType="1"/>
                </p:cNvSpPr>
                <p:nvPr/>
              </p:nvSpPr>
              <p:spPr bwMode="auto">
                <a:xfrm>
                  <a:off x="3541" y="4162"/>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81" name="Line 1233"/>
                <p:cNvSpPr>
                  <a:spLocks noChangeShapeType="1"/>
                </p:cNvSpPr>
                <p:nvPr/>
              </p:nvSpPr>
              <p:spPr bwMode="auto">
                <a:xfrm>
                  <a:off x="3549" y="4162"/>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82" name="Line 1234"/>
                <p:cNvSpPr>
                  <a:spLocks noChangeShapeType="1"/>
                </p:cNvSpPr>
                <p:nvPr/>
              </p:nvSpPr>
              <p:spPr bwMode="auto">
                <a:xfrm>
                  <a:off x="3557" y="4162"/>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83" name="Line 1235"/>
                <p:cNvSpPr>
                  <a:spLocks noChangeShapeType="1"/>
                </p:cNvSpPr>
                <p:nvPr/>
              </p:nvSpPr>
              <p:spPr bwMode="auto">
                <a:xfrm>
                  <a:off x="3566" y="4162"/>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84" name="Line 1236"/>
                <p:cNvSpPr>
                  <a:spLocks noChangeShapeType="1"/>
                </p:cNvSpPr>
                <p:nvPr/>
              </p:nvSpPr>
              <p:spPr bwMode="auto">
                <a:xfrm>
                  <a:off x="3573" y="4162"/>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85" name="Line 1237"/>
                <p:cNvSpPr>
                  <a:spLocks noChangeShapeType="1"/>
                </p:cNvSpPr>
                <p:nvPr/>
              </p:nvSpPr>
              <p:spPr bwMode="auto">
                <a:xfrm>
                  <a:off x="3581" y="4162"/>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86" name="Line 1238"/>
                <p:cNvSpPr>
                  <a:spLocks noChangeShapeType="1"/>
                </p:cNvSpPr>
                <p:nvPr/>
              </p:nvSpPr>
              <p:spPr bwMode="auto">
                <a:xfrm>
                  <a:off x="3589" y="4162"/>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87" name="Line 1239"/>
                <p:cNvSpPr>
                  <a:spLocks noChangeShapeType="1"/>
                </p:cNvSpPr>
                <p:nvPr/>
              </p:nvSpPr>
              <p:spPr bwMode="auto">
                <a:xfrm>
                  <a:off x="3598" y="4162"/>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88" name="Line 1240"/>
                <p:cNvSpPr>
                  <a:spLocks noChangeShapeType="1"/>
                </p:cNvSpPr>
                <p:nvPr/>
              </p:nvSpPr>
              <p:spPr bwMode="auto">
                <a:xfrm>
                  <a:off x="3605" y="4162"/>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89" name="Line 1241"/>
                <p:cNvSpPr>
                  <a:spLocks noChangeShapeType="1"/>
                </p:cNvSpPr>
                <p:nvPr/>
              </p:nvSpPr>
              <p:spPr bwMode="auto">
                <a:xfrm flipV="1">
                  <a:off x="3613" y="4149"/>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90" name="Line 1242"/>
                <p:cNvSpPr>
                  <a:spLocks noChangeShapeType="1"/>
                </p:cNvSpPr>
                <p:nvPr/>
              </p:nvSpPr>
              <p:spPr bwMode="auto">
                <a:xfrm>
                  <a:off x="3622" y="415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91" name="Line 1243"/>
                <p:cNvSpPr>
                  <a:spLocks noChangeShapeType="1"/>
                </p:cNvSpPr>
                <p:nvPr/>
              </p:nvSpPr>
              <p:spPr bwMode="auto">
                <a:xfrm>
                  <a:off x="3629" y="415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92" name="Line 1244"/>
                <p:cNvSpPr>
                  <a:spLocks noChangeShapeType="1"/>
                </p:cNvSpPr>
                <p:nvPr/>
              </p:nvSpPr>
              <p:spPr bwMode="auto">
                <a:xfrm flipV="1">
                  <a:off x="3637" y="4139"/>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93" name="Line 1245"/>
                <p:cNvSpPr>
                  <a:spLocks noChangeShapeType="1"/>
                </p:cNvSpPr>
                <p:nvPr/>
              </p:nvSpPr>
              <p:spPr bwMode="auto">
                <a:xfrm>
                  <a:off x="3645" y="4146"/>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94" name="Line 1246"/>
                <p:cNvSpPr>
                  <a:spLocks noChangeShapeType="1"/>
                </p:cNvSpPr>
                <p:nvPr/>
              </p:nvSpPr>
              <p:spPr bwMode="auto">
                <a:xfrm flipV="1">
                  <a:off x="3654" y="4123"/>
                  <a:ext cx="3" cy="2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95" name="Line 1247"/>
                <p:cNvSpPr>
                  <a:spLocks noChangeShapeType="1"/>
                </p:cNvSpPr>
                <p:nvPr/>
              </p:nvSpPr>
              <p:spPr bwMode="auto">
                <a:xfrm flipV="1">
                  <a:off x="3661" y="4116"/>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96" name="Line 1248"/>
                <p:cNvSpPr>
                  <a:spLocks noChangeShapeType="1"/>
                </p:cNvSpPr>
                <p:nvPr/>
              </p:nvSpPr>
              <p:spPr bwMode="auto">
                <a:xfrm flipV="1">
                  <a:off x="3668" y="4101"/>
                  <a:ext cx="3" cy="2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97" name="Line 1249"/>
                <p:cNvSpPr>
                  <a:spLocks noChangeShapeType="1"/>
                </p:cNvSpPr>
                <p:nvPr/>
              </p:nvSpPr>
              <p:spPr bwMode="auto">
                <a:xfrm flipV="1">
                  <a:off x="3678" y="4077"/>
                  <a:ext cx="0" cy="2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98" name="Line 1250"/>
                <p:cNvSpPr>
                  <a:spLocks noChangeShapeType="1"/>
                </p:cNvSpPr>
                <p:nvPr/>
              </p:nvSpPr>
              <p:spPr bwMode="auto">
                <a:xfrm flipV="1">
                  <a:off x="3678" y="4053"/>
                  <a:ext cx="3" cy="2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99" name="Line 1251"/>
                <p:cNvSpPr>
                  <a:spLocks noChangeShapeType="1"/>
                </p:cNvSpPr>
                <p:nvPr/>
              </p:nvSpPr>
              <p:spPr bwMode="auto">
                <a:xfrm flipV="1">
                  <a:off x="3685" y="4021"/>
                  <a:ext cx="3" cy="3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00" name="Line 1252"/>
                <p:cNvSpPr>
                  <a:spLocks noChangeShapeType="1"/>
                </p:cNvSpPr>
                <p:nvPr/>
              </p:nvSpPr>
              <p:spPr bwMode="auto">
                <a:xfrm flipV="1">
                  <a:off x="3693" y="3982"/>
                  <a:ext cx="3" cy="4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01" name="Line 1253"/>
                <p:cNvSpPr>
                  <a:spLocks noChangeShapeType="1"/>
                </p:cNvSpPr>
                <p:nvPr/>
              </p:nvSpPr>
              <p:spPr bwMode="auto">
                <a:xfrm flipV="1">
                  <a:off x="3700" y="3935"/>
                  <a:ext cx="3" cy="5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02" name="Line 1254"/>
                <p:cNvSpPr>
                  <a:spLocks noChangeShapeType="1"/>
                </p:cNvSpPr>
                <p:nvPr/>
              </p:nvSpPr>
              <p:spPr bwMode="auto">
                <a:xfrm flipV="1">
                  <a:off x="3710" y="3888"/>
                  <a:ext cx="3" cy="52"/>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03" name="Line 1255"/>
                <p:cNvSpPr>
                  <a:spLocks noChangeShapeType="1"/>
                </p:cNvSpPr>
                <p:nvPr/>
              </p:nvSpPr>
              <p:spPr bwMode="auto">
                <a:xfrm flipV="1">
                  <a:off x="3717" y="3831"/>
                  <a:ext cx="3" cy="6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04" name="Line 1256"/>
                <p:cNvSpPr>
                  <a:spLocks noChangeShapeType="1"/>
                </p:cNvSpPr>
                <p:nvPr/>
              </p:nvSpPr>
              <p:spPr bwMode="auto">
                <a:xfrm flipV="1">
                  <a:off x="3724" y="3771"/>
                  <a:ext cx="3" cy="6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05" name="Line 1257"/>
                <p:cNvSpPr>
                  <a:spLocks noChangeShapeType="1"/>
                </p:cNvSpPr>
                <p:nvPr/>
              </p:nvSpPr>
              <p:spPr bwMode="auto">
                <a:xfrm flipV="1">
                  <a:off x="3732" y="3714"/>
                  <a:ext cx="3" cy="6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06" name="Line 1258"/>
                <p:cNvSpPr>
                  <a:spLocks noChangeShapeType="1"/>
                </p:cNvSpPr>
                <p:nvPr/>
              </p:nvSpPr>
              <p:spPr bwMode="auto">
                <a:xfrm flipV="1">
                  <a:off x="3742" y="3652"/>
                  <a:ext cx="3" cy="6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07" name="Line 1259"/>
                <p:cNvSpPr>
                  <a:spLocks noChangeShapeType="1"/>
                </p:cNvSpPr>
                <p:nvPr/>
              </p:nvSpPr>
              <p:spPr bwMode="auto">
                <a:xfrm flipV="1">
                  <a:off x="3749" y="3604"/>
                  <a:ext cx="3" cy="5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08" name="Line 1260"/>
                <p:cNvSpPr>
                  <a:spLocks noChangeShapeType="1"/>
                </p:cNvSpPr>
                <p:nvPr/>
              </p:nvSpPr>
              <p:spPr bwMode="auto">
                <a:xfrm flipV="1">
                  <a:off x="3756" y="3557"/>
                  <a:ext cx="3" cy="5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09" name="Line 1261"/>
                <p:cNvSpPr>
                  <a:spLocks noChangeShapeType="1"/>
                </p:cNvSpPr>
                <p:nvPr/>
              </p:nvSpPr>
              <p:spPr bwMode="auto">
                <a:xfrm flipV="1">
                  <a:off x="3766" y="3525"/>
                  <a:ext cx="3" cy="3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10" name="Line 1262"/>
                <p:cNvSpPr>
                  <a:spLocks noChangeShapeType="1"/>
                </p:cNvSpPr>
                <p:nvPr/>
              </p:nvSpPr>
              <p:spPr bwMode="auto">
                <a:xfrm flipV="1">
                  <a:off x="3773" y="3501"/>
                  <a:ext cx="3" cy="2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11" name="Line 1263"/>
                <p:cNvSpPr>
                  <a:spLocks noChangeShapeType="1"/>
                </p:cNvSpPr>
                <p:nvPr/>
              </p:nvSpPr>
              <p:spPr bwMode="auto">
                <a:xfrm flipV="1">
                  <a:off x="3781" y="3493"/>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12" name="Line 1264"/>
                <p:cNvSpPr>
                  <a:spLocks noChangeShapeType="1"/>
                </p:cNvSpPr>
                <p:nvPr/>
              </p:nvSpPr>
              <p:spPr bwMode="auto">
                <a:xfrm>
                  <a:off x="3788" y="3499"/>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13" name="Line 1265"/>
                <p:cNvSpPr>
                  <a:spLocks noChangeShapeType="1"/>
                </p:cNvSpPr>
                <p:nvPr/>
              </p:nvSpPr>
              <p:spPr bwMode="auto">
                <a:xfrm>
                  <a:off x="3798" y="3508"/>
                  <a:ext cx="3" cy="1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14" name="Line 1266"/>
                <p:cNvSpPr>
                  <a:spLocks noChangeShapeType="1"/>
                </p:cNvSpPr>
                <p:nvPr/>
              </p:nvSpPr>
              <p:spPr bwMode="auto">
                <a:xfrm>
                  <a:off x="3805" y="3523"/>
                  <a:ext cx="3" cy="3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15" name="Line 1267"/>
                <p:cNvSpPr>
                  <a:spLocks noChangeShapeType="1"/>
                </p:cNvSpPr>
                <p:nvPr/>
              </p:nvSpPr>
              <p:spPr bwMode="auto">
                <a:xfrm>
                  <a:off x="3812" y="3563"/>
                  <a:ext cx="3" cy="3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16" name="Line 1268"/>
                <p:cNvSpPr>
                  <a:spLocks noChangeShapeType="1"/>
                </p:cNvSpPr>
                <p:nvPr/>
              </p:nvSpPr>
              <p:spPr bwMode="auto">
                <a:xfrm>
                  <a:off x="3822" y="3602"/>
                  <a:ext cx="3" cy="4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17" name="Line 1269"/>
                <p:cNvSpPr>
                  <a:spLocks noChangeShapeType="1"/>
                </p:cNvSpPr>
                <p:nvPr/>
              </p:nvSpPr>
              <p:spPr bwMode="auto">
                <a:xfrm>
                  <a:off x="3829" y="3650"/>
                  <a:ext cx="3" cy="5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18" name="Line 1270"/>
                <p:cNvSpPr>
                  <a:spLocks noChangeShapeType="1"/>
                </p:cNvSpPr>
                <p:nvPr/>
              </p:nvSpPr>
              <p:spPr bwMode="auto">
                <a:xfrm>
                  <a:off x="3837" y="3705"/>
                  <a:ext cx="0" cy="5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19" name="Line 1271"/>
                <p:cNvSpPr>
                  <a:spLocks noChangeShapeType="1"/>
                </p:cNvSpPr>
                <p:nvPr/>
              </p:nvSpPr>
              <p:spPr bwMode="auto">
                <a:xfrm>
                  <a:off x="3837" y="3760"/>
                  <a:ext cx="3" cy="5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20" name="Line 1272"/>
                <p:cNvSpPr>
                  <a:spLocks noChangeShapeType="1"/>
                </p:cNvSpPr>
                <p:nvPr/>
              </p:nvSpPr>
              <p:spPr bwMode="auto">
                <a:xfrm>
                  <a:off x="3844" y="3815"/>
                  <a:ext cx="3" cy="5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21" name="Line 1273"/>
                <p:cNvSpPr>
                  <a:spLocks noChangeShapeType="1"/>
                </p:cNvSpPr>
                <p:nvPr/>
              </p:nvSpPr>
              <p:spPr bwMode="auto">
                <a:xfrm>
                  <a:off x="3854" y="3871"/>
                  <a:ext cx="3" cy="4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22" name="Line 1274"/>
                <p:cNvSpPr>
                  <a:spLocks noChangeShapeType="1"/>
                </p:cNvSpPr>
                <p:nvPr/>
              </p:nvSpPr>
              <p:spPr bwMode="auto">
                <a:xfrm>
                  <a:off x="3861" y="3917"/>
                  <a:ext cx="3" cy="3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23" name="Line 1275"/>
                <p:cNvSpPr>
                  <a:spLocks noChangeShapeType="1"/>
                </p:cNvSpPr>
                <p:nvPr/>
              </p:nvSpPr>
              <p:spPr bwMode="auto">
                <a:xfrm>
                  <a:off x="3868" y="3958"/>
                  <a:ext cx="3" cy="3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24" name="Line 1276"/>
                <p:cNvSpPr>
                  <a:spLocks noChangeShapeType="1"/>
                </p:cNvSpPr>
                <p:nvPr/>
              </p:nvSpPr>
              <p:spPr bwMode="auto">
                <a:xfrm>
                  <a:off x="3876" y="3995"/>
                  <a:ext cx="3"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25" name="Line 1277"/>
                <p:cNvSpPr>
                  <a:spLocks noChangeShapeType="1"/>
                </p:cNvSpPr>
                <p:nvPr/>
              </p:nvSpPr>
              <p:spPr bwMode="auto">
                <a:xfrm>
                  <a:off x="3885" y="4020"/>
                  <a:ext cx="3"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26" name="Line 1278"/>
                <p:cNvSpPr>
                  <a:spLocks noChangeShapeType="1"/>
                </p:cNvSpPr>
                <p:nvPr/>
              </p:nvSpPr>
              <p:spPr bwMode="auto">
                <a:xfrm>
                  <a:off x="3892" y="4043"/>
                  <a:ext cx="3"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27" name="Line 1279"/>
                <p:cNvSpPr>
                  <a:spLocks noChangeShapeType="1"/>
                </p:cNvSpPr>
                <p:nvPr/>
              </p:nvSpPr>
              <p:spPr bwMode="auto">
                <a:xfrm>
                  <a:off x="3900" y="4067"/>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28" name="Line 1280"/>
                <p:cNvSpPr>
                  <a:spLocks noChangeShapeType="1"/>
                </p:cNvSpPr>
                <p:nvPr/>
              </p:nvSpPr>
              <p:spPr bwMode="auto">
                <a:xfrm>
                  <a:off x="3909" y="4075"/>
                  <a:ext cx="3" cy="1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29" name="Line 1281"/>
                <p:cNvSpPr>
                  <a:spLocks noChangeShapeType="1"/>
                </p:cNvSpPr>
                <p:nvPr/>
              </p:nvSpPr>
              <p:spPr bwMode="auto">
                <a:xfrm>
                  <a:off x="3916" y="4090"/>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30" name="Line 1282"/>
                <p:cNvSpPr>
                  <a:spLocks noChangeShapeType="1"/>
                </p:cNvSpPr>
                <p:nvPr/>
              </p:nvSpPr>
              <p:spPr bwMode="auto">
                <a:xfrm>
                  <a:off x="3924" y="4098"/>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31" name="Line 1283"/>
                <p:cNvSpPr>
                  <a:spLocks noChangeShapeType="1"/>
                </p:cNvSpPr>
                <p:nvPr/>
              </p:nvSpPr>
              <p:spPr bwMode="auto">
                <a:xfrm>
                  <a:off x="3932" y="4098"/>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32" name="Line 1284"/>
                <p:cNvSpPr>
                  <a:spLocks noChangeShapeType="1"/>
                </p:cNvSpPr>
                <p:nvPr/>
              </p:nvSpPr>
              <p:spPr bwMode="auto">
                <a:xfrm>
                  <a:off x="3941" y="4106"/>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33" name="Line 1285"/>
                <p:cNvSpPr>
                  <a:spLocks noChangeShapeType="1"/>
                </p:cNvSpPr>
                <p:nvPr/>
              </p:nvSpPr>
              <p:spPr bwMode="auto">
                <a:xfrm>
                  <a:off x="3948" y="4106"/>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34" name="Line 1286"/>
                <p:cNvSpPr>
                  <a:spLocks noChangeShapeType="1"/>
                </p:cNvSpPr>
                <p:nvPr/>
              </p:nvSpPr>
              <p:spPr bwMode="auto">
                <a:xfrm>
                  <a:off x="3956" y="4106"/>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35" name="Line 1287"/>
                <p:cNvSpPr>
                  <a:spLocks noChangeShapeType="1"/>
                </p:cNvSpPr>
                <p:nvPr/>
              </p:nvSpPr>
              <p:spPr bwMode="auto">
                <a:xfrm>
                  <a:off x="3965" y="4106"/>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36" name="Line 1288"/>
                <p:cNvSpPr>
                  <a:spLocks noChangeShapeType="1"/>
                </p:cNvSpPr>
                <p:nvPr/>
              </p:nvSpPr>
              <p:spPr bwMode="auto">
                <a:xfrm>
                  <a:off x="3972" y="411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37" name="Line 1289"/>
                <p:cNvSpPr>
                  <a:spLocks noChangeShapeType="1"/>
                </p:cNvSpPr>
                <p:nvPr/>
              </p:nvSpPr>
              <p:spPr bwMode="auto">
                <a:xfrm>
                  <a:off x="3980" y="411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38" name="Line 1290"/>
                <p:cNvSpPr>
                  <a:spLocks noChangeShapeType="1"/>
                </p:cNvSpPr>
                <p:nvPr/>
              </p:nvSpPr>
              <p:spPr bwMode="auto">
                <a:xfrm>
                  <a:off x="3988" y="4114"/>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39" name="Line 1291"/>
                <p:cNvSpPr>
                  <a:spLocks noChangeShapeType="1"/>
                </p:cNvSpPr>
                <p:nvPr/>
              </p:nvSpPr>
              <p:spPr bwMode="auto">
                <a:xfrm>
                  <a:off x="3988" y="411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40" name="Line 1292"/>
                <p:cNvSpPr>
                  <a:spLocks noChangeShapeType="1"/>
                </p:cNvSpPr>
                <p:nvPr/>
              </p:nvSpPr>
              <p:spPr bwMode="auto">
                <a:xfrm>
                  <a:off x="3997" y="411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41" name="Line 1293"/>
                <p:cNvSpPr>
                  <a:spLocks noChangeShapeType="1"/>
                </p:cNvSpPr>
                <p:nvPr/>
              </p:nvSpPr>
              <p:spPr bwMode="auto">
                <a:xfrm>
                  <a:off x="4004" y="411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42" name="Line 1294"/>
                <p:cNvSpPr>
                  <a:spLocks noChangeShapeType="1"/>
                </p:cNvSpPr>
                <p:nvPr/>
              </p:nvSpPr>
              <p:spPr bwMode="auto">
                <a:xfrm>
                  <a:off x="4012" y="411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43" name="Line 1295"/>
                <p:cNvSpPr>
                  <a:spLocks noChangeShapeType="1"/>
                </p:cNvSpPr>
                <p:nvPr/>
              </p:nvSpPr>
              <p:spPr bwMode="auto">
                <a:xfrm>
                  <a:off x="4020" y="411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44" name="Line 1296"/>
                <p:cNvSpPr>
                  <a:spLocks noChangeShapeType="1"/>
                </p:cNvSpPr>
                <p:nvPr/>
              </p:nvSpPr>
              <p:spPr bwMode="auto">
                <a:xfrm>
                  <a:off x="4029" y="411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45" name="Line 1297"/>
                <p:cNvSpPr>
                  <a:spLocks noChangeShapeType="1"/>
                </p:cNvSpPr>
                <p:nvPr/>
              </p:nvSpPr>
              <p:spPr bwMode="auto">
                <a:xfrm>
                  <a:off x="4036" y="411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46" name="Line 1298"/>
                <p:cNvSpPr>
                  <a:spLocks noChangeShapeType="1"/>
                </p:cNvSpPr>
                <p:nvPr/>
              </p:nvSpPr>
              <p:spPr bwMode="auto">
                <a:xfrm>
                  <a:off x="4044" y="411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47" name="Line 1299"/>
                <p:cNvSpPr>
                  <a:spLocks noChangeShapeType="1"/>
                </p:cNvSpPr>
                <p:nvPr/>
              </p:nvSpPr>
              <p:spPr bwMode="auto">
                <a:xfrm>
                  <a:off x="4053" y="411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48" name="Line 1300"/>
                <p:cNvSpPr>
                  <a:spLocks noChangeShapeType="1"/>
                </p:cNvSpPr>
                <p:nvPr/>
              </p:nvSpPr>
              <p:spPr bwMode="auto">
                <a:xfrm>
                  <a:off x="4060" y="411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49" name="Line 1301"/>
                <p:cNvSpPr>
                  <a:spLocks noChangeShapeType="1"/>
                </p:cNvSpPr>
                <p:nvPr/>
              </p:nvSpPr>
              <p:spPr bwMode="auto">
                <a:xfrm>
                  <a:off x="4068" y="411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50" name="Line 1302"/>
                <p:cNvSpPr>
                  <a:spLocks noChangeShapeType="1"/>
                </p:cNvSpPr>
                <p:nvPr/>
              </p:nvSpPr>
              <p:spPr bwMode="auto">
                <a:xfrm>
                  <a:off x="4076" y="411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51" name="Line 1303"/>
                <p:cNvSpPr>
                  <a:spLocks noChangeShapeType="1"/>
                </p:cNvSpPr>
                <p:nvPr/>
              </p:nvSpPr>
              <p:spPr bwMode="auto">
                <a:xfrm>
                  <a:off x="4085" y="4114"/>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52" name="Line 1304"/>
                <p:cNvSpPr>
                  <a:spLocks noChangeShapeType="1"/>
                </p:cNvSpPr>
                <p:nvPr/>
              </p:nvSpPr>
              <p:spPr bwMode="auto">
                <a:xfrm>
                  <a:off x="4092" y="4122"/>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53" name="Line 1305"/>
                <p:cNvSpPr>
                  <a:spLocks noChangeShapeType="1"/>
                </p:cNvSpPr>
                <p:nvPr/>
              </p:nvSpPr>
              <p:spPr bwMode="auto">
                <a:xfrm>
                  <a:off x="4099" y="4122"/>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54" name="Line 1306"/>
                <p:cNvSpPr>
                  <a:spLocks noChangeShapeType="1"/>
                </p:cNvSpPr>
                <p:nvPr/>
              </p:nvSpPr>
              <p:spPr bwMode="auto">
                <a:xfrm>
                  <a:off x="4109" y="4122"/>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55" name="Line 1307"/>
                <p:cNvSpPr>
                  <a:spLocks noChangeShapeType="1"/>
                </p:cNvSpPr>
                <p:nvPr/>
              </p:nvSpPr>
              <p:spPr bwMode="auto">
                <a:xfrm>
                  <a:off x="4116" y="4122"/>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56" name="Line 1308"/>
                <p:cNvSpPr>
                  <a:spLocks noChangeShapeType="1"/>
                </p:cNvSpPr>
                <p:nvPr/>
              </p:nvSpPr>
              <p:spPr bwMode="auto">
                <a:xfrm>
                  <a:off x="4124" y="4122"/>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57" name="Line 1309"/>
                <p:cNvSpPr>
                  <a:spLocks noChangeShapeType="1"/>
                </p:cNvSpPr>
                <p:nvPr/>
              </p:nvSpPr>
              <p:spPr bwMode="auto">
                <a:xfrm>
                  <a:off x="4131" y="4122"/>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58" name="Line 1310"/>
                <p:cNvSpPr>
                  <a:spLocks noChangeShapeType="1"/>
                </p:cNvSpPr>
                <p:nvPr/>
              </p:nvSpPr>
              <p:spPr bwMode="auto">
                <a:xfrm>
                  <a:off x="4141" y="4130"/>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59" name="Line 1311"/>
                <p:cNvSpPr>
                  <a:spLocks noChangeShapeType="1"/>
                </p:cNvSpPr>
                <p:nvPr/>
              </p:nvSpPr>
              <p:spPr bwMode="auto">
                <a:xfrm>
                  <a:off x="4148" y="4130"/>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60" name="Line 1312"/>
                <p:cNvSpPr>
                  <a:spLocks noChangeShapeType="1"/>
                </p:cNvSpPr>
                <p:nvPr/>
              </p:nvSpPr>
              <p:spPr bwMode="auto">
                <a:xfrm>
                  <a:off x="4148" y="4130"/>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61" name="Line 1313"/>
                <p:cNvSpPr>
                  <a:spLocks noChangeShapeType="1"/>
                </p:cNvSpPr>
                <p:nvPr/>
              </p:nvSpPr>
              <p:spPr bwMode="auto">
                <a:xfrm>
                  <a:off x="4155" y="4130"/>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62" name="Line 1314"/>
                <p:cNvSpPr>
                  <a:spLocks noChangeShapeType="1"/>
                </p:cNvSpPr>
                <p:nvPr/>
              </p:nvSpPr>
              <p:spPr bwMode="auto">
                <a:xfrm>
                  <a:off x="4163" y="4130"/>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63" name="Line 1315"/>
                <p:cNvSpPr>
                  <a:spLocks noChangeShapeType="1"/>
                </p:cNvSpPr>
                <p:nvPr/>
              </p:nvSpPr>
              <p:spPr bwMode="auto">
                <a:xfrm>
                  <a:off x="4173" y="4130"/>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64" name="Line 1316"/>
                <p:cNvSpPr>
                  <a:spLocks noChangeShapeType="1"/>
                </p:cNvSpPr>
                <p:nvPr/>
              </p:nvSpPr>
              <p:spPr bwMode="auto">
                <a:xfrm>
                  <a:off x="4180" y="4138"/>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65" name="Line 1317"/>
                <p:cNvSpPr>
                  <a:spLocks noChangeShapeType="1"/>
                </p:cNvSpPr>
                <p:nvPr/>
              </p:nvSpPr>
              <p:spPr bwMode="auto">
                <a:xfrm>
                  <a:off x="4187" y="4138"/>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66" name="Line 1318"/>
                <p:cNvSpPr>
                  <a:spLocks noChangeShapeType="1"/>
                </p:cNvSpPr>
                <p:nvPr/>
              </p:nvSpPr>
              <p:spPr bwMode="auto">
                <a:xfrm>
                  <a:off x="4197" y="4138"/>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67" name="Line 1319"/>
                <p:cNvSpPr>
                  <a:spLocks noChangeShapeType="1"/>
                </p:cNvSpPr>
                <p:nvPr/>
              </p:nvSpPr>
              <p:spPr bwMode="auto">
                <a:xfrm>
                  <a:off x="4204" y="4138"/>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68" name="Line 1320"/>
                <p:cNvSpPr>
                  <a:spLocks noChangeShapeType="1"/>
                </p:cNvSpPr>
                <p:nvPr/>
              </p:nvSpPr>
              <p:spPr bwMode="auto">
                <a:xfrm>
                  <a:off x="4212" y="4138"/>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69" name="Line 1321"/>
                <p:cNvSpPr>
                  <a:spLocks noChangeShapeType="1"/>
                </p:cNvSpPr>
                <p:nvPr/>
              </p:nvSpPr>
              <p:spPr bwMode="auto">
                <a:xfrm>
                  <a:off x="4219" y="4146"/>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70" name="Line 1322"/>
                <p:cNvSpPr>
                  <a:spLocks noChangeShapeType="1"/>
                </p:cNvSpPr>
                <p:nvPr/>
              </p:nvSpPr>
              <p:spPr bwMode="auto">
                <a:xfrm>
                  <a:off x="4229" y="4146"/>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71" name="Line 1323"/>
                <p:cNvSpPr>
                  <a:spLocks noChangeShapeType="1"/>
                </p:cNvSpPr>
                <p:nvPr/>
              </p:nvSpPr>
              <p:spPr bwMode="auto">
                <a:xfrm>
                  <a:off x="4236" y="4146"/>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72" name="Line 1324"/>
                <p:cNvSpPr>
                  <a:spLocks noChangeShapeType="1"/>
                </p:cNvSpPr>
                <p:nvPr/>
              </p:nvSpPr>
              <p:spPr bwMode="auto">
                <a:xfrm>
                  <a:off x="4243" y="4146"/>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73" name="Line 1325"/>
                <p:cNvSpPr>
                  <a:spLocks noChangeShapeType="1"/>
                </p:cNvSpPr>
                <p:nvPr/>
              </p:nvSpPr>
              <p:spPr bwMode="auto">
                <a:xfrm>
                  <a:off x="4253" y="4146"/>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74" name="Line 1326"/>
                <p:cNvSpPr>
                  <a:spLocks noChangeShapeType="1"/>
                </p:cNvSpPr>
                <p:nvPr/>
              </p:nvSpPr>
              <p:spPr bwMode="auto">
                <a:xfrm>
                  <a:off x="4260" y="4146"/>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75" name="Line 1327"/>
                <p:cNvSpPr>
                  <a:spLocks noChangeShapeType="1"/>
                </p:cNvSpPr>
                <p:nvPr/>
              </p:nvSpPr>
              <p:spPr bwMode="auto">
                <a:xfrm>
                  <a:off x="4268" y="415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76" name="Line 1328"/>
                <p:cNvSpPr>
                  <a:spLocks noChangeShapeType="1"/>
                </p:cNvSpPr>
                <p:nvPr/>
              </p:nvSpPr>
              <p:spPr bwMode="auto">
                <a:xfrm>
                  <a:off x="4275" y="415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77" name="Line 1329"/>
                <p:cNvSpPr>
                  <a:spLocks noChangeShapeType="1"/>
                </p:cNvSpPr>
                <p:nvPr/>
              </p:nvSpPr>
              <p:spPr bwMode="auto">
                <a:xfrm>
                  <a:off x="4285" y="415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78" name="Line 1330"/>
                <p:cNvSpPr>
                  <a:spLocks noChangeShapeType="1"/>
                </p:cNvSpPr>
                <p:nvPr/>
              </p:nvSpPr>
              <p:spPr bwMode="auto">
                <a:xfrm>
                  <a:off x="4292" y="415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79" name="Line 1331"/>
                <p:cNvSpPr>
                  <a:spLocks noChangeShapeType="1"/>
                </p:cNvSpPr>
                <p:nvPr/>
              </p:nvSpPr>
              <p:spPr bwMode="auto">
                <a:xfrm>
                  <a:off x="4299" y="415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80" name="Line 1332"/>
                <p:cNvSpPr>
                  <a:spLocks noChangeShapeType="1"/>
                </p:cNvSpPr>
                <p:nvPr/>
              </p:nvSpPr>
              <p:spPr bwMode="auto">
                <a:xfrm>
                  <a:off x="4307" y="4154"/>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81" name="Freeform 1333"/>
                <p:cNvSpPr>
                  <a:spLocks noChangeArrowheads="1"/>
                </p:cNvSpPr>
                <p:nvPr/>
              </p:nvSpPr>
              <p:spPr bwMode="auto">
                <a:xfrm>
                  <a:off x="3605" y="3523"/>
                  <a:ext cx="363" cy="631"/>
                </a:xfrm>
                <a:custGeom>
                  <a:avLst/>
                  <a:gdLst>
                    <a:gd name="T0" fmla="*/ 0 w 368"/>
                    <a:gd name="T1" fmla="*/ 225 h 648"/>
                    <a:gd name="T2" fmla="*/ 0 w 368"/>
                    <a:gd name="T3" fmla="*/ 225 h 648"/>
                    <a:gd name="T4" fmla="*/ 8 w 368"/>
                    <a:gd name="T5" fmla="*/ 223 h 648"/>
                    <a:gd name="T6" fmla="*/ 16 w 368"/>
                    <a:gd name="T7" fmla="*/ 223 h 648"/>
                    <a:gd name="T8" fmla="*/ 24 w 368"/>
                    <a:gd name="T9" fmla="*/ 223 h 648"/>
                    <a:gd name="T10" fmla="*/ 32 w 368"/>
                    <a:gd name="T11" fmla="*/ 223 h 648"/>
                    <a:gd name="T12" fmla="*/ 36 w 368"/>
                    <a:gd name="T13" fmla="*/ 220 h 648"/>
                    <a:gd name="T14" fmla="*/ 36 w 368"/>
                    <a:gd name="T15" fmla="*/ 217 h 648"/>
                    <a:gd name="T16" fmla="*/ 36 w 368"/>
                    <a:gd name="T17" fmla="*/ 215 h 648"/>
                    <a:gd name="T18" fmla="*/ 36 w 368"/>
                    <a:gd name="T19" fmla="*/ 212 h 648"/>
                    <a:gd name="T20" fmla="*/ 36 w 368"/>
                    <a:gd name="T21" fmla="*/ 206 h 648"/>
                    <a:gd name="T22" fmla="*/ 36 w 368"/>
                    <a:gd name="T23" fmla="*/ 199 h 648"/>
                    <a:gd name="T24" fmla="*/ 36 w 368"/>
                    <a:gd name="T25" fmla="*/ 189 h 648"/>
                    <a:gd name="T26" fmla="*/ 40 w 368"/>
                    <a:gd name="T27" fmla="*/ 179 h 648"/>
                    <a:gd name="T28" fmla="*/ 48 w 368"/>
                    <a:gd name="T29" fmla="*/ 164 h 648"/>
                    <a:gd name="T30" fmla="*/ 56 w 368"/>
                    <a:gd name="T31" fmla="*/ 148 h 648"/>
                    <a:gd name="T32" fmla="*/ 64 w 368"/>
                    <a:gd name="T33" fmla="*/ 130 h 648"/>
                    <a:gd name="T34" fmla="*/ 72 w 368"/>
                    <a:gd name="T35" fmla="*/ 113 h 648"/>
                    <a:gd name="T36" fmla="*/ 80 w 368"/>
                    <a:gd name="T37" fmla="*/ 92 h 648"/>
                    <a:gd name="T38" fmla="*/ 88 w 368"/>
                    <a:gd name="T39" fmla="*/ 75 h 648"/>
                    <a:gd name="T40" fmla="*/ 93 w 368"/>
                    <a:gd name="T41" fmla="*/ 52 h 648"/>
                    <a:gd name="T42" fmla="*/ 97 w 368"/>
                    <a:gd name="T43" fmla="*/ 37 h 648"/>
                    <a:gd name="T44" fmla="*/ 99 w 368"/>
                    <a:gd name="T45" fmla="*/ 19 h 648"/>
                    <a:gd name="T46" fmla="*/ 101 w 368"/>
                    <a:gd name="T47" fmla="*/ 19 h 648"/>
                    <a:gd name="T48" fmla="*/ 103 w 368"/>
                    <a:gd name="T49" fmla="*/ 8 h 648"/>
                    <a:gd name="T50" fmla="*/ 105 w 368"/>
                    <a:gd name="T51" fmla="*/ 0 h 648"/>
                    <a:gd name="T52" fmla="*/ 106 w 368"/>
                    <a:gd name="T53" fmla="*/ 8 h 648"/>
                    <a:gd name="T54" fmla="*/ 108 w 368"/>
                    <a:gd name="T55" fmla="*/ 19 h 648"/>
                    <a:gd name="T56" fmla="*/ 111 w 368"/>
                    <a:gd name="T57" fmla="*/ 24 h 648"/>
                    <a:gd name="T58" fmla="*/ 119 w 368"/>
                    <a:gd name="T59" fmla="*/ 44 h 648"/>
                    <a:gd name="T60" fmla="*/ 127 w 368"/>
                    <a:gd name="T61" fmla="*/ 57 h 648"/>
                    <a:gd name="T62" fmla="*/ 134 w 368"/>
                    <a:gd name="T63" fmla="*/ 80 h 648"/>
                    <a:gd name="T64" fmla="*/ 134 w 368"/>
                    <a:gd name="T65" fmla="*/ 98 h 648"/>
                    <a:gd name="T66" fmla="*/ 140 w 368"/>
                    <a:gd name="T67" fmla="*/ 121 h 648"/>
                    <a:gd name="T68" fmla="*/ 145 w 368"/>
                    <a:gd name="T69" fmla="*/ 135 h 648"/>
                    <a:gd name="T70" fmla="*/ 150 w 368"/>
                    <a:gd name="T71" fmla="*/ 153 h 648"/>
                    <a:gd name="T72" fmla="*/ 156 w 368"/>
                    <a:gd name="T73" fmla="*/ 169 h 648"/>
                    <a:gd name="T74" fmla="*/ 160 w 368"/>
                    <a:gd name="T75" fmla="*/ 180 h 648"/>
                    <a:gd name="T76" fmla="*/ 163 w 368"/>
                    <a:gd name="T77" fmla="*/ 191 h 648"/>
                    <a:gd name="T78" fmla="*/ 167 w 368"/>
                    <a:gd name="T79" fmla="*/ 200 h 648"/>
                    <a:gd name="T80" fmla="*/ 170 w 368"/>
                    <a:gd name="T81" fmla="*/ 207 h 648"/>
                    <a:gd name="T82" fmla="*/ 174 w 368"/>
                    <a:gd name="T83" fmla="*/ 212 h 648"/>
                    <a:gd name="T84" fmla="*/ 178 w 368"/>
                    <a:gd name="T85" fmla="*/ 217 h 648"/>
                    <a:gd name="T86" fmla="*/ 181 w 368"/>
                    <a:gd name="T87" fmla="*/ 220 h 648"/>
                    <a:gd name="T88" fmla="*/ 184 w 368"/>
                    <a:gd name="T89" fmla="*/ 220 h 648"/>
                    <a:gd name="T90" fmla="*/ 188 w 368"/>
                    <a:gd name="T91" fmla="*/ 223 h 648"/>
                    <a:gd name="T92" fmla="*/ 193 w 368"/>
                    <a:gd name="T93" fmla="*/ 223 h 648"/>
                    <a:gd name="T94" fmla="*/ 199 w 368"/>
                    <a:gd name="T95" fmla="*/ 223 h 648"/>
                    <a:gd name="T96" fmla="*/ 205 w 368"/>
                    <a:gd name="T97" fmla="*/ 223 h 648"/>
                    <a:gd name="T98" fmla="*/ 211 w 368"/>
                    <a:gd name="T99" fmla="*/ 225 h 648"/>
                    <a:gd name="T100" fmla="*/ 211 w 368"/>
                    <a:gd name="T101" fmla="*/ 225 h 648"/>
                    <a:gd name="T102" fmla="*/ 0 w 368"/>
                    <a:gd name="T103" fmla="*/ 225 h 6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68"/>
                    <a:gd name="T157" fmla="*/ 0 h 648"/>
                    <a:gd name="T158" fmla="*/ 368 w 368"/>
                    <a:gd name="T159" fmla="*/ 648 h 64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68" h="648">
                      <a:moveTo>
                        <a:pt x="0" y="648"/>
                      </a:moveTo>
                      <a:lnTo>
                        <a:pt x="0" y="648"/>
                      </a:lnTo>
                      <a:lnTo>
                        <a:pt x="8" y="640"/>
                      </a:lnTo>
                      <a:lnTo>
                        <a:pt x="16" y="640"/>
                      </a:lnTo>
                      <a:lnTo>
                        <a:pt x="24" y="640"/>
                      </a:lnTo>
                      <a:lnTo>
                        <a:pt x="32" y="640"/>
                      </a:lnTo>
                      <a:lnTo>
                        <a:pt x="40" y="632"/>
                      </a:lnTo>
                      <a:lnTo>
                        <a:pt x="48" y="624"/>
                      </a:lnTo>
                      <a:lnTo>
                        <a:pt x="56" y="616"/>
                      </a:lnTo>
                      <a:lnTo>
                        <a:pt x="64" y="608"/>
                      </a:lnTo>
                      <a:lnTo>
                        <a:pt x="72" y="592"/>
                      </a:lnTo>
                      <a:lnTo>
                        <a:pt x="72" y="568"/>
                      </a:lnTo>
                      <a:lnTo>
                        <a:pt x="80" y="544"/>
                      </a:lnTo>
                      <a:lnTo>
                        <a:pt x="88" y="512"/>
                      </a:lnTo>
                      <a:lnTo>
                        <a:pt x="96" y="472"/>
                      </a:lnTo>
                      <a:lnTo>
                        <a:pt x="104" y="424"/>
                      </a:lnTo>
                      <a:lnTo>
                        <a:pt x="112" y="376"/>
                      </a:lnTo>
                      <a:lnTo>
                        <a:pt x="120" y="320"/>
                      </a:lnTo>
                      <a:lnTo>
                        <a:pt x="128" y="264"/>
                      </a:lnTo>
                      <a:lnTo>
                        <a:pt x="136" y="208"/>
                      </a:lnTo>
                      <a:lnTo>
                        <a:pt x="144" y="152"/>
                      </a:lnTo>
                      <a:lnTo>
                        <a:pt x="152" y="96"/>
                      </a:lnTo>
                      <a:lnTo>
                        <a:pt x="160" y="56"/>
                      </a:lnTo>
                      <a:lnTo>
                        <a:pt x="168" y="24"/>
                      </a:lnTo>
                      <a:lnTo>
                        <a:pt x="176" y="8"/>
                      </a:lnTo>
                      <a:lnTo>
                        <a:pt x="184" y="0"/>
                      </a:lnTo>
                      <a:lnTo>
                        <a:pt x="192" y="8"/>
                      </a:lnTo>
                      <a:lnTo>
                        <a:pt x="200" y="32"/>
                      </a:lnTo>
                      <a:lnTo>
                        <a:pt x="208" y="72"/>
                      </a:lnTo>
                      <a:lnTo>
                        <a:pt x="216" y="112"/>
                      </a:lnTo>
                      <a:lnTo>
                        <a:pt x="224" y="168"/>
                      </a:lnTo>
                      <a:lnTo>
                        <a:pt x="232" y="224"/>
                      </a:lnTo>
                      <a:lnTo>
                        <a:pt x="232" y="280"/>
                      </a:lnTo>
                      <a:lnTo>
                        <a:pt x="240" y="344"/>
                      </a:lnTo>
                      <a:lnTo>
                        <a:pt x="248" y="392"/>
                      </a:lnTo>
                      <a:lnTo>
                        <a:pt x="256" y="440"/>
                      </a:lnTo>
                      <a:lnTo>
                        <a:pt x="264" y="488"/>
                      </a:lnTo>
                      <a:lnTo>
                        <a:pt x="272" y="520"/>
                      </a:lnTo>
                      <a:lnTo>
                        <a:pt x="280" y="552"/>
                      </a:lnTo>
                      <a:lnTo>
                        <a:pt x="288" y="576"/>
                      </a:lnTo>
                      <a:lnTo>
                        <a:pt x="296" y="600"/>
                      </a:lnTo>
                      <a:lnTo>
                        <a:pt x="304" y="608"/>
                      </a:lnTo>
                      <a:lnTo>
                        <a:pt x="312" y="624"/>
                      </a:lnTo>
                      <a:lnTo>
                        <a:pt x="320" y="632"/>
                      </a:lnTo>
                      <a:lnTo>
                        <a:pt x="328" y="632"/>
                      </a:lnTo>
                      <a:lnTo>
                        <a:pt x="336" y="640"/>
                      </a:lnTo>
                      <a:lnTo>
                        <a:pt x="344" y="640"/>
                      </a:lnTo>
                      <a:lnTo>
                        <a:pt x="352" y="640"/>
                      </a:lnTo>
                      <a:lnTo>
                        <a:pt x="360" y="640"/>
                      </a:lnTo>
                      <a:lnTo>
                        <a:pt x="368" y="648"/>
                      </a:lnTo>
                      <a:lnTo>
                        <a:pt x="0" y="648"/>
                      </a:lnTo>
                      <a:close/>
                    </a:path>
                  </a:pathLst>
                </a:custGeom>
                <a:solidFill>
                  <a:srgbClr val="FF0000"/>
                </a:solidFill>
                <a:ln w="9525">
                  <a:noFill/>
                  <a:round/>
                  <a:headEnd/>
                  <a:tailEnd/>
                </a:ln>
              </p:spPr>
              <p:txBody>
                <a:bodyPr wrap="none" anchor="ctr"/>
                <a:lstStyle/>
                <a:p>
                  <a:pPr>
                    <a:buClr>
                      <a:srgbClr val="000000"/>
                    </a:buClr>
                    <a:buSzPct val="100000"/>
                    <a:buFont typeface="Times New Roman" pitchFamily="18" charset="0"/>
                    <a:buNone/>
                  </a:pPr>
                  <a:endParaRPr lang="es-MX">
                    <a:latin typeface="Arial" pitchFamily="34" charset="0"/>
                    <a:cs typeface="Arial" pitchFamily="34" charset="0"/>
                  </a:endParaRPr>
                </a:p>
              </p:txBody>
            </p:sp>
            <p:sp>
              <p:nvSpPr>
                <p:cNvPr id="56782" name="Line 1334"/>
                <p:cNvSpPr>
                  <a:spLocks noChangeShapeType="1"/>
                </p:cNvSpPr>
                <p:nvPr/>
              </p:nvSpPr>
              <p:spPr bwMode="auto">
                <a:xfrm>
                  <a:off x="3605" y="4162"/>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83" name="Line 1335"/>
                <p:cNvSpPr>
                  <a:spLocks noChangeShapeType="1"/>
                </p:cNvSpPr>
                <p:nvPr/>
              </p:nvSpPr>
              <p:spPr bwMode="auto">
                <a:xfrm flipV="1">
                  <a:off x="3605" y="4149"/>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84" name="Line 1336"/>
                <p:cNvSpPr>
                  <a:spLocks noChangeShapeType="1"/>
                </p:cNvSpPr>
                <p:nvPr/>
              </p:nvSpPr>
              <p:spPr bwMode="auto">
                <a:xfrm>
                  <a:off x="3613" y="415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85" name="Line 1337"/>
                <p:cNvSpPr>
                  <a:spLocks noChangeShapeType="1"/>
                </p:cNvSpPr>
                <p:nvPr/>
              </p:nvSpPr>
              <p:spPr bwMode="auto">
                <a:xfrm>
                  <a:off x="3622" y="415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86" name="Line 1338"/>
                <p:cNvSpPr>
                  <a:spLocks noChangeShapeType="1"/>
                </p:cNvSpPr>
                <p:nvPr/>
              </p:nvSpPr>
              <p:spPr bwMode="auto">
                <a:xfrm>
                  <a:off x="3629" y="415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87" name="Line 1339"/>
                <p:cNvSpPr>
                  <a:spLocks noChangeShapeType="1"/>
                </p:cNvSpPr>
                <p:nvPr/>
              </p:nvSpPr>
              <p:spPr bwMode="auto">
                <a:xfrm flipV="1">
                  <a:off x="3637" y="4139"/>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88" name="Line 1340"/>
                <p:cNvSpPr>
                  <a:spLocks noChangeShapeType="1"/>
                </p:cNvSpPr>
                <p:nvPr/>
              </p:nvSpPr>
              <p:spPr bwMode="auto">
                <a:xfrm flipV="1">
                  <a:off x="3645" y="4133"/>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89" name="Line 1341"/>
                <p:cNvSpPr>
                  <a:spLocks noChangeShapeType="1"/>
                </p:cNvSpPr>
                <p:nvPr/>
              </p:nvSpPr>
              <p:spPr bwMode="auto">
                <a:xfrm flipV="1">
                  <a:off x="3654" y="4125"/>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90" name="Line 1342"/>
                <p:cNvSpPr>
                  <a:spLocks noChangeShapeType="1"/>
                </p:cNvSpPr>
                <p:nvPr/>
              </p:nvSpPr>
              <p:spPr bwMode="auto">
                <a:xfrm flipV="1">
                  <a:off x="3661" y="4116"/>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91" name="Line 1343"/>
                <p:cNvSpPr>
                  <a:spLocks noChangeShapeType="1"/>
                </p:cNvSpPr>
                <p:nvPr/>
              </p:nvSpPr>
              <p:spPr bwMode="auto">
                <a:xfrm flipV="1">
                  <a:off x="3668" y="4101"/>
                  <a:ext cx="3" cy="2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92" name="Line 1344"/>
                <p:cNvSpPr>
                  <a:spLocks noChangeShapeType="1"/>
                </p:cNvSpPr>
                <p:nvPr/>
              </p:nvSpPr>
              <p:spPr bwMode="auto">
                <a:xfrm flipV="1">
                  <a:off x="3678" y="4077"/>
                  <a:ext cx="0" cy="2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93" name="Line 1345"/>
                <p:cNvSpPr>
                  <a:spLocks noChangeShapeType="1"/>
                </p:cNvSpPr>
                <p:nvPr/>
              </p:nvSpPr>
              <p:spPr bwMode="auto">
                <a:xfrm flipV="1">
                  <a:off x="3678" y="4053"/>
                  <a:ext cx="3" cy="2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94" name="Line 1346"/>
                <p:cNvSpPr>
                  <a:spLocks noChangeShapeType="1"/>
                </p:cNvSpPr>
                <p:nvPr/>
              </p:nvSpPr>
              <p:spPr bwMode="auto">
                <a:xfrm flipV="1">
                  <a:off x="3685" y="4021"/>
                  <a:ext cx="3" cy="3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95" name="Line 1347"/>
                <p:cNvSpPr>
                  <a:spLocks noChangeShapeType="1"/>
                </p:cNvSpPr>
                <p:nvPr/>
              </p:nvSpPr>
              <p:spPr bwMode="auto">
                <a:xfrm flipV="1">
                  <a:off x="3693" y="3982"/>
                  <a:ext cx="3" cy="4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96" name="Line 1348"/>
                <p:cNvSpPr>
                  <a:spLocks noChangeShapeType="1"/>
                </p:cNvSpPr>
                <p:nvPr/>
              </p:nvSpPr>
              <p:spPr bwMode="auto">
                <a:xfrm flipV="1">
                  <a:off x="3700" y="3935"/>
                  <a:ext cx="3" cy="5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97" name="Line 1349"/>
                <p:cNvSpPr>
                  <a:spLocks noChangeShapeType="1"/>
                </p:cNvSpPr>
                <p:nvPr/>
              </p:nvSpPr>
              <p:spPr bwMode="auto">
                <a:xfrm flipV="1">
                  <a:off x="3710" y="3888"/>
                  <a:ext cx="3" cy="52"/>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98" name="Line 1350"/>
                <p:cNvSpPr>
                  <a:spLocks noChangeShapeType="1"/>
                </p:cNvSpPr>
                <p:nvPr/>
              </p:nvSpPr>
              <p:spPr bwMode="auto">
                <a:xfrm flipV="1">
                  <a:off x="3717" y="3831"/>
                  <a:ext cx="3" cy="6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799" name="Line 1351"/>
                <p:cNvSpPr>
                  <a:spLocks noChangeShapeType="1"/>
                </p:cNvSpPr>
                <p:nvPr/>
              </p:nvSpPr>
              <p:spPr bwMode="auto">
                <a:xfrm flipV="1">
                  <a:off x="3724" y="3778"/>
                  <a:ext cx="3" cy="6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00" name="Line 1352"/>
                <p:cNvSpPr>
                  <a:spLocks noChangeShapeType="1"/>
                </p:cNvSpPr>
                <p:nvPr/>
              </p:nvSpPr>
              <p:spPr bwMode="auto">
                <a:xfrm flipV="1">
                  <a:off x="3732" y="3722"/>
                  <a:ext cx="3" cy="6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01" name="Line 1353"/>
                <p:cNvSpPr>
                  <a:spLocks noChangeShapeType="1"/>
                </p:cNvSpPr>
                <p:nvPr/>
              </p:nvSpPr>
              <p:spPr bwMode="auto">
                <a:xfrm flipV="1">
                  <a:off x="3742" y="3667"/>
                  <a:ext cx="3" cy="6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02" name="Line 1354"/>
                <p:cNvSpPr>
                  <a:spLocks noChangeShapeType="1"/>
                </p:cNvSpPr>
                <p:nvPr/>
              </p:nvSpPr>
              <p:spPr bwMode="auto">
                <a:xfrm flipV="1">
                  <a:off x="3749" y="3612"/>
                  <a:ext cx="3" cy="6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03" name="Line 1355"/>
                <p:cNvSpPr>
                  <a:spLocks noChangeShapeType="1"/>
                </p:cNvSpPr>
                <p:nvPr/>
              </p:nvSpPr>
              <p:spPr bwMode="auto">
                <a:xfrm flipV="1">
                  <a:off x="3756" y="3572"/>
                  <a:ext cx="3" cy="4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04" name="Line 1356"/>
                <p:cNvSpPr>
                  <a:spLocks noChangeShapeType="1"/>
                </p:cNvSpPr>
                <p:nvPr/>
              </p:nvSpPr>
              <p:spPr bwMode="auto">
                <a:xfrm flipV="1">
                  <a:off x="3766" y="3541"/>
                  <a:ext cx="3" cy="3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05" name="Line 1357"/>
                <p:cNvSpPr>
                  <a:spLocks noChangeShapeType="1"/>
                </p:cNvSpPr>
                <p:nvPr/>
              </p:nvSpPr>
              <p:spPr bwMode="auto">
                <a:xfrm flipV="1">
                  <a:off x="3773" y="3525"/>
                  <a:ext cx="3" cy="2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06" name="Line 1358"/>
                <p:cNvSpPr>
                  <a:spLocks noChangeShapeType="1"/>
                </p:cNvSpPr>
                <p:nvPr/>
              </p:nvSpPr>
              <p:spPr bwMode="auto">
                <a:xfrm flipV="1">
                  <a:off x="3781" y="3517"/>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07" name="Line 1359"/>
                <p:cNvSpPr>
                  <a:spLocks noChangeShapeType="1"/>
                </p:cNvSpPr>
                <p:nvPr/>
              </p:nvSpPr>
              <p:spPr bwMode="auto">
                <a:xfrm>
                  <a:off x="3788" y="3523"/>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08" name="Line 1360"/>
                <p:cNvSpPr>
                  <a:spLocks noChangeShapeType="1"/>
                </p:cNvSpPr>
                <p:nvPr/>
              </p:nvSpPr>
              <p:spPr bwMode="auto">
                <a:xfrm>
                  <a:off x="3798" y="3532"/>
                  <a:ext cx="3"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09" name="Line 1361"/>
                <p:cNvSpPr>
                  <a:spLocks noChangeShapeType="1"/>
                </p:cNvSpPr>
                <p:nvPr/>
              </p:nvSpPr>
              <p:spPr bwMode="auto">
                <a:xfrm>
                  <a:off x="3805" y="3555"/>
                  <a:ext cx="3" cy="35"/>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10" name="Line 1362"/>
                <p:cNvSpPr>
                  <a:spLocks noChangeShapeType="1"/>
                </p:cNvSpPr>
                <p:nvPr/>
              </p:nvSpPr>
              <p:spPr bwMode="auto">
                <a:xfrm flipH="1">
                  <a:off x="3797" y="3594"/>
                  <a:ext cx="15" cy="1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11" name="Line 1363"/>
                <p:cNvSpPr>
                  <a:spLocks noChangeShapeType="1"/>
                </p:cNvSpPr>
                <p:nvPr/>
              </p:nvSpPr>
              <p:spPr bwMode="auto">
                <a:xfrm>
                  <a:off x="3822" y="3634"/>
                  <a:ext cx="3" cy="5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12" name="Line 1364"/>
                <p:cNvSpPr>
                  <a:spLocks noChangeShapeType="1"/>
                </p:cNvSpPr>
                <p:nvPr/>
              </p:nvSpPr>
              <p:spPr bwMode="auto">
                <a:xfrm>
                  <a:off x="3829" y="3690"/>
                  <a:ext cx="3" cy="5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13" name="Line 1365"/>
                <p:cNvSpPr>
                  <a:spLocks noChangeShapeType="1"/>
                </p:cNvSpPr>
                <p:nvPr/>
              </p:nvSpPr>
              <p:spPr bwMode="auto">
                <a:xfrm>
                  <a:off x="3837" y="3743"/>
                  <a:ext cx="0" cy="5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14" name="Line 1366"/>
                <p:cNvSpPr>
                  <a:spLocks noChangeShapeType="1"/>
                </p:cNvSpPr>
                <p:nvPr/>
              </p:nvSpPr>
              <p:spPr bwMode="auto">
                <a:xfrm>
                  <a:off x="3837" y="3799"/>
                  <a:ext cx="3" cy="58"/>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15" name="Line 1367"/>
                <p:cNvSpPr>
                  <a:spLocks noChangeShapeType="1"/>
                </p:cNvSpPr>
                <p:nvPr/>
              </p:nvSpPr>
              <p:spPr bwMode="auto">
                <a:xfrm>
                  <a:off x="3844" y="3863"/>
                  <a:ext cx="3" cy="4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16" name="Line 1368"/>
                <p:cNvSpPr>
                  <a:spLocks noChangeShapeType="1"/>
                </p:cNvSpPr>
                <p:nvPr/>
              </p:nvSpPr>
              <p:spPr bwMode="auto">
                <a:xfrm>
                  <a:off x="3854" y="3910"/>
                  <a:ext cx="3" cy="4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17" name="Line 1369"/>
                <p:cNvSpPr>
                  <a:spLocks noChangeShapeType="1"/>
                </p:cNvSpPr>
                <p:nvPr/>
              </p:nvSpPr>
              <p:spPr bwMode="auto">
                <a:xfrm>
                  <a:off x="3861" y="3958"/>
                  <a:ext cx="3" cy="4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18" name="Line 1370"/>
                <p:cNvSpPr>
                  <a:spLocks noChangeShapeType="1"/>
                </p:cNvSpPr>
                <p:nvPr/>
              </p:nvSpPr>
              <p:spPr bwMode="auto">
                <a:xfrm>
                  <a:off x="3868" y="4003"/>
                  <a:ext cx="3" cy="2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19" name="Line 1371"/>
                <p:cNvSpPr>
                  <a:spLocks noChangeShapeType="1"/>
                </p:cNvSpPr>
                <p:nvPr/>
              </p:nvSpPr>
              <p:spPr bwMode="auto">
                <a:xfrm>
                  <a:off x="3876" y="4035"/>
                  <a:ext cx="3" cy="27"/>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20" name="Line 1372"/>
                <p:cNvSpPr>
                  <a:spLocks noChangeShapeType="1"/>
                </p:cNvSpPr>
                <p:nvPr/>
              </p:nvSpPr>
              <p:spPr bwMode="auto">
                <a:xfrm>
                  <a:off x="3885" y="4067"/>
                  <a:ext cx="3"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21" name="Line 1373"/>
                <p:cNvSpPr>
                  <a:spLocks noChangeShapeType="1"/>
                </p:cNvSpPr>
                <p:nvPr/>
              </p:nvSpPr>
              <p:spPr bwMode="auto">
                <a:xfrm>
                  <a:off x="3892" y="4090"/>
                  <a:ext cx="3" cy="19"/>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22" name="Line 1374"/>
                <p:cNvSpPr>
                  <a:spLocks noChangeShapeType="1"/>
                </p:cNvSpPr>
                <p:nvPr/>
              </p:nvSpPr>
              <p:spPr bwMode="auto">
                <a:xfrm>
                  <a:off x="3900" y="4114"/>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23" name="Line 1375"/>
                <p:cNvSpPr>
                  <a:spLocks noChangeShapeType="1"/>
                </p:cNvSpPr>
                <p:nvPr/>
              </p:nvSpPr>
              <p:spPr bwMode="auto">
                <a:xfrm>
                  <a:off x="3909" y="4122"/>
                  <a:ext cx="3" cy="11"/>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24" name="Line 1376"/>
                <p:cNvSpPr>
                  <a:spLocks noChangeShapeType="1"/>
                </p:cNvSpPr>
                <p:nvPr/>
              </p:nvSpPr>
              <p:spPr bwMode="auto">
                <a:xfrm>
                  <a:off x="3916" y="4138"/>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25" name="Line 1377"/>
                <p:cNvSpPr>
                  <a:spLocks noChangeShapeType="1"/>
                </p:cNvSpPr>
                <p:nvPr/>
              </p:nvSpPr>
              <p:spPr bwMode="auto">
                <a:xfrm>
                  <a:off x="3924" y="4146"/>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26" name="Line 1378"/>
                <p:cNvSpPr>
                  <a:spLocks noChangeShapeType="1"/>
                </p:cNvSpPr>
                <p:nvPr/>
              </p:nvSpPr>
              <p:spPr bwMode="auto">
                <a:xfrm>
                  <a:off x="3932" y="4146"/>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27" name="Line 1379"/>
                <p:cNvSpPr>
                  <a:spLocks noChangeShapeType="1"/>
                </p:cNvSpPr>
                <p:nvPr/>
              </p:nvSpPr>
              <p:spPr bwMode="auto">
                <a:xfrm>
                  <a:off x="3941" y="415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28" name="Line 1380"/>
                <p:cNvSpPr>
                  <a:spLocks noChangeShapeType="1"/>
                </p:cNvSpPr>
                <p:nvPr/>
              </p:nvSpPr>
              <p:spPr bwMode="auto">
                <a:xfrm>
                  <a:off x="3948" y="415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29" name="Line 1381"/>
                <p:cNvSpPr>
                  <a:spLocks noChangeShapeType="1"/>
                </p:cNvSpPr>
                <p:nvPr/>
              </p:nvSpPr>
              <p:spPr bwMode="auto">
                <a:xfrm>
                  <a:off x="3956" y="415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30" name="Line 1382"/>
                <p:cNvSpPr>
                  <a:spLocks noChangeShapeType="1"/>
                </p:cNvSpPr>
                <p:nvPr/>
              </p:nvSpPr>
              <p:spPr bwMode="auto">
                <a:xfrm>
                  <a:off x="3965" y="4154"/>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31" name="Line 1383"/>
                <p:cNvSpPr>
                  <a:spLocks noChangeShapeType="1"/>
                </p:cNvSpPr>
                <p:nvPr/>
              </p:nvSpPr>
              <p:spPr bwMode="auto">
                <a:xfrm>
                  <a:off x="3972" y="4162"/>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32" name="Line 1384"/>
                <p:cNvSpPr>
                  <a:spLocks noChangeShapeType="1"/>
                </p:cNvSpPr>
                <p:nvPr/>
              </p:nvSpPr>
              <p:spPr bwMode="auto">
                <a:xfrm flipH="1">
                  <a:off x="3599" y="4162"/>
                  <a:ext cx="37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33" name="Freeform 1385"/>
                <p:cNvSpPr>
                  <a:spLocks noChangeArrowheads="1"/>
                </p:cNvSpPr>
                <p:nvPr/>
              </p:nvSpPr>
              <p:spPr bwMode="auto">
                <a:xfrm>
                  <a:off x="3980" y="4154"/>
                  <a:ext cx="323" cy="3"/>
                </a:xfrm>
                <a:custGeom>
                  <a:avLst/>
                  <a:gdLst>
                    <a:gd name="T0" fmla="*/ 0 w 328"/>
                    <a:gd name="T1" fmla="*/ 0 h 8"/>
                    <a:gd name="T2" fmla="*/ 0 w 328"/>
                    <a:gd name="T3" fmla="*/ 0 h 8"/>
                    <a:gd name="T4" fmla="*/ 8 w 328"/>
                    <a:gd name="T5" fmla="*/ 0 h 8"/>
                    <a:gd name="T6" fmla="*/ 8 w 328"/>
                    <a:gd name="T7" fmla="*/ 0 h 8"/>
                    <a:gd name="T8" fmla="*/ 16 w 328"/>
                    <a:gd name="T9" fmla="*/ 0 h 8"/>
                    <a:gd name="T10" fmla="*/ 24 w 328"/>
                    <a:gd name="T11" fmla="*/ 0 h 8"/>
                    <a:gd name="T12" fmla="*/ 32 w 328"/>
                    <a:gd name="T13" fmla="*/ 0 h 8"/>
                    <a:gd name="T14" fmla="*/ 32 w 328"/>
                    <a:gd name="T15" fmla="*/ 0 h 8"/>
                    <a:gd name="T16" fmla="*/ 32 w 328"/>
                    <a:gd name="T17" fmla="*/ 0 h 8"/>
                    <a:gd name="T18" fmla="*/ 32 w 328"/>
                    <a:gd name="T19" fmla="*/ 0 h 8"/>
                    <a:gd name="T20" fmla="*/ 32 w 328"/>
                    <a:gd name="T21" fmla="*/ 0 h 8"/>
                    <a:gd name="T22" fmla="*/ 32 w 328"/>
                    <a:gd name="T23" fmla="*/ 0 h 8"/>
                    <a:gd name="T24" fmla="*/ 32 w 328"/>
                    <a:gd name="T25" fmla="*/ 0 h 8"/>
                    <a:gd name="T26" fmla="*/ 40 w 328"/>
                    <a:gd name="T27" fmla="*/ 0 h 8"/>
                    <a:gd name="T28" fmla="*/ 48 w 328"/>
                    <a:gd name="T29" fmla="*/ 0 h 8"/>
                    <a:gd name="T30" fmla="*/ 56 w 328"/>
                    <a:gd name="T31" fmla="*/ 0 h 8"/>
                    <a:gd name="T32" fmla="*/ 64 w 328"/>
                    <a:gd name="T33" fmla="*/ 0 h 8"/>
                    <a:gd name="T34" fmla="*/ 72 w 328"/>
                    <a:gd name="T35" fmla="*/ 0 h 8"/>
                    <a:gd name="T36" fmla="*/ 77 w 328"/>
                    <a:gd name="T37" fmla="*/ 0 h 8"/>
                    <a:gd name="T38" fmla="*/ 81 w 328"/>
                    <a:gd name="T39" fmla="*/ 0 h 8"/>
                    <a:gd name="T40" fmla="*/ 85 w 328"/>
                    <a:gd name="T41" fmla="*/ 0 h 8"/>
                    <a:gd name="T42" fmla="*/ 87 w 328"/>
                    <a:gd name="T43" fmla="*/ 0 h 8"/>
                    <a:gd name="T44" fmla="*/ 89 w 328"/>
                    <a:gd name="T45" fmla="*/ 0 h 8"/>
                    <a:gd name="T46" fmla="*/ 91 w 328"/>
                    <a:gd name="T47" fmla="*/ 0 h 8"/>
                    <a:gd name="T48" fmla="*/ 91 w 328"/>
                    <a:gd name="T49" fmla="*/ 0 h 8"/>
                    <a:gd name="T50" fmla="*/ 93 w 328"/>
                    <a:gd name="T51" fmla="*/ 0 h 8"/>
                    <a:gd name="T52" fmla="*/ 95 w 328"/>
                    <a:gd name="T53" fmla="*/ 0 h 8"/>
                    <a:gd name="T54" fmla="*/ 97 w 328"/>
                    <a:gd name="T55" fmla="*/ 0 h 8"/>
                    <a:gd name="T56" fmla="*/ 103 w 328"/>
                    <a:gd name="T57" fmla="*/ 0 h 8"/>
                    <a:gd name="T58" fmla="*/ 110 w 328"/>
                    <a:gd name="T59" fmla="*/ 0 h 8"/>
                    <a:gd name="T60" fmla="*/ 115 w 328"/>
                    <a:gd name="T61" fmla="*/ 0 h 8"/>
                    <a:gd name="T62" fmla="*/ 121 w 328"/>
                    <a:gd name="T63" fmla="*/ 0 h 8"/>
                    <a:gd name="T64" fmla="*/ 126 w 328"/>
                    <a:gd name="T65" fmla="*/ 0 h 8"/>
                    <a:gd name="T66" fmla="*/ 131 w 328"/>
                    <a:gd name="T67" fmla="*/ 0 h 8"/>
                    <a:gd name="T68" fmla="*/ 137 w 328"/>
                    <a:gd name="T69" fmla="*/ 0 h 8"/>
                    <a:gd name="T70" fmla="*/ 140 w 328"/>
                    <a:gd name="T71" fmla="*/ 0 h 8"/>
                    <a:gd name="T72" fmla="*/ 144 w 328"/>
                    <a:gd name="T73" fmla="*/ 0 h 8"/>
                    <a:gd name="T74" fmla="*/ 148 w 328"/>
                    <a:gd name="T75" fmla="*/ 0 h 8"/>
                    <a:gd name="T76" fmla="*/ 151 w 328"/>
                    <a:gd name="T77" fmla="*/ 0 h 8"/>
                    <a:gd name="T78" fmla="*/ 154 w 328"/>
                    <a:gd name="T79" fmla="*/ 0 h 8"/>
                    <a:gd name="T80" fmla="*/ 157 w 328"/>
                    <a:gd name="T81" fmla="*/ 0 h 8"/>
                    <a:gd name="T82" fmla="*/ 160 w 328"/>
                    <a:gd name="T83" fmla="*/ 0 h 8"/>
                    <a:gd name="T84" fmla="*/ 162 w 328"/>
                    <a:gd name="T85" fmla="*/ 0 h 8"/>
                    <a:gd name="T86" fmla="*/ 167 w 328"/>
                    <a:gd name="T87" fmla="*/ 0 h 8"/>
                    <a:gd name="T88" fmla="*/ 173 w 328"/>
                    <a:gd name="T89" fmla="*/ 0 h 8"/>
                    <a:gd name="T90" fmla="*/ 173 w 328"/>
                    <a:gd name="T91" fmla="*/ 0 h 8"/>
                    <a:gd name="T92" fmla="*/ 173 w 328"/>
                    <a:gd name="T93" fmla="*/ 0 h 8"/>
                    <a:gd name="T94" fmla="*/ 0 w 328"/>
                    <a:gd name="T95" fmla="*/ 0 h 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28"/>
                    <a:gd name="T145" fmla="*/ 0 h 8"/>
                    <a:gd name="T146" fmla="*/ 328 w 328"/>
                    <a:gd name="T147" fmla="*/ 8 h 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28" h="8">
                      <a:moveTo>
                        <a:pt x="0" y="8"/>
                      </a:moveTo>
                      <a:lnTo>
                        <a:pt x="0" y="8"/>
                      </a:lnTo>
                      <a:lnTo>
                        <a:pt x="8" y="0"/>
                      </a:lnTo>
                      <a:lnTo>
                        <a:pt x="16" y="0"/>
                      </a:lnTo>
                      <a:lnTo>
                        <a:pt x="24" y="0"/>
                      </a:lnTo>
                      <a:lnTo>
                        <a:pt x="32" y="0"/>
                      </a:lnTo>
                      <a:lnTo>
                        <a:pt x="40" y="0"/>
                      </a:lnTo>
                      <a:lnTo>
                        <a:pt x="48" y="0"/>
                      </a:lnTo>
                      <a:lnTo>
                        <a:pt x="56" y="0"/>
                      </a:lnTo>
                      <a:lnTo>
                        <a:pt x="64" y="0"/>
                      </a:lnTo>
                      <a:lnTo>
                        <a:pt x="72" y="0"/>
                      </a:lnTo>
                      <a:lnTo>
                        <a:pt x="80" y="0"/>
                      </a:lnTo>
                      <a:lnTo>
                        <a:pt x="88" y="0"/>
                      </a:lnTo>
                      <a:lnTo>
                        <a:pt x="96" y="0"/>
                      </a:lnTo>
                      <a:lnTo>
                        <a:pt x="104" y="0"/>
                      </a:lnTo>
                      <a:lnTo>
                        <a:pt x="112" y="0"/>
                      </a:lnTo>
                      <a:lnTo>
                        <a:pt x="120" y="0"/>
                      </a:lnTo>
                      <a:lnTo>
                        <a:pt x="128" y="0"/>
                      </a:lnTo>
                      <a:lnTo>
                        <a:pt x="136" y="0"/>
                      </a:lnTo>
                      <a:lnTo>
                        <a:pt x="144" y="0"/>
                      </a:lnTo>
                      <a:lnTo>
                        <a:pt x="152" y="0"/>
                      </a:lnTo>
                      <a:lnTo>
                        <a:pt x="160" y="0"/>
                      </a:lnTo>
                      <a:lnTo>
                        <a:pt x="168" y="0"/>
                      </a:lnTo>
                      <a:lnTo>
                        <a:pt x="176" y="0"/>
                      </a:lnTo>
                      <a:lnTo>
                        <a:pt x="184" y="0"/>
                      </a:lnTo>
                      <a:lnTo>
                        <a:pt x="192" y="0"/>
                      </a:lnTo>
                      <a:lnTo>
                        <a:pt x="200" y="0"/>
                      </a:lnTo>
                      <a:lnTo>
                        <a:pt x="208" y="0"/>
                      </a:lnTo>
                      <a:lnTo>
                        <a:pt x="216" y="0"/>
                      </a:lnTo>
                      <a:lnTo>
                        <a:pt x="224" y="0"/>
                      </a:lnTo>
                      <a:lnTo>
                        <a:pt x="232" y="0"/>
                      </a:lnTo>
                      <a:lnTo>
                        <a:pt x="240" y="0"/>
                      </a:lnTo>
                      <a:lnTo>
                        <a:pt x="248" y="0"/>
                      </a:lnTo>
                      <a:lnTo>
                        <a:pt x="256" y="0"/>
                      </a:lnTo>
                      <a:lnTo>
                        <a:pt x="264" y="0"/>
                      </a:lnTo>
                      <a:lnTo>
                        <a:pt x="272" y="0"/>
                      </a:lnTo>
                      <a:lnTo>
                        <a:pt x="280" y="0"/>
                      </a:lnTo>
                      <a:lnTo>
                        <a:pt x="288" y="0"/>
                      </a:lnTo>
                      <a:lnTo>
                        <a:pt x="296" y="0"/>
                      </a:lnTo>
                      <a:lnTo>
                        <a:pt x="304" y="0"/>
                      </a:lnTo>
                      <a:lnTo>
                        <a:pt x="312" y="0"/>
                      </a:lnTo>
                      <a:lnTo>
                        <a:pt x="320" y="0"/>
                      </a:lnTo>
                      <a:lnTo>
                        <a:pt x="328" y="0"/>
                      </a:lnTo>
                      <a:lnTo>
                        <a:pt x="328" y="8"/>
                      </a:lnTo>
                      <a:lnTo>
                        <a:pt x="0" y="8"/>
                      </a:lnTo>
                      <a:close/>
                    </a:path>
                  </a:pathLst>
                </a:custGeom>
                <a:solidFill>
                  <a:srgbClr val="FF0000"/>
                </a:solidFill>
                <a:ln w="9525">
                  <a:noFill/>
                  <a:round/>
                  <a:headEnd/>
                  <a:tailEnd/>
                </a:ln>
              </p:spPr>
              <p:txBody>
                <a:bodyPr wrap="none" anchor="ctr"/>
                <a:lstStyle/>
                <a:p>
                  <a:pPr>
                    <a:buClr>
                      <a:srgbClr val="000000"/>
                    </a:buClr>
                    <a:buSzPct val="100000"/>
                    <a:buFont typeface="Times New Roman" pitchFamily="18" charset="0"/>
                    <a:buNone/>
                  </a:pPr>
                  <a:endParaRPr lang="es-MX">
                    <a:latin typeface="Arial" pitchFamily="34" charset="0"/>
                    <a:cs typeface="Arial" pitchFamily="34" charset="0"/>
                  </a:endParaRPr>
                </a:p>
              </p:txBody>
            </p:sp>
            <p:sp>
              <p:nvSpPr>
                <p:cNvPr id="56834" name="Line 1386"/>
                <p:cNvSpPr>
                  <a:spLocks noChangeShapeType="1"/>
                </p:cNvSpPr>
                <p:nvPr/>
              </p:nvSpPr>
              <p:spPr bwMode="auto">
                <a:xfrm>
                  <a:off x="3980" y="4162"/>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35" name="Line 1387"/>
                <p:cNvSpPr>
                  <a:spLocks noChangeShapeType="1"/>
                </p:cNvSpPr>
                <p:nvPr/>
              </p:nvSpPr>
              <p:spPr bwMode="auto">
                <a:xfrm flipV="1">
                  <a:off x="3980" y="4149"/>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36" name="Line 1388"/>
                <p:cNvSpPr>
                  <a:spLocks noChangeShapeType="1"/>
                </p:cNvSpPr>
                <p:nvPr/>
              </p:nvSpPr>
              <p:spPr bwMode="auto">
                <a:xfrm>
                  <a:off x="3988" y="4154"/>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37" name="Line 1389"/>
                <p:cNvSpPr>
                  <a:spLocks noChangeShapeType="1"/>
                </p:cNvSpPr>
                <p:nvPr/>
              </p:nvSpPr>
              <p:spPr bwMode="auto">
                <a:xfrm>
                  <a:off x="3988" y="415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38" name="Line 1390"/>
                <p:cNvSpPr>
                  <a:spLocks noChangeShapeType="1"/>
                </p:cNvSpPr>
                <p:nvPr/>
              </p:nvSpPr>
              <p:spPr bwMode="auto">
                <a:xfrm>
                  <a:off x="3997" y="415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39" name="Line 1391"/>
                <p:cNvSpPr>
                  <a:spLocks noChangeShapeType="1"/>
                </p:cNvSpPr>
                <p:nvPr/>
              </p:nvSpPr>
              <p:spPr bwMode="auto">
                <a:xfrm>
                  <a:off x="4004" y="415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40" name="Line 1392"/>
                <p:cNvSpPr>
                  <a:spLocks noChangeShapeType="1"/>
                </p:cNvSpPr>
                <p:nvPr/>
              </p:nvSpPr>
              <p:spPr bwMode="auto">
                <a:xfrm>
                  <a:off x="4012" y="415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41" name="Line 1393"/>
                <p:cNvSpPr>
                  <a:spLocks noChangeShapeType="1"/>
                </p:cNvSpPr>
                <p:nvPr/>
              </p:nvSpPr>
              <p:spPr bwMode="auto">
                <a:xfrm>
                  <a:off x="4020" y="415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42" name="Line 1394"/>
                <p:cNvSpPr>
                  <a:spLocks noChangeShapeType="1"/>
                </p:cNvSpPr>
                <p:nvPr/>
              </p:nvSpPr>
              <p:spPr bwMode="auto">
                <a:xfrm>
                  <a:off x="4029" y="415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43" name="Line 1395"/>
                <p:cNvSpPr>
                  <a:spLocks noChangeShapeType="1"/>
                </p:cNvSpPr>
                <p:nvPr/>
              </p:nvSpPr>
              <p:spPr bwMode="auto">
                <a:xfrm>
                  <a:off x="4036" y="415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44" name="Line 1396"/>
                <p:cNvSpPr>
                  <a:spLocks noChangeShapeType="1"/>
                </p:cNvSpPr>
                <p:nvPr/>
              </p:nvSpPr>
              <p:spPr bwMode="auto">
                <a:xfrm>
                  <a:off x="4044" y="415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45" name="Line 1397"/>
                <p:cNvSpPr>
                  <a:spLocks noChangeShapeType="1"/>
                </p:cNvSpPr>
                <p:nvPr/>
              </p:nvSpPr>
              <p:spPr bwMode="auto">
                <a:xfrm>
                  <a:off x="4053" y="415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46" name="Line 1398"/>
                <p:cNvSpPr>
                  <a:spLocks noChangeShapeType="1"/>
                </p:cNvSpPr>
                <p:nvPr/>
              </p:nvSpPr>
              <p:spPr bwMode="auto">
                <a:xfrm>
                  <a:off x="4060" y="415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47" name="Line 1399"/>
                <p:cNvSpPr>
                  <a:spLocks noChangeShapeType="1"/>
                </p:cNvSpPr>
                <p:nvPr/>
              </p:nvSpPr>
              <p:spPr bwMode="auto">
                <a:xfrm>
                  <a:off x="4068" y="415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48" name="Line 1400"/>
                <p:cNvSpPr>
                  <a:spLocks noChangeShapeType="1"/>
                </p:cNvSpPr>
                <p:nvPr/>
              </p:nvSpPr>
              <p:spPr bwMode="auto">
                <a:xfrm>
                  <a:off x="4076" y="415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49" name="Line 1401"/>
                <p:cNvSpPr>
                  <a:spLocks noChangeShapeType="1"/>
                </p:cNvSpPr>
                <p:nvPr/>
              </p:nvSpPr>
              <p:spPr bwMode="auto">
                <a:xfrm>
                  <a:off x="4085" y="415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50" name="Line 1402"/>
                <p:cNvSpPr>
                  <a:spLocks noChangeShapeType="1"/>
                </p:cNvSpPr>
                <p:nvPr/>
              </p:nvSpPr>
              <p:spPr bwMode="auto">
                <a:xfrm>
                  <a:off x="4092" y="415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51" name="Line 1403"/>
                <p:cNvSpPr>
                  <a:spLocks noChangeShapeType="1"/>
                </p:cNvSpPr>
                <p:nvPr/>
              </p:nvSpPr>
              <p:spPr bwMode="auto">
                <a:xfrm>
                  <a:off x="4099" y="415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52" name="Line 1404"/>
                <p:cNvSpPr>
                  <a:spLocks noChangeShapeType="1"/>
                </p:cNvSpPr>
                <p:nvPr/>
              </p:nvSpPr>
              <p:spPr bwMode="auto">
                <a:xfrm>
                  <a:off x="4109" y="415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53" name="Line 1405"/>
                <p:cNvSpPr>
                  <a:spLocks noChangeShapeType="1"/>
                </p:cNvSpPr>
                <p:nvPr/>
              </p:nvSpPr>
              <p:spPr bwMode="auto">
                <a:xfrm>
                  <a:off x="4116" y="415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54" name="Line 1406"/>
                <p:cNvSpPr>
                  <a:spLocks noChangeShapeType="1"/>
                </p:cNvSpPr>
                <p:nvPr/>
              </p:nvSpPr>
              <p:spPr bwMode="auto">
                <a:xfrm>
                  <a:off x="4124" y="415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55" name="Line 1407"/>
                <p:cNvSpPr>
                  <a:spLocks noChangeShapeType="1"/>
                </p:cNvSpPr>
                <p:nvPr/>
              </p:nvSpPr>
              <p:spPr bwMode="auto">
                <a:xfrm>
                  <a:off x="4131" y="415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56" name="Line 1408"/>
                <p:cNvSpPr>
                  <a:spLocks noChangeShapeType="1"/>
                </p:cNvSpPr>
                <p:nvPr/>
              </p:nvSpPr>
              <p:spPr bwMode="auto">
                <a:xfrm>
                  <a:off x="4141" y="415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57" name="Line 1409"/>
                <p:cNvSpPr>
                  <a:spLocks noChangeShapeType="1"/>
                </p:cNvSpPr>
                <p:nvPr/>
              </p:nvSpPr>
              <p:spPr bwMode="auto">
                <a:xfrm>
                  <a:off x="4148" y="4154"/>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58" name="Line 1410"/>
                <p:cNvSpPr>
                  <a:spLocks noChangeShapeType="1"/>
                </p:cNvSpPr>
                <p:nvPr/>
              </p:nvSpPr>
              <p:spPr bwMode="auto">
                <a:xfrm>
                  <a:off x="4148" y="415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59" name="Line 1411"/>
                <p:cNvSpPr>
                  <a:spLocks noChangeShapeType="1"/>
                </p:cNvSpPr>
                <p:nvPr/>
              </p:nvSpPr>
              <p:spPr bwMode="auto">
                <a:xfrm>
                  <a:off x="4155" y="415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60" name="Line 1412"/>
                <p:cNvSpPr>
                  <a:spLocks noChangeShapeType="1"/>
                </p:cNvSpPr>
                <p:nvPr/>
              </p:nvSpPr>
              <p:spPr bwMode="auto">
                <a:xfrm>
                  <a:off x="4163" y="415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61" name="Line 1413"/>
                <p:cNvSpPr>
                  <a:spLocks noChangeShapeType="1"/>
                </p:cNvSpPr>
                <p:nvPr/>
              </p:nvSpPr>
              <p:spPr bwMode="auto">
                <a:xfrm>
                  <a:off x="4173" y="415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62" name="Line 1414"/>
                <p:cNvSpPr>
                  <a:spLocks noChangeShapeType="1"/>
                </p:cNvSpPr>
                <p:nvPr/>
              </p:nvSpPr>
              <p:spPr bwMode="auto">
                <a:xfrm>
                  <a:off x="4180" y="415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63" name="Line 1415"/>
                <p:cNvSpPr>
                  <a:spLocks noChangeShapeType="1"/>
                </p:cNvSpPr>
                <p:nvPr/>
              </p:nvSpPr>
              <p:spPr bwMode="auto">
                <a:xfrm>
                  <a:off x="4187" y="415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64" name="Line 1416"/>
                <p:cNvSpPr>
                  <a:spLocks noChangeShapeType="1"/>
                </p:cNvSpPr>
                <p:nvPr/>
              </p:nvSpPr>
              <p:spPr bwMode="auto">
                <a:xfrm>
                  <a:off x="4197" y="415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65" name="Line 1417"/>
                <p:cNvSpPr>
                  <a:spLocks noChangeShapeType="1"/>
                </p:cNvSpPr>
                <p:nvPr/>
              </p:nvSpPr>
              <p:spPr bwMode="auto">
                <a:xfrm>
                  <a:off x="4204" y="415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66" name="Line 1418"/>
                <p:cNvSpPr>
                  <a:spLocks noChangeShapeType="1"/>
                </p:cNvSpPr>
                <p:nvPr/>
              </p:nvSpPr>
              <p:spPr bwMode="auto">
                <a:xfrm>
                  <a:off x="4212" y="415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867" name="Line 1419"/>
                <p:cNvSpPr>
                  <a:spLocks noChangeShapeType="1"/>
                </p:cNvSpPr>
                <p:nvPr/>
              </p:nvSpPr>
              <p:spPr bwMode="auto">
                <a:xfrm>
                  <a:off x="4219" y="4154"/>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grpSp>
          <p:sp>
            <p:nvSpPr>
              <p:cNvPr id="56558" name="Line 1420"/>
              <p:cNvSpPr>
                <a:spLocks noChangeShapeType="1"/>
              </p:cNvSpPr>
              <p:nvPr/>
            </p:nvSpPr>
            <p:spPr bwMode="auto">
              <a:xfrm>
                <a:off x="4230"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59" name="Line 1421"/>
              <p:cNvSpPr>
                <a:spLocks noChangeShapeType="1"/>
              </p:cNvSpPr>
              <p:nvPr/>
            </p:nvSpPr>
            <p:spPr bwMode="auto">
              <a:xfrm>
                <a:off x="4237"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60" name="Line 1422"/>
              <p:cNvSpPr>
                <a:spLocks noChangeShapeType="1"/>
              </p:cNvSpPr>
              <p:nvPr/>
            </p:nvSpPr>
            <p:spPr bwMode="auto">
              <a:xfrm>
                <a:off x="4245"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61" name="Line 1423"/>
              <p:cNvSpPr>
                <a:spLocks noChangeShapeType="1"/>
              </p:cNvSpPr>
              <p:nvPr/>
            </p:nvSpPr>
            <p:spPr bwMode="auto">
              <a:xfrm>
                <a:off x="4254"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62" name="Line 1424"/>
              <p:cNvSpPr>
                <a:spLocks noChangeShapeType="1"/>
              </p:cNvSpPr>
              <p:nvPr/>
            </p:nvSpPr>
            <p:spPr bwMode="auto">
              <a:xfrm>
                <a:off x="4261"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63" name="Line 1425"/>
              <p:cNvSpPr>
                <a:spLocks noChangeShapeType="1"/>
              </p:cNvSpPr>
              <p:nvPr/>
            </p:nvSpPr>
            <p:spPr bwMode="auto">
              <a:xfrm>
                <a:off x="4269"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64" name="Line 1426"/>
              <p:cNvSpPr>
                <a:spLocks noChangeShapeType="1"/>
              </p:cNvSpPr>
              <p:nvPr/>
            </p:nvSpPr>
            <p:spPr bwMode="auto">
              <a:xfrm>
                <a:off x="4277"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65" name="Line 1427"/>
              <p:cNvSpPr>
                <a:spLocks noChangeShapeType="1"/>
              </p:cNvSpPr>
              <p:nvPr/>
            </p:nvSpPr>
            <p:spPr bwMode="auto">
              <a:xfrm>
                <a:off x="4286"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66" name="Line 1428"/>
              <p:cNvSpPr>
                <a:spLocks noChangeShapeType="1"/>
              </p:cNvSpPr>
              <p:nvPr/>
            </p:nvSpPr>
            <p:spPr bwMode="auto">
              <a:xfrm>
                <a:off x="4293"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67" name="Line 1429"/>
              <p:cNvSpPr>
                <a:spLocks noChangeShapeType="1"/>
              </p:cNvSpPr>
              <p:nvPr/>
            </p:nvSpPr>
            <p:spPr bwMode="auto">
              <a:xfrm>
                <a:off x="4301"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68" name="Line 1430"/>
              <p:cNvSpPr>
                <a:spLocks noChangeShapeType="1"/>
              </p:cNvSpPr>
              <p:nvPr/>
            </p:nvSpPr>
            <p:spPr bwMode="auto">
              <a:xfrm>
                <a:off x="4309" y="4157"/>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69" name="Line 1431"/>
              <p:cNvSpPr>
                <a:spLocks noChangeShapeType="1"/>
              </p:cNvSpPr>
              <p:nvPr/>
            </p:nvSpPr>
            <p:spPr bwMode="auto">
              <a:xfrm>
                <a:off x="4309" y="4157"/>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70" name="Line 1432"/>
              <p:cNvSpPr>
                <a:spLocks noChangeShapeType="1"/>
              </p:cNvSpPr>
              <p:nvPr/>
            </p:nvSpPr>
            <p:spPr bwMode="auto">
              <a:xfrm flipH="1">
                <a:off x="3976" y="4165"/>
                <a:ext cx="33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71" name="Freeform 1433"/>
              <p:cNvSpPr>
                <a:spLocks noChangeArrowheads="1"/>
              </p:cNvSpPr>
              <p:nvPr/>
            </p:nvSpPr>
            <p:spPr bwMode="auto">
              <a:xfrm>
                <a:off x="3678" y="4109"/>
                <a:ext cx="627" cy="51"/>
              </a:xfrm>
              <a:custGeom>
                <a:avLst/>
                <a:gdLst>
                  <a:gd name="T0" fmla="*/ 0 w 632"/>
                  <a:gd name="T1" fmla="*/ 5 h 56"/>
                  <a:gd name="T2" fmla="*/ 16 w 632"/>
                  <a:gd name="T3" fmla="*/ 5 h 56"/>
                  <a:gd name="T4" fmla="*/ 32 w 632"/>
                  <a:gd name="T5" fmla="*/ 5 h 56"/>
                  <a:gd name="T6" fmla="*/ 48 w 632"/>
                  <a:gd name="T7" fmla="*/ 5 h 56"/>
                  <a:gd name="T8" fmla="*/ 63 w 632"/>
                  <a:gd name="T9" fmla="*/ 5 h 56"/>
                  <a:gd name="T10" fmla="*/ 66 w 632"/>
                  <a:gd name="T11" fmla="*/ 5 h 56"/>
                  <a:gd name="T12" fmla="*/ 66 w 632"/>
                  <a:gd name="T13" fmla="*/ 5 h 56"/>
                  <a:gd name="T14" fmla="*/ 66 w 632"/>
                  <a:gd name="T15" fmla="*/ 5 h 56"/>
                  <a:gd name="T16" fmla="*/ 80 w 632"/>
                  <a:gd name="T17" fmla="*/ 5 h 56"/>
                  <a:gd name="T18" fmla="*/ 96 w 632"/>
                  <a:gd name="T19" fmla="*/ 5 h 56"/>
                  <a:gd name="T20" fmla="*/ 112 w 632"/>
                  <a:gd name="T21" fmla="*/ 5 h 56"/>
                  <a:gd name="T22" fmla="*/ 120 w 632"/>
                  <a:gd name="T23" fmla="*/ 5 h 56"/>
                  <a:gd name="T24" fmla="*/ 136 w 632"/>
                  <a:gd name="T25" fmla="*/ 5 h 56"/>
                  <a:gd name="T26" fmla="*/ 152 w 632"/>
                  <a:gd name="T27" fmla="*/ 5 h 56"/>
                  <a:gd name="T28" fmla="*/ 168 w 632"/>
                  <a:gd name="T29" fmla="*/ 5 h 56"/>
                  <a:gd name="T30" fmla="*/ 180 w 632"/>
                  <a:gd name="T31" fmla="*/ 0 h 56"/>
                  <a:gd name="T32" fmla="*/ 185 w 632"/>
                  <a:gd name="T33" fmla="*/ 0 h 56"/>
                  <a:gd name="T34" fmla="*/ 189 w 632"/>
                  <a:gd name="T35" fmla="*/ 0 h 56"/>
                  <a:gd name="T36" fmla="*/ 197 w 632"/>
                  <a:gd name="T37" fmla="*/ 5 h 56"/>
                  <a:gd name="T38" fmla="*/ 205 w 632"/>
                  <a:gd name="T39" fmla="*/ 5 h 56"/>
                  <a:gd name="T40" fmla="*/ 216 w 632"/>
                  <a:gd name="T41" fmla="*/ 5 h 56"/>
                  <a:gd name="T42" fmla="*/ 223 w 632"/>
                  <a:gd name="T43" fmla="*/ 5 h 56"/>
                  <a:gd name="T44" fmla="*/ 239 w 632"/>
                  <a:gd name="T45" fmla="*/ 5 h 56"/>
                  <a:gd name="T46" fmla="*/ 255 w 632"/>
                  <a:gd name="T47" fmla="*/ 5 h 56"/>
                  <a:gd name="T48" fmla="*/ 271 w 632"/>
                  <a:gd name="T49" fmla="*/ 5 h 56"/>
                  <a:gd name="T50" fmla="*/ 287 w 632"/>
                  <a:gd name="T51" fmla="*/ 5 h 56"/>
                  <a:gd name="T52" fmla="*/ 297 w 632"/>
                  <a:gd name="T53" fmla="*/ 5 h 56"/>
                  <a:gd name="T54" fmla="*/ 304 w 632"/>
                  <a:gd name="T55" fmla="*/ 5 h 56"/>
                  <a:gd name="T56" fmla="*/ 312 w 632"/>
                  <a:gd name="T57" fmla="*/ 5 h 56"/>
                  <a:gd name="T58" fmla="*/ 320 w 632"/>
                  <a:gd name="T59" fmla="*/ 5 h 56"/>
                  <a:gd name="T60" fmla="*/ 331 w 632"/>
                  <a:gd name="T61" fmla="*/ 5 h 56"/>
                  <a:gd name="T62" fmla="*/ 336 w 632"/>
                  <a:gd name="T63" fmla="*/ 5 h 56"/>
                  <a:gd name="T64" fmla="*/ 347 w 632"/>
                  <a:gd name="T65" fmla="*/ 5 h 56"/>
                  <a:gd name="T66" fmla="*/ 359 w 632"/>
                  <a:gd name="T67" fmla="*/ 5 h 56"/>
                  <a:gd name="T68" fmla="*/ 375 w 632"/>
                  <a:gd name="T69" fmla="*/ 5 h 56"/>
                  <a:gd name="T70" fmla="*/ 391 w 632"/>
                  <a:gd name="T71" fmla="*/ 5 h 56"/>
                  <a:gd name="T72" fmla="*/ 406 w 632"/>
                  <a:gd name="T73" fmla="*/ 5 h 56"/>
                  <a:gd name="T74" fmla="*/ 415 w 632"/>
                  <a:gd name="T75" fmla="*/ 5 h 56"/>
                  <a:gd name="T76" fmla="*/ 424 w 632"/>
                  <a:gd name="T77" fmla="*/ 5 h 56"/>
                  <a:gd name="T78" fmla="*/ 433 w 632"/>
                  <a:gd name="T79" fmla="*/ 5 h 56"/>
                  <a:gd name="T80" fmla="*/ 442 w 632"/>
                  <a:gd name="T81" fmla="*/ 5 h 56"/>
                  <a:gd name="T82" fmla="*/ 454 w 632"/>
                  <a:gd name="T83" fmla="*/ 5 h 56"/>
                  <a:gd name="T84" fmla="*/ 454 w 632"/>
                  <a:gd name="T85" fmla="*/ 5 h 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2"/>
                  <a:gd name="T130" fmla="*/ 0 h 56"/>
                  <a:gd name="T131" fmla="*/ 632 w 632"/>
                  <a:gd name="T132" fmla="*/ 56 h 5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2" h="56">
                    <a:moveTo>
                      <a:pt x="0" y="56"/>
                    </a:moveTo>
                    <a:lnTo>
                      <a:pt x="0" y="56"/>
                    </a:lnTo>
                    <a:lnTo>
                      <a:pt x="8" y="48"/>
                    </a:lnTo>
                    <a:lnTo>
                      <a:pt x="16" y="48"/>
                    </a:lnTo>
                    <a:lnTo>
                      <a:pt x="24" y="48"/>
                    </a:lnTo>
                    <a:lnTo>
                      <a:pt x="32" y="48"/>
                    </a:lnTo>
                    <a:lnTo>
                      <a:pt x="40" y="48"/>
                    </a:lnTo>
                    <a:lnTo>
                      <a:pt x="48" y="48"/>
                    </a:lnTo>
                    <a:lnTo>
                      <a:pt x="56" y="48"/>
                    </a:lnTo>
                    <a:lnTo>
                      <a:pt x="64" y="40"/>
                    </a:lnTo>
                    <a:lnTo>
                      <a:pt x="72" y="40"/>
                    </a:lnTo>
                    <a:lnTo>
                      <a:pt x="80" y="40"/>
                    </a:lnTo>
                    <a:lnTo>
                      <a:pt x="88" y="40"/>
                    </a:lnTo>
                    <a:lnTo>
                      <a:pt x="96" y="32"/>
                    </a:lnTo>
                    <a:lnTo>
                      <a:pt x="104" y="32"/>
                    </a:lnTo>
                    <a:lnTo>
                      <a:pt x="112" y="24"/>
                    </a:lnTo>
                    <a:lnTo>
                      <a:pt x="120" y="24"/>
                    </a:lnTo>
                    <a:lnTo>
                      <a:pt x="128" y="24"/>
                    </a:lnTo>
                    <a:lnTo>
                      <a:pt x="136" y="16"/>
                    </a:lnTo>
                    <a:lnTo>
                      <a:pt x="144" y="16"/>
                    </a:lnTo>
                    <a:lnTo>
                      <a:pt x="152" y="16"/>
                    </a:lnTo>
                    <a:lnTo>
                      <a:pt x="160" y="16"/>
                    </a:lnTo>
                    <a:lnTo>
                      <a:pt x="160" y="8"/>
                    </a:lnTo>
                    <a:lnTo>
                      <a:pt x="168" y="8"/>
                    </a:lnTo>
                    <a:lnTo>
                      <a:pt x="176" y="8"/>
                    </a:lnTo>
                    <a:lnTo>
                      <a:pt x="184" y="8"/>
                    </a:lnTo>
                    <a:lnTo>
                      <a:pt x="192" y="8"/>
                    </a:lnTo>
                    <a:lnTo>
                      <a:pt x="200" y="8"/>
                    </a:lnTo>
                    <a:lnTo>
                      <a:pt x="208" y="8"/>
                    </a:lnTo>
                    <a:lnTo>
                      <a:pt x="216" y="8"/>
                    </a:lnTo>
                    <a:lnTo>
                      <a:pt x="224" y="8"/>
                    </a:lnTo>
                    <a:lnTo>
                      <a:pt x="232" y="0"/>
                    </a:lnTo>
                    <a:lnTo>
                      <a:pt x="240" y="0"/>
                    </a:lnTo>
                    <a:lnTo>
                      <a:pt x="248" y="0"/>
                    </a:lnTo>
                    <a:lnTo>
                      <a:pt x="256" y="0"/>
                    </a:lnTo>
                    <a:lnTo>
                      <a:pt x="264" y="0"/>
                    </a:lnTo>
                    <a:lnTo>
                      <a:pt x="272" y="8"/>
                    </a:lnTo>
                    <a:lnTo>
                      <a:pt x="280" y="8"/>
                    </a:lnTo>
                    <a:lnTo>
                      <a:pt x="288" y="8"/>
                    </a:lnTo>
                    <a:lnTo>
                      <a:pt x="296" y="8"/>
                    </a:lnTo>
                    <a:lnTo>
                      <a:pt x="304" y="8"/>
                    </a:lnTo>
                    <a:lnTo>
                      <a:pt x="312" y="8"/>
                    </a:lnTo>
                    <a:lnTo>
                      <a:pt x="320" y="8"/>
                    </a:lnTo>
                    <a:lnTo>
                      <a:pt x="328" y="8"/>
                    </a:lnTo>
                    <a:lnTo>
                      <a:pt x="336" y="8"/>
                    </a:lnTo>
                    <a:lnTo>
                      <a:pt x="344" y="8"/>
                    </a:lnTo>
                    <a:lnTo>
                      <a:pt x="352" y="8"/>
                    </a:lnTo>
                    <a:lnTo>
                      <a:pt x="360" y="8"/>
                    </a:lnTo>
                    <a:lnTo>
                      <a:pt x="368" y="8"/>
                    </a:lnTo>
                    <a:lnTo>
                      <a:pt x="376" y="8"/>
                    </a:lnTo>
                    <a:lnTo>
                      <a:pt x="384" y="8"/>
                    </a:lnTo>
                    <a:lnTo>
                      <a:pt x="392" y="16"/>
                    </a:lnTo>
                    <a:lnTo>
                      <a:pt x="400" y="16"/>
                    </a:lnTo>
                    <a:lnTo>
                      <a:pt x="408" y="16"/>
                    </a:lnTo>
                    <a:lnTo>
                      <a:pt x="416" y="16"/>
                    </a:lnTo>
                    <a:lnTo>
                      <a:pt x="424" y="16"/>
                    </a:lnTo>
                    <a:lnTo>
                      <a:pt x="432" y="16"/>
                    </a:lnTo>
                    <a:lnTo>
                      <a:pt x="440" y="24"/>
                    </a:lnTo>
                    <a:lnTo>
                      <a:pt x="448" y="24"/>
                    </a:lnTo>
                    <a:lnTo>
                      <a:pt x="456" y="24"/>
                    </a:lnTo>
                    <a:lnTo>
                      <a:pt x="464" y="24"/>
                    </a:lnTo>
                    <a:lnTo>
                      <a:pt x="472" y="24"/>
                    </a:lnTo>
                    <a:lnTo>
                      <a:pt x="472" y="32"/>
                    </a:lnTo>
                    <a:lnTo>
                      <a:pt x="480" y="32"/>
                    </a:lnTo>
                    <a:lnTo>
                      <a:pt x="488" y="32"/>
                    </a:lnTo>
                    <a:lnTo>
                      <a:pt x="496" y="32"/>
                    </a:lnTo>
                    <a:lnTo>
                      <a:pt x="504" y="32"/>
                    </a:lnTo>
                    <a:lnTo>
                      <a:pt x="512" y="32"/>
                    </a:lnTo>
                    <a:lnTo>
                      <a:pt x="520" y="40"/>
                    </a:lnTo>
                    <a:lnTo>
                      <a:pt x="528" y="40"/>
                    </a:lnTo>
                    <a:lnTo>
                      <a:pt x="536" y="40"/>
                    </a:lnTo>
                    <a:lnTo>
                      <a:pt x="544" y="40"/>
                    </a:lnTo>
                    <a:lnTo>
                      <a:pt x="552" y="40"/>
                    </a:lnTo>
                    <a:lnTo>
                      <a:pt x="560" y="40"/>
                    </a:lnTo>
                    <a:lnTo>
                      <a:pt x="568" y="48"/>
                    </a:lnTo>
                    <a:lnTo>
                      <a:pt x="576" y="48"/>
                    </a:lnTo>
                    <a:lnTo>
                      <a:pt x="584" y="48"/>
                    </a:lnTo>
                    <a:lnTo>
                      <a:pt x="592" y="48"/>
                    </a:lnTo>
                    <a:lnTo>
                      <a:pt x="600" y="48"/>
                    </a:lnTo>
                    <a:lnTo>
                      <a:pt x="608" y="48"/>
                    </a:lnTo>
                    <a:lnTo>
                      <a:pt x="616" y="48"/>
                    </a:lnTo>
                    <a:lnTo>
                      <a:pt x="624" y="48"/>
                    </a:lnTo>
                    <a:lnTo>
                      <a:pt x="632" y="48"/>
                    </a:lnTo>
                    <a:lnTo>
                      <a:pt x="632" y="56"/>
                    </a:lnTo>
                    <a:lnTo>
                      <a:pt x="0" y="56"/>
                    </a:lnTo>
                    <a:close/>
                  </a:path>
                </a:pathLst>
              </a:custGeom>
              <a:solidFill>
                <a:srgbClr val="0000FF"/>
              </a:solidFill>
              <a:ln w="9525">
                <a:noFill/>
                <a:round/>
                <a:headEnd/>
                <a:tailEnd/>
              </a:ln>
            </p:spPr>
            <p:txBody>
              <a:bodyPr wrap="none" anchor="ctr"/>
              <a:lstStyle/>
              <a:p>
                <a:pPr>
                  <a:buClr>
                    <a:srgbClr val="000000"/>
                  </a:buClr>
                  <a:buSzPct val="100000"/>
                  <a:buFont typeface="Times New Roman" pitchFamily="18" charset="0"/>
                  <a:buNone/>
                </a:pPr>
                <a:endParaRPr lang="es-MX">
                  <a:latin typeface="Arial" pitchFamily="34" charset="0"/>
                  <a:cs typeface="Arial" pitchFamily="34" charset="0"/>
                </a:endParaRPr>
              </a:p>
            </p:txBody>
          </p:sp>
          <p:sp>
            <p:nvSpPr>
              <p:cNvPr id="56572" name="Line 1434"/>
              <p:cNvSpPr>
                <a:spLocks noChangeShapeType="1"/>
              </p:cNvSpPr>
              <p:nvPr/>
            </p:nvSpPr>
            <p:spPr bwMode="auto">
              <a:xfrm>
                <a:off x="3678" y="4165"/>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73" name="Line 1435"/>
              <p:cNvSpPr>
                <a:spLocks noChangeShapeType="1"/>
              </p:cNvSpPr>
              <p:nvPr/>
            </p:nvSpPr>
            <p:spPr bwMode="auto">
              <a:xfrm flipV="1">
                <a:off x="3678" y="4152"/>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74" name="Line 1436"/>
              <p:cNvSpPr>
                <a:spLocks noChangeShapeType="1"/>
              </p:cNvSpPr>
              <p:nvPr/>
            </p:nvSpPr>
            <p:spPr bwMode="auto">
              <a:xfrm>
                <a:off x="3685"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75" name="Line 1437"/>
              <p:cNvSpPr>
                <a:spLocks noChangeShapeType="1"/>
              </p:cNvSpPr>
              <p:nvPr/>
            </p:nvSpPr>
            <p:spPr bwMode="auto">
              <a:xfrm>
                <a:off x="3693"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76" name="Line 1438"/>
              <p:cNvSpPr>
                <a:spLocks noChangeShapeType="1"/>
              </p:cNvSpPr>
              <p:nvPr/>
            </p:nvSpPr>
            <p:spPr bwMode="auto">
              <a:xfrm>
                <a:off x="3701"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77" name="Line 1439"/>
              <p:cNvSpPr>
                <a:spLocks noChangeShapeType="1"/>
              </p:cNvSpPr>
              <p:nvPr/>
            </p:nvSpPr>
            <p:spPr bwMode="auto">
              <a:xfrm>
                <a:off x="3710"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78" name="Line 1440"/>
              <p:cNvSpPr>
                <a:spLocks noChangeShapeType="1"/>
              </p:cNvSpPr>
              <p:nvPr/>
            </p:nvSpPr>
            <p:spPr bwMode="auto">
              <a:xfrm>
                <a:off x="3717"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79" name="Line 1441"/>
              <p:cNvSpPr>
                <a:spLocks noChangeShapeType="1"/>
              </p:cNvSpPr>
              <p:nvPr/>
            </p:nvSpPr>
            <p:spPr bwMode="auto">
              <a:xfrm>
                <a:off x="3725"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80" name="Line 1442"/>
              <p:cNvSpPr>
                <a:spLocks noChangeShapeType="1"/>
              </p:cNvSpPr>
              <p:nvPr/>
            </p:nvSpPr>
            <p:spPr bwMode="auto">
              <a:xfrm flipV="1">
                <a:off x="3733" y="4144"/>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81" name="Line 1443"/>
              <p:cNvSpPr>
                <a:spLocks noChangeShapeType="1"/>
              </p:cNvSpPr>
              <p:nvPr/>
            </p:nvSpPr>
            <p:spPr bwMode="auto">
              <a:xfrm>
                <a:off x="3742" y="414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82" name="Line 1444"/>
              <p:cNvSpPr>
                <a:spLocks noChangeShapeType="1"/>
              </p:cNvSpPr>
              <p:nvPr/>
            </p:nvSpPr>
            <p:spPr bwMode="auto">
              <a:xfrm>
                <a:off x="3749" y="414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83" name="Line 1445"/>
              <p:cNvSpPr>
                <a:spLocks noChangeShapeType="1"/>
              </p:cNvSpPr>
              <p:nvPr/>
            </p:nvSpPr>
            <p:spPr bwMode="auto">
              <a:xfrm>
                <a:off x="3757" y="414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84" name="Line 1446"/>
              <p:cNvSpPr>
                <a:spLocks noChangeShapeType="1"/>
              </p:cNvSpPr>
              <p:nvPr/>
            </p:nvSpPr>
            <p:spPr bwMode="auto">
              <a:xfrm flipV="1">
                <a:off x="3766" y="4135"/>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85" name="Line 1447"/>
              <p:cNvSpPr>
                <a:spLocks noChangeShapeType="1"/>
              </p:cNvSpPr>
              <p:nvPr/>
            </p:nvSpPr>
            <p:spPr bwMode="auto">
              <a:xfrm>
                <a:off x="3773" y="4141"/>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86" name="Line 1448"/>
              <p:cNvSpPr>
                <a:spLocks noChangeShapeType="1"/>
              </p:cNvSpPr>
              <p:nvPr/>
            </p:nvSpPr>
            <p:spPr bwMode="auto">
              <a:xfrm flipV="1">
                <a:off x="3781" y="4128"/>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87" name="Line 1449"/>
              <p:cNvSpPr>
                <a:spLocks noChangeShapeType="1"/>
              </p:cNvSpPr>
              <p:nvPr/>
            </p:nvSpPr>
            <p:spPr bwMode="auto">
              <a:xfrm>
                <a:off x="3789" y="413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88" name="Line 1450"/>
              <p:cNvSpPr>
                <a:spLocks noChangeShapeType="1"/>
              </p:cNvSpPr>
              <p:nvPr/>
            </p:nvSpPr>
            <p:spPr bwMode="auto">
              <a:xfrm>
                <a:off x="3798" y="413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89" name="Line 1451"/>
              <p:cNvSpPr>
                <a:spLocks noChangeShapeType="1"/>
              </p:cNvSpPr>
              <p:nvPr/>
            </p:nvSpPr>
            <p:spPr bwMode="auto">
              <a:xfrm flipV="1">
                <a:off x="3805" y="4120"/>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90" name="Line 1452"/>
              <p:cNvSpPr>
                <a:spLocks noChangeShapeType="1"/>
              </p:cNvSpPr>
              <p:nvPr/>
            </p:nvSpPr>
            <p:spPr bwMode="auto">
              <a:xfrm>
                <a:off x="3813" y="412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91" name="Line 1453"/>
              <p:cNvSpPr>
                <a:spLocks noChangeShapeType="1"/>
              </p:cNvSpPr>
              <p:nvPr/>
            </p:nvSpPr>
            <p:spPr bwMode="auto">
              <a:xfrm>
                <a:off x="3822" y="412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92" name="Line 1454"/>
              <p:cNvSpPr>
                <a:spLocks noChangeShapeType="1"/>
              </p:cNvSpPr>
              <p:nvPr/>
            </p:nvSpPr>
            <p:spPr bwMode="auto">
              <a:xfrm>
                <a:off x="3829" y="412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93" name="Line 1455"/>
              <p:cNvSpPr>
                <a:spLocks noChangeShapeType="1"/>
              </p:cNvSpPr>
              <p:nvPr/>
            </p:nvSpPr>
            <p:spPr bwMode="auto">
              <a:xfrm flipV="1">
                <a:off x="3837" y="4112"/>
                <a:ext cx="0"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94" name="Line 1456"/>
              <p:cNvSpPr>
                <a:spLocks noChangeShapeType="1"/>
              </p:cNvSpPr>
              <p:nvPr/>
            </p:nvSpPr>
            <p:spPr bwMode="auto">
              <a:xfrm>
                <a:off x="3837"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95" name="Line 1457"/>
              <p:cNvSpPr>
                <a:spLocks noChangeShapeType="1"/>
              </p:cNvSpPr>
              <p:nvPr/>
            </p:nvSpPr>
            <p:spPr bwMode="auto">
              <a:xfrm>
                <a:off x="3845"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96" name="Line 1458"/>
              <p:cNvSpPr>
                <a:spLocks noChangeShapeType="1"/>
              </p:cNvSpPr>
              <p:nvPr/>
            </p:nvSpPr>
            <p:spPr bwMode="auto">
              <a:xfrm>
                <a:off x="3854"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97" name="Line 1459"/>
              <p:cNvSpPr>
                <a:spLocks noChangeShapeType="1"/>
              </p:cNvSpPr>
              <p:nvPr/>
            </p:nvSpPr>
            <p:spPr bwMode="auto">
              <a:xfrm>
                <a:off x="3861"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98" name="Line 1460"/>
              <p:cNvSpPr>
                <a:spLocks noChangeShapeType="1"/>
              </p:cNvSpPr>
              <p:nvPr/>
            </p:nvSpPr>
            <p:spPr bwMode="auto">
              <a:xfrm>
                <a:off x="3869"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599" name="Line 1461"/>
              <p:cNvSpPr>
                <a:spLocks noChangeShapeType="1"/>
              </p:cNvSpPr>
              <p:nvPr/>
            </p:nvSpPr>
            <p:spPr bwMode="auto">
              <a:xfrm>
                <a:off x="3877"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00" name="Line 1462"/>
              <p:cNvSpPr>
                <a:spLocks noChangeShapeType="1"/>
              </p:cNvSpPr>
              <p:nvPr/>
            </p:nvSpPr>
            <p:spPr bwMode="auto">
              <a:xfrm>
                <a:off x="3886"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01" name="Line 1463"/>
              <p:cNvSpPr>
                <a:spLocks noChangeShapeType="1"/>
              </p:cNvSpPr>
              <p:nvPr/>
            </p:nvSpPr>
            <p:spPr bwMode="auto">
              <a:xfrm>
                <a:off x="3893"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02" name="Line 1464"/>
              <p:cNvSpPr>
                <a:spLocks noChangeShapeType="1"/>
              </p:cNvSpPr>
              <p:nvPr/>
            </p:nvSpPr>
            <p:spPr bwMode="auto">
              <a:xfrm flipV="1">
                <a:off x="3901" y="4103"/>
                <a:ext cx="3" cy="1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03" name="Line 1465"/>
              <p:cNvSpPr>
                <a:spLocks noChangeShapeType="1"/>
              </p:cNvSpPr>
              <p:nvPr/>
            </p:nvSpPr>
            <p:spPr bwMode="auto">
              <a:xfrm>
                <a:off x="3910" y="410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04" name="Line 1466"/>
              <p:cNvSpPr>
                <a:spLocks noChangeShapeType="1"/>
              </p:cNvSpPr>
              <p:nvPr/>
            </p:nvSpPr>
            <p:spPr bwMode="auto">
              <a:xfrm>
                <a:off x="3917" y="410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05" name="Line 1467"/>
              <p:cNvSpPr>
                <a:spLocks noChangeShapeType="1"/>
              </p:cNvSpPr>
              <p:nvPr/>
            </p:nvSpPr>
            <p:spPr bwMode="auto">
              <a:xfrm>
                <a:off x="3925" y="410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06" name="Line 1468"/>
              <p:cNvSpPr>
                <a:spLocks noChangeShapeType="1"/>
              </p:cNvSpPr>
              <p:nvPr/>
            </p:nvSpPr>
            <p:spPr bwMode="auto">
              <a:xfrm>
                <a:off x="3933" y="410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07" name="Line 1469"/>
              <p:cNvSpPr>
                <a:spLocks noChangeShapeType="1"/>
              </p:cNvSpPr>
              <p:nvPr/>
            </p:nvSpPr>
            <p:spPr bwMode="auto">
              <a:xfrm>
                <a:off x="3942" y="4109"/>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08" name="Line 1470"/>
              <p:cNvSpPr>
                <a:spLocks noChangeShapeType="1"/>
              </p:cNvSpPr>
              <p:nvPr/>
            </p:nvSpPr>
            <p:spPr bwMode="auto">
              <a:xfrm>
                <a:off x="3949"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09" name="Line 1471"/>
              <p:cNvSpPr>
                <a:spLocks noChangeShapeType="1"/>
              </p:cNvSpPr>
              <p:nvPr/>
            </p:nvSpPr>
            <p:spPr bwMode="auto">
              <a:xfrm>
                <a:off x="3957"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10" name="Line 1472"/>
              <p:cNvSpPr>
                <a:spLocks noChangeShapeType="1"/>
              </p:cNvSpPr>
              <p:nvPr/>
            </p:nvSpPr>
            <p:spPr bwMode="auto">
              <a:xfrm>
                <a:off x="3966"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11" name="Line 1473"/>
              <p:cNvSpPr>
                <a:spLocks noChangeShapeType="1"/>
              </p:cNvSpPr>
              <p:nvPr/>
            </p:nvSpPr>
            <p:spPr bwMode="auto">
              <a:xfrm>
                <a:off x="3973"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12" name="Line 1474"/>
              <p:cNvSpPr>
                <a:spLocks noChangeShapeType="1"/>
              </p:cNvSpPr>
              <p:nvPr/>
            </p:nvSpPr>
            <p:spPr bwMode="auto">
              <a:xfrm>
                <a:off x="3981"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13" name="Line 1475"/>
              <p:cNvSpPr>
                <a:spLocks noChangeShapeType="1"/>
              </p:cNvSpPr>
              <p:nvPr/>
            </p:nvSpPr>
            <p:spPr bwMode="auto">
              <a:xfrm>
                <a:off x="3989" y="4117"/>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14" name="Line 1476"/>
              <p:cNvSpPr>
                <a:spLocks noChangeShapeType="1"/>
              </p:cNvSpPr>
              <p:nvPr/>
            </p:nvSpPr>
            <p:spPr bwMode="auto">
              <a:xfrm>
                <a:off x="3989"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15" name="Line 1477"/>
              <p:cNvSpPr>
                <a:spLocks noChangeShapeType="1"/>
              </p:cNvSpPr>
              <p:nvPr/>
            </p:nvSpPr>
            <p:spPr bwMode="auto">
              <a:xfrm>
                <a:off x="3998"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16" name="Line 1478"/>
              <p:cNvSpPr>
                <a:spLocks noChangeShapeType="1"/>
              </p:cNvSpPr>
              <p:nvPr/>
            </p:nvSpPr>
            <p:spPr bwMode="auto">
              <a:xfrm>
                <a:off x="4005"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17" name="Line 1479"/>
              <p:cNvSpPr>
                <a:spLocks noChangeShapeType="1"/>
              </p:cNvSpPr>
              <p:nvPr/>
            </p:nvSpPr>
            <p:spPr bwMode="auto">
              <a:xfrm>
                <a:off x="4013"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18" name="Line 1480"/>
              <p:cNvSpPr>
                <a:spLocks noChangeShapeType="1"/>
              </p:cNvSpPr>
              <p:nvPr/>
            </p:nvSpPr>
            <p:spPr bwMode="auto">
              <a:xfrm>
                <a:off x="4021"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19" name="Line 1481"/>
              <p:cNvSpPr>
                <a:spLocks noChangeShapeType="1"/>
              </p:cNvSpPr>
              <p:nvPr/>
            </p:nvSpPr>
            <p:spPr bwMode="auto">
              <a:xfrm>
                <a:off x="4030"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20" name="Line 1482"/>
              <p:cNvSpPr>
                <a:spLocks noChangeShapeType="1"/>
              </p:cNvSpPr>
              <p:nvPr/>
            </p:nvSpPr>
            <p:spPr bwMode="auto">
              <a:xfrm>
                <a:off x="4037"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21" name="Line 1483"/>
              <p:cNvSpPr>
                <a:spLocks noChangeShapeType="1"/>
              </p:cNvSpPr>
              <p:nvPr/>
            </p:nvSpPr>
            <p:spPr bwMode="auto">
              <a:xfrm>
                <a:off x="4045"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22" name="Line 1484"/>
              <p:cNvSpPr>
                <a:spLocks noChangeShapeType="1"/>
              </p:cNvSpPr>
              <p:nvPr/>
            </p:nvSpPr>
            <p:spPr bwMode="auto">
              <a:xfrm>
                <a:off x="4054" y="411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23" name="Line 1485"/>
              <p:cNvSpPr>
                <a:spLocks noChangeShapeType="1"/>
              </p:cNvSpPr>
              <p:nvPr/>
            </p:nvSpPr>
            <p:spPr bwMode="auto">
              <a:xfrm>
                <a:off x="4061" y="4117"/>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24" name="Line 1486"/>
              <p:cNvSpPr>
                <a:spLocks noChangeShapeType="1"/>
              </p:cNvSpPr>
              <p:nvPr/>
            </p:nvSpPr>
            <p:spPr bwMode="auto">
              <a:xfrm>
                <a:off x="4069" y="412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25" name="Line 1487"/>
              <p:cNvSpPr>
                <a:spLocks noChangeShapeType="1"/>
              </p:cNvSpPr>
              <p:nvPr/>
            </p:nvSpPr>
            <p:spPr bwMode="auto">
              <a:xfrm>
                <a:off x="4077" y="412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26" name="Line 1488"/>
              <p:cNvSpPr>
                <a:spLocks noChangeShapeType="1"/>
              </p:cNvSpPr>
              <p:nvPr/>
            </p:nvSpPr>
            <p:spPr bwMode="auto">
              <a:xfrm>
                <a:off x="4086" y="412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27" name="Line 1489"/>
              <p:cNvSpPr>
                <a:spLocks noChangeShapeType="1"/>
              </p:cNvSpPr>
              <p:nvPr/>
            </p:nvSpPr>
            <p:spPr bwMode="auto">
              <a:xfrm>
                <a:off x="4093" y="412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28" name="Line 1490"/>
              <p:cNvSpPr>
                <a:spLocks noChangeShapeType="1"/>
              </p:cNvSpPr>
              <p:nvPr/>
            </p:nvSpPr>
            <p:spPr bwMode="auto">
              <a:xfrm>
                <a:off x="4101" y="4125"/>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29" name="Line 1491"/>
              <p:cNvSpPr>
                <a:spLocks noChangeShapeType="1"/>
              </p:cNvSpPr>
              <p:nvPr/>
            </p:nvSpPr>
            <p:spPr bwMode="auto">
              <a:xfrm>
                <a:off x="4110" y="4125"/>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30" name="Line 1492"/>
              <p:cNvSpPr>
                <a:spLocks noChangeShapeType="1"/>
              </p:cNvSpPr>
              <p:nvPr/>
            </p:nvSpPr>
            <p:spPr bwMode="auto">
              <a:xfrm>
                <a:off x="4117" y="413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31" name="Line 1493"/>
              <p:cNvSpPr>
                <a:spLocks noChangeShapeType="1"/>
              </p:cNvSpPr>
              <p:nvPr/>
            </p:nvSpPr>
            <p:spPr bwMode="auto">
              <a:xfrm>
                <a:off x="4125" y="413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32" name="Line 1494"/>
              <p:cNvSpPr>
                <a:spLocks noChangeShapeType="1"/>
              </p:cNvSpPr>
              <p:nvPr/>
            </p:nvSpPr>
            <p:spPr bwMode="auto">
              <a:xfrm>
                <a:off x="4133" y="413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33" name="Line 1495"/>
              <p:cNvSpPr>
                <a:spLocks noChangeShapeType="1"/>
              </p:cNvSpPr>
              <p:nvPr/>
            </p:nvSpPr>
            <p:spPr bwMode="auto">
              <a:xfrm>
                <a:off x="4142" y="4133"/>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34" name="Line 1496"/>
              <p:cNvSpPr>
                <a:spLocks noChangeShapeType="1"/>
              </p:cNvSpPr>
              <p:nvPr/>
            </p:nvSpPr>
            <p:spPr bwMode="auto">
              <a:xfrm>
                <a:off x="4149" y="4133"/>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35" name="Line 1497"/>
              <p:cNvSpPr>
                <a:spLocks noChangeShapeType="1"/>
              </p:cNvSpPr>
              <p:nvPr/>
            </p:nvSpPr>
            <p:spPr bwMode="auto">
              <a:xfrm>
                <a:off x="4149" y="4141"/>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36" name="Line 1498"/>
              <p:cNvSpPr>
                <a:spLocks noChangeShapeType="1"/>
              </p:cNvSpPr>
              <p:nvPr/>
            </p:nvSpPr>
            <p:spPr bwMode="auto">
              <a:xfrm>
                <a:off x="4157" y="4141"/>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37" name="Line 1499"/>
              <p:cNvSpPr>
                <a:spLocks noChangeShapeType="1"/>
              </p:cNvSpPr>
              <p:nvPr/>
            </p:nvSpPr>
            <p:spPr bwMode="auto">
              <a:xfrm>
                <a:off x="4165" y="4141"/>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38" name="Line 1500"/>
              <p:cNvSpPr>
                <a:spLocks noChangeShapeType="1"/>
              </p:cNvSpPr>
              <p:nvPr/>
            </p:nvSpPr>
            <p:spPr bwMode="auto">
              <a:xfrm>
                <a:off x="4174" y="4141"/>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39" name="Line 1501"/>
              <p:cNvSpPr>
                <a:spLocks noChangeShapeType="1"/>
              </p:cNvSpPr>
              <p:nvPr/>
            </p:nvSpPr>
            <p:spPr bwMode="auto">
              <a:xfrm>
                <a:off x="4181" y="4141"/>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40" name="Line 1502"/>
              <p:cNvSpPr>
                <a:spLocks noChangeShapeType="1"/>
              </p:cNvSpPr>
              <p:nvPr/>
            </p:nvSpPr>
            <p:spPr bwMode="auto">
              <a:xfrm>
                <a:off x="4189" y="4141"/>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41" name="Line 1503"/>
              <p:cNvSpPr>
                <a:spLocks noChangeShapeType="1"/>
              </p:cNvSpPr>
              <p:nvPr/>
            </p:nvSpPr>
            <p:spPr bwMode="auto">
              <a:xfrm>
                <a:off x="4198" y="414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42" name="Line 1504"/>
              <p:cNvSpPr>
                <a:spLocks noChangeShapeType="1"/>
              </p:cNvSpPr>
              <p:nvPr/>
            </p:nvSpPr>
            <p:spPr bwMode="auto">
              <a:xfrm>
                <a:off x="4205" y="414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43" name="Line 1505"/>
              <p:cNvSpPr>
                <a:spLocks noChangeShapeType="1"/>
              </p:cNvSpPr>
              <p:nvPr/>
            </p:nvSpPr>
            <p:spPr bwMode="auto">
              <a:xfrm>
                <a:off x="4213" y="414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44" name="Line 1506"/>
              <p:cNvSpPr>
                <a:spLocks noChangeShapeType="1"/>
              </p:cNvSpPr>
              <p:nvPr/>
            </p:nvSpPr>
            <p:spPr bwMode="auto">
              <a:xfrm>
                <a:off x="4221" y="414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45" name="Line 1507"/>
              <p:cNvSpPr>
                <a:spLocks noChangeShapeType="1"/>
              </p:cNvSpPr>
              <p:nvPr/>
            </p:nvSpPr>
            <p:spPr bwMode="auto">
              <a:xfrm>
                <a:off x="4230" y="4149"/>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46" name="Line 1508"/>
              <p:cNvSpPr>
                <a:spLocks noChangeShapeType="1"/>
              </p:cNvSpPr>
              <p:nvPr/>
            </p:nvSpPr>
            <p:spPr bwMode="auto">
              <a:xfrm>
                <a:off x="4237" y="4149"/>
                <a:ext cx="3"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47" name="Line 1509"/>
              <p:cNvSpPr>
                <a:spLocks noChangeShapeType="1"/>
              </p:cNvSpPr>
              <p:nvPr/>
            </p:nvSpPr>
            <p:spPr bwMode="auto">
              <a:xfrm>
                <a:off x="4245"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48" name="Line 1510"/>
              <p:cNvSpPr>
                <a:spLocks noChangeShapeType="1"/>
              </p:cNvSpPr>
              <p:nvPr/>
            </p:nvSpPr>
            <p:spPr bwMode="auto">
              <a:xfrm>
                <a:off x="4254"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49" name="Line 1511"/>
              <p:cNvSpPr>
                <a:spLocks noChangeShapeType="1"/>
              </p:cNvSpPr>
              <p:nvPr/>
            </p:nvSpPr>
            <p:spPr bwMode="auto">
              <a:xfrm>
                <a:off x="4261"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50" name="Line 1512"/>
              <p:cNvSpPr>
                <a:spLocks noChangeShapeType="1"/>
              </p:cNvSpPr>
              <p:nvPr/>
            </p:nvSpPr>
            <p:spPr bwMode="auto">
              <a:xfrm>
                <a:off x="4269"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51" name="Line 1513"/>
              <p:cNvSpPr>
                <a:spLocks noChangeShapeType="1"/>
              </p:cNvSpPr>
              <p:nvPr/>
            </p:nvSpPr>
            <p:spPr bwMode="auto">
              <a:xfrm>
                <a:off x="4277"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52" name="Line 1514"/>
              <p:cNvSpPr>
                <a:spLocks noChangeShapeType="1"/>
              </p:cNvSpPr>
              <p:nvPr/>
            </p:nvSpPr>
            <p:spPr bwMode="auto">
              <a:xfrm>
                <a:off x="4286"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53" name="Line 1515"/>
              <p:cNvSpPr>
                <a:spLocks noChangeShapeType="1"/>
              </p:cNvSpPr>
              <p:nvPr/>
            </p:nvSpPr>
            <p:spPr bwMode="auto">
              <a:xfrm>
                <a:off x="4293"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54" name="Line 1516"/>
              <p:cNvSpPr>
                <a:spLocks noChangeShapeType="1"/>
              </p:cNvSpPr>
              <p:nvPr/>
            </p:nvSpPr>
            <p:spPr bwMode="auto">
              <a:xfrm>
                <a:off x="4301" y="4157"/>
                <a:ext cx="3"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55" name="Line 1517"/>
              <p:cNvSpPr>
                <a:spLocks noChangeShapeType="1"/>
              </p:cNvSpPr>
              <p:nvPr/>
            </p:nvSpPr>
            <p:spPr bwMode="auto">
              <a:xfrm>
                <a:off x="4309" y="4157"/>
                <a:ext cx="0"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56" name="Line 1518"/>
              <p:cNvSpPr>
                <a:spLocks noChangeShapeType="1"/>
              </p:cNvSpPr>
              <p:nvPr/>
            </p:nvSpPr>
            <p:spPr bwMode="auto">
              <a:xfrm>
                <a:off x="4309" y="4157"/>
                <a:ext cx="0" cy="3"/>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57" name="Line 1519"/>
              <p:cNvSpPr>
                <a:spLocks noChangeShapeType="1"/>
              </p:cNvSpPr>
              <p:nvPr/>
            </p:nvSpPr>
            <p:spPr bwMode="auto">
              <a:xfrm flipH="1">
                <a:off x="3672" y="4165"/>
                <a:ext cx="637" cy="0"/>
              </a:xfrm>
              <a:prstGeom prst="line">
                <a:avLst/>
              </a:prstGeom>
              <a:noFill/>
              <a:ln w="12600">
                <a:solidFill>
                  <a:srgbClr val="000000"/>
                </a:solidFill>
                <a:miter lim="800000"/>
                <a:headEnd/>
                <a:tailEnd/>
              </a:ln>
            </p:spPr>
            <p:txBody>
              <a:bodyPr/>
              <a:lstStyle/>
              <a:p>
                <a:endParaRPr lang="es-MX">
                  <a:latin typeface="Arial" pitchFamily="34" charset="0"/>
                  <a:cs typeface="Arial" pitchFamily="34" charset="0"/>
                </a:endParaRPr>
              </a:p>
            </p:txBody>
          </p:sp>
          <p:sp>
            <p:nvSpPr>
              <p:cNvPr id="56658" name="Line 1520"/>
              <p:cNvSpPr>
                <a:spLocks noChangeShapeType="1"/>
              </p:cNvSpPr>
              <p:nvPr/>
            </p:nvSpPr>
            <p:spPr bwMode="auto">
              <a:xfrm>
                <a:off x="3920" y="3949"/>
                <a:ext cx="0" cy="43"/>
              </a:xfrm>
              <a:prstGeom prst="line">
                <a:avLst/>
              </a:prstGeom>
              <a:noFill/>
              <a:ln w="3240">
                <a:solidFill>
                  <a:srgbClr val="000000"/>
                </a:solidFill>
                <a:miter lim="800000"/>
                <a:headEnd/>
                <a:tailEnd/>
              </a:ln>
            </p:spPr>
            <p:txBody>
              <a:bodyPr/>
              <a:lstStyle/>
              <a:p>
                <a:endParaRPr lang="es-MX">
                  <a:latin typeface="Arial" pitchFamily="34" charset="0"/>
                  <a:cs typeface="Arial" pitchFamily="34" charset="0"/>
                </a:endParaRPr>
              </a:p>
            </p:txBody>
          </p:sp>
          <p:sp>
            <p:nvSpPr>
              <p:cNvPr id="56659" name="Line 1521"/>
              <p:cNvSpPr>
                <a:spLocks noChangeShapeType="1"/>
              </p:cNvSpPr>
              <p:nvPr/>
            </p:nvSpPr>
            <p:spPr bwMode="auto">
              <a:xfrm>
                <a:off x="3920" y="3973"/>
                <a:ext cx="187" cy="0"/>
              </a:xfrm>
              <a:prstGeom prst="line">
                <a:avLst/>
              </a:prstGeom>
              <a:noFill/>
              <a:ln w="3240">
                <a:solidFill>
                  <a:srgbClr val="000000"/>
                </a:solidFill>
                <a:miter lim="800000"/>
                <a:headEnd/>
                <a:tailEnd/>
              </a:ln>
            </p:spPr>
            <p:txBody>
              <a:bodyPr/>
              <a:lstStyle/>
              <a:p>
                <a:endParaRPr lang="es-MX">
                  <a:latin typeface="Arial" pitchFamily="34" charset="0"/>
                  <a:cs typeface="Arial" pitchFamily="34" charset="0"/>
                </a:endParaRPr>
              </a:p>
            </p:txBody>
          </p:sp>
          <p:sp>
            <p:nvSpPr>
              <p:cNvPr id="56660" name="Line 1522"/>
              <p:cNvSpPr>
                <a:spLocks noChangeShapeType="1"/>
              </p:cNvSpPr>
              <p:nvPr/>
            </p:nvSpPr>
            <p:spPr bwMode="auto">
              <a:xfrm>
                <a:off x="4113" y="3949"/>
                <a:ext cx="0" cy="43"/>
              </a:xfrm>
              <a:prstGeom prst="line">
                <a:avLst/>
              </a:prstGeom>
              <a:noFill/>
              <a:ln w="3240">
                <a:solidFill>
                  <a:srgbClr val="000000"/>
                </a:solidFill>
                <a:miter lim="800000"/>
                <a:headEnd/>
                <a:tailEnd/>
              </a:ln>
            </p:spPr>
            <p:txBody>
              <a:bodyPr/>
              <a:lstStyle/>
              <a:p>
                <a:endParaRPr lang="es-MX">
                  <a:latin typeface="Arial" pitchFamily="34" charset="0"/>
                  <a:cs typeface="Arial" pitchFamily="34" charset="0"/>
                </a:endParaRPr>
              </a:p>
            </p:txBody>
          </p:sp>
          <p:sp>
            <p:nvSpPr>
              <p:cNvPr id="56661" name="Text Box 1523"/>
              <p:cNvSpPr txBox="1">
                <a:spLocks noChangeArrowheads="1"/>
              </p:cNvSpPr>
              <p:nvPr/>
            </p:nvSpPr>
            <p:spPr bwMode="auto">
              <a:xfrm>
                <a:off x="3959" y="3765"/>
                <a:ext cx="111" cy="168"/>
              </a:xfrm>
              <a:prstGeom prst="rect">
                <a:avLst/>
              </a:prstGeom>
              <a:noFill/>
              <a:ln w="9525">
                <a:noFill/>
                <a:round/>
                <a:headEnd/>
                <a:tailEnd/>
              </a:ln>
            </p:spPr>
            <p:txBody>
              <a:bodyPr wrap="none" anchor="ctr"/>
              <a:lstStyle/>
              <a:p>
                <a:pPr>
                  <a:buClr>
                    <a:srgbClr val="000000"/>
                  </a:buClr>
                  <a:buSzPct val="100000"/>
                  <a:buFont typeface="Times New Roman" pitchFamily="18" charset="0"/>
                  <a:buNone/>
                </a:pPr>
                <a:endParaRPr lang="es-MX">
                  <a:latin typeface="Arial" pitchFamily="34" charset="0"/>
                  <a:cs typeface="Arial" pitchFamily="34" charset="0"/>
                </a:endParaRPr>
              </a:p>
            </p:txBody>
          </p:sp>
          <p:sp>
            <p:nvSpPr>
              <p:cNvPr id="56662" name="Text Box 1524"/>
              <p:cNvSpPr txBox="1">
                <a:spLocks noChangeArrowheads="1"/>
              </p:cNvSpPr>
              <p:nvPr/>
            </p:nvSpPr>
            <p:spPr bwMode="auto">
              <a:xfrm>
                <a:off x="3825" y="3838"/>
                <a:ext cx="349" cy="118"/>
              </a:xfrm>
              <a:prstGeom prst="rect">
                <a:avLst/>
              </a:prstGeom>
              <a:noFill/>
              <a:ln w="9525">
                <a:noFill/>
                <a:round/>
                <a:headEnd/>
                <a:tailEnd/>
              </a:ln>
            </p:spPr>
            <p:txBody>
              <a:bodyPr lIns="90000" tIns="46800" rIns="90000" bIns="4680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600" b="1">
                    <a:solidFill>
                      <a:srgbClr val="000000"/>
                    </a:solidFill>
                    <a:latin typeface="Arial" pitchFamily="34" charset="0"/>
                    <a:cs typeface="Arial" pitchFamily="34" charset="0"/>
                  </a:rPr>
                  <a:t>  S 18%</a:t>
                </a:r>
              </a:p>
            </p:txBody>
          </p:sp>
          <p:sp>
            <p:nvSpPr>
              <p:cNvPr id="56663" name="Line 1525"/>
              <p:cNvSpPr>
                <a:spLocks noChangeShapeType="1"/>
              </p:cNvSpPr>
              <p:nvPr/>
            </p:nvSpPr>
            <p:spPr bwMode="auto">
              <a:xfrm>
                <a:off x="4164" y="3909"/>
                <a:ext cx="0" cy="43"/>
              </a:xfrm>
              <a:prstGeom prst="line">
                <a:avLst/>
              </a:prstGeom>
              <a:noFill/>
              <a:ln w="3240">
                <a:solidFill>
                  <a:srgbClr val="000000"/>
                </a:solidFill>
                <a:miter lim="800000"/>
                <a:headEnd/>
                <a:tailEnd/>
              </a:ln>
            </p:spPr>
            <p:txBody>
              <a:bodyPr/>
              <a:lstStyle/>
              <a:p>
                <a:endParaRPr lang="es-MX">
                  <a:latin typeface="Arial" pitchFamily="34" charset="0"/>
                  <a:cs typeface="Arial" pitchFamily="34" charset="0"/>
                </a:endParaRPr>
              </a:p>
            </p:txBody>
          </p:sp>
          <p:sp>
            <p:nvSpPr>
              <p:cNvPr id="56664" name="Line 1526"/>
              <p:cNvSpPr>
                <a:spLocks noChangeShapeType="1"/>
              </p:cNvSpPr>
              <p:nvPr/>
            </p:nvSpPr>
            <p:spPr bwMode="auto">
              <a:xfrm>
                <a:off x="4164" y="3933"/>
                <a:ext cx="187" cy="0"/>
              </a:xfrm>
              <a:prstGeom prst="line">
                <a:avLst/>
              </a:prstGeom>
              <a:noFill/>
              <a:ln w="3240">
                <a:solidFill>
                  <a:srgbClr val="000000"/>
                </a:solidFill>
                <a:miter lim="800000"/>
                <a:headEnd/>
                <a:tailEnd/>
              </a:ln>
            </p:spPr>
            <p:txBody>
              <a:bodyPr/>
              <a:lstStyle/>
              <a:p>
                <a:endParaRPr lang="es-MX">
                  <a:latin typeface="Arial" pitchFamily="34" charset="0"/>
                  <a:cs typeface="Arial" pitchFamily="34" charset="0"/>
                </a:endParaRPr>
              </a:p>
            </p:txBody>
          </p:sp>
          <p:sp>
            <p:nvSpPr>
              <p:cNvPr id="56665" name="Line 1527"/>
              <p:cNvSpPr>
                <a:spLocks noChangeShapeType="1"/>
              </p:cNvSpPr>
              <p:nvPr/>
            </p:nvSpPr>
            <p:spPr bwMode="auto">
              <a:xfrm>
                <a:off x="4355" y="3909"/>
                <a:ext cx="0" cy="43"/>
              </a:xfrm>
              <a:prstGeom prst="line">
                <a:avLst/>
              </a:prstGeom>
              <a:noFill/>
              <a:ln w="3240">
                <a:solidFill>
                  <a:srgbClr val="000000"/>
                </a:solidFill>
                <a:miter lim="800000"/>
                <a:headEnd/>
                <a:tailEnd/>
              </a:ln>
            </p:spPr>
            <p:txBody>
              <a:bodyPr/>
              <a:lstStyle/>
              <a:p>
                <a:endParaRPr lang="es-MX">
                  <a:latin typeface="Arial" pitchFamily="34" charset="0"/>
                  <a:cs typeface="Arial" pitchFamily="34" charset="0"/>
                </a:endParaRPr>
              </a:p>
            </p:txBody>
          </p:sp>
          <p:sp>
            <p:nvSpPr>
              <p:cNvPr id="56666" name="Text Box 1528"/>
              <p:cNvSpPr txBox="1">
                <a:spLocks noChangeArrowheads="1"/>
              </p:cNvSpPr>
              <p:nvPr/>
            </p:nvSpPr>
            <p:spPr bwMode="auto">
              <a:xfrm>
                <a:off x="4201" y="3726"/>
                <a:ext cx="111" cy="168"/>
              </a:xfrm>
              <a:prstGeom prst="rect">
                <a:avLst/>
              </a:prstGeom>
              <a:noFill/>
              <a:ln w="9525">
                <a:noFill/>
                <a:round/>
                <a:headEnd/>
                <a:tailEnd/>
              </a:ln>
            </p:spPr>
            <p:txBody>
              <a:bodyPr wrap="none" anchor="ctr"/>
              <a:lstStyle/>
              <a:p>
                <a:pPr>
                  <a:buClr>
                    <a:srgbClr val="000000"/>
                  </a:buClr>
                  <a:buSzPct val="100000"/>
                  <a:buFont typeface="Times New Roman" pitchFamily="18" charset="0"/>
                  <a:buNone/>
                </a:pPr>
                <a:endParaRPr lang="es-MX">
                  <a:latin typeface="Arial" pitchFamily="34" charset="0"/>
                  <a:cs typeface="Arial" pitchFamily="34" charset="0"/>
                </a:endParaRPr>
              </a:p>
            </p:txBody>
          </p:sp>
          <p:sp>
            <p:nvSpPr>
              <p:cNvPr id="56667" name="Text Box 1529"/>
              <p:cNvSpPr txBox="1">
                <a:spLocks noChangeArrowheads="1"/>
              </p:cNvSpPr>
              <p:nvPr/>
            </p:nvSpPr>
            <p:spPr bwMode="auto">
              <a:xfrm>
                <a:off x="4067" y="3799"/>
                <a:ext cx="349" cy="118"/>
              </a:xfrm>
              <a:prstGeom prst="rect">
                <a:avLst/>
              </a:prstGeom>
              <a:noFill/>
              <a:ln w="9525">
                <a:noFill/>
                <a:round/>
                <a:headEnd/>
                <a:tailEnd/>
              </a:ln>
            </p:spPr>
            <p:txBody>
              <a:bodyPr lIns="90000" tIns="46800" rIns="90000" bIns="4680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600" b="1">
                    <a:solidFill>
                      <a:srgbClr val="000000"/>
                    </a:solidFill>
                    <a:latin typeface="Arial" pitchFamily="34" charset="0"/>
                    <a:cs typeface="Arial" pitchFamily="34" charset="0"/>
                  </a:rPr>
                  <a:t>G</a:t>
                </a:r>
                <a:r>
                  <a:rPr lang="es-MX" altLang="es-MX" sz="600" b="1" baseline="-25000">
                    <a:solidFill>
                      <a:srgbClr val="000000"/>
                    </a:solidFill>
                    <a:latin typeface="Arial" pitchFamily="34" charset="0"/>
                    <a:cs typeface="Arial" pitchFamily="34" charset="0"/>
                  </a:rPr>
                  <a:t>2</a:t>
                </a:r>
                <a:r>
                  <a:rPr lang="es-MX" altLang="es-MX" sz="600" b="1">
                    <a:solidFill>
                      <a:srgbClr val="000000"/>
                    </a:solidFill>
                    <a:latin typeface="Arial" pitchFamily="34" charset="0"/>
                    <a:cs typeface="Arial" pitchFamily="34" charset="0"/>
                  </a:rPr>
                  <a:t>M 1.4%</a:t>
                </a:r>
              </a:p>
            </p:txBody>
          </p:sp>
        </p:grpSp>
        <p:grpSp>
          <p:nvGrpSpPr>
            <p:cNvPr id="15" name="Group 1530"/>
            <p:cNvGrpSpPr>
              <a:grpSpLocks/>
            </p:cNvGrpSpPr>
            <p:nvPr/>
          </p:nvGrpSpPr>
          <p:grpSpPr bwMode="auto">
            <a:xfrm>
              <a:off x="3602" y="3237"/>
              <a:ext cx="349" cy="254"/>
              <a:chOff x="3602" y="3237"/>
              <a:chExt cx="349" cy="254"/>
            </a:xfrm>
          </p:grpSpPr>
          <p:grpSp>
            <p:nvGrpSpPr>
              <p:cNvPr id="16" name="Group 1531"/>
              <p:cNvGrpSpPr>
                <a:grpSpLocks/>
              </p:cNvGrpSpPr>
              <p:nvPr/>
            </p:nvGrpSpPr>
            <p:grpSpPr bwMode="auto">
              <a:xfrm>
                <a:off x="3698" y="3421"/>
                <a:ext cx="187" cy="43"/>
                <a:chOff x="3698" y="3421"/>
                <a:chExt cx="187" cy="43"/>
              </a:xfrm>
            </p:grpSpPr>
            <p:sp>
              <p:nvSpPr>
                <p:cNvPr id="56354" name="Line 1532"/>
                <p:cNvSpPr>
                  <a:spLocks noChangeShapeType="1"/>
                </p:cNvSpPr>
                <p:nvPr/>
              </p:nvSpPr>
              <p:spPr bwMode="auto">
                <a:xfrm>
                  <a:off x="3698" y="3421"/>
                  <a:ext cx="0" cy="43"/>
                </a:xfrm>
                <a:prstGeom prst="line">
                  <a:avLst/>
                </a:prstGeom>
                <a:noFill/>
                <a:ln w="3240">
                  <a:solidFill>
                    <a:srgbClr val="000000"/>
                  </a:solidFill>
                  <a:miter lim="800000"/>
                  <a:headEnd/>
                  <a:tailEnd/>
                </a:ln>
              </p:spPr>
              <p:txBody>
                <a:bodyPr/>
                <a:lstStyle/>
                <a:p>
                  <a:endParaRPr lang="es-MX">
                    <a:latin typeface="Arial" pitchFamily="34" charset="0"/>
                    <a:cs typeface="Arial" pitchFamily="34" charset="0"/>
                  </a:endParaRPr>
                </a:p>
              </p:txBody>
            </p:sp>
            <p:sp>
              <p:nvSpPr>
                <p:cNvPr id="56355" name="Line 1533"/>
                <p:cNvSpPr>
                  <a:spLocks noChangeShapeType="1"/>
                </p:cNvSpPr>
                <p:nvPr/>
              </p:nvSpPr>
              <p:spPr bwMode="auto">
                <a:xfrm>
                  <a:off x="3698" y="3445"/>
                  <a:ext cx="182" cy="0"/>
                </a:xfrm>
                <a:prstGeom prst="line">
                  <a:avLst/>
                </a:prstGeom>
                <a:noFill/>
                <a:ln w="3240">
                  <a:solidFill>
                    <a:srgbClr val="000000"/>
                  </a:solidFill>
                  <a:miter lim="800000"/>
                  <a:headEnd/>
                  <a:tailEnd/>
                </a:ln>
              </p:spPr>
              <p:txBody>
                <a:bodyPr/>
                <a:lstStyle/>
                <a:p>
                  <a:endParaRPr lang="es-MX">
                    <a:latin typeface="Arial" pitchFamily="34" charset="0"/>
                    <a:cs typeface="Arial" pitchFamily="34" charset="0"/>
                  </a:endParaRPr>
                </a:p>
              </p:txBody>
            </p:sp>
            <p:sp>
              <p:nvSpPr>
                <p:cNvPr id="56356" name="Line 1534"/>
                <p:cNvSpPr>
                  <a:spLocks noChangeShapeType="1"/>
                </p:cNvSpPr>
                <p:nvPr/>
              </p:nvSpPr>
              <p:spPr bwMode="auto">
                <a:xfrm>
                  <a:off x="3886" y="3421"/>
                  <a:ext cx="0" cy="43"/>
                </a:xfrm>
                <a:prstGeom prst="line">
                  <a:avLst/>
                </a:prstGeom>
                <a:noFill/>
                <a:ln w="3240">
                  <a:solidFill>
                    <a:srgbClr val="000000"/>
                  </a:solidFill>
                  <a:miter lim="800000"/>
                  <a:headEnd/>
                  <a:tailEnd/>
                </a:ln>
              </p:spPr>
              <p:txBody>
                <a:bodyPr/>
                <a:lstStyle/>
                <a:p>
                  <a:endParaRPr lang="es-MX">
                    <a:latin typeface="Arial" pitchFamily="34" charset="0"/>
                    <a:cs typeface="Arial" pitchFamily="34" charset="0"/>
                  </a:endParaRPr>
                </a:p>
              </p:txBody>
            </p:sp>
          </p:grpSp>
          <p:sp>
            <p:nvSpPr>
              <p:cNvPr id="56352" name="Text Box 1535"/>
              <p:cNvSpPr txBox="1">
                <a:spLocks noChangeArrowheads="1"/>
              </p:cNvSpPr>
              <p:nvPr/>
            </p:nvSpPr>
            <p:spPr bwMode="auto">
              <a:xfrm>
                <a:off x="3737" y="3237"/>
                <a:ext cx="111" cy="168"/>
              </a:xfrm>
              <a:prstGeom prst="rect">
                <a:avLst/>
              </a:prstGeom>
              <a:noFill/>
              <a:ln w="9525">
                <a:noFill/>
                <a:round/>
                <a:headEnd/>
                <a:tailEnd/>
              </a:ln>
            </p:spPr>
            <p:txBody>
              <a:bodyPr wrap="none" anchor="ctr"/>
              <a:lstStyle/>
              <a:p>
                <a:pPr>
                  <a:buClr>
                    <a:srgbClr val="000000"/>
                  </a:buClr>
                  <a:buSzPct val="100000"/>
                  <a:buFont typeface="Times New Roman" pitchFamily="18" charset="0"/>
                  <a:buNone/>
                </a:pPr>
                <a:endParaRPr lang="es-MX">
                  <a:latin typeface="Arial" pitchFamily="34" charset="0"/>
                  <a:cs typeface="Arial" pitchFamily="34" charset="0"/>
                </a:endParaRPr>
              </a:p>
            </p:txBody>
          </p:sp>
          <p:sp>
            <p:nvSpPr>
              <p:cNvPr id="56353" name="Text Box 1536"/>
              <p:cNvSpPr txBox="1">
                <a:spLocks noChangeArrowheads="1"/>
              </p:cNvSpPr>
              <p:nvPr/>
            </p:nvSpPr>
            <p:spPr bwMode="auto">
              <a:xfrm>
                <a:off x="3602" y="3310"/>
                <a:ext cx="349" cy="181"/>
              </a:xfrm>
              <a:prstGeom prst="rect">
                <a:avLst/>
              </a:prstGeom>
              <a:noFill/>
              <a:ln w="9525">
                <a:noFill/>
                <a:round/>
                <a:headEnd/>
                <a:tailEnd/>
              </a:ln>
            </p:spPr>
            <p:txBody>
              <a:bodyPr lIns="90000" tIns="46800" rIns="90000" bIns="4680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600" b="1">
                    <a:solidFill>
                      <a:srgbClr val="000000"/>
                    </a:solidFill>
                    <a:latin typeface="Arial" pitchFamily="34" charset="0"/>
                    <a:cs typeface="Arial" pitchFamily="34" charset="0"/>
                  </a:rPr>
                  <a:t>G</a:t>
                </a:r>
                <a:r>
                  <a:rPr lang="es-MX" altLang="es-MX" sz="600" b="1" baseline="-25000">
                    <a:solidFill>
                      <a:srgbClr val="000000"/>
                    </a:solidFill>
                    <a:latin typeface="Arial" pitchFamily="34" charset="0"/>
                    <a:cs typeface="Arial" pitchFamily="34" charset="0"/>
                  </a:rPr>
                  <a:t>0  </a:t>
                </a:r>
                <a:r>
                  <a:rPr lang="es-MX" altLang="es-MX" sz="600" b="1">
                    <a:solidFill>
                      <a:srgbClr val="000000"/>
                    </a:solidFill>
                    <a:latin typeface="Arial" pitchFamily="34" charset="0"/>
                    <a:cs typeface="Arial" pitchFamily="34" charset="0"/>
                  </a:rPr>
                  <a:t>G</a:t>
                </a:r>
                <a:r>
                  <a:rPr lang="es-MX" altLang="es-MX" sz="600" b="1" baseline="-25000">
                    <a:solidFill>
                      <a:srgbClr val="000000"/>
                    </a:solidFill>
                    <a:latin typeface="Arial" pitchFamily="34" charset="0"/>
                    <a:cs typeface="Arial" pitchFamily="34" charset="0"/>
                  </a:rPr>
                  <a:t>1</a:t>
                </a:r>
                <a:r>
                  <a:rPr lang="es-MX" altLang="es-MX" sz="600" b="1">
                    <a:solidFill>
                      <a:srgbClr val="000000"/>
                    </a:solidFill>
                    <a:latin typeface="Arial" pitchFamily="34" charset="0"/>
                    <a:cs typeface="Arial" pitchFamily="34" charset="0"/>
                  </a:rPr>
                  <a:t> 81%</a:t>
                </a:r>
              </a:p>
            </p:txBody>
          </p:sp>
        </p:grpSp>
        <p:sp>
          <p:nvSpPr>
            <p:cNvPr id="56336" name="Text Box 1537"/>
            <p:cNvSpPr txBox="1">
              <a:spLocks noChangeArrowheads="1"/>
            </p:cNvSpPr>
            <p:nvPr/>
          </p:nvSpPr>
          <p:spPr bwMode="auto">
            <a:xfrm>
              <a:off x="1150" y="3029"/>
              <a:ext cx="255" cy="292"/>
            </a:xfrm>
            <a:prstGeom prst="rect">
              <a:avLst/>
            </a:prstGeom>
            <a:noFill/>
            <a:ln w="9525">
              <a:noFill/>
              <a:round/>
              <a:headEnd/>
              <a:tailEnd/>
            </a:ln>
          </p:spPr>
          <p:txBody>
            <a:bodyPr wrap="none" lIns="90000" tIns="46800" rIns="90000" bIns="4680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2400" b="1">
                  <a:solidFill>
                    <a:srgbClr val="000000"/>
                  </a:solidFill>
                  <a:latin typeface="Arial" pitchFamily="34" charset="0"/>
                  <a:cs typeface="Arial" pitchFamily="34" charset="0"/>
                </a:rPr>
                <a:t>A</a:t>
              </a:r>
            </a:p>
          </p:txBody>
        </p:sp>
        <p:sp>
          <p:nvSpPr>
            <p:cNvPr id="56337" name="Line 1538"/>
            <p:cNvSpPr>
              <a:spLocks noChangeShapeType="1"/>
            </p:cNvSpPr>
            <p:nvPr/>
          </p:nvSpPr>
          <p:spPr bwMode="auto">
            <a:xfrm>
              <a:off x="3437" y="2636"/>
              <a:ext cx="331" cy="0"/>
            </a:xfrm>
            <a:prstGeom prst="line">
              <a:avLst/>
            </a:prstGeom>
            <a:noFill/>
            <a:ln w="9360">
              <a:solidFill>
                <a:srgbClr val="000000"/>
              </a:solidFill>
              <a:miter lim="800000"/>
              <a:headEnd/>
              <a:tailEnd type="triangle" w="med" len="med"/>
            </a:ln>
          </p:spPr>
          <p:txBody>
            <a:bodyPr/>
            <a:lstStyle/>
            <a:p>
              <a:endParaRPr lang="es-MX">
                <a:latin typeface="Arial" pitchFamily="34" charset="0"/>
                <a:cs typeface="Arial" pitchFamily="34" charset="0"/>
              </a:endParaRPr>
            </a:p>
          </p:txBody>
        </p:sp>
        <p:sp>
          <p:nvSpPr>
            <p:cNvPr id="56338" name="Text Box 1539"/>
            <p:cNvSpPr txBox="1">
              <a:spLocks noChangeArrowheads="1"/>
            </p:cNvSpPr>
            <p:nvPr/>
          </p:nvSpPr>
          <p:spPr bwMode="auto">
            <a:xfrm>
              <a:off x="3420" y="2478"/>
              <a:ext cx="277" cy="195"/>
            </a:xfrm>
            <a:prstGeom prst="rect">
              <a:avLst/>
            </a:prstGeom>
            <a:noFill/>
            <a:ln w="9525">
              <a:noFill/>
              <a:round/>
              <a:headEnd/>
              <a:tailEnd/>
            </a:ln>
          </p:spPr>
          <p:txBody>
            <a:bodyPr wrap="none" lIns="90000" tIns="46800" rIns="90000" bIns="4680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1400" b="1">
                  <a:solidFill>
                    <a:srgbClr val="000000"/>
                  </a:solidFill>
                  <a:latin typeface="Arial" pitchFamily="34" charset="0"/>
                  <a:cs typeface="Arial" pitchFamily="34" charset="0"/>
                </a:rPr>
                <a:t>6 h</a:t>
              </a:r>
            </a:p>
          </p:txBody>
        </p:sp>
        <p:sp>
          <p:nvSpPr>
            <p:cNvPr id="56339" name="Line 1540"/>
            <p:cNvSpPr>
              <a:spLocks noChangeShapeType="1"/>
            </p:cNvSpPr>
            <p:nvPr/>
          </p:nvSpPr>
          <p:spPr bwMode="auto">
            <a:xfrm>
              <a:off x="4472" y="2643"/>
              <a:ext cx="331" cy="0"/>
            </a:xfrm>
            <a:prstGeom prst="line">
              <a:avLst/>
            </a:prstGeom>
            <a:noFill/>
            <a:ln w="9360">
              <a:solidFill>
                <a:srgbClr val="000000"/>
              </a:solidFill>
              <a:miter lim="800000"/>
              <a:headEnd/>
              <a:tailEnd type="triangle" w="med" len="med"/>
            </a:ln>
          </p:spPr>
          <p:txBody>
            <a:bodyPr/>
            <a:lstStyle/>
            <a:p>
              <a:endParaRPr lang="es-MX">
                <a:latin typeface="Arial" pitchFamily="34" charset="0"/>
                <a:cs typeface="Arial" pitchFamily="34" charset="0"/>
              </a:endParaRPr>
            </a:p>
          </p:txBody>
        </p:sp>
        <p:sp>
          <p:nvSpPr>
            <p:cNvPr id="56340" name="Text Box 1541"/>
            <p:cNvSpPr txBox="1">
              <a:spLocks noChangeArrowheads="1"/>
            </p:cNvSpPr>
            <p:nvPr/>
          </p:nvSpPr>
          <p:spPr bwMode="auto">
            <a:xfrm>
              <a:off x="3774" y="2544"/>
              <a:ext cx="573" cy="331"/>
            </a:xfrm>
            <a:prstGeom prst="rect">
              <a:avLst/>
            </a:prstGeom>
            <a:noFill/>
            <a:ln w="9525">
              <a:noFill/>
              <a:round/>
              <a:headEnd/>
              <a:tailEnd/>
            </a:ln>
          </p:spPr>
          <p:txBody>
            <a:bodyPr wrap="none" lIns="90000" tIns="46800" rIns="90000" bIns="46800">
              <a:spAutoFit/>
            </a:bodyPr>
            <a:lstStyle/>
            <a:p>
              <a:pPr algn="jus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1400" b="1">
                  <a:solidFill>
                    <a:srgbClr val="000000"/>
                  </a:solidFill>
                  <a:latin typeface="Arial" pitchFamily="34" charset="0"/>
                  <a:cs typeface="Arial" pitchFamily="34" charset="0"/>
                </a:rPr>
                <a:t> CDMEM</a:t>
              </a:r>
            </a:p>
            <a:p>
              <a:pPr algn="jus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1400" b="1">
                  <a:solidFill>
                    <a:srgbClr val="000000"/>
                  </a:solidFill>
                  <a:latin typeface="Arial" pitchFamily="34" charset="0"/>
                  <a:cs typeface="Arial" pitchFamily="34" charset="0"/>
                </a:rPr>
                <a:t> </a:t>
              </a:r>
            </a:p>
          </p:txBody>
        </p:sp>
        <p:sp>
          <p:nvSpPr>
            <p:cNvPr id="56341" name="Text Box 1542"/>
            <p:cNvSpPr txBox="1">
              <a:spLocks noChangeArrowheads="1"/>
            </p:cNvSpPr>
            <p:nvPr/>
          </p:nvSpPr>
          <p:spPr bwMode="auto">
            <a:xfrm>
              <a:off x="4411" y="2478"/>
              <a:ext cx="340" cy="195"/>
            </a:xfrm>
            <a:prstGeom prst="rect">
              <a:avLst/>
            </a:prstGeom>
            <a:noFill/>
            <a:ln w="9525">
              <a:noFill/>
              <a:round/>
              <a:headEnd/>
              <a:tailEnd/>
            </a:ln>
          </p:spPr>
          <p:txBody>
            <a:bodyPr wrap="none" lIns="90000" tIns="46800" rIns="90000" bIns="4680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1400" b="1">
                  <a:solidFill>
                    <a:srgbClr val="000000"/>
                  </a:solidFill>
                  <a:latin typeface="Arial" pitchFamily="34" charset="0"/>
                  <a:cs typeface="Arial" pitchFamily="34" charset="0"/>
                </a:rPr>
                <a:t>24 h</a:t>
              </a:r>
            </a:p>
          </p:txBody>
        </p:sp>
        <p:sp>
          <p:nvSpPr>
            <p:cNvPr id="56342" name="Text Box 1543"/>
            <p:cNvSpPr txBox="1">
              <a:spLocks noChangeArrowheads="1"/>
            </p:cNvSpPr>
            <p:nvPr/>
          </p:nvSpPr>
          <p:spPr bwMode="auto">
            <a:xfrm>
              <a:off x="1168" y="2511"/>
              <a:ext cx="340" cy="195"/>
            </a:xfrm>
            <a:prstGeom prst="rect">
              <a:avLst/>
            </a:prstGeom>
            <a:noFill/>
            <a:ln w="9525">
              <a:noFill/>
              <a:round/>
              <a:headEnd/>
              <a:tailEnd/>
            </a:ln>
          </p:spPr>
          <p:txBody>
            <a:bodyPr wrap="none" lIns="90000" tIns="46800" rIns="90000" bIns="4680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1400" b="1">
                  <a:solidFill>
                    <a:srgbClr val="000000"/>
                  </a:solidFill>
                  <a:latin typeface="Arial" pitchFamily="34" charset="0"/>
                  <a:cs typeface="Arial" pitchFamily="34" charset="0"/>
                </a:rPr>
                <a:t>24 h</a:t>
              </a:r>
            </a:p>
          </p:txBody>
        </p:sp>
        <p:sp>
          <p:nvSpPr>
            <p:cNvPr id="56343" name="Text Box 1544"/>
            <p:cNvSpPr txBox="1">
              <a:spLocks noChangeArrowheads="1"/>
            </p:cNvSpPr>
            <p:nvPr/>
          </p:nvSpPr>
          <p:spPr bwMode="auto">
            <a:xfrm>
              <a:off x="1536" y="2512"/>
              <a:ext cx="710" cy="331"/>
            </a:xfrm>
            <a:prstGeom prst="rect">
              <a:avLst/>
            </a:prstGeom>
            <a:noFill/>
            <a:ln w="9525">
              <a:noFill/>
              <a:round/>
              <a:headEnd/>
              <a:tailEnd/>
            </a:ln>
          </p:spPr>
          <p:txBody>
            <a:bodyPr wrap="none" lIns="90000" tIns="46800" rIns="90000" bIns="4680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1400" b="1" dirty="0">
                  <a:solidFill>
                    <a:srgbClr val="000000"/>
                  </a:solidFill>
                  <a:latin typeface="Arial" pitchFamily="34" charset="0"/>
                  <a:cs typeface="Arial" pitchFamily="34" charset="0"/>
                </a:rPr>
                <a:t>0.1% suero</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1400" b="1" dirty="0">
                  <a:solidFill>
                    <a:srgbClr val="000000"/>
                  </a:solidFill>
                  <a:latin typeface="Arial" pitchFamily="34" charset="0"/>
                  <a:cs typeface="Arial" pitchFamily="34" charset="0"/>
                </a:rPr>
                <a:t>(S)</a:t>
              </a:r>
            </a:p>
          </p:txBody>
        </p:sp>
        <p:sp>
          <p:nvSpPr>
            <p:cNvPr id="56344" name="Line 1545"/>
            <p:cNvSpPr>
              <a:spLocks noChangeShapeType="1"/>
            </p:cNvSpPr>
            <p:nvPr/>
          </p:nvSpPr>
          <p:spPr bwMode="auto">
            <a:xfrm>
              <a:off x="1200" y="2677"/>
              <a:ext cx="331" cy="0"/>
            </a:xfrm>
            <a:prstGeom prst="line">
              <a:avLst/>
            </a:prstGeom>
            <a:noFill/>
            <a:ln w="9360">
              <a:solidFill>
                <a:srgbClr val="000000"/>
              </a:solidFill>
              <a:miter lim="800000"/>
              <a:headEnd/>
              <a:tailEnd type="triangle" w="med" len="med"/>
            </a:ln>
          </p:spPr>
          <p:txBody>
            <a:bodyPr/>
            <a:lstStyle/>
            <a:p>
              <a:endParaRPr lang="es-MX">
                <a:latin typeface="Arial" pitchFamily="34" charset="0"/>
                <a:cs typeface="Arial" pitchFamily="34" charset="0"/>
              </a:endParaRPr>
            </a:p>
          </p:txBody>
        </p:sp>
        <p:sp>
          <p:nvSpPr>
            <p:cNvPr id="56345" name="Text Box 1546"/>
            <p:cNvSpPr txBox="1">
              <a:spLocks noChangeArrowheads="1"/>
            </p:cNvSpPr>
            <p:nvPr/>
          </p:nvSpPr>
          <p:spPr bwMode="auto">
            <a:xfrm>
              <a:off x="2359" y="2502"/>
              <a:ext cx="340" cy="195"/>
            </a:xfrm>
            <a:prstGeom prst="rect">
              <a:avLst/>
            </a:prstGeom>
            <a:noFill/>
            <a:ln w="9525">
              <a:noFill/>
              <a:round/>
              <a:headEnd/>
              <a:tailEnd/>
            </a:ln>
          </p:spPr>
          <p:txBody>
            <a:bodyPr wrap="none" lIns="90000" tIns="46800" rIns="90000" bIns="4680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1400" b="1">
                  <a:solidFill>
                    <a:srgbClr val="000000"/>
                  </a:solidFill>
                  <a:latin typeface="Arial" pitchFamily="34" charset="0"/>
                  <a:cs typeface="Arial" pitchFamily="34" charset="0"/>
                </a:rPr>
                <a:t>48 h</a:t>
              </a:r>
            </a:p>
          </p:txBody>
        </p:sp>
        <p:sp>
          <p:nvSpPr>
            <p:cNvPr id="56346" name="Line 1547"/>
            <p:cNvSpPr>
              <a:spLocks noChangeShapeType="1"/>
            </p:cNvSpPr>
            <p:nvPr/>
          </p:nvSpPr>
          <p:spPr bwMode="auto">
            <a:xfrm>
              <a:off x="2405" y="2666"/>
              <a:ext cx="331" cy="0"/>
            </a:xfrm>
            <a:prstGeom prst="line">
              <a:avLst/>
            </a:prstGeom>
            <a:noFill/>
            <a:ln w="9360">
              <a:solidFill>
                <a:srgbClr val="000000"/>
              </a:solidFill>
              <a:miter lim="800000"/>
              <a:headEnd/>
              <a:tailEnd type="triangle" w="med" len="med"/>
            </a:ln>
          </p:spPr>
          <p:txBody>
            <a:bodyPr/>
            <a:lstStyle/>
            <a:p>
              <a:endParaRPr lang="es-MX">
                <a:latin typeface="Arial" pitchFamily="34" charset="0"/>
                <a:cs typeface="Arial" pitchFamily="34" charset="0"/>
              </a:endParaRPr>
            </a:p>
          </p:txBody>
        </p:sp>
        <p:sp>
          <p:nvSpPr>
            <p:cNvPr id="56347" name="Text Box 1548"/>
            <p:cNvSpPr txBox="1">
              <a:spLocks noChangeArrowheads="1"/>
            </p:cNvSpPr>
            <p:nvPr/>
          </p:nvSpPr>
          <p:spPr bwMode="auto">
            <a:xfrm>
              <a:off x="2594" y="2204"/>
              <a:ext cx="232" cy="253"/>
            </a:xfrm>
            <a:prstGeom prst="rect">
              <a:avLst/>
            </a:prstGeom>
            <a:noFill/>
            <a:ln w="9525">
              <a:noFill/>
              <a:round/>
              <a:headEnd/>
              <a:tailEnd/>
            </a:ln>
          </p:spPr>
          <p:txBody>
            <a:bodyPr wrap="none" lIns="90000" tIns="46800" rIns="90000" bIns="4680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2000" b="1">
                  <a:solidFill>
                    <a:srgbClr val="000000"/>
                  </a:solidFill>
                  <a:latin typeface="Arial" pitchFamily="34" charset="0"/>
                  <a:cs typeface="Arial" pitchFamily="34" charset="0"/>
                </a:rPr>
                <a:t>A</a:t>
              </a:r>
            </a:p>
          </p:txBody>
        </p:sp>
        <p:sp>
          <p:nvSpPr>
            <p:cNvPr id="56348" name="Text Box 1549"/>
            <p:cNvSpPr txBox="1">
              <a:spLocks noChangeArrowheads="1"/>
            </p:cNvSpPr>
            <p:nvPr/>
          </p:nvSpPr>
          <p:spPr bwMode="auto">
            <a:xfrm>
              <a:off x="4757" y="2251"/>
              <a:ext cx="232" cy="253"/>
            </a:xfrm>
            <a:prstGeom prst="rect">
              <a:avLst/>
            </a:prstGeom>
            <a:noFill/>
            <a:ln w="9525">
              <a:noFill/>
              <a:round/>
              <a:headEnd/>
              <a:tailEnd/>
            </a:ln>
          </p:spPr>
          <p:txBody>
            <a:bodyPr wrap="none" lIns="90000" tIns="46800" rIns="90000" bIns="4680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2000" b="1">
                  <a:solidFill>
                    <a:srgbClr val="000000"/>
                  </a:solidFill>
                  <a:latin typeface="Arial" pitchFamily="34" charset="0"/>
                  <a:cs typeface="Arial" pitchFamily="34" charset="0"/>
                </a:rPr>
                <a:t>D</a:t>
              </a:r>
            </a:p>
          </p:txBody>
        </p:sp>
        <p:sp>
          <p:nvSpPr>
            <p:cNvPr id="56349" name="Text Box 1550"/>
            <p:cNvSpPr txBox="1">
              <a:spLocks noChangeArrowheads="1"/>
            </p:cNvSpPr>
            <p:nvPr/>
          </p:nvSpPr>
          <p:spPr bwMode="auto">
            <a:xfrm>
              <a:off x="194" y="2472"/>
              <a:ext cx="977" cy="467"/>
            </a:xfrm>
            <a:prstGeom prst="rect">
              <a:avLst/>
            </a:prstGeom>
            <a:noFill/>
            <a:ln w="9525">
              <a:noFill/>
              <a:round/>
              <a:headEnd/>
              <a:tailEnd/>
            </a:ln>
          </p:spPr>
          <p:txBody>
            <a:bodyPr wrap="none" lIns="90000" tIns="46800" rIns="90000" bIns="46800">
              <a:spAutoFit/>
            </a:bodyPr>
            <a:lstStyle/>
            <a:p>
              <a:pPr algn="jus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1400" b="1" dirty="0">
                  <a:solidFill>
                    <a:srgbClr val="000000"/>
                  </a:solidFill>
                  <a:latin typeface="Arial" pitchFamily="34" charset="0"/>
                  <a:cs typeface="Arial" pitchFamily="34" charset="0"/>
                </a:rPr>
                <a:t>Cultivos</a:t>
              </a:r>
            </a:p>
            <a:p>
              <a:pPr algn="jus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1400" b="1" dirty="0" err="1">
                  <a:solidFill>
                    <a:srgbClr val="000000"/>
                  </a:solidFill>
                  <a:latin typeface="Arial" pitchFamily="34" charset="0"/>
                  <a:cs typeface="Arial" pitchFamily="34" charset="0"/>
                </a:rPr>
                <a:t>subconfluentes</a:t>
              </a:r>
              <a:r>
                <a:rPr lang="es-MX" altLang="es-MX" sz="1400" b="1" dirty="0">
                  <a:solidFill>
                    <a:srgbClr val="000000"/>
                  </a:solidFill>
                  <a:latin typeface="Arial" pitchFamily="34" charset="0"/>
                  <a:cs typeface="Arial" pitchFamily="34" charset="0"/>
                </a:rPr>
                <a:t> </a:t>
              </a:r>
            </a:p>
            <a:p>
              <a:pPr algn="jus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1400" b="1" dirty="0">
                  <a:solidFill>
                    <a:srgbClr val="000000"/>
                  </a:solidFill>
                  <a:latin typeface="Arial" pitchFamily="34" charset="0"/>
                  <a:cs typeface="Arial" pitchFamily="34" charset="0"/>
                </a:rPr>
                <a:t>en CDMEM</a:t>
              </a:r>
            </a:p>
          </p:txBody>
        </p:sp>
        <p:sp>
          <p:nvSpPr>
            <p:cNvPr id="56350" name="Rectangle 1551"/>
            <p:cNvSpPr>
              <a:spLocks noChangeArrowheads="1"/>
            </p:cNvSpPr>
            <p:nvPr/>
          </p:nvSpPr>
          <p:spPr bwMode="auto">
            <a:xfrm>
              <a:off x="2722" y="2387"/>
              <a:ext cx="2173" cy="440"/>
            </a:xfrm>
            <a:prstGeom prst="rect">
              <a:avLst/>
            </a:prstGeom>
            <a:noFill/>
            <a:ln w="9525">
              <a:noFill/>
              <a:round/>
              <a:headEnd/>
              <a:tailEnd/>
            </a:ln>
          </p:spPr>
          <p:txBody>
            <a:bodyPr wrap="square" lIns="90000" tIns="46800" rIns="90000" bIns="46800">
              <a:spAutoFit/>
            </a:bodyPr>
            <a:lstStyle/>
            <a:p>
              <a:pPr>
                <a:spcBef>
                  <a:spcPts val="875"/>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1400" b="1" dirty="0">
                  <a:solidFill>
                    <a:srgbClr val="000000"/>
                  </a:solidFill>
                  <a:latin typeface="Arial" pitchFamily="34" charset="0"/>
                  <a:cs typeface="Arial" pitchFamily="34" charset="0"/>
                </a:rPr>
                <a:t>transfección</a:t>
              </a:r>
            </a:p>
            <a:p>
              <a:pPr>
                <a:spcBef>
                  <a:spcPts val="875"/>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1400" b="1" dirty="0">
                  <a:solidFill>
                    <a:srgbClr val="000000"/>
                  </a:solidFill>
                  <a:latin typeface="Arial" pitchFamily="34" charset="0"/>
                  <a:cs typeface="Arial" pitchFamily="34" charset="0"/>
                </a:rPr>
                <a:t>± ZO-2</a:t>
              </a:r>
            </a:p>
          </p:txBody>
        </p:sp>
      </p:grpSp>
      <p:sp>
        <p:nvSpPr>
          <p:cNvPr id="56326" name="Rectangle 1552"/>
          <p:cNvSpPr>
            <a:spLocks noChangeArrowheads="1"/>
          </p:cNvSpPr>
          <p:nvPr/>
        </p:nvSpPr>
        <p:spPr bwMode="auto">
          <a:xfrm rot="16200000">
            <a:off x="7468136" y="4144397"/>
            <a:ext cx="1043532" cy="2406455"/>
          </a:xfrm>
          <a:prstGeom prst="rect">
            <a:avLst/>
          </a:prstGeom>
          <a:noFill/>
          <a:ln w="9525">
            <a:noFill/>
            <a:round/>
            <a:headEnd/>
            <a:tailEnd/>
          </a:ln>
        </p:spPr>
        <p:txBody>
          <a:bodyPr vert="eaVert" wrap="square"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1400" b="1" dirty="0">
                <a:solidFill>
                  <a:srgbClr val="000000"/>
                </a:solidFill>
                <a:cs typeface="Arial" pitchFamily="34" charset="0"/>
              </a:rPr>
              <a:t>Tapia, R., et al., Mol </a:t>
            </a:r>
            <a:r>
              <a:rPr lang="es-MX" altLang="es-MX" sz="1400" b="1" dirty="0" err="1">
                <a:solidFill>
                  <a:srgbClr val="000000"/>
                </a:solidFill>
                <a:cs typeface="Arial" pitchFamily="34" charset="0"/>
              </a:rPr>
              <a:t>Biol</a:t>
            </a:r>
            <a:r>
              <a:rPr lang="es-MX" altLang="es-MX" sz="1400" b="1" dirty="0">
                <a:solidFill>
                  <a:srgbClr val="000000"/>
                </a:solidFill>
                <a:cs typeface="Arial" pitchFamily="34" charset="0"/>
              </a:rPr>
              <a:t> </a:t>
            </a:r>
            <a:r>
              <a:rPr lang="es-MX" altLang="es-MX" sz="1400" b="1" dirty="0" err="1">
                <a:solidFill>
                  <a:srgbClr val="000000"/>
                </a:solidFill>
                <a:cs typeface="Arial" pitchFamily="34" charset="0"/>
              </a:rPr>
              <a:t>Cell</a:t>
            </a:r>
            <a:r>
              <a:rPr lang="es-MX" altLang="es-MX" sz="1400" b="1" dirty="0" smtClean="0">
                <a:solidFill>
                  <a:srgbClr val="000000"/>
                </a:solidFill>
                <a:cs typeface="Arial" pitchFamily="34" charset="0"/>
              </a:rPr>
              <a:t>,</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1400" b="1" dirty="0" smtClean="0">
                <a:solidFill>
                  <a:srgbClr val="000000"/>
                </a:solidFill>
                <a:cs typeface="Arial" pitchFamily="34" charset="0"/>
              </a:rPr>
              <a:t> 2009, 20:1102-17.</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1400" b="1" dirty="0" smtClean="0">
                <a:solidFill>
                  <a:srgbClr val="000000"/>
                </a:solidFill>
                <a:cs typeface="Arial" pitchFamily="34" charset="0"/>
              </a:rPr>
              <a:t>Huerta et al., Mol. Biol. Cell, 2007,18:4826-36</a:t>
            </a:r>
            <a:endParaRPr lang="es-MX" altLang="es-MX" sz="1400" b="1" dirty="0">
              <a:solidFill>
                <a:srgbClr val="000000"/>
              </a:solidFill>
              <a:cs typeface="Arial" pitchFamily="34" charset="0"/>
            </a:endParaRPr>
          </a:p>
        </p:txBody>
      </p:sp>
      <p:pic>
        <p:nvPicPr>
          <p:cNvPr id="56327" name="Picture 1553"/>
          <p:cNvPicPr>
            <a:picLocks noChangeAspect="1" noChangeArrowheads="1"/>
          </p:cNvPicPr>
          <p:nvPr/>
        </p:nvPicPr>
        <p:blipFill>
          <a:blip r:embed="rId13"/>
          <a:srcRect/>
          <a:stretch>
            <a:fillRect/>
          </a:stretch>
        </p:blipFill>
        <p:spPr bwMode="auto">
          <a:xfrm>
            <a:off x="2331972" y="1507316"/>
            <a:ext cx="2340577" cy="1791599"/>
          </a:xfrm>
          <a:prstGeom prst="rect">
            <a:avLst/>
          </a:prstGeom>
          <a:noFill/>
          <a:ln w="9525">
            <a:noFill/>
            <a:round/>
            <a:headEnd/>
            <a:tailEnd/>
          </a:ln>
        </p:spPr>
      </p:pic>
      <p:pic>
        <p:nvPicPr>
          <p:cNvPr id="1555" name="Picture 7"/>
          <p:cNvPicPr>
            <a:picLocks noChangeAspect="1" noChangeArrowheads="1"/>
          </p:cNvPicPr>
          <p:nvPr/>
        </p:nvPicPr>
        <p:blipFill>
          <a:blip r:embed="rId14"/>
          <a:srcRect/>
          <a:stretch>
            <a:fillRect/>
          </a:stretch>
        </p:blipFill>
        <p:spPr bwMode="auto">
          <a:xfrm>
            <a:off x="4611600" y="2937556"/>
            <a:ext cx="2353975" cy="917585"/>
          </a:xfrm>
          <a:prstGeom prst="rect">
            <a:avLst/>
          </a:prstGeom>
          <a:noFill/>
          <a:ln w="9525">
            <a:noFill/>
            <a:round/>
            <a:headEnd/>
            <a:tailEnd/>
          </a:ln>
        </p:spPr>
      </p:pic>
      <p:grpSp>
        <p:nvGrpSpPr>
          <p:cNvPr id="1556" name="Grupo 183"/>
          <p:cNvGrpSpPr/>
          <p:nvPr/>
        </p:nvGrpSpPr>
        <p:grpSpPr>
          <a:xfrm>
            <a:off x="4818739" y="1292200"/>
            <a:ext cx="1987826" cy="1186539"/>
            <a:chOff x="6500267" y="1674679"/>
            <a:chExt cx="2504917" cy="1322670"/>
          </a:xfrm>
        </p:grpSpPr>
        <p:grpSp>
          <p:nvGrpSpPr>
            <p:cNvPr id="1557" name="Grupo 159"/>
            <p:cNvGrpSpPr/>
            <p:nvPr/>
          </p:nvGrpSpPr>
          <p:grpSpPr>
            <a:xfrm>
              <a:off x="6500267" y="1674679"/>
              <a:ext cx="2504917" cy="1322670"/>
              <a:chOff x="5346110" y="2456280"/>
              <a:chExt cx="2504917" cy="1322670"/>
            </a:xfrm>
          </p:grpSpPr>
          <p:sp>
            <p:nvSpPr>
              <p:cNvPr id="1565" name="Elipse 1564"/>
              <p:cNvSpPr/>
              <p:nvPr/>
            </p:nvSpPr>
            <p:spPr>
              <a:xfrm>
                <a:off x="5346110" y="2456280"/>
                <a:ext cx="2504917" cy="13226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1566" name="Grupo 166"/>
              <p:cNvGrpSpPr/>
              <p:nvPr/>
            </p:nvGrpSpPr>
            <p:grpSpPr>
              <a:xfrm>
                <a:off x="5762023" y="3207643"/>
                <a:ext cx="1562869" cy="379940"/>
                <a:chOff x="5762023" y="3207643"/>
                <a:chExt cx="1562869" cy="379940"/>
              </a:xfrm>
            </p:grpSpPr>
            <p:pic>
              <p:nvPicPr>
                <p:cNvPr id="1575" name="Imagen 157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62023" y="3299937"/>
                  <a:ext cx="1562869" cy="287646"/>
                </a:xfrm>
                <a:prstGeom prst="rect">
                  <a:avLst/>
                </a:prstGeom>
              </p:spPr>
            </p:pic>
            <p:cxnSp>
              <p:nvCxnSpPr>
                <p:cNvPr id="1576" name="Conector recto 1575"/>
                <p:cNvCxnSpPr/>
                <p:nvPr/>
              </p:nvCxnSpPr>
              <p:spPr>
                <a:xfrm flipV="1">
                  <a:off x="6637988" y="3207643"/>
                  <a:ext cx="0" cy="180000"/>
                </a:xfrm>
                <a:prstGeom prst="line">
                  <a:avLst/>
                </a:prstGeom>
              </p:spPr>
              <p:style>
                <a:lnRef idx="2">
                  <a:schemeClr val="dk1"/>
                </a:lnRef>
                <a:fillRef idx="0">
                  <a:schemeClr val="dk1"/>
                </a:fillRef>
                <a:effectRef idx="1">
                  <a:schemeClr val="dk1"/>
                </a:effectRef>
                <a:fontRef idx="minor">
                  <a:schemeClr val="tx1"/>
                </a:fontRef>
              </p:style>
            </p:cxnSp>
          </p:grpSp>
          <p:grpSp>
            <p:nvGrpSpPr>
              <p:cNvPr id="1567" name="Grupo 167"/>
              <p:cNvGrpSpPr/>
              <p:nvPr/>
            </p:nvGrpSpPr>
            <p:grpSpPr>
              <a:xfrm>
                <a:off x="5998443" y="3299937"/>
                <a:ext cx="481290" cy="232470"/>
                <a:chOff x="6155700" y="3299937"/>
                <a:chExt cx="481290" cy="232470"/>
              </a:xfrm>
            </p:grpSpPr>
            <p:sp>
              <p:nvSpPr>
                <p:cNvPr id="1573" name="Rectángulo 1572"/>
                <p:cNvSpPr/>
                <p:nvPr/>
              </p:nvSpPr>
              <p:spPr>
                <a:xfrm>
                  <a:off x="6156176" y="3299937"/>
                  <a:ext cx="480814" cy="2254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MX" sz="800" b="1" dirty="0"/>
                </a:p>
              </p:txBody>
            </p:sp>
            <p:sp>
              <p:nvSpPr>
                <p:cNvPr id="1574" name="CuadroTexto 1573"/>
                <p:cNvSpPr txBox="1"/>
                <p:nvPr/>
              </p:nvSpPr>
              <p:spPr>
                <a:xfrm>
                  <a:off x="6155700" y="3316963"/>
                  <a:ext cx="470001" cy="215444"/>
                </a:xfrm>
                <a:prstGeom prst="rect">
                  <a:avLst/>
                </a:prstGeom>
                <a:noFill/>
              </p:spPr>
              <p:txBody>
                <a:bodyPr wrap="none" rtlCol="0">
                  <a:spAutoFit/>
                </a:bodyPr>
                <a:lstStyle/>
                <a:p>
                  <a:pPr algn="ctr"/>
                  <a:r>
                    <a:rPr lang="es-MX" sz="800" b="1" dirty="0"/>
                    <a:t>E-box</a:t>
                  </a:r>
                </a:p>
              </p:txBody>
            </p:sp>
          </p:grpSp>
          <p:sp>
            <p:nvSpPr>
              <p:cNvPr id="1568" name="Elipse 1567"/>
              <p:cNvSpPr/>
              <p:nvPr/>
            </p:nvSpPr>
            <p:spPr>
              <a:xfrm>
                <a:off x="6002742" y="3114743"/>
                <a:ext cx="416951" cy="220326"/>
              </a:xfrm>
              <a:prstGeom prst="ellipse">
                <a:avLst/>
              </a:prstGeom>
              <a:solidFill>
                <a:srgbClr val="00B0F0"/>
              </a:solidFill>
              <a:ln>
                <a:solidFill>
                  <a:srgbClr val="007FAC"/>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MX" sz="1100" dirty="0"/>
              </a:p>
            </p:txBody>
          </p:sp>
          <p:grpSp>
            <p:nvGrpSpPr>
              <p:cNvPr id="1569" name="Grupo 169"/>
              <p:cNvGrpSpPr/>
              <p:nvPr/>
            </p:nvGrpSpPr>
            <p:grpSpPr>
              <a:xfrm>
                <a:off x="6050827" y="2838649"/>
                <a:ext cx="418704" cy="288032"/>
                <a:chOff x="6050827" y="2982665"/>
                <a:chExt cx="418704" cy="288032"/>
              </a:xfrm>
            </p:grpSpPr>
            <p:sp>
              <p:nvSpPr>
                <p:cNvPr id="1571" name="Elipse 1570"/>
                <p:cNvSpPr/>
                <p:nvPr/>
              </p:nvSpPr>
              <p:spPr>
                <a:xfrm>
                  <a:off x="6069877" y="2982665"/>
                  <a:ext cx="360040" cy="28803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a:p>
              </p:txBody>
            </p:sp>
            <p:sp>
              <p:nvSpPr>
                <p:cNvPr id="1572" name="CuadroTexto 1571"/>
                <p:cNvSpPr txBox="1"/>
                <p:nvPr/>
              </p:nvSpPr>
              <p:spPr>
                <a:xfrm>
                  <a:off x="6050827" y="3021329"/>
                  <a:ext cx="418704" cy="215444"/>
                </a:xfrm>
                <a:prstGeom prst="rect">
                  <a:avLst/>
                </a:prstGeom>
                <a:noFill/>
              </p:spPr>
              <p:txBody>
                <a:bodyPr wrap="none" rtlCol="0">
                  <a:spAutoFit/>
                </a:bodyPr>
                <a:lstStyle/>
                <a:p>
                  <a:r>
                    <a:rPr lang="es-MX" sz="800" b="1" dirty="0"/>
                    <a:t>ZO-2</a:t>
                  </a:r>
                </a:p>
              </p:txBody>
            </p:sp>
          </p:grpSp>
          <p:sp>
            <p:nvSpPr>
              <p:cNvPr id="1570" name="CuadroTexto 1569"/>
              <p:cNvSpPr txBox="1"/>
              <p:nvPr/>
            </p:nvSpPr>
            <p:spPr>
              <a:xfrm>
                <a:off x="6901068" y="3053457"/>
                <a:ext cx="554960" cy="246221"/>
              </a:xfrm>
              <a:prstGeom prst="rect">
                <a:avLst/>
              </a:prstGeom>
              <a:noFill/>
            </p:spPr>
            <p:txBody>
              <a:bodyPr wrap="none" rtlCol="0">
                <a:spAutoFit/>
              </a:bodyPr>
              <a:lstStyle/>
              <a:p>
                <a:r>
                  <a:rPr lang="es-MX" sz="1000" b="1" dirty="0"/>
                  <a:t>mCD1</a:t>
                </a:r>
              </a:p>
            </p:txBody>
          </p:sp>
        </p:grpSp>
        <p:sp>
          <p:nvSpPr>
            <p:cNvPr id="1558" name="CuadroTexto 1557"/>
            <p:cNvSpPr txBox="1"/>
            <p:nvPr/>
          </p:nvSpPr>
          <p:spPr>
            <a:xfrm>
              <a:off x="7123902" y="2330800"/>
              <a:ext cx="476412" cy="215444"/>
            </a:xfrm>
            <a:prstGeom prst="rect">
              <a:avLst/>
            </a:prstGeom>
            <a:noFill/>
          </p:spPr>
          <p:txBody>
            <a:bodyPr wrap="none" rtlCol="0">
              <a:spAutoFit/>
            </a:bodyPr>
            <a:lstStyle/>
            <a:p>
              <a:r>
                <a:rPr lang="es-MX" sz="800" b="1" dirty="0"/>
                <a:t>c-</a:t>
              </a:r>
              <a:r>
                <a:rPr lang="es-MX" sz="800" b="1" dirty="0" err="1"/>
                <a:t>Myc</a:t>
              </a:r>
              <a:endParaRPr lang="es-MX" sz="800" b="1" dirty="0"/>
            </a:p>
          </p:txBody>
        </p:sp>
        <p:cxnSp>
          <p:nvCxnSpPr>
            <p:cNvPr id="1559" name="Conector recto 1558"/>
            <p:cNvCxnSpPr/>
            <p:nvPr/>
          </p:nvCxnSpPr>
          <p:spPr>
            <a:xfrm>
              <a:off x="7777177" y="2413270"/>
              <a:ext cx="324000" cy="0"/>
            </a:xfrm>
            <a:prstGeom prst="line">
              <a:avLst/>
            </a:prstGeom>
          </p:spPr>
          <p:style>
            <a:lnRef idx="2">
              <a:schemeClr val="dk1"/>
            </a:lnRef>
            <a:fillRef idx="0">
              <a:schemeClr val="dk1"/>
            </a:fillRef>
            <a:effectRef idx="1">
              <a:schemeClr val="dk1"/>
            </a:effectRef>
            <a:fontRef idx="minor">
              <a:schemeClr val="tx1"/>
            </a:fontRef>
          </p:style>
        </p:cxnSp>
        <p:cxnSp>
          <p:nvCxnSpPr>
            <p:cNvPr id="1560" name="Conector recto 1559"/>
            <p:cNvCxnSpPr/>
            <p:nvPr/>
          </p:nvCxnSpPr>
          <p:spPr>
            <a:xfrm flipV="1">
              <a:off x="8099985" y="2346326"/>
              <a:ext cx="0" cy="124098"/>
            </a:xfrm>
            <a:prstGeom prst="line">
              <a:avLst/>
            </a:prstGeom>
          </p:spPr>
          <p:style>
            <a:lnRef idx="2">
              <a:schemeClr val="dk1"/>
            </a:lnRef>
            <a:fillRef idx="0">
              <a:schemeClr val="dk1"/>
            </a:fillRef>
            <a:effectRef idx="1">
              <a:schemeClr val="dk1"/>
            </a:effectRef>
            <a:fontRef idx="minor">
              <a:schemeClr val="tx1"/>
            </a:fontRef>
          </p:style>
        </p:cxnSp>
        <p:sp>
          <p:nvSpPr>
            <p:cNvPr id="1561" name="Elipse 1560"/>
            <p:cNvSpPr/>
            <p:nvPr/>
          </p:nvSpPr>
          <p:spPr>
            <a:xfrm>
              <a:off x="7803038" y="1783356"/>
              <a:ext cx="454918" cy="310736"/>
            </a:xfrm>
            <a:prstGeom prst="ellipse">
              <a:avLst/>
            </a:prstGeom>
            <a:solidFill>
              <a:srgbClr val="0070C0"/>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a:p>
          </p:txBody>
        </p:sp>
        <p:sp>
          <p:nvSpPr>
            <p:cNvPr id="1562" name="CuadroTexto 1561"/>
            <p:cNvSpPr txBox="1"/>
            <p:nvPr/>
          </p:nvSpPr>
          <p:spPr>
            <a:xfrm>
              <a:off x="7754898" y="1818020"/>
              <a:ext cx="458780" cy="215444"/>
            </a:xfrm>
            <a:prstGeom prst="rect">
              <a:avLst/>
            </a:prstGeom>
            <a:noFill/>
          </p:spPr>
          <p:txBody>
            <a:bodyPr wrap="none" rtlCol="0">
              <a:spAutoFit/>
            </a:bodyPr>
            <a:lstStyle/>
            <a:p>
              <a:r>
                <a:rPr lang="es-MX" sz="800" b="1" dirty="0"/>
                <a:t>ZASP</a:t>
              </a:r>
            </a:p>
          </p:txBody>
        </p:sp>
        <p:cxnSp>
          <p:nvCxnSpPr>
            <p:cNvPr id="1563" name="Conector recto 1562"/>
            <p:cNvCxnSpPr/>
            <p:nvPr/>
          </p:nvCxnSpPr>
          <p:spPr>
            <a:xfrm>
              <a:off x="7533077" y="1987284"/>
              <a:ext cx="143999" cy="180000"/>
            </a:xfrm>
            <a:prstGeom prst="line">
              <a:avLst/>
            </a:prstGeom>
          </p:spPr>
          <p:style>
            <a:lnRef idx="2">
              <a:schemeClr val="dk1"/>
            </a:lnRef>
            <a:fillRef idx="0">
              <a:schemeClr val="dk1"/>
            </a:fillRef>
            <a:effectRef idx="1">
              <a:schemeClr val="dk1"/>
            </a:effectRef>
            <a:fontRef idx="minor">
              <a:schemeClr val="tx1"/>
            </a:fontRef>
          </p:style>
        </p:cxnSp>
        <p:cxnSp>
          <p:nvCxnSpPr>
            <p:cNvPr id="1564" name="Conector recto 1563"/>
            <p:cNvCxnSpPr/>
            <p:nvPr/>
          </p:nvCxnSpPr>
          <p:spPr>
            <a:xfrm flipV="1">
              <a:off x="7624087" y="1960391"/>
              <a:ext cx="138767" cy="115678"/>
            </a:xfrm>
            <a:prstGeom prst="line">
              <a:avLst/>
            </a:prstGeom>
          </p:spPr>
          <p:style>
            <a:lnRef idx="2">
              <a:schemeClr val="dk1"/>
            </a:lnRef>
            <a:fillRef idx="0">
              <a:schemeClr val="dk1"/>
            </a:fillRef>
            <a:effectRef idx="1">
              <a:schemeClr val="dk1"/>
            </a:effectRef>
            <a:fontRef idx="minor">
              <a:schemeClr val="tx1"/>
            </a:fontRef>
          </p:style>
        </p:cxnSp>
      </p:grpSp>
      <p:pic>
        <p:nvPicPr>
          <p:cNvPr id="1577" name="Imagen 1576"/>
          <p:cNvPicPr>
            <a:picLocks noChangeAspect="1"/>
          </p:cNvPicPr>
          <p:nvPr/>
        </p:nvPicPr>
        <p:blipFill rotWithShape="1">
          <a:blip r:embed="rId16"/>
          <a:srcRect l="10152" t="32848" r="70983" b="23909"/>
          <a:stretch/>
        </p:blipFill>
        <p:spPr>
          <a:xfrm>
            <a:off x="7022626" y="1178317"/>
            <a:ext cx="2074598" cy="1998033"/>
          </a:xfrm>
          <a:prstGeom prst="rect">
            <a:avLst/>
          </a:prstGeom>
        </p:spPr>
      </p:pic>
    </p:spTree>
    <p:extLst>
      <p:ext uri="{BB962C8B-B14F-4D97-AF65-F5344CB8AC3E}">
        <p14:creationId xmlns:p14="http://schemas.microsoft.com/office/powerpoint/2010/main" val="87183620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251520" y="395953"/>
            <a:ext cx="8821345" cy="461665"/>
          </a:xfrm>
          <a:prstGeom prst="rect">
            <a:avLst/>
          </a:prstGeom>
        </p:spPr>
        <p:txBody>
          <a:bodyPr wrap="none">
            <a:spAutoFit/>
          </a:bodyPr>
          <a:lstStyle/>
          <a:p>
            <a:r>
              <a:rPr lang="es-MX" sz="2400" b="1" dirty="0" smtClean="0">
                <a:latin typeface="+mj-lt"/>
                <a:cs typeface="Arial" pitchFamily="34" charset="0"/>
              </a:rPr>
              <a:t>ZO-2 inhibe la proliferación de células cancerosas de cérvix humano</a:t>
            </a:r>
            <a:endParaRPr lang="es-MX" sz="2400" dirty="0">
              <a:latin typeface="+mj-lt"/>
            </a:endParaRPr>
          </a:p>
        </p:txBody>
      </p:sp>
      <p:grpSp>
        <p:nvGrpSpPr>
          <p:cNvPr id="41" name="Agrupar 40"/>
          <p:cNvGrpSpPr/>
          <p:nvPr/>
        </p:nvGrpSpPr>
        <p:grpSpPr>
          <a:xfrm>
            <a:off x="915988" y="1340768"/>
            <a:ext cx="7312025" cy="4446578"/>
            <a:chOff x="915988" y="1340768"/>
            <a:chExt cx="7312025" cy="4446578"/>
          </a:xfrm>
        </p:grpSpPr>
        <p:graphicFrame>
          <p:nvGraphicFramePr>
            <p:cNvPr id="42" name="Object 9"/>
            <p:cNvGraphicFramePr>
              <a:graphicFrameLocks noChangeAspect="1"/>
            </p:cNvGraphicFramePr>
            <p:nvPr>
              <p:extLst>
                <p:ext uri="{D42A27DB-BD31-4B8C-83A1-F6EECF244321}">
                  <p14:modId xmlns:p14="http://schemas.microsoft.com/office/powerpoint/2010/main" val="2114884019"/>
                </p:ext>
              </p:extLst>
            </p:nvPr>
          </p:nvGraphicFramePr>
          <p:xfrm>
            <a:off x="915988" y="3980771"/>
            <a:ext cx="2447925" cy="1789112"/>
          </p:xfrm>
          <a:graphic>
            <a:graphicData uri="http://schemas.openxmlformats.org/presentationml/2006/ole">
              <mc:AlternateContent xmlns:mc="http://schemas.openxmlformats.org/markup-compatibility/2006">
                <mc:Choice xmlns:v="urn:schemas-microsoft-com:vml" Requires="v">
                  <p:oleObj spid="_x0000_s5210" name="Prism 6" r:id="rId3" imgW="3439296" imgH="2515676" progId="Prism6.Document">
                    <p:embed/>
                  </p:oleObj>
                </mc:Choice>
                <mc:Fallback>
                  <p:oleObj name="Prism 6" r:id="rId3" imgW="3439296" imgH="2515676" progId="Prism6.Documen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988" y="3980771"/>
                          <a:ext cx="2447925" cy="178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43" name="Picture 1" descr="C:\Users\ciriusblack\Documents\resultados ultima oportunidad\confocal\BRDU FINAL HELA SIHA C33A\AVG_101116.lif - HELA BRDU HZO-2 5_Blur001-1 (RGB).tif"/>
            <p:cNvPicPr>
              <a:picLocks noChangeAspect="1" noChangeArrowheads="1"/>
            </p:cNvPicPr>
            <p:nvPr/>
          </p:nvPicPr>
          <p:blipFill>
            <a:blip r:embed="rId5" cstate="print"/>
            <a:srcRect/>
            <a:stretch>
              <a:fillRect/>
            </a:stretch>
          </p:blipFill>
          <p:spPr bwMode="auto">
            <a:xfrm>
              <a:off x="988608" y="1710100"/>
              <a:ext cx="2232248" cy="2129537"/>
            </a:xfrm>
            <a:prstGeom prst="rect">
              <a:avLst/>
            </a:prstGeom>
            <a:noFill/>
          </p:spPr>
        </p:pic>
        <p:sp>
          <p:nvSpPr>
            <p:cNvPr id="44" name="4 CuadroTexto"/>
            <p:cNvSpPr txBox="1"/>
            <p:nvPr/>
          </p:nvSpPr>
          <p:spPr>
            <a:xfrm>
              <a:off x="2267744" y="1673026"/>
              <a:ext cx="984565" cy="461665"/>
            </a:xfrm>
            <a:prstGeom prst="rect">
              <a:avLst/>
            </a:prstGeom>
            <a:noFill/>
          </p:spPr>
          <p:txBody>
            <a:bodyPr wrap="none" rtlCol="0">
              <a:spAutoFit/>
            </a:bodyPr>
            <a:lstStyle/>
            <a:p>
              <a:r>
                <a:rPr lang="es-MX" sz="1000" b="1" dirty="0" err="1" smtClean="0">
                  <a:solidFill>
                    <a:srgbClr val="FF0000"/>
                  </a:solidFill>
                  <a:latin typeface="Arial Black" pitchFamily="34" charset="0"/>
                </a:rPr>
                <a:t>Flag</a:t>
              </a:r>
              <a:r>
                <a:rPr lang="es-MX" sz="1000" b="1" dirty="0" smtClean="0">
                  <a:solidFill>
                    <a:srgbClr val="FF0000"/>
                  </a:solidFill>
                  <a:latin typeface="Arial Black" pitchFamily="34" charset="0"/>
                </a:rPr>
                <a:t> </a:t>
              </a:r>
              <a:r>
                <a:rPr lang="es-MX" sz="1400" b="1" dirty="0" smtClean="0">
                  <a:solidFill>
                    <a:srgbClr val="FF0000"/>
                  </a:solidFill>
                  <a:latin typeface="Arial Black" pitchFamily="34" charset="0"/>
                </a:rPr>
                <a:t>ZO-2</a:t>
              </a:r>
              <a:endParaRPr lang="es-MX" sz="1000" b="1" dirty="0" smtClean="0">
                <a:solidFill>
                  <a:srgbClr val="FF0000"/>
                </a:solidFill>
                <a:latin typeface="Arial Black" pitchFamily="34" charset="0"/>
              </a:endParaRPr>
            </a:p>
            <a:p>
              <a:r>
                <a:rPr lang="es-MX" sz="1000" b="1" dirty="0" err="1" smtClean="0">
                  <a:solidFill>
                    <a:srgbClr val="92D050"/>
                  </a:solidFill>
                  <a:latin typeface="Arial Black" pitchFamily="34" charset="0"/>
                </a:rPr>
                <a:t>Brdu</a:t>
              </a:r>
              <a:endParaRPr lang="es-MX" sz="1000" b="1" dirty="0">
                <a:solidFill>
                  <a:srgbClr val="92D050"/>
                </a:solidFill>
                <a:latin typeface="Arial Black" pitchFamily="34" charset="0"/>
              </a:endParaRPr>
            </a:p>
          </p:txBody>
        </p:sp>
        <p:cxnSp>
          <p:nvCxnSpPr>
            <p:cNvPr id="45" name="5 Conector recto de flecha"/>
            <p:cNvCxnSpPr/>
            <p:nvPr/>
          </p:nvCxnSpPr>
          <p:spPr>
            <a:xfrm rot="10800000" flipV="1">
              <a:off x="1420657" y="1978370"/>
              <a:ext cx="144015" cy="10469"/>
            </a:xfrm>
            <a:prstGeom prst="straightConnector1">
              <a:avLst/>
            </a:prstGeom>
            <a:ln>
              <a:solidFill>
                <a:schemeClr val="bg1"/>
              </a:solidFill>
              <a:tailEnd type="arrow"/>
            </a:ln>
          </p:spPr>
          <p:style>
            <a:lnRef idx="2">
              <a:schemeClr val="dk1"/>
            </a:lnRef>
            <a:fillRef idx="0">
              <a:schemeClr val="dk1"/>
            </a:fillRef>
            <a:effectRef idx="1">
              <a:schemeClr val="dk1"/>
            </a:effectRef>
            <a:fontRef idx="minor">
              <a:schemeClr val="tx1"/>
            </a:fontRef>
          </p:style>
        </p:cxnSp>
        <p:cxnSp>
          <p:nvCxnSpPr>
            <p:cNvPr id="46" name="6 Conector recto de flecha"/>
            <p:cNvCxnSpPr/>
            <p:nvPr/>
          </p:nvCxnSpPr>
          <p:spPr>
            <a:xfrm rot="10800000">
              <a:off x="2500776" y="3078252"/>
              <a:ext cx="451100" cy="2179"/>
            </a:xfrm>
            <a:prstGeom prst="straightConnector1">
              <a:avLst/>
            </a:prstGeom>
            <a:ln>
              <a:solidFill>
                <a:schemeClr val="bg1"/>
              </a:solidFill>
              <a:tailEnd type="arrow"/>
            </a:ln>
          </p:spPr>
          <p:style>
            <a:lnRef idx="2">
              <a:schemeClr val="dk1"/>
            </a:lnRef>
            <a:fillRef idx="0">
              <a:schemeClr val="dk1"/>
            </a:fillRef>
            <a:effectRef idx="1">
              <a:schemeClr val="dk1"/>
            </a:effectRef>
            <a:fontRef idx="minor">
              <a:schemeClr val="tx1"/>
            </a:fontRef>
          </p:style>
        </p:cxnSp>
        <p:pic>
          <p:nvPicPr>
            <p:cNvPr id="47" name="Picture 4" descr="C:\Users\ciriusblack\Desktop\281116\AVG_281116.lif - siha brdu zo2humana7_Blur001-1 (RGB).tif"/>
            <p:cNvPicPr>
              <a:picLocks noChangeAspect="1" noChangeArrowheads="1"/>
            </p:cNvPicPr>
            <p:nvPr/>
          </p:nvPicPr>
          <p:blipFill>
            <a:blip r:embed="rId6"/>
            <a:srcRect/>
            <a:stretch>
              <a:fillRect/>
            </a:stretch>
          </p:blipFill>
          <p:spPr bwMode="auto">
            <a:xfrm>
              <a:off x="3436880" y="1710100"/>
              <a:ext cx="2232000" cy="2160240"/>
            </a:xfrm>
            <a:prstGeom prst="rect">
              <a:avLst/>
            </a:prstGeom>
            <a:noFill/>
          </p:spPr>
        </p:pic>
        <p:graphicFrame>
          <p:nvGraphicFramePr>
            <p:cNvPr id="48" name="Object 2"/>
            <p:cNvGraphicFramePr>
              <a:graphicFrameLocks noChangeAspect="1"/>
            </p:cNvGraphicFramePr>
            <p:nvPr>
              <p:extLst>
                <p:ext uri="{D42A27DB-BD31-4B8C-83A1-F6EECF244321}">
                  <p14:modId xmlns:p14="http://schemas.microsoft.com/office/powerpoint/2010/main" val="2646046663"/>
                </p:ext>
              </p:extLst>
            </p:nvPr>
          </p:nvGraphicFramePr>
          <p:xfrm>
            <a:off x="3315891" y="3992916"/>
            <a:ext cx="2408237" cy="1768475"/>
          </p:xfrm>
          <a:graphic>
            <a:graphicData uri="http://schemas.openxmlformats.org/presentationml/2006/ole">
              <mc:AlternateContent xmlns:mc="http://schemas.openxmlformats.org/markup-compatibility/2006">
                <mc:Choice xmlns:v="urn:schemas-microsoft-com:vml" Requires="v">
                  <p:oleObj spid="_x0000_s5211" name="Prism 6" r:id="rId7" imgW="3439296" imgH="2524680" progId="Prism6.Document">
                    <p:embed/>
                  </p:oleObj>
                </mc:Choice>
                <mc:Fallback>
                  <p:oleObj name="Prism 6" r:id="rId7" imgW="3439296" imgH="2524680" progId="Prism6.Document">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15891" y="3992916"/>
                          <a:ext cx="2408237"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9" name="Object 4"/>
            <p:cNvGraphicFramePr>
              <a:graphicFrameLocks noChangeAspect="1"/>
            </p:cNvGraphicFramePr>
            <p:nvPr>
              <p:extLst>
                <p:ext uri="{D42A27DB-BD31-4B8C-83A1-F6EECF244321}">
                  <p14:modId xmlns:p14="http://schemas.microsoft.com/office/powerpoint/2010/main" val="1116527793"/>
                </p:ext>
              </p:extLst>
            </p:nvPr>
          </p:nvGraphicFramePr>
          <p:xfrm>
            <a:off x="5580063" y="3863296"/>
            <a:ext cx="2647950" cy="1924050"/>
          </p:xfrm>
          <a:graphic>
            <a:graphicData uri="http://schemas.openxmlformats.org/presentationml/2006/ole">
              <mc:AlternateContent xmlns:mc="http://schemas.openxmlformats.org/markup-compatibility/2006">
                <mc:Choice xmlns:v="urn:schemas-microsoft-com:vml" Requires="v">
                  <p:oleObj spid="_x0000_s5212" name="Prism 6" r:id="rId9" imgW="3439296" imgH="2497308" progId="Prism6.Document">
                    <p:embed/>
                  </p:oleObj>
                </mc:Choice>
                <mc:Fallback>
                  <p:oleObj name="Prism 6" r:id="rId9" imgW="3439296" imgH="2497308" progId="Prism6.Document">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80063" y="3863296"/>
                          <a:ext cx="2647950"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50" name="Picture 5" descr="C:\Users\ciriusblack\Desktop\281116\AVG_281116.lif - c33a brdu zo2humana25_Blur001-1 (RGB).tif"/>
            <p:cNvPicPr>
              <a:picLocks noChangeAspect="1" noChangeArrowheads="1"/>
            </p:cNvPicPr>
            <p:nvPr/>
          </p:nvPicPr>
          <p:blipFill>
            <a:blip r:embed="rId11"/>
            <a:srcRect l="7079" t="7186" r="6563" b="2268"/>
            <a:stretch>
              <a:fillRect/>
            </a:stretch>
          </p:blipFill>
          <p:spPr bwMode="auto">
            <a:xfrm>
              <a:off x="5885152" y="1710100"/>
              <a:ext cx="2232248" cy="2124000"/>
            </a:xfrm>
            <a:prstGeom prst="rect">
              <a:avLst/>
            </a:prstGeom>
            <a:noFill/>
          </p:spPr>
        </p:pic>
        <p:cxnSp>
          <p:nvCxnSpPr>
            <p:cNvPr id="51" name="15 Conector recto de flecha"/>
            <p:cNvCxnSpPr/>
            <p:nvPr/>
          </p:nvCxnSpPr>
          <p:spPr>
            <a:xfrm rot="10800000">
              <a:off x="5076056" y="2418708"/>
              <a:ext cx="451100" cy="2179"/>
            </a:xfrm>
            <a:prstGeom prst="straightConnector1">
              <a:avLst/>
            </a:prstGeom>
            <a:ln>
              <a:solidFill>
                <a:schemeClr val="bg1"/>
              </a:solidFill>
              <a:tailEnd type="arrow"/>
            </a:ln>
          </p:spPr>
          <p:style>
            <a:lnRef idx="2">
              <a:schemeClr val="dk1"/>
            </a:lnRef>
            <a:fillRef idx="0">
              <a:schemeClr val="dk1"/>
            </a:fillRef>
            <a:effectRef idx="1">
              <a:schemeClr val="dk1"/>
            </a:effectRef>
            <a:fontRef idx="minor">
              <a:schemeClr val="tx1"/>
            </a:fontRef>
          </p:style>
        </p:cxnSp>
        <p:cxnSp>
          <p:nvCxnSpPr>
            <p:cNvPr id="52" name="16 Conector recto de flecha"/>
            <p:cNvCxnSpPr/>
            <p:nvPr/>
          </p:nvCxnSpPr>
          <p:spPr>
            <a:xfrm rot="5400000" flipH="1" flipV="1">
              <a:off x="5368529" y="3278955"/>
              <a:ext cx="133546" cy="1588"/>
            </a:xfrm>
            <a:prstGeom prst="straightConnector1">
              <a:avLst/>
            </a:prstGeom>
            <a:ln>
              <a:solidFill>
                <a:schemeClr val="bg1"/>
              </a:solidFill>
              <a:tailEnd type="arrow"/>
            </a:ln>
          </p:spPr>
          <p:style>
            <a:lnRef idx="2">
              <a:schemeClr val="dk1"/>
            </a:lnRef>
            <a:fillRef idx="0">
              <a:schemeClr val="dk1"/>
            </a:fillRef>
            <a:effectRef idx="1">
              <a:schemeClr val="dk1"/>
            </a:effectRef>
            <a:fontRef idx="minor">
              <a:schemeClr val="tx1"/>
            </a:fontRef>
          </p:style>
        </p:cxnSp>
        <p:cxnSp>
          <p:nvCxnSpPr>
            <p:cNvPr id="53" name="17 Conector recto de flecha"/>
            <p:cNvCxnSpPr/>
            <p:nvPr/>
          </p:nvCxnSpPr>
          <p:spPr>
            <a:xfrm rot="10800000">
              <a:off x="6660233" y="3212632"/>
              <a:ext cx="451100" cy="2179"/>
            </a:xfrm>
            <a:prstGeom prst="straightConnector1">
              <a:avLst/>
            </a:prstGeom>
            <a:ln>
              <a:solidFill>
                <a:schemeClr val="bg1"/>
              </a:solidFill>
              <a:tailEnd type="arrow"/>
            </a:ln>
          </p:spPr>
          <p:style>
            <a:lnRef idx="2">
              <a:schemeClr val="dk1"/>
            </a:lnRef>
            <a:fillRef idx="0">
              <a:schemeClr val="dk1"/>
            </a:fillRef>
            <a:effectRef idx="1">
              <a:schemeClr val="dk1"/>
            </a:effectRef>
            <a:fontRef idx="minor">
              <a:schemeClr val="tx1"/>
            </a:fontRef>
          </p:style>
        </p:cxnSp>
        <p:cxnSp>
          <p:nvCxnSpPr>
            <p:cNvPr id="54" name="18 Conector recto de flecha"/>
            <p:cNvCxnSpPr/>
            <p:nvPr/>
          </p:nvCxnSpPr>
          <p:spPr>
            <a:xfrm rot="10800000" flipV="1">
              <a:off x="7884369" y="2410419"/>
              <a:ext cx="144015" cy="10469"/>
            </a:xfrm>
            <a:prstGeom prst="straightConnector1">
              <a:avLst/>
            </a:prstGeom>
            <a:ln>
              <a:solidFill>
                <a:schemeClr val="bg1"/>
              </a:solidFill>
              <a:tailEnd type="arrow"/>
            </a:ln>
          </p:spPr>
          <p:style>
            <a:lnRef idx="2">
              <a:schemeClr val="dk1"/>
            </a:lnRef>
            <a:fillRef idx="0">
              <a:schemeClr val="dk1"/>
            </a:fillRef>
            <a:effectRef idx="1">
              <a:schemeClr val="dk1"/>
            </a:effectRef>
            <a:fontRef idx="minor">
              <a:schemeClr val="tx1"/>
            </a:fontRef>
          </p:style>
        </p:cxnSp>
        <p:sp>
          <p:nvSpPr>
            <p:cNvPr id="55" name="19 CuadroTexto"/>
            <p:cNvSpPr txBox="1"/>
            <p:nvPr/>
          </p:nvSpPr>
          <p:spPr>
            <a:xfrm>
              <a:off x="4716016" y="1673026"/>
              <a:ext cx="984565" cy="461665"/>
            </a:xfrm>
            <a:prstGeom prst="rect">
              <a:avLst/>
            </a:prstGeom>
            <a:noFill/>
          </p:spPr>
          <p:txBody>
            <a:bodyPr wrap="none" rtlCol="0">
              <a:spAutoFit/>
            </a:bodyPr>
            <a:lstStyle/>
            <a:p>
              <a:r>
                <a:rPr lang="es-MX" sz="1000" b="1" dirty="0" err="1" smtClean="0">
                  <a:solidFill>
                    <a:srgbClr val="FF0000"/>
                  </a:solidFill>
                  <a:latin typeface="Arial Black" pitchFamily="34" charset="0"/>
                </a:rPr>
                <a:t>Flag</a:t>
              </a:r>
              <a:r>
                <a:rPr lang="es-MX" sz="1000" b="1" dirty="0" smtClean="0">
                  <a:solidFill>
                    <a:srgbClr val="FF0000"/>
                  </a:solidFill>
                  <a:latin typeface="Arial Black" pitchFamily="34" charset="0"/>
                </a:rPr>
                <a:t> </a:t>
              </a:r>
              <a:r>
                <a:rPr lang="es-MX" sz="1400" b="1" dirty="0" smtClean="0">
                  <a:solidFill>
                    <a:srgbClr val="FF0000"/>
                  </a:solidFill>
                  <a:latin typeface="Arial Black" pitchFamily="34" charset="0"/>
                </a:rPr>
                <a:t>ZO-2</a:t>
              </a:r>
              <a:endParaRPr lang="es-MX" sz="1000" b="1" dirty="0" smtClean="0">
                <a:solidFill>
                  <a:srgbClr val="FF0000"/>
                </a:solidFill>
                <a:latin typeface="Arial Black" pitchFamily="34" charset="0"/>
              </a:endParaRPr>
            </a:p>
            <a:p>
              <a:r>
                <a:rPr lang="es-MX" sz="1000" b="1" dirty="0" err="1" smtClean="0">
                  <a:solidFill>
                    <a:srgbClr val="92D050"/>
                  </a:solidFill>
                  <a:latin typeface="Arial Black" pitchFamily="34" charset="0"/>
                </a:rPr>
                <a:t>Brdu</a:t>
              </a:r>
              <a:endParaRPr lang="es-MX" sz="1000" b="1" dirty="0">
                <a:solidFill>
                  <a:srgbClr val="92D050"/>
                </a:solidFill>
                <a:latin typeface="Arial Black" pitchFamily="34" charset="0"/>
              </a:endParaRPr>
            </a:p>
          </p:txBody>
        </p:sp>
        <p:sp>
          <p:nvSpPr>
            <p:cNvPr id="56" name="20 CuadroTexto"/>
            <p:cNvSpPr txBox="1"/>
            <p:nvPr/>
          </p:nvSpPr>
          <p:spPr>
            <a:xfrm>
              <a:off x="7164288" y="1702643"/>
              <a:ext cx="984565" cy="461665"/>
            </a:xfrm>
            <a:prstGeom prst="rect">
              <a:avLst/>
            </a:prstGeom>
            <a:noFill/>
          </p:spPr>
          <p:txBody>
            <a:bodyPr wrap="none" rtlCol="0">
              <a:spAutoFit/>
            </a:bodyPr>
            <a:lstStyle/>
            <a:p>
              <a:r>
                <a:rPr lang="es-MX" sz="1000" b="1" dirty="0" err="1" smtClean="0">
                  <a:solidFill>
                    <a:srgbClr val="FF0000"/>
                  </a:solidFill>
                  <a:latin typeface="Arial Black" pitchFamily="34" charset="0"/>
                </a:rPr>
                <a:t>Flag</a:t>
              </a:r>
              <a:r>
                <a:rPr lang="es-MX" sz="1000" b="1" dirty="0" smtClean="0">
                  <a:solidFill>
                    <a:srgbClr val="FF0000"/>
                  </a:solidFill>
                  <a:latin typeface="Arial Black" pitchFamily="34" charset="0"/>
                </a:rPr>
                <a:t> </a:t>
              </a:r>
              <a:r>
                <a:rPr lang="es-MX" sz="1400" b="1" dirty="0" smtClean="0">
                  <a:solidFill>
                    <a:srgbClr val="FF0000"/>
                  </a:solidFill>
                  <a:latin typeface="Arial Black" pitchFamily="34" charset="0"/>
                </a:rPr>
                <a:t>ZO-2</a:t>
              </a:r>
              <a:endParaRPr lang="es-MX" sz="1000" b="1" dirty="0" smtClean="0">
                <a:solidFill>
                  <a:srgbClr val="FF0000"/>
                </a:solidFill>
                <a:latin typeface="Arial Black" pitchFamily="34" charset="0"/>
              </a:endParaRPr>
            </a:p>
            <a:p>
              <a:r>
                <a:rPr lang="es-MX" sz="1000" b="1" dirty="0" err="1" smtClean="0">
                  <a:solidFill>
                    <a:srgbClr val="92D050"/>
                  </a:solidFill>
                  <a:latin typeface="Arial Black" pitchFamily="34" charset="0"/>
                </a:rPr>
                <a:t>Brdu</a:t>
              </a:r>
              <a:endParaRPr lang="es-MX" sz="1000" b="1" dirty="0">
                <a:solidFill>
                  <a:srgbClr val="92D050"/>
                </a:solidFill>
                <a:latin typeface="Arial Black" pitchFamily="34" charset="0"/>
              </a:endParaRPr>
            </a:p>
          </p:txBody>
        </p:sp>
        <p:sp>
          <p:nvSpPr>
            <p:cNvPr id="57" name="21 CuadroTexto"/>
            <p:cNvSpPr txBox="1"/>
            <p:nvPr/>
          </p:nvSpPr>
          <p:spPr>
            <a:xfrm>
              <a:off x="1403648" y="1340768"/>
              <a:ext cx="1493166" cy="369332"/>
            </a:xfrm>
            <a:prstGeom prst="rect">
              <a:avLst/>
            </a:prstGeom>
            <a:noFill/>
          </p:spPr>
          <p:txBody>
            <a:bodyPr wrap="none" rtlCol="0">
              <a:spAutoFit/>
            </a:bodyPr>
            <a:lstStyle/>
            <a:p>
              <a:r>
                <a:rPr lang="es-MX" b="1" dirty="0" err="1" smtClean="0"/>
                <a:t>HeLa</a:t>
              </a:r>
              <a:r>
                <a:rPr lang="es-MX" b="1" dirty="0" smtClean="0"/>
                <a:t> (HPV18)</a:t>
              </a:r>
              <a:endParaRPr lang="es-MX" b="1" dirty="0"/>
            </a:p>
          </p:txBody>
        </p:sp>
        <p:sp>
          <p:nvSpPr>
            <p:cNvPr id="58" name="22 CuadroTexto"/>
            <p:cNvSpPr txBox="1"/>
            <p:nvPr/>
          </p:nvSpPr>
          <p:spPr>
            <a:xfrm>
              <a:off x="3779912" y="1340768"/>
              <a:ext cx="1475532" cy="369332"/>
            </a:xfrm>
            <a:prstGeom prst="rect">
              <a:avLst/>
            </a:prstGeom>
            <a:noFill/>
          </p:spPr>
          <p:txBody>
            <a:bodyPr wrap="none" rtlCol="0">
              <a:spAutoFit/>
            </a:bodyPr>
            <a:lstStyle/>
            <a:p>
              <a:r>
                <a:rPr lang="es-MX" b="1" dirty="0" smtClean="0"/>
                <a:t>SIHA (HPV16)</a:t>
              </a:r>
              <a:endParaRPr lang="es-MX" b="1" dirty="0"/>
            </a:p>
          </p:txBody>
        </p:sp>
        <p:sp>
          <p:nvSpPr>
            <p:cNvPr id="59" name="23 CuadroTexto"/>
            <p:cNvSpPr txBox="1"/>
            <p:nvPr/>
          </p:nvSpPr>
          <p:spPr>
            <a:xfrm>
              <a:off x="6245710" y="1350060"/>
              <a:ext cx="1743041" cy="369332"/>
            </a:xfrm>
            <a:prstGeom prst="rect">
              <a:avLst/>
            </a:prstGeom>
            <a:noFill/>
          </p:spPr>
          <p:txBody>
            <a:bodyPr wrap="none" rtlCol="0">
              <a:spAutoFit/>
            </a:bodyPr>
            <a:lstStyle/>
            <a:p>
              <a:r>
                <a:rPr lang="es-MX" b="1" smtClean="0"/>
                <a:t>C33A (HPV </a:t>
              </a:r>
              <a:r>
                <a:rPr lang="es-MX" b="1" dirty="0" smtClean="0"/>
                <a:t>NEG)</a:t>
              </a:r>
              <a:endParaRPr lang="es-MX" b="1" dirty="0"/>
            </a:p>
          </p:txBody>
        </p:sp>
      </p:grpSp>
    </p:spTree>
    <p:extLst>
      <p:ext uri="{BB962C8B-B14F-4D97-AF65-F5344CB8AC3E}">
        <p14:creationId xmlns:p14="http://schemas.microsoft.com/office/powerpoint/2010/main" val="282163178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Título"/>
          <p:cNvSpPr>
            <a:spLocks noGrp="1"/>
          </p:cNvSpPr>
          <p:nvPr>
            <p:ph type="title"/>
          </p:nvPr>
        </p:nvSpPr>
        <p:spPr>
          <a:xfrm>
            <a:off x="0" y="58738"/>
            <a:ext cx="9144000" cy="922337"/>
          </a:xfrm>
        </p:spPr>
        <p:txBody>
          <a:bodyPr>
            <a:normAutofit/>
          </a:bodyPr>
          <a:lstStyle/>
          <a:p>
            <a:pPr eaLnBrk="1" hangingPunct="1"/>
            <a:r>
              <a:rPr lang="es-MX" sz="2400" b="1" dirty="0">
                <a:latin typeface="Calibri" charset="0"/>
              </a:rPr>
              <a:t>ZO-2 inhibe la vía Wnt canónica</a:t>
            </a:r>
          </a:p>
        </p:txBody>
      </p:sp>
      <p:pic>
        <p:nvPicPr>
          <p:cNvPr id="3075" name="Picture 2"/>
          <p:cNvPicPr>
            <a:picLocks noChangeAspect="1" noChangeArrowheads="1"/>
          </p:cNvPicPr>
          <p:nvPr/>
        </p:nvPicPr>
        <p:blipFill>
          <a:blip r:embed="rId2">
            <a:extLst>
              <a:ext uri="{28A0092B-C50C-407E-A947-70E740481C1C}">
                <a14:useLocalDpi xmlns:a14="http://schemas.microsoft.com/office/drawing/2010/main" val="0"/>
              </a:ext>
            </a:extLst>
          </a:blip>
          <a:srcRect l="17986" r="19368" b="5412"/>
          <a:stretch>
            <a:fillRect/>
          </a:stretch>
        </p:blipFill>
        <p:spPr bwMode="auto">
          <a:xfrm>
            <a:off x="4213225" y="1700213"/>
            <a:ext cx="4870450" cy="427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6"/>
          <p:cNvSpPr>
            <a:spLocks noChangeArrowheads="1"/>
          </p:cNvSpPr>
          <p:nvPr/>
        </p:nvSpPr>
        <p:spPr bwMode="auto">
          <a:xfrm>
            <a:off x="6372225" y="6288088"/>
            <a:ext cx="3167063"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eaLnBrk="1" hangingPunct="1">
              <a:tabLst>
                <a:tab pos="723900" algn="l"/>
                <a:tab pos="1447800" algn="l"/>
                <a:tab pos="2171700" algn="l"/>
                <a:tab pos="2895600" algn="l"/>
              </a:tabLst>
            </a:pPr>
            <a:r>
              <a:rPr lang="es-MX" sz="1400" b="1">
                <a:solidFill>
                  <a:srgbClr val="000000"/>
                </a:solidFill>
                <a:latin typeface="Calibri" charset="0"/>
              </a:rPr>
              <a:t>Tapia, R., </a:t>
            </a:r>
            <a:r>
              <a:rPr lang="es-MX" sz="1400" b="1" i="1">
                <a:solidFill>
                  <a:srgbClr val="000000"/>
                </a:solidFill>
                <a:latin typeface="Calibri" charset="0"/>
              </a:rPr>
              <a:t>et al</a:t>
            </a:r>
            <a:r>
              <a:rPr lang="es-MX" sz="1400" b="1">
                <a:solidFill>
                  <a:srgbClr val="000000"/>
                </a:solidFill>
                <a:latin typeface="Calibri" charset="0"/>
              </a:rPr>
              <a:t>., Mol Biol Cell, 2009. 20(3): p. 1102-17</a:t>
            </a:r>
          </a:p>
        </p:txBody>
      </p:sp>
      <p:pic>
        <p:nvPicPr>
          <p:cNvPr id="3077" name="Picture 2"/>
          <p:cNvPicPr>
            <a:picLocks noChangeAspect="1" noChangeArrowheads="1"/>
          </p:cNvPicPr>
          <p:nvPr/>
        </p:nvPicPr>
        <p:blipFill>
          <a:blip r:embed="rId3">
            <a:extLst>
              <a:ext uri="{28A0092B-C50C-407E-A947-70E740481C1C}">
                <a14:useLocalDpi xmlns:a14="http://schemas.microsoft.com/office/drawing/2010/main" val="0"/>
              </a:ext>
            </a:extLst>
          </a:blip>
          <a:srcRect l="10236" t="4547" r="12839" b="10797"/>
          <a:stretch>
            <a:fillRect/>
          </a:stretch>
        </p:blipFill>
        <p:spPr bwMode="auto">
          <a:xfrm>
            <a:off x="-4763" y="1743075"/>
            <a:ext cx="4486276" cy="36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Rectangle 6"/>
          <p:cNvSpPr>
            <a:spLocks noChangeArrowheads="1"/>
          </p:cNvSpPr>
          <p:nvPr/>
        </p:nvSpPr>
        <p:spPr bwMode="auto">
          <a:xfrm>
            <a:off x="5795963" y="1328738"/>
            <a:ext cx="163036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eaLnBrk="1" hangingPunct="1">
              <a:tabLst>
                <a:tab pos="723900" algn="l"/>
                <a:tab pos="1447800" algn="l"/>
                <a:tab pos="2171700" algn="l"/>
                <a:tab pos="2895600" algn="l"/>
              </a:tabLst>
            </a:pPr>
            <a:r>
              <a:rPr lang="es-MX" dirty="0">
                <a:solidFill>
                  <a:srgbClr val="000000"/>
                </a:solidFill>
                <a:latin typeface="Calibri" charset="0"/>
              </a:rPr>
              <a:t>Modelo in vitro</a:t>
            </a:r>
          </a:p>
        </p:txBody>
      </p:sp>
      <p:sp>
        <p:nvSpPr>
          <p:cNvPr id="3079" name="Rectangle 5"/>
          <p:cNvSpPr>
            <a:spLocks noChangeArrowheads="1"/>
          </p:cNvSpPr>
          <p:nvPr/>
        </p:nvSpPr>
        <p:spPr bwMode="auto">
          <a:xfrm>
            <a:off x="179388" y="5084763"/>
            <a:ext cx="410527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eaLnBrk="1" hangingPunct="1">
              <a:tabLst>
                <a:tab pos="723900" algn="l"/>
                <a:tab pos="1447800" algn="l"/>
                <a:tab pos="2171700" algn="l"/>
                <a:tab pos="2895600" algn="l"/>
              </a:tabLst>
            </a:pPr>
            <a:endParaRPr lang="es-ES" sz="1400" b="1">
              <a:solidFill>
                <a:srgbClr val="000000"/>
              </a:solidFill>
              <a:latin typeface="Calibri" charset="0"/>
            </a:endParaRPr>
          </a:p>
          <a:p>
            <a:pPr algn="ctr" eaLnBrk="1" hangingPunct="1">
              <a:tabLst>
                <a:tab pos="723900" algn="l"/>
                <a:tab pos="1447800" algn="l"/>
                <a:tab pos="2171700" algn="l"/>
                <a:tab pos="2895600" algn="l"/>
              </a:tabLst>
            </a:pPr>
            <a:r>
              <a:rPr lang="es-MX" sz="1400" b="1">
                <a:solidFill>
                  <a:srgbClr val="000000"/>
                </a:solidFill>
                <a:latin typeface="Calibri" charset="0"/>
              </a:rPr>
              <a:t>Li, V.S., et al., Cell 2012. 149(6): p. 1245-56.</a:t>
            </a:r>
          </a:p>
        </p:txBody>
      </p:sp>
    </p:spTree>
    <p:extLst>
      <p:ext uri="{BB962C8B-B14F-4D97-AF65-F5344CB8AC3E}">
        <p14:creationId xmlns:p14="http://schemas.microsoft.com/office/powerpoint/2010/main" val="295398128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8"/>
          <p:cNvSpPr txBox="1">
            <a:spLocks noChangeArrowheads="1"/>
          </p:cNvSpPr>
          <p:nvPr/>
        </p:nvSpPr>
        <p:spPr bwMode="auto">
          <a:xfrm>
            <a:off x="-65088" y="-3175"/>
            <a:ext cx="9274176" cy="954088"/>
          </a:xfrm>
          <a:prstGeom prst="rect">
            <a:avLst/>
          </a:prstGeom>
          <a:noFill/>
          <a:ln w="9525">
            <a:noFill/>
            <a:miter lim="800000"/>
            <a:headEnd/>
            <a:tailEnd/>
          </a:ln>
        </p:spPr>
        <p:txBody>
          <a:bodyPr anchor="ctr">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s-MX" sz="2800" b="1">
                <a:latin typeface="Calibri" charset="0"/>
              </a:rPr>
              <a:t>ZO-2 inhibe la activación de la vía Wnt inducida por adriamicina en los podocitos de ratón</a:t>
            </a:r>
            <a:endParaRPr lang="en-US" sz="2800" b="1">
              <a:latin typeface="Calibri" charset="0"/>
            </a:endParaRPr>
          </a:p>
        </p:txBody>
      </p:sp>
      <p:grpSp>
        <p:nvGrpSpPr>
          <p:cNvPr id="3075" name="14 Grupo"/>
          <p:cNvGrpSpPr>
            <a:grpSpLocks/>
          </p:cNvGrpSpPr>
          <p:nvPr/>
        </p:nvGrpSpPr>
        <p:grpSpPr bwMode="auto">
          <a:xfrm>
            <a:off x="763588" y="1104900"/>
            <a:ext cx="7696200" cy="5276850"/>
            <a:chOff x="682873" y="1104900"/>
            <a:chExt cx="7698198" cy="5276850"/>
          </a:xfrm>
        </p:grpSpPr>
        <p:pic>
          <p:nvPicPr>
            <p:cNvPr id="3078" name="Picture 2"/>
            <p:cNvPicPr>
              <a:picLocks noChangeAspect="1" noChangeArrowheads="1"/>
            </p:cNvPicPr>
            <p:nvPr/>
          </p:nvPicPr>
          <p:blipFill>
            <a:blip r:embed="rId2">
              <a:extLst>
                <a:ext uri="{28A0092B-C50C-407E-A947-70E740481C1C}">
                  <a14:useLocalDpi xmlns:a14="http://schemas.microsoft.com/office/drawing/2010/main" val="0"/>
                </a:ext>
              </a:extLst>
            </a:blip>
            <a:srcRect l="10236" t="4547" r="12839" b="10797"/>
            <a:stretch>
              <a:fillRect/>
            </a:stretch>
          </p:blipFill>
          <p:spPr bwMode="auto">
            <a:xfrm>
              <a:off x="682873" y="2119313"/>
              <a:ext cx="4825231" cy="3325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2"/>
            <p:cNvPicPr>
              <a:picLocks noChangeAspect="1" noChangeArrowheads="1"/>
            </p:cNvPicPr>
            <p:nvPr/>
          </p:nvPicPr>
          <p:blipFill>
            <a:blip r:embed="rId3">
              <a:extLst>
                <a:ext uri="{28A0092B-C50C-407E-A947-70E740481C1C}">
                  <a14:useLocalDpi xmlns:a14="http://schemas.microsoft.com/office/drawing/2010/main" val="0"/>
                </a:ext>
              </a:extLst>
            </a:blip>
            <a:srcRect t="6500"/>
            <a:stretch>
              <a:fillRect/>
            </a:stretch>
          </p:blipFill>
          <p:spPr bwMode="auto">
            <a:xfrm>
              <a:off x="5775325" y="1104900"/>
              <a:ext cx="2325688"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Text Box 4"/>
            <p:cNvSpPr txBox="1">
              <a:spLocks noChangeArrowheads="1"/>
            </p:cNvSpPr>
            <p:nvPr/>
          </p:nvSpPr>
          <p:spPr bwMode="auto">
            <a:xfrm>
              <a:off x="7676221" y="1700213"/>
              <a:ext cx="704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r>
                <a:rPr lang="es-MX" sz="1800" b="1"/>
                <a:t>ZO-2</a:t>
              </a:r>
              <a:endParaRPr lang="en-US" sz="1800" b="1"/>
            </a:p>
          </p:txBody>
        </p:sp>
        <p:sp>
          <p:nvSpPr>
            <p:cNvPr id="3081" name="Line 5"/>
            <p:cNvSpPr>
              <a:spLocks noChangeShapeType="1"/>
            </p:cNvSpPr>
            <p:nvPr/>
          </p:nvSpPr>
          <p:spPr bwMode="auto">
            <a:xfrm>
              <a:off x="7596188" y="1916113"/>
              <a:ext cx="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3082" name="Line 6"/>
            <p:cNvSpPr>
              <a:spLocks noChangeShapeType="1"/>
            </p:cNvSpPr>
            <p:nvPr/>
          </p:nvSpPr>
          <p:spPr bwMode="auto">
            <a:xfrm flipH="1">
              <a:off x="6884058" y="1916113"/>
              <a:ext cx="72072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3083" name="Line 7"/>
            <p:cNvSpPr>
              <a:spLocks noChangeShapeType="1"/>
            </p:cNvSpPr>
            <p:nvPr/>
          </p:nvSpPr>
          <p:spPr bwMode="auto">
            <a:xfrm>
              <a:off x="6868637" y="1773238"/>
              <a:ext cx="0" cy="28733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3084" name="Text Box 9"/>
            <p:cNvSpPr txBox="1">
              <a:spLocks noChangeArrowheads="1"/>
            </p:cNvSpPr>
            <p:nvPr/>
          </p:nvSpPr>
          <p:spPr bwMode="auto">
            <a:xfrm>
              <a:off x="5032499" y="2348880"/>
              <a:ext cx="619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r>
                <a:rPr lang="es-MX" sz="1400" b="1"/>
                <a:t>DKKI</a:t>
              </a:r>
              <a:endParaRPr lang="en-US" sz="1400" b="1"/>
            </a:p>
          </p:txBody>
        </p:sp>
        <p:grpSp>
          <p:nvGrpSpPr>
            <p:cNvPr id="3085" name="Group 10"/>
            <p:cNvGrpSpPr>
              <a:grpSpLocks/>
            </p:cNvGrpSpPr>
            <p:nvPr/>
          </p:nvGrpSpPr>
          <p:grpSpPr bwMode="auto">
            <a:xfrm>
              <a:off x="4788024" y="2364755"/>
              <a:ext cx="287337" cy="215900"/>
              <a:chOff x="3061" y="845"/>
              <a:chExt cx="454" cy="181"/>
            </a:xfrm>
          </p:grpSpPr>
          <p:sp>
            <p:nvSpPr>
              <p:cNvPr id="3086" name="Line 11"/>
              <p:cNvSpPr>
                <a:spLocks noChangeShapeType="1"/>
              </p:cNvSpPr>
              <p:nvPr/>
            </p:nvSpPr>
            <p:spPr bwMode="auto">
              <a:xfrm flipH="1">
                <a:off x="3061" y="935"/>
                <a:ext cx="45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3087" name="Line 12"/>
              <p:cNvSpPr>
                <a:spLocks noChangeShapeType="1"/>
              </p:cNvSpPr>
              <p:nvPr/>
            </p:nvSpPr>
            <p:spPr bwMode="auto">
              <a:xfrm>
                <a:off x="3061" y="845"/>
                <a:ext cx="0" cy="18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grpSp>
      </p:grpSp>
      <p:sp>
        <p:nvSpPr>
          <p:cNvPr id="3076" name="Rectangle 5"/>
          <p:cNvSpPr>
            <a:spLocks noChangeArrowheads="1"/>
          </p:cNvSpPr>
          <p:nvPr/>
        </p:nvSpPr>
        <p:spPr bwMode="auto">
          <a:xfrm>
            <a:off x="1395413" y="5157788"/>
            <a:ext cx="3248025"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eaLnBrk="1" hangingPunct="1">
              <a:tabLst>
                <a:tab pos="723900" algn="l"/>
                <a:tab pos="1447800" algn="l"/>
                <a:tab pos="2171700" algn="l"/>
                <a:tab pos="2895600" algn="l"/>
              </a:tabLst>
            </a:pPr>
            <a:endParaRPr lang="es-ES" sz="1400" b="1">
              <a:solidFill>
                <a:srgbClr val="000000"/>
              </a:solidFill>
              <a:latin typeface="Calibri" charset="0"/>
            </a:endParaRPr>
          </a:p>
          <a:p>
            <a:pPr algn="ctr" eaLnBrk="1" hangingPunct="1">
              <a:tabLst>
                <a:tab pos="723900" algn="l"/>
                <a:tab pos="1447800" algn="l"/>
                <a:tab pos="2171700" algn="l"/>
                <a:tab pos="2895600" algn="l"/>
              </a:tabLst>
            </a:pPr>
            <a:r>
              <a:rPr lang="es-MX" sz="1400" b="1">
                <a:solidFill>
                  <a:srgbClr val="000000"/>
                </a:solidFill>
                <a:latin typeface="Calibri" charset="0"/>
              </a:rPr>
              <a:t>Li, V.S., et al., Cell, 2012. 149(6): p. 1245-56.</a:t>
            </a:r>
          </a:p>
        </p:txBody>
      </p:sp>
      <p:sp>
        <p:nvSpPr>
          <p:cNvPr id="3077" name="Text Box 93"/>
          <p:cNvSpPr txBox="1">
            <a:spLocks noChangeArrowheads="1"/>
          </p:cNvSpPr>
          <p:nvPr/>
        </p:nvSpPr>
        <p:spPr bwMode="auto">
          <a:xfrm>
            <a:off x="5148263" y="6359525"/>
            <a:ext cx="4103687"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723900" algn="l"/>
                <a:tab pos="1447800" algn="l"/>
                <a:tab pos="2171700" algn="l"/>
                <a:tab pos="2895600" algn="l"/>
                <a:tab pos="3619500" algn="l"/>
                <a:tab pos="4343400" algn="l"/>
              </a:tabLst>
              <a:defRPr sz="3200">
                <a:solidFill>
                  <a:schemeClr val="tx1"/>
                </a:solidFill>
                <a:latin typeface="Calibri" charset="0"/>
                <a:ea typeface="ＭＳ Ｐゴシック" charset="0"/>
              </a:defRPr>
            </a:lvl1pPr>
            <a:lvl2pPr>
              <a:tabLst>
                <a:tab pos="723900" algn="l"/>
                <a:tab pos="1447800" algn="l"/>
                <a:tab pos="2171700" algn="l"/>
                <a:tab pos="2895600" algn="l"/>
                <a:tab pos="3619500" algn="l"/>
                <a:tab pos="4343400" algn="l"/>
              </a:tabLst>
              <a:defRPr sz="2800">
                <a:solidFill>
                  <a:schemeClr val="tx1"/>
                </a:solidFill>
                <a:latin typeface="Calibri" charset="0"/>
                <a:ea typeface="ＭＳ Ｐゴシック" charset="0"/>
              </a:defRPr>
            </a:lvl2pPr>
            <a:lvl3pPr>
              <a:tabLst>
                <a:tab pos="723900" algn="l"/>
                <a:tab pos="1447800" algn="l"/>
                <a:tab pos="2171700" algn="l"/>
                <a:tab pos="2895600" algn="l"/>
                <a:tab pos="3619500" algn="l"/>
                <a:tab pos="4343400" algn="l"/>
              </a:tabLst>
              <a:defRPr sz="2400">
                <a:solidFill>
                  <a:schemeClr val="tx1"/>
                </a:solidFill>
                <a:latin typeface="Calibri" charset="0"/>
                <a:ea typeface="ＭＳ Ｐゴシック" charset="0"/>
              </a:defRPr>
            </a:lvl3pPr>
            <a:lvl4pPr>
              <a:tabLst>
                <a:tab pos="723900" algn="l"/>
                <a:tab pos="1447800" algn="l"/>
                <a:tab pos="2171700" algn="l"/>
                <a:tab pos="2895600" algn="l"/>
                <a:tab pos="3619500" algn="l"/>
                <a:tab pos="4343400" algn="l"/>
              </a:tabLst>
              <a:defRPr sz="2000">
                <a:solidFill>
                  <a:schemeClr val="tx1"/>
                </a:solidFill>
                <a:latin typeface="Calibri" charset="0"/>
                <a:ea typeface="ＭＳ Ｐゴシック" charset="0"/>
              </a:defRPr>
            </a:lvl4pPr>
            <a:lvl5pPr>
              <a:tabLst>
                <a:tab pos="723900" algn="l"/>
                <a:tab pos="1447800" algn="l"/>
                <a:tab pos="2171700" algn="l"/>
                <a:tab pos="2895600" algn="l"/>
                <a:tab pos="3619500" algn="l"/>
                <a:tab pos="4343400" algn="l"/>
              </a:tabLst>
              <a:defRPr sz="2000">
                <a:solidFill>
                  <a:schemeClr val="tx1"/>
                </a:solidFill>
                <a:latin typeface="Calibri" charset="0"/>
                <a:ea typeface="ＭＳ Ｐゴシック" charset="0"/>
              </a:defRPr>
            </a:lvl5pPr>
            <a:lvl6pPr eaLnBrk="0" fontAlgn="base" hangingPunct="0">
              <a:spcAft>
                <a:spcPct val="0"/>
              </a:spcAft>
              <a:buFont typeface="Arial" charset="0"/>
              <a:buChar char="»"/>
              <a:tabLst>
                <a:tab pos="723900" algn="l"/>
                <a:tab pos="1447800" algn="l"/>
                <a:tab pos="2171700" algn="l"/>
                <a:tab pos="2895600" algn="l"/>
                <a:tab pos="3619500" algn="l"/>
                <a:tab pos="4343400" algn="l"/>
              </a:tabLst>
              <a:defRPr sz="2000">
                <a:solidFill>
                  <a:schemeClr val="tx1"/>
                </a:solidFill>
                <a:latin typeface="Calibri" charset="0"/>
                <a:ea typeface="ＭＳ Ｐゴシック" charset="0"/>
              </a:defRPr>
            </a:lvl6pPr>
            <a:lvl7pPr eaLnBrk="0" fontAlgn="base" hangingPunct="0">
              <a:spcAft>
                <a:spcPct val="0"/>
              </a:spcAft>
              <a:buFont typeface="Arial" charset="0"/>
              <a:buChar char="»"/>
              <a:tabLst>
                <a:tab pos="723900" algn="l"/>
                <a:tab pos="1447800" algn="l"/>
                <a:tab pos="2171700" algn="l"/>
                <a:tab pos="2895600" algn="l"/>
                <a:tab pos="3619500" algn="l"/>
                <a:tab pos="4343400" algn="l"/>
              </a:tabLst>
              <a:defRPr sz="2000">
                <a:solidFill>
                  <a:schemeClr val="tx1"/>
                </a:solidFill>
                <a:latin typeface="Calibri" charset="0"/>
                <a:ea typeface="ＭＳ Ｐゴシック" charset="0"/>
              </a:defRPr>
            </a:lvl7pPr>
            <a:lvl8pPr eaLnBrk="0" fontAlgn="base" hangingPunct="0">
              <a:spcAft>
                <a:spcPct val="0"/>
              </a:spcAft>
              <a:buFont typeface="Arial" charset="0"/>
              <a:buChar char="»"/>
              <a:tabLst>
                <a:tab pos="723900" algn="l"/>
                <a:tab pos="1447800" algn="l"/>
                <a:tab pos="2171700" algn="l"/>
                <a:tab pos="2895600" algn="l"/>
                <a:tab pos="3619500" algn="l"/>
                <a:tab pos="4343400" algn="l"/>
              </a:tabLst>
              <a:defRPr sz="2000">
                <a:solidFill>
                  <a:schemeClr val="tx1"/>
                </a:solidFill>
                <a:latin typeface="Calibri" charset="0"/>
                <a:ea typeface="ＭＳ Ｐゴシック" charset="0"/>
              </a:defRPr>
            </a:lvl8pPr>
            <a:lvl9pPr eaLnBrk="0" fontAlgn="base" hangingPunct="0">
              <a:spcAft>
                <a:spcPct val="0"/>
              </a:spcAft>
              <a:buFont typeface="Arial" charset="0"/>
              <a:buChar char="»"/>
              <a:tabLst>
                <a:tab pos="723900" algn="l"/>
                <a:tab pos="1447800" algn="l"/>
                <a:tab pos="2171700" algn="l"/>
                <a:tab pos="2895600" algn="l"/>
                <a:tab pos="3619500" algn="l"/>
                <a:tab pos="4343400" algn="l"/>
              </a:tabLst>
              <a:defRPr sz="2000">
                <a:solidFill>
                  <a:schemeClr val="tx1"/>
                </a:solidFill>
                <a:latin typeface="Calibri" charset="0"/>
                <a:ea typeface="ＭＳ Ｐゴシック" charset="0"/>
              </a:defRPr>
            </a:lvl9pPr>
          </a:lstStyle>
          <a:p>
            <a:pPr eaLnBrk="1" hangingPunct="1"/>
            <a:r>
              <a:rPr lang="es-MX" sz="1400" b="1">
                <a:solidFill>
                  <a:srgbClr val="000000"/>
                </a:solidFill>
              </a:rPr>
              <a:t>Bautista-Garcia, P., </a:t>
            </a:r>
            <a:r>
              <a:rPr lang="es-MX" sz="1400" b="1" i="1">
                <a:solidFill>
                  <a:srgbClr val="000000"/>
                </a:solidFill>
              </a:rPr>
              <a:t>et al</a:t>
            </a:r>
            <a:r>
              <a:rPr lang="es-MX" sz="1400" b="1">
                <a:solidFill>
                  <a:srgbClr val="000000"/>
                </a:solidFill>
              </a:rPr>
              <a:t>., Am J Physiol Renal Physiol, 2013. 304(1): p. F77-87.</a:t>
            </a:r>
          </a:p>
        </p:txBody>
      </p:sp>
    </p:spTree>
    <p:extLst>
      <p:ext uri="{BB962C8B-B14F-4D97-AF65-F5344CB8AC3E}">
        <p14:creationId xmlns:p14="http://schemas.microsoft.com/office/powerpoint/2010/main" val="59359914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l="65851" t="3839" r="9407" b="60039"/>
          <a:stretch>
            <a:fillRect/>
          </a:stretch>
        </p:blipFill>
        <p:spPr bwMode="auto">
          <a:xfrm>
            <a:off x="6084888" y="1412875"/>
            <a:ext cx="245586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1 Título"/>
          <p:cNvSpPr>
            <a:spLocks noGrp="1"/>
          </p:cNvSpPr>
          <p:nvPr>
            <p:ph type="title"/>
          </p:nvPr>
        </p:nvSpPr>
        <p:spPr>
          <a:xfrm>
            <a:off x="-144463" y="115888"/>
            <a:ext cx="9469438" cy="652462"/>
          </a:xfrm>
        </p:spPr>
        <p:txBody>
          <a:bodyPr/>
          <a:lstStyle/>
          <a:p>
            <a:pPr eaLnBrk="1" hangingPunct="1">
              <a:tabLst>
                <a:tab pos="723900" algn="l"/>
                <a:tab pos="1447800" algn="l"/>
                <a:tab pos="2171700" algn="l"/>
                <a:tab pos="2895600" algn="l"/>
                <a:tab pos="3619500" algn="l"/>
                <a:tab pos="4343400" algn="l"/>
                <a:tab pos="5067300" algn="l"/>
                <a:tab pos="5791200" algn="l"/>
                <a:tab pos="6515100" algn="l"/>
                <a:tab pos="7239000" algn="l"/>
                <a:tab pos="7962900" algn="l"/>
              </a:tabLst>
            </a:pPr>
            <a:r>
              <a:rPr lang="es-MX" sz="2600" b="1" dirty="0">
                <a:solidFill>
                  <a:srgbClr val="000000"/>
                </a:solidFill>
                <a:latin typeface="Calibri" charset="0"/>
                <a:cs typeface="Droid Sans Fallback" charset="0"/>
              </a:rPr>
              <a:t>ZO-2  previene  la nefrosis </a:t>
            </a:r>
            <a:r>
              <a:rPr lang="es-MX" sz="2600" b="1" dirty="0" smtClean="0">
                <a:solidFill>
                  <a:srgbClr val="000000"/>
                </a:solidFill>
                <a:latin typeface="Calibri" charset="0"/>
                <a:cs typeface="Droid Sans Fallback" charset="0"/>
              </a:rPr>
              <a:t>inducida </a:t>
            </a:r>
            <a:r>
              <a:rPr lang="es-MX" sz="2600" b="1" dirty="0">
                <a:solidFill>
                  <a:srgbClr val="000000"/>
                </a:solidFill>
                <a:latin typeface="Calibri" charset="0"/>
                <a:cs typeface="Droid Sans Fallback" charset="0"/>
              </a:rPr>
              <a:t>a través de la vía Wnt</a:t>
            </a:r>
          </a:p>
        </p:txBody>
      </p:sp>
      <p:pic>
        <p:nvPicPr>
          <p:cNvPr id="4100" name="Picture 2"/>
          <p:cNvPicPr>
            <a:picLocks noChangeAspect="1" noChangeArrowheads="1"/>
          </p:cNvPicPr>
          <p:nvPr/>
        </p:nvPicPr>
        <p:blipFill>
          <a:blip r:embed="rId3">
            <a:extLst>
              <a:ext uri="{28A0092B-C50C-407E-A947-70E740481C1C}">
                <a14:useLocalDpi xmlns:a14="http://schemas.microsoft.com/office/drawing/2010/main" val="0"/>
              </a:ext>
            </a:extLst>
          </a:blip>
          <a:srcRect l="32642" t="2898" r="58319" b="25211"/>
          <a:stretch>
            <a:fillRect/>
          </a:stretch>
        </p:blipFill>
        <p:spPr bwMode="auto">
          <a:xfrm>
            <a:off x="5364163" y="1341438"/>
            <a:ext cx="7239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4"/>
          <p:cNvPicPr>
            <a:picLocks noChangeAspect="1" noChangeArrowheads="1"/>
          </p:cNvPicPr>
          <p:nvPr/>
        </p:nvPicPr>
        <p:blipFill>
          <a:blip r:embed="rId4">
            <a:lum bright="-10000" contrast="10000"/>
            <a:extLst>
              <a:ext uri="{28A0092B-C50C-407E-A947-70E740481C1C}">
                <a14:useLocalDpi xmlns:a14="http://schemas.microsoft.com/office/drawing/2010/main" val="0"/>
              </a:ext>
            </a:extLst>
          </a:blip>
          <a:srcRect/>
          <a:stretch>
            <a:fillRect/>
          </a:stretch>
        </p:blipFill>
        <p:spPr bwMode="auto">
          <a:xfrm>
            <a:off x="692150" y="3717925"/>
            <a:ext cx="323215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 Box 89"/>
          <p:cNvSpPr txBox="1">
            <a:spLocks noChangeArrowheads="1"/>
          </p:cNvSpPr>
          <p:nvPr/>
        </p:nvSpPr>
        <p:spPr bwMode="auto">
          <a:xfrm>
            <a:off x="250825" y="3219450"/>
            <a:ext cx="489743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723900" algn="l"/>
                <a:tab pos="1447800" algn="l"/>
                <a:tab pos="2171700" algn="l"/>
                <a:tab pos="2895600" algn="l"/>
                <a:tab pos="3619500" algn="l"/>
              </a:tabLst>
              <a:defRPr sz="3200">
                <a:solidFill>
                  <a:schemeClr val="tx1"/>
                </a:solidFill>
                <a:latin typeface="Calibri" charset="0"/>
                <a:ea typeface="ＭＳ Ｐゴシック" charset="0"/>
              </a:defRPr>
            </a:lvl1pPr>
            <a:lvl2pPr>
              <a:tabLst>
                <a:tab pos="723900" algn="l"/>
                <a:tab pos="1447800" algn="l"/>
                <a:tab pos="2171700" algn="l"/>
                <a:tab pos="2895600" algn="l"/>
                <a:tab pos="3619500" algn="l"/>
              </a:tabLst>
              <a:defRPr sz="2800">
                <a:solidFill>
                  <a:schemeClr val="tx1"/>
                </a:solidFill>
                <a:latin typeface="Calibri" charset="0"/>
                <a:ea typeface="ＭＳ Ｐゴシック" charset="0"/>
              </a:defRPr>
            </a:lvl2pPr>
            <a:lvl3pPr>
              <a:tabLst>
                <a:tab pos="723900" algn="l"/>
                <a:tab pos="1447800" algn="l"/>
                <a:tab pos="2171700" algn="l"/>
                <a:tab pos="2895600" algn="l"/>
                <a:tab pos="3619500" algn="l"/>
              </a:tabLst>
              <a:defRPr sz="2400">
                <a:solidFill>
                  <a:schemeClr val="tx1"/>
                </a:solidFill>
                <a:latin typeface="Calibri" charset="0"/>
                <a:ea typeface="ＭＳ Ｐゴシック" charset="0"/>
              </a:defRPr>
            </a:lvl3pPr>
            <a:lvl4pPr>
              <a:tabLst>
                <a:tab pos="723900" algn="l"/>
                <a:tab pos="1447800" algn="l"/>
                <a:tab pos="2171700" algn="l"/>
                <a:tab pos="2895600" algn="l"/>
                <a:tab pos="3619500" algn="l"/>
              </a:tabLst>
              <a:defRPr sz="2000">
                <a:solidFill>
                  <a:schemeClr val="tx1"/>
                </a:solidFill>
                <a:latin typeface="Calibri" charset="0"/>
                <a:ea typeface="ＭＳ Ｐゴシック" charset="0"/>
              </a:defRPr>
            </a:lvl4pPr>
            <a:lvl5pPr>
              <a:tabLst>
                <a:tab pos="723900" algn="l"/>
                <a:tab pos="1447800" algn="l"/>
                <a:tab pos="2171700" algn="l"/>
                <a:tab pos="2895600" algn="l"/>
                <a:tab pos="3619500" algn="l"/>
              </a:tabLst>
              <a:defRPr sz="2000">
                <a:solidFill>
                  <a:schemeClr val="tx1"/>
                </a:solidFill>
                <a:latin typeface="Calibri" charset="0"/>
                <a:ea typeface="ＭＳ Ｐゴシック" charset="0"/>
              </a:defRPr>
            </a:lvl5pPr>
            <a:lvl6pPr eaLnBrk="0" fontAlgn="base" hangingPunct="0">
              <a:spcAft>
                <a:spcPct val="0"/>
              </a:spcAft>
              <a:buFont typeface="Arial" charset="0"/>
              <a:buChar char="»"/>
              <a:tabLst>
                <a:tab pos="723900" algn="l"/>
                <a:tab pos="1447800" algn="l"/>
                <a:tab pos="2171700" algn="l"/>
                <a:tab pos="2895600" algn="l"/>
                <a:tab pos="3619500" algn="l"/>
              </a:tabLst>
              <a:defRPr sz="2000">
                <a:solidFill>
                  <a:schemeClr val="tx1"/>
                </a:solidFill>
                <a:latin typeface="Calibri" charset="0"/>
                <a:ea typeface="ＭＳ Ｐゴシック" charset="0"/>
              </a:defRPr>
            </a:lvl6pPr>
            <a:lvl7pPr eaLnBrk="0" fontAlgn="base" hangingPunct="0">
              <a:spcAft>
                <a:spcPct val="0"/>
              </a:spcAft>
              <a:buFont typeface="Arial" charset="0"/>
              <a:buChar char="»"/>
              <a:tabLst>
                <a:tab pos="723900" algn="l"/>
                <a:tab pos="1447800" algn="l"/>
                <a:tab pos="2171700" algn="l"/>
                <a:tab pos="2895600" algn="l"/>
                <a:tab pos="3619500" algn="l"/>
              </a:tabLst>
              <a:defRPr sz="2000">
                <a:solidFill>
                  <a:schemeClr val="tx1"/>
                </a:solidFill>
                <a:latin typeface="Calibri" charset="0"/>
                <a:ea typeface="ＭＳ Ｐゴシック" charset="0"/>
              </a:defRPr>
            </a:lvl7pPr>
            <a:lvl8pPr eaLnBrk="0" fontAlgn="base" hangingPunct="0">
              <a:spcAft>
                <a:spcPct val="0"/>
              </a:spcAft>
              <a:buFont typeface="Arial" charset="0"/>
              <a:buChar char="»"/>
              <a:tabLst>
                <a:tab pos="723900" algn="l"/>
                <a:tab pos="1447800" algn="l"/>
                <a:tab pos="2171700" algn="l"/>
                <a:tab pos="2895600" algn="l"/>
                <a:tab pos="3619500" algn="l"/>
              </a:tabLst>
              <a:defRPr sz="2000">
                <a:solidFill>
                  <a:schemeClr val="tx1"/>
                </a:solidFill>
                <a:latin typeface="Calibri" charset="0"/>
                <a:ea typeface="ＭＳ Ｐゴシック" charset="0"/>
              </a:defRPr>
            </a:lvl8pPr>
            <a:lvl9pPr eaLnBrk="0" fontAlgn="base" hangingPunct="0">
              <a:spcAft>
                <a:spcPct val="0"/>
              </a:spcAft>
              <a:buFont typeface="Arial" charset="0"/>
              <a:buChar char="»"/>
              <a:tabLst>
                <a:tab pos="723900" algn="l"/>
                <a:tab pos="1447800" algn="l"/>
                <a:tab pos="2171700" algn="l"/>
                <a:tab pos="2895600" algn="l"/>
                <a:tab pos="3619500" algn="l"/>
              </a:tabLst>
              <a:defRPr sz="2000">
                <a:solidFill>
                  <a:schemeClr val="tx1"/>
                </a:solidFill>
                <a:latin typeface="Calibri" charset="0"/>
                <a:ea typeface="ＭＳ Ｐゴシック" charset="0"/>
              </a:defRPr>
            </a:lvl9pPr>
          </a:lstStyle>
          <a:p>
            <a:pPr algn="ctr" eaLnBrk="1" hangingPunct="1"/>
            <a:r>
              <a:rPr lang="es-MX" sz="1200" b="1">
                <a:solidFill>
                  <a:srgbClr val="000000"/>
                </a:solidFill>
              </a:rPr>
              <a:t>ZO-2 mantiene la depuración de creatinina y disminuye la proteinuria </a:t>
            </a:r>
          </a:p>
        </p:txBody>
      </p:sp>
      <p:grpSp>
        <p:nvGrpSpPr>
          <p:cNvPr id="4103" name="Group 1"/>
          <p:cNvGrpSpPr>
            <a:grpSpLocks/>
          </p:cNvGrpSpPr>
          <p:nvPr/>
        </p:nvGrpSpPr>
        <p:grpSpPr bwMode="auto">
          <a:xfrm>
            <a:off x="390525" y="692150"/>
            <a:ext cx="4973638" cy="2646363"/>
            <a:chOff x="233" y="720"/>
            <a:chExt cx="2471" cy="1343"/>
          </a:xfrm>
        </p:grpSpPr>
        <p:pic>
          <p:nvPicPr>
            <p:cNvPr id="4107" name="Picture 2"/>
            <p:cNvPicPr>
              <a:picLocks noChangeAspect="1" noChangeArrowheads="1"/>
            </p:cNvPicPr>
            <p:nvPr/>
          </p:nvPicPr>
          <p:blipFill>
            <a:blip r:embed="rId5">
              <a:extLst>
                <a:ext uri="{28A0092B-C50C-407E-A947-70E740481C1C}">
                  <a14:useLocalDpi xmlns:a14="http://schemas.microsoft.com/office/drawing/2010/main" val="0"/>
                </a:ext>
              </a:extLst>
            </a:blip>
            <a:srcRect l="11949" t="12685" r="7866" b="17497"/>
            <a:stretch>
              <a:fillRect/>
            </a:stretch>
          </p:blipFill>
          <p:spPr bwMode="auto">
            <a:xfrm>
              <a:off x="1535" y="1029"/>
              <a:ext cx="102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4108" name="Group 3"/>
            <p:cNvGrpSpPr>
              <a:grpSpLocks/>
            </p:cNvGrpSpPr>
            <p:nvPr/>
          </p:nvGrpSpPr>
          <p:grpSpPr bwMode="auto">
            <a:xfrm>
              <a:off x="2327" y="1369"/>
              <a:ext cx="78" cy="42"/>
              <a:chOff x="2327" y="1369"/>
              <a:chExt cx="78" cy="42"/>
            </a:xfrm>
          </p:grpSpPr>
          <p:sp>
            <p:nvSpPr>
              <p:cNvPr id="4149" name="Line 4"/>
              <p:cNvSpPr>
                <a:spLocks noChangeShapeType="1"/>
              </p:cNvSpPr>
              <p:nvPr/>
            </p:nvSpPr>
            <p:spPr bwMode="auto">
              <a:xfrm>
                <a:off x="2367" y="1369"/>
                <a:ext cx="0" cy="42"/>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s-ES"/>
              </a:p>
            </p:txBody>
          </p:sp>
          <p:sp>
            <p:nvSpPr>
              <p:cNvPr id="4150" name="Line 5"/>
              <p:cNvSpPr>
                <a:spLocks noChangeShapeType="1"/>
              </p:cNvSpPr>
              <p:nvPr/>
            </p:nvSpPr>
            <p:spPr bwMode="auto">
              <a:xfrm flipH="1">
                <a:off x="2326" y="1369"/>
                <a:ext cx="80" cy="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s-ES"/>
              </a:p>
            </p:txBody>
          </p:sp>
        </p:grpSp>
        <p:grpSp>
          <p:nvGrpSpPr>
            <p:cNvPr id="4109" name="Group 6"/>
            <p:cNvGrpSpPr>
              <a:grpSpLocks/>
            </p:cNvGrpSpPr>
            <p:nvPr/>
          </p:nvGrpSpPr>
          <p:grpSpPr bwMode="auto">
            <a:xfrm>
              <a:off x="2033" y="1167"/>
              <a:ext cx="79" cy="42"/>
              <a:chOff x="2033" y="1167"/>
              <a:chExt cx="79" cy="42"/>
            </a:xfrm>
          </p:grpSpPr>
          <p:sp>
            <p:nvSpPr>
              <p:cNvPr id="4147" name="Line 7"/>
              <p:cNvSpPr>
                <a:spLocks noChangeShapeType="1"/>
              </p:cNvSpPr>
              <p:nvPr/>
            </p:nvSpPr>
            <p:spPr bwMode="auto">
              <a:xfrm>
                <a:off x="2074" y="1167"/>
                <a:ext cx="0" cy="42"/>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s-ES"/>
              </a:p>
            </p:txBody>
          </p:sp>
          <p:sp>
            <p:nvSpPr>
              <p:cNvPr id="4148" name="Line 8"/>
              <p:cNvSpPr>
                <a:spLocks noChangeShapeType="1"/>
              </p:cNvSpPr>
              <p:nvPr/>
            </p:nvSpPr>
            <p:spPr bwMode="auto">
              <a:xfrm flipH="1">
                <a:off x="2032" y="1167"/>
                <a:ext cx="81" cy="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s-ES"/>
              </a:p>
            </p:txBody>
          </p:sp>
        </p:grpSp>
        <p:pic>
          <p:nvPicPr>
            <p:cNvPr id="4110" name="Picture 9"/>
            <p:cNvPicPr>
              <a:picLocks noChangeAspect="1" noChangeArrowheads="1"/>
            </p:cNvPicPr>
            <p:nvPr/>
          </p:nvPicPr>
          <p:blipFill>
            <a:blip r:embed="rId6">
              <a:extLst>
                <a:ext uri="{28A0092B-C50C-407E-A947-70E740481C1C}">
                  <a14:useLocalDpi xmlns:a14="http://schemas.microsoft.com/office/drawing/2010/main" val="0"/>
                </a:ext>
              </a:extLst>
            </a:blip>
            <a:srcRect l="8841" t="12346" b="18567"/>
            <a:stretch>
              <a:fillRect/>
            </a:stretch>
          </p:blipFill>
          <p:spPr bwMode="auto">
            <a:xfrm>
              <a:off x="375" y="1065"/>
              <a:ext cx="1148"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11" name="Picture 10"/>
            <p:cNvPicPr>
              <a:picLocks noChangeAspect="1" noChangeArrowheads="1"/>
            </p:cNvPicPr>
            <p:nvPr/>
          </p:nvPicPr>
          <p:blipFill>
            <a:blip r:embed="rId7">
              <a:extLst>
                <a:ext uri="{28A0092B-C50C-407E-A947-70E740481C1C}">
                  <a14:useLocalDpi xmlns:a14="http://schemas.microsoft.com/office/drawing/2010/main" val="0"/>
                </a:ext>
              </a:extLst>
            </a:blip>
            <a:srcRect t="11987" r="86258" b="18544"/>
            <a:stretch>
              <a:fillRect/>
            </a:stretch>
          </p:blipFill>
          <p:spPr bwMode="auto">
            <a:xfrm>
              <a:off x="1406" y="1087"/>
              <a:ext cx="159" cy="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112" name="Text Box 11"/>
            <p:cNvSpPr txBox="1">
              <a:spLocks noChangeArrowheads="1"/>
            </p:cNvSpPr>
            <p:nvPr/>
          </p:nvSpPr>
          <p:spPr bwMode="auto">
            <a:xfrm rot="10800000">
              <a:off x="233" y="903"/>
              <a:ext cx="243" cy="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eaVert" lIns="90000" tIns="46800" rIns="90000" bIns="46800">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eaLnBrk="1" hangingPunct="1"/>
              <a:r>
                <a:rPr lang="es-MX" sz="1000" b="1">
                  <a:solidFill>
                    <a:srgbClr val="000000"/>
                  </a:solidFill>
                </a:rPr>
                <a:t>Depuración de creatinina, </a:t>
              </a:r>
            </a:p>
            <a:p>
              <a:pPr algn="ctr" eaLnBrk="1" hangingPunct="1"/>
              <a:r>
                <a:rPr lang="es-MX" sz="1000" b="1">
                  <a:solidFill>
                    <a:srgbClr val="000000"/>
                  </a:solidFill>
                </a:rPr>
                <a:t>ml/min</a:t>
              </a:r>
            </a:p>
          </p:txBody>
        </p:sp>
        <p:sp>
          <p:nvSpPr>
            <p:cNvPr id="4113" name="Text Box 12"/>
            <p:cNvSpPr txBox="1">
              <a:spLocks noChangeArrowheads="1"/>
            </p:cNvSpPr>
            <p:nvPr/>
          </p:nvSpPr>
          <p:spPr bwMode="auto">
            <a:xfrm>
              <a:off x="571" y="1750"/>
              <a:ext cx="25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r>
                <a:rPr lang="es-MX" sz="800" b="1">
                  <a:solidFill>
                    <a:srgbClr val="000000"/>
                  </a:solidFill>
                </a:rPr>
                <a:t>CTR</a:t>
              </a:r>
            </a:p>
          </p:txBody>
        </p:sp>
        <p:sp>
          <p:nvSpPr>
            <p:cNvPr id="4114" name="Text Box 13"/>
            <p:cNvSpPr txBox="1">
              <a:spLocks noChangeArrowheads="1"/>
            </p:cNvSpPr>
            <p:nvPr/>
          </p:nvSpPr>
          <p:spPr bwMode="auto">
            <a:xfrm>
              <a:off x="757" y="1750"/>
              <a:ext cx="328"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eaLnBrk="1" hangingPunct="1"/>
              <a:r>
                <a:rPr lang="es-MX" sz="800" b="1">
                  <a:solidFill>
                    <a:srgbClr val="000000"/>
                  </a:solidFill>
                </a:rPr>
                <a:t>pGW1</a:t>
              </a:r>
            </a:p>
          </p:txBody>
        </p:sp>
        <p:sp>
          <p:nvSpPr>
            <p:cNvPr id="4115" name="Text Box 15"/>
            <p:cNvSpPr txBox="1">
              <a:spLocks noChangeArrowheads="1"/>
            </p:cNvSpPr>
            <p:nvPr/>
          </p:nvSpPr>
          <p:spPr bwMode="auto">
            <a:xfrm>
              <a:off x="1661" y="1746"/>
              <a:ext cx="25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r>
                <a:rPr lang="es-MX" sz="800" b="1">
                  <a:solidFill>
                    <a:srgbClr val="000000"/>
                  </a:solidFill>
                </a:rPr>
                <a:t>CTR</a:t>
              </a:r>
            </a:p>
          </p:txBody>
        </p:sp>
        <p:sp>
          <p:nvSpPr>
            <p:cNvPr id="4116" name="Text Box 16"/>
            <p:cNvSpPr txBox="1">
              <a:spLocks noChangeArrowheads="1"/>
            </p:cNvSpPr>
            <p:nvPr/>
          </p:nvSpPr>
          <p:spPr bwMode="auto">
            <a:xfrm>
              <a:off x="1909" y="1754"/>
              <a:ext cx="328"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eaLnBrk="1" hangingPunct="1"/>
              <a:r>
                <a:rPr lang="es-MX" sz="800" b="1">
                  <a:solidFill>
                    <a:srgbClr val="000000"/>
                  </a:solidFill>
                </a:rPr>
                <a:t>pGW1</a:t>
              </a:r>
            </a:p>
          </p:txBody>
        </p:sp>
        <p:sp>
          <p:nvSpPr>
            <p:cNvPr id="4117" name="Text Box 17"/>
            <p:cNvSpPr txBox="1">
              <a:spLocks noChangeArrowheads="1"/>
            </p:cNvSpPr>
            <p:nvPr/>
          </p:nvSpPr>
          <p:spPr bwMode="auto">
            <a:xfrm>
              <a:off x="2045" y="1754"/>
              <a:ext cx="659"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723900" algn="l"/>
                </a:tabLst>
                <a:defRPr sz="3200">
                  <a:solidFill>
                    <a:schemeClr val="tx1"/>
                  </a:solidFill>
                  <a:latin typeface="Calibri" charset="0"/>
                  <a:ea typeface="ＭＳ Ｐゴシック" charset="0"/>
                </a:defRPr>
              </a:lvl1pPr>
              <a:lvl2pPr>
                <a:tabLst>
                  <a:tab pos="723900" algn="l"/>
                </a:tabLst>
                <a:defRPr sz="2800">
                  <a:solidFill>
                    <a:schemeClr val="tx1"/>
                  </a:solidFill>
                  <a:latin typeface="Calibri" charset="0"/>
                  <a:ea typeface="ＭＳ Ｐゴシック" charset="0"/>
                </a:defRPr>
              </a:lvl2pPr>
              <a:lvl3pPr>
                <a:tabLst>
                  <a:tab pos="723900" algn="l"/>
                </a:tabLst>
                <a:defRPr sz="2400">
                  <a:solidFill>
                    <a:schemeClr val="tx1"/>
                  </a:solidFill>
                  <a:latin typeface="Calibri" charset="0"/>
                  <a:ea typeface="ＭＳ Ｐゴシック" charset="0"/>
                </a:defRPr>
              </a:lvl3pPr>
              <a:lvl4pPr>
                <a:tabLst>
                  <a:tab pos="723900" algn="l"/>
                </a:tabLst>
                <a:defRPr sz="2000">
                  <a:solidFill>
                    <a:schemeClr val="tx1"/>
                  </a:solidFill>
                  <a:latin typeface="Calibri" charset="0"/>
                  <a:ea typeface="ＭＳ Ｐゴシック" charset="0"/>
                </a:defRPr>
              </a:lvl4pPr>
              <a:lvl5pPr>
                <a:tabLst>
                  <a:tab pos="723900" algn="l"/>
                </a:tabLst>
                <a:defRPr sz="2000">
                  <a:solidFill>
                    <a:schemeClr val="tx1"/>
                  </a:solidFill>
                  <a:latin typeface="Calibri" charset="0"/>
                  <a:ea typeface="ＭＳ Ｐゴシック" charset="0"/>
                </a:defRPr>
              </a:lvl5pPr>
              <a:lvl6pPr eaLnBrk="0" fontAlgn="base" hangingPunct="0">
                <a:spcAft>
                  <a:spcPct val="0"/>
                </a:spcAft>
                <a:buFont typeface="Arial" charset="0"/>
                <a:buChar char="»"/>
                <a:tabLst>
                  <a:tab pos="723900" algn="l"/>
                </a:tabLst>
                <a:defRPr sz="2000">
                  <a:solidFill>
                    <a:schemeClr val="tx1"/>
                  </a:solidFill>
                  <a:latin typeface="Calibri" charset="0"/>
                  <a:ea typeface="ＭＳ Ｐゴシック" charset="0"/>
                </a:defRPr>
              </a:lvl6pPr>
              <a:lvl7pPr eaLnBrk="0" fontAlgn="base" hangingPunct="0">
                <a:spcAft>
                  <a:spcPct val="0"/>
                </a:spcAft>
                <a:buFont typeface="Arial" charset="0"/>
                <a:buChar char="»"/>
                <a:tabLst>
                  <a:tab pos="723900" algn="l"/>
                </a:tabLst>
                <a:defRPr sz="2000">
                  <a:solidFill>
                    <a:schemeClr val="tx1"/>
                  </a:solidFill>
                  <a:latin typeface="Calibri" charset="0"/>
                  <a:ea typeface="ＭＳ Ｐゴシック" charset="0"/>
                </a:defRPr>
              </a:lvl7pPr>
              <a:lvl8pPr eaLnBrk="0" fontAlgn="base" hangingPunct="0">
                <a:spcAft>
                  <a:spcPct val="0"/>
                </a:spcAft>
                <a:buFont typeface="Arial" charset="0"/>
                <a:buChar char="»"/>
                <a:tabLst>
                  <a:tab pos="723900" algn="l"/>
                </a:tabLst>
                <a:defRPr sz="2000">
                  <a:solidFill>
                    <a:schemeClr val="tx1"/>
                  </a:solidFill>
                  <a:latin typeface="Calibri" charset="0"/>
                  <a:ea typeface="ＭＳ Ｐゴシック" charset="0"/>
                </a:defRPr>
              </a:lvl8pPr>
              <a:lvl9pPr eaLnBrk="0" fontAlgn="base" hangingPunct="0">
                <a:spcAft>
                  <a:spcPct val="0"/>
                </a:spcAft>
                <a:buFont typeface="Arial" charset="0"/>
                <a:buChar char="»"/>
                <a:tabLst>
                  <a:tab pos="723900" algn="l"/>
                </a:tabLst>
                <a:defRPr sz="2000">
                  <a:solidFill>
                    <a:schemeClr val="tx1"/>
                  </a:solidFill>
                  <a:latin typeface="Calibri" charset="0"/>
                  <a:ea typeface="ＭＳ Ｐゴシック" charset="0"/>
                </a:defRPr>
              </a:lvl9pPr>
            </a:lstStyle>
            <a:p>
              <a:pPr algn="ctr" eaLnBrk="1" hangingPunct="1"/>
              <a:r>
                <a:rPr lang="es-MX" sz="800" b="1">
                  <a:solidFill>
                    <a:srgbClr val="000000"/>
                  </a:solidFill>
                </a:rPr>
                <a:t>pGW1-HA-ZO-2</a:t>
              </a:r>
            </a:p>
          </p:txBody>
        </p:sp>
        <p:sp>
          <p:nvSpPr>
            <p:cNvPr id="4118" name="Line 18"/>
            <p:cNvSpPr>
              <a:spLocks noChangeShapeType="1"/>
            </p:cNvSpPr>
            <p:nvPr/>
          </p:nvSpPr>
          <p:spPr bwMode="auto">
            <a:xfrm>
              <a:off x="881" y="1861"/>
              <a:ext cx="522" cy="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s-ES"/>
            </a:p>
          </p:txBody>
        </p:sp>
        <p:sp>
          <p:nvSpPr>
            <p:cNvPr id="4119" name="Line 19"/>
            <p:cNvSpPr>
              <a:spLocks noChangeShapeType="1"/>
            </p:cNvSpPr>
            <p:nvPr/>
          </p:nvSpPr>
          <p:spPr bwMode="auto">
            <a:xfrm>
              <a:off x="1952" y="1862"/>
              <a:ext cx="521" cy="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s-ES"/>
            </a:p>
          </p:txBody>
        </p:sp>
        <p:sp>
          <p:nvSpPr>
            <p:cNvPr id="4120" name="Text Box 20"/>
            <p:cNvSpPr txBox="1">
              <a:spLocks noChangeArrowheads="1"/>
            </p:cNvSpPr>
            <p:nvPr/>
          </p:nvSpPr>
          <p:spPr bwMode="auto">
            <a:xfrm>
              <a:off x="963" y="1871"/>
              <a:ext cx="38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r>
                <a:rPr lang="es-MX" sz="1400" b="1">
                  <a:solidFill>
                    <a:srgbClr val="000000"/>
                  </a:solidFill>
                </a:rPr>
                <a:t>ADR</a:t>
              </a:r>
            </a:p>
          </p:txBody>
        </p:sp>
        <p:sp>
          <p:nvSpPr>
            <p:cNvPr id="4121" name="Text Box 21"/>
            <p:cNvSpPr txBox="1">
              <a:spLocks noChangeArrowheads="1"/>
            </p:cNvSpPr>
            <p:nvPr/>
          </p:nvSpPr>
          <p:spPr bwMode="auto">
            <a:xfrm>
              <a:off x="2046" y="1871"/>
              <a:ext cx="38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r>
                <a:rPr lang="es-MX" sz="1400" b="1">
                  <a:solidFill>
                    <a:srgbClr val="000000"/>
                  </a:solidFill>
                </a:rPr>
                <a:t>ADR</a:t>
              </a:r>
            </a:p>
          </p:txBody>
        </p:sp>
        <p:grpSp>
          <p:nvGrpSpPr>
            <p:cNvPr id="4122" name="Group 22"/>
            <p:cNvGrpSpPr>
              <a:grpSpLocks/>
            </p:cNvGrpSpPr>
            <p:nvPr/>
          </p:nvGrpSpPr>
          <p:grpSpPr bwMode="auto">
            <a:xfrm>
              <a:off x="1217" y="1299"/>
              <a:ext cx="78" cy="14"/>
              <a:chOff x="1217" y="1299"/>
              <a:chExt cx="78" cy="14"/>
            </a:xfrm>
          </p:grpSpPr>
          <p:sp>
            <p:nvSpPr>
              <p:cNvPr id="4145" name="Line 23"/>
              <p:cNvSpPr>
                <a:spLocks noChangeShapeType="1"/>
              </p:cNvSpPr>
              <p:nvPr/>
            </p:nvSpPr>
            <p:spPr bwMode="auto">
              <a:xfrm>
                <a:off x="1258" y="1299"/>
                <a:ext cx="0" cy="14"/>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s-ES"/>
              </a:p>
            </p:txBody>
          </p:sp>
          <p:sp>
            <p:nvSpPr>
              <p:cNvPr id="4146" name="Line 24"/>
              <p:cNvSpPr>
                <a:spLocks noChangeShapeType="1"/>
              </p:cNvSpPr>
              <p:nvPr/>
            </p:nvSpPr>
            <p:spPr bwMode="auto">
              <a:xfrm flipH="1">
                <a:off x="1216" y="1299"/>
                <a:ext cx="80" cy="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s-ES"/>
              </a:p>
            </p:txBody>
          </p:sp>
        </p:grpSp>
        <p:sp>
          <p:nvSpPr>
            <p:cNvPr id="4123" name="Text Box 25"/>
            <p:cNvSpPr txBox="1">
              <a:spLocks noChangeArrowheads="1"/>
            </p:cNvSpPr>
            <p:nvPr/>
          </p:nvSpPr>
          <p:spPr bwMode="auto">
            <a:xfrm rot="10800000">
              <a:off x="1360" y="757"/>
              <a:ext cx="209" cy="881"/>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wrap="none" lIns="90000" tIns="46800" rIns="90000" bIns="46800">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r>
                <a:rPr lang="es-MX" sz="1000" b="1">
                  <a:solidFill>
                    <a:srgbClr val="000000"/>
                  </a:solidFill>
                </a:rPr>
                <a:t> proteínas  µg/24h</a:t>
              </a:r>
            </a:p>
          </p:txBody>
        </p:sp>
        <p:grpSp>
          <p:nvGrpSpPr>
            <p:cNvPr id="4124" name="Group 26"/>
            <p:cNvGrpSpPr>
              <a:grpSpLocks/>
            </p:cNvGrpSpPr>
            <p:nvPr/>
          </p:nvGrpSpPr>
          <p:grpSpPr bwMode="auto">
            <a:xfrm>
              <a:off x="930" y="1558"/>
              <a:ext cx="79" cy="14"/>
              <a:chOff x="930" y="1558"/>
              <a:chExt cx="79" cy="14"/>
            </a:xfrm>
          </p:grpSpPr>
          <p:sp>
            <p:nvSpPr>
              <p:cNvPr id="4143" name="Line 27"/>
              <p:cNvSpPr>
                <a:spLocks noChangeShapeType="1"/>
              </p:cNvSpPr>
              <p:nvPr/>
            </p:nvSpPr>
            <p:spPr bwMode="auto">
              <a:xfrm>
                <a:off x="971" y="1558"/>
                <a:ext cx="0" cy="14"/>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s-ES"/>
              </a:p>
            </p:txBody>
          </p:sp>
          <p:sp>
            <p:nvSpPr>
              <p:cNvPr id="4144" name="Line 28"/>
              <p:cNvSpPr>
                <a:spLocks noChangeShapeType="1"/>
              </p:cNvSpPr>
              <p:nvPr/>
            </p:nvSpPr>
            <p:spPr bwMode="auto">
              <a:xfrm flipH="1">
                <a:off x="929" y="1558"/>
                <a:ext cx="81" cy="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s-ES"/>
              </a:p>
            </p:txBody>
          </p:sp>
        </p:grpSp>
        <p:sp>
          <p:nvSpPr>
            <p:cNvPr id="4125" name="Text Box 29"/>
            <p:cNvSpPr txBox="1">
              <a:spLocks noChangeArrowheads="1"/>
            </p:cNvSpPr>
            <p:nvPr/>
          </p:nvSpPr>
          <p:spPr bwMode="auto">
            <a:xfrm>
              <a:off x="1049" y="999"/>
              <a:ext cx="183"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r>
                <a:rPr lang="es-MX" sz="3000" b="1" baseline="-25000">
                  <a:solidFill>
                    <a:srgbClr val="000000"/>
                  </a:solidFill>
                  <a:latin typeface="Times New Roman" charset="0"/>
                  <a:cs typeface="Times New Roman" charset="0"/>
                </a:rPr>
                <a:t>*</a:t>
              </a:r>
            </a:p>
          </p:txBody>
        </p:sp>
        <p:sp>
          <p:nvSpPr>
            <p:cNvPr id="4126" name="Text Box 30"/>
            <p:cNvSpPr txBox="1">
              <a:spLocks noChangeArrowheads="1"/>
            </p:cNvSpPr>
            <p:nvPr/>
          </p:nvSpPr>
          <p:spPr bwMode="auto">
            <a:xfrm>
              <a:off x="2150" y="911"/>
              <a:ext cx="183"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r>
                <a:rPr lang="es-MX" sz="3000" b="1" baseline="-25000">
                  <a:solidFill>
                    <a:srgbClr val="000000"/>
                  </a:solidFill>
                  <a:latin typeface="Times New Roman" charset="0"/>
                  <a:cs typeface="Times New Roman" charset="0"/>
                </a:rPr>
                <a:t>*</a:t>
              </a:r>
            </a:p>
          </p:txBody>
        </p:sp>
        <p:sp>
          <p:nvSpPr>
            <p:cNvPr id="4127" name="Line 31"/>
            <p:cNvSpPr>
              <a:spLocks noChangeShapeType="1"/>
            </p:cNvSpPr>
            <p:nvPr/>
          </p:nvSpPr>
          <p:spPr bwMode="auto">
            <a:xfrm>
              <a:off x="2078" y="1098"/>
              <a:ext cx="292" cy="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s-ES"/>
            </a:p>
          </p:txBody>
        </p:sp>
        <p:sp>
          <p:nvSpPr>
            <p:cNvPr id="4128" name="Line 32"/>
            <p:cNvSpPr>
              <a:spLocks noChangeShapeType="1"/>
            </p:cNvSpPr>
            <p:nvPr/>
          </p:nvSpPr>
          <p:spPr bwMode="auto">
            <a:xfrm>
              <a:off x="2078" y="1097"/>
              <a:ext cx="0" cy="41"/>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s-ES"/>
            </a:p>
          </p:txBody>
        </p:sp>
        <p:sp>
          <p:nvSpPr>
            <p:cNvPr id="4129" name="Line 33"/>
            <p:cNvSpPr>
              <a:spLocks noChangeShapeType="1"/>
            </p:cNvSpPr>
            <p:nvPr/>
          </p:nvSpPr>
          <p:spPr bwMode="auto">
            <a:xfrm>
              <a:off x="2369" y="1094"/>
              <a:ext cx="0" cy="43"/>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s-ES"/>
            </a:p>
          </p:txBody>
        </p:sp>
        <p:sp>
          <p:nvSpPr>
            <p:cNvPr id="4130" name="Line 34"/>
            <p:cNvSpPr>
              <a:spLocks noChangeShapeType="1"/>
            </p:cNvSpPr>
            <p:nvPr/>
          </p:nvSpPr>
          <p:spPr bwMode="auto">
            <a:xfrm>
              <a:off x="987" y="1217"/>
              <a:ext cx="294" cy="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s-ES"/>
            </a:p>
          </p:txBody>
        </p:sp>
        <p:sp>
          <p:nvSpPr>
            <p:cNvPr id="4131" name="Line 35"/>
            <p:cNvSpPr>
              <a:spLocks noChangeShapeType="1"/>
            </p:cNvSpPr>
            <p:nvPr/>
          </p:nvSpPr>
          <p:spPr bwMode="auto">
            <a:xfrm>
              <a:off x="991" y="1213"/>
              <a:ext cx="0" cy="42"/>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s-ES"/>
            </a:p>
          </p:txBody>
        </p:sp>
        <p:sp>
          <p:nvSpPr>
            <p:cNvPr id="4132" name="Line 36"/>
            <p:cNvSpPr>
              <a:spLocks noChangeShapeType="1"/>
            </p:cNvSpPr>
            <p:nvPr/>
          </p:nvSpPr>
          <p:spPr bwMode="auto">
            <a:xfrm>
              <a:off x="1282" y="1214"/>
              <a:ext cx="0" cy="42"/>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s-ES"/>
            </a:p>
          </p:txBody>
        </p:sp>
        <p:sp>
          <p:nvSpPr>
            <p:cNvPr id="4133" name="Line 37"/>
            <p:cNvSpPr>
              <a:spLocks noChangeShapeType="1"/>
            </p:cNvSpPr>
            <p:nvPr/>
          </p:nvSpPr>
          <p:spPr bwMode="auto">
            <a:xfrm>
              <a:off x="1770" y="977"/>
              <a:ext cx="601" cy="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s-ES"/>
            </a:p>
          </p:txBody>
        </p:sp>
        <p:sp>
          <p:nvSpPr>
            <p:cNvPr id="4134" name="Line 38"/>
            <p:cNvSpPr>
              <a:spLocks noChangeShapeType="1"/>
            </p:cNvSpPr>
            <p:nvPr/>
          </p:nvSpPr>
          <p:spPr bwMode="auto">
            <a:xfrm>
              <a:off x="1771" y="977"/>
              <a:ext cx="0" cy="42"/>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s-ES"/>
            </a:p>
          </p:txBody>
        </p:sp>
        <p:sp>
          <p:nvSpPr>
            <p:cNvPr id="4135" name="Line 39"/>
            <p:cNvSpPr>
              <a:spLocks noChangeShapeType="1"/>
            </p:cNvSpPr>
            <p:nvPr/>
          </p:nvSpPr>
          <p:spPr bwMode="auto">
            <a:xfrm>
              <a:off x="2371" y="977"/>
              <a:ext cx="0" cy="42"/>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s-ES"/>
            </a:p>
          </p:txBody>
        </p:sp>
        <p:sp>
          <p:nvSpPr>
            <p:cNvPr id="4136" name="Text Box 40"/>
            <p:cNvSpPr txBox="1">
              <a:spLocks noChangeArrowheads="1"/>
            </p:cNvSpPr>
            <p:nvPr/>
          </p:nvSpPr>
          <p:spPr bwMode="auto">
            <a:xfrm>
              <a:off x="1975" y="790"/>
              <a:ext cx="183"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r>
                <a:rPr lang="es-MX" sz="3000" b="1" baseline="-25000">
                  <a:solidFill>
                    <a:srgbClr val="000000"/>
                  </a:solidFill>
                  <a:latin typeface="Times New Roman" charset="0"/>
                  <a:cs typeface="Times New Roman" charset="0"/>
                </a:rPr>
                <a:t>*</a:t>
              </a:r>
            </a:p>
          </p:txBody>
        </p:sp>
        <p:sp>
          <p:nvSpPr>
            <p:cNvPr id="4137" name="Text Box 41"/>
            <p:cNvSpPr txBox="1">
              <a:spLocks noChangeArrowheads="1"/>
            </p:cNvSpPr>
            <p:nvPr/>
          </p:nvSpPr>
          <p:spPr bwMode="auto">
            <a:xfrm>
              <a:off x="1832" y="720"/>
              <a:ext cx="101"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endParaRPr lang="es-MX" sz="1800"/>
            </a:p>
          </p:txBody>
        </p:sp>
        <p:sp>
          <p:nvSpPr>
            <p:cNvPr id="4138" name="Line 42"/>
            <p:cNvSpPr>
              <a:spLocks noChangeShapeType="1"/>
            </p:cNvSpPr>
            <p:nvPr/>
          </p:nvSpPr>
          <p:spPr bwMode="auto">
            <a:xfrm>
              <a:off x="678" y="1218"/>
              <a:ext cx="294" cy="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s-ES"/>
            </a:p>
          </p:txBody>
        </p:sp>
        <p:sp>
          <p:nvSpPr>
            <p:cNvPr id="4139" name="Line 43"/>
            <p:cNvSpPr>
              <a:spLocks noChangeShapeType="1"/>
            </p:cNvSpPr>
            <p:nvPr/>
          </p:nvSpPr>
          <p:spPr bwMode="auto">
            <a:xfrm>
              <a:off x="682" y="1215"/>
              <a:ext cx="0" cy="41"/>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s-ES"/>
            </a:p>
          </p:txBody>
        </p:sp>
        <p:sp>
          <p:nvSpPr>
            <p:cNvPr id="4140" name="Line 44"/>
            <p:cNvSpPr>
              <a:spLocks noChangeShapeType="1"/>
            </p:cNvSpPr>
            <p:nvPr/>
          </p:nvSpPr>
          <p:spPr bwMode="auto">
            <a:xfrm>
              <a:off x="972" y="1216"/>
              <a:ext cx="0" cy="42"/>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s-ES"/>
            </a:p>
          </p:txBody>
        </p:sp>
        <p:sp>
          <p:nvSpPr>
            <p:cNvPr id="4141" name="Text Box 45"/>
            <p:cNvSpPr txBox="1">
              <a:spLocks noChangeArrowheads="1"/>
            </p:cNvSpPr>
            <p:nvPr/>
          </p:nvSpPr>
          <p:spPr bwMode="auto">
            <a:xfrm>
              <a:off x="742" y="1001"/>
              <a:ext cx="183"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r>
                <a:rPr lang="es-MX" sz="3000" b="1" baseline="-25000">
                  <a:solidFill>
                    <a:srgbClr val="000000"/>
                  </a:solidFill>
                  <a:latin typeface="Times New Roman" charset="0"/>
                  <a:cs typeface="Times New Roman" charset="0"/>
                </a:rPr>
                <a:t>*</a:t>
              </a:r>
            </a:p>
          </p:txBody>
        </p:sp>
        <p:sp>
          <p:nvSpPr>
            <p:cNvPr id="4142" name="Text Box 14"/>
            <p:cNvSpPr txBox="1">
              <a:spLocks noChangeArrowheads="1"/>
            </p:cNvSpPr>
            <p:nvPr/>
          </p:nvSpPr>
          <p:spPr bwMode="auto">
            <a:xfrm>
              <a:off x="963" y="1750"/>
              <a:ext cx="502"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723900" algn="l"/>
                </a:tabLst>
                <a:defRPr sz="3200">
                  <a:solidFill>
                    <a:schemeClr val="tx1"/>
                  </a:solidFill>
                  <a:latin typeface="Calibri" charset="0"/>
                  <a:ea typeface="ＭＳ Ｐゴシック" charset="0"/>
                </a:defRPr>
              </a:lvl1pPr>
              <a:lvl2pPr>
                <a:tabLst>
                  <a:tab pos="723900" algn="l"/>
                </a:tabLst>
                <a:defRPr sz="2800">
                  <a:solidFill>
                    <a:schemeClr val="tx1"/>
                  </a:solidFill>
                  <a:latin typeface="Calibri" charset="0"/>
                  <a:ea typeface="ＭＳ Ｐゴシック" charset="0"/>
                </a:defRPr>
              </a:lvl2pPr>
              <a:lvl3pPr>
                <a:tabLst>
                  <a:tab pos="723900" algn="l"/>
                </a:tabLst>
                <a:defRPr sz="2400">
                  <a:solidFill>
                    <a:schemeClr val="tx1"/>
                  </a:solidFill>
                  <a:latin typeface="Calibri" charset="0"/>
                  <a:ea typeface="ＭＳ Ｐゴシック" charset="0"/>
                </a:defRPr>
              </a:lvl3pPr>
              <a:lvl4pPr>
                <a:tabLst>
                  <a:tab pos="723900" algn="l"/>
                </a:tabLst>
                <a:defRPr sz="2000">
                  <a:solidFill>
                    <a:schemeClr val="tx1"/>
                  </a:solidFill>
                  <a:latin typeface="Calibri" charset="0"/>
                  <a:ea typeface="ＭＳ Ｐゴシック" charset="0"/>
                </a:defRPr>
              </a:lvl4pPr>
              <a:lvl5pPr>
                <a:tabLst>
                  <a:tab pos="723900" algn="l"/>
                </a:tabLst>
                <a:defRPr sz="2000">
                  <a:solidFill>
                    <a:schemeClr val="tx1"/>
                  </a:solidFill>
                  <a:latin typeface="Calibri" charset="0"/>
                  <a:ea typeface="ＭＳ Ｐゴシック" charset="0"/>
                </a:defRPr>
              </a:lvl5pPr>
              <a:lvl6pPr eaLnBrk="0" fontAlgn="base" hangingPunct="0">
                <a:spcAft>
                  <a:spcPct val="0"/>
                </a:spcAft>
                <a:buFont typeface="Arial" charset="0"/>
                <a:buChar char="»"/>
                <a:tabLst>
                  <a:tab pos="723900" algn="l"/>
                </a:tabLst>
                <a:defRPr sz="2000">
                  <a:solidFill>
                    <a:schemeClr val="tx1"/>
                  </a:solidFill>
                  <a:latin typeface="Calibri" charset="0"/>
                  <a:ea typeface="ＭＳ Ｐゴシック" charset="0"/>
                </a:defRPr>
              </a:lvl6pPr>
              <a:lvl7pPr eaLnBrk="0" fontAlgn="base" hangingPunct="0">
                <a:spcAft>
                  <a:spcPct val="0"/>
                </a:spcAft>
                <a:buFont typeface="Arial" charset="0"/>
                <a:buChar char="»"/>
                <a:tabLst>
                  <a:tab pos="723900" algn="l"/>
                </a:tabLst>
                <a:defRPr sz="2000">
                  <a:solidFill>
                    <a:schemeClr val="tx1"/>
                  </a:solidFill>
                  <a:latin typeface="Calibri" charset="0"/>
                  <a:ea typeface="ＭＳ Ｐゴシック" charset="0"/>
                </a:defRPr>
              </a:lvl7pPr>
              <a:lvl8pPr eaLnBrk="0" fontAlgn="base" hangingPunct="0">
                <a:spcAft>
                  <a:spcPct val="0"/>
                </a:spcAft>
                <a:buFont typeface="Arial" charset="0"/>
                <a:buChar char="»"/>
                <a:tabLst>
                  <a:tab pos="723900" algn="l"/>
                </a:tabLst>
                <a:defRPr sz="2000">
                  <a:solidFill>
                    <a:schemeClr val="tx1"/>
                  </a:solidFill>
                  <a:latin typeface="Calibri" charset="0"/>
                  <a:ea typeface="ＭＳ Ｐゴシック" charset="0"/>
                </a:defRPr>
              </a:lvl8pPr>
              <a:lvl9pPr eaLnBrk="0" fontAlgn="base" hangingPunct="0">
                <a:spcAft>
                  <a:spcPct val="0"/>
                </a:spcAft>
                <a:buFont typeface="Arial" charset="0"/>
                <a:buChar char="»"/>
                <a:tabLst>
                  <a:tab pos="723900" algn="l"/>
                </a:tabLst>
                <a:defRPr sz="2000">
                  <a:solidFill>
                    <a:schemeClr val="tx1"/>
                  </a:solidFill>
                  <a:latin typeface="Calibri" charset="0"/>
                  <a:ea typeface="ＭＳ Ｐゴシック" charset="0"/>
                </a:defRPr>
              </a:lvl9pPr>
            </a:lstStyle>
            <a:p>
              <a:pPr algn="ctr" eaLnBrk="1" hangingPunct="1"/>
              <a:r>
                <a:rPr lang="es-MX" sz="800" b="1">
                  <a:solidFill>
                    <a:srgbClr val="000000"/>
                  </a:solidFill>
                </a:rPr>
                <a:t>pGW1-HA-ZO-2</a:t>
              </a:r>
            </a:p>
          </p:txBody>
        </p:sp>
      </p:grpSp>
      <p:sp>
        <p:nvSpPr>
          <p:cNvPr id="4104" name="Text Box 90"/>
          <p:cNvSpPr txBox="1">
            <a:spLocks noChangeArrowheads="1"/>
          </p:cNvSpPr>
          <p:nvPr/>
        </p:nvSpPr>
        <p:spPr bwMode="auto">
          <a:xfrm>
            <a:off x="5435600" y="5516563"/>
            <a:ext cx="36718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723900" algn="l"/>
                <a:tab pos="1447800" algn="l"/>
                <a:tab pos="2171700" algn="l"/>
                <a:tab pos="2895600" algn="l"/>
              </a:tabLst>
              <a:defRPr sz="3200">
                <a:solidFill>
                  <a:schemeClr val="tx1"/>
                </a:solidFill>
                <a:latin typeface="Calibri" charset="0"/>
                <a:ea typeface="ＭＳ Ｐゴシック" charset="0"/>
              </a:defRPr>
            </a:lvl1pPr>
            <a:lvl2pPr>
              <a:tabLst>
                <a:tab pos="723900" algn="l"/>
                <a:tab pos="1447800" algn="l"/>
                <a:tab pos="2171700" algn="l"/>
                <a:tab pos="2895600" algn="l"/>
              </a:tabLst>
              <a:defRPr sz="2800">
                <a:solidFill>
                  <a:schemeClr val="tx1"/>
                </a:solidFill>
                <a:latin typeface="Calibri" charset="0"/>
                <a:ea typeface="ＭＳ Ｐゴシック" charset="0"/>
              </a:defRPr>
            </a:lvl2pPr>
            <a:lvl3pPr>
              <a:tabLst>
                <a:tab pos="723900" algn="l"/>
                <a:tab pos="1447800" algn="l"/>
                <a:tab pos="2171700" algn="l"/>
                <a:tab pos="2895600" algn="l"/>
              </a:tabLst>
              <a:defRPr sz="2400">
                <a:solidFill>
                  <a:schemeClr val="tx1"/>
                </a:solidFill>
                <a:latin typeface="Calibri" charset="0"/>
                <a:ea typeface="ＭＳ Ｐゴシック" charset="0"/>
              </a:defRPr>
            </a:lvl3pPr>
            <a:lvl4pPr>
              <a:tabLst>
                <a:tab pos="723900" algn="l"/>
                <a:tab pos="1447800" algn="l"/>
                <a:tab pos="2171700" algn="l"/>
                <a:tab pos="2895600" algn="l"/>
              </a:tabLst>
              <a:defRPr sz="2000">
                <a:solidFill>
                  <a:schemeClr val="tx1"/>
                </a:solidFill>
                <a:latin typeface="Calibri" charset="0"/>
                <a:ea typeface="ＭＳ Ｐゴシック" charset="0"/>
              </a:defRPr>
            </a:lvl4pPr>
            <a:lvl5pPr>
              <a:tabLst>
                <a:tab pos="723900" algn="l"/>
                <a:tab pos="1447800" algn="l"/>
                <a:tab pos="2171700" algn="l"/>
                <a:tab pos="2895600" algn="l"/>
              </a:tabLst>
              <a:defRPr sz="2000">
                <a:solidFill>
                  <a:schemeClr val="tx1"/>
                </a:solidFill>
                <a:latin typeface="Calibri" charset="0"/>
                <a:ea typeface="ＭＳ Ｐゴシック" charset="0"/>
              </a:defRPr>
            </a:lvl5pPr>
            <a:lvl6pPr eaLnBrk="0" fontAlgn="base" hangingPunct="0">
              <a:spcAft>
                <a:spcPct val="0"/>
              </a:spcAft>
              <a:buFont typeface="Arial" charset="0"/>
              <a:buChar char="»"/>
              <a:tabLst>
                <a:tab pos="723900" algn="l"/>
                <a:tab pos="1447800" algn="l"/>
                <a:tab pos="2171700" algn="l"/>
                <a:tab pos="2895600" algn="l"/>
              </a:tabLst>
              <a:defRPr sz="2000">
                <a:solidFill>
                  <a:schemeClr val="tx1"/>
                </a:solidFill>
                <a:latin typeface="Calibri" charset="0"/>
                <a:ea typeface="ＭＳ Ｐゴシック" charset="0"/>
              </a:defRPr>
            </a:lvl6pPr>
            <a:lvl7pPr eaLnBrk="0" fontAlgn="base" hangingPunct="0">
              <a:spcAft>
                <a:spcPct val="0"/>
              </a:spcAft>
              <a:buFont typeface="Arial" charset="0"/>
              <a:buChar char="»"/>
              <a:tabLst>
                <a:tab pos="723900" algn="l"/>
                <a:tab pos="1447800" algn="l"/>
                <a:tab pos="2171700" algn="l"/>
                <a:tab pos="2895600" algn="l"/>
              </a:tabLst>
              <a:defRPr sz="2000">
                <a:solidFill>
                  <a:schemeClr val="tx1"/>
                </a:solidFill>
                <a:latin typeface="Calibri" charset="0"/>
                <a:ea typeface="ＭＳ Ｐゴシック" charset="0"/>
              </a:defRPr>
            </a:lvl7pPr>
            <a:lvl8pPr eaLnBrk="0" fontAlgn="base" hangingPunct="0">
              <a:spcAft>
                <a:spcPct val="0"/>
              </a:spcAft>
              <a:buFont typeface="Arial" charset="0"/>
              <a:buChar char="»"/>
              <a:tabLst>
                <a:tab pos="723900" algn="l"/>
                <a:tab pos="1447800" algn="l"/>
                <a:tab pos="2171700" algn="l"/>
                <a:tab pos="2895600" algn="l"/>
              </a:tabLst>
              <a:defRPr sz="2000">
                <a:solidFill>
                  <a:schemeClr val="tx1"/>
                </a:solidFill>
                <a:latin typeface="Calibri" charset="0"/>
                <a:ea typeface="ＭＳ Ｐゴシック" charset="0"/>
              </a:defRPr>
            </a:lvl8pPr>
            <a:lvl9pPr eaLnBrk="0" fontAlgn="base" hangingPunct="0">
              <a:spcAft>
                <a:spcPct val="0"/>
              </a:spcAft>
              <a:buFont typeface="Arial" charset="0"/>
              <a:buChar char="»"/>
              <a:tabLst>
                <a:tab pos="723900" algn="l"/>
                <a:tab pos="1447800" algn="l"/>
                <a:tab pos="2171700" algn="l"/>
                <a:tab pos="2895600" algn="l"/>
              </a:tabLst>
              <a:defRPr sz="2000">
                <a:solidFill>
                  <a:schemeClr val="tx1"/>
                </a:solidFill>
                <a:latin typeface="Calibri" charset="0"/>
                <a:ea typeface="ＭＳ Ｐゴシック" charset="0"/>
              </a:defRPr>
            </a:lvl9pPr>
          </a:lstStyle>
          <a:p>
            <a:pPr algn="ctr" eaLnBrk="1" hangingPunct="1"/>
            <a:r>
              <a:rPr lang="es-MX" sz="1400" b="1">
                <a:solidFill>
                  <a:srgbClr val="000000"/>
                </a:solidFill>
              </a:rPr>
              <a:t>ZO-2 disminuye la fusión  y el desprendimiento</a:t>
            </a:r>
          </a:p>
          <a:p>
            <a:pPr algn="ctr" eaLnBrk="1" hangingPunct="1"/>
            <a:r>
              <a:rPr lang="es-MX" sz="1400" b="1">
                <a:solidFill>
                  <a:srgbClr val="000000"/>
                </a:solidFill>
              </a:rPr>
              <a:t>de los podocitos</a:t>
            </a:r>
          </a:p>
        </p:txBody>
      </p:sp>
      <p:sp>
        <p:nvSpPr>
          <p:cNvPr id="4105" name="Text Box 93"/>
          <p:cNvSpPr txBox="1">
            <a:spLocks noChangeArrowheads="1"/>
          </p:cNvSpPr>
          <p:nvPr/>
        </p:nvSpPr>
        <p:spPr bwMode="auto">
          <a:xfrm>
            <a:off x="5075238" y="6288088"/>
            <a:ext cx="4392612"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723900" algn="l"/>
                <a:tab pos="1447800" algn="l"/>
                <a:tab pos="2171700" algn="l"/>
                <a:tab pos="2895600" algn="l"/>
                <a:tab pos="3619500" algn="l"/>
                <a:tab pos="4343400" algn="l"/>
              </a:tabLst>
              <a:defRPr sz="3200">
                <a:solidFill>
                  <a:schemeClr val="tx1"/>
                </a:solidFill>
                <a:latin typeface="Calibri" charset="0"/>
                <a:ea typeface="ＭＳ Ｐゴシック" charset="0"/>
              </a:defRPr>
            </a:lvl1pPr>
            <a:lvl2pPr>
              <a:tabLst>
                <a:tab pos="723900" algn="l"/>
                <a:tab pos="1447800" algn="l"/>
                <a:tab pos="2171700" algn="l"/>
                <a:tab pos="2895600" algn="l"/>
                <a:tab pos="3619500" algn="l"/>
                <a:tab pos="4343400" algn="l"/>
              </a:tabLst>
              <a:defRPr sz="2800">
                <a:solidFill>
                  <a:schemeClr val="tx1"/>
                </a:solidFill>
                <a:latin typeface="Calibri" charset="0"/>
                <a:ea typeface="ＭＳ Ｐゴシック" charset="0"/>
              </a:defRPr>
            </a:lvl2pPr>
            <a:lvl3pPr>
              <a:tabLst>
                <a:tab pos="723900" algn="l"/>
                <a:tab pos="1447800" algn="l"/>
                <a:tab pos="2171700" algn="l"/>
                <a:tab pos="2895600" algn="l"/>
                <a:tab pos="3619500" algn="l"/>
                <a:tab pos="4343400" algn="l"/>
              </a:tabLst>
              <a:defRPr sz="2400">
                <a:solidFill>
                  <a:schemeClr val="tx1"/>
                </a:solidFill>
                <a:latin typeface="Calibri" charset="0"/>
                <a:ea typeface="ＭＳ Ｐゴシック" charset="0"/>
              </a:defRPr>
            </a:lvl3pPr>
            <a:lvl4pPr>
              <a:tabLst>
                <a:tab pos="723900" algn="l"/>
                <a:tab pos="1447800" algn="l"/>
                <a:tab pos="2171700" algn="l"/>
                <a:tab pos="2895600" algn="l"/>
                <a:tab pos="3619500" algn="l"/>
                <a:tab pos="4343400" algn="l"/>
              </a:tabLst>
              <a:defRPr sz="2000">
                <a:solidFill>
                  <a:schemeClr val="tx1"/>
                </a:solidFill>
                <a:latin typeface="Calibri" charset="0"/>
                <a:ea typeface="ＭＳ Ｐゴシック" charset="0"/>
              </a:defRPr>
            </a:lvl4pPr>
            <a:lvl5pPr>
              <a:tabLst>
                <a:tab pos="723900" algn="l"/>
                <a:tab pos="1447800" algn="l"/>
                <a:tab pos="2171700" algn="l"/>
                <a:tab pos="2895600" algn="l"/>
                <a:tab pos="3619500" algn="l"/>
                <a:tab pos="4343400" algn="l"/>
              </a:tabLst>
              <a:defRPr sz="2000">
                <a:solidFill>
                  <a:schemeClr val="tx1"/>
                </a:solidFill>
                <a:latin typeface="Calibri" charset="0"/>
                <a:ea typeface="ＭＳ Ｐゴシック" charset="0"/>
              </a:defRPr>
            </a:lvl5pPr>
            <a:lvl6pPr eaLnBrk="0" fontAlgn="base" hangingPunct="0">
              <a:spcAft>
                <a:spcPct val="0"/>
              </a:spcAft>
              <a:buFont typeface="Arial" charset="0"/>
              <a:buChar char="»"/>
              <a:tabLst>
                <a:tab pos="723900" algn="l"/>
                <a:tab pos="1447800" algn="l"/>
                <a:tab pos="2171700" algn="l"/>
                <a:tab pos="2895600" algn="l"/>
                <a:tab pos="3619500" algn="l"/>
                <a:tab pos="4343400" algn="l"/>
              </a:tabLst>
              <a:defRPr sz="2000">
                <a:solidFill>
                  <a:schemeClr val="tx1"/>
                </a:solidFill>
                <a:latin typeface="Calibri" charset="0"/>
                <a:ea typeface="ＭＳ Ｐゴシック" charset="0"/>
              </a:defRPr>
            </a:lvl6pPr>
            <a:lvl7pPr eaLnBrk="0" fontAlgn="base" hangingPunct="0">
              <a:spcAft>
                <a:spcPct val="0"/>
              </a:spcAft>
              <a:buFont typeface="Arial" charset="0"/>
              <a:buChar char="»"/>
              <a:tabLst>
                <a:tab pos="723900" algn="l"/>
                <a:tab pos="1447800" algn="l"/>
                <a:tab pos="2171700" algn="l"/>
                <a:tab pos="2895600" algn="l"/>
                <a:tab pos="3619500" algn="l"/>
                <a:tab pos="4343400" algn="l"/>
              </a:tabLst>
              <a:defRPr sz="2000">
                <a:solidFill>
                  <a:schemeClr val="tx1"/>
                </a:solidFill>
                <a:latin typeface="Calibri" charset="0"/>
                <a:ea typeface="ＭＳ Ｐゴシック" charset="0"/>
              </a:defRPr>
            </a:lvl7pPr>
            <a:lvl8pPr eaLnBrk="0" fontAlgn="base" hangingPunct="0">
              <a:spcAft>
                <a:spcPct val="0"/>
              </a:spcAft>
              <a:buFont typeface="Arial" charset="0"/>
              <a:buChar char="»"/>
              <a:tabLst>
                <a:tab pos="723900" algn="l"/>
                <a:tab pos="1447800" algn="l"/>
                <a:tab pos="2171700" algn="l"/>
                <a:tab pos="2895600" algn="l"/>
                <a:tab pos="3619500" algn="l"/>
                <a:tab pos="4343400" algn="l"/>
              </a:tabLst>
              <a:defRPr sz="2000">
                <a:solidFill>
                  <a:schemeClr val="tx1"/>
                </a:solidFill>
                <a:latin typeface="Calibri" charset="0"/>
                <a:ea typeface="ＭＳ Ｐゴシック" charset="0"/>
              </a:defRPr>
            </a:lvl8pPr>
            <a:lvl9pPr eaLnBrk="0" fontAlgn="base" hangingPunct="0">
              <a:spcAft>
                <a:spcPct val="0"/>
              </a:spcAft>
              <a:buFont typeface="Arial" charset="0"/>
              <a:buChar char="»"/>
              <a:tabLst>
                <a:tab pos="723900" algn="l"/>
                <a:tab pos="1447800" algn="l"/>
                <a:tab pos="2171700" algn="l"/>
                <a:tab pos="2895600" algn="l"/>
                <a:tab pos="3619500" algn="l"/>
                <a:tab pos="4343400" algn="l"/>
              </a:tabLst>
              <a:defRPr sz="2000">
                <a:solidFill>
                  <a:schemeClr val="tx1"/>
                </a:solidFill>
                <a:latin typeface="Calibri" charset="0"/>
                <a:ea typeface="ＭＳ Ｐゴシック" charset="0"/>
              </a:defRPr>
            </a:lvl9pPr>
          </a:lstStyle>
          <a:p>
            <a:pPr eaLnBrk="1" hangingPunct="1"/>
            <a:r>
              <a:rPr lang="es-MX" sz="1400" b="1">
                <a:solidFill>
                  <a:srgbClr val="000000"/>
                </a:solidFill>
              </a:rPr>
              <a:t>Bautista-Garcia, P., </a:t>
            </a:r>
            <a:r>
              <a:rPr lang="es-MX" sz="1400" b="1" i="1">
                <a:solidFill>
                  <a:srgbClr val="000000"/>
                </a:solidFill>
              </a:rPr>
              <a:t>et al.</a:t>
            </a:r>
            <a:r>
              <a:rPr lang="es-MX" sz="1400" b="1">
                <a:solidFill>
                  <a:srgbClr val="000000"/>
                </a:solidFill>
              </a:rPr>
              <a:t>, Am J Physiol Renal Physiol, 2013. 304(1): p. F77-87.</a:t>
            </a:r>
          </a:p>
        </p:txBody>
      </p:sp>
      <p:pic>
        <p:nvPicPr>
          <p:cNvPr id="4106" name="Picture 2"/>
          <p:cNvPicPr>
            <a:picLocks noChangeAspect="1" noChangeArrowheads="1"/>
          </p:cNvPicPr>
          <p:nvPr/>
        </p:nvPicPr>
        <p:blipFill>
          <a:blip r:embed="rId3">
            <a:extLst>
              <a:ext uri="{28A0092B-C50C-407E-A947-70E740481C1C}">
                <a14:useLocalDpi xmlns:a14="http://schemas.microsoft.com/office/drawing/2010/main" val="0"/>
              </a:ext>
            </a:extLst>
          </a:blip>
          <a:srcRect l="65851" t="39124" r="9407" b="24706"/>
          <a:stretch>
            <a:fillRect/>
          </a:stretch>
        </p:blipFill>
        <p:spPr bwMode="auto">
          <a:xfrm>
            <a:off x="6084888" y="3357563"/>
            <a:ext cx="245586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488635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p:cNvGrpSpPr/>
          <p:nvPr/>
        </p:nvGrpSpPr>
        <p:grpSpPr>
          <a:xfrm>
            <a:off x="382734" y="793518"/>
            <a:ext cx="3948979" cy="2789863"/>
            <a:chOff x="1781490" y="1430691"/>
            <a:chExt cx="10029558" cy="7733640"/>
          </a:xfrm>
        </p:grpSpPr>
        <p:pic>
          <p:nvPicPr>
            <p:cNvPr id="5" name="pasted-image.pdf"/>
            <p:cNvPicPr>
              <a:picLocks noChangeAspect="1"/>
            </p:cNvPicPr>
            <p:nvPr/>
          </p:nvPicPr>
          <p:blipFill>
            <a:blip r:embed="rId2">
              <a:extLst/>
            </a:blip>
            <a:stretch>
              <a:fillRect/>
            </a:stretch>
          </p:blipFill>
          <p:spPr>
            <a:xfrm>
              <a:off x="2614863" y="2227864"/>
              <a:ext cx="3415481" cy="3415480"/>
            </a:xfrm>
            <a:prstGeom prst="rect">
              <a:avLst/>
            </a:prstGeom>
            <a:ln w="25400">
              <a:solidFill>
                <a:srgbClr val="FFFFFF"/>
              </a:solidFill>
              <a:miter lim="400000"/>
            </a:ln>
          </p:spPr>
        </p:pic>
        <p:pic>
          <p:nvPicPr>
            <p:cNvPr id="6" name="pasted-image.pdf"/>
            <p:cNvPicPr>
              <a:picLocks noChangeAspect="1"/>
            </p:cNvPicPr>
            <p:nvPr/>
          </p:nvPicPr>
          <p:blipFill>
            <a:blip r:embed="rId3">
              <a:extLst/>
            </a:blip>
            <a:stretch>
              <a:fillRect/>
            </a:stretch>
          </p:blipFill>
          <p:spPr>
            <a:xfrm>
              <a:off x="6142247" y="2223613"/>
              <a:ext cx="3415481" cy="3415481"/>
            </a:xfrm>
            <a:prstGeom prst="rect">
              <a:avLst/>
            </a:prstGeom>
            <a:ln w="25400">
              <a:solidFill>
                <a:srgbClr val="FFFFFF"/>
              </a:solidFill>
              <a:miter lim="400000"/>
            </a:ln>
          </p:spPr>
        </p:pic>
        <p:pic>
          <p:nvPicPr>
            <p:cNvPr id="7" name="pasted-image.pdf"/>
            <p:cNvPicPr>
              <a:picLocks noChangeAspect="1"/>
            </p:cNvPicPr>
            <p:nvPr/>
          </p:nvPicPr>
          <p:blipFill>
            <a:blip r:embed="rId4">
              <a:extLst/>
            </a:blip>
            <a:stretch>
              <a:fillRect/>
            </a:stretch>
          </p:blipFill>
          <p:spPr>
            <a:xfrm>
              <a:off x="2614863" y="5748850"/>
              <a:ext cx="3415481" cy="3415481"/>
            </a:xfrm>
            <a:prstGeom prst="rect">
              <a:avLst/>
            </a:prstGeom>
            <a:ln w="25400">
              <a:solidFill>
                <a:srgbClr val="FFFFFF"/>
              </a:solidFill>
              <a:miter lim="400000"/>
            </a:ln>
          </p:spPr>
        </p:pic>
        <p:pic>
          <p:nvPicPr>
            <p:cNvPr id="8" name="pasted-image.pdf"/>
            <p:cNvPicPr>
              <a:picLocks noChangeAspect="1"/>
            </p:cNvPicPr>
            <p:nvPr/>
          </p:nvPicPr>
          <p:blipFill>
            <a:blip r:embed="rId5">
              <a:extLst/>
            </a:blip>
            <a:stretch>
              <a:fillRect/>
            </a:stretch>
          </p:blipFill>
          <p:spPr>
            <a:xfrm>
              <a:off x="6142247" y="5748850"/>
              <a:ext cx="3415481" cy="3415481"/>
            </a:xfrm>
            <a:prstGeom prst="rect">
              <a:avLst/>
            </a:prstGeom>
            <a:ln w="25400">
              <a:solidFill>
                <a:srgbClr val="FFFFFF"/>
              </a:solidFill>
              <a:miter lim="400000"/>
            </a:ln>
          </p:spPr>
        </p:pic>
        <p:sp>
          <p:nvSpPr>
            <p:cNvPr id="9" name="Shape 458"/>
            <p:cNvSpPr/>
            <p:nvPr/>
          </p:nvSpPr>
          <p:spPr>
            <a:xfrm>
              <a:off x="8469447" y="5332077"/>
              <a:ext cx="931727" cy="1"/>
            </a:xfrm>
            <a:prstGeom prst="line">
              <a:avLst/>
            </a:prstGeom>
            <a:ln w="25400">
              <a:solidFill>
                <a:srgbClr val="FFFFFF"/>
              </a:solidFill>
              <a:miter lim="400000"/>
            </a:ln>
          </p:spPr>
          <p:txBody>
            <a:bodyPr lIns="50800" tIns="50800" rIns="50800" bIns="50800" anchor="ctr"/>
            <a:lstStyle/>
            <a:p>
              <a:pPr>
                <a:defRPr sz="3200">
                  <a:solidFill>
                    <a:srgbClr val="6C6963"/>
                  </a:solidFill>
                  <a:latin typeface="Baskerville"/>
                  <a:ea typeface="Baskerville"/>
                  <a:cs typeface="Baskerville"/>
                  <a:sym typeface="Baskerville"/>
                </a:defRPr>
              </a:pPr>
              <a:endParaRPr/>
            </a:p>
          </p:txBody>
        </p:sp>
        <p:sp>
          <p:nvSpPr>
            <p:cNvPr id="10" name="Shape 459"/>
            <p:cNvSpPr/>
            <p:nvPr/>
          </p:nvSpPr>
          <p:spPr>
            <a:xfrm>
              <a:off x="4866897" y="5332077"/>
              <a:ext cx="931727" cy="1"/>
            </a:xfrm>
            <a:prstGeom prst="line">
              <a:avLst/>
            </a:prstGeom>
            <a:ln w="25400">
              <a:solidFill>
                <a:srgbClr val="FFFFFF"/>
              </a:solidFill>
              <a:miter lim="400000"/>
            </a:ln>
          </p:spPr>
          <p:txBody>
            <a:bodyPr lIns="50800" tIns="50800" rIns="50800" bIns="50800" anchor="ctr"/>
            <a:lstStyle/>
            <a:p>
              <a:pPr>
                <a:defRPr sz="3200">
                  <a:solidFill>
                    <a:srgbClr val="6C6963"/>
                  </a:solidFill>
                  <a:latin typeface="Baskerville"/>
                  <a:ea typeface="Baskerville"/>
                  <a:cs typeface="Baskerville"/>
                  <a:sym typeface="Baskerville"/>
                </a:defRPr>
              </a:pPr>
              <a:endParaRPr/>
            </a:p>
          </p:txBody>
        </p:sp>
        <p:sp>
          <p:nvSpPr>
            <p:cNvPr id="11" name="Shape 460"/>
            <p:cNvSpPr/>
            <p:nvPr/>
          </p:nvSpPr>
          <p:spPr>
            <a:xfrm>
              <a:off x="4866897" y="8864213"/>
              <a:ext cx="931727" cy="1"/>
            </a:xfrm>
            <a:prstGeom prst="line">
              <a:avLst/>
            </a:prstGeom>
            <a:ln w="25400">
              <a:solidFill>
                <a:srgbClr val="FFFFFF"/>
              </a:solidFill>
              <a:miter lim="400000"/>
            </a:ln>
          </p:spPr>
          <p:txBody>
            <a:bodyPr lIns="50800" tIns="50800" rIns="50800" bIns="50800" anchor="ctr"/>
            <a:lstStyle/>
            <a:p>
              <a:pPr>
                <a:defRPr sz="3200">
                  <a:solidFill>
                    <a:srgbClr val="6C6963"/>
                  </a:solidFill>
                  <a:latin typeface="Baskerville"/>
                  <a:ea typeface="Baskerville"/>
                  <a:cs typeface="Baskerville"/>
                  <a:sym typeface="Baskerville"/>
                </a:defRPr>
              </a:pPr>
              <a:endParaRPr/>
            </a:p>
          </p:txBody>
        </p:sp>
        <p:sp>
          <p:nvSpPr>
            <p:cNvPr id="13" name="Shape 462"/>
            <p:cNvSpPr/>
            <p:nvPr/>
          </p:nvSpPr>
          <p:spPr>
            <a:xfrm>
              <a:off x="2888146" y="1597835"/>
              <a:ext cx="3012123" cy="5623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000" b="1">
                  <a:solidFill>
                    <a:srgbClr val="FFFFFF"/>
                  </a:solidFill>
                  <a:latin typeface="Times New Roman"/>
                  <a:ea typeface="Times New Roman"/>
                  <a:cs typeface="Times New Roman"/>
                  <a:sym typeface="Times New Roman"/>
                </a:defRPr>
              </a:lvl1pPr>
            </a:lstStyle>
            <a:p>
              <a:r>
                <a:rPr lang="es-ES_tradnl" sz="2000" dirty="0" smtClean="0">
                  <a:solidFill>
                    <a:schemeClr val="tx1"/>
                  </a:solidFill>
                </a:rPr>
                <a:t>Parental</a:t>
              </a:r>
              <a:endParaRPr dirty="0"/>
            </a:p>
          </p:txBody>
        </p:sp>
        <p:sp>
          <p:nvSpPr>
            <p:cNvPr id="14" name="Shape 463"/>
            <p:cNvSpPr/>
            <p:nvPr/>
          </p:nvSpPr>
          <p:spPr>
            <a:xfrm>
              <a:off x="6548074" y="1597832"/>
              <a:ext cx="5262974" cy="5623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000" b="1">
                  <a:solidFill>
                    <a:srgbClr val="FFFFFF"/>
                  </a:solidFill>
                  <a:latin typeface="Times New Roman"/>
                  <a:ea typeface="Times New Roman"/>
                  <a:cs typeface="Times New Roman"/>
                  <a:sym typeface="Times New Roman"/>
                </a:defRPr>
              </a:lvl1pPr>
            </a:lstStyle>
            <a:p>
              <a:r>
                <a:rPr lang="es-ES_tradnl" sz="2000" dirty="0" smtClean="0">
                  <a:solidFill>
                    <a:schemeClr val="tx1"/>
                  </a:solidFill>
                </a:rPr>
                <a:t>ZO-2 KD</a:t>
              </a:r>
              <a:endParaRPr sz="2000" dirty="0">
                <a:solidFill>
                  <a:schemeClr val="tx1"/>
                </a:solidFill>
              </a:endParaRPr>
            </a:p>
          </p:txBody>
        </p:sp>
        <p:sp>
          <p:nvSpPr>
            <p:cNvPr id="15" name="Shape 464"/>
            <p:cNvSpPr/>
            <p:nvPr/>
          </p:nvSpPr>
          <p:spPr>
            <a:xfrm rot="16200000">
              <a:off x="289346" y="2922836"/>
              <a:ext cx="3585912" cy="6016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000" b="1">
                  <a:solidFill>
                    <a:srgbClr val="00F900"/>
                  </a:solidFill>
                  <a:latin typeface="Times New Roman"/>
                  <a:ea typeface="Times New Roman"/>
                  <a:cs typeface="Times New Roman"/>
                  <a:sym typeface="Times New Roman"/>
                </a:defRPr>
              </a:lvl1pPr>
            </a:lstStyle>
            <a:p>
              <a:r>
                <a:rPr dirty="0"/>
                <a:t>ZO-1</a:t>
              </a:r>
            </a:p>
          </p:txBody>
        </p:sp>
        <p:sp>
          <p:nvSpPr>
            <p:cNvPr id="16" name="Shape 465"/>
            <p:cNvSpPr/>
            <p:nvPr/>
          </p:nvSpPr>
          <p:spPr>
            <a:xfrm rot="16200000">
              <a:off x="325819" y="6472276"/>
              <a:ext cx="3512961" cy="6016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000" b="1">
                  <a:solidFill>
                    <a:srgbClr val="00F900"/>
                  </a:solidFill>
                  <a:latin typeface="Times New Roman"/>
                  <a:ea typeface="Times New Roman"/>
                  <a:cs typeface="Times New Roman"/>
                  <a:sym typeface="Times New Roman"/>
                </a:defRPr>
              </a:lvl1pPr>
            </a:lstStyle>
            <a:p>
              <a:r>
                <a:rPr dirty="0"/>
                <a:t>ZO-2</a:t>
              </a:r>
            </a:p>
          </p:txBody>
        </p:sp>
        <p:sp>
          <p:nvSpPr>
            <p:cNvPr id="12" name="Shape 461"/>
            <p:cNvSpPr/>
            <p:nvPr/>
          </p:nvSpPr>
          <p:spPr>
            <a:xfrm>
              <a:off x="8469447" y="8864213"/>
              <a:ext cx="931727" cy="1"/>
            </a:xfrm>
            <a:prstGeom prst="line">
              <a:avLst/>
            </a:prstGeom>
            <a:ln w="25400">
              <a:solidFill>
                <a:srgbClr val="FFFFFF"/>
              </a:solidFill>
              <a:miter lim="400000"/>
            </a:ln>
          </p:spPr>
          <p:txBody>
            <a:bodyPr lIns="50800" tIns="50800" rIns="50800" bIns="50800" anchor="ctr"/>
            <a:lstStyle/>
            <a:p>
              <a:pPr>
                <a:defRPr sz="3200">
                  <a:solidFill>
                    <a:srgbClr val="6C6963"/>
                  </a:solidFill>
                  <a:latin typeface="Baskerville"/>
                  <a:ea typeface="Baskerville"/>
                  <a:cs typeface="Baskerville"/>
                  <a:sym typeface="Baskerville"/>
                </a:defRPr>
              </a:pPr>
              <a:endParaRPr/>
            </a:p>
          </p:txBody>
        </p:sp>
      </p:grpSp>
      <p:pic>
        <p:nvPicPr>
          <p:cNvPr id="17" name="Esquema final.001.jpeg"/>
          <p:cNvPicPr>
            <a:picLocks noChangeAspect="1"/>
          </p:cNvPicPr>
          <p:nvPr/>
        </p:nvPicPr>
        <p:blipFill>
          <a:blip r:embed="rId6">
            <a:extLst/>
          </a:blip>
          <a:srcRect t="3896" b="11885"/>
          <a:stretch>
            <a:fillRect/>
          </a:stretch>
        </p:blipFill>
        <p:spPr>
          <a:xfrm>
            <a:off x="3668779" y="1283553"/>
            <a:ext cx="5428135" cy="4571472"/>
          </a:xfrm>
          <a:prstGeom prst="rect">
            <a:avLst/>
          </a:prstGeom>
          <a:ln w="12700">
            <a:miter lim="400000"/>
          </a:ln>
        </p:spPr>
      </p:pic>
      <p:sp>
        <p:nvSpPr>
          <p:cNvPr id="18" name="CuadroTexto 17"/>
          <p:cNvSpPr txBox="1"/>
          <p:nvPr/>
        </p:nvSpPr>
        <p:spPr>
          <a:xfrm>
            <a:off x="2143605" y="4902"/>
            <a:ext cx="5110093" cy="584776"/>
          </a:xfrm>
          <a:prstGeom prst="rect">
            <a:avLst/>
          </a:prstGeom>
          <a:noFill/>
        </p:spPr>
        <p:txBody>
          <a:bodyPr wrap="none" rtlCol="0">
            <a:spAutoFit/>
          </a:bodyPr>
          <a:lstStyle/>
          <a:p>
            <a:r>
              <a:rPr lang="es-ES" sz="3200" dirty="0" smtClean="0"/>
              <a:t>ZO-2 regula el tamaño celular </a:t>
            </a:r>
            <a:endParaRPr lang="es-ES" sz="3200" dirty="0"/>
          </a:p>
        </p:txBody>
      </p:sp>
      <p:pic>
        <p:nvPicPr>
          <p:cNvPr id="24" name="Imagen 23"/>
          <p:cNvPicPr>
            <a:picLocks noChangeAspect="1"/>
          </p:cNvPicPr>
          <p:nvPr/>
        </p:nvPicPr>
        <p:blipFill>
          <a:blip r:embed="rId7"/>
          <a:stretch>
            <a:fillRect/>
          </a:stretch>
        </p:blipFill>
        <p:spPr>
          <a:xfrm>
            <a:off x="208774" y="3746999"/>
            <a:ext cx="3339704" cy="2902262"/>
          </a:xfrm>
          <a:prstGeom prst="rect">
            <a:avLst/>
          </a:prstGeom>
        </p:spPr>
      </p:pic>
      <p:sp>
        <p:nvSpPr>
          <p:cNvPr id="25" name="CuadroTexto 24"/>
          <p:cNvSpPr txBox="1"/>
          <p:nvPr/>
        </p:nvSpPr>
        <p:spPr>
          <a:xfrm>
            <a:off x="4544420" y="6101720"/>
            <a:ext cx="4434158" cy="923330"/>
          </a:xfrm>
          <a:prstGeom prst="rect">
            <a:avLst/>
          </a:prstGeom>
          <a:noFill/>
        </p:spPr>
        <p:txBody>
          <a:bodyPr wrap="square" rtlCol="0">
            <a:spAutoFit/>
          </a:bodyPr>
          <a:lstStyle/>
          <a:p>
            <a:r>
              <a:rPr lang="en-US" dirty="0" err="1"/>
              <a:t>Domínguez-</a:t>
            </a:r>
            <a:r>
              <a:rPr lang="en-US" dirty="0" err="1" smtClean="0"/>
              <a:t>Calderón</a:t>
            </a:r>
            <a:r>
              <a:rPr lang="en-US" dirty="0"/>
              <a:t> </a:t>
            </a:r>
            <a:r>
              <a:rPr lang="en-US" dirty="0" smtClean="0"/>
              <a:t>et al., </a:t>
            </a:r>
            <a:r>
              <a:rPr lang="en-US" dirty="0"/>
              <a:t>Mol. Biol. Cell. 27(10): 1581-95 (2016).</a:t>
            </a:r>
            <a:endParaRPr lang="es-MX" dirty="0"/>
          </a:p>
          <a:p>
            <a:endParaRPr lang="es-ES" dirty="0"/>
          </a:p>
        </p:txBody>
      </p:sp>
    </p:spTree>
    <p:extLst>
      <p:ext uri="{BB962C8B-B14F-4D97-AF65-F5344CB8AC3E}">
        <p14:creationId xmlns:p14="http://schemas.microsoft.com/office/powerpoint/2010/main" val="255251820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95027"/>
            <a:ext cx="8229600" cy="1143000"/>
          </a:xfrm>
        </p:spPr>
        <p:txBody>
          <a:bodyPr/>
          <a:lstStyle/>
          <a:p>
            <a:r>
              <a:rPr lang="es-ES" dirty="0" smtClean="0"/>
              <a:t>Conclusiones</a:t>
            </a:r>
            <a:endParaRPr lang="es-ES" dirty="0"/>
          </a:p>
        </p:txBody>
      </p:sp>
      <p:sp>
        <p:nvSpPr>
          <p:cNvPr id="3" name="Marcador de contenido 2"/>
          <p:cNvSpPr>
            <a:spLocks noGrp="1"/>
          </p:cNvSpPr>
          <p:nvPr>
            <p:ph idx="1"/>
          </p:nvPr>
        </p:nvSpPr>
        <p:spPr>
          <a:xfrm>
            <a:off x="457200" y="852215"/>
            <a:ext cx="8229600" cy="4525963"/>
          </a:xfrm>
        </p:spPr>
        <p:txBody>
          <a:bodyPr>
            <a:normAutofit fontScale="70000" lnSpcReduction="20000"/>
          </a:bodyPr>
          <a:lstStyle/>
          <a:p>
            <a:pPr marL="0" indent="0">
              <a:buNone/>
            </a:pPr>
            <a:r>
              <a:rPr lang="es-ES" dirty="0" smtClean="0"/>
              <a:t>ZO-2: </a:t>
            </a:r>
          </a:p>
          <a:p>
            <a:r>
              <a:rPr lang="es-ES" dirty="0"/>
              <a:t>E</a:t>
            </a:r>
            <a:r>
              <a:rPr lang="es-ES" dirty="0" smtClean="0"/>
              <a:t>s una nueva proteína supresora tumoral</a:t>
            </a:r>
          </a:p>
          <a:p>
            <a:r>
              <a:rPr lang="es-ES" dirty="0" smtClean="0"/>
              <a:t>Inhibe la proliferación celular porque bloquea la transcripción: </a:t>
            </a:r>
          </a:p>
          <a:p>
            <a:pPr marL="0" indent="0">
              <a:buNone/>
            </a:pPr>
            <a:r>
              <a:rPr lang="es-ES" dirty="0"/>
              <a:t> </a:t>
            </a:r>
            <a:r>
              <a:rPr lang="es-ES" dirty="0" smtClean="0"/>
              <a:t>     a) de la </a:t>
            </a:r>
            <a:r>
              <a:rPr lang="es-ES" dirty="0" err="1" smtClean="0"/>
              <a:t>ciclina</a:t>
            </a:r>
            <a:r>
              <a:rPr lang="es-ES" dirty="0" smtClean="0"/>
              <a:t> D y </a:t>
            </a:r>
          </a:p>
          <a:p>
            <a:pPr marL="0" indent="0">
              <a:buNone/>
            </a:pPr>
            <a:r>
              <a:rPr lang="es-ES" dirty="0"/>
              <a:t> </a:t>
            </a:r>
            <a:r>
              <a:rPr lang="es-ES" dirty="0" smtClean="0"/>
              <a:t>     b) la mediada por la B-</a:t>
            </a:r>
            <a:r>
              <a:rPr lang="es-ES" dirty="0" err="1" smtClean="0"/>
              <a:t>catenina</a:t>
            </a:r>
            <a:endParaRPr lang="es-ES" dirty="0" smtClean="0"/>
          </a:p>
          <a:p>
            <a:r>
              <a:rPr lang="es-ES" dirty="0" smtClean="0"/>
              <a:t>Es un nuevo regulador del tamaño celular</a:t>
            </a:r>
          </a:p>
          <a:p>
            <a:endParaRPr lang="es-ES" dirty="0" smtClean="0"/>
          </a:p>
          <a:p>
            <a:endParaRPr lang="es-ES" dirty="0"/>
          </a:p>
          <a:p>
            <a:pPr marL="0" indent="0">
              <a:buNone/>
            </a:pPr>
            <a:r>
              <a:rPr lang="es-ES" dirty="0" smtClean="0"/>
              <a:t>Estos resultados tienen impacto en:</a:t>
            </a:r>
          </a:p>
          <a:p>
            <a:pPr marL="0" indent="0">
              <a:buNone/>
            </a:pPr>
            <a:r>
              <a:rPr lang="es-ES" dirty="0" smtClean="0"/>
              <a:t> - cáncer  </a:t>
            </a:r>
            <a:endParaRPr lang="es-ES" dirty="0"/>
          </a:p>
          <a:p>
            <a:pPr marL="0" indent="0">
              <a:buNone/>
            </a:pPr>
            <a:r>
              <a:rPr lang="es-ES" dirty="0" smtClean="0"/>
              <a:t> - enfermedades </a:t>
            </a:r>
            <a:r>
              <a:rPr lang="es-ES" dirty="0" err="1" smtClean="0"/>
              <a:t>proteinúricas</a:t>
            </a:r>
            <a:r>
              <a:rPr lang="es-ES" dirty="0" smtClean="0"/>
              <a:t> renales </a:t>
            </a:r>
          </a:p>
          <a:p>
            <a:pPr marL="0" indent="0">
              <a:buNone/>
            </a:pPr>
            <a:r>
              <a:rPr lang="es-ES" dirty="0" smtClean="0"/>
              <a:t> - y ayudan a dilucidar el mecanismo de hipertrofia celular.</a:t>
            </a:r>
            <a:endParaRPr lang="es-ES" dirty="0"/>
          </a:p>
        </p:txBody>
      </p:sp>
    </p:spTree>
    <p:extLst>
      <p:ext uri="{BB962C8B-B14F-4D97-AF65-F5344CB8AC3E}">
        <p14:creationId xmlns:p14="http://schemas.microsoft.com/office/powerpoint/2010/main" val="417918049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249" y="1169729"/>
            <a:ext cx="4737792" cy="5486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7"/>
          <p:cNvSpPr txBox="1">
            <a:spLocks noChangeArrowheads="1"/>
          </p:cNvSpPr>
          <p:nvPr/>
        </p:nvSpPr>
        <p:spPr bwMode="auto">
          <a:xfrm>
            <a:off x="990360" y="325748"/>
            <a:ext cx="7105219" cy="843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91" tIns="32146" rIns="64291" bIns="32146">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s-MX" altLang="es-MX" sz="2500" b="1" dirty="0">
                <a:solidFill>
                  <a:prstClr val="black"/>
                </a:solidFill>
                <a:cs typeface="Arial" pitchFamily="34" charset="0"/>
              </a:rPr>
              <a:t>Los epitelios son la frontera del organismo con el medio externo</a:t>
            </a:r>
            <a:endParaRPr lang="es-ES" altLang="es-MX" sz="2500" b="1" dirty="0">
              <a:solidFill>
                <a:prstClr val="black"/>
              </a:solidFill>
              <a:cs typeface="Arial" pitchFamily="34" charset="0"/>
            </a:endParaRPr>
          </a:p>
        </p:txBody>
      </p:sp>
      <p:sp>
        <p:nvSpPr>
          <p:cNvPr id="4" name="Text Box 8"/>
          <p:cNvSpPr txBox="1">
            <a:spLocks noChangeArrowheads="1"/>
          </p:cNvSpPr>
          <p:nvPr/>
        </p:nvSpPr>
        <p:spPr bwMode="auto">
          <a:xfrm>
            <a:off x="4709630" y="6567912"/>
            <a:ext cx="4356511" cy="38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91" tIns="32146" rIns="64291" bIns="32146">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s-MX" sz="1100" b="1" dirty="0">
                <a:solidFill>
                  <a:prstClr val="black"/>
                </a:solidFill>
                <a:cs typeface="Arial" pitchFamily="34" charset="0"/>
              </a:rPr>
              <a:t>González-Mariscal, L. et al 2007,  </a:t>
            </a:r>
            <a:r>
              <a:rPr lang="en-US" altLang="es-MX" sz="1100" b="1" dirty="0" err="1">
                <a:solidFill>
                  <a:prstClr val="black"/>
                </a:solidFill>
                <a:cs typeface="Arial" pitchFamily="34" charset="0"/>
              </a:rPr>
              <a:t>Prog</a:t>
            </a:r>
            <a:r>
              <a:rPr lang="en-US" altLang="es-MX" sz="1100" b="1" dirty="0">
                <a:solidFill>
                  <a:prstClr val="black"/>
                </a:solidFill>
                <a:cs typeface="Arial" pitchFamily="34" charset="0"/>
              </a:rPr>
              <a:t>. </a:t>
            </a:r>
            <a:r>
              <a:rPr lang="es-MX" altLang="es-MX" sz="1100" b="1" dirty="0" err="1">
                <a:solidFill>
                  <a:prstClr val="black"/>
                </a:solidFill>
                <a:cs typeface="Arial" pitchFamily="34" charset="0"/>
              </a:rPr>
              <a:t>Histochem</a:t>
            </a:r>
            <a:r>
              <a:rPr lang="es-MX" altLang="es-MX" sz="1100" b="1" dirty="0">
                <a:solidFill>
                  <a:prstClr val="black"/>
                </a:solidFill>
                <a:cs typeface="Arial" pitchFamily="34" charset="0"/>
              </a:rPr>
              <a:t>. </a:t>
            </a:r>
            <a:r>
              <a:rPr lang="es-MX" altLang="es-MX" sz="1100" b="1" dirty="0" err="1">
                <a:solidFill>
                  <a:prstClr val="black"/>
                </a:solidFill>
                <a:cs typeface="Arial" pitchFamily="34" charset="0"/>
              </a:rPr>
              <a:t>Cytochem</a:t>
            </a:r>
            <a:r>
              <a:rPr lang="es-MX" altLang="es-MX" sz="1100" b="1" dirty="0">
                <a:solidFill>
                  <a:prstClr val="black"/>
                </a:solidFill>
                <a:cs typeface="Arial" pitchFamily="34" charset="0"/>
              </a:rPr>
              <a:t>. 42: 1-57 </a:t>
            </a:r>
            <a:endParaRPr lang="en-US" altLang="es-MX" sz="1100" b="1" dirty="0">
              <a:solidFill>
                <a:prstClr val="black"/>
              </a:solidFill>
              <a:cs typeface="Arial" pitchFamily="34" charset="0"/>
            </a:endParaRPr>
          </a:p>
          <a:p>
            <a:pPr eaLnBrk="1" fontAlgn="base" hangingPunct="1">
              <a:spcBef>
                <a:spcPct val="0"/>
              </a:spcBef>
              <a:spcAft>
                <a:spcPct val="0"/>
              </a:spcAft>
              <a:buFontTx/>
              <a:buNone/>
            </a:pPr>
            <a:endParaRPr lang="en-US" altLang="es-MX" sz="1000" dirty="0">
              <a:solidFill>
                <a:prstClr val="black"/>
              </a:solidFill>
              <a:cs typeface="Arial" pitchFamily="34" charset="0"/>
            </a:endParaRPr>
          </a:p>
        </p:txBody>
      </p:sp>
    </p:spTree>
    <p:extLst>
      <p:ext uri="{BB962C8B-B14F-4D97-AF65-F5344CB8AC3E}">
        <p14:creationId xmlns:p14="http://schemas.microsoft.com/office/powerpoint/2010/main" val="191974339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47588" y="196278"/>
            <a:ext cx="6299939" cy="877115"/>
          </a:xfrm>
          <a:prstGeom prst="rect">
            <a:avLst/>
          </a:prstGeom>
        </p:spPr>
        <p:txBody>
          <a:bodyPr lIns="64291" tIns="32146" rIns="64291" bIns="32146">
            <a:noAutofit/>
          </a:bodyPr>
          <a:lstStyle>
            <a:lvl1pPr algn="ctr" defTabSz="1300393" rtl="0" eaLnBrk="1" latinLnBrk="0" hangingPunct="1">
              <a:spcBef>
                <a:spcPct val="0"/>
              </a:spcBef>
              <a:buNone/>
              <a:defRPr sz="6300" kern="1200">
                <a:solidFill>
                  <a:schemeClr val="tx1"/>
                </a:solidFill>
                <a:latin typeface="+mj-lt"/>
                <a:ea typeface="+mj-ea"/>
                <a:cs typeface="+mj-cs"/>
              </a:defRPr>
            </a:lvl1pPr>
          </a:lstStyle>
          <a:p>
            <a:r>
              <a:rPr lang="es-ES_tradnl" sz="2400" b="1" dirty="0"/>
              <a:t>Las células epiteliales están polarizadas y tienen uniones estrechas</a:t>
            </a:r>
          </a:p>
        </p:txBody>
      </p:sp>
      <p:sp>
        <p:nvSpPr>
          <p:cNvPr id="3" name="23 Rectángulo"/>
          <p:cNvSpPr>
            <a:spLocks noChangeArrowheads="1"/>
          </p:cNvSpPr>
          <p:nvPr/>
        </p:nvSpPr>
        <p:spPr bwMode="auto">
          <a:xfrm>
            <a:off x="4106420" y="6360976"/>
            <a:ext cx="4141108" cy="26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91" tIns="32146" rIns="64291" bIns="32146">
            <a:spAutoFit/>
          </a:bodyPr>
          <a:lstStyle/>
          <a:p>
            <a:r>
              <a:rPr lang="es-MX" sz="1300" b="1" dirty="0">
                <a:latin typeface="Calibri" charset="0"/>
              </a:rPr>
              <a:t>González-Mariscal et al. 2012. Tight </a:t>
            </a:r>
            <a:r>
              <a:rPr lang="es-MX" sz="1300" b="1" dirty="0" err="1">
                <a:latin typeface="Calibri" charset="0"/>
              </a:rPr>
              <a:t>Junctions</a:t>
            </a:r>
            <a:r>
              <a:rPr lang="es-MX" sz="1300" b="1" dirty="0">
                <a:latin typeface="Calibri" charset="0"/>
              </a:rPr>
              <a:t>. Ed . In Tech</a:t>
            </a:r>
          </a:p>
        </p:txBody>
      </p:sp>
      <p:pic>
        <p:nvPicPr>
          <p:cNvPr id="4" name="Picture 4"/>
          <p:cNvPicPr>
            <a:picLocks noChangeAspect="1"/>
          </p:cNvPicPr>
          <p:nvPr/>
        </p:nvPicPr>
        <p:blipFill>
          <a:blip r:embed="rId2"/>
          <a:stretch>
            <a:fillRect/>
          </a:stretch>
        </p:blipFill>
        <p:spPr>
          <a:xfrm>
            <a:off x="1222488" y="1114562"/>
            <a:ext cx="6864703" cy="5227942"/>
          </a:xfrm>
          <a:prstGeom prst="rect">
            <a:avLst/>
          </a:prstGeom>
        </p:spPr>
      </p:pic>
    </p:spTree>
    <p:extLst>
      <p:ext uri="{BB962C8B-B14F-4D97-AF65-F5344CB8AC3E}">
        <p14:creationId xmlns:p14="http://schemas.microsoft.com/office/powerpoint/2010/main" val="389447547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Shape 300"/>
          <p:cNvSpPr/>
          <p:nvPr/>
        </p:nvSpPr>
        <p:spPr>
          <a:xfrm>
            <a:off x="9999840" y="6195272"/>
            <a:ext cx="89298" cy="538843"/>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lstStyle/>
          <a:p>
            <a:endParaRPr/>
          </a:p>
        </p:txBody>
      </p:sp>
      <p:grpSp>
        <p:nvGrpSpPr>
          <p:cNvPr id="1860" name="Group 1860"/>
          <p:cNvGrpSpPr/>
          <p:nvPr/>
        </p:nvGrpSpPr>
        <p:grpSpPr>
          <a:xfrm>
            <a:off x="502808" y="1548324"/>
            <a:ext cx="3837113" cy="3584567"/>
            <a:chOff x="0" y="0"/>
            <a:chExt cx="5457226" cy="5098050"/>
          </a:xfrm>
        </p:grpSpPr>
        <p:pic>
          <p:nvPicPr>
            <p:cNvPr id="1854" name="pasted-image.png"/>
            <p:cNvPicPr>
              <a:picLocks noChangeAspect="1"/>
            </p:cNvPicPr>
            <p:nvPr/>
          </p:nvPicPr>
          <p:blipFill>
            <a:blip r:embed="rId2">
              <a:extLst/>
            </a:blip>
            <a:stretch>
              <a:fillRect/>
            </a:stretch>
          </p:blipFill>
          <p:spPr>
            <a:xfrm>
              <a:off x="0" y="0"/>
              <a:ext cx="3960637" cy="5098051"/>
            </a:xfrm>
            <a:prstGeom prst="rect">
              <a:avLst/>
            </a:prstGeom>
            <a:ln w="12700" cap="flat">
              <a:noFill/>
              <a:miter lim="400000"/>
            </a:ln>
            <a:effectLst/>
          </p:spPr>
        </p:pic>
        <p:pic>
          <p:nvPicPr>
            <p:cNvPr id="1855" name="pasted-image.png"/>
            <p:cNvPicPr>
              <a:picLocks noChangeAspect="1"/>
            </p:cNvPicPr>
            <p:nvPr/>
          </p:nvPicPr>
          <p:blipFill>
            <a:blip r:embed="rId3">
              <a:extLst/>
            </a:blip>
            <a:stretch>
              <a:fillRect/>
            </a:stretch>
          </p:blipFill>
          <p:spPr>
            <a:xfrm>
              <a:off x="4263426" y="594854"/>
              <a:ext cx="1193801" cy="2768601"/>
            </a:xfrm>
            <a:prstGeom prst="rect">
              <a:avLst/>
            </a:prstGeom>
            <a:ln w="12700" cap="flat">
              <a:noFill/>
              <a:miter lim="400000"/>
            </a:ln>
            <a:effectLst/>
          </p:spPr>
        </p:pic>
        <p:sp>
          <p:nvSpPr>
            <p:cNvPr id="1856" name="Shape 1856"/>
            <p:cNvSpPr/>
            <p:nvPr/>
          </p:nvSpPr>
          <p:spPr>
            <a:xfrm>
              <a:off x="788554" y="1367948"/>
              <a:ext cx="926325" cy="8544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900">
                  <a:solidFill>
                    <a:srgbClr val="000000"/>
                  </a:solidFill>
                  <a:latin typeface="Baskerville SemiBold"/>
                  <a:ea typeface="Baskerville SemiBold"/>
                  <a:cs typeface="Baskerville SemiBold"/>
                  <a:sym typeface="Baskerville SemiBold"/>
                </a:defRPr>
              </a:lvl1pPr>
            </a:lstStyle>
            <a:p>
              <a:r>
                <a:t>UE</a:t>
              </a:r>
            </a:p>
          </p:txBody>
        </p:sp>
        <p:sp>
          <p:nvSpPr>
            <p:cNvPr id="1857" name="Shape 1857"/>
            <p:cNvSpPr/>
            <p:nvPr/>
          </p:nvSpPr>
          <p:spPr>
            <a:xfrm flipV="1">
              <a:off x="1644718" y="1505108"/>
              <a:ext cx="1" cy="495531"/>
            </a:xfrm>
            <a:prstGeom prst="line">
              <a:avLst/>
            </a:prstGeom>
            <a:noFill/>
            <a:ln w="25400" cap="flat">
              <a:solidFill>
                <a:srgbClr val="000000"/>
              </a:solidFill>
              <a:prstDash val="solid"/>
              <a:miter lim="400000"/>
              <a:headEnd type="triangle" w="med" len="sm"/>
              <a:tailEnd type="triangle" w="med" len="sm"/>
            </a:ln>
            <a:effectLst/>
          </p:spPr>
          <p:txBody>
            <a:bodyPr wrap="square" lIns="50800" tIns="50800" rIns="50800" bIns="50800" numCol="1" anchor="ctr">
              <a:noAutofit/>
            </a:bodyPr>
            <a:lstStyle/>
            <a:p>
              <a:pPr>
                <a:defRPr sz="3200"/>
              </a:pPr>
              <a:endParaRPr/>
            </a:p>
          </p:txBody>
        </p:sp>
        <p:sp>
          <p:nvSpPr>
            <p:cNvPr id="1858" name="Shape 1858"/>
            <p:cNvSpPr/>
            <p:nvPr/>
          </p:nvSpPr>
          <p:spPr>
            <a:xfrm flipH="1">
              <a:off x="1946884" y="597495"/>
              <a:ext cx="2357848" cy="781946"/>
            </a:xfrm>
            <a:prstGeom prst="line">
              <a:avLst/>
            </a:prstGeom>
            <a:noFill/>
            <a:ln w="25400" cap="rnd">
              <a:solidFill>
                <a:srgbClr val="000000"/>
              </a:solidFill>
              <a:custDash>
                <a:ds d="100000" sp="200000"/>
              </a:custDash>
              <a:miter lim="400000"/>
            </a:ln>
            <a:effectLst/>
          </p:spPr>
          <p:txBody>
            <a:bodyPr wrap="square" lIns="50800" tIns="50800" rIns="50800" bIns="50800" numCol="1" anchor="ctr">
              <a:noAutofit/>
            </a:bodyPr>
            <a:lstStyle/>
            <a:p>
              <a:pPr>
                <a:defRPr sz="3200"/>
              </a:pPr>
              <a:endParaRPr/>
            </a:p>
          </p:txBody>
        </p:sp>
        <p:sp>
          <p:nvSpPr>
            <p:cNvPr id="1859" name="Shape 1859"/>
            <p:cNvSpPr/>
            <p:nvPr/>
          </p:nvSpPr>
          <p:spPr>
            <a:xfrm flipH="1" flipV="1">
              <a:off x="1674234" y="1926688"/>
              <a:ext cx="2521913" cy="1244674"/>
            </a:xfrm>
            <a:prstGeom prst="line">
              <a:avLst/>
            </a:prstGeom>
            <a:noFill/>
            <a:ln w="25400" cap="rnd">
              <a:solidFill>
                <a:srgbClr val="000000"/>
              </a:solidFill>
              <a:custDash>
                <a:ds d="100000" sp="200000"/>
              </a:custDash>
              <a:miter lim="400000"/>
            </a:ln>
            <a:effectLst/>
          </p:spPr>
          <p:txBody>
            <a:bodyPr wrap="square" lIns="50800" tIns="50800" rIns="50800" bIns="50800" numCol="1" anchor="ctr">
              <a:noAutofit/>
            </a:bodyPr>
            <a:lstStyle/>
            <a:p>
              <a:pPr>
                <a:defRPr sz="3200"/>
              </a:pPr>
              <a:endParaRPr/>
            </a:p>
          </p:txBody>
        </p:sp>
      </p:grpSp>
      <p:sp>
        <p:nvSpPr>
          <p:cNvPr id="1864" name="Shape 1864"/>
          <p:cNvSpPr>
            <a:spLocks noGrp="1"/>
          </p:cNvSpPr>
          <p:nvPr>
            <p:ph type="title"/>
          </p:nvPr>
        </p:nvSpPr>
        <p:spPr>
          <a:xfrm>
            <a:off x="1894747" y="297658"/>
            <a:ext cx="6239104" cy="491572"/>
          </a:xfrm>
          <a:prstGeom prst="rect">
            <a:avLst/>
          </a:prstGeom>
        </p:spPr>
        <p:txBody>
          <a:bodyPr>
            <a:normAutofit/>
          </a:bodyPr>
          <a:lstStyle>
            <a:lvl1pPr defTabSz="297941">
              <a:defRPr sz="3518" b="1">
                <a:solidFill>
                  <a:srgbClr val="000000"/>
                </a:solidFill>
                <a:effectLst>
                  <a:outerShdw blurRad="12954" dist="12954" dir="15900000" rotWithShape="0">
                    <a:srgbClr val="595650">
                      <a:alpha val="33000"/>
                    </a:srgbClr>
                  </a:outerShdw>
                </a:effectLst>
                <a:latin typeface="Times New Roman"/>
                <a:ea typeface="Times New Roman"/>
                <a:cs typeface="Times New Roman"/>
                <a:sym typeface="Times New Roman"/>
              </a:defRPr>
            </a:lvl1pPr>
          </a:lstStyle>
          <a:p>
            <a:r>
              <a:rPr sz="2400" dirty="0" err="1">
                <a:latin typeface="+mn-lt"/>
              </a:rPr>
              <a:t>Estructura</a:t>
            </a:r>
            <a:r>
              <a:rPr sz="2400" dirty="0">
                <a:latin typeface="+mn-lt"/>
              </a:rPr>
              <a:t> y </a:t>
            </a:r>
            <a:r>
              <a:rPr sz="2400" dirty="0" err="1">
                <a:latin typeface="+mn-lt"/>
              </a:rPr>
              <a:t>composición</a:t>
            </a:r>
            <a:r>
              <a:rPr sz="2400" dirty="0">
                <a:latin typeface="+mn-lt"/>
              </a:rPr>
              <a:t> molecular de la UE </a:t>
            </a:r>
          </a:p>
        </p:txBody>
      </p:sp>
      <p:grpSp>
        <p:nvGrpSpPr>
          <p:cNvPr id="1868" name="1867 Grupo"/>
          <p:cNvGrpSpPr/>
          <p:nvPr/>
        </p:nvGrpSpPr>
        <p:grpSpPr>
          <a:xfrm>
            <a:off x="4658724" y="1737729"/>
            <a:ext cx="3491478" cy="3263339"/>
            <a:chOff x="3787775" y="1649413"/>
            <a:chExt cx="4965657" cy="4641193"/>
          </a:xfrm>
        </p:grpSpPr>
        <p:sp>
          <p:nvSpPr>
            <p:cNvPr id="1869" name="72 CuadroTexto"/>
            <p:cNvSpPr txBox="1">
              <a:spLocks noChangeArrowheads="1"/>
            </p:cNvSpPr>
            <p:nvPr/>
          </p:nvSpPr>
          <p:spPr bwMode="auto">
            <a:xfrm rot="10800000" flipV="1">
              <a:off x="4129088" y="1751849"/>
              <a:ext cx="1198562" cy="415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MX" sz="1300" b="1" dirty="0">
                  <a:solidFill>
                    <a:srgbClr val="000000"/>
                  </a:solidFill>
                  <a:latin typeface="Calibri" charset="0"/>
                </a:rPr>
                <a:t>Actina</a:t>
              </a:r>
            </a:p>
          </p:txBody>
        </p:sp>
        <p:grpSp>
          <p:nvGrpSpPr>
            <p:cNvPr id="1873" name="Group 5"/>
            <p:cNvGrpSpPr>
              <a:grpSpLocks/>
            </p:cNvGrpSpPr>
            <p:nvPr/>
          </p:nvGrpSpPr>
          <p:grpSpPr bwMode="auto">
            <a:xfrm>
              <a:off x="6151563" y="1649413"/>
              <a:ext cx="490537" cy="4449762"/>
              <a:chOff x="5380010" y="1482725"/>
              <a:chExt cx="491238" cy="4450061"/>
            </a:xfrm>
          </p:grpSpPr>
          <p:grpSp>
            <p:nvGrpSpPr>
              <p:cNvPr id="2201" name="Group 3"/>
              <p:cNvGrpSpPr>
                <a:grpSpLocks/>
              </p:cNvGrpSpPr>
              <p:nvPr/>
            </p:nvGrpSpPr>
            <p:grpSpPr bwMode="auto">
              <a:xfrm>
                <a:off x="5380010" y="1482725"/>
                <a:ext cx="491238" cy="761876"/>
                <a:chOff x="5376723" y="1482725"/>
                <a:chExt cx="491238" cy="761876"/>
              </a:xfrm>
            </p:grpSpPr>
            <p:pic>
              <p:nvPicPr>
                <p:cNvPr id="2217" name="Picture 1"/>
                <p:cNvPicPr>
                  <a:picLocks noChangeAspect="1"/>
                </p:cNvPicPr>
                <p:nvPr/>
              </p:nvPicPr>
              <p:blipFill>
                <a:blip r:embed="rId4" cstate="print">
                  <a:extLst>
                    <a:ext uri="{28A0092B-C50C-407E-A947-70E740481C1C}">
                      <a14:useLocalDpi xmlns:a14="http://schemas.microsoft.com/office/drawing/2010/main" val="0"/>
                    </a:ext>
                  </a:extLst>
                </a:blip>
                <a:srcRect l="32587" t="28967" r="19888" b="30121"/>
                <a:stretch>
                  <a:fillRect/>
                </a:stretch>
              </p:blipFill>
              <p:spPr bwMode="auto">
                <a:xfrm rot="5400000">
                  <a:off x="5241958" y="1618598"/>
                  <a:ext cx="760768" cy="49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8" name="Rectangle 2"/>
                <p:cNvSpPr/>
                <p:nvPr/>
              </p:nvSpPr>
              <p:spPr>
                <a:xfrm>
                  <a:off x="5570675" y="1482725"/>
                  <a:ext cx="74719" cy="7620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2202" name="Group 70"/>
              <p:cNvGrpSpPr>
                <a:grpSpLocks/>
              </p:cNvGrpSpPr>
              <p:nvPr/>
            </p:nvGrpSpPr>
            <p:grpSpPr bwMode="auto">
              <a:xfrm>
                <a:off x="5380010" y="2222668"/>
                <a:ext cx="491238" cy="761876"/>
                <a:chOff x="5376723" y="1482725"/>
                <a:chExt cx="491238" cy="761876"/>
              </a:xfrm>
            </p:grpSpPr>
            <p:pic>
              <p:nvPicPr>
                <p:cNvPr id="2215" name="Picture 71"/>
                <p:cNvPicPr>
                  <a:picLocks noChangeAspect="1"/>
                </p:cNvPicPr>
                <p:nvPr/>
              </p:nvPicPr>
              <p:blipFill>
                <a:blip r:embed="rId4" cstate="print">
                  <a:extLst>
                    <a:ext uri="{28A0092B-C50C-407E-A947-70E740481C1C}">
                      <a14:useLocalDpi xmlns:a14="http://schemas.microsoft.com/office/drawing/2010/main" val="0"/>
                    </a:ext>
                  </a:extLst>
                </a:blip>
                <a:srcRect l="32587" t="28967" r="19888" b="30121"/>
                <a:stretch>
                  <a:fillRect/>
                </a:stretch>
              </p:blipFill>
              <p:spPr bwMode="auto">
                <a:xfrm rot="5400000">
                  <a:off x="5241958" y="1618598"/>
                  <a:ext cx="760768" cy="49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6" name="Rectangle 72"/>
                <p:cNvSpPr/>
                <p:nvPr/>
              </p:nvSpPr>
              <p:spPr>
                <a:xfrm>
                  <a:off x="5570675" y="1482607"/>
                  <a:ext cx="74719" cy="7620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2203" name="Group 73"/>
              <p:cNvGrpSpPr>
                <a:grpSpLocks/>
              </p:cNvGrpSpPr>
              <p:nvPr/>
            </p:nvGrpSpPr>
            <p:grpSpPr bwMode="auto">
              <a:xfrm>
                <a:off x="5380010" y="2959571"/>
                <a:ext cx="491238" cy="761876"/>
                <a:chOff x="5376723" y="1482725"/>
                <a:chExt cx="491238" cy="761876"/>
              </a:xfrm>
            </p:grpSpPr>
            <p:pic>
              <p:nvPicPr>
                <p:cNvPr id="2213" name="Picture 74"/>
                <p:cNvPicPr>
                  <a:picLocks noChangeAspect="1"/>
                </p:cNvPicPr>
                <p:nvPr/>
              </p:nvPicPr>
              <p:blipFill>
                <a:blip r:embed="rId4" cstate="print">
                  <a:extLst>
                    <a:ext uri="{28A0092B-C50C-407E-A947-70E740481C1C}">
                      <a14:useLocalDpi xmlns:a14="http://schemas.microsoft.com/office/drawing/2010/main" val="0"/>
                    </a:ext>
                  </a:extLst>
                </a:blip>
                <a:srcRect l="32587" t="28967" r="19888" b="30121"/>
                <a:stretch>
                  <a:fillRect/>
                </a:stretch>
              </p:blipFill>
              <p:spPr bwMode="auto">
                <a:xfrm rot="5400000">
                  <a:off x="5241958" y="1618598"/>
                  <a:ext cx="760768" cy="49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4" name="Rectangle 75"/>
                <p:cNvSpPr/>
                <p:nvPr/>
              </p:nvSpPr>
              <p:spPr>
                <a:xfrm>
                  <a:off x="5570675" y="1482353"/>
                  <a:ext cx="74719" cy="7620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2204" name="Group 77"/>
              <p:cNvGrpSpPr>
                <a:grpSpLocks/>
              </p:cNvGrpSpPr>
              <p:nvPr/>
            </p:nvGrpSpPr>
            <p:grpSpPr bwMode="auto">
              <a:xfrm>
                <a:off x="5380010" y="3693840"/>
                <a:ext cx="491238" cy="761876"/>
                <a:chOff x="5376723" y="1482725"/>
                <a:chExt cx="491238" cy="761876"/>
              </a:xfrm>
            </p:grpSpPr>
            <p:pic>
              <p:nvPicPr>
                <p:cNvPr id="2211" name="Picture 78"/>
                <p:cNvPicPr>
                  <a:picLocks noChangeAspect="1"/>
                </p:cNvPicPr>
                <p:nvPr/>
              </p:nvPicPr>
              <p:blipFill>
                <a:blip r:embed="rId4" cstate="print">
                  <a:extLst>
                    <a:ext uri="{28A0092B-C50C-407E-A947-70E740481C1C}">
                      <a14:useLocalDpi xmlns:a14="http://schemas.microsoft.com/office/drawing/2010/main" val="0"/>
                    </a:ext>
                  </a:extLst>
                </a:blip>
                <a:srcRect l="32587" t="28967" r="19888" b="30121"/>
                <a:stretch>
                  <a:fillRect/>
                </a:stretch>
              </p:blipFill>
              <p:spPr bwMode="auto">
                <a:xfrm rot="5400000">
                  <a:off x="5241958" y="1618598"/>
                  <a:ext cx="760768" cy="49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2" name="Rectangle 79"/>
                <p:cNvSpPr/>
                <p:nvPr/>
              </p:nvSpPr>
              <p:spPr>
                <a:xfrm>
                  <a:off x="5570675" y="1483146"/>
                  <a:ext cx="74719" cy="7620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2205" name="Group 80"/>
              <p:cNvGrpSpPr>
                <a:grpSpLocks/>
              </p:cNvGrpSpPr>
              <p:nvPr/>
            </p:nvGrpSpPr>
            <p:grpSpPr bwMode="auto">
              <a:xfrm>
                <a:off x="5380010" y="4430743"/>
                <a:ext cx="491238" cy="761876"/>
                <a:chOff x="5376723" y="1482725"/>
                <a:chExt cx="491238" cy="761876"/>
              </a:xfrm>
            </p:grpSpPr>
            <p:pic>
              <p:nvPicPr>
                <p:cNvPr id="2209" name="Picture 81"/>
                <p:cNvPicPr>
                  <a:picLocks noChangeAspect="1"/>
                </p:cNvPicPr>
                <p:nvPr/>
              </p:nvPicPr>
              <p:blipFill>
                <a:blip r:embed="rId4" cstate="print">
                  <a:extLst>
                    <a:ext uri="{28A0092B-C50C-407E-A947-70E740481C1C}">
                      <a14:useLocalDpi xmlns:a14="http://schemas.microsoft.com/office/drawing/2010/main" val="0"/>
                    </a:ext>
                  </a:extLst>
                </a:blip>
                <a:srcRect l="32587" t="28967" r="19888" b="30121"/>
                <a:stretch>
                  <a:fillRect/>
                </a:stretch>
              </p:blipFill>
              <p:spPr bwMode="auto">
                <a:xfrm rot="5400000">
                  <a:off x="5241958" y="1618598"/>
                  <a:ext cx="760768" cy="49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0" name="Rectangle 82"/>
                <p:cNvSpPr/>
                <p:nvPr/>
              </p:nvSpPr>
              <p:spPr>
                <a:xfrm>
                  <a:off x="5570675" y="1482892"/>
                  <a:ext cx="74719" cy="7620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2206" name="Group 83"/>
              <p:cNvGrpSpPr>
                <a:grpSpLocks/>
              </p:cNvGrpSpPr>
              <p:nvPr/>
            </p:nvGrpSpPr>
            <p:grpSpPr bwMode="auto">
              <a:xfrm>
                <a:off x="5380010" y="5170910"/>
                <a:ext cx="491238" cy="761876"/>
                <a:chOff x="5376723" y="1482725"/>
                <a:chExt cx="491238" cy="761876"/>
              </a:xfrm>
            </p:grpSpPr>
            <p:pic>
              <p:nvPicPr>
                <p:cNvPr id="2207" name="Picture 84"/>
                <p:cNvPicPr>
                  <a:picLocks noChangeAspect="1"/>
                </p:cNvPicPr>
                <p:nvPr/>
              </p:nvPicPr>
              <p:blipFill>
                <a:blip r:embed="rId4" cstate="print">
                  <a:extLst>
                    <a:ext uri="{28A0092B-C50C-407E-A947-70E740481C1C}">
                      <a14:useLocalDpi xmlns:a14="http://schemas.microsoft.com/office/drawing/2010/main" val="0"/>
                    </a:ext>
                  </a:extLst>
                </a:blip>
                <a:srcRect l="32587" t="28967" r="19888" b="30121"/>
                <a:stretch>
                  <a:fillRect/>
                </a:stretch>
              </p:blipFill>
              <p:spPr bwMode="auto">
                <a:xfrm rot="5400000">
                  <a:off x="5241958" y="1618598"/>
                  <a:ext cx="760768" cy="49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8" name="Rectangle 85"/>
                <p:cNvSpPr/>
                <p:nvPr/>
              </p:nvSpPr>
              <p:spPr>
                <a:xfrm>
                  <a:off x="5570675" y="1482550"/>
                  <a:ext cx="74719" cy="7620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grpSp>
          <p:nvGrpSpPr>
            <p:cNvPr id="1874" name="Group 87"/>
            <p:cNvGrpSpPr>
              <a:grpSpLocks/>
            </p:cNvGrpSpPr>
            <p:nvPr/>
          </p:nvGrpSpPr>
          <p:grpSpPr bwMode="auto">
            <a:xfrm>
              <a:off x="7602538" y="1663700"/>
              <a:ext cx="490537" cy="4449763"/>
              <a:chOff x="5380010" y="1482725"/>
              <a:chExt cx="491238" cy="4450061"/>
            </a:xfrm>
          </p:grpSpPr>
          <p:grpSp>
            <p:nvGrpSpPr>
              <p:cNvPr id="2183" name="Group 88"/>
              <p:cNvGrpSpPr>
                <a:grpSpLocks/>
              </p:cNvGrpSpPr>
              <p:nvPr/>
            </p:nvGrpSpPr>
            <p:grpSpPr bwMode="auto">
              <a:xfrm>
                <a:off x="5380010" y="1482725"/>
                <a:ext cx="491238" cy="761876"/>
                <a:chOff x="5376723" y="1482725"/>
                <a:chExt cx="491238" cy="761876"/>
              </a:xfrm>
            </p:grpSpPr>
            <p:pic>
              <p:nvPicPr>
                <p:cNvPr id="2199" name="Picture 104"/>
                <p:cNvPicPr>
                  <a:picLocks noChangeAspect="1"/>
                </p:cNvPicPr>
                <p:nvPr/>
              </p:nvPicPr>
              <p:blipFill>
                <a:blip r:embed="rId4" cstate="print">
                  <a:extLst>
                    <a:ext uri="{28A0092B-C50C-407E-A947-70E740481C1C}">
                      <a14:useLocalDpi xmlns:a14="http://schemas.microsoft.com/office/drawing/2010/main" val="0"/>
                    </a:ext>
                  </a:extLst>
                </a:blip>
                <a:srcRect l="32587" t="28967" r="19888" b="30121"/>
                <a:stretch>
                  <a:fillRect/>
                </a:stretch>
              </p:blipFill>
              <p:spPr bwMode="auto">
                <a:xfrm rot="5400000">
                  <a:off x="5241958" y="1618598"/>
                  <a:ext cx="760768" cy="49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0" name="Rectangle 105"/>
                <p:cNvSpPr/>
                <p:nvPr/>
              </p:nvSpPr>
              <p:spPr>
                <a:xfrm>
                  <a:off x="5570675" y="1482725"/>
                  <a:ext cx="74719" cy="7620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2184" name="Group 89"/>
              <p:cNvGrpSpPr>
                <a:grpSpLocks/>
              </p:cNvGrpSpPr>
              <p:nvPr/>
            </p:nvGrpSpPr>
            <p:grpSpPr bwMode="auto">
              <a:xfrm>
                <a:off x="5380010" y="2222668"/>
                <a:ext cx="491238" cy="761876"/>
                <a:chOff x="5376723" y="1482725"/>
                <a:chExt cx="491238" cy="761876"/>
              </a:xfrm>
            </p:grpSpPr>
            <p:pic>
              <p:nvPicPr>
                <p:cNvPr id="2197" name="Picture 102"/>
                <p:cNvPicPr>
                  <a:picLocks noChangeAspect="1"/>
                </p:cNvPicPr>
                <p:nvPr/>
              </p:nvPicPr>
              <p:blipFill>
                <a:blip r:embed="rId4" cstate="print">
                  <a:extLst>
                    <a:ext uri="{28A0092B-C50C-407E-A947-70E740481C1C}">
                      <a14:useLocalDpi xmlns:a14="http://schemas.microsoft.com/office/drawing/2010/main" val="0"/>
                    </a:ext>
                  </a:extLst>
                </a:blip>
                <a:srcRect l="32587" t="28967" r="19888" b="30121"/>
                <a:stretch>
                  <a:fillRect/>
                </a:stretch>
              </p:blipFill>
              <p:spPr bwMode="auto">
                <a:xfrm rot="5400000">
                  <a:off x="5241958" y="1618598"/>
                  <a:ext cx="760768" cy="49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8" name="Rectangle 103"/>
                <p:cNvSpPr/>
                <p:nvPr/>
              </p:nvSpPr>
              <p:spPr>
                <a:xfrm>
                  <a:off x="5570675" y="1482607"/>
                  <a:ext cx="74719" cy="7620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2185" name="Group 90"/>
              <p:cNvGrpSpPr>
                <a:grpSpLocks/>
              </p:cNvGrpSpPr>
              <p:nvPr/>
            </p:nvGrpSpPr>
            <p:grpSpPr bwMode="auto">
              <a:xfrm>
                <a:off x="5380010" y="2959571"/>
                <a:ext cx="491238" cy="761876"/>
                <a:chOff x="5376723" y="1482725"/>
                <a:chExt cx="491238" cy="761876"/>
              </a:xfrm>
            </p:grpSpPr>
            <p:pic>
              <p:nvPicPr>
                <p:cNvPr id="2195" name="Picture 100"/>
                <p:cNvPicPr>
                  <a:picLocks noChangeAspect="1"/>
                </p:cNvPicPr>
                <p:nvPr/>
              </p:nvPicPr>
              <p:blipFill>
                <a:blip r:embed="rId4" cstate="print">
                  <a:extLst>
                    <a:ext uri="{28A0092B-C50C-407E-A947-70E740481C1C}">
                      <a14:useLocalDpi xmlns:a14="http://schemas.microsoft.com/office/drawing/2010/main" val="0"/>
                    </a:ext>
                  </a:extLst>
                </a:blip>
                <a:srcRect l="32587" t="28967" r="19888" b="30121"/>
                <a:stretch>
                  <a:fillRect/>
                </a:stretch>
              </p:blipFill>
              <p:spPr bwMode="auto">
                <a:xfrm rot="5400000">
                  <a:off x="5241958" y="1618598"/>
                  <a:ext cx="760768" cy="49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6" name="Rectangle 101"/>
                <p:cNvSpPr/>
                <p:nvPr/>
              </p:nvSpPr>
              <p:spPr>
                <a:xfrm>
                  <a:off x="5570675" y="1482353"/>
                  <a:ext cx="74719" cy="7620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2186" name="Group 91"/>
              <p:cNvGrpSpPr>
                <a:grpSpLocks/>
              </p:cNvGrpSpPr>
              <p:nvPr/>
            </p:nvGrpSpPr>
            <p:grpSpPr bwMode="auto">
              <a:xfrm>
                <a:off x="5380010" y="3693840"/>
                <a:ext cx="491238" cy="761876"/>
                <a:chOff x="5376723" y="1482725"/>
                <a:chExt cx="491238" cy="761876"/>
              </a:xfrm>
            </p:grpSpPr>
            <p:pic>
              <p:nvPicPr>
                <p:cNvPr id="2193" name="Picture 98"/>
                <p:cNvPicPr>
                  <a:picLocks noChangeAspect="1"/>
                </p:cNvPicPr>
                <p:nvPr/>
              </p:nvPicPr>
              <p:blipFill>
                <a:blip r:embed="rId4" cstate="print">
                  <a:extLst>
                    <a:ext uri="{28A0092B-C50C-407E-A947-70E740481C1C}">
                      <a14:useLocalDpi xmlns:a14="http://schemas.microsoft.com/office/drawing/2010/main" val="0"/>
                    </a:ext>
                  </a:extLst>
                </a:blip>
                <a:srcRect l="32587" t="28967" r="19888" b="30121"/>
                <a:stretch>
                  <a:fillRect/>
                </a:stretch>
              </p:blipFill>
              <p:spPr bwMode="auto">
                <a:xfrm rot="5400000">
                  <a:off x="5241958" y="1618598"/>
                  <a:ext cx="760768" cy="49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4" name="Rectangle 99"/>
                <p:cNvSpPr/>
                <p:nvPr/>
              </p:nvSpPr>
              <p:spPr>
                <a:xfrm>
                  <a:off x="5570675" y="1483146"/>
                  <a:ext cx="74719" cy="7620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2187" name="Group 92"/>
              <p:cNvGrpSpPr>
                <a:grpSpLocks/>
              </p:cNvGrpSpPr>
              <p:nvPr/>
            </p:nvGrpSpPr>
            <p:grpSpPr bwMode="auto">
              <a:xfrm>
                <a:off x="5380010" y="4430743"/>
                <a:ext cx="491238" cy="761876"/>
                <a:chOff x="5376723" y="1482725"/>
                <a:chExt cx="491238" cy="761876"/>
              </a:xfrm>
            </p:grpSpPr>
            <p:pic>
              <p:nvPicPr>
                <p:cNvPr id="2191" name="Picture 96"/>
                <p:cNvPicPr>
                  <a:picLocks noChangeAspect="1"/>
                </p:cNvPicPr>
                <p:nvPr/>
              </p:nvPicPr>
              <p:blipFill>
                <a:blip r:embed="rId4" cstate="print">
                  <a:extLst>
                    <a:ext uri="{28A0092B-C50C-407E-A947-70E740481C1C}">
                      <a14:useLocalDpi xmlns:a14="http://schemas.microsoft.com/office/drawing/2010/main" val="0"/>
                    </a:ext>
                  </a:extLst>
                </a:blip>
                <a:srcRect l="32587" t="28967" r="19888" b="30121"/>
                <a:stretch>
                  <a:fillRect/>
                </a:stretch>
              </p:blipFill>
              <p:spPr bwMode="auto">
                <a:xfrm rot="5400000">
                  <a:off x="5241958" y="1618598"/>
                  <a:ext cx="760768" cy="49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2" name="Rectangle 97"/>
                <p:cNvSpPr/>
                <p:nvPr/>
              </p:nvSpPr>
              <p:spPr>
                <a:xfrm>
                  <a:off x="5570675" y="1482892"/>
                  <a:ext cx="74719" cy="7620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2188" name="Group 93"/>
              <p:cNvGrpSpPr>
                <a:grpSpLocks/>
              </p:cNvGrpSpPr>
              <p:nvPr/>
            </p:nvGrpSpPr>
            <p:grpSpPr bwMode="auto">
              <a:xfrm>
                <a:off x="5380010" y="5170910"/>
                <a:ext cx="491238" cy="761876"/>
                <a:chOff x="5376723" y="1482725"/>
                <a:chExt cx="491238" cy="761876"/>
              </a:xfrm>
            </p:grpSpPr>
            <p:pic>
              <p:nvPicPr>
                <p:cNvPr id="2189" name="Picture 94"/>
                <p:cNvPicPr>
                  <a:picLocks noChangeAspect="1"/>
                </p:cNvPicPr>
                <p:nvPr/>
              </p:nvPicPr>
              <p:blipFill>
                <a:blip r:embed="rId4" cstate="print">
                  <a:extLst>
                    <a:ext uri="{28A0092B-C50C-407E-A947-70E740481C1C}">
                      <a14:useLocalDpi xmlns:a14="http://schemas.microsoft.com/office/drawing/2010/main" val="0"/>
                    </a:ext>
                  </a:extLst>
                </a:blip>
                <a:srcRect l="32587" t="28967" r="19888" b="30121"/>
                <a:stretch>
                  <a:fillRect/>
                </a:stretch>
              </p:blipFill>
              <p:spPr bwMode="auto">
                <a:xfrm rot="5400000">
                  <a:off x="5241958" y="1618598"/>
                  <a:ext cx="760768" cy="49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0" name="Rectangle 95"/>
                <p:cNvSpPr/>
                <p:nvPr/>
              </p:nvSpPr>
              <p:spPr>
                <a:xfrm>
                  <a:off x="5570675" y="1482550"/>
                  <a:ext cx="74719" cy="7620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grpSp>
          <p:nvGrpSpPr>
            <p:cNvPr id="1875" name="Group 19"/>
            <p:cNvGrpSpPr>
              <a:grpSpLocks/>
            </p:cNvGrpSpPr>
            <p:nvPr/>
          </p:nvGrpSpPr>
          <p:grpSpPr bwMode="auto">
            <a:xfrm rot="5400000">
              <a:off x="5653088" y="2919412"/>
              <a:ext cx="1397000" cy="1406525"/>
              <a:chOff x="627" y="-17"/>
              <a:chExt cx="4249" cy="4270"/>
            </a:xfrm>
          </p:grpSpPr>
          <p:sp>
            <p:nvSpPr>
              <p:cNvPr id="2174" name="Freeform 20"/>
              <p:cNvSpPr>
                <a:spLocks/>
              </p:cNvSpPr>
              <p:nvPr/>
            </p:nvSpPr>
            <p:spPr bwMode="auto">
              <a:xfrm>
                <a:off x="1931" y="2745"/>
                <a:ext cx="850" cy="612"/>
              </a:xfrm>
              <a:custGeom>
                <a:avLst/>
                <a:gdLst>
                  <a:gd name="T0" fmla="*/ 13 w 851"/>
                  <a:gd name="T1" fmla="*/ 57 h 611"/>
                  <a:gd name="T2" fmla="*/ 5 w 851"/>
                  <a:gd name="T3" fmla="*/ 239 h 611"/>
                  <a:gd name="T4" fmla="*/ 45 w 851"/>
                  <a:gd name="T5" fmla="*/ 466 h 611"/>
                  <a:gd name="T6" fmla="*/ 163 w 851"/>
                  <a:gd name="T7" fmla="*/ 576 h 611"/>
                  <a:gd name="T8" fmla="*/ 368 w 851"/>
                  <a:gd name="T9" fmla="*/ 608 h 611"/>
                  <a:gd name="T10" fmla="*/ 605 w 851"/>
                  <a:gd name="T11" fmla="*/ 594 h 611"/>
                  <a:gd name="T12" fmla="*/ 755 w 851"/>
                  <a:gd name="T13" fmla="*/ 554 h 611"/>
                  <a:gd name="T14" fmla="*/ 834 w 851"/>
                  <a:gd name="T15" fmla="*/ 403 h 611"/>
                  <a:gd name="T16" fmla="*/ 850 w 851"/>
                  <a:gd name="T17" fmla="*/ 205 h 611"/>
                  <a:gd name="T18" fmla="*/ 826 w 851"/>
                  <a:gd name="T19"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1" h="611">
                    <a:moveTo>
                      <a:pt x="13" y="57"/>
                    </a:moveTo>
                    <a:cubicBezTo>
                      <a:pt x="13" y="87"/>
                      <a:pt x="0" y="171"/>
                      <a:pt x="5" y="239"/>
                    </a:cubicBezTo>
                    <a:cubicBezTo>
                      <a:pt x="10" y="307"/>
                      <a:pt x="19" y="410"/>
                      <a:pt x="45" y="466"/>
                    </a:cubicBezTo>
                    <a:cubicBezTo>
                      <a:pt x="71" y="522"/>
                      <a:pt x="109" y="552"/>
                      <a:pt x="163" y="576"/>
                    </a:cubicBezTo>
                    <a:cubicBezTo>
                      <a:pt x="217" y="600"/>
                      <a:pt x="294" y="605"/>
                      <a:pt x="368" y="608"/>
                    </a:cubicBezTo>
                    <a:cubicBezTo>
                      <a:pt x="442" y="611"/>
                      <a:pt x="541" y="603"/>
                      <a:pt x="605" y="594"/>
                    </a:cubicBezTo>
                    <a:cubicBezTo>
                      <a:pt x="669" y="585"/>
                      <a:pt x="717" y="586"/>
                      <a:pt x="755" y="554"/>
                    </a:cubicBezTo>
                    <a:cubicBezTo>
                      <a:pt x="793" y="522"/>
                      <a:pt x="818" y="461"/>
                      <a:pt x="834" y="403"/>
                    </a:cubicBezTo>
                    <a:cubicBezTo>
                      <a:pt x="850" y="345"/>
                      <a:pt x="851" y="272"/>
                      <a:pt x="850" y="205"/>
                    </a:cubicBezTo>
                    <a:cubicBezTo>
                      <a:pt x="849" y="138"/>
                      <a:pt x="831" y="43"/>
                      <a:pt x="826" y="0"/>
                    </a:cubicBezTo>
                  </a:path>
                </a:pathLst>
              </a:custGeom>
              <a:noFill/>
              <a:ln w="76200" cmpd="sng">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175" name="AutoShape 21"/>
              <p:cNvSpPr>
                <a:spLocks noChangeArrowheads="1"/>
              </p:cNvSpPr>
              <p:nvPr/>
            </p:nvSpPr>
            <p:spPr bwMode="auto">
              <a:xfrm>
                <a:off x="1023" y="1385"/>
                <a:ext cx="497" cy="1451"/>
              </a:xfrm>
              <a:prstGeom prst="flowChartMagneticDisk">
                <a:avLst/>
              </a:prstGeom>
              <a:gradFill rotWithShape="1">
                <a:gsLst>
                  <a:gs pos="0">
                    <a:srgbClr val="006699"/>
                  </a:gs>
                  <a:gs pos="50000">
                    <a:srgbClr val="99CCFF"/>
                  </a:gs>
                  <a:gs pos="100000">
                    <a:srgbClr val="006699"/>
                  </a:gs>
                </a:gsLst>
                <a:lin ang="0" scaled="1"/>
              </a:gradFill>
              <a:ln w="9525">
                <a:solidFill>
                  <a:srgbClr val="333399"/>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76" name="AutoShape 22"/>
              <p:cNvSpPr>
                <a:spLocks noChangeArrowheads="1"/>
              </p:cNvSpPr>
              <p:nvPr/>
            </p:nvSpPr>
            <p:spPr bwMode="auto">
              <a:xfrm>
                <a:off x="1704" y="1385"/>
                <a:ext cx="497" cy="1451"/>
              </a:xfrm>
              <a:prstGeom prst="flowChartMagneticDisk">
                <a:avLst/>
              </a:prstGeom>
              <a:gradFill rotWithShape="1">
                <a:gsLst>
                  <a:gs pos="0">
                    <a:srgbClr val="006699"/>
                  </a:gs>
                  <a:gs pos="50000">
                    <a:srgbClr val="99CCFF"/>
                  </a:gs>
                  <a:gs pos="100000">
                    <a:srgbClr val="006699"/>
                  </a:gs>
                </a:gsLst>
                <a:lin ang="0" scaled="1"/>
              </a:gradFill>
              <a:ln w="9525">
                <a:solidFill>
                  <a:srgbClr val="333399"/>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77" name="AutoShape 23"/>
              <p:cNvSpPr>
                <a:spLocks noChangeArrowheads="1"/>
              </p:cNvSpPr>
              <p:nvPr/>
            </p:nvSpPr>
            <p:spPr bwMode="auto">
              <a:xfrm>
                <a:off x="2520" y="1385"/>
                <a:ext cx="497" cy="1451"/>
              </a:xfrm>
              <a:prstGeom prst="flowChartMagneticDisk">
                <a:avLst/>
              </a:prstGeom>
              <a:gradFill rotWithShape="1">
                <a:gsLst>
                  <a:gs pos="0">
                    <a:srgbClr val="006699"/>
                  </a:gs>
                  <a:gs pos="50000">
                    <a:srgbClr val="99CCFF"/>
                  </a:gs>
                  <a:gs pos="100000">
                    <a:srgbClr val="006699"/>
                  </a:gs>
                </a:gsLst>
                <a:lin ang="0" scaled="1"/>
              </a:gradFill>
              <a:ln w="9525">
                <a:solidFill>
                  <a:srgbClr val="333399"/>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78" name="AutoShape 24"/>
              <p:cNvSpPr>
                <a:spLocks noChangeArrowheads="1"/>
              </p:cNvSpPr>
              <p:nvPr/>
            </p:nvSpPr>
            <p:spPr bwMode="auto">
              <a:xfrm>
                <a:off x="3244" y="1385"/>
                <a:ext cx="497" cy="1451"/>
              </a:xfrm>
              <a:prstGeom prst="flowChartMagneticDisk">
                <a:avLst/>
              </a:prstGeom>
              <a:gradFill rotWithShape="1">
                <a:gsLst>
                  <a:gs pos="0">
                    <a:srgbClr val="006699"/>
                  </a:gs>
                  <a:gs pos="50000">
                    <a:srgbClr val="99CCFF"/>
                  </a:gs>
                  <a:gs pos="100000">
                    <a:srgbClr val="006699"/>
                  </a:gs>
                </a:gsLst>
                <a:lin ang="0" scaled="1"/>
              </a:gradFill>
              <a:ln w="9525">
                <a:solidFill>
                  <a:srgbClr val="333399"/>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79" name="Freeform 25"/>
              <p:cNvSpPr>
                <a:spLocks/>
              </p:cNvSpPr>
              <p:nvPr/>
            </p:nvSpPr>
            <p:spPr bwMode="auto">
              <a:xfrm rot="391966">
                <a:off x="584" y="2745"/>
                <a:ext cx="666" cy="742"/>
              </a:xfrm>
              <a:custGeom>
                <a:avLst/>
                <a:gdLst>
                  <a:gd name="T0" fmla="*/ 635 w 665"/>
                  <a:gd name="T1" fmla="*/ 0 h 741"/>
                  <a:gd name="T2" fmla="*/ 635 w 665"/>
                  <a:gd name="T3" fmla="*/ 409 h 741"/>
                  <a:gd name="T4" fmla="*/ 454 w 665"/>
                  <a:gd name="T5" fmla="*/ 635 h 741"/>
                  <a:gd name="T6" fmla="*/ 91 w 665"/>
                  <a:gd name="T7" fmla="*/ 726 h 741"/>
                  <a:gd name="T8" fmla="*/ 0 w 665"/>
                  <a:gd name="T9" fmla="*/ 726 h 741"/>
                </a:gdLst>
                <a:ahLst/>
                <a:cxnLst>
                  <a:cxn ang="0">
                    <a:pos x="T0" y="T1"/>
                  </a:cxn>
                  <a:cxn ang="0">
                    <a:pos x="T2" y="T3"/>
                  </a:cxn>
                  <a:cxn ang="0">
                    <a:pos x="T4" y="T5"/>
                  </a:cxn>
                  <a:cxn ang="0">
                    <a:pos x="T6" y="T7"/>
                  </a:cxn>
                  <a:cxn ang="0">
                    <a:pos x="T8" y="T9"/>
                  </a:cxn>
                </a:cxnLst>
                <a:rect l="0" t="0" r="r" b="b"/>
                <a:pathLst>
                  <a:path w="665" h="741">
                    <a:moveTo>
                      <a:pt x="635" y="0"/>
                    </a:moveTo>
                    <a:cubicBezTo>
                      <a:pt x="650" y="151"/>
                      <a:pt x="665" y="303"/>
                      <a:pt x="635" y="409"/>
                    </a:cubicBezTo>
                    <a:cubicBezTo>
                      <a:pt x="605" y="515"/>
                      <a:pt x="545" y="582"/>
                      <a:pt x="454" y="635"/>
                    </a:cubicBezTo>
                    <a:cubicBezTo>
                      <a:pt x="363" y="688"/>
                      <a:pt x="167" y="711"/>
                      <a:pt x="91" y="726"/>
                    </a:cubicBezTo>
                    <a:cubicBezTo>
                      <a:pt x="15" y="741"/>
                      <a:pt x="7" y="733"/>
                      <a:pt x="0" y="726"/>
                    </a:cubicBezTo>
                  </a:path>
                </a:pathLst>
              </a:custGeom>
              <a:noFill/>
              <a:ln w="76200" cmpd="sng">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180" name="Freeform 26"/>
              <p:cNvSpPr>
                <a:spLocks/>
              </p:cNvSpPr>
              <p:nvPr/>
            </p:nvSpPr>
            <p:spPr bwMode="auto">
              <a:xfrm>
                <a:off x="1057" y="70"/>
                <a:ext cx="1009" cy="1518"/>
              </a:xfrm>
              <a:custGeom>
                <a:avLst/>
                <a:gdLst>
                  <a:gd name="T0" fmla="*/ 194 w 1006"/>
                  <a:gd name="T1" fmla="*/ 1500 h 1519"/>
                  <a:gd name="T2" fmla="*/ 89 w 1006"/>
                  <a:gd name="T3" fmla="*/ 1077 h 1519"/>
                  <a:gd name="T4" fmla="*/ 10 w 1006"/>
                  <a:gd name="T5" fmla="*/ 459 h 1519"/>
                  <a:gd name="T6" fmla="*/ 148 w 1006"/>
                  <a:gd name="T7" fmla="*/ 138 h 1519"/>
                  <a:gd name="T8" fmla="*/ 426 w 1006"/>
                  <a:gd name="T9" fmla="*/ 18 h 1519"/>
                  <a:gd name="T10" fmla="*/ 776 w 1006"/>
                  <a:gd name="T11" fmla="*/ 28 h 1519"/>
                  <a:gd name="T12" fmla="*/ 957 w 1006"/>
                  <a:gd name="T13" fmla="*/ 154 h 1519"/>
                  <a:gd name="T14" fmla="*/ 1005 w 1006"/>
                  <a:gd name="T15" fmla="*/ 438 h 1519"/>
                  <a:gd name="T16" fmla="*/ 965 w 1006"/>
                  <a:gd name="T17" fmla="*/ 974 h 1519"/>
                  <a:gd name="T18" fmla="*/ 910 w 1006"/>
                  <a:gd name="T19" fmla="*/ 1519 h 1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6" h="1519">
                    <a:moveTo>
                      <a:pt x="194" y="1500"/>
                    </a:moveTo>
                    <a:cubicBezTo>
                      <a:pt x="177" y="1430"/>
                      <a:pt x="120" y="1250"/>
                      <a:pt x="89" y="1077"/>
                    </a:cubicBezTo>
                    <a:cubicBezTo>
                      <a:pt x="58" y="904"/>
                      <a:pt x="0" y="615"/>
                      <a:pt x="10" y="459"/>
                    </a:cubicBezTo>
                    <a:cubicBezTo>
                      <a:pt x="20" y="303"/>
                      <a:pt x="79" y="212"/>
                      <a:pt x="148" y="138"/>
                    </a:cubicBezTo>
                    <a:cubicBezTo>
                      <a:pt x="218" y="65"/>
                      <a:pt x="321" y="36"/>
                      <a:pt x="426" y="18"/>
                    </a:cubicBezTo>
                    <a:cubicBezTo>
                      <a:pt x="531" y="0"/>
                      <a:pt x="688" y="5"/>
                      <a:pt x="776" y="28"/>
                    </a:cubicBezTo>
                    <a:cubicBezTo>
                      <a:pt x="864" y="51"/>
                      <a:pt x="919" y="86"/>
                      <a:pt x="957" y="154"/>
                    </a:cubicBezTo>
                    <a:cubicBezTo>
                      <a:pt x="995" y="222"/>
                      <a:pt x="1004" y="301"/>
                      <a:pt x="1005" y="438"/>
                    </a:cubicBezTo>
                    <a:cubicBezTo>
                      <a:pt x="1006" y="575"/>
                      <a:pt x="981" y="794"/>
                      <a:pt x="965" y="974"/>
                    </a:cubicBezTo>
                    <a:cubicBezTo>
                      <a:pt x="949" y="1154"/>
                      <a:pt x="921" y="1406"/>
                      <a:pt x="910" y="1519"/>
                    </a:cubicBezTo>
                  </a:path>
                </a:pathLst>
              </a:custGeom>
              <a:noFill/>
              <a:ln w="76200" cmpd="sng">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181" name="Freeform 27"/>
              <p:cNvSpPr>
                <a:spLocks/>
              </p:cNvSpPr>
              <p:nvPr/>
            </p:nvSpPr>
            <p:spPr bwMode="auto">
              <a:xfrm>
                <a:off x="2655" y="749"/>
                <a:ext cx="908" cy="829"/>
              </a:xfrm>
              <a:custGeom>
                <a:avLst/>
                <a:gdLst>
                  <a:gd name="T0" fmla="*/ 106 w 842"/>
                  <a:gd name="T1" fmla="*/ 830 h 830"/>
                  <a:gd name="T2" fmla="*/ 18 w 842"/>
                  <a:gd name="T3" fmla="*/ 512 h 830"/>
                  <a:gd name="T4" fmla="*/ 18 w 842"/>
                  <a:gd name="T5" fmla="*/ 259 h 830"/>
                  <a:gd name="T6" fmla="*/ 129 w 842"/>
                  <a:gd name="T7" fmla="*/ 70 h 830"/>
                  <a:gd name="T8" fmla="*/ 338 w 842"/>
                  <a:gd name="T9" fmla="*/ 11 h 830"/>
                  <a:gd name="T10" fmla="*/ 571 w 842"/>
                  <a:gd name="T11" fmla="*/ 7 h 830"/>
                  <a:gd name="T12" fmla="*/ 752 w 842"/>
                  <a:gd name="T13" fmla="*/ 54 h 830"/>
                  <a:gd name="T14" fmla="*/ 831 w 842"/>
                  <a:gd name="T15" fmla="*/ 220 h 830"/>
                  <a:gd name="T16" fmla="*/ 815 w 842"/>
                  <a:gd name="T17" fmla="*/ 504 h 830"/>
                  <a:gd name="T18" fmla="*/ 784 w 842"/>
                  <a:gd name="T19" fmla="*/ 812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2" h="830">
                    <a:moveTo>
                      <a:pt x="106" y="830"/>
                    </a:moveTo>
                    <a:cubicBezTo>
                      <a:pt x="91" y="777"/>
                      <a:pt x="33" y="607"/>
                      <a:pt x="18" y="512"/>
                    </a:cubicBezTo>
                    <a:cubicBezTo>
                      <a:pt x="3" y="417"/>
                      <a:pt x="0" y="333"/>
                      <a:pt x="18" y="259"/>
                    </a:cubicBezTo>
                    <a:cubicBezTo>
                      <a:pt x="36" y="185"/>
                      <a:pt x="76" y="111"/>
                      <a:pt x="129" y="70"/>
                    </a:cubicBezTo>
                    <a:cubicBezTo>
                      <a:pt x="182" y="29"/>
                      <a:pt x="264" y="22"/>
                      <a:pt x="338" y="11"/>
                    </a:cubicBezTo>
                    <a:cubicBezTo>
                      <a:pt x="412" y="0"/>
                      <a:pt x="502" y="0"/>
                      <a:pt x="571" y="7"/>
                    </a:cubicBezTo>
                    <a:cubicBezTo>
                      <a:pt x="640" y="14"/>
                      <a:pt x="709" y="19"/>
                      <a:pt x="752" y="54"/>
                    </a:cubicBezTo>
                    <a:cubicBezTo>
                      <a:pt x="795" y="89"/>
                      <a:pt x="820" y="145"/>
                      <a:pt x="831" y="220"/>
                    </a:cubicBezTo>
                    <a:cubicBezTo>
                      <a:pt x="842" y="295"/>
                      <a:pt x="823" y="405"/>
                      <a:pt x="815" y="504"/>
                    </a:cubicBezTo>
                    <a:cubicBezTo>
                      <a:pt x="807" y="603"/>
                      <a:pt x="790" y="748"/>
                      <a:pt x="784" y="812"/>
                    </a:cubicBezTo>
                  </a:path>
                </a:pathLst>
              </a:custGeom>
              <a:noFill/>
              <a:ln w="76200" cmpd="sng">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182" name="Freeform 28"/>
              <p:cNvSpPr>
                <a:spLocks/>
              </p:cNvSpPr>
              <p:nvPr/>
            </p:nvSpPr>
            <p:spPr bwMode="auto">
              <a:xfrm>
                <a:off x="2867" y="2793"/>
                <a:ext cx="1965" cy="1504"/>
              </a:xfrm>
              <a:custGeom>
                <a:avLst/>
                <a:gdLst>
                  <a:gd name="T0" fmla="*/ 658 w 1966"/>
                  <a:gd name="T1" fmla="*/ 0 h 1505"/>
                  <a:gd name="T2" fmla="*/ 625 w 1966"/>
                  <a:gd name="T3" fmla="*/ 237 h 1505"/>
                  <a:gd name="T4" fmla="*/ 477 w 1966"/>
                  <a:gd name="T5" fmla="*/ 545 h 1505"/>
                  <a:gd name="T6" fmla="*/ 1520 w 1966"/>
                  <a:gd name="T7" fmla="*/ 499 h 1505"/>
                  <a:gd name="T8" fmla="*/ 1656 w 1966"/>
                  <a:gd name="T9" fmla="*/ 772 h 1505"/>
                  <a:gd name="T10" fmla="*/ 431 w 1966"/>
                  <a:gd name="T11" fmla="*/ 772 h 1505"/>
                  <a:gd name="T12" fmla="*/ 204 w 1966"/>
                  <a:gd name="T13" fmla="*/ 953 h 1505"/>
                  <a:gd name="T14" fmla="*/ 1611 w 1966"/>
                  <a:gd name="T15" fmla="*/ 998 h 1505"/>
                  <a:gd name="T16" fmla="*/ 1747 w 1966"/>
                  <a:gd name="T17" fmla="*/ 1225 h 1505"/>
                  <a:gd name="T18" fmla="*/ 295 w 1966"/>
                  <a:gd name="T19" fmla="*/ 1180 h 1505"/>
                  <a:gd name="T20" fmla="*/ 159 w 1966"/>
                  <a:gd name="T21" fmla="*/ 1452 h 1505"/>
                  <a:gd name="T22" fmla="*/ 1248 w 1966"/>
                  <a:gd name="T23" fmla="*/ 1497 h 1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6" h="1505">
                    <a:moveTo>
                      <a:pt x="658" y="0"/>
                    </a:moveTo>
                    <a:cubicBezTo>
                      <a:pt x="653" y="39"/>
                      <a:pt x="655" y="146"/>
                      <a:pt x="625" y="237"/>
                    </a:cubicBezTo>
                    <a:cubicBezTo>
                      <a:pt x="595" y="328"/>
                      <a:pt x="328" y="501"/>
                      <a:pt x="477" y="545"/>
                    </a:cubicBezTo>
                    <a:cubicBezTo>
                      <a:pt x="626" y="589"/>
                      <a:pt x="1324" y="461"/>
                      <a:pt x="1520" y="499"/>
                    </a:cubicBezTo>
                    <a:cubicBezTo>
                      <a:pt x="1716" y="537"/>
                      <a:pt x="1837" y="727"/>
                      <a:pt x="1656" y="772"/>
                    </a:cubicBezTo>
                    <a:cubicBezTo>
                      <a:pt x="1475" y="817"/>
                      <a:pt x="673" y="742"/>
                      <a:pt x="431" y="772"/>
                    </a:cubicBezTo>
                    <a:cubicBezTo>
                      <a:pt x="189" y="802"/>
                      <a:pt x="7" y="915"/>
                      <a:pt x="204" y="953"/>
                    </a:cubicBezTo>
                    <a:cubicBezTo>
                      <a:pt x="401" y="991"/>
                      <a:pt x="1354" y="953"/>
                      <a:pt x="1611" y="998"/>
                    </a:cubicBezTo>
                    <a:cubicBezTo>
                      <a:pt x="1868" y="1043"/>
                      <a:pt x="1966" y="1195"/>
                      <a:pt x="1747" y="1225"/>
                    </a:cubicBezTo>
                    <a:cubicBezTo>
                      <a:pt x="1528" y="1255"/>
                      <a:pt x="560" y="1142"/>
                      <a:pt x="295" y="1180"/>
                    </a:cubicBezTo>
                    <a:cubicBezTo>
                      <a:pt x="30" y="1218"/>
                      <a:pt x="0" y="1399"/>
                      <a:pt x="159" y="1452"/>
                    </a:cubicBezTo>
                    <a:cubicBezTo>
                      <a:pt x="318" y="1505"/>
                      <a:pt x="783" y="1501"/>
                      <a:pt x="1248" y="1497"/>
                    </a:cubicBezTo>
                  </a:path>
                </a:pathLst>
              </a:custGeom>
              <a:noFill/>
              <a:ln w="76200" cmpd="sng">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1876" name="Group 19"/>
            <p:cNvGrpSpPr>
              <a:grpSpLocks/>
            </p:cNvGrpSpPr>
            <p:nvPr/>
          </p:nvGrpSpPr>
          <p:grpSpPr bwMode="auto">
            <a:xfrm rot="16200000">
              <a:off x="7191057" y="2885448"/>
              <a:ext cx="1397841" cy="1405745"/>
              <a:chOff x="627" y="-17"/>
              <a:chExt cx="4249" cy="4270"/>
            </a:xfrm>
            <a:scene3d>
              <a:camera prst="orthographicFront">
                <a:rot lat="0" lon="10799977" rev="0"/>
              </a:camera>
              <a:lightRig rig="threePt" dir="t"/>
            </a:scene3d>
          </p:grpSpPr>
          <p:sp>
            <p:nvSpPr>
              <p:cNvPr id="2165" name="Freeform 20"/>
              <p:cNvSpPr>
                <a:spLocks/>
              </p:cNvSpPr>
              <p:nvPr/>
            </p:nvSpPr>
            <p:spPr bwMode="auto">
              <a:xfrm>
                <a:off x="1973" y="2658"/>
                <a:ext cx="851" cy="611"/>
              </a:xfrm>
              <a:custGeom>
                <a:avLst/>
                <a:gdLst>
                  <a:gd name="T0" fmla="*/ 13 w 851"/>
                  <a:gd name="T1" fmla="*/ 57 h 611"/>
                  <a:gd name="T2" fmla="*/ 5 w 851"/>
                  <a:gd name="T3" fmla="*/ 239 h 611"/>
                  <a:gd name="T4" fmla="*/ 45 w 851"/>
                  <a:gd name="T5" fmla="*/ 466 h 611"/>
                  <a:gd name="T6" fmla="*/ 163 w 851"/>
                  <a:gd name="T7" fmla="*/ 576 h 611"/>
                  <a:gd name="T8" fmla="*/ 368 w 851"/>
                  <a:gd name="T9" fmla="*/ 608 h 611"/>
                  <a:gd name="T10" fmla="*/ 605 w 851"/>
                  <a:gd name="T11" fmla="*/ 594 h 611"/>
                  <a:gd name="T12" fmla="*/ 755 w 851"/>
                  <a:gd name="T13" fmla="*/ 554 h 611"/>
                  <a:gd name="T14" fmla="*/ 834 w 851"/>
                  <a:gd name="T15" fmla="*/ 403 h 611"/>
                  <a:gd name="T16" fmla="*/ 850 w 851"/>
                  <a:gd name="T17" fmla="*/ 205 h 611"/>
                  <a:gd name="T18" fmla="*/ 826 w 851"/>
                  <a:gd name="T19"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1" h="611">
                    <a:moveTo>
                      <a:pt x="13" y="57"/>
                    </a:moveTo>
                    <a:cubicBezTo>
                      <a:pt x="13" y="87"/>
                      <a:pt x="0" y="171"/>
                      <a:pt x="5" y="239"/>
                    </a:cubicBezTo>
                    <a:cubicBezTo>
                      <a:pt x="10" y="307"/>
                      <a:pt x="19" y="410"/>
                      <a:pt x="45" y="466"/>
                    </a:cubicBezTo>
                    <a:cubicBezTo>
                      <a:pt x="71" y="522"/>
                      <a:pt x="109" y="552"/>
                      <a:pt x="163" y="576"/>
                    </a:cubicBezTo>
                    <a:cubicBezTo>
                      <a:pt x="217" y="600"/>
                      <a:pt x="294" y="605"/>
                      <a:pt x="368" y="608"/>
                    </a:cubicBezTo>
                    <a:cubicBezTo>
                      <a:pt x="442" y="611"/>
                      <a:pt x="541" y="603"/>
                      <a:pt x="605" y="594"/>
                    </a:cubicBezTo>
                    <a:cubicBezTo>
                      <a:pt x="669" y="585"/>
                      <a:pt x="717" y="586"/>
                      <a:pt x="755" y="554"/>
                    </a:cubicBezTo>
                    <a:cubicBezTo>
                      <a:pt x="793" y="522"/>
                      <a:pt x="818" y="461"/>
                      <a:pt x="834" y="403"/>
                    </a:cubicBezTo>
                    <a:cubicBezTo>
                      <a:pt x="850" y="345"/>
                      <a:pt x="851" y="272"/>
                      <a:pt x="850" y="205"/>
                    </a:cubicBezTo>
                    <a:cubicBezTo>
                      <a:pt x="849" y="138"/>
                      <a:pt x="831" y="43"/>
                      <a:pt x="826" y="0"/>
                    </a:cubicBezTo>
                  </a:path>
                </a:pathLst>
              </a:custGeom>
              <a:noFill/>
              <a:ln w="76200" cmpd="sng">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166" name="AutoShape 21"/>
              <p:cNvSpPr>
                <a:spLocks noChangeArrowheads="1"/>
              </p:cNvSpPr>
              <p:nvPr/>
            </p:nvSpPr>
            <p:spPr bwMode="auto">
              <a:xfrm>
                <a:off x="1066" y="1297"/>
                <a:ext cx="499" cy="1452"/>
              </a:xfrm>
              <a:prstGeom prst="flowChartMagneticDisk">
                <a:avLst/>
              </a:prstGeom>
              <a:gradFill rotWithShape="1">
                <a:gsLst>
                  <a:gs pos="0">
                    <a:srgbClr val="006699"/>
                  </a:gs>
                  <a:gs pos="50000">
                    <a:srgbClr val="99CCFF"/>
                  </a:gs>
                  <a:gs pos="100000">
                    <a:srgbClr val="006699"/>
                  </a:gs>
                </a:gsLst>
                <a:lin ang="0" scaled="1"/>
              </a:gradFill>
              <a:ln w="9525">
                <a:solidFill>
                  <a:srgbClr val="333399"/>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67" name="AutoShape 22"/>
              <p:cNvSpPr>
                <a:spLocks noChangeArrowheads="1"/>
              </p:cNvSpPr>
              <p:nvPr/>
            </p:nvSpPr>
            <p:spPr bwMode="auto">
              <a:xfrm>
                <a:off x="1746" y="1297"/>
                <a:ext cx="499" cy="1452"/>
              </a:xfrm>
              <a:prstGeom prst="flowChartMagneticDisk">
                <a:avLst/>
              </a:prstGeom>
              <a:gradFill rotWithShape="1">
                <a:gsLst>
                  <a:gs pos="0">
                    <a:srgbClr val="006699"/>
                  </a:gs>
                  <a:gs pos="50000">
                    <a:srgbClr val="99CCFF"/>
                  </a:gs>
                  <a:gs pos="100000">
                    <a:srgbClr val="006699"/>
                  </a:gs>
                </a:gsLst>
                <a:lin ang="0" scaled="1"/>
              </a:gradFill>
              <a:ln w="9525">
                <a:solidFill>
                  <a:srgbClr val="333399"/>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68" name="AutoShape 23"/>
              <p:cNvSpPr>
                <a:spLocks noChangeArrowheads="1"/>
              </p:cNvSpPr>
              <p:nvPr/>
            </p:nvSpPr>
            <p:spPr bwMode="auto">
              <a:xfrm>
                <a:off x="2562" y="1297"/>
                <a:ext cx="499" cy="1452"/>
              </a:xfrm>
              <a:prstGeom prst="flowChartMagneticDisk">
                <a:avLst/>
              </a:prstGeom>
              <a:gradFill rotWithShape="1">
                <a:gsLst>
                  <a:gs pos="0">
                    <a:srgbClr val="006699"/>
                  </a:gs>
                  <a:gs pos="50000">
                    <a:srgbClr val="99CCFF"/>
                  </a:gs>
                  <a:gs pos="100000">
                    <a:srgbClr val="006699"/>
                  </a:gs>
                </a:gsLst>
                <a:lin ang="0" scaled="1"/>
              </a:gradFill>
              <a:ln w="9525">
                <a:solidFill>
                  <a:srgbClr val="333399"/>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69" name="AutoShape 24"/>
              <p:cNvSpPr>
                <a:spLocks noChangeArrowheads="1"/>
              </p:cNvSpPr>
              <p:nvPr/>
            </p:nvSpPr>
            <p:spPr bwMode="auto">
              <a:xfrm>
                <a:off x="3288" y="1297"/>
                <a:ext cx="499" cy="1452"/>
              </a:xfrm>
              <a:prstGeom prst="flowChartMagneticDisk">
                <a:avLst/>
              </a:prstGeom>
              <a:gradFill rotWithShape="1">
                <a:gsLst>
                  <a:gs pos="0">
                    <a:srgbClr val="006699"/>
                  </a:gs>
                  <a:gs pos="50000">
                    <a:srgbClr val="99CCFF"/>
                  </a:gs>
                  <a:gs pos="100000">
                    <a:srgbClr val="006699"/>
                  </a:gs>
                </a:gsLst>
                <a:lin ang="0" scaled="1"/>
              </a:gradFill>
              <a:ln w="9525">
                <a:solidFill>
                  <a:srgbClr val="333399"/>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70" name="Freeform 25"/>
              <p:cNvSpPr>
                <a:spLocks/>
              </p:cNvSpPr>
              <p:nvPr/>
            </p:nvSpPr>
            <p:spPr bwMode="auto">
              <a:xfrm rot="391966">
                <a:off x="627" y="2703"/>
                <a:ext cx="665" cy="741"/>
              </a:xfrm>
              <a:custGeom>
                <a:avLst/>
                <a:gdLst>
                  <a:gd name="T0" fmla="*/ 635 w 665"/>
                  <a:gd name="T1" fmla="*/ 0 h 741"/>
                  <a:gd name="T2" fmla="*/ 635 w 665"/>
                  <a:gd name="T3" fmla="*/ 409 h 741"/>
                  <a:gd name="T4" fmla="*/ 454 w 665"/>
                  <a:gd name="T5" fmla="*/ 635 h 741"/>
                  <a:gd name="T6" fmla="*/ 91 w 665"/>
                  <a:gd name="T7" fmla="*/ 726 h 741"/>
                  <a:gd name="T8" fmla="*/ 0 w 665"/>
                  <a:gd name="T9" fmla="*/ 726 h 741"/>
                </a:gdLst>
                <a:ahLst/>
                <a:cxnLst>
                  <a:cxn ang="0">
                    <a:pos x="T0" y="T1"/>
                  </a:cxn>
                  <a:cxn ang="0">
                    <a:pos x="T2" y="T3"/>
                  </a:cxn>
                  <a:cxn ang="0">
                    <a:pos x="T4" y="T5"/>
                  </a:cxn>
                  <a:cxn ang="0">
                    <a:pos x="T6" y="T7"/>
                  </a:cxn>
                  <a:cxn ang="0">
                    <a:pos x="T8" y="T9"/>
                  </a:cxn>
                </a:cxnLst>
                <a:rect l="0" t="0" r="r" b="b"/>
                <a:pathLst>
                  <a:path w="665" h="741">
                    <a:moveTo>
                      <a:pt x="635" y="0"/>
                    </a:moveTo>
                    <a:cubicBezTo>
                      <a:pt x="650" y="151"/>
                      <a:pt x="665" y="303"/>
                      <a:pt x="635" y="409"/>
                    </a:cubicBezTo>
                    <a:cubicBezTo>
                      <a:pt x="605" y="515"/>
                      <a:pt x="545" y="582"/>
                      <a:pt x="454" y="635"/>
                    </a:cubicBezTo>
                    <a:cubicBezTo>
                      <a:pt x="363" y="688"/>
                      <a:pt x="167" y="711"/>
                      <a:pt x="91" y="726"/>
                    </a:cubicBezTo>
                    <a:cubicBezTo>
                      <a:pt x="15" y="741"/>
                      <a:pt x="7" y="733"/>
                      <a:pt x="0" y="726"/>
                    </a:cubicBezTo>
                  </a:path>
                </a:pathLst>
              </a:custGeom>
              <a:noFill/>
              <a:ln w="76200" cmpd="sng">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171" name="Freeform 26"/>
              <p:cNvSpPr>
                <a:spLocks/>
              </p:cNvSpPr>
              <p:nvPr/>
            </p:nvSpPr>
            <p:spPr bwMode="auto">
              <a:xfrm>
                <a:off x="1102" y="-17"/>
                <a:ext cx="1006" cy="1519"/>
              </a:xfrm>
              <a:custGeom>
                <a:avLst/>
                <a:gdLst>
                  <a:gd name="T0" fmla="*/ 194 w 1006"/>
                  <a:gd name="T1" fmla="*/ 1500 h 1519"/>
                  <a:gd name="T2" fmla="*/ 89 w 1006"/>
                  <a:gd name="T3" fmla="*/ 1077 h 1519"/>
                  <a:gd name="T4" fmla="*/ 10 w 1006"/>
                  <a:gd name="T5" fmla="*/ 459 h 1519"/>
                  <a:gd name="T6" fmla="*/ 148 w 1006"/>
                  <a:gd name="T7" fmla="*/ 138 h 1519"/>
                  <a:gd name="T8" fmla="*/ 426 w 1006"/>
                  <a:gd name="T9" fmla="*/ 18 h 1519"/>
                  <a:gd name="T10" fmla="*/ 776 w 1006"/>
                  <a:gd name="T11" fmla="*/ 28 h 1519"/>
                  <a:gd name="T12" fmla="*/ 957 w 1006"/>
                  <a:gd name="T13" fmla="*/ 154 h 1519"/>
                  <a:gd name="T14" fmla="*/ 1005 w 1006"/>
                  <a:gd name="T15" fmla="*/ 438 h 1519"/>
                  <a:gd name="T16" fmla="*/ 965 w 1006"/>
                  <a:gd name="T17" fmla="*/ 974 h 1519"/>
                  <a:gd name="T18" fmla="*/ 910 w 1006"/>
                  <a:gd name="T19" fmla="*/ 1519 h 1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6" h="1519">
                    <a:moveTo>
                      <a:pt x="194" y="1500"/>
                    </a:moveTo>
                    <a:cubicBezTo>
                      <a:pt x="177" y="1430"/>
                      <a:pt x="120" y="1250"/>
                      <a:pt x="89" y="1077"/>
                    </a:cubicBezTo>
                    <a:cubicBezTo>
                      <a:pt x="58" y="904"/>
                      <a:pt x="0" y="615"/>
                      <a:pt x="10" y="459"/>
                    </a:cubicBezTo>
                    <a:cubicBezTo>
                      <a:pt x="20" y="303"/>
                      <a:pt x="79" y="212"/>
                      <a:pt x="148" y="138"/>
                    </a:cubicBezTo>
                    <a:cubicBezTo>
                      <a:pt x="218" y="65"/>
                      <a:pt x="321" y="36"/>
                      <a:pt x="426" y="18"/>
                    </a:cubicBezTo>
                    <a:cubicBezTo>
                      <a:pt x="531" y="0"/>
                      <a:pt x="688" y="5"/>
                      <a:pt x="776" y="28"/>
                    </a:cubicBezTo>
                    <a:cubicBezTo>
                      <a:pt x="864" y="51"/>
                      <a:pt x="919" y="86"/>
                      <a:pt x="957" y="154"/>
                    </a:cubicBezTo>
                    <a:cubicBezTo>
                      <a:pt x="995" y="222"/>
                      <a:pt x="1004" y="301"/>
                      <a:pt x="1005" y="438"/>
                    </a:cubicBezTo>
                    <a:cubicBezTo>
                      <a:pt x="1006" y="575"/>
                      <a:pt x="981" y="794"/>
                      <a:pt x="965" y="974"/>
                    </a:cubicBezTo>
                    <a:cubicBezTo>
                      <a:pt x="949" y="1154"/>
                      <a:pt x="921" y="1406"/>
                      <a:pt x="910" y="1519"/>
                    </a:cubicBezTo>
                  </a:path>
                </a:pathLst>
              </a:custGeom>
              <a:noFill/>
              <a:ln w="76200" cmpd="sng">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172" name="Freeform 27"/>
              <p:cNvSpPr>
                <a:spLocks/>
              </p:cNvSpPr>
              <p:nvPr/>
            </p:nvSpPr>
            <p:spPr bwMode="auto">
              <a:xfrm>
                <a:off x="2696" y="706"/>
                <a:ext cx="910" cy="830"/>
              </a:xfrm>
              <a:custGeom>
                <a:avLst/>
                <a:gdLst>
                  <a:gd name="T0" fmla="*/ 106 w 842"/>
                  <a:gd name="T1" fmla="*/ 830 h 830"/>
                  <a:gd name="T2" fmla="*/ 18 w 842"/>
                  <a:gd name="T3" fmla="*/ 512 h 830"/>
                  <a:gd name="T4" fmla="*/ 18 w 842"/>
                  <a:gd name="T5" fmla="*/ 259 h 830"/>
                  <a:gd name="T6" fmla="*/ 129 w 842"/>
                  <a:gd name="T7" fmla="*/ 70 h 830"/>
                  <a:gd name="T8" fmla="*/ 338 w 842"/>
                  <a:gd name="T9" fmla="*/ 11 h 830"/>
                  <a:gd name="T10" fmla="*/ 571 w 842"/>
                  <a:gd name="T11" fmla="*/ 7 h 830"/>
                  <a:gd name="T12" fmla="*/ 752 w 842"/>
                  <a:gd name="T13" fmla="*/ 54 h 830"/>
                  <a:gd name="T14" fmla="*/ 831 w 842"/>
                  <a:gd name="T15" fmla="*/ 220 h 830"/>
                  <a:gd name="T16" fmla="*/ 815 w 842"/>
                  <a:gd name="T17" fmla="*/ 504 h 830"/>
                  <a:gd name="T18" fmla="*/ 784 w 842"/>
                  <a:gd name="T19" fmla="*/ 812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2" h="830">
                    <a:moveTo>
                      <a:pt x="106" y="830"/>
                    </a:moveTo>
                    <a:cubicBezTo>
                      <a:pt x="91" y="777"/>
                      <a:pt x="33" y="607"/>
                      <a:pt x="18" y="512"/>
                    </a:cubicBezTo>
                    <a:cubicBezTo>
                      <a:pt x="3" y="417"/>
                      <a:pt x="0" y="333"/>
                      <a:pt x="18" y="259"/>
                    </a:cubicBezTo>
                    <a:cubicBezTo>
                      <a:pt x="36" y="185"/>
                      <a:pt x="76" y="111"/>
                      <a:pt x="129" y="70"/>
                    </a:cubicBezTo>
                    <a:cubicBezTo>
                      <a:pt x="182" y="29"/>
                      <a:pt x="264" y="22"/>
                      <a:pt x="338" y="11"/>
                    </a:cubicBezTo>
                    <a:cubicBezTo>
                      <a:pt x="412" y="0"/>
                      <a:pt x="502" y="0"/>
                      <a:pt x="571" y="7"/>
                    </a:cubicBezTo>
                    <a:cubicBezTo>
                      <a:pt x="640" y="14"/>
                      <a:pt x="709" y="19"/>
                      <a:pt x="752" y="54"/>
                    </a:cubicBezTo>
                    <a:cubicBezTo>
                      <a:pt x="795" y="89"/>
                      <a:pt x="820" y="145"/>
                      <a:pt x="831" y="220"/>
                    </a:cubicBezTo>
                    <a:cubicBezTo>
                      <a:pt x="842" y="295"/>
                      <a:pt x="823" y="405"/>
                      <a:pt x="815" y="504"/>
                    </a:cubicBezTo>
                    <a:cubicBezTo>
                      <a:pt x="807" y="603"/>
                      <a:pt x="790" y="748"/>
                      <a:pt x="784" y="812"/>
                    </a:cubicBezTo>
                  </a:path>
                </a:pathLst>
              </a:custGeom>
              <a:noFill/>
              <a:ln w="76200" cmpd="sng">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173" name="Freeform 28"/>
              <p:cNvSpPr>
                <a:spLocks/>
              </p:cNvSpPr>
              <p:nvPr/>
            </p:nvSpPr>
            <p:spPr bwMode="auto">
              <a:xfrm>
                <a:off x="2910" y="2748"/>
                <a:ext cx="1966" cy="1505"/>
              </a:xfrm>
              <a:custGeom>
                <a:avLst/>
                <a:gdLst>
                  <a:gd name="T0" fmla="*/ 658 w 1966"/>
                  <a:gd name="T1" fmla="*/ 0 h 1505"/>
                  <a:gd name="T2" fmla="*/ 625 w 1966"/>
                  <a:gd name="T3" fmla="*/ 237 h 1505"/>
                  <a:gd name="T4" fmla="*/ 477 w 1966"/>
                  <a:gd name="T5" fmla="*/ 545 h 1505"/>
                  <a:gd name="T6" fmla="*/ 1520 w 1966"/>
                  <a:gd name="T7" fmla="*/ 499 h 1505"/>
                  <a:gd name="T8" fmla="*/ 1656 w 1966"/>
                  <a:gd name="T9" fmla="*/ 772 h 1505"/>
                  <a:gd name="T10" fmla="*/ 431 w 1966"/>
                  <a:gd name="T11" fmla="*/ 772 h 1505"/>
                  <a:gd name="T12" fmla="*/ 204 w 1966"/>
                  <a:gd name="T13" fmla="*/ 953 h 1505"/>
                  <a:gd name="T14" fmla="*/ 1611 w 1966"/>
                  <a:gd name="T15" fmla="*/ 998 h 1505"/>
                  <a:gd name="T16" fmla="*/ 1747 w 1966"/>
                  <a:gd name="T17" fmla="*/ 1225 h 1505"/>
                  <a:gd name="T18" fmla="*/ 295 w 1966"/>
                  <a:gd name="T19" fmla="*/ 1180 h 1505"/>
                  <a:gd name="T20" fmla="*/ 159 w 1966"/>
                  <a:gd name="T21" fmla="*/ 1452 h 1505"/>
                  <a:gd name="T22" fmla="*/ 1248 w 1966"/>
                  <a:gd name="T23" fmla="*/ 1497 h 1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6" h="1505">
                    <a:moveTo>
                      <a:pt x="658" y="0"/>
                    </a:moveTo>
                    <a:cubicBezTo>
                      <a:pt x="653" y="39"/>
                      <a:pt x="655" y="146"/>
                      <a:pt x="625" y="237"/>
                    </a:cubicBezTo>
                    <a:cubicBezTo>
                      <a:pt x="595" y="328"/>
                      <a:pt x="328" y="501"/>
                      <a:pt x="477" y="545"/>
                    </a:cubicBezTo>
                    <a:cubicBezTo>
                      <a:pt x="626" y="589"/>
                      <a:pt x="1324" y="461"/>
                      <a:pt x="1520" y="499"/>
                    </a:cubicBezTo>
                    <a:cubicBezTo>
                      <a:pt x="1716" y="537"/>
                      <a:pt x="1837" y="727"/>
                      <a:pt x="1656" y="772"/>
                    </a:cubicBezTo>
                    <a:cubicBezTo>
                      <a:pt x="1475" y="817"/>
                      <a:pt x="673" y="742"/>
                      <a:pt x="431" y="772"/>
                    </a:cubicBezTo>
                    <a:cubicBezTo>
                      <a:pt x="189" y="802"/>
                      <a:pt x="7" y="915"/>
                      <a:pt x="204" y="953"/>
                    </a:cubicBezTo>
                    <a:cubicBezTo>
                      <a:pt x="401" y="991"/>
                      <a:pt x="1354" y="953"/>
                      <a:pt x="1611" y="998"/>
                    </a:cubicBezTo>
                    <a:cubicBezTo>
                      <a:pt x="1868" y="1043"/>
                      <a:pt x="1966" y="1195"/>
                      <a:pt x="1747" y="1225"/>
                    </a:cubicBezTo>
                    <a:cubicBezTo>
                      <a:pt x="1528" y="1255"/>
                      <a:pt x="560" y="1142"/>
                      <a:pt x="295" y="1180"/>
                    </a:cubicBezTo>
                    <a:cubicBezTo>
                      <a:pt x="30" y="1218"/>
                      <a:pt x="0" y="1399"/>
                      <a:pt x="159" y="1452"/>
                    </a:cubicBezTo>
                    <a:cubicBezTo>
                      <a:pt x="318" y="1505"/>
                      <a:pt x="783" y="1501"/>
                      <a:pt x="1248" y="1497"/>
                    </a:cubicBezTo>
                  </a:path>
                </a:pathLst>
              </a:custGeom>
              <a:noFill/>
              <a:ln w="76200" cmpd="sng">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1877" name="Group 60"/>
            <p:cNvGrpSpPr>
              <a:grpSpLocks/>
            </p:cNvGrpSpPr>
            <p:nvPr/>
          </p:nvGrpSpPr>
          <p:grpSpPr bwMode="auto">
            <a:xfrm rot="5400000">
              <a:off x="5645944" y="4331494"/>
              <a:ext cx="1336675" cy="1547813"/>
              <a:chOff x="678" y="116"/>
              <a:chExt cx="3655" cy="4384"/>
            </a:xfrm>
          </p:grpSpPr>
          <p:sp>
            <p:nvSpPr>
              <p:cNvPr id="2156" name="Freeform 61"/>
              <p:cNvSpPr>
                <a:spLocks/>
              </p:cNvSpPr>
              <p:nvPr/>
            </p:nvSpPr>
            <p:spPr bwMode="auto">
              <a:xfrm>
                <a:off x="639" y="2818"/>
                <a:ext cx="534" cy="652"/>
              </a:xfrm>
              <a:custGeom>
                <a:avLst/>
                <a:gdLst>
                  <a:gd name="T0" fmla="*/ 248 w 533"/>
                  <a:gd name="T1" fmla="*/ 0 h 711"/>
                  <a:gd name="T2" fmla="*/ 287 w 533"/>
                  <a:gd name="T3" fmla="*/ 142 h 711"/>
                  <a:gd name="T4" fmla="*/ 474 w 533"/>
                  <a:gd name="T5" fmla="*/ 158 h 711"/>
                  <a:gd name="T6" fmla="*/ 466 w 533"/>
                  <a:gd name="T7" fmla="*/ 308 h 711"/>
                  <a:gd name="T8" fmla="*/ 72 w 533"/>
                  <a:gd name="T9" fmla="*/ 340 h 711"/>
                  <a:gd name="T10" fmla="*/ 64 w 533"/>
                  <a:gd name="T11" fmla="*/ 505 h 711"/>
                  <a:gd name="T12" fmla="*/ 458 w 533"/>
                  <a:gd name="T13" fmla="*/ 513 h 711"/>
                  <a:gd name="T14" fmla="*/ 458 w 533"/>
                  <a:gd name="T15" fmla="*/ 671 h 711"/>
                  <a:gd name="T16" fmla="*/ 64 w 533"/>
                  <a:gd name="T17" fmla="*/ 711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3" h="711">
                    <a:moveTo>
                      <a:pt x="248" y="0"/>
                    </a:moveTo>
                    <a:cubicBezTo>
                      <a:pt x="253" y="24"/>
                      <a:pt x="249" y="116"/>
                      <a:pt x="287" y="142"/>
                    </a:cubicBezTo>
                    <a:cubicBezTo>
                      <a:pt x="325" y="168"/>
                      <a:pt x="444" y="130"/>
                      <a:pt x="474" y="158"/>
                    </a:cubicBezTo>
                    <a:cubicBezTo>
                      <a:pt x="504" y="186"/>
                      <a:pt x="533" y="278"/>
                      <a:pt x="466" y="308"/>
                    </a:cubicBezTo>
                    <a:cubicBezTo>
                      <a:pt x="399" y="338"/>
                      <a:pt x="139" y="307"/>
                      <a:pt x="72" y="340"/>
                    </a:cubicBezTo>
                    <a:cubicBezTo>
                      <a:pt x="5" y="373"/>
                      <a:pt x="0" y="476"/>
                      <a:pt x="64" y="505"/>
                    </a:cubicBezTo>
                    <a:cubicBezTo>
                      <a:pt x="128" y="534"/>
                      <a:pt x="392" y="485"/>
                      <a:pt x="458" y="513"/>
                    </a:cubicBezTo>
                    <a:cubicBezTo>
                      <a:pt x="524" y="541"/>
                      <a:pt x="524" y="638"/>
                      <a:pt x="458" y="671"/>
                    </a:cubicBezTo>
                    <a:cubicBezTo>
                      <a:pt x="392" y="704"/>
                      <a:pt x="146" y="703"/>
                      <a:pt x="64" y="711"/>
                    </a:cubicBezTo>
                  </a:path>
                </a:pathLst>
              </a:custGeom>
              <a:noFill/>
              <a:ln w="76200" cmpd="sng">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157" name="Freeform 62"/>
              <p:cNvSpPr>
                <a:spLocks/>
              </p:cNvSpPr>
              <p:nvPr/>
            </p:nvSpPr>
            <p:spPr bwMode="auto">
              <a:xfrm>
                <a:off x="2388" y="2791"/>
                <a:ext cx="1906" cy="1749"/>
              </a:xfrm>
              <a:custGeom>
                <a:avLst/>
                <a:gdLst>
                  <a:gd name="T0" fmla="*/ 746 w 1904"/>
                  <a:gd name="T1" fmla="*/ 0 h 1750"/>
                  <a:gd name="T2" fmla="*/ 840 w 1904"/>
                  <a:gd name="T3" fmla="*/ 197 h 1750"/>
                  <a:gd name="T4" fmla="*/ 1393 w 1904"/>
                  <a:gd name="T5" fmla="*/ 244 h 1750"/>
                  <a:gd name="T6" fmla="*/ 1382 w 1904"/>
                  <a:gd name="T7" fmla="*/ 446 h 1750"/>
                  <a:gd name="T8" fmla="*/ 388 w 1904"/>
                  <a:gd name="T9" fmla="*/ 461 h 1750"/>
                  <a:gd name="T10" fmla="*/ 372 w 1904"/>
                  <a:gd name="T11" fmla="*/ 667 h 1750"/>
                  <a:gd name="T12" fmla="*/ 1453 w 1904"/>
                  <a:gd name="T13" fmla="*/ 706 h 1750"/>
                  <a:gd name="T14" fmla="*/ 1453 w 1904"/>
                  <a:gd name="T15" fmla="*/ 895 h 1750"/>
                  <a:gd name="T16" fmla="*/ 254 w 1904"/>
                  <a:gd name="T17" fmla="*/ 903 h 1750"/>
                  <a:gd name="T18" fmla="*/ 246 w 1904"/>
                  <a:gd name="T19" fmla="*/ 1085 h 1750"/>
                  <a:gd name="T20" fmla="*/ 1642 w 1904"/>
                  <a:gd name="T21" fmla="*/ 1116 h 1750"/>
                  <a:gd name="T22" fmla="*/ 1650 w 1904"/>
                  <a:gd name="T23" fmla="*/ 1314 h 1750"/>
                  <a:gd name="T24" fmla="*/ 238 w 1904"/>
                  <a:gd name="T25" fmla="*/ 1290 h 1750"/>
                  <a:gd name="T26" fmla="*/ 238 w 1904"/>
                  <a:gd name="T27" fmla="*/ 1495 h 1750"/>
                  <a:gd name="T28" fmla="*/ 1666 w 1904"/>
                  <a:gd name="T29" fmla="*/ 1527 h 1750"/>
                  <a:gd name="T30" fmla="*/ 1666 w 1904"/>
                  <a:gd name="T31" fmla="*/ 1716 h 1750"/>
                  <a:gd name="T32" fmla="*/ 901 w 1904"/>
                  <a:gd name="T33" fmla="*/ 1732 h 1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04" h="1750">
                    <a:moveTo>
                      <a:pt x="746" y="0"/>
                    </a:moveTo>
                    <a:cubicBezTo>
                      <a:pt x="763" y="33"/>
                      <a:pt x="732" y="156"/>
                      <a:pt x="840" y="197"/>
                    </a:cubicBezTo>
                    <a:cubicBezTo>
                      <a:pt x="948" y="238"/>
                      <a:pt x="1303" y="202"/>
                      <a:pt x="1393" y="244"/>
                    </a:cubicBezTo>
                    <a:cubicBezTo>
                      <a:pt x="1483" y="286"/>
                      <a:pt x="1549" y="410"/>
                      <a:pt x="1382" y="446"/>
                    </a:cubicBezTo>
                    <a:cubicBezTo>
                      <a:pt x="1215" y="482"/>
                      <a:pt x="556" y="424"/>
                      <a:pt x="388" y="461"/>
                    </a:cubicBezTo>
                    <a:cubicBezTo>
                      <a:pt x="220" y="498"/>
                      <a:pt x="195" y="626"/>
                      <a:pt x="372" y="667"/>
                    </a:cubicBezTo>
                    <a:cubicBezTo>
                      <a:pt x="549" y="708"/>
                      <a:pt x="1273" y="668"/>
                      <a:pt x="1453" y="706"/>
                    </a:cubicBezTo>
                    <a:cubicBezTo>
                      <a:pt x="1633" y="744"/>
                      <a:pt x="1653" y="862"/>
                      <a:pt x="1453" y="895"/>
                    </a:cubicBezTo>
                    <a:cubicBezTo>
                      <a:pt x="1253" y="928"/>
                      <a:pt x="455" y="871"/>
                      <a:pt x="254" y="903"/>
                    </a:cubicBezTo>
                    <a:cubicBezTo>
                      <a:pt x="53" y="935"/>
                      <a:pt x="15" y="1050"/>
                      <a:pt x="246" y="1085"/>
                    </a:cubicBezTo>
                    <a:cubicBezTo>
                      <a:pt x="477" y="1120"/>
                      <a:pt x="1408" y="1078"/>
                      <a:pt x="1642" y="1116"/>
                    </a:cubicBezTo>
                    <a:cubicBezTo>
                      <a:pt x="1876" y="1154"/>
                      <a:pt x="1884" y="1285"/>
                      <a:pt x="1650" y="1314"/>
                    </a:cubicBezTo>
                    <a:cubicBezTo>
                      <a:pt x="1416" y="1343"/>
                      <a:pt x="473" y="1260"/>
                      <a:pt x="238" y="1290"/>
                    </a:cubicBezTo>
                    <a:cubicBezTo>
                      <a:pt x="3" y="1320"/>
                      <a:pt x="0" y="1456"/>
                      <a:pt x="238" y="1495"/>
                    </a:cubicBezTo>
                    <a:cubicBezTo>
                      <a:pt x="476" y="1534"/>
                      <a:pt x="1428" y="1490"/>
                      <a:pt x="1666" y="1527"/>
                    </a:cubicBezTo>
                    <a:cubicBezTo>
                      <a:pt x="1904" y="1564"/>
                      <a:pt x="1793" y="1682"/>
                      <a:pt x="1666" y="1716"/>
                    </a:cubicBezTo>
                    <a:cubicBezTo>
                      <a:pt x="1539" y="1750"/>
                      <a:pt x="1060" y="1729"/>
                      <a:pt x="901" y="1732"/>
                    </a:cubicBezTo>
                  </a:path>
                </a:pathLst>
              </a:custGeom>
              <a:noFill/>
              <a:ln w="76200" cmpd="sng">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158" name="Freeform 63"/>
              <p:cNvSpPr>
                <a:spLocks/>
              </p:cNvSpPr>
              <p:nvPr/>
            </p:nvSpPr>
            <p:spPr bwMode="auto">
              <a:xfrm>
                <a:off x="1555" y="2697"/>
                <a:ext cx="851" cy="612"/>
              </a:xfrm>
              <a:custGeom>
                <a:avLst/>
                <a:gdLst>
                  <a:gd name="T0" fmla="*/ 13 w 851"/>
                  <a:gd name="T1" fmla="*/ 57 h 611"/>
                  <a:gd name="T2" fmla="*/ 5 w 851"/>
                  <a:gd name="T3" fmla="*/ 239 h 611"/>
                  <a:gd name="T4" fmla="*/ 45 w 851"/>
                  <a:gd name="T5" fmla="*/ 466 h 611"/>
                  <a:gd name="T6" fmla="*/ 163 w 851"/>
                  <a:gd name="T7" fmla="*/ 576 h 611"/>
                  <a:gd name="T8" fmla="*/ 368 w 851"/>
                  <a:gd name="T9" fmla="*/ 608 h 611"/>
                  <a:gd name="T10" fmla="*/ 605 w 851"/>
                  <a:gd name="T11" fmla="*/ 594 h 611"/>
                  <a:gd name="T12" fmla="*/ 755 w 851"/>
                  <a:gd name="T13" fmla="*/ 554 h 611"/>
                  <a:gd name="T14" fmla="*/ 834 w 851"/>
                  <a:gd name="T15" fmla="*/ 403 h 611"/>
                  <a:gd name="T16" fmla="*/ 850 w 851"/>
                  <a:gd name="T17" fmla="*/ 205 h 611"/>
                  <a:gd name="T18" fmla="*/ 826 w 851"/>
                  <a:gd name="T19"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1" h="611">
                    <a:moveTo>
                      <a:pt x="13" y="57"/>
                    </a:moveTo>
                    <a:cubicBezTo>
                      <a:pt x="13" y="87"/>
                      <a:pt x="0" y="171"/>
                      <a:pt x="5" y="239"/>
                    </a:cubicBezTo>
                    <a:cubicBezTo>
                      <a:pt x="10" y="307"/>
                      <a:pt x="19" y="410"/>
                      <a:pt x="45" y="466"/>
                    </a:cubicBezTo>
                    <a:cubicBezTo>
                      <a:pt x="71" y="522"/>
                      <a:pt x="109" y="552"/>
                      <a:pt x="163" y="576"/>
                    </a:cubicBezTo>
                    <a:cubicBezTo>
                      <a:pt x="217" y="600"/>
                      <a:pt x="294" y="605"/>
                      <a:pt x="368" y="608"/>
                    </a:cubicBezTo>
                    <a:cubicBezTo>
                      <a:pt x="442" y="611"/>
                      <a:pt x="541" y="603"/>
                      <a:pt x="605" y="594"/>
                    </a:cubicBezTo>
                    <a:cubicBezTo>
                      <a:pt x="669" y="585"/>
                      <a:pt x="717" y="586"/>
                      <a:pt x="755" y="554"/>
                    </a:cubicBezTo>
                    <a:cubicBezTo>
                      <a:pt x="793" y="522"/>
                      <a:pt x="818" y="461"/>
                      <a:pt x="834" y="403"/>
                    </a:cubicBezTo>
                    <a:cubicBezTo>
                      <a:pt x="850" y="345"/>
                      <a:pt x="851" y="272"/>
                      <a:pt x="850" y="205"/>
                    </a:cubicBezTo>
                    <a:cubicBezTo>
                      <a:pt x="849" y="138"/>
                      <a:pt x="831" y="43"/>
                      <a:pt x="826" y="0"/>
                    </a:cubicBezTo>
                  </a:path>
                </a:pathLst>
              </a:custGeom>
              <a:noFill/>
              <a:ln w="76200" cmpd="sng">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159" name="AutoShape 64"/>
              <p:cNvSpPr>
                <a:spLocks noChangeArrowheads="1"/>
              </p:cNvSpPr>
              <p:nvPr/>
            </p:nvSpPr>
            <p:spPr bwMode="auto">
              <a:xfrm>
                <a:off x="648" y="1375"/>
                <a:ext cx="499" cy="1452"/>
              </a:xfrm>
              <a:prstGeom prst="flowChartMagneticDisk">
                <a:avLst/>
              </a:prstGeom>
              <a:gradFill rotWithShape="1">
                <a:gsLst>
                  <a:gs pos="0">
                    <a:srgbClr val="CC0066"/>
                  </a:gs>
                  <a:gs pos="50000">
                    <a:srgbClr val="FF99CC"/>
                  </a:gs>
                  <a:gs pos="100000">
                    <a:srgbClr val="CC0066"/>
                  </a:gs>
                </a:gsLst>
                <a:lin ang="0" scaled="1"/>
              </a:gradFill>
              <a:ln w="9525">
                <a:solidFill>
                  <a:srgbClr val="99336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60" name="AutoShape 65"/>
              <p:cNvSpPr>
                <a:spLocks noChangeArrowheads="1"/>
              </p:cNvSpPr>
              <p:nvPr/>
            </p:nvSpPr>
            <p:spPr bwMode="auto">
              <a:xfrm>
                <a:off x="1329" y="1375"/>
                <a:ext cx="499" cy="1452"/>
              </a:xfrm>
              <a:prstGeom prst="flowChartMagneticDisk">
                <a:avLst/>
              </a:prstGeom>
              <a:gradFill rotWithShape="1">
                <a:gsLst>
                  <a:gs pos="0">
                    <a:srgbClr val="CC0066"/>
                  </a:gs>
                  <a:gs pos="50000">
                    <a:srgbClr val="FF99CC"/>
                  </a:gs>
                  <a:gs pos="100000">
                    <a:srgbClr val="CC0066"/>
                  </a:gs>
                </a:gsLst>
                <a:lin ang="0" scaled="1"/>
              </a:gradFill>
              <a:ln w="9525">
                <a:solidFill>
                  <a:srgbClr val="99336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61" name="AutoShape 66"/>
              <p:cNvSpPr>
                <a:spLocks noChangeArrowheads="1"/>
              </p:cNvSpPr>
              <p:nvPr/>
            </p:nvSpPr>
            <p:spPr bwMode="auto">
              <a:xfrm>
                <a:off x="2145" y="1375"/>
                <a:ext cx="499" cy="1452"/>
              </a:xfrm>
              <a:prstGeom prst="flowChartMagneticDisk">
                <a:avLst/>
              </a:prstGeom>
              <a:gradFill rotWithShape="1">
                <a:gsLst>
                  <a:gs pos="0">
                    <a:srgbClr val="CC0066"/>
                  </a:gs>
                  <a:gs pos="50000">
                    <a:srgbClr val="FF99CC"/>
                  </a:gs>
                  <a:gs pos="100000">
                    <a:srgbClr val="CC0066"/>
                  </a:gs>
                </a:gsLst>
                <a:lin ang="0" scaled="1"/>
              </a:gradFill>
              <a:ln w="9525">
                <a:solidFill>
                  <a:srgbClr val="99336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62" name="AutoShape 67"/>
              <p:cNvSpPr>
                <a:spLocks noChangeArrowheads="1"/>
              </p:cNvSpPr>
              <p:nvPr/>
            </p:nvSpPr>
            <p:spPr bwMode="auto">
              <a:xfrm>
                <a:off x="2870" y="1375"/>
                <a:ext cx="499" cy="1452"/>
              </a:xfrm>
              <a:prstGeom prst="flowChartMagneticDisk">
                <a:avLst/>
              </a:prstGeom>
              <a:gradFill rotWithShape="1">
                <a:gsLst>
                  <a:gs pos="0">
                    <a:srgbClr val="CC0066"/>
                  </a:gs>
                  <a:gs pos="50000">
                    <a:srgbClr val="FF99CC"/>
                  </a:gs>
                  <a:gs pos="100000">
                    <a:srgbClr val="CC0066"/>
                  </a:gs>
                </a:gsLst>
                <a:lin ang="0" scaled="1"/>
              </a:gradFill>
              <a:ln w="9525">
                <a:solidFill>
                  <a:srgbClr val="99336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63" name="Freeform 68"/>
              <p:cNvSpPr>
                <a:spLocks/>
              </p:cNvSpPr>
              <p:nvPr/>
            </p:nvSpPr>
            <p:spPr bwMode="auto">
              <a:xfrm>
                <a:off x="648" y="156"/>
                <a:ext cx="1146" cy="1425"/>
              </a:xfrm>
              <a:custGeom>
                <a:avLst/>
                <a:gdLst>
                  <a:gd name="T0" fmla="*/ 230 w 1143"/>
                  <a:gd name="T1" fmla="*/ 1407 h 1425"/>
                  <a:gd name="T2" fmla="*/ 54 w 1143"/>
                  <a:gd name="T3" fmla="*/ 926 h 1425"/>
                  <a:gd name="T4" fmla="*/ 22 w 1143"/>
                  <a:gd name="T5" fmla="*/ 428 h 1425"/>
                  <a:gd name="T6" fmla="*/ 184 w 1143"/>
                  <a:gd name="T7" fmla="*/ 132 h 1425"/>
                  <a:gd name="T8" fmla="*/ 462 w 1143"/>
                  <a:gd name="T9" fmla="*/ 20 h 1425"/>
                  <a:gd name="T10" fmla="*/ 812 w 1143"/>
                  <a:gd name="T11" fmla="*/ 29 h 1425"/>
                  <a:gd name="T12" fmla="*/ 1056 w 1143"/>
                  <a:gd name="T13" fmla="*/ 192 h 1425"/>
                  <a:gd name="T14" fmla="*/ 1143 w 1143"/>
                  <a:gd name="T15" fmla="*/ 547 h 1425"/>
                  <a:gd name="T16" fmla="*/ 1056 w 1143"/>
                  <a:gd name="T17" fmla="*/ 1028 h 1425"/>
                  <a:gd name="T18" fmla="*/ 946 w 1143"/>
                  <a:gd name="T19" fmla="*/ 1425 h 1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3" h="1425">
                    <a:moveTo>
                      <a:pt x="230" y="1407"/>
                    </a:moveTo>
                    <a:cubicBezTo>
                      <a:pt x="201" y="1327"/>
                      <a:pt x="89" y="1089"/>
                      <a:pt x="54" y="926"/>
                    </a:cubicBezTo>
                    <a:cubicBezTo>
                      <a:pt x="19" y="763"/>
                      <a:pt x="0" y="560"/>
                      <a:pt x="22" y="428"/>
                    </a:cubicBezTo>
                    <a:cubicBezTo>
                      <a:pt x="44" y="296"/>
                      <a:pt x="111" y="200"/>
                      <a:pt x="184" y="132"/>
                    </a:cubicBezTo>
                    <a:cubicBezTo>
                      <a:pt x="257" y="64"/>
                      <a:pt x="357" y="37"/>
                      <a:pt x="462" y="20"/>
                    </a:cubicBezTo>
                    <a:cubicBezTo>
                      <a:pt x="567" y="3"/>
                      <a:pt x="713" y="0"/>
                      <a:pt x="812" y="29"/>
                    </a:cubicBezTo>
                    <a:cubicBezTo>
                      <a:pt x="911" y="58"/>
                      <a:pt x="1001" y="106"/>
                      <a:pt x="1056" y="192"/>
                    </a:cubicBezTo>
                    <a:cubicBezTo>
                      <a:pt x="1111" y="278"/>
                      <a:pt x="1143" y="408"/>
                      <a:pt x="1143" y="547"/>
                    </a:cubicBezTo>
                    <a:cubicBezTo>
                      <a:pt x="1143" y="686"/>
                      <a:pt x="1089" y="882"/>
                      <a:pt x="1056" y="1028"/>
                    </a:cubicBezTo>
                    <a:cubicBezTo>
                      <a:pt x="1023" y="1174"/>
                      <a:pt x="969" y="1342"/>
                      <a:pt x="946" y="1425"/>
                    </a:cubicBezTo>
                  </a:path>
                </a:pathLst>
              </a:custGeom>
              <a:noFill/>
              <a:ln w="76200" cmpd="sng">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164" name="Freeform 69"/>
              <p:cNvSpPr>
                <a:spLocks/>
              </p:cNvSpPr>
              <p:nvPr/>
            </p:nvSpPr>
            <p:spPr bwMode="auto">
              <a:xfrm>
                <a:off x="2184" y="332"/>
                <a:ext cx="1094" cy="1254"/>
              </a:xfrm>
              <a:custGeom>
                <a:avLst/>
                <a:gdLst>
                  <a:gd name="T0" fmla="*/ 206 w 1095"/>
                  <a:gd name="T1" fmla="*/ 1236 h 1252"/>
                  <a:gd name="T2" fmla="*/ 30 w 1095"/>
                  <a:gd name="T3" fmla="*/ 816 h 1252"/>
                  <a:gd name="T4" fmla="*/ 25 w 1095"/>
                  <a:gd name="T5" fmla="*/ 434 h 1252"/>
                  <a:gd name="T6" fmla="*/ 127 w 1095"/>
                  <a:gd name="T7" fmla="*/ 174 h 1252"/>
                  <a:gd name="T8" fmla="*/ 348 w 1095"/>
                  <a:gd name="T9" fmla="*/ 47 h 1252"/>
                  <a:gd name="T10" fmla="*/ 688 w 1095"/>
                  <a:gd name="T11" fmla="*/ 24 h 1252"/>
                  <a:gd name="T12" fmla="*/ 1003 w 1095"/>
                  <a:gd name="T13" fmla="*/ 189 h 1252"/>
                  <a:gd name="T14" fmla="*/ 1090 w 1095"/>
                  <a:gd name="T15" fmla="*/ 521 h 1252"/>
                  <a:gd name="T16" fmla="*/ 1032 w 1095"/>
                  <a:gd name="T17" fmla="*/ 905 h 1252"/>
                  <a:gd name="T18" fmla="*/ 922 w 1095"/>
                  <a:gd name="T19" fmla="*/ 125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5" h="1252">
                    <a:moveTo>
                      <a:pt x="206" y="1236"/>
                    </a:moveTo>
                    <a:cubicBezTo>
                      <a:pt x="177" y="1166"/>
                      <a:pt x="60" y="950"/>
                      <a:pt x="30" y="816"/>
                    </a:cubicBezTo>
                    <a:cubicBezTo>
                      <a:pt x="0" y="682"/>
                      <a:pt x="9" y="541"/>
                      <a:pt x="25" y="434"/>
                    </a:cubicBezTo>
                    <a:cubicBezTo>
                      <a:pt x="41" y="327"/>
                      <a:pt x="73" y="238"/>
                      <a:pt x="127" y="174"/>
                    </a:cubicBezTo>
                    <a:cubicBezTo>
                      <a:pt x="181" y="110"/>
                      <a:pt x="254" y="72"/>
                      <a:pt x="348" y="47"/>
                    </a:cubicBezTo>
                    <a:cubicBezTo>
                      <a:pt x="442" y="22"/>
                      <a:pt x="579" y="0"/>
                      <a:pt x="688" y="24"/>
                    </a:cubicBezTo>
                    <a:cubicBezTo>
                      <a:pt x="797" y="48"/>
                      <a:pt x="936" y="106"/>
                      <a:pt x="1003" y="189"/>
                    </a:cubicBezTo>
                    <a:cubicBezTo>
                      <a:pt x="1070" y="272"/>
                      <a:pt x="1085" y="402"/>
                      <a:pt x="1090" y="521"/>
                    </a:cubicBezTo>
                    <a:cubicBezTo>
                      <a:pt x="1095" y="640"/>
                      <a:pt x="1060" y="783"/>
                      <a:pt x="1032" y="905"/>
                    </a:cubicBezTo>
                    <a:cubicBezTo>
                      <a:pt x="1004" y="1027"/>
                      <a:pt x="945" y="1180"/>
                      <a:pt x="922" y="1252"/>
                    </a:cubicBezTo>
                  </a:path>
                </a:pathLst>
              </a:custGeom>
              <a:noFill/>
              <a:ln w="76200" cmpd="sng">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1878" name="Group 60"/>
            <p:cNvGrpSpPr>
              <a:grpSpLocks/>
            </p:cNvGrpSpPr>
            <p:nvPr/>
          </p:nvGrpSpPr>
          <p:grpSpPr bwMode="auto">
            <a:xfrm rot="16200000">
              <a:off x="7297316" y="4316092"/>
              <a:ext cx="1335399" cy="1546975"/>
              <a:chOff x="678" y="116"/>
              <a:chExt cx="3655" cy="4384"/>
            </a:xfrm>
            <a:scene3d>
              <a:camera prst="orthographicFront">
                <a:rot lat="0" lon="10800000" rev="0"/>
              </a:camera>
              <a:lightRig rig="threePt" dir="t"/>
            </a:scene3d>
          </p:grpSpPr>
          <p:sp>
            <p:nvSpPr>
              <p:cNvPr id="2147" name="Freeform 61"/>
              <p:cNvSpPr>
                <a:spLocks/>
              </p:cNvSpPr>
              <p:nvPr/>
            </p:nvSpPr>
            <p:spPr bwMode="auto">
              <a:xfrm>
                <a:off x="678" y="2777"/>
                <a:ext cx="533" cy="653"/>
              </a:xfrm>
              <a:custGeom>
                <a:avLst/>
                <a:gdLst>
                  <a:gd name="T0" fmla="*/ 248 w 533"/>
                  <a:gd name="T1" fmla="*/ 0 h 711"/>
                  <a:gd name="T2" fmla="*/ 287 w 533"/>
                  <a:gd name="T3" fmla="*/ 142 h 711"/>
                  <a:gd name="T4" fmla="*/ 474 w 533"/>
                  <a:gd name="T5" fmla="*/ 158 h 711"/>
                  <a:gd name="T6" fmla="*/ 466 w 533"/>
                  <a:gd name="T7" fmla="*/ 308 h 711"/>
                  <a:gd name="T8" fmla="*/ 72 w 533"/>
                  <a:gd name="T9" fmla="*/ 340 h 711"/>
                  <a:gd name="T10" fmla="*/ 64 w 533"/>
                  <a:gd name="T11" fmla="*/ 505 h 711"/>
                  <a:gd name="T12" fmla="*/ 458 w 533"/>
                  <a:gd name="T13" fmla="*/ 513 h 711"/>
                  <a:gd name="T14" fmla="*/ 458 w 533"/>
                  <a:gd name="T15" fmla="*/ 671 h 711"/>
                  <a:gd name="T16" fmla="*/ 64 w 533"/>
                  <a:gd name="T17" fmla="*/ 711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3" h="711">
                    <a:moveTo>
                      <a:pt x="248" y="0"/>
                    </a:moveTo>
                    <a:cubicBezTo>
                      <a:pt x="253" y="24"/>
                      <a:pt x="249" y="116"/>
                      <a:pt x="287" y="142"/>
                    </a:cubicBezTo>
                    <a:cubicBezTo>
                      <a:pt x="325" y="168"/>
                      <a:pt x="444" y="130"/>
                      <a:pt x="474" y="158"/>
                    </a:cubicBezTo>
                    <a:cubicBezTo>
                      <a:pt x="504" y="186"/>
                      <a:pt x="533" y="278"/>
                      <a:pt x="466" y="308"/>
                    </a:cubicBezTo>
                    <a:cubicBezTo>
                      <a:pt x="399" y="338"/>
                      <a:pt x="139" y="307"/>
                      <a:pt x="72" y="340"/>
                    </a:cubicBezTo>
                    <a:cubicBezTo>
                      <a:pt x="5" y="373"/>
                      <a:pt x="0" y="476"/>
                      <a:pt x="64" y="505"/>
                    </a:cubicBezTo>
                    <a:cubicBezTo>
                      <a:pt x="128" y="534"/>
                      <a:pt x="392" y="485"/>
                      <a:pt x="458" y="513"/>
                    </a:cubicBezTo>
                    <a:cubicBezTo>
                      <a:pt x="524" y="541"/>
                      <a:pt x="524" y="638"/>
                      <a:pt x="458" y="671"/>
                    </a:cubicBezTo>
                    <a:cubicBezTo>
                      <a:pt x="392" y="704"/>
                      <a:pt x="146" y="703"/>
                      <a:pt x="64" y="711"/>
                    </a:cubicBezTo>
                  </a:path>
                </a:pathLst>
              </a:custGeom>
              <a:noFill/>
              <a:ln w="76200" cmpd="sng">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148" name="Freeform 62"/>
              <p:cNvSpPr>
                <a:spLocks/>
              </p:cNvSpPr>
              <p:nvPr/>
            </p:nvSpPr>
            <p:spPr bwMode="auto">
              <a:xfrm>
                <a:off x="2429" y="2750"/>
                <a:ext cx="1904" cy="1750"/>
              </a:xfrm>
              <a:custGeom>
                <a:avLst/>
                <a:gdLst>
                  <a:gd name="T0" fmla="*/ 746 w 1904"/>
                  <a:gd name="T1" fmla="*/ 0 h 1750"/>
                  <a:gd name="T2" fmla="*/ 840 w 1904"/>
                  <a:gd name="T3" fmla="*/ 197 h 1750"/>
                  <a:gd name="T4" fmla="*/ 1393 w 1904"/>
                  <a:gd name="T5" fmla="*/ 244 h 1750"/>
                  <a:gd name="T6" fmla="*/ 1382 w 1904"/>
                  <a:gd name="T7" fmla="*/ 446 h 1750"/>
                  <a:gd name="T8" fmla="*/ 388 w 1904"/>
                  <a:gd name="T9" fmla="*/ 461 h 1750"/>
                  <a:gd name="T10" fmla="*/ 372 w 1904"/>
                  <a:gd name="T11" fmla="*/ 667 h 1750"/>
                  <a:gd name="T12" fmla="*/ 1453 w 1904"/>
                  <a:gd name="T13" fmla="*/ 706 h 1750"/>
                  <a:gd name="T14" fmla="*/ 1453 w 1904"/>
                  <a:gd name="T15" fmla="*/ 895 h 1750"/>
                  <a:gd name="T16" fmla="*/ 254 w 1904"/>
                  <a:gd name="T17" fmla="*/ 903 h 1750"/>
                  <a:gd name="T18" fmla="*/ 246 w 1904"/>
                  <a:gd name="T19" fmla="*/ 1085 h 1750"/>
                  <a:gd name="T20" fmla="*/ 1642 w 1904"/>
                  <a:gd name="T21" fmla="*/ 1116 h 1750"/>
                  <a:gd name="T22" fmla="*/ 1650 w 1904"/>
                  <a:gd name="T23" fmla="*/ 1314 h 1750"/>
                  <a:gd name="T24" fmla="*/ 238 w 1904"/>
                  <a:gd name="T25" fmla="*/ 1290 h 1750"/>
                  <a:gd name="T26" fmla="*/ 238 w 1904"/>
                  <a:gd name="T27" fmla="*/ 1495 h 1750"/>
                  <a:gd name="T28" fmla="*/ 1666 w 1904"/>
                  <a:gd name="T29" fmla="*/ 1527 h 1750"/>
                  <a:gd name="T30" fmla="*/ 1666 w 1904"/>
                  <a:gd name="T31" fmla="*/ 1716 h 1750"/>
                  <a:gd name="T32" fmla="*/ 901 w 1904"/>
                  <a:gd name="T33" fmla="*/ 1732 h 1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04" h="1750">
                    <a:moveTo>
                      <a:pt x="746" y="0"/>
                    </a:moveTo>
                    <a:cubicBezTo>
                      <a:pt x="763" y="33"/>
                      <a:pt x="732" y="156"/>
                      <a:pt x="840" y="197"/>
                    </a:cubicBezTo>
                    <a:cubicBezTo>
                      <a:pt x="948" y="238"/>
                      <a:pt x="1303" y="202"/>
                      <a:pt x="1393" y="244"/>
                    </a:cubicBezTo>
                    <a:cubicBezTo>
                      <a:pt x="1483" y="286"/>
                      <a:pt x="1549" y="410"/>
                      <a:pt x="1382" y="446"/>
                    </a:cubicBezTo>
                    <a:cubicBezTo>
                      <a:pt x="1215" y="482"/>
                      <a:pt x="556" y="424"/>
                      <a:pt x="388" y="461"/>
                    </a:cubicBezTo>
                    <a:cubicBezTo>
                      <a:pt x="220" y="498"/>
                      <a:pt x="195" y="626"/>
                      <a:pt x="372" y="667"/>
                    </a:cubicBezTo>
                    <a:cubicBezTo>
                      <a:pt x="549" y="708"/>
                      <a:pt x="1273" y="668"/>
                      <a:pt x="1453" y="706"/>
                    </a:cubicBezTo>
                    <a:cubicBezTo>
                      <a:pt x="1633" y="744"/>
                      <a:pt x="1653" y="862"/>
                      <a:pt x="1453" y="895"/>
                    </a:cubicBezTo>
                    <a:cubicBezTo>
                      <a:pt x="1253" y="928"/>
                      <a:pt x="455" y="871"/>
                      <a:pt x="254" y="903"/>
                    </a:cubicBezTo>
                    <a:cubicBezTo>
                      <a:pt x="53" y="935"/>
                      <a:pt x="15" y="1050"/>
                      <a:pt x="246" y="1085"/>
                    </a:cubicBezTo>
                    <a:cubicBezTo>
                      <a:pt x="477" y="1120"/>
                      <a:pt x="1408" y="1078"/>
                      <a:pt x="1642" y="1116"/>
                    </a:cubicBezTo>
                    <a:cubicBezTo>
                      <a:pt x="1876" y="1154"/>
                      <a:pt x="1884" y="1285"/>
                      <a:pt x="1650" y="1314"/>
                    </a:cubicBezTo>
                    <a:cubicBezTo>
                      <a:pt x="1416" y="1343"/>
                      <a:pt x="473" y="1260"/>
                      <a:pt x="238" y="1290"/>
                    </a:cubicBezTo>
                    <a:cubicBezTo>
                      <a:pt x="3" y="1320"/>
                      <a:pt x="0" y="1456"/>
                      <a:pt x="238" y="1495"/>
                    </a:cubicBezTo>
                    <a:cubicBezTo>
                      <a:pt x="476" y="1534"/>
                      <a:pt x="1428" y="1490"/>
                      <a:pt x="1666" y="1527"/>
                    </a:cubicBezTo>
                    <a:cubicBezTo>
                      <a:pt x="1904" y="1564"/>
                      <a:pt x="1793" y="1682"/>
                      <a:pt x="1666" y="1716"/>
                    </a:cubicBezTo>
                    <a:cubicBezTo>
                      <a:pt x="1539" y="1750"/>
                      <a:pt x="1060" y="1729"/>
                      <a:pt x="901" y="1732"/>
                    </a:cubicBezTo>
                  </a:path>
                </a:pathLst>
              </a:custGeom>
              <a:noFill/>
              <a:ln w="76200" cmpd="sng">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149" name="Freeform 63"/>
              <p:cNvSpPr>
                <a:spLocks/>
              </p:cNvSpPr>
              <p:nvPr/>
            </p:nvSpPr>
            <p:spPr bwMode="auto">
              <a:xfrm>
                <a:off x="1595" y="2697"/>
                <a:ext cx="851" cy="611"/>
              </a:xfrm>
              <a:custGeom>
                <a:avLst/>
                <a:gdLst>
                  <a:gd name="T0" fmla="*/ 13 w 851"/>
                  <a:gd name="T1" fmla="*/ 57 h 611"/>
                  <a:gd name="T2" fmla="*/ 5 w 851"/>
                  <a:gd name="T3" fmla="*/ 239 h 611"/>
                  <a:gd name="T4" fmla="*/ 45 w 851"/>
                  <a:gd name="T5" fmla="*/ 466 h 611"/>
                  <a:gd name="T6" fmla="*/ 163 w 851"/>
                  <a:gd name="T7" fmla="*/ 576 h 611"/>
                  <a:gd name="T8" fmla="*/ 368 w 851"/>
                  <a:gd name="T9" fmla="*/ 608 h 611"/>
                  <a:gd name="T10" fmla="*/ 605 w 851"/>
                  <a:gd name="T11" fmla="*/ 594 h 611"/>
                  <a:gd name="T12" fmla="*/ 755 w 851"/>
                  <a:gd name="T13" fmla="*/ 554 h 611"/>
                  <a:gd name="T14" fmla="*/ 834 w 851"/>
                  <a:gd name="T15" fmla="*/ 403 h 611"/>
                  <a:gd name="T16" fmla="*/ 850 w 851"/>
                  <a:gd name="T17" fmla="*/ 205 h 611"/>
                  <a:gd name="T18" fmla="*/ 826 w 851"/>
                  <a:gd name="T19"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1" h="611">
                    <a:moveTo>
                      <a:pt x="13" y="57"/>
                    </a:moveTo>
                    <a:cubicBezTo>
                      <a:pt x="13" y="87"/>
                      <a:pt x="0" y="171"/>
                      <a:pt x="5" y="239"/>
                    </a:cubicBezTo>
                    <a:cubicBezTo>
                      <a:pt x="10" y="307"/>
                      <a:pt x="19" y="410"/>
                      <a:pt x="45" y="466"/>
                    </a:cubicBezTo>
                    <a:cubicBezTo>
                      <a:pt x="71" y="522"/>
                      <a:pt x="109" y="552"/>
                      <a:pt x="163" y="576"/>
                    </a:cubicBezTo>
                    <a:cubicBezTo>
                      <a:pt x="217" y="600"/>
                      <a:pt x="294" y="605"/>
                      <a:pt x="368" y="608"/>
                    </a:cubicBezTo>
                    <a:cubicBezTo>
                      <a:pt x="442" y="611"/>
                      <a:pt x="541" y="603"/>
                      <a:pt x="605" y="594"/>
                    </a:cubicBezTo>
                    <a:cubicBezTo>
                      <a:pt x="669" y="585"/>
                      <a:pt x="717" y="586"/>
                      <a:pt x="755" y="554"/>
                    </a:cubicBezTo>
                    <a:cubicBezTo>
                      <a:pt x="793" y="522"/>
                      <a:pt x="818" y="461"/>
                      <a:pt x="834" y="403"/>
                    </a:cubicBezTo>
                    <a:cubicBezTo>
                      <a:pt x="850" y="345"/>
                      <a:pt x="851" y="272"/>
                      <a:pt x="850" y="205"/>
                    </a:cubicBezTo>
                    <a:cubicBezTo>
                      <a:pt x="849" y="138"/>
                      <a:pt x="831" y="43"/>
                      <a:pt x="826" y="0"/>
                    </a:cubicBezTo>
                  </a:path>
                </a:pathLst>
              </a:custGeom>
              <a:noFill/>
              <a:ln w="76200" cmpd="sng">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150" name="AutoShape 64"/>
              <p:cNvSpPr>
                <a:spLocks noChangeArrowheads="1"/>
              </p:cNvSpPr>
              <p:nvPr/>
            </p:nvSpPr>
            <p:spPr bwMode="auto">
              <a:xfrm>
                <a:off x="688" y="1336"/>
                <a:ext cx="499" cy="1452"/>
              </a:xfrm>
              <a:prstGeom prst="flowChartMagneticDisk">
                <a:avLst/>
              </a:prstGeom>
              <a:gradFill rotWithShape="1">
                <a:gsLst>
                  <a:gs pos="0">
                    <a:srgbClr val="CC0066"/>
                  </a:gs>
                  <a:gs pos="50000">
                    <a:srgbClr val="FF99CC"/>
                  </a:gs>
                  <a:gs pos="100000">
                    <a:srgbClr val="CC0066"/>
                  </a:gs>
                </a:gsLst>
                <a:lin ang="0" scaled="1"/>
              </a:gradFill>
              <a:ln w="9525">
                <a:solidFill>
                  <a:srgbClr val="99336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51" name="AutoShape 65"/>
              <p:cNvSpPr>
                <a:spLocks noChangeArrowheads="1"/>
              </p:cNvSpPr>
              <p:nvPr/>
            </p:nvSpPr>
            <p:spPr bwMode="auto">
              <a:xfrm>
                <a:off x="1368" y="1336"/>
                <a:ext cx="499" cy="1452"/>
              </a:xfrm>
              <a:prstGeom prst="flowChartMagneticDisk">
                <a:avLst/>
              </a:prstGeom>
              <a:gradFill rotWithShape="1">
                <a:gsLst>
                  <a:gs pos="0">
                    <a:srgbClr val="CC0066"/>
                  </a:gs>
                  <a:gs pos="50000">
                    <a:srgbClr val="FF99CC"/>
                  </a:gs>
                  <a:gs pos="100000">
                    <a:srgbClr val="CC0066"/>
                  </a:gs>
                </a:gsLst>
                <a:lin ang="0" scaled="1"/>
              </a:gradFill>
              <a:ln w="9525">
                <a:solidFill>
                  <a:srgbClr val="99336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52" name="AutoShape 66"/>
              <p:cNvSpPr>
                <a:spLocks noChangeArrowheads="1"/>
              </p:cNvSpPr>
              <p:nvPr/>
            </p:nvSpPr>
            <p:spPr bwMode="auto">
              <a:xfrm>
                <a:off x="2184" y="1336"/>
                <a:ext cx="499" cy="1452"/>
              </a:xfrm>
              <a:prstGeom prst="flowChartMagneticDisk">
                <a:avLst/>
              </a:prstGeom>
              <a:gradFill rotWithShape="1">
                <a:gsLst>
                  <a:gs pos="0">
                    <a:srgbClr val="CC0066"/>
                  </a:gs>
                  <a:gs pos="50000">
                    <a:srgbClr val="FF99CC"/>
                  </a:gs>
                  <a:gs pos="100000">
                    <a:srgbClr val="CC0066"/>
                  </a:gs>
                </a:gsLst>
                <a:lin ang="0" scaled="1"/>
              </a:gradFill>
              <a:ln w="9525">
                <a:solidFill>
                  <a:srgbClr val="99336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53" name="AutoShape 67"/>
              <p:cNvSpPr>
                <a:spLocks noChangeArrowheads="1"/>
              </p:cNvSpPr>
              <p:nvPr/>
            </p:nvSpPr>
            <p:spPr bwMode="auto">
              <a:xfrm>
                <a:off x="2910" y="1336"/>
                <a:ext cx="499" cy="1452"/>
              </a:xfrm>
              <a:prstGeom prst="flowChartMagneticDisk">
                <a:avLst/>
              </a:prstGeom>
              <a:gradFill rotWithShape="1">
                <a:gsLst>
                  <a:gs pos="0">
                    <a:srgbClr val="CC0066"/>
                  </a:gs>
                  <a:gs pos="50000">
                    <a:srgbClr val="FF99CC"/>
                  </a:gs>
                  <a:gs pos="100000">
                    <a:srgbClr val="CC0066"/>
                  </a:gs>
                </a:gsLst>
                <a:lin ang="0" scaled="1"/>
              </a:gradFill>
              <a:ln w="9525">
                <a:solidFill>
                  <a:srgbClr val="99336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54" name="Freeform 68"/>
              <p:cNvSpPr>
                <a:spLocks/>
              </p:cNvSpPr>
              <p:nvPr/>
            </p:nvSpPr>
            <p:spPr bwMode="auto">
              <a:xfrm>
                <a:off x="688" y="116"/>
                <a:ext cx="1143" cy="1425"/>
              </a:xfrm>
              <a:custGeom>
                <a:avLst/>
                <a:gdLst>
                  <a:gd name="T0" fmla="*/ 230 w 1143"/>
                  <a:gd name="T1" fmla="*/ 1407 h 1425"/>
                  <a:gd name="T2" fmla="*/ 54 w 1143"/>
                  <a:gd name="T3" fmla="*/ 926 h 1425"/>
                  <a:gd name="T4" fmla="*/ 22 w 1143"/>
                  <a:gd name="T5" fmla="*/ 428 h 1425"/>
                  <a:gd name="T6" fmla="*/ 184 w 1143"/>
                  <a:gd name="T7" fmla="*/ 132 h 1425"/>
                  <a:gd name="T8" fmla="*/ 462 w 1143"/>
                  <a:gd name="T9" fmla="*/ 20 h 1425"/>
                  <a:gd name="T10" fmla="*/ 812 w 1143"/>
                  <a:gd name="T11" fmla="*/ 29 h 1425"/>
                  <a:gd name="T12" fmla="*/ 1056 w 1143"/>
                  <a:gd name="T13" fmla="*/ 192 h 1425"/>
                  <a:gd name="T14" fmla="*/ 1143 w 1143"/>
                  <a:gd name="T15" fmla="*/ 547 h 1425"/>
                  <a:gd name="T16" fmla="*/ 1056 w 1143"/>
                  <a:gd name="T17" fmla="*/ 1028 h 1425"/>
                  <a:gd name="T18" fmla="*/ 946 w 1143"/>
                  <a:gd name="T19" fmla="*/ 1425 h 1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3" h="1425">
                    <a:moveTo>
                      <a:pt x="230" y="1407"/>
                    </a:moveTo>
                    <a:cubicBezTo>
                      <a:pt x="201" y="1327"/>
                      <a:pt x="89" y="1089"/>
                      <a:pt x="54" y="926"/>
                    </a:cubicBezTo>
                    <a:cubicBezTo>
                      <a:pt x="19" y="763"/>
                      <a:pt x="0" y="560"/>
                      <a:pt x="22" y="428"/>
                    </a:cubicBezTo>
                    <a:cubicBezTo>
                      <a:pt x="44" y="296"/>
                      <a:pt x="111" y="200"/>
                      <a:pt x="184" y="132"/>
                    </a:cubicBezTo>
                    <a:cubicBezTo>
                      <a:pt x="257" y="64"/>
                      <a:pt x="357" y="37"/>
                      <a:pt x="462" y="20"/>
                    </a:cubicBezTo>
                    <a:cubicBezTo>
                      <a:pt x="567" y="3"/>
                      <a:pt x="713" y="0"/>
                      <a:pt x="812" y="29"/>
                    </a:cubicBezTo>
                    <a:cubicBezTo>
                      <a:pt x="911" y="58"/>
                      <a:pt x="1001" y="106"/>
                      <a:pt x="1056" y="192"/>
                    </a:cubicBezTo>
                    <a:cubicBezTo>
                      <a:pt x="1111" y="278"/>
                      <a:pt x="1143" y="408"/>
                      <a:pt x="1143" y="547"/>
                    </a:cubicBezTo>
                    <a:cubicBezTo>
                      <a:pt x="1143" y="686"/>
                      <a:pt x="1089" y="882"/>
                      <a:pt x="1056" y="1028"/>
                    </a:cubicBezTo>
                    <a:cubicBezTo>
                      <a:pt x="1023" y="1174"/>
                      <a:pt x="969" y="1342"/>
                      <a:pt x="946" y="1425"/>
                    </a:cubicBezTo>
                  </a:path>
                </a:pathLst>
              </a:custGeom>
              <a:noFill/>
              <a:ln w="76200" cmpd="sng">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155" name="Freeform 69"/>
              <p:cNvSpPr>
                <a:spLocks/>
              </p:cNvSpPr>
              <p:nvPr/>
            </p:nvSpPr>
            <p:spPr bwMode="auto">
              <a:xfrm>
                <a:off x="2224" y="292"/>
                <a:ext cx="1095" cy="1252"/>
              </a:xfrm>
              <a:custGeom>
                <a:avLst/>
                <a:gdLst>
                  <a:gd name="T0" fmla="*/ 206 w 1095"/>
                  <a:gd name="T1" fmla="*/ 1236 h 1252"/>
                  <a:gd name="T2" fmla="*/ 30 w 1095"/>
                  <a:gd name="T3" fmla="*/ 816 h 1252"/>
                  <a:gd name="T4" fmla="*/ 25 w 1095"/>
                  <a:gd name="T5" fmla="*/ 434 h 1252"/>
                  <a:gd name="T6" fmla="*/ 127 w 1095"/>
                  <a:gd name="T7" fmla="*/ 174 h 1252"/>
                  <a:gd name="T8" fmla="*/ 348 w 1095"/>
                  <a:gd name="T9" fmla="*/ 47 h 1252"/>
                  <a:gd name="T10" fmla="*/ 688 w 1095"/>
                  <a:gd name="T11" fmla="*/ 24 h 1252"/>
                  <a:gd name="T12" fmla="*/ 1003 w 1095"/>
                  <a:gd name="T13" fmla="*/ 189 h 1252"/>
                  <a:gd name="T14" fmla="*/ 1090 w 1095"/>
                  <a:gd name="T15" fmla="*/ 521 h 1252"/>
                  <a:gd name="T16" fmla="*/ 1032 w 1095"/>
                  <a:gd name="T17" fmla="*/ 905 h 1252"/>
                  <a:gd name="T18" fmla="*/ 922 w 1095"/>
                  <a:gd name="T19" fmla="*/ 125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5" h="1252">
                    <a:moveTo>
                      <a:pt x="206" y="1236"/>
                    </a:moveTo>
                    <a:cubicBezTo>
                      <a:pt x="177" y="1166"/>
                      <a:pt x="60" y="950"/>
                      <a:pt x="30" y="816"/>
                    </a:cubicBezTo>
                    <a:cubicBezTo>
                      <a:pt x="0" y="682"/>
                      <a:pt x="9" y="541"/>
                      <a:pt x="25" y="434"/>
                    </a:cubicBezTo>
                    <a:cubicBezTo>
                      <a:pt x="41" y="327"/>
                      <a:pt x="73" y="238"/>
                      <a:pt x="127" y="174"/>
                    </a:cubicBezTo>
                    <a:cubicBezTo>
                      <a:pt x="181" y="110"/>
                      <a:pt x="254" y="72"/>
                      <a:pt x="348" y="47"/>
                    </a:cubicBezTo>
                    <a:cubicBezTo>
                      <a:pt x="442" y="22"/>
                      <a:pt x="579" y="0"/>
                      <a:pt x="688" y="24"/>
                    </a:cubicBezTo>
                    <a:cubicBezTo>
                      <a:pt x="797" y="48"/>
                      <a:pt x="936" y="106"/>
                      <a:pt x="1003" y="189"/>
                    </a:cubicBezTo>
                    <a:cubicBezTo>
                      <a:pt x="1070" y="272"/>
                      <a:pt x="1085" y="402"/>
                      <a:pt x="1090" y="521"/>
                    </a:cubicBezTo>
                    <a:cubicBezTo>
                      <a:pt x="1095" y="640"/>
                      <a:pt x="1060" y="783"/>
                      <a:pt x="1032" y="905"/>
                    </a:cubicBezTo>
                    <a:cubicBezTo>
                      <a:pt x="1004" y="1027"/>
                      <a:pt x="945" y="1180"/>
                      <a:pt x="922" y="1252"/>
                    </a:cubicBezTo>
                  </a:path>
                </a:pathLst>
              </a:custGeom>
              <a:noFill/>
              <a:ln w="76200" cmpd="sng">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1879" name="Group 15"/>
            <p:cNvGrpSpPr>
              <a:grpSpLocks/>
            </p:cNvGrpSpPr>
            <p:nvPr/>
          </p:nvGrpSpPr>
          <p:grpSpPr bwMode="auto">
            <a:xfrm>
              <a:off x="5980113" y="1652588"/>
              <a:ext cx="1254125" cy="646112"/>
              <a:chOff x="5208056" y="1629046"/>
              <a:chExt cx="1255376" cy="644941"/>
            </a:xfrm>
          </p:grpSpPr>
          <p:grpSp>
            <p:nvGrpSpPr>
              <p:cNvPr id="2139" name="Group 26"/>
              <p:cNvGrpSpPr>
                <a:grpSpLocks/>
              </p:cNvGrpSpPr>
              <p:nvPr/>
            </p:nvGrpSpPr>
            <p:grpSpPr bwMode="auto">
              <a:xfrm rot="5400000">
                <a:off x="5659383" y="1185746"/>
                <a:ext cx="360749" cy="1247349"/>
                <a:chOff x="1533" y="509"/>
                <a:chExt cx="1020" cy="4418"/>
              </a:xfrm>
            </p:grpSpPr>
            <p:sp>
              <p:nvSpPr>
                <p:cNvPr id="2144" name="Line 29"/>
                <p:cNvSpPr>
                  <a:spLocks noChangeShapeType="1"/>
                </p:cNvSpPr>
                <p:nvPr/>
              </p:nvSpPr>
              <p:spPr bwMode="auto">
                <a:xfrm flipH="1">
                  <a:off x="1842" y="2282"/>
                  <a:ext cx="0" cy="2645"/>
                </a:xfrm>
                <a:prstGeom prst="line">
                  <a:avLst/>
                </a:prstGeom>
                <a:noFill/>
                <a:ln w="762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145" name="Oval 30"/>
                <p:cNvSpPr>
                  <a:spLocks noChangeArrowheads="1"/>
                </p:cNvSpPr>
                <p:nvPr/>
              </p:nvSpPr>
              <p:spPr bwMode="auto">
                <a:xfrm rot="1969756">
                  <a:off x="1833" y="560"/>
                  <a:ext cx="681" cy="1041"/>
                </a:xfrm>
                <a:prstGeom prst="ellipse">
                  <a:avLst/>
                </a:prstGeom>
                <a:gradFill rotWithShape="1">
                  <a:gsLst>
                    <a:gs pos="0">
                      <a:srgbClr val="FF9966"/>
                    </a:gs>
                    <a:gs pos="100000">
                      <a:srgbClr val="CC0000"/>
                    </a:gs>
                  </a:gsLst>
                  <a:path path="shape">
                    <a:fillToRect l="50000" t="50000" r="50000" b="50000"/>
                  </a:path>
                </a:gradFill>
                <a:ln w="9525">
                  <a:solidFill>
                    <a:srgbClr val="CC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46" name="Oval 31"/>
                <p:cNvSpPr>
                  <a:spLocks noChangeArrowheads="1"/>
                </p:cNvSpPr>
                <p:nvPr/>
              </p:nvSpPr>
              <p:spPr bwMode="auto">
                <a:xfrm>
                  <a:off x="1493" y="1432"/>
                  <a:ext cx="681" cy="1047"/>
                </a:xfrm>
                <a:prstGeom prst="ellipse">
                  <a:avLst/>
                </a:prstGeom>
                <a:gradFill rotWithShape="1">
                  <a:gsLst>
                    <a:gs pos="0">
                      <a:srgbClr val="FF9966"/>
                    </a:gs>
                    <a:gs pos="100000">
                      <a:srgbClr val="CC0000"/>
                    </a:gs>
                  </a:gsLst>
                  <a:path path="shape">
                    <a:fillToRect l="50000" t="50000" r="50000" b="50000"/>
                  </a:path>
                </a:gradFill>
                <a:ln w="9525">
                  <a:solidFill>
                    <a:srgbClr val="CC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2140" name="Group 26"/>
              <p:cNvGrpSpPr>
                <a:grpSpLocks/>
              </p:cNvGrpSpPr>
              <p:nvPr/>
            </p:nvGrpSpPr>
            <p:grpSpPr bwMode="auto">
              <a:xfrm rot="5400000">
                <a:off x="5669989" y="1515674"/>
                <a:ext cx="296380" cy="1220245"/>
                <a:chOff x="1375" y="605"/>
                <a:chExt cx="838" cy="4322"/>
              </a:xfrm>
            </p:grpSpPr>
            <p:sp>
              <p:nvSpPr>
                <p:cNvPr id="2141" name="Line 29"/>
                <p:cNvSpPr>
                  <a:spLocks noChangeShapeType="1"/>
                </p:cNvSpPr>
                <p:nvPr/>
              </p:nvSpPr>
              <p:spPr bwMode="auto">
                <a:xfrm flipH="1">
                  <a:off x="1841" y="2332"/>
                  <a:ext cx="0" cy="2645"/>
                </a:xfrm>
                <a:prstGeom prst="line">
                  <a:avLst/>
                </a:prstGeom>
                <a:noFill/>
                <a:ln w="762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142" name="Oval 30"/>
                <p:cNvSpPr>
                  <a:spLocks noChangeArrowheads="1"/>
                </p:cNvSpPr>
                <p:nvPr/>
              </p:nvSpPr>
              <p:spPr bwMode="auto">
                <a:xfrm rot="18881306">
                  <a:off x="1327" y="714"/>
                  <a:ext cx="850" cy="833"/>
                </a:xfrm>
                <a:prstGeom prst="ellipse">
                  <a:avLst/>
                </a:prstGeom>
                <a:gradFill rotWithShape="1">
                  <a:gsLst>
                    <a:gs pos="0">
                      <a:srgbClr val="FF9966"/>
                    </a:gs>
                    <a:gs pos="100000">
                      <a:srgbClr val="CC0000"/>
                    </a:gs>
                  </a:gsLst>
                  <a:path path="shape">
                    <a:fillToRect l="50000" t="50000" r="50000" b="50000"/>
                  </a:path>
                </a:gradFill>
                <a:ln w="9525">
                  <a:solidFill>
                    <a:srgbClr val="CC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43" name="Oval 31"/>
                <p:cNvSpPr>
                  <a:spLocks noChangeArrowheads="1"/>
                </p:cNvSpPr>
                <p:nvPr/>
              </p:nvSpPr>
              <p:spPr bwMode="auto">
                <a:xfrm>
                  <a:off x="1492" y="1482"/>
                  <a:ext cx="681" cy="1047"/>
                </a:xfrm>
                <a:prstGeom prst="ellipse">
                  <a:avLst/>
                </a:prstGeom>
                <a:gradFill rotWithShape="1">
                  <a:gsLst>
                    <a:gs pos="0">
                      <a:srgbClr val="FF9966"/>
                    </a:gs>
                    <a:gs pos="100000">
                      <a:srgbClr val="CC0000"/>
                    </a:gs>
                  </a:gsLst>
                  <a:path path="shape">
                    <a:fillToRect l="50000" t="50000" r="50000" b="50000"/>
                  </a:path>
                </a:gradFill>
                <a:ln w="9525">
                  <a:solidFill>
                    <a:srgbClr val="CC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grpSp>
          <p:nvGrpSpPr>
            <p:cNvPr id="1880" name="Group 158"/>
            <p:cNvGrpSpPr>
              <a:grpSpLocks/>
            </p:cNvGrpSpPr>
            <p:nvPr/>
          </p:nvGrpSpPr>
          <p:grpSpPr bwMode="auto">
            <a:xfrm rot="10800000">
              <a:off x="7088188" y="2178050"/>
              <a:ext cx="1254125" cy="644525"/>
              <a:chOff x="5208057" y="1629046"/>
              <a:chExt cx="1255375" cy="644942"/>
            </a:xfrm>
          </p:grpSpPr>
          <p:grpSp>
            <p:nvGrpSpPr>
              <p:cNvPr id="2131" name="Group 26"/>
              <p:cNvGrpSpPr>
                <a:grpSpLocks/>
              </p:cNvGrpSpPr>
              <p:nvPr/>
            </p:nvGrpSpPr>
            <p:grpSpPr bwMode="auto">
              <a:xfrm rot="5400000">
                <a:off x="5659383" y="1185746"/>
                <a:ext cx="360749" cy="1247349"/>
                <a:chOff x="1533" y="509"/>
                <a:chExt cx="1020" cy="4418"/>
              </a:xfrm>
            </p:grpSpPr>
            <p:sp>
              <p:nvSpPr>
                <p:cNvPr id="2136" name="Line 29"/>
                <p:cNvSpPr>
                  <a:spLocks noChangeShapeType="1"/>
                </p:cNvSpPr>
                <p:nvPr/>
              </p:nvSpPr>
              <p:spPr bwMode="auto">
                <a:xfrm flipH="1">
                  <a:off x="1964" y="2130"/>
                  <a:ext cx="0" cy="2645"/>
                </a:xfrm>
                <a:prstGeom prst="line">
                  <a:avLst/>
                </a:prstGeom>
                <a:noFill/>
                <a:ln w="762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137" name="Oval 30"/>
                <p:cNvSpPr>
                  <a:spLocks noChangeArrowheads="1"/>
                </p:cNvSpPr>
                <p:nvPr/>
              </p:nvSpPr>
              <p:spPr bwMode="auto">
                <a:xfrm rot="1969756">
                  <a:off x="1996" y="357"/>
                  <a:ext cx="678" cy="1041"/>
                </a:xfrm>
                <a:prstGeom prst="ellipse">
                  <a:avLst/>
                </a:prstGeom>
                <a:gradFill rotWithShape="1">
                  <a:gsLst>
                    <a:gs pos="0">
                      <a:srgbClr val="FF9966"/>
                    </a:gs>
                    <a:gs pos="100000">
                      <a:srgbClr val="CC0000"/>
                    </a:gs>
                  </a:gsLst>
                  <a:path path="shape">
                    <a:fillToRect l="50000" t="50000" r="50000" b="50000"/>
                  </a:path>
                </a:gradFill>
                <a:ln w="9525">
                  <a:solidFill>
                    <a:srgbClr val="CC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38" name="Oval 31"/>
                <p:cNvSpPr>
                  <a:spLocks noChangeArrowheads="1"/>
                </p:cNvSpPr>
                <p:nvPr/>
              </p:nvSpPr>
              <p:spPr bwMode="auto">
                <a:xfrm>
                  <a:off x="1654" y="1280"/>
                  <a:ext cx="678" cy="1047"/>
                </a:xfrm>
                <a:prstGeom prst="ellipse">
                  <a:avLst/>
                </a:prstGeom>
                <a:gradFill rotWithShape="1">
                  <a:gsLst>
                    <a:gs pos="0">
                      <a:srgbClr val="FF9966"/>
                    </a:gs>
                    <a:gs pos="100000">
                      <a:srgbClr val="CC0000"/>
                    </a:gs>
                  </a:gsLst>
                  <a:path path="shape">
                    <a:fillToRect l="50000" t="50000" r="50000" b="50000"/>
                  </a:path>
                </a:gradFill>
                <a:ln w="9525">
                  <a:solidFill>
                    <a:srgbClr val="CC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2132" name="Group 26"/>
              <p:cNvGrpSpPr>
                <a:grpSpLocks/>
              </p:cNvGrpSpPr>
              <p:nvPr/>
            </p:nvGrpSpPr>
            <p:grpSpPr bwMode="auto">
              <a:xfrm rot="5400000">
                <a:off x="5652660" y="1498345"/>
                <a:ext cx="331040" cy="1220245"/>
                <a:chOff x="1277" y="605"/>
                <a:chExt cx="936" cy="4322"/>
              </a:xfrm>
            </p:grpSpPr>
            <p:sp>
              <p:nvSpPr>
                <p:cNvPr id="2133" name="Line 29"/>
                <p:cNvSpPr>
                  <a:spLocks noChangeShapeType="1"/>
                </p:cNvSpPr>
                <p:nvPr/>
              </p:nvSpPr>
              <p:spPr bwMode="auto">
                <a:xfrm flipH="1">
                  <a:off x="2002" y="2180"/>
                  <a:ext cx="4" cy="2645"/>
                </a:xfrm>
                <a:prstGeom prst="line">
                  <a:avLst/>
                </a:prstGeom>
                <a:noFill/>
                <a:ln w="762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134" name="Oval 30"/>
                <p:cNvSpPr>
                  <a:spLocks noChangeArrowheads="1"/>
                </p:cNvSpPr>
                <p:nvPr/>
              </p:nvSpPr>
              <p:spPr bwMode="auto">
                <a:xfrm rot="18896806">
                  <a:off x="1391" y="513"/>
                  <a:ext cx="850" cy="831"/>
                </a:xfrm>
                <a:prstGeom prst="ellipse">
                  <a:avLst/>
                </a:prstGeom>
                <a:gradFill rotWithShape="1">
                  <a:gsLst>
                    <a:gs pos="0">
                      <a:srgbClr val="FF9966"/>
                    </a:gs>
                    <a:gs pos="100000">
                      <a:srgbClr val="CC0000"/>
                    </a:gs>
                  </a:gsLst>
                  <a:path path="shape">
                    <a:fillToRect l="50000" t="50000" r="50000" b="50000"/>
                  </a:path>
                </a:gradFill>
                <a:ln w="9525">
                  <a:solidFill>
                    <a:srgbClr val="CC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35" name="Oval 31"/>
                <p:cNvSpPr>
                  <a:spLocks noChangeArrowheads="1"/>
                </p:cNvSpPr>
                <p:nvPr/>
              </p:nvSpPr>
              <p:spPr bwMode="auto">
                <a:xfrm>
                  <a:off x="1656" y="1330"/>
                  <a:ext cx="678" cy="1047"/>
                </a:xfrm>
                <a:prstGeom prst="ellipse">
                  <a:avLst/>
                </a:prstGeom>
                <a:gradFill rotWithShape="1">
                  <a:gsLst>
                    <a:gs pos="0">
                      <a:srgbClr val="FF9966"/>
                    </a:gs>
                    <a:gs pos="100000">
                      <a:srgbClr val="CC0000"/>
                    </a:gs>
                  </a:gsLst>
                  <a:path path="shape">
                    <a:fillToRect l="50000" t="50000" r="50000" b="50000"/>
                  </a:path>
                </a:gradFill>
                <a:ln w="9525">
                  <a:solidFill>
                    <a:srgbClr val="CC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sp>
          <p:nvSpPr>
            <p:cNvPr id="1881" name="129 CuadroTexto"/>
            <p:cNvSpPr txBox="1">
              <a:spLocks noChangeArrowheads="1"/>
            </p:cNvSpPr>
            <p:nvPr/>
          </p:nvSpPr>
          <p:spPr bwMode="auto">
            <a:xfrm rot="16200000">
              <a:off x="7904685" y="3014705"/>
              <a:ext cx="1214980" cy="415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MX" sz="1300" b="1" dirty="0">
                  <a:latin typeface="Calibri" charset="0"/>
                </a:rPr>
                <a:t>Claudinas</a:t>
              </a:r>
            </a:p>
          </p:txBody>
        </p:sp>
        <p:sp>
          <p:nvSpPr>
            <p:cNvPr id="1882" name="Rectangle 16"/>
            <p:cNvSpPr>
              <a:spLocks noChangeArrowheads="1"/>
            </p:cNvSpPr>
            <p:nvPr/>
          </p:nvSpPr>
          <p:spPr bwMode="auto">
            <a:xfrm rot="16200000">
              <a:off x="8101352" y="4542672"/>
              <a:ext cx="864511" cy="415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MX" sz="1300" b="1" dirty="0">
                  <a:solidFill>
                    <a:srgbClr val="000000"/>
                  </a:solidFill>
                  <a:latin typeface="Calibri" charset="0"/>
                </a:rPr>
                <a:t>TAMP</a:t>
              </a:r>
              <a:endParaRPr lang="en-US" sz="1300" dirty="0"/>
            </a:p>
          </p:txBody>
        </p:sp>
        <p:sp>
          <p:nvSpPr>
            <p:cNvPr id="1883" name="Rectangle 169"/>
            <p:cNvSpPr>
              <a:spLocks noChangeArrowheads="1"/>
            </p:cNvSpPr>
            <p:nvPr/>
          </p:nvSpPr>
          <p:spPr bwMode="auto">
            <a:xfrm rot="16200000">
              <a:off x="8152200" y="1991561"/>
              <a:ext cx="786623" cy="415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MX" sz="1300" b="1" dirty="0">
                  <a:solidFill>
                    <a:srgbClr val="000000"/>
                  </a:solidFill>
                  <a:latin typeface="Calibri" charset="0"/>
                </a:rPr>
                <a:t>JAMs</a:t>
              </a:r>
              <a:endParaRPr lang="en-US" sz="1300" dirty="0"/>
            </a:p>
          </p:txBody>
        </p:sp>
        <p:grpSp>
          <p:nvGrpSpPr>
            <p:cNvPr id="1884" name="Group 31"/>
            <p:cNvGrpSpPr>
              <a:grpSpLocks/>
            </p:cNvGrpSpPr>
            <p:nvPr/>
          </p:nvGrpSpPr>
          <p:grpSpPr bwMode="auto">
            <a:xfrm rot="5400000">
              <a:off x="6458744" y="5384007"/>
              <a:ext cx="219075" cy="1055687"/>
              <a:chOff x="4694" y="663"/>
              <a:chExt cx="181" cy="998"/>
            </a:xfrm>
          </p:grpSpPr>
          <p:sp>
            <p:nvSpPr>
              <p:cNvPr id="2128" name="Line 26"/>
              <p:cNvSpPr>
                <a:spLocks noChangeShapeType="1"/>
              </p:cNvSpPr>
              <p:nvPr/>
            </p:nvSpPr>
            <p:spPr bwMode="auto">
              <a:xfrm>
                <a:off x="4775" y="664"/>
                <a:ext cx="0" cy="117"/>
              </a:xfrm>
              <a:prstGeom prst="line">
                <a:avLst/>
              </a:prstGeom>
              <a:noFill/>
              <a:ln w="76200">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129" name="Line 27"/>
              <p:cNvSpPr>
                <a:spLocks noChangeShapeType="1"/>
              </p:cNvSpPr>
              <p:nvPr/>
            </p:nvSpPr>
            <p:spPr bwMode="auto">
              <a:xfrm flipH="1">
                <a:off x="4775" y="983"/>
                <a:ext cx="0" cy="678"/>
              </a:xfrm>
              <a:prstGeom prst="line">
                <a:avLst/>
              </a:prstGeom>
              <a:noFill/>
              <a:ln w="76200">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130" name="Oval 29"/>
              <p:cNvSpPr>
                <a:spLocks noChangeArrowheads="1"/>
              </p:cNvSpPr>
              <p:nvPr/>
            </p:nvSpPr>
            <p:spPr bwMode="auto">
              <a:xfrm>
                <a:off x="4682" y="767"/>
                <a:ext cx="181" cy="267"/>
              </a:xfrm>
              <a:prstGeom prst="ellipse">
                <a:avLst/>
              </a:prstGeom>
              <a:gradFill rotWithShape="1">
                <a:gsLst>
                  <a:gs pos="0">
                    <a:srgbClr val="CC66FF"/>
                  </a:gs>
                  <a:gs pos="100000">
                    <a:srgbClr val="800080"/>
                  </a:gs>
                </a:gsLst>
                <a:path path="shape">
                  <a:fillToRect l="50000" t="50000" r="50000" b="50000"/>
                </a:path>
              </a:gradFill>
              <a:ln w="9525">
                <a:solidFill>
                  <a:srgbClr val="80008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1885" name="26 Grupo"/>
            <p:cNvGrpSpPr>
              <a:grpSpLocks/>
            </p:cNvGrpSpPr>
            <p:nvPr/>
          </p:nvGrpSpPr>
          <p:grpSpPr bwMode="auto">
            <a:xfrm rot="9177079">
              <a:off x="4986338" y="4275138"/>
              <a:ext cx="692150" cy="287337"/>
              <a:chOff x="1263383" y="3235737"/>
              <a:chExt cx="6622881" cy="1585119"/>
            </a:xfrm>
          </p:grpSpPr>
          <p:sp>
            <p:nvSpPr>
              <p:cNvPr id="2120" name="46 Forma libre"/>
              <p:cNvSpPr/>
              <p:nvPr/>
            </p:nvSpPr>
            <p:spPr>
              <a:xfrm>
                <a:off x="2804750" y="3717270"/>
                <a:ext cx="2065853" cy="630546"/>
              </a:xfrm>
              <a:custGeom>
                <a:avLst/>
                <a:gdLst>
                  <a:gd name="connsiteX0" fmla="*/ 2456597 w 2456597"/>
                  <a:gd name="connsiteY0" fmla="*/ 1082723 h 1087272"/>
                  <a:gd name="connsiteX1" fmla="*/ 2251880 w 2456597"/>
                  <a:gd name="connsiteY1" fmla="*/ 1041779 h 1087272"/>
                  <a:gd name="connsiteX2" fmla="*/ 2183641 w 2456597"/>
                  <a:gd name="connsiteY2" fmla="*/ 932597 h 1087272"/>
                  <a:gd name="connsiteX3" fmla="*/ 2047164 w 2456597"/>
                  <a:gd name="connsiteY3" fmla="*/ 755176 h 1087272"/>
                  <a:gd name="connsiteX4" fmla="*/ 1978925 w 2456597"/>
                  <a:gd name="connsiteY4" fmla="*/ 605051 h 1087272"/>
                  <a:gd name="connsiteX5" fmla="*/ 1897038 w 2456597"/>
                  <a:gd name="connsiteY5" fmla="*/ 413982 h 1087272"/>
                  <a:gd name="connsiteX6" fmla="*/ 1801504 w 2456597"/>
                  <a:gd name="connsiteY6" fmla="*/ 250209 h 1087272"/>
                  <a:gd name="connsiteX7" fmla="*/ 1692322 w 2456597"/>
                  <a:gd name="connsiteY7" fmla="*/ 113732 h 1087272"/>
                  <a:gd name="connsiteX8" fmla="*/ 1555844 w 2456597"/>
                  <a:gd name="connsiteY8" fmla="*/ 18197 h 1087272"/>
                  <a:gd name="connsiteX9" fmla="*/ 1446662 w 2456597"/>
                  <a:gd name="connsiteY9" fmla="*/ 4549 h 1087272"/>
                  <a:gd name="connsiteX10" fmla="*/ 1364776 w 2456597"/>
                  <a:gd name="connsiteY10" fmla="*/ 31845 h 1087272"/>
                  <a:gd name="connsiteX11" fmla="*/ 1296537 w 2456597"/>
                  <a:gd name="connsiteY11" fmla="*/ 127379 h 1087272"/>
                  <a:gd name="connsiteX12" fmla="*/ 1214650 w 2456597"/>
                  <a:gd name="connsiteY12" fmla="*/ 236561 h 1087272"/>
                  <a:gd name="connsiteX13" fmla="*/ 1132764 w 2456597"/>
                  <a:gd name="connsiteY13" fmla="*/ 345744 h 1087272"/>
                  <a:gd name="connsiteX14" fmla="*/ 1064525 w 2456597"/>
                  <a:gd name="connsiteY14" fmla="*/ 468573 h 1087272"/>
                  <a:gd name="connsiteX15" fmla="*/ 1009934 w 2456597"/>
                  <a:gd name="connsiteY15" fmla="*/ 605051 h 1087272"/>
                  <a:gd name="connsiteX16" fmla="*/ 941695 w 2456597"/>
                  <a:gd name="connsiteY16" fmla="*/ 755176 h 1087272"/>
                  <a:gd name="connsiteX17" fmla="*/ 887104 w 2456597"/>
                  <a:gd name="connsiteY17" fmla="*/ 850711 h 1087272"/>
                  <a:gd name="connsiteX18" fmla="*/ 791570 w 2456597"/>
                  <a:gd name="connsiteY18" fmla="*/ 946245 h 1087272"/>
                  <a:gd name="connsiteX19" fmla="*/ 696035 w 2456597"/>
                  <a:gd name="connsiteY19" fmla="*/ 1028132 h 1087272"/>
                  <a:gd name="connsiteX20" fmla="*/ 545910 w 2456597"/>
                  <a:gd name="connsiteY20" fmla="*/ 1082723 h 1087272"/>
                  <a:gd name="connsiteX21" fmla="*/ 409432 w 2456597"/>
                  <a:gd name="connsiteY21" fmla="*/ 1000836 h 1087272"/>
                  <a:gd name="connsiteX22" fmla="*/ 300250 w 2456597"/>
                  <a:gd name="connsiteY22" fmla="*/ 864358 h 1087272"/>
                  <a:gd name="connsiteX23" fmla="*/ 204716 w 2456597"/>
                  <a:gd name="connsiteY23" fmla="*/ 714233 h 1087272"/>
                  <a:gd name="connsiteX24" fmla="*/ 95534 w 2456597"/>
                  <a:gd name="connsiteY24" fmla="*/ 550460 h 1087272"/>
                  <a:gd name="connsiteX25" fmla="*/ 0 w 2456597"/>
                  <a:gd name="connsiteY25" fmla="*/ 386687 h 10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56597" h="1087272">
                    <a:moveTo>
                      <a:pt x="2456597" y="1082723"/>
                    </a:moveTo>
                    <a:cubicBezTo>
                      <a:pt x="2376985" y="1074761"/>
                      <a:pt x="2297373" y="1066800"/>
                      <a:pt x="2251880" y="1041779"/>
                    </a:cubicBezTo>
                    <a:cubicBezTo>
                      <a:pt x="2206387" y="1016758"/>
                      <a:pt x="2217760" y="980364"/>
                      <a:pt x="2183641" y="932597"/>
                    </a:cubicBezTo>
                    <a:cubicBezTo>
                      <a:pt x="2149522" y="884830"/>
                      <a:pt x="2081283" y="809767"/>
                      <a:pt x="2047164" y="755176"/>
                    </a:cubicBezTo>
                    <a:cubicBezTo>
                      <a:pt x="2013045" y="700585"/>
                      <a:pt x="2003946" y="661917"/>
                      <a:pt x="1978925" y="605051"/>
                    </a:cubicBezTo>
                    <a:cubicBezTo>
                      <a:pt x="1953904" y="548185"/>
                      <a:pt x="1926608" y="473122"/>
                      <a:pt x="1897038" y="413982"/>
                    </a:cubicBezTo>
                    <a:cubicBezTo>
                      <a:pt x="1867468" y="354842"/>
                      <a:pt x="1835623" y="300251"/>
                      <a:pt x="1801504" y="250209"/>
                    </a:cubicBezTo>
                    <a:cubicBezTo>
                      <a:pt x="1767385" y="200167"/>
                      <a:pt x="1733265" y="152401"/>
                      <a:pt x="1692322" y="113732"/>
                    </a:cubicBezTo>
                    <a:cubicBezTo>
                      <a:pt x="1651379" y="75063"/>
                      <a:pt x="1596787" y="36394"/>
                      <a:pt x="1555844" y="18197"/>
                    </a:cubicBezTo>
                    <a:cubicBezTo>
                      <a:pt x="1514901" y="0"/>
                      <a:pt x="1478507" y="2274"/>
                      <a:pt x="1446662" y="4549"/>
                    </a:cubicBezTo>
                    <a:cubicBezTo>
                      <a:pt x="1414817" y="6824"/>
                      <a:pt x="1389797" y="11373"/>
                      <a:pt x="1364776" y="31845"/>
                    </a:cubicBezTo>
                    <a:cubicBezTo>
                      <a:pt x="1339755" y="52317"/>
                      <a:pt x="1321558" y="93260"/>
                      <a:pt x="1296537" y="127379"/>
                    </a:cubicBezTo>
                    <a:cubicBezTo>
                      <a:pt x="1271516" y="161498"/>
                      <a:pt x="1214650" y="236561"/>
                      <a:pt x="1214650" y="236561"/>
                    </a:cubicBezTo>
                    <a:cubicBezTo>
                      <a:pt x="1187355" y="272955"/>
                      <a:pt x="1157785" y="307075"/>
                      <a:pt x="1132764" y="345744"/>
                    </a:cubicBezTo>
                    <a:cubicBezTo>
                      <a:pt x="1107743" y="384413"/>
                      <a:pt x="1084997" y="425355"/>
                      <a:pt x="1064525" y="468573"/>
                    </a:cubicBezTo>
                    <a:cubicBezTo>
                      <a:pt x="1044053" y="511791"/>
                      <a:pt x="1030406" y="557284"/>
                      <a:pt x="1009934" y="605051"/>
                    </a:cubicBezTo>
                    <a:cubicBezTo>
                      <a:pt x="989462" y="652818"/>
                      <a:pt x="962167" y="714233"/>
                      <a:pt x="941695" y="755176"/>
                    </a:cubicBezTo>
                    <a:cubicBezTo>
                      <a:pt x="921223" y="796119"/>
                      <a:pt x="912125" y="818866"/>
                      <a:pt x="887104" y="850711"/>
                    </a:cubicBezTo>
                    <a:cubicBezTo>
                      <a:pt x="862083" y="882556"/>
                      <a:pt x="823415" y="916675"/>
                      <a:pt x="791570" y="946245"/>
                    </a:cubicBezTo>
                    <a:cubicBezTo>
                      <a:pt x="759725" y="975815"/>
                      <a:pt x="736978" y="1005386"/>
                      <a:pt x="696035" y="1028132"/>
                    </a:cubicBezTo>
                    <a:cubicBezTo>
                      <a:pt x="655092" y="1050878"/>
                      <a:pt x="593677" y="1087272"/>
                      <a:pt x="545910" y="1082723"/>
                    </a:cubicBezTo>
                    <a:cubicBezTo>
                      <a:pt x="498143" y="1078174"/>
                      <a:pt x="450375" y="1037230"/>
                      <a:pt x="409432" y="1000836"/>
                    </a:cubicBezTo>
                    <a:cubicBezTo>
                      <a:pt x="368489" y="964442"/>
                      <a:pt x="334369" y="912125"/>
                      <a:pt x="300250" y="864358"/>
                    </a:cubicBezTo>
                    <a:cubicBezTo>
                      <a:pt x="266131" y="816591"/>
                      <a:pt x="238835" y="766549"/>
                      <a:pt x="204716" y="714233"/>
                    </a:cubicBezTo>
                    <a:cubicBezTo>
                      <a:pt x="170597" y="661917"/>
                      <a:pt x="129653" y="605051"/>
                      <a:pt x="95534" y="550460"/>
                    </a:cubicBezTo>
                    <a:cubicBezTo>
                      <a:pt x="61415" y="495869"/>
                      <a:pt x="30707" y="441278"/>
                      <a:pt x="0" y="386687"/>
                    </a:cubicBezTo>
                  </a:path>
                </a:pathLst>
              </a:cu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MX"/>
              </a:p>
            </p:txBody>
          </p:sp>
          <p:sp>
            <p:nvSpPr>
              <p:cNvPr id="2121" name="44 Forma libre"/>
              <p:cNvSpPr/>
              <p:nvPr/>
            </p:nvSpPr>
            <p:spPr bwMode="auto">
              <a:xfrm>
                <a:off x="6743795" y="3787856"/>
                <a:ext cx="987351" cy="534215"/>
              </a:xfrm>
              <a:custGeom>
                <a:avLst/>
                <a:gdLst>
                  <a:gd name="connsiteX0" fmla="*/ 1173708 w 1173708"/>
                  <a:gd name="connsiteY0" fmla="*/ 671014 h 916674"/>
                  <a:gd name="connsiteX1" fmla="*/ 1064525 w 1173708"/>
                  <a:gd name="connsiteY1" fmla="*/ 452650 h 916674"/>
                  <a:gd name="connsiteX2" fmla="*/ 968991 w 1173708"/>
                  <a:gd name="connsiteY2" fmla="*/ 275229 h 916674"/>
                  <a:gd name="connsiteX3" fmla="*/ 887105 w 1173708"/>
                  <a:gd name="connsiteY3" fmla="*/ 166047 h 916674"/>
                  <a:gd name="connsiteX4" fmla="*/ 832513 w 1173708"/>
                  <a:gd name="connsiteY4" fmla="*/ 84160 h 916674"/>
                  <a:gd name="connsiteX5" fmla="*/ 764275 w 1173708"/>
                  <a:gd name="connsiteY5" fmla="*/ 29569 h 916674"/>
                  <a:gd name="connsiteX6" fmla="*/ 682388 w 1173708"/>
                  <a:gd name="connsiteY6" fmla="*/ 2274 h 916674"/>
                  <a:gd name="connsiteX7" fmla="*/ 600502 w 1173708"/>
                  <a:gd name="connsiteY7" fmla="*/ 15922 h 916674"/>
                  <a:gd name="connsiteX8" fmla="*/ 518615 w 1173708"/>
                  <a:gd name="connsiteY8" fmla="*/ 70513 h 916674"/>
                  <a:gd name="connsiteX9" fmla="*/ 409433 w 1173708"/>
                  <a:gd name="connsiteY9" fmla="*/ 206990 h 916674"/>
                  <a:gd name="connsiteX10" fmla="*/ 341194 w 1173708"/>
                  <a:gd name="connsiteY10" fmla="*/ 316172 h 916674"/>
                  <a:gd name="connsiteX11" fmla="*/ 259308 w 1173708"/>
                  <a:gd name="connsiteY11" fmla="*/ 439002 h 916674"/>
                  <a:gd name="connsiteX12" fmla="*/ 191069 w 1173708"/>
                  <a:gd name="connsiteY12" fmla="*/ 602775 h 916674"/>
                  <a:gd name="connsiteX13" fmla="*/ 136478 w 1173708"/>
                  <a:gd name="connsiteY13" fmla="*/ 698310 h 916674"/>
                  <a:gd name="connsiteX14" fmla="*/ 81887 w 1173708"/>
                  <a:gd name="connsiteY14" fmla="*/ 807492 h 916674"/>
                  <a:gd name="connsiteX15" fmla="*/ 0 w 1173708"/>
                  <a:gd name="connsiteY15" fmla="*/ 916674 h 9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3708" h="916674">
                    <a:moveTo>
                      <a:pt x="1173708" y="671014"/>
                    </a:moveTo>
                    <a:cubicBezTo>
                      <a:pt x="1136176" y="595951"/>
                      <a:pt x="1098644" y="518614"/>
                      <a:pt x="1064525" y="452650"/>
                    </a:cubicBezTo>
                    <a:cubicBezTo>
                      <a:pt x="1030406" y="386686"/>
                      <a:pt x="998561" y="322996"/>
                      <a:pt x="968991" y="275229"/>
                    </a:cubicBezTo>
                    <a:cubicBezTo>
                      <a:pt x="939421" y="227462"/>
                      <a:pt x="909851" y="197892"/>
                      <a:pt x="887105" y="166047"/>
                    </a:cubicBezTo>
                    <a:cubicBezTo>
                      <a:pt x="864359" y="134202"/>
                      <a:pt x="852985" y="106906"/>
                      <a:pt x="832513" y="84160"/>
                    </a:cubicBezTo>
                    <a:cubicBezTo>
                      <a:pt x="812041" y="61414"/>
                      <a:pt x="789296" y="43217"/>
                      <a:pt x="764275" y="29569"/>
                    </a:cubicBezTo>
                    <a:cubicBezTo>
                      <a:pt x="739254" y="15921"/>
                      <a:pt x="709684" y="4549"/>
                      <a:pt x="682388" y="2274"/>
                    </a:cubicBezTo>
                    <a:cubicBezTo>
                      <a:pt x="655093" y="0"/>
                      <a:pt x="627797" y="4549"/>
                      <a:pt x="600502" y="15922"/>
                    </a:cubicBezTo>
                    <a:cubicBezTo>
                      <a:pt x="573207" y="27295"/>
                      <a:pt x="550460" y="38668"/>
                      <a:pt x="518615" y="70513"/>
                    </a:cubicBezTo>
                    <a:cubicBezTo>
                      <a:pt x="486770" y="102358"/>
                      <a:pt x="439003" y="166047"/>
                      <a:pt x="409433" y="206990"/>
                    </a:cubicBezTo>
                    <a:cubicBezTo>
                      <a:pt x="379863" y="247933"/>
                      <a:pt x="366215" y="277503"/>
                      <a:pt x="341194" y="316172"/>
                    </a:cubicBezTo>
                    <a:cubicBezTo>
                      <a:pt x="316173" y="354841"/>
                      <a:pt x="284329" y="391235"/>
                      <a:pt x="259308" y="439002"/>
                    </a:cubicBezTo>
                    <a:cubicBezTo>
                      <a:pt x="234287" y="486769"/>
                      <a:pt x="211541" y="559557"/>
                      <a:pt x="191069" y="602775"/>
                    </a:cubicBezTo>
                    <a:cubicBezTo>
                      <a:pt x="170597" y="645993"/>
                      <a:pt x="154675" y="664191"/>
                      <a:pt x="136478" y="698310"/>
                    </a:cubicBezTo>
                    <a:cubicBezTo>
                      <a:pt x="118281" y="732429"/>
                      <a:pt x="104633" y="771098"/>
                      <a:pt x="81887" y="807492"/>
                    </a:cubicBezTo>
                    <a:cubicBezTo>
                      <a:pt x="59141" y="843886"/>
                      <a:pt x="29570" y="880280"/>
                      <a:pt x="0" y="916674"/>
                    </a:cubicBezTo>
                  </a:path>
                </a:pathLst>
              </a:cu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MX"/>
              </a:p>
            </p:txBody>
          </p:sp>
          <p:sp>
            <p:nvSpPr>
              <p:cNvPr id="2122" name="45 Forma libre"/>
              <p:cNvSpPr/>
              <p:nvPr/>
            </p:nvSpPr>
            <p:spPr bwMode="auto">
              <a:xfrm>
                <a:off x="5005865" y="3691291"/>
                <a:ext cx="1807616" cy="683091"/>
              </a:xfrm>
              <a:custGeom>
                <a:avLst/>
                <a:gdLst>
                  <a:gd name="connsiteX0" fmla="*/ 2129050 w 2129050"/>
                  <a:gd name="connsiteY0" fmla="*/ 866633 h 1169158"/>
                  <a:gd name="connsiteX1" fmla="*/ 2047164 w 2129050"/>
                  <a:gd name="connsiteY1" fmla="*/ 1003111 h 1169158"/>
                  <a:gd name="connsiteX2" fmla="*/ 1965277 w 2129050"/>
                  <a:gd name="connsiteY2" fmla="*/ 1125941 h 1169158"/>
                  <a:gd name="connsiteX3" fmla="*/ 1869743 w 2129050"/>
                  <a:gd name="connsiteY3" fmla="*/ 1166884 h 1169158"/>
                  <a:gd name="connsiteX4" fmla="*/ 1733265 w 2129050"/>
                  <a:gd name="connsiteY4" fmla="*/ 1139588 h 1169158"/>
                  <a:gd name="connsiteX5" fmla="*/ 1651379 w 2129050"/>
                  <a:gd name="connsiteY5" fmla="*/ 1057702 h 1169158"/>
                  <a:gd name="connsiteX6" fmla="*/ 1542197 w 2129050"/>
                  <a:gd name="connsiteY6" fmla="*/ 948520 h 1169158"/>
                  <a:gd name="connsiteX7" fmla="*/ 1473958 w 2129050"/>
                  <a:gd name="connsiteY7" fmla="*/ 839338 h 1169158"/>
                  <a:gd name="connsiteX8" fmla="*/ 1405719 w 2129050"/>
                  <a:gd name="connsiteY8" fmla="*/ 716508 h 1169158"/>
                  <a:gd name="connsiteX9" fmla="*/ 1323832 w 2129050"/>
                  <a:gd name="connsiteY9" fmla="*/ 552735 h 1169158"/>
                  <a:gd name="connsiteX10" fmla="*/ 1255594 w 2129050"/>
                  <a:gd name="connsiteY10" fmla="*/ 402609 h 1169158"/>
                  <a:gd name="connsiteX11" fmla="*/ 1187355 w 2129050"/>
                  <a:gd name="connsiteY11" fmla="*/ 279779 h 1169158"/>
                  <a:gd name="connsiteX12" fmla="*/ 1119116 w 2129050"/>
                  <a:gd name="connsiteY12" fmla="*/ 156950 h 1169158"/>
                  <a:gd name="connsiteX13" fmla="*/ 1037229 w 2129050"/>
                  <a:gd name="connsiteY13" fmla="*/ 61415 h 1169158"/>
                  <a:gd name="connsiteX14" fmla="*/ 941695 w 2129050"/>
                  <a:gd name="connsiteY14" fmla="*/ 6824 h 1169158"/>
                  <a:gd name="connsiteX15" fmla="*/ 873456 w 2129050"/>
                  <a:gd name="connsiteY15" fmla="*/ 20472 h 1169158"/>
                  <a:gd name="connsiteX16" fmla="*/ 805217 w 2129050"/>
                  <a:gd name="connsiteY16" fmla="*/ 102359 h 1169158"/>
                  <a:gd name="connsiteX17" fmla="*/ 696035 w 2129050"/>
                  <a:gd name="connsiteY17" fmla="*/ 225188 h 1169158"/>
                  <a:gd name="connsiteX18" fmla="*/ 586853 w 2129050"/>
                  <a:gd name="connsiteY18" fmla="*/ 348018 h 1169158"/>
                  <a:gd name="connsiteX19" fmla="*/ 504967 w 2129050"/>
                  <a:gd name="connsiteY19" fmla="*/ 511791 h 1169158"/>
                  <a:gd name="connsiteX20" fmla="*/ 409432 w 2129050"/>
                  <a:gd name="connsiteY20" fmla="*/ 675564 h 1169158"/>
                  <a:gd name="connsiteX21" fmla="*/ 313898 w 2129050"/>
                  <a:gd name="connsiteY21" fmla="*/ 852985 h 1169158"/>
                  <a:gd name="connsiteX22" fmla="*/ 218364 w 2129050"/>
                  <a:gd name="connsiteY22" fmla="*/ 975815 h 1169158"/>
                  <a:gd name="connsiteX23" fmla="*/ 81886 w 2129050"/>
                  <a:gd name="connsiteY23" fmla="*/ 1098645 h 1169158"/>
                  <a:gd name="connsiteX24" fmla="*/ 0 w 2129050"/>
                  <a:gd name="connsiteY24" fmla="*/ 1139588 h 116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29050" h="1169158">
                    <a:moveTo>
                      <a:pt x="2129050" y="866633"/>
                    </a:moveTo>
                    <a:cubicBezTo>
                      <a:pt x="2101754" y="913263"/>
                      <a:pt x="2074459" y="959893"/>
                      <a:pt x="2047164" y="1003111"/>
                    </a:cubicBezTo>
                    <a:cubicBezTo>
                      <a:pt x="2019869" y="1046329"/>
                      <a:pt x="1994847" y="1098646"/>
                      <a:pt x="1965277" y="1125941"/>
                    </a:cubicBezTo>
                    <a:cubicBezTo>
                      <a:pt x="1935707" y="1153236"/>
                      <a:pt x="1908412" y="1164610"/>
                      <a:pt x="1869743" y="1166884"/>
                    </a:cubicBezTo>
                    <a:cubicBezTo>
                      <a:pt x="1831074" y="1169158"/>
                      <a:pt x="1769659" y="1157785"/>
                      <a:pt x="1733265" y="1139588"/>
                    </a:cubicBezTo>
                    <a:cubicBezTo>
                      <a:pt x="1696871" y="1121391"/>
                      <a:pt x="1651379" y="1057702"/>
                      <a:pt x="1651379" y="1057702"/>
                    </a:cubicBezTo>
                    <a:cubicBezTo>
                      <a:pt x="1619534" y="1025857"/>
                      <a:pt x="1571767" y="984914"/>
                      <a:pt x="1542197" y="948520"/>
                    </a:cubicBezTo>
                    <a:cubicBezTo>
                      <a:pt x="1512627" y="912126"/>
                      <a:pt x="1496704" y="878007"/>
                      <a:pt x="1473958" y="839338"/>
                    </a:cubicBezTo>
                    <a:cubicBezTo>
                      <a:pt x="1451212" y="800669"/>
                      <a:pt x="1430740" y="764275"/>
                      <a:pt x="1405719" y="716508"/>
                    </a:cubicBezTo>
                    <a:cubicBezTo>
                      <a:pt x="1380698" y="668741"/>
                      <a:pt x="1348853" y="605051"/>
                      <a:pt x="1323832" y="552735"/>
                    </a:cubicBezTo>
                    <a:cubicBezTo>
                      <a:pt x="1298811" y="500419"/>
                      <a:pt x="1278340" y="448102"/>
                      <a:pt x="1255594" y="402609"/>
                    </a:cubicBezTo>
                    <a:cubicBezTo>
                      <a:pt x="1232848" y="357116"/>
                      <a:pt x="1187355" y="279779"/>
                      <a:pt x="1187355" y="279779"/>
                    </a:cubicBezTo>
                    <a:cubicBezTo>
                      <a:pt x="1164609" y="238836"/>
                      <a:pt x="1144137" y="193344"/>
                      <a:pt x="1119116" y="156950"/>
                    </a:cubicBezTo>
                    <a:cubicBezTo>
                      <a:pt x="1094095" y="120556"/>
                      <a:pt x="1066799" y="86436"/>
                      <a:pt x="1037229" y="61415"/>
                    </a:cubicBezTo>
                    <a:cubicBezTo>
                      <a:pt x="1007659" y="36394"/>
                      <a:pt x="968991" y="13648"/>
                      <a:pt x="941695" y="6824"/>
                    </a:cubicBezTo>
                    <a:cubicBezTo>
                      <a:pt x="914399" y="0"/>
                      <a:pt x="896202" y="4550"/>
                      <a:pt x="873456" y="20472"/>
                    </a:cubicBezTo>
                    <a:cubicBezTo>
                      <a:pt x="850710" y="36394"/>
                      <a:pt x="834787" y="68240"/>
                      <a:pt x="805217" y="102359"/>
                    </a:cubicBezTo>
                    <a:cubicBezTo>
                      <a:pt x="775647" y="136478"/>
                      <a:pt x="696035" y="225188"/>
                      <a:pt x="696035" y="225188"/>
                    </a:cubicBezTo>
                    <a:cubicBezTo>
                      <a:pt x="659641" y="266131"/>
                      <a:pt x="618698" y="300251"/>
                      <a:pt x="586853" y="348018"/>
                    </a:cubicBezTo>
                    <a:cubicBezTo>
                      <a:pt x="555008" y="395785"/>
                      <a:pt x="534537" y="457200"/>
                      <a:pt x="504967" y="511791"/>
                    </a:cubicBezTo>
                    <a:cubicBezTo>
                      <a:pt x="475397" y="566382"/>
                      <a:pt x="441277" y="618698"/>
                      <a:pt x="409432" y="675564"/>
                    </a:cubicBezTo>
                    <a:cubicBezTo>
                      <a:pt x="377587" y="732430"/>
                      <a:pt x="345743" y="802943"/>
                      <a:pt x="313898" y="852985"/>
                    </a:cubicBezTo>
                    <a:cubicBezTo>
                      <a:pt x="282053" y="903027"/>
                      <a:pt x="257033" y="934872"/>
                      <a:pt x="218364" y="975815"/>
                    </a:cubicBezTo>
                    <a:cubicBezTo>
                      <a:pt x="179695" y="1016758"/>
                      <a:pt x="118280" y="1071350"/>
                      <a:pt x="81886" y="1098645"/>
                    </a:cubicBezTo>
                    <a:cubicBezTo>
                      <a:pt x="45492" y="1125940"/>
                      <a:pt x="22746" y="1132764"/>
                      <a:pt x="0" y="1139588"/>
                    </a:cubicBezTo>
                  </a:path>
                </a:pathLst>
              </a:cu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MX"/>
              </a:p>
            </p:txBody>
          </p:sp>
          <p:sp>
            <p:nvSpPr>
              <p:cNvPr id="2123" name="43 Forma libre"/>
              <p:cNvSpPr/>
              <p:nvPr/>
            </p:nvSpPr>
            <p:spPr bwMode="auto">
              <a:xfrm>
                <a:off x="2934941" y="3785908"/>
                <a:ext cx="4784884" cy="691851"/>
              </a:xfrm>
              <a:custGeom>
                <a:avLst/>
                <a:gdLst>
                  <a:gd name="connsiteX0" fmla="*/ 5667555 w 5667555"/>
                  <a:gd name="connsiteY0" fmla="*/ 790754 h 1194758"/>
                  <a:gd name="connsiteX1" fmla="*/ 5607170 w 5667555"/>
                  <a:gd name="connsiteY1" fmla="*/ 885645 h 1194758"/>
                  <a:gd name="connsiteX2" fmla="*/ 5520906 w 5667555"/>
                  <a:gd name="connsiteY2" fmla="*/ 1006415 h 1194758"/>
                  <a:gd name="connsiteX3" fmla="*/ 5417389 w 5667555"/>
                  <a:gd name="connsiteY3" fmla="*/ 1101305 h 1194758"/>
                  <a:gd name="connsiteX4" fmla="*/ 5322499 w 5667555"/>
                  <a:gd name="connsiteY4" fmla="*/ 1170317 h 1194758"/>
                  <a:gd name="connsiteX5" fmla="*/ 5201729 w 5667555"/>
                  <a:gd name="connsiteY5" fmla="*/ 1187569 h 1194758"/>
                  <a:gd name="connsiteX6" fmla="*/ 5072332 w 5667555"/>
                  <a:gd name="connsiteY6" fmla="*/ 1127184 h 1194758"/>
                  <a:gd name="connsiteX7" fmla="*/ 4960189 w 5667555"/>
                  <a:gd name="connsiteY7" fmla="*/ 1023667 h 1194758"/>
                  <a:gd name="connsiteX8" fmla="*/ 4848046 w 5667555"/>
                  <a:gd name="connsiteY8" fmla="*/ 868392 h 1194758"/>
                  <a:gd name="connsiteX9" fmla="*/ 4753155 w 5667555"/>
                  <a:gd name="connsiteY9" fmla="*/ 704490 h 1194758"/>
                  <a:gd name="connsiteX10" fmla="*/ 4692770 w 5667555"/>
                  <a:gd name="connsiteY10" fmla="*/ 549215 h 1194758"/>
                  <a:gd name="connsiteX11" fmla="*/ 4615132 w 5667555"/>
                  <a:gd name="connsiteY11" fmla="*/ 350807 h 1194758"/>
                  <a:gd name="connsiteX12" fmla="*/ 4546121 w 5667555"/>
                  <a:gd name="connsiteY12" fmla="*/ 221411 h 1194758"/>
                  <a:gd name="connsiteX13" fmla="*/ 4477110 w 5667555"/>
                  <a:gd name="connsiteY13" fmla="*/ 143773 h 1194758"/>
                  <a:gd name="connsiteX14" fmla="*/ 4425351 w 5667555"/>
                  <a:gd name="connsiteY14" fmla="*/ 74762 h 1194758"/>
                  <a:gd name="connsiteX15" fmla="*/ 4364966 w 5667555"/>
                  <a:gd name="connsiteY15" fmla="*/ 23003 h 1194758"/>
                  <a:gd name="connsiteX16" fmla="*/ 4270076 w 5667555"/>
                  <a:gd name="connsiteY16" fmla="*/ 5751 h 1194758"/>
                  <a:gd name="connsiteX17" fmla="*/ 4201065 w 5667555"/>
                  <a:gd name="connsiteY17" fmla="*/ 5751 h 1194758"/>
                  <a:gd name="connsiteX18" fmla="*/ 4157932 w 5667555"/>
                  <a:gd name="connsiteY18" fmla="*/ 40256 h 1194758"/>
                  <a:gd name="connsiteX19" fmla="*/ 4080295 w 5667555"/>
                  <a:gd name="connsiteY19" fmla="*/ 143773 h 1194758"/>
                  <a:gd name="connsiteX20" fmla="*/ 4002657 w 5667555"/>
                  <a:gd name="connsiteY20" fmla="*/ 273169 h 1194758"/>
                  <a:gd name="connsiteX21" fmla="*/ 3907766 w 5667555"/>
                  <a:gd name="connsiteY21" fmla="*/ 411192 h 1194758"/>
                  <a:gd name="connsiteX22" fmla="*/ 3856008 w 5667555"/>
                  <a:gd name="connsiteY22" fmla="*/ 506083 h 1194758"/>
                  <a:gd name="connsiteX23" fmla="*/ 3769744 w 5667555"/>
                  <a:gd name="connsiteY23" fmla="*/ 652732 h 1194758"/>
                  <a:gd name="connsiteX24" fmla="*/ 3709359 w 5667555"/>
                  <a:gd name="connsiteY24" fmla="*/ 756249 h 1194758"/>
                  <a:gd name="connsiteX25" fmla="*/ 3640348 w 5667555"/>
                  <a:gd name="connsiteY25" fmla="*/ 894271 h 1194758"/>
                  <a:gd name="connsiteX26" fmla="*/ 3579963 w 5667555"/>
                  <a:gd name="connsiteY26" fmla="*/ 954656 h 1194758"/>
                  <a:gd name="connsiteX27" fmla="*/ 3485072 w 5667555"/>
                  <a:gd name="connsiteY27" fmla="*/ 1040920 h 1194758"/>
                  <a:gd name="connsiteX28" fmla="*/ 3372929 w 5667555"/>
                  <a:gd name="connsiteY28" fmla="*/ 1109932 h 1194758"/>
                  <a:gd name="connsiteX29" fmla="*/ 3243532 w 5667555"/>
                  <a:gd name="connsiteY29" fmla="*/ 1075426 h 1194758"/>
                  <a:gd name="connsiteX30" fmla="*/ 3131389 w 5667555"/>
                  <a:gd name="connsiteY30" fmla="*/ 971909 h 1194758"/>
                  <a:gd name="connsiteX31" fmla="*/ 3036499 w 5667555"/>
                  <a:gd name="connsiteY31" fmla="*/ 842513 h 1194758"/>
                  <a:gd name="connsiteX32" fmla="*/ 2950234 w 5667555"/>
                  <a:gd name="connsiteY32" fmla="*/ 695864 h 1194758"/>
                  <a:gd name="connsiteX33" fmla="*/ 2855344 w 5667555"/>
                  <a:gd name="connsiteY33" fmla="*/ 514709 h 1194758"/>
                  <a:gd name="connsiteX34" fmla="*/ 2769080 w 5667555"/>
                  <a:gd name="connsiteY34" fmla="*/ 376686 h 1194758"/>
                  <a:gd name="connsiteX35" fmla="*/ 2708695 w 5667555"/>
                  <a:gd name="connsiteY35" fmla="*/ 264543 h 1194758"/>
                  <a:gd name="connsiteX36" fmla="*/ 2639683 w 5667555"/>
                  <a:gd name="connsiteY36" fmla="*/ 169652 h 1194758"/>
                  <a:gd name="connsiteX37" fmla="*/ 2553419 w 5667555"/>
                  <a:gd name="connsiteY37" fmla="*/ 92015 h 1194758"/>
                  <a:gd name="connsiteX38" fmla="*/ 2467155 w 5667555"/>
                  <a:gd name="connsiteY38" fmla="*/ 31630 h 1194758"/>
                  <a:gd name="connsiteX39" fmla="*/ 2372265 w 5667555"/>
                  <a:gd name="connsiteY39" fmla="*/ 31630 h 1194758"/>
                  <a:gd name="connsiteX40" fmla="*/ 2286000 w 5667555"/>
                  <a:gd name="connsiteY40" fmla="*/ 48883 h 1194758"/>
                  <a:gd name="connsiteX41" fmla="*/ 2199736 w 5667555"/>
                  <a:gd name="connsiteY41" fmla="*/ 152400 h 1194758"/>
                  <a:gd name="connsiteX42" fmla="*/ 2122099 w 5667555"/>
                  <a:gd name="connsiteY42" fmla="*/ 264543 h 1194758"/>
                  <a:gd name="connsiteX43" fmla="*/ 2044461 w 5667555"/>
                  <a:gd name="connsiteY43" fmla="*/ 385313 h 1194758"/>
                  <a:gd name="connsiteX44" fmla="*/ 1975449 w 5667555"/>
                  <a:gd name="connsiteY44" fmla="*/ 480203 h 1194758"/>
                  <a:gd name="connsiteX45" fmla="*/ 1915065 w 5667555"/>
                  <a:gd name="connsiteY45" fmla="*/ 592347 h 1194758"/>
                  <a:gd name="connsiteX46" fmla="*/ 1846053 w 5667555"/>
                  <a:gd name="connsiteY46" fmla="*/ 721743 h 1194758"/>
                  <a:gd name="connsiteX47" fmla="*/ 1777042 w 5667555"/>
                  <a:gd name="connsiteY47" fmla="*/ 825260 h 1194758"/>
                  <a:gd name="connsiteX48" fmla="*/ 1699404 w 5667555"/>
                  <a:gd name="connsiteY48" fmla="*/ 946030 h 1194758"/>
                  <a:gd name="connsiteX49" fmla="*/ 1613140 w 5667555"/>
                  <a:gd name="connsiteY49" fmla="*/ 1040920 h 1194758"/>
                  <a:gd name="connsiteX50" fmla="*/ 1509623 w 5667555"/>
                  <a:gd name="connsiteY50" fmla="*/ 1092679 h 1194758"/>
                  <a:gd name="connsiteX51" fmla="*/ 1362974 w 5667555"/>
                  <a:gd name="connsiteY51" fmla="*/ 1084052 h 1194758"/>
                  <a:gd name="connsiteX52" fmla="*/ 1259457 w 5667555"/>
                  <a:gd name="connsiteY52" fmla="*/ 989162 h 1194758"/>
                  <a:gd name="connsiteX53" fmla="*/ 1155940 w 5667555"/>
                  <a:gd name="connsiteY53" fmla="*/ 825260 h 1194758"/>
                  <a:gd name="connsiteX54" fmla="*/ 1052423 w 5667555"/>
                  <a:gd name="connsiteY54" fmla="*/ 669984 h 1194758"/>
                  <a:gd name="connsiteX55" fmla="*/ 948906 w 5667555"/>
                  <a:gd name="connsiteY55" fmla="*/ 471577 h 1194758"/>
                  <a:gd name="connsiteX56" fmla="*/ 897148 w 5667555"/>
                  <a:gd name="connsiteY56" fmla="*/ 385313 h 1194758"/>
                  <a:gd name="connsiteX57" fmla="*/ 819510 w 5667555"/>
                  <a:gd name="connsiteY57" fmla="*/ 264543 h 1194758"/>
                  <a:gd name="connsiteX58" fmla="*/ 733246 w 5667555"/>
                  <a:gd name="connsiteY58" fmla="*/ 126520 h 1194758"/>
                  <a:gd name="connsiteX59" fmla="*/ 646982 w 5667555"/>
                  <a:gd name="connsiteY59" fmla="*/ 48883 h 1194758"/>
                  <a:gd name="connsiteX60" fmla="*/ 552091 w 5667555"/>
                  <a:gd name="connsiteY60" fmla="*/ 23003 h 1194758"/>
                  <a:gd name="connsiteX61" fmla="*/ 457200 w 5667555"/>
                  <a:gd name="connsiteY61" fmla="*/ 66135 h 1194758"/>
                  <a:gd name="connsiteX62" fmla="*/ 370936 w 5667555"/>
                  <a:gd name="connsiteY62" fmla="*/ 178279 h 1194758"/>
                  <a:gd name="connsiteX63" fmla="*/ 293299 w 5667555"/>
                  <a:gd name="connsiteY63" fmla="*/ 281796 h 1194758"/>
                  <a:gd name="connsiteX64" fmla="*/ 198408 w 5667555"/>
                  <a:gd name="connsiteY64" fmla="*/ 437071 h 1194758"/>
                  <a:gd name="connsiteX65" fmla="*/ 94891 w 5667555"/>
                  <a:gd name="connsiteY65" fmla="*/ 557841 h 1194758"/>
                  <a:gd name="connsiteX66" fmla="*/ 0 w 5667555"/>
                  <a:gd name="connsiteY66" fmla="*/ 661358 h 1194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667555" h="1194758">
                    <a:moveTo>
                      <a:pt x="5667555" y="790754"/>
                    </a:moveTo>
                    <a:cubicBezTo>
                      <a:pt x="5649583" y="820227"/>
                      <a:pt x="5631612" y="849701"/>
                      <a:pt x="5607170" y="885645"/>
                    </a:cubicBezTo>
                    <a:cubicBezTo>
                      <a:pt x="5582728" y="921589"/>
                      <a:pt x="5552536" y="970472"/>
                      <a:pt x="5520906" y="1006415"/>
                    </a:cubicBezTo>
                    <a:cubicBezTo>
                      <a:pt x="5489276" y="1042358"/>
                      <a:pt x="5450457" y="1073988"/>
                      <a:pt x="5417389" y="1101305"/>
                    </a:cubicBezTo>
                    <a:cubicBezTo>
                      <a:pt x="5384321" y="1128622"/>
                      <a:pt x="5358442" y="1155940"/>
                      <a:pt x="5322499" y="1170317"/>
                    </a:cubicBezTo>
                    <a:cubicBezTo>
                      <a:pt x="5286556" y="1184694"/>
                      <a:pt x="5243424" y="1194758"/>
                      <a:pt x="5201729" y="1187569"/>
                    </a:cubicBezTo>
                    <a:cubicBezTo>
                      <a:pt x="5160035" y="1180380"/>
                      <a:pt x="5112589" y="1154501"/>
                      <a:pt x="5072332" y="1127184"/>
                    </a:cubicBezTo>
                    <a:cubicBezTo>
                      <a:pt x="5032075" y="1099867"/>
                      <a:pt x="4997570" y="1066799"/>
                      <a:pt x="4960189" y="1023667"/>
                    </a:cubicBezTo>
                    <a:cubicBezTo>
                      <a:pt x="4922808" y="980535"/>
                      <a:pt x="4882552" y="921588"/>
                      <a:pt x="4848046" y="868392"/>
                    </a:cubicBezTo>
                    <a:cubicBezTo>
                      <a:pt x="4813540" y="815196"/>
                      <a:pt x="4779034" y="757686"/>
                      <a:pt x="4753155" y="704490"/>
                    </a:cubicBezTo>
                    <a:cubicBezTo>
                      <a:pt x="4727276" y="651294"/>
                      <a:pt x="4692770" y="549215"/>
                      <a:pt x="4692770" y="549215"/>
                    </a:cubicBezTo>
                    <a:cubicBezTo>
                      <a:pt x="4669766" y="490268"/>
                      <a:pt x="4639573" y="405441"/>
                      <a:pt x="4615132" y="350807"/>
                    </a:cubicBezTo>
                    <a:cubicBezTo>
                      <a:pt x="4590691" y="296173"/>
                      <a:pt x="4569125" y="255917"/>
                      <a:pt x="4546121" y="221411"/>
                    </a:cubicBezTo>
                    <a:cubicBezTo>
                      <a:pt x="4523117" y="186905"/>
                      <a:pt x="4497238" y="168214"/>
                      <a:pt x="4477110" y="143773"/>
                    </a:cubicBezTo>
                    <a:cubicBezTo>
                      <a:pt x="4456982" y="119332"/>
                      <a:pt x="4444042" y="94890"/>
                      <a:pt x="4425351" y="74762"/>
                    </a:cubicBezTo>
                    <a:cubicBezTo>
                      <a:pt x="4406660" y="54634"/>
                      <a:pt x="4390845" y="34505"/>
                      <a:pt x="4364966" y="23003"/>
                    </a:cubicBezTo>
                    <a:cubicBezTo>
                      <a:pt x="4339087" y="11501"/>
                      <a:pt x="4297393" y="8626"/>
                      <a:pt x="4270076" y="5751"/>
                    </a:cubicBezTo>
                    <a:cubicBezTo>
                      <a:pt x="4242759" y="2876"/>
                      <a:pt x="4219756" y="0"/>
                      <a:pt x="4201065" y="5751"/>
                    </a:cubicBezTo>
                    <a:cubicBezTo>
                      <a:pt x="4182374" y="11502"/>
                      <a:pt x="4178060" y="17252"/>
                      <a:pt x="4157932" y="40256"/>
                    </a:cubicBezTo>
                    <a:cubicBezTo>
                      <a:pt x="4137804" y="63260"/>
                      <a:pt x="4106174" y="104954"/>
                      <a:pt x="4080295" y="143773"/>
                    </a:cubicBezTo>
                    <a:cubicBezTo>
                      <a:pt x="4054416" y="182592"/>
                      <a:pt x="4031412" y="228599"/>
                      <a:pt x="4002657" y="273169"/>
                    </a:cubicBezTo>
                    <a:cubicBezTo>
                      <a:pt x="3973902" y="317739"/>
                      <a:pt x="3932207" y="372373"/>
                      <a:pt x="3907766" y="411192"/>
                    </a:cubicBezTo>
                    <a:cubicBezTo>
                      <a:pt x="3883325" y="450011"/>
                      <a:pt x="3879012" y="465826"/>
                      <a:pt x="3856008" y="506083"/>
                    </a:cubicBezTo>
                    <a:cubicBezTo>
                      <a:pt x="3833004" y="546340"/>
                      <a:pt x="3769744" y="652732"/>
                      <a:pt x="3769744" y="652732"/>
                    </a:cubicBezTo>
                    <a:cubicBezTo>
                      <a:pt x="3745303" y="694426"/>
                      <a:pt x="3730925" y="715993"/>
                      <a:pt x="3709359" y="756249"/>
                    </a:cubicBezTo>
                    <a:cubicBezTo>
                      <a:pt x="3687793" y="796505"/>
                      <a:pt x="3661914" y="861203"/>
                      <a:pt x="3640348" y="894271"/>
                    </a:cubicBezTo>
                    <a:cubicBezTo>
                      <a:pt x="3618782" y="927339"/>
                      <a:pt x="3605842" y="930214"/>
                      <a:pt x="3579963" y="954656"/>
                    </a:cubicBezTo>
                    <a:cubicBezTo>
                      <a:pt x="3554084" y="979098"/>
                      <a:pt x="3519578" y="1015041"/>
                      <a:pt x="3485072" y="1040920"/>
                    </a:cubicBezTo>
                    <a:cubicBezTo>
                      <a:pt x="3450566" y="1066799"/>
                      <a:pt x="3413186" y="1104181"/>
                      <a:pt x="3372929" y="1109932"/>
                    </a:cubicBezTo>
                    <a:cubicBezTo>
                      <a:pt x="3332672" y="1115683"/>
                      <a:pt x="3283789" y="1098430"/>
                      <a:pt x="3243532" y="1075426"/>
                    </a:cubicBezTo>
                    <a:cubicBezTo>
                      <a:pt x="3203275" y="1052422"/>
                      <a:pt x="3165894" y="1010728"/>
                      <a:pt x="3131389" y="971909"/>
                    </a:cubicBezTo>
                    <a:cubicBezTo>
                      <a:pt x="3096884" y="933090"/>
                      <a:pt x="3066692" y="888521"/>
                      <a:pt x="3036499" y="842513"/>
                    </a:cubicBezTo>
                    <a:cubicBezTo>
                      <a:pt x="3006307" y="796506"/>
                      <a:pt x="2980426" y="750498"/>
                      <a:pt x="2950234" y="695864"/>
                    </a:cubicBezTo>
                    <a:cubicBezTo>
                      <a:pt x="2920042" y="641230"/>
                      <a:pt x="2885536" y="567905"/>
                      <a:pt x="2855344" y="514709"/>
                    </a:cubicBezTo>
                    <a:cubicBezTo>
                      <a:pt x="2825152" y="461513"/>
                      <a:pt x="2793521" y="418380"/>
                      <a:pt x="2769080" y="376686"/>
                    </a:cubicBezTo>
                    <a:cubicBezTo>
                      <a:pt x="2744639" y="334992"/>
                      <a:pt x="2730261" y="299049"/>
                      <a:pt x="2708695" y="264543"/>
                    </a:cubicBezTo>
                    <a:cubicBezTo>
                      <a:pt x="2687129" y="230037"/>
                      <a:pt x="2665562" y="198407"/>
                      <a:pt x="2639683" y="169652"/>
                    </a:cubicBezTo>
                    <a:cubicBezTo>
                      <a:pt x="2613804" y="140897"/>
                      <a:pt x="2582174" y="115019"/>
                      <a:pt x="2553419" y="92015"/>
                    </a:cubicBezTo>
                    <a:cubicBezTo>
                      <a:pt x="2524664" y="69011"/>
                      <a:pt x="2497347" y="41694"/>
                      <a:pt x="2467155" y="31630"/>
                    </a:cubicBezTo>
                    <a:cubicBezTo>
                      <a:pt x="2436963" y="21566"/>
                      <a:pt x="2402458" y="28755"/>
                      <a:pt x="2372265" y="31630"/>
                    </a:cubicBezTo>
                    <a:cubicBezTo>
                      <a:pt x="2342073" y="34506"/>
                      <a:pt x="2314755" y="28755"/>
                      <a:pt x="2286000" y="48883"/>
                    </a:cubicBezTo>
                    <a:cubicBezTo>
                      <a:pt x="2257245" y="69011"/>
                      <a:pt x="2227053" y="116457"/>
                      <a:pt x="2199736" y="152400"/>
                    </a:cubicBezTo>
                    <a:cubicBezTo>
                      <a:pt x="2172419" y="188343"/>
                      <a:pt x="2147978" y="225724"/>
                      <a:pt x="2122099" y="264543"/>
                    </a:cubicBezTo>
                    <a:cubicBezTo>
                      <a:pt x="2096220" y="303362"/>
                      <a:pt x="2068903" y="349370"/>
                      <a:pt x="2044461" y="385313"/>
                    </a:cubicBezTo>
                    <a:cubicBezTo>
                      <a:pt x="2020019" y="421256"/>
                      <a:pt x="1997015" y="445697"/>
                      <a:pt x="1975449" y="480203"/>
                    </a:cubicBezTo>
                    <a:cubicBezTo>
                      <a:pt x="1953883" y="514709"/>
                      <a:pt x="1915065" y="592347"/>
                      <a:pt x="1915065" y="592347"/>
                    </a:cubicBezTo>
                    <a:cubicBezTo>
                      <a:pt x="1893499" y="632604"/>
                      <a:pt x="1869057" y="682924"/>
                      <a:pt x="1846053" y="721743"/>
                    </a:cubicBezTo>
                    <a:cubicBezTo>
                      <a:pt x="1823049" y="760562"/>
                      <a:pt x="1801483" y="787879"/>
                      <a:pt x="1777042" y="825260"/>
                    </a:cubicBezTo>
                    <a:cubicBezTo>
                      <a:pt x="1752601" y="862641"/>
                      <a:pt x="1726721" y="910087"/>
                      <a:pt x="1699404" y="946030"/>
                    </a:cubicBezTo>
                    <a:cubicBezTo>
                      <a:pt x="1672087" y="981973"/>
                      <a:pt x="1644770" y="1016479"/>
                      <a:pt x="1613140" y="1040920"/>
                    </a:cubicBezTo>
                    <a:cubicBezTo>
                      <a:pt x="1581510" y="1065362"/>
                      <a:pt x="1551317" y="1085490"/>
                      <a:pt x="1509623" y="1092679"/>
                    </a:cubicBezTo>
                    <a:cubicBezTo>
                      <a:pt x="1467929" y="1099868"/>
                      <a:pt x="1404668" y="1101305"/>
                      <a:pt x="1362974" y="1084052"/>
                    </a:cubicBezTo>
                    <a:cubicBezTo>
                      <a:pt x="1321280" y="1066799"/>
                      <a:pt x="1293963" y="1032294"/>
                      <a:pt x="1259457" y="989162"/>
                    </a:cubicBezTo>
                    <a:cubicBezTo>
                      <a:pt x="1224951" y="946030"/>
                      <a:pt x="1190446" y="878456"/>
                      <a:pt x="1155940" y="825260"/>
                    </a:cubicBezTo>
                    <a:cubicBezTo>
                      <a:pt x="1121434" y="772064"/>
                      <a:pt x="1086929" y="728931"/>
                      <a:pt x="1052423" y="669984"/>
                    </a:cubicBezTo>
                    <a:cubicBezTo>
                      <a:pt x="1017917" y="611037"/>
                      <a:pt x="974785" y="519022"/>
                      <a:pt x="948906" y="471577"/>
                    </a:cubicBezTo>
                    <a:cubicBezTo>
                      <a:pt x="923027" y="424132"/>
                      <a:pt x="918714" y="419819"/>
                      <a:pt x="897148" y="385313"/>
                    </a:cubicBezTo>
                    <a:cubicBezTo>
                      <a:pt x="875582" y="350807"/>
                      <a:pt x="846827" y="307675"/>
                      <a:pt x="819510" y="264543"/>
                    </a:cubicBezTo>
                    <a:cubicBezTo>
                      <a:pt x="792193" y="221411"/>
                      <a:pt x="762001" y="162463"/>
                      <a:pt x="733246" y="126520"/>
                    </a:cubicBezTo>
                    <a:cubicBezTo>
                      <a:pt x="704491" y="90577"/>
                      <a:pt x="677174" y="66136"/>
                      <a:pt x="646982" y="48883"/>
                    </a:cubicBezTo>
                    <a:cubicBezTo>
                      <a:pt x="616790" y="31630"/>
                      <a:pt x="583721" y="20128"/>
                      <a:pt x="552091" y="23003"/>
                    </a:cubicBezTo>
                    <a:cubicBezTo>
                      <a:pt x="520461" y="25878"/>
                      <a:pt x="487392" y="40256"/>
                      <a:pt x="457200" y="66135"/>
                    </a:cubicBezTo>
                    <a:cubicBezTo>
                      <a:pt x="427008" y="92014"/>
                      <a:pt x="398253" y="142335"/>
                      <a:pt x="370936" y="178279"/>
                    </a:cubicBezTo>
                    <a:cubicBezTo>
                      <a:pt x="343619" y="214223"/>
                      <a:pt x="322054" y="238664"/>
                      <a:pt x="293299" y="281796"/>
                    </a:cubicBezTo>
                    <a:cubicBezTo>
                      <a:pt x="264544" y="324928"/>
                      <a:pt x="231476" y="391064"/>
                      <a:pt x="198408" y="437071"/>
                    </a:cubicBezTo>
                    <a:cubicBezTo>
                      <a:pt x="165340" y="483078"/>
                      <a:pt x="127959" y="520460"/>
                      <a:pt x="94891" y="557841"/>
                    </a:cubicBezTo>
                    <a:cubicBezTo>
                      <a:pt x="61823" y="595222"/>
                      <a:pt x="30911" y="628290"/>
                      <a:pt x="0" y="661358"/>
                    </a:cubicBezTo>
                  </a:path>
                </a:pathLst>
              </a:cu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MX"/>
              </a:p>
            </p:txBody>
          </p:sp>
          <p:sp>
            <p:nvSpPr>
              <p:cNvPr id="2124" name="14 Elipse"/>
              <p:cNvSpPr/>
              <p:nvPr/>
            </p:nvSpPr>
            <p:spPr bwMode="auto">
              <a:xfrm rot="20580453">
                <a:off x="1426723" y="4160921"/>
                <a:ext cx="1716476" cy="726876"/>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2125" name="17 Elipse"/>
              <p:cNvSpPr/>
              <p:nvPr/>
            </p:nvSpPr>
            <p:spPr bwMode="auto">
              <a:xfrm rot="2388732">
                <a:off x="7585492" y="4164649"/>
                <a:ext cx="470888" cy="35030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2126" name="16 Elipse"/>
              <p:cNvSpPr/>
              <p:nvPr/>
            </p:nvSpPr>
            <p:spPr bwMode="auto">
              <a:xfrm rot="982864">
                <a:off x="1338273" y="3296831"/>
                <a:ext cx="1701291" cy="726882"/>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2127" name="30 Elipse"/>
              <p:cNvSpPr/>
              <p:nvPr/>
            </p:nvSpPr>
            <p:spPr bwMode="auto">
              <a:xfrm rot="18553021">
                <a:off x="7597481" y="3808744"/>
                <a:ext cx="464149" cy="349367"/>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grpSp>
        <p:sp>
          <p:nvSpPr>
            <p:cNvPr id="1886" name="Oval 17"/>
            <p:cNvSpPr/>
            <p:nvPr/>
          </p:nvSpPr>
          <p:spPr>
            <a:xfrm>
              <a:off x="5422900" y="3844925"/>
              <a:ext cx="565150" cy="45561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600" dirty="0"/>
            </a:p>
          </p:txBody>
        </p:sp>
        <p:sp>
          <p:nvSpPr>
            <p:cNvPr id="1887" name="TextBox 18"/>
            <p:cNvSpPr txBox="1">
              <a:spLocks noChangeArrowheads="1"/>
            </p:cNvSpPr>
            <p:nvPr/>
          </p:nvSpPr>
          <p:spPr bwMode="auto">
            <a:xfrm>
              <a:off x="5422899" y="3916363"/>
              <a:ext cx="678081" cy="35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ZO-2</a:t>
              </a:r>
            </a:p>
          </p:txBody>
        </p:sp>
        <p:sp>
          <p:nvSpPr>
            <p:cNvPr id="1888" name="Oval 186"/>
            <p:cNvSpPr/>
            <p:nvPr/>
          </p:nvSpPr>
          <p:spPr>
            <a:xfrm>
              <a:off x="5500688" y="1965325"/>
              <a:ext cx="565150" cy="45561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600" dirty="0"/>
            </a:p>
          </p:txBody>
        </p:sp>
        <p:sp>
          <p:nvSpPr>
            <p:cNvPr id="1889" name="TextBox 185"/>
            <p:cNvSpPr txBox="1">
              <a:spLocks noChangeArrowheads="1"/>
            </p:cNvSpPr>
            <p:nvPr/>
          </p:nvSpPr>
          <p:spPr bwMode="auto">
            <a:xfrm>
              <a:off x="5500688" y="2030414"/>
              <a:ext cx="678081" cy="35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ZO-1</a:t>
              </a:r>
            </a:p>
          </p:txBody>
        </p:sp>
        <p:sp>
          <p:nvSpPr>
            <p:cNvPr id="1890" name="Oval 187"/>
            <p:cNvSpPr/>
            <p:nvPr/>
          </p:nvSpPr>
          <p:spPr>
            <a:xfrm>
              <a:off x="5197475" y="5410200"/>
              <a:ext cx="565150" cy="4572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sz="600" dirty="0"/>
            </a:p>
          </p:txBody>
        </p:sp>
        <p:sp>
          <p:nvSpPr>
            <p:cNvPr id="1891" name="TextBox 188"/>
            <p:cNvSpPr txBox="1">
              <a:spLocks noChangeArrowheads="1"/>
            </p:cNvSpPr>
            <p:nvPr/>
          </p:nvSpPr>
          <p:spPr bwMode="auto">
            <a:xfrm>
              <a:off x="5197474" y="5481637"/>
              <a:ext cx="678081" cy="35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ZO-3</a:t>
              </a:r>
            </a:p>
          </p:txBody>
        </p:sp>
        <p:sp>
          <p:nvSpPr>
            <p:cNvPr id="1892" name="Rounded Rectangle 21"/>
            <p:cNvSpPr/>
            <p:nvPr/>
          </p:nvSpPr>
          <p:spPr>
            <a:xfrm>
              <a:off x="5335588" y="3411538"/>
              <a:ext cx="512762" cy="363537"/>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93" name="TextBox 192"/>
            <p:cNvSpPr txBox="1">
              <a:spLocks noChangeArrowheads="1"/>
            </p:cNvSpPr>
            <p:nvPr/>
          </p:nvSpPr>
          <p:spPr bwMode="auto">
            <a:xfrm>
              <a:off x="5278439" y="3440113"/>
              <a:ext cx="728754" cy="35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MAGI</a:t>
              </a:r>
            </a:p>
          </p:txBody>
        </p:sp>
        <p:sp>
          <p:nvSpPr>
            <p:cNvPr id="1894" name="TextBox 199"/>
            <p:cNvSpPr txBox="1">
              <a:spLocks noChangeArrowheads="1"/>
            </p:cNvSpPr>
            <p:nvPr/>
          </p:nvSpPr>
          <p:spPr bwMode="auto">
            <a:xfrm rot="19890893">
              <a:off x="4911306" y="4464834"/>
              <a:ext cx="937465" cy="306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b="1" dirty="0" err="1"/>
                <a:t>Cingulina</a:t>
              </a:r>
              <a:endParaRPr lang="en-US" sz="800" b="1" dirty="0"/>
            </a:p>
          </p:txBody>
        </p:sp>
        <p:grpSp>
          <p:nvGrpSpPr>
            <p:cNvPr id="1895" name="Group 66"/>
            <p:cNvGrpSpPr>
              <a:grpSpLocks/>
            </p:cNvGrpSpPr>
            <p:nvPr/>
          </p:nvGrpSpPr>
          <p:grpSpPr bwMode="auto">
            <a:xfrm>
              <a:off x="3787775" y="4373563"/>
              <a:ext cx="1285875" cy="266700"/>
              <a:chOff x="429276" y="2318273"/>
              <a:chExt cx="1286492" cy="267173"/>
            </a:xfrm>
          </p:grpSpPr>
          <p:sp>
            <p:nvSpPr>
              <p:cNvPr id="2066" name="Oval 200"/>
              <p:cNvSpPr/>
              <p:nvPr/>
            </p:nvSpPr>
            <p:spPr>
              <a:xfrm>
                <a:off x="1604590" y="2346899"/>
                <a:ext cx="61943"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67" name="Oval 201"/>
              <p:cNvSpPr/>
              <p:nvPr/>
            </p:nvSpPr>
            <p:spPr>
              <a:xfrm>
                <a:off x="1542648" y="2330996"/>
                <a:ext cx="61942"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68" name="Oval 202"/>
              <p:cNvSpPr/>
              <p:nvPr/>
            </p:nvSpPr>
            <p:spPr>
              <a:xfrm>
                <a:off x="1480705" y="2318273"/>
                <a:ext cx="61943"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69" name="Oval 203"/>
              <p:cNvSpPr/>
              <p:nvPr/>
            </p:nvSpPr>
            <p:spPr>
              <a:xfrm>
                <a:off x="1440999" y="2326224"/>
                <a:ext cx="61942"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70" name="Oval 204"/>
              <p:cNvSpPr/>
              <p:nvPr/>
            </p:nvSpPr>
            <p:spPr>
              <a:xfrm>
                <a:off x="1379057" y="2351669"/>
                <a:ext cx="61943"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71" name="Oval 205"/>
              <p:cNvSpPr/>
              <p:nvPr/>
            </p:nvSpPr>
            <p:spPr>
              <a:xfrm>
                <a:off x="1320291" y="2378705"/>
                <a:ext cx="61942"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72" name="Oval 206"/>
              <p:cNvSpPr/>
              <p:nvPr/>
            </p:nvSpPr>
            <p:spPr>
              <a:xfrm>
                <a:off x="1258349" y="2372344"/>
                <a:ext cx="61943"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73" name="Oval 207"/>
              <p:cNvSpPr/>
              <p:nvPr/>
            </p:nvSpPr>
            <p:spPr>
              <a:xfrm>
                <a:off x="1196407" y="2356441"/>
                <a:ext cx="61942"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74" name="Oval 208"/>
              <p:cNvSpPr/>
              <p:nvPr/>
            </p:nvSpPr>
            <p:spPr>
              <a:xfrm>
                <a:off x="1134464" y="2343718"/>
                <a:ext cx="61943"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75" name="Oval 209"/>
              <p:cNvSpPr/>
              <p:nvPr/>
            </p:nvSpPr>
            <p:spPr>
              <a:xfrm>
                <a:off x="1137641" y="2345308"/>
                <a:ext cx="61943"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76" name="Oval 210"/>
              <p:cNvSpPr/>
              <p:nvPr/>
            </p:nvSpPr>
            <p:spPr>
              <a:xfrm>
                <a:off x="1075699" y="2370753"/>
                <a:ext cx="61942"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77" name="Oval 211"/>
              <p:cNvSpPr/>
              <p:nvPr/>
            </p:nvSpPr>
            <p:spPr>
              <a:xfrm>
                <a:off x="1015345" y="2397789"/>
                <a:ext cx="61942"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78" name="Oval 212"/>
              <p:cNvSpPr/>
              <p:nvPr/>
            </p:nvSpPr>
            <p:spPr>
              <a:xfrm>
                <a:off x="954991" y="2391428"/>
                <a:ext cx="60354"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79" name="Oval 213"/>
              <p:cNvSpPr/>
              <p:nvPr/>
            </p:nvSpPr>
            <p:spPr>
              <a:xfrm>
                <a:off x="893048" y="2375524"/>
                <a:ext cx="61943"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80" name="Oval 214"/>
              <p:cNvSpPr/>
              <p:nvPr/>
            </p:nvSpPr>
            <p:spPr>
              <a:xfrm>
                <a:off x="831107" y="2362802"/>
                <a:ext cx="61942"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81" name="Oval 215"/>
              <p:cNvSpPr/>
              <p:nvPr/>
            </p:nvSpPr>
            <p:spPr>
              <a:xfrm>
                <a:off x="835871" y="2361211"/>
                <a:ext cx="61943"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82" name="Oval 216"/>
              <p:cNvSpPr/>
              <p:nvPr/>
            </p:nvSpPr>
            <p:spPr>
              <a:xfrm>
                <a:off x="773929" y="2386656"/>
                <a:ext cx="61942"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83" name="Oval 217"/>
              <p:cNvSpPr/>
              <p:nvPr/>
            </p:nvSpPr>
            <p:spPr>
              <a:xfrm>
                <a:off x="715163" y="2413692"/>
                <a:ext cx="61943"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84" name="Oval 218"/>
              <p:cNvSpPr/>
              <p:nvPr/>
            </p:nvSpPr>
            <p:spPr>
              <a:xfrm>
                <a:off x="653221" y="2407331"/>
                <a:ext cx="61942"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85" name="Oval 219"/>
              <p:cNvSpPr/>
              <p:nvPr/>
            </p:nvSpPr>
            <p:spPr>
              <a:xfrm>
                <a:off x="591279" y="2391428"/>
                <a:ext cx="61943"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86" name="Oval 220"/>
              <p:cNvSpPr/>
              <p:nvPr/>
            </p:nvSpPr>
            <p:spPr>
              <a:xfrm>
                <a:off x="529337" y="2378705"/>
                <a:ext cx="61942"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87" name="Oval 221"/>
              <p:cNvSpPr/>
              <p:nvPr/>
            </p:nvSpPr>
            <p:spPr>
              <a:xfrm>
                <a:off x="468983" y="2353260"/>
                <a:ext cx="61942"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88" name="Oval 222"/>
              <p:cNvSpPr/>
              <p:nvPr/>
            </p:nvSpPr>
            <p:spPr>
              <a:xfrm>
                <a:off x="1601413" y="2450269"/>
                <a:ext cx="61943"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89" name="Oval 223"/>
              <p:cNvSpPr/>
              <p:nvPr/>
            </p:nvSpPr>
            <p:spPr>
              <a:xfrm>
                <a:off x="1539471" y="2434366"/>
                <a:ext cx="61942"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90" name="Oval 224"/>
              <p:cNvSpPr/>
              <p:nvPr/>
            </p:nvSpPr>
            <p:spPr>
              <a:xfrm>
                <a:off x="1477529" y="2421643"/>
                <a:ext cx="61943"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91" name="Oval 225"/>
              <p:cNvSpPr/>
              <p:nvPr/>
            </p:nvSpPr>
            <p:spPr>
              <a:xfrm>
                <a:off x="1437823" y="2429595"/>
                <a:ext cx="61942"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92" name="Oval 226"/>
              <p:cNvSpPr/>
              <p:nvPr/>
            </p:nvSpPr>
            <p:spPr>
              <a:xfrm>
                <a:off x="1375880" y="2455040"/>
                <a:ext cx="61943"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93" name="Oval 227"/>
              <p:cNvSpPr/>
              <p:nvPr/>
            </p:nvSpPr>
            <p:spPr>
              <a:xfrm>
                <a:off x="1317115" y="2482075"/>
                <a:ext cx="61942"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94" name="Oval 228"/>
              <p:cNvSpPr/>
              <p:nvPr/>
            </p:nvSpPr>
            <p:spPr>
              <a:xfrm>
                <a:off x="1255172" y="2475714"/>
                <a:ext cx="61943"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95" name="Oval 229"/>
              <p:cNvSpPr/>
              <p:nvPr/>
            </p:nvSpPr>
            <p:spPr>
              <a:xfrm>
                <a:off x="1193230" y="2459811"/>
                <a:ext cx="61942"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96" name="Oval 230"/>
              <p:cNvSpPr/>
              <p:nvPr/>
            </p:nvSpPr>
            <p:spPr>
              <a:xfrm>
                <a:off x="1131288" y="2448679"/>
                <a:ext cx="61943" cy="6679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97" name="Oval 231"/>
              <p:cNvSpPr/>
              <p:nvPr/>
            </p:nvSpPr>
            <p:spPr>
              <a:xfrm>
                <a:off x="1134464" y="2448679"/>
                <a:ext cx="61943"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98" name="Oval 232"/>
              <p:cNvSpPr/>
              <p:nvPr/>
            </p:nvSpPr>
            <p:spPr>
              <a:xfrm>
                <a:off x="1072523" y="2474124"/>
                <a:ext cx="61942"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99" name="Oval 233"/>
              <p:cNvSpPr/>
              <p:nvPr/>
            </p:nvSpPr>
            <p:spPr>
              <a:xfrm>
                <a:off x="1013756" y="2501159"/>
                <a:ext cx="61943"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100" name="Oval 234"/>
              <p:cNvSpPr/>
              <p:nvPr/>
            </p:nvSpPr>
            <p:spPr>
              <a:xfrm>
                <a:off x="951815" y="2494798"/>
                <a:ext cx="61942"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101" name="Oval 235"/>
              <p:cNvSpPr/>
              <p:nvPr/>
            </p:nvSpPr>
            <p:spPr>
              <a:xfrm>
                <a:off x="889872" y="2478894"/>
                <a:ext cx="61943"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102" name="Oval 236"/>
              <p:cNvSpPr/>
              <p:nvPr/>
            </p:nvSpPr>
            <p:spPr>
              <a:xfrm>
                <a:off x="827930" y="2466172"/>
                <a:ext cx="61942"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103" name="Oval 237"/>
              <p:cNvSpPr/>
              <p:nvPr/>
            </p:nvSpPr>
            <p:spPr>
              <a:xfrm>
                <a:off x="834283" y="2464582"/>
                <a:ext cx="61942"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104" name="Oval 238"/>
              <p:cNvSpPr/>
              <p:nvPr/>
            </p:nvSpPr>
            <p:spPr>
              <a:xfrm>
                <a:off x="772341" y="2490027"/>
                <a:ext cx="61943"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105" name="Oval 239"/>
              <p:cNvSpPr/>
              <p:nvPr/>
            </p:nvSpPr>
            <p:spPr>
              <a:xfrm>
                <a:off x="713575" y="2517062"/>
                <a:ext cx="61942"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106" name="Oval 240"/>
              <p:cNvSpPr/>
              <p:nvPr/>
            </p:nvSpPr>
            <p:spPr>
              <a:xfrm>
                <a:off x="651633" y="2510701"/>
                <a:ext cx="61943"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107" name="Oval 241"/>
              <p:cNvSpPr/>
              <p:nvPr/>
            </p:nvSpPr>
            <p:spPr>
              <a:xfrm>
                <a:off x="589691" y="2494798"/>
                <a:ext cx="61942"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108" name="Oval 242"/>
              <p:cNvSpPr/>
              <p:nvPr/>
            </p:nvSpPr>
            <p:spPr>
              <a:xfrm>
                <a:off x="527748" y="2482075"/>
                <a:ext cx="61943"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109" name="Oval 243"/>
              <p:cNvSpPr/>
              <p:nvPr/>
            </p:nvSpPr>
            <p:spPr>
              <a:xfrm>
                <a:off x="467394" y="2458221"/>
                <a:ext cx="61943" cy="6679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110" name="Oval 244"/>
              <p:cNvSpPr/>
              <p:nvPr/>
            </p:nvSpPr>
            <p:spPr>
              <a:xfrm>
                <a:off x="429276" y="2428004"/>
                <a:ext cx="61943"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111" name="Oval 245"/>
              <p:cNvSpPr/>
              <p:nvPr/>
            </p:nvSpPr>
            <p:spPr>
              <a:xfrm>
                <a:off x="432453" y="2329405"/>
                <a:ext cx="61943"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112" name="Oval 246"/>
              <p:cNvSpPr/>
              <p:nvPr/>
            </p:nvSpPr>
            <p:spPr>
              <a:xfrm>
                <a:off x="557926" y="2429595"/>
                <a:ext cx="61942"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113" name="Oval 247"/>
              <p:cNvSpPr/>
              <p:nvPr/>
            </p:nvSpPr>
            <p:spPr>
              <a:xfrm>
                <a:off x="707222" y="2467763"/>
                <a:ext cx="61942"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114" name="Oval 248"/>
              <p:cNvSpPr/>
              <p:nvPr/>
            </p:nvSpPr>
            <p:spPr>
              <a:xfrm>
                <a:off x="858107" y="2416873"/>
                <a:ext cx="61943"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115" name="Oval 249"/>
              <p:cNvSpPr/>
              <p:nvPr/>
            </p:nvSpPr>
            <p:spPr>
              <a:xfrm>
                <a:off x="1015345" y="2443907"/>
                <a:ext cx="61942"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116" name="Oval 250"/>
              <p:cNvSpPr/>
              <p:nvPr/>
            </p:nvSpPr>
            <p:spPr>
              <a:xfrm>
                <a:off x="1199583" y="2408920"/>
                <a:ext cx="61942"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117" name="Oval 251"/>
              <p:cNvSpPr/>
              <p:nvPr/>
            </p:nvSpPr>
            <p:spPr>
              <a:xfrm>
                <a:off x="1345704" y="2423234"/>
                <a:ext cx="61942"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118" name="Oval 252"/>
              <p:cNvSpPr/>
              <p:nvPr/>
            </p:nvSpPr>
            <p:spPr>
              <a:xfrm>
                <a:off x="1525177" y="2385066"/>
                <a:ext cx="61943"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119" name="Oval 253"/>
              <p:cNvSpPr/>
              <p:nvPr/>
            </p:nvSpPr>
            <p:spPr>
              <a:xfrm>
                <a:off x="1653826" y="2361211"/>
                <a:ext cx="61942"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grpSp>
        <p:grpSp>
          <p:nvGrpSpPr>
            <p:cNvPr id="1896" name="Group 255"/>
            <p:cNvGrpSpPr>
              <a:grpSpLocks/>
            </p:cNvGrpSpPr>
            <p:nvPr/>
          </p:nvGrpSpPr>
          <p:grpSpPr bwMode="auto">
            <a:xfrm>
              <a:off x="4237038" y="2146300"/>
              <a:ext cx="1287462" cy="266700"/>
              <a:chOff x="429276" y="2318273"/>
              <a:chExt cx="1286492" cy="267173"/>
            </a:xfrm>
          </p:grpSpPr>
          <p:sp>
            <p:nvSpPr>
              <p:cNvPr id="2012" name="Oval 256"/>
              <p:cNvSpPr/>
              <p:nvPr/>
            </p:nvSpPr>
            <p:spPr>
              <a:xfrm>
                <a:off x="1604727" y="2346899"/>
                <a:ext cx="61866"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13" name="Oval 257"/>
              <p:cNvSpPr/>
              <p:nvPr/>
            </p:nvSpPr>
            <p:spPr>
              <a:xfrm>
                <a:off x="1542861" y="2330996"/>
                <a:ext cx="61865"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14" name="Oval 258"/>
              <p:cNvSpPr/>
              <p:nvPr/>
            </p:nvSpPr>
            <p:spPr>
              <a:xfrm>
                <a:off x="1480995" y="2318273"/>
                <a:ext cx="61866"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15" name="Oval 259"/>
              <p:cNvSpPr/>
              <p:nvPr/>
            </p:nvSpPr>
            <p:spPr>
              <a:xfrm>
                <a:off x="1441338" y="2326225"/>
                <a:ext cx="61865"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16" name="Oval 260"/>
              <p:cNvSpPr/>
              <p:nvPr/>
            </p:nvSpPr>
            <p:spPr>
              <a:xfrm>
                <a:off x="1379472" y="2351670"/>
                <a:ext cx="61866"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17" name="Oval 261"/>
              <p:cNvSpPr/>
              <p:nvPr/>
            </p:nvSpPr>
            <p:spPr>
              <a:xfrm>
                <a:off x="1319192" y="2378705"/>
                <a:ext cx="63452"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18" name="Oval 262"/>
              <p:cNvSpPr/>
              <p:nvPr/>
            </p:nvSpPr>
            <p:spPr>
              <a:xfrm>
                <a:off x="1257327" y="2372344"/>
                <a:ext cx="61865"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19" name="Oval 263"/>
              <p:cNvSpPr/>
              <p:nvPr/>
            </p:nvSpPr>
            <p:spPr>
              <a:xfrm>
                <a:off x="1195460" y="2356441"/>
                <a:ext cx="61866"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20" name="Oval 264"/>
              <p:cNvSpPr/>
              <p:nvPr/>
            </p:nvSpPr>
            <p:spPr>
              <a:xfrm>
                <a:off x="1133595" y="2343718"/>
                <a:ext cx="61865"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21" name="Oval 265"/>
              <p:cNvSpPr/>
              <p:nvPr/>
            </p:nvSpPr>
            <p:spPr>
              <a:xfrm>
                <a:off x="1136768" y="2345309"/>
                <a:ext cx="61865"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22" name="Oval 266"/>
              <p:cNvSpPr/>
              <p:nvPr/>
            </p:nvSpPr>
            <p:spPr>
              <a:xfrm>
                <a:off x="1074901" y="2370754"/>
                <a:ext cx="61866"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23" name="Oval 267"/>
              <p:cNvSpPr/>
              <p:nvPr/>
            </p:nvSpPr>
            <p:spPr>
              <a:xfrm>
                <a:off x="1016208" y="2397789"/>
                <a:ext cx="61865"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24" name="Oval 268"/>
              <p:cNvSpPr/>
              <p:nvPr/>
            </p:nvSpPr>
            <p:spPr>
              <a:xfrm>
                <a:off x="954342" y="2391428"/>
                <a:ext cx="61866"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25" name="Oval 269"/>
              <p:cNvSpPr/>
              <p:nvPr/>
            </p:nvSpPr>
            <p:spPr>
              <a:xfrm>
                <a:off x="892477" y="2375524"/>
                <a:ext cx="61865"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26" name="Oval 270"/>
              <p:cNvSpPr/>
              <p:nvPr/>
            </p:nvSpPr>
            <p:spPr>
              <a:xfrm>
                <a:off x="830610" y="2362802"/>
                <a:ext cx="61866"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27" name="Oval 271"/>
              <p:cNvSpPr/>
              <p:nvPr/>
            </p:nvSpPr>
            <p:spPr>
              <a:xfrm>
                <a:off x="836956" y="2361212"/>
                <a:ext cx="61866"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28" name="Oval 272"/>
              <p:cNvSpPr/>
              <p:nvPr/>
            </p:nvSpPr>
            <p:spPr>
              <a:xfrm>
                <a:off x="775090" y="2386657"/>
                <a:ext cx="61865"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29" name="Oval 273"/>
              <p:cNvSpPr/>
              <p:nvPr/>
            </p:nvSpPr>
            <p:spPr>
              <a:xfrm>
                <a:off x="714811" y="2413692"/>
                <a:ext cx="61865"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30" name="Oval 274"/>
              <p:cNvSpPr/>
              <p:nvPr/>
            </p:nvSpPr>
            <p:spPr>
              <a:xfrm>
                <a:off x="652944" y="2407331"/>
                <a:ext cx="61866"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31" name="Oval 275"/>
              <p:cNvSpPr/>
              <p:nvPr/>
            </p:nvSpPr>
            <p:spPr>
              <a:xfrm>
                <a:off x="591079" y="2391428"/>
                <a:ext cx="61865"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32" name="Oval 276"/>
              <p:cNvSpPr/>
              <p:nvPr/>
            </p:nvSpPr>
            <p:spPr>
              <a:xfrm>
                <a:off x="529213" y="2378705"/>
                <a:ext cx="61866"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33" name="Oval 277"/>
              <p:cNvSpPr/>
              <p:nvPr/>
            </p:nvSpPr>
            <p:spPr>
              <a:xfrm>
                <a:off x="468933" y="2353260"/>
                <a:ext cx="61866"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34" name="Oval 278"/>
              <p:cNvSpPr/>
              <p:nvPr/>
            </p:nvSpPr>
            <p:spPr>
              <a:xfrm>
                <a:off x="1601554" y="2450270"/>
                <a:ext cx="61866"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35" name="Oval 279"/>
              <p:cNvSpPr/>
              <p:nvPr/>
            </p:nvSpPr>
            <p:spPr>
              <a:xfrm>
                <a:off x="1539689" y="2434367"/>
                <a:ext cx="61865"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36" name="Oval 280"/>
              <p:cNvSpPr/>
              <p:nvPr/>
            </p:nvSpPr>
            <p:spPr>
              <a:xfrm>
                <a:off x="1477822" y="2421644"/>
                <a:ext cx="61866"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37" name="Oval 281"/>
              <p:cNvSpPr/>
              <p:nvPr/>
            </p:nvSpPr>
            <p:spPr>
              <a:xfrm>
                <a:off x="1438165" y="2429595"/>
                <a:ext cx="61865"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38" name="Oval 282"/>
              <p:cNvSpPr/>
              <p:nvPr/>
            </p:nvSpPr>
            <p:spPr>
              <a:xfrm>
                <a:off x="1376299" y="2455040"/>
                <a:ext cx="61866"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39" name="Oval 283"/>
              <p:cNvSpPr/>
              <p:nvPr/>
            </p:nvSpPr>
            <p:spPr>
              <a:xfrm>
                <a:off x="1317606" y="2482076"/>
                <a:ext cx="61865"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40" name="Oval 284"/>
              <p:cNvSpPr/>
              <p:nvPr/>
            </p:nvSpPr>
            <p:spPr>
              <a:xfrm>
                <a:off x="1255740" y="2475715"/>
                <a:ext cx="61866"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41" name="Oval 285"/>
              <p:cNvSpPr/>
              <p:nvPr/>
            </p:nvSpPr>
            <p:spPr>
              <a:xfrm>
                <a:off x="1193875" y="2459812"/>
                <a:ext cx="61865"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42" name="Oval 286"/>
              <p:cNvSpPr/>
              <p:nvPr/>
            </p:nvSpPr>
            <p:spPr>
              <a:xfrm>
                <a:off x="1132008" y="2448679"/>
                <a:ext cx="61866" cy="6679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43" name="Oval 287"/>
              <p:cNvSpPr/>
              <p:nvPr/>
            </p:nvSpPr>
            <p:spPr>
              <a:xfrm>
                <a:off x="1135181" y="2448679"/>
                <a:ext cx="61866"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44" name="Oval 288"/>
              <p:cNvSpPr/>
              <p:nvPr/>
            </p:nvSpPr>
            <p:spPr>
              <a:xfrm>
                <a:off x="1073315" y="2474124"/>
                <a:ext cx="61865"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45" name="Oval 289"/>
              <p:cNvSpPr/>
              <p:nvPr/>
            </p:nvSpPr>
            <p:spPr>
              <a:xfrm>
                <a:off x="1013036" y="2501160"/>
                <a:ext cx="61865"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46" name="Oval 290"/>
              <p:cNvSpPr/>
              <p:nvPr/>
            </p:nvSpPr>
            <p:spPr>
              <a:xfrm>
                <a:off x="951169" y="2494799"/>
                <a:ext cx="61866"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47" name="Oval 291"/>
              <p:cNvSpPr/>
              <p:nvPr/>
            </p:nvSpPr>
            <p:spPr>
              <a:xfrm>
                <a:off x="889304" y="2478895"/>
                <a:ext cx="61865"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48" name="Oval 292"/>
              <p:cNvSpPr/>
              <p:nvPr/>
            </p:nvSpPr>
            <p:spPr>
              <a:xfrm>
                <a:off x="827438" y="2466173"/>
                <a:ext cx="61866"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49" name="Oval 293"/>
              <p:cNvSpPr/>
              <p:nvPr/>
            </p:nvSpPr>
            <p:spPr>
              <a:xfrm>
                <a:off x="833783" y="2464582"/>
                <a:ext cx="61866"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50" name="Oval 294"/>
              <p:cNvSpPr/>
              <p:nvPr/>
            </p:nvSpPr>
            <p:spPr>
              <a:xfrm>
                <a:off x="771918" y="2490027"/>
                <a:ext cx="61865"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51" name="Oval 295"/>
              <p:cNvSpPr/>
              <p:nvPr/>
            </p:nvSpPr>
            <p:spPr>
              <a:xfrm>
                <a:off x="713224" y="2517063"/>
                <a:ext cx="61866"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52" name="Oval 296"/>
              <p:cNvSpPr/>
              <p:nvPr/>
            </p:nvSpPr>
            <p:spPr>
              <a:xfrm>
                <a:off x="651359" y="2510702"/>
                <a:ext cx="61865"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53" name="Oval 297"/>
              <p:cNvSpPr/>
              <p:nvPr/>
            </p:nvSpPr>
            <p:spPr>
              <a:xfrm>
                <a:off x="589492" y="2494799"/>
                <a:ext cx="61866"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54" name="Oval 298"/>
              <p:cNvSpPr/>
              <p:nvPr/>
            </p:nvSpPr>
            <p:spPr>
              <a:xfrm>
                <a:off x="527627" y="2482076"/>
                <a:ext cx="61865"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55" name="Oval 299"/>
              <p:cNvSpPr/>
              <p:nvPr/>
            </p:nvSpPr>
            <p:spPr>
              <a:xfrm>
                <a:off x="467347" y="2458221"/>
                <a:ext cx="61865" cy="6679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56" name="Oval 300"/>
              <p:cNvSpPr/>
              <p:nvPr/>
            </p:nvSpPr>
            <p:spPr>
              <a:xfrm>
                <a:off x="429276" y="2428005"/>
                <a:ext cx="61865"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57" name="Oval 301"/>
              <p:cNvSpPr/>
              <p:nvPr/>
            </p:nvSpPr>
            <p:spPr>
              <a:xfrm>
                <a:off x="432449" y="2329406"/>
                <a:ext cx="61865"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58" name="Oval 302"/>
              <p:cNvSpPr/>
              <p:nvPr/>
            </p:nvSpPr>
            <p:spPr>
              <a:xfrm>
                <a:off x="557766" y="2429595"/>
                <a:ext cx="61866"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59" name="Oval 303"/>
              <p:cNvSpPr/>
              <p:nvPr/>
            </p:nvSpPr>
            <p:spPr>
              <a:xfrm>
                <a:off x="706879" y="2467763"/>
                <a:ext cx="61866"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60" name="Oval 304"/>
              <p:cNvSpPr/>
              <p:nvPr/>
            </p:nvSpPr>
            <p:spPr>
              <a:xfrm>
                <a:off x="859164" y="2416873"/>
                <a:ext cx="61866"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61" name="Oval 305"/>
              <p:cNvSpPr/>
              <p:nvPr/>
            </p:nvSpPr>
            <p:spPr>
              <a:xfrm>
                <a:off x="1016208" y="2443908"/>
                <a:ext cx="61865"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62" name="Oval 306"/>
              <p:cNvSpPr/>
              <p:nvPr/>
            </p:nvSpPr>
            <p:spPr>
              <a:xfrm>
                <a:off x="1198633" y="2408921"/>
                <a:ext cx="61866"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63" name="Oval 307"/>
              <p:cNvSpPr/>
              <p:nvPr/>
            </p:nvSpPr>
            <p:spPr>
              <a:xfrm>
                <a:off x="1346160" y="2423234"/>
                <a:ext cx="61865"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64" name="Oval 308"/>
              <p:cNvSpPr/>
              <p:nvPr/>
            </p:nvSpPr>
            <p:spPr>
              <a:xfrm>
                <a:off x="1525412" y="2385066"/>
                <a:ext cx="61866"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65" name="Oval 309"/>
              <p:cNvSpPr/>
              <p:nvPr/>
            </p:nvSpPr>
            <p:spPr>
              <a:xfrm>
                <a:off x="1653903" y="2361212"/>
                <a:ext cx="61865"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grpSp>
        <p:grpSp>
          <p:nvGrpSpPr>
            <p:cNvPr id="1897" name="Group 310"/>
            <p:cNvGrpSpPr>
              <a:grpSpLocks/>
            </p:cNvGrpSpPr>
            <p:nvPr/>
          </p:nvGrpSpPr>
          <p:grpSpPr bwMode="auto">
            <a:xfrm>
              <a:off x="3994150" y="5373688"/>
              <a:ext cx="1287463" cy="266700"/>
              <a:chOff x="429276" y="2318273"/>
              <a:chExt cx="1286492" cy="267173"/>
            </a:xfrm>
          </p:grpSpPr>
          <p:sp>
            <p:nvSpPr>
              <p:cNvPr id="1958" name="Oval 311"/>
              <p:cNvSpPr/>
              <p:nvPr/>
            </p:nvSpPr>
            <p:spPr>
              <a:xfrm>
                <a:off x="1604727" y="2346899"/>
                <a:ext cx="61865"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59" name="Oval 312"/>
              <p:cNvSpPr/>
              <p:nvPr/>
            </p:nvSpPr>
            <p:spPr>
              <a:xfrm>
                <a:off x="1542861" y="2330996"/>
                <a:ext cx="61866"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60" name="Oval 313"/>
              <p:cNvSpPr/>
              <p:nvPr/>
            </p:nvSpPr>
            <p:spPr>
              <a:xfrm>
                <a:off x="1480995" y="2318273"/>
                <a:ext cx="61865"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61" name="Oval 314"/>
              <p:cNvSpPr/>
              <p:nvPr/>
            </p:nvSpPr>
            <p:spPr>
              <a:xfrm>
                <a:off x="1441337" y="2326224"/>
                <a:ext cx="61866"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62" name="Oval 315"/>
              <p:cNvSpPr/>
              <p:nvPr/>
            </p:nvSpPr>
            <p:spPr>
              <a:xfrm>
                <a:off x="1379472" y="2351669"/>
                <a:ext cx="61865"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63" name="Oval 316"/>
              <p:cNvSpPr/>
              <p:nvPr/>
            </p:nvSpPr>
            <p:spPr>
              <a:xfrm>
                <a:off x="1319192" y="2378705"/>
                <a:ext cx="63452"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64" name="Oval 317"/>
              <p:cNvSpPr/>
              <p:nvPr/>
            </p:nvSpPr>
            <p:spPr>
              <a:xfrm>
                <a:off x="1257326" y="2372344"/>
                <a:ext cx="61866"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65" name="Oval 318"/>
              <p:cNvSpPr/>
              <p:nvPr/>
            </p:nvSpPr>
            <p:spPr>
              <a:xfrm>
                <a:off x="1195461" y="2356441"/>
                <a:ext cx="61865"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66" name="Oval 319"/>
              <p:cNvSpPr/>
              <p:nvPr/>
            </p:nvSpPr>
            <p:spPr>
              <a:xfrm>
                <a:off x="1133594" y="2343718"/>
                <a:ext cx="61866"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67" name="Oval 320"/>
              <p:cNvSpPr/>
              <p:nvPr/>
            </p:nvSpPr>
            <p:spPr>
              <a:xfrm>
                <a:off x="1136767" y="2345308"/>
                <a:ext cx="61866"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68" name="Oval 321"/>
              <p:cNvSpPr/>
              <p:nvPr/>
            </p:nvSpPr>
            <p:spPr>
              <a:xfrm>
                <a:off x="1074902" y="2370753"/>
                <a:ext cx="61865"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69" name="Oval 322"/>
              <p:cNvSpPr/>
              <p:nvPr/>
            </p:nvSpPr>
            <p:spPr>
              <a:xfrm>
                <a:off x="1016208" y="2397789"/>
                <a:ext cx="61866"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70" name="Oval 323"/>
              <p:cNvSpPr/>
              <p:nvPr/>
            </p:nvSpPr>
            <p:spPr>
              <a:xfrm>
                <a:off x="954343" y="2391428"/>
                <a:ext cx="61865"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71" name="Oval 324"/>
              <p:cNvSpPr/>
              <p:nvPr/>
            </p:nvSpPr>
            <p:spPr>
              <a:xfrm>
                <a:off x="892476" y="2375524"/>
                <a:ext cx="61866"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72" name="Oval 325"/>
              <p:cNvSpPr/>
              <p:nvPr/>
            </p:nvSpPr>
            <p:spPr>
              <a:xfrm>
                <a:off x="830611" y="2362802"/>
                <a:ext cx="61865"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73" name="Oval 326"/>
              <p:cNvSpPr/>
              <p:nvPr/>
            </p:nvSpPr>
            <p:spPr>
              <a:xfrm>
                <a:off x="836956" y="2361211"/>
                <a:ext cx="61865"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74" name="Oval 327"/>
              <p:cNvSpPr/>
              <p:nvPr/>
            </p:nvSpPr>
            <p:spPr>
              <a:xfrm>
                <a:off x="775090" y="2386656"/>
                <a:ext cx="61866"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75" name="Oval 328"/>
              <p:cNvSpPr/>
              <p:nvPr/>
            </p:nvSpPr>
            <p:spPr>
              <a:xfrm>
                <a:off x="714810" y="2413692"/>
                <a:ext cx="61866"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76" name="Oval 329"/>
              <p:cNvSpPr/>
              <p:nvPr/>
            </p:nvSpPr>
            <p:spPr>
              <a:xfrm>
                <a:off x="652945" y="2407331"/>
                <a:ext cx="61865"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77" name="Oval 330"/>
              <p:cNvSpPr/>
              <p:nvPr/>
            </p:nvSpPr>
            <p:spPr>
              <a:xfrm>
                <a:off x="591079" y="2391428"/>
                <a:ext cx="61866"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78" name="Oval 331"/>
              <p:cNvSpPr/>
              <p:nvPr/>
            </p:nvSpPr>
            <p:spPr>
              <a:xfrm>
                <a:off x="529214" y="2378705"/>
                <a:ext cx="61865"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79" name="Oval 332"/>
              <p:cNvSpPr/>
              <p:nvPr/>
            </p:nvSpPr>
            <p:spPr>
              <a:xfrm>
                <a:off x="468934" y="2353260"/>
                <a:ext cx="61865"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80" name="Oval 333"/>
              <p:cNvSpPr/>
              <p:nvPr/>
            </p:nvSpPr>
            <p:spPr>
              <a:xfrm>
                <a:off x="1601554" y="2450269"/>
                <a:ext cx="61865"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81" name="Oval 334"/>
              <p:cNvSpPr/>
              <p:nvPr/>
            </p:nvSpPr>
            <p:spPr>
              <a:xfrm>
                <a:off x="1539688" y="2434366"/>
                <a:ext cx="61866"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82" name="Oval 335"/>
              <p:cNvSpPr/>
              <p:nvPr/>
            </p:nvSpPr>
            <p:spPr>
              <a:xfrm>
                <a:off x="1477823" y="2421643"/>
                <a:ext cx="61865"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83" name="Oval 336"/>
              <p:cNvSpPr/>
              <p:nvPr/>
            </p:nvSpPr>
            <p:spPr>
              <a:xfrm>
                <a:off x="1438165" y="2429595"/>
                <a:ext cx="61866"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84" name="Oval 337"/>
              <p:cNvSpPr/>
              <p:nvPr/>
            </p:nvSpPr>
            <p:spPr>
              <a:xfrm>
                <a:off x="1376299" y="2455040"/>
                <a:ext cx="61865"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85" name="Oval 338"/>
              <p:cNvSpPr/>
              <p:nvPr/>
            </p:nvSpPr>
            <p:spPr>
              <a:xfrm>
                <a:off x="1317606" y="2482075"/>
                <a:ext cx="61866"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86" name="Oval 339"/>
              <p:cNvSpPr/>
              <p:nvPr/>
            </p:nvSpPr>
            <p:spPr>
              <a:xfrm>
                <a:off x="1255740" y="2475714"/>
                <a:ext cx="61865"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87" name="Oval 340"/>
              <p:cNvSpPr/>
              <p:nvPr/>
            </p:nvSpPr>
            <p:spPr>
              <a:xfrm>
                <a:off x="1193874" y="2459811"/>
                <a:ext cx="61866"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88" name="Oval 341"/>
              <p:cNvSpPr/>
              <p:nvPr/>
            </p:nvSpPr>
            <p:spPr>
              <a:xfrm>
                <a:off x="1132009" y="2448679"/>
                <a:ext cx="61865" cy="6679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89" name="Oval 342"/>
              <p:cNvSpPr/>
              <p:nvPr/>
            </p:nvSpPr>
            <p:spPr>
              <a:xfrm>
                <a:off x="1135181" y="2448679"/>
                <a:ext cx="61865"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90" name="Oval 343"/>
              <p:cNvSpPr/>
              <p:nvPr/>
            </p:nvSpPr>
            <p:spPr>
              <a:xfrm>
                <a:off x="1073315" y="2474124"/>
                <a:ext cx="61866"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91" name="Oval 344"/>
              <p:cNvSpPr/>
              <p:nvPr/>
            </p:nvSpPr>
            <p:spPr>
              <a:xfrm>
                <a:off x="1013035" y="2501159"/>
                <a:ext cx="61866"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92" name="Oval 345"/>
              <p:cNvSpPr/>
              <p:nvPr/>
            </p:nvSpPr>
            <p:spPr>
              <a:xfrm>
                <a:off x="951170" y="2494798"/>
                <a:ext cx="61865"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93" name="Oval 346"/>
              <p:cNvSpPr/>
              <p:nvPr/>
            </p:nvSpPr>
            <p:spPr>
              <a:xfrm>
                <a:off x="889304" y="2478894"/>
                <a:ext cx="61866"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94" name="Oval 347"/>
              <p:cNvSpPr/>
              <p:nvPr/>
            </p:nvSpPr>
            <p:spPr>
              <a:xfrm>
                <a:off x="827438" y="2466172"/>
                <a:ext cx="61865"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95" name="Oval 348"/>
              <p:cNvSpPr/>
              <p:nvPr/>
            </p:nvSpPr>
            <p:spPr>
              <a:xfrm>
                <a:off x="833784" y="2464582"/>
                <a:ext cx="61865"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96" name="Oval 349"/>
              <p:cNvSpPr/>
              <p:nvPr/>
            </p:nvSpPr>
            <p:spPr>
              <a:xfrm>
                <a:off x="771917" y="2490027"/>
                <a:ext cx="61866"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97" name="Oval 350"/>
              <p:cNvSpPr/>
              <p:nvPr/>
            </p:nvSpPr>
            <p:spPr>
              <a:xfrm>
                <a:off x="713225" y="2517062"/>
                <a:ext cx="61865"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98" name="Oval 351"/>
              <p:cNvSpPr/>
              <p:nvPr/>
            </p:nvSpPr>
            <p:spPr>
              <a:xfrm>
                <a:off x="651358" y="2510701"/>
                <a:ext cx="61866"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99" name="Oval 352"/>
              <p:cNvSpPr/>
              <p:nvPr/>
            </p:nvSpPr>
            <p:spPr>
              <a:xfrm>
                <a:off x="589493" y="2494798"/>
                <a:ext cx="61865"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00" name="Oval 353"/>
              <p:cNvSpPr/>
              <p:nvPr/>
            </p:nvSpPr>
            <p:spPr>
              <a:xfrm>
                <a:off x="527627" y="2482075"/>
                <a:ext cx="61866"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01" name="Oval 354"/>
              <p:cNvSpPr/>
              <p:nvPr/>
            </p:nvSpPr>
            <p:spPr>
              <a:xfrm>
                <a:off x="467347" y="2458221"/>
                <a:ext cx="61866" cy="6679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02" name="Oval 355"/>
              <p:cNvSpPr/>
              <p:nvPr/>
            </p:nvSpPr>
            <p:spPr>
              <a:xfrm>
                <a:off x="429276" y="2428004"/>
                <a:ext cx="61866"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03" name="Oval 356"/>
              <p:cNvSpPr/>
              <p:nvPr/>
            </p:nvSpPr>
            <p:spPr>
              <a:xfrm>
                <a:off x="432449" y="2329405"/>
                <a:ext cx="61866"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04" name="Oval 357"/>
              <p:cNvSpPr/>
              <p:nvPr/>
            </p:nvSpPr>
            <p:spPr>
              <a:xfrm>
                <a:off x="557767" y="2429595"/>
                <a:ext cx="61865"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05" name="Oval 358"/>
              <p:cNvSpPr/>
              <p:nvPr/>
            </p:nvSpPr>
            <p:spPr>
              <a:xfrm>
                <a:off x="706879" y="2467763"/>
                <a:ext cx="61865"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06" name="Oval 359"/>
              <p:cNvSpPr/>
              <p:nvPr/>
            </p:nvSpPr>
            <p:spPr>
              <a:xfrm>
                <a:off x="859165" y="2416873"/>
                <a:ext cx="61865"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07" name="Oval 360"/>
              <p:cNvSpPr/>
              <p:nvPr/>
            </p:nvSpPr>
            <p:spPr>
              <a:xfrm>
                <a:off x="1016208" y="2443907"/>
                <a:ext cx="61866"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08" name="Oval 361"/>
              <p:cNvSpPr/>
              <p:nvPr/>
            </p:nvSpPr>
            <p:spPr>
              <a:xfrm>
                <a:off x="1198633" y="2408920"/>
                <a:ext cx="61865"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09" name="Oval 362"/>
              <p:cNvSpPr/>
              <p:nvPr/>
            </p:nvSpPr>
            <p:spPr>
              <a:xfrm>
                <a:off x="1346159" y="2423234"/>
                <a:ext cx="61866"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10" name="Oval 363"/>
              <p:cNvSpPr/>
              <p:nvPr/>
            </p:nvSpPr>
            <p:spPr>
              <a:xfrm>
                <a:off x="1525412" y="2385066"/>
                <a:ext cx="61865"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011" name="Oval 364"/>
              <p:cNvSpPr/>
              <p:nvPr/>
            </p:nvSpPr>
            <p:spPr>
              <a:xfrm>
                <a:off x="1653902" y="2361211"/>
                <a:ext cx="61866"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grpSp>
        <p:grpSp>
          <p:nvGrpSpPr>
            <p:cNvPr id="1898" name="Group 365"/>
            <p:cNvGrpSpPr>
              <a:grpSpLocks/>
            </p:cNvGrpSpPr>
            <p:nvPr/>
          </p:nvGrpSpPr>
          <p:grpSpPr bwMode="auto">
            <a:xfrm>
              <a:off x="4175125" y="3921125"/>
              <a:ext cx="1287463" cy="266700"/>
              <a:chOff x="429276" y="2318273"/>
              <a:chExt cx="1286492" cy="267173"/>
            </a:xfrm>
          </p:grpSpPr>
          <p:sp>
            <p:nvSpPr>
              <p:cNvPr id="1904" name="Oval 366"/>
              <p:cNvSpPr/>
              <p:nvPr/>
            </p:nvSpPr>
            <p:spPr>
              <a:xfrm>
                <a:off x="1604727" y="2346899"/>
                <a:ext cx="61865"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05" name="Oval 367"/>
              <p:cNvSpPr/>
              <p:nvPr/>
            </p:nvSpPr>
            <p:spPr>
              <a:xfrm>
                <a:off x="1542861" y="2330996"/>
                <a:ext cx="61866"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06" name="Oval 368"/>
              <p:cNvSpPr/>
              <p:nvPr/>
            </p:nvSpPr>
            <p:spPr>
              <a:xfrm>
                <a:off x="1480995" y="2318273"/>
                <a:ext cx="61865"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07" name="Oval 369"/>
              <p:cNvSpPr/>
              <p:nvPr/>
            </p:nvSpPr>
            <p:spPr>
              <a:xfrm>
                <a:off x="1441337" y="2326225"/>
                <a:ext cx="61866"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08" name="Oval 370"/>
              <p:cNvSpPr/>
              <p:nvPr/>
            </p:nvSpPr>
            <p:spPr>
              <a:xfrm>
                <a:off x="1379472" y="2351670"/>
                <a:ext cx="61865"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09" name="Oval 371"/>
              <p:cNvSpPr/>
              <p:nvPr/>
            </p:nvSpPr>
            <p:spPr>
              <a:xfrm>
                <a:off x="1319192" y="2378705"/>
                <a:ext cx="63452"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10" name="Oval 372"/>
              <p:cNvSpPr/>
              <p:nvPr/>
            </p:nvSpPr>
            <p:spPr>
              <a:xfrm>
                <a:off x="1257326" y="2372344"/>
                <a:ext cx="61866"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11" name="Oval 373"/>
              <p:cNvSpPr/>
              <p:nvPr/>
            </p:nvSpPr>
            <p:spPr>
              <a:xfrm>
                <a:off x="1195461" y="2356441"/>
                <a:ext cx="61865"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12" name="Oval 374"/>
              <p:cNvSpPr/>
              <p:nvPr/>
            </p:nvSpPr>
            <p:spPr>
              <a:xfrm>
                <a:off x="1133594" y="2343718"/>
                <a:ext cx="61866"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13" name="Oval 375"/>
              <p:cNvSpPr/>
              <p:nvPr/>
            </p:nvSpPr>
            <p:spPr>
              <a:xfrm>
                <a:off x="1136767" y="2345309"/>
                <a:ext cx="61866"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14" name="Oval 376"/>
              <p:cNvSpPr/>
              <p:nvPr/>
            </p:nvSpPr>
            <p:spPr>
              <a:xfrm>
                <a:off x="1074902" y="2370754"/>
                <a:ext cx="61865"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15" name="Oval 377"/>
              <p:cNvSpPr/>
              <p:nvPr/>
            </p:nvSpPr>
            <p:spPr>
              <a:xfrm>
                <a:off x="1016208" y="2397789"/>
                <a:ext cx="61866"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16" name="Oval 378"/>
              <p:cNvSpPr/>
              <p:nvPr/>
            </p:nvSpPr>
            <p:spPr>
              <a:xfrm>
                <a:off x="954343" y="2391428"/>
                <a:ext cx="61865"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17" name="Oval 379"/>
              <p:cNvSpPr/>
              <p:nvPr/>
            </p:nvSpPr>
            <p:spPr>
              <a:xfrm>
                <a:off x="892476" y="2375524"/>
                <a:ext cx="61866"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18" name="Oval 380"/>
              <p:cNvSpPr/>
              <p:nvPr/>
            </p:nvSpPr>
            <p:spPr>
              <a:xfrm>
                <a:off x="830611" y="2362802"/>
                <a:ext cx="61865"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19" name="Oval 381"/>
              <p:cNvSpPr/>
              <p:nvPr/>
            </p:nvSpPr>
            <p:spPr>
              <a:xfrm>
                <a:off x="836956" y="2361212"/>
                <a:ext cx="61865"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20" name="Oval 382"/>
              <p:cNvSpPr/>
              <p:nvPr/>
            </p:nvSpPr>
            <p:spPr>
              <a:xfrm>
                <a:off x="775090" y="2386657"/>
                <a:ext cx="61866"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21" name="Oval 383"/>
              <p:cNvSpPr/>
              <p:nvPr/>
            </p:nvSpPr>
            <p:spPr>
              <a:xfrm>
                <a:off x="714810" y="2413692"/>
                <a:ext cx="61866"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22" name="Oval 384"/>
              <p:cNvSpPr/>
              <p:nvPr/>
            </p:nvSpPr>
            <p:spPr>
              <a:xfrm>
                <a:off x="652945" y="2407331"/>
                <a:ext cx="61865"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23" name="Oval 385"/>
              <p:cNvSpPr/>
              <p:nvPr/>
            </p:nvSpPr>
            <p:spPr>
              <a:xfrm>
                <a:off x="591079" y="2391428"/>
                <a:ext cx="61866"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24" name="Oval 386"/>
              <p:cNvSpPr/>
              <p:nvPr/>
            </p:nvSpPr>
            <p:spPr>
              <a:xfrm>
                <a:off x="529214" y="2378705"/>
                <a:ext cx="61865"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25" name="Oval 387"/>
              <p:cNvSpPr/>
              <p:nvPr/>
            </p:nvSpPr>
            <p:spPr>
              <a:xfrm>
                <a:off x="468934" y="2353260"/>
                <a:ext cx="61865"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26" name="Oval 388"/>
              <p:cNvSpPr/>
              <p:nvPr/>
            </p:nvSpPr>
            <p:spPr>
              <a:xfrm>
                <a:off x="1601554" y="2450270"/>
                <a:ext cx="61865"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27" name="Oval 389"/>
              <p:cNvSpPr/>
              <p:nvPr/>
            </p:nvSpPr>
            <p:spPr>
              <a:xfrm>
                <a:off x="1539688" y="2434367"/>
                <a:ext cx="61866"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28" name="Oval 390"/>
              <p:cNvSpPr/>
              <p:nvPr/>
            </p:nvSpPr>
            <p:spPr>
              <a:xfrm>
                <a:off x="1477823" y="2421644"/>
                <a:ext cx="61865"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29" name="Oval 391"/>
              <p:cNvSpPr/>
              <p:nvPr/>
            </p:nvSpPr>
            <p:spPr>
              <a:xfrm>
                <a:off x="1438165" y="2429595"/>
                <a:ext cx="61866"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30" name="Oval 392"/>
              <p:cNvSpPr/>
              <p:nvPr/>
            </p:nvSpPr>
            <p:spPr>
              <a:xfrm>
                <a:off x="1376299" y="2455040"/>
                <a:ext cx="61865"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31" name="Oval 393"/>
              <p:cNvSpPr/>
              <p:nvPr/>
            </p:nvSpPr>
            <p:spPr>
              <a:xfrm>
                <a:off x="1317606" y="2482076"/>
                <a:ext cx="61866"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32" name="Oval 394"/>
              <p:cNvSpPr/>
              <p:nvPr/>
            </p:nvSpPr>
            <p:spPr>
              <a:xfrm>
                <a:off x="1255740" y="2475715"/>
                <a:ext cx="61865"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33" name="Oval 395"/>
              <p:cNvSpPr/>
              <p:nvPr/>
            </p:nvSpPr>
            <p:spPr>
              <a:xfrm>
                <a:off x="1193874" y="2459812"/>
                <a:ext cx="61866"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34" name="Oval 396"/>
              <p:cNvSpPr/>
              <p:nvPr/>
            </p:nvSpPr>
            <p:spPr>
              <a:xfrm>
                <a:off x="1132009" y="2448679"/>
                <a:ext cx="61865" cy="6679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35" name="Oval 397"/>
              <p:cNvSpPr/>
              <p:nvPr/>
            </p:nvSpPr>
            <p:spPr>
              <a:xfrm>
                <a:off x="1135181" y="2448679"/>
                <a:ext cx="61865"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36" name="Oval 398"/>
              <p:cNvSpPr/>
              <p:nvPr/>
            </p:nvSpPr>
            <p:spPr>
              <a:xfrm>
                <a:off x="1073315" y="2474124"/>
                <a:ext cx="61866"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37" name="Oval 399"/>
              <p:cNvSpPr/>
              <p:nvPr/>
            </p:nvSpPr>
            <p:spPr>
              <a:xfrm>
                <a:off x="1013035" y="2501160"/>
                <a:ext cx="61866"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38" name="Oval 400"/>
              <p:cNvSpPr/>
              <p:nvPr/>
            </p:nvSpPr>
            <p:spPr>
              <a:xfrm>
                <a:off x="951170" y="2494799"/>
                <a:ext cx="61865"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39" name="Oval 401"/>
              <p:cNvSpPr/>
              <p:nvPr/>
            </p:nvSpPr>
            <p:spPr>
              <a:xfrm>
                <a:off x="889304" y="2478895"/>
                <a:ext cx="61866"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40" name="Oval 402"/>
              <p:cNvSpPr/>
              <p:nvPr/>
            </p:nvSpPr>
            <p:spPr>
              <a:xfrm>
                <a:off x="827438" y="2466173"/>
                <a:ext cx="61865"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41" name="Oval 403"/>
              <p:cNvSpPr/>
              <p:nvPr/>
            </p:nvSpPr>
            <p:spPr>
              <a:xfrm>
                <a:off x="833784" y="2464582"/>
                <a:ext cx="61865"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42" name="Oval 404"/>
              <p:cNvSpPr/>
              <p:nvPr/>
            </p:nvSpPr>
            <p:spPr>
              <a:xfrm>
                <a:off x="771917" y="2490027"/>
                <a:ext cx="61866"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43" name="Oval 405"/>
              <p:cNvSpPr/>
              <p:nvPr/>
            </p:nvSpPr>
            <p:spPr>
              <a:xfrm>
                <a:off x="713225" y="2517063"/>
                <a:ext cx="61865"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44" name="Oval 406"/>
              <p:cNvSpPr/>
              <p:nvPr/>
            </p:nvSpPr>
            <p:spPr>
              <a:xfrm>
                <a:off x="651358" y="2510702"/>
                <a:ext cx="61866"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45" name="Oval 407"/>
              <p:cNvSpPr/>
              <p:nvPr/>
            </p:nvSpPr>
            <p:spPr>
              <a:xfrm>
                <a:off x="589493" y="2494799"/>
                <a:ext cx="61865"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46" name="Oval 408"/>
              <p:cNvSpPr/>
              <p:nvPr/>
            </p:nvSpPr>
            <p:spPr>
              <a:xfrm>
                <a:off x="527627" y="2482076"/>
                <a:ext cx="61866"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47" name="Oval 409"/>
              <p:cNvSpPr/>
              <p:nvPr/>
            </p:nvSpPr>
            <p:spPr>
              <a:xfrm>
                <a:off x="467347" y="2458221"/>
                <a:ext cx="61866" cy="6679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48" name="Oval 410"/>
              <p:cNvSpPr/>
              <p:nvPr/>
            </p:nvSpPr>
            <p:spPr>
              <a:xfrm>
                <a:off x="429276" y="2428005"/>
                <a:ext cx="61866"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49" name="Oval 411"/>
              <p:cNvSpPr/>
              <p:nvPr/>
            </p:nvSpPr>
            <p:spPr>
              <a:xfrm>
                <a:off x="432449" y="2329406"/>
                <a:ext cx="61866"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50" name="Oval 412"/>
              <p:cNvSpPr/>
              <p:nvPr/>
            </p:nvSpPr>
            <p:spPr>
              <a:xfrm>
                <a:off x="557767" y="2429595"/>
                <a:ext cx="61865"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51" name="Oval 413"/>
              <p:cNvSpPr/>
              <p:nvPr/>
            </p:nvSpPr>
            <p:spPr>
              <a:xfrm>
                <a:off x="706879" y="2467763"/>
                <a:ext cx="61865"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52" name="Oval 414"/>
              <p:cNvSpPr/>
              <p:nvPr/>
            </p:nvSpPr>
            <p:spPr>
              <a:xfrm>
                <a:off x="859165" y="2416873"/>
                <a:ext cx="61865"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53" name="Oval 415"/>
              <p:cNvSpPr/>
              <p:nvPr/>
            </p:nvSpPr>
            <p:spPr>
              <a:xfrm>
                <a:off x="1016208" y="2443908"/>
                <a:ext cx="61866"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54" name="Oval 416"/>
              <p:cNvSpPr/>
              <p:nvPr/>
            </p:nvSpPr>
            <p:spPr>
              <a:xfrm>
                <a:off x="1198633" y="2408921"/>
                <a:ext cx="61865"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55" name="Oval 417"/>
              <p:cNvSpPr/>
              <p:nvPr/>
            </p:nvSpPr>
            <p:spPr>
              <a:xfrm>
                <a:off x="1346159" y="2423234"/>
                <a:ext cx="61866"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56" name="Oval 418"/>
              <p:cNvSpPr/>
              <p:nvPr/>
            </p:nvSpPr>
            <p:spPr>
              <a:xfrm>
                <a:off x="1525412" y="2385066"/>
                <a:ext cx="61865" cy="68384"/>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57" name="Oval 419"/>
              <p:cNvSpPr/>
              <p:nvPr/>
            </p:nvSpPr>
            <p:spPr>
              <a:xfrm>
                <a:off x="1653902" y="2361212"/>
                <a:ext cx="61866" cy="68383"/>
              </a:xfrm>
              <a:prstGeom prst="ellipse">
                <a:avLst/>
              </a:prstGeom>
              <a:ln w="12700" cmpd="sng"/>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grpSp>
        <p:grpSp>
          <p:nvGrpSpPr>
            <p:cNvPr id="1899" name="Group 31"/>
            <p:cNvGrpSpPr>
              <a:grpSpLocks/>
            </p:cNvGrpSpPr>
            <p:nvPr/>
          </p:nvGrpSpPr>
          <p:grpSpPr bwMode="auto">
            <a:xfrm rot="-5400000">
              <a:off x="7535069" y="5318919"/>
              <a:ext cx="219075" cy="1055687"/>
              <a:chOff x="4694" y="663"/>
              <a:chExt cx="181" cy="998"/>
            </a:xfrm>
          </p:grpSpPr>
          <p:sp>
            <p:nvSpPr>
              <p:cNvPr id="1901" name="Line 26"/>
              <p:cNvSpPr>
                <a:spLocks noChangeShapeType="1"/>
              </p:cNvSpPr>
              <p:nvPr/>
            </p:nvSpPr>
            <p:spPr bwMode="auto">
              <a:xfrm>
                <a:off x="4794" y="654"/>
                <a:ext cx="0" cy="117"/>
              </a:xfrm>
              <a:prstGeom prst="line">
                <a:avLst/>
              </a:prstGeom>
              <a:noFill/>
              <a:ln w="76200">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902" name="Line 27"/>
              <p:cNvSpPr>
                <a:spLocks noChangeShapeType="1"/>
              </p:cNvSpPr>
              <p:nvPr/>
            </p:nvSpPr>
            <p:spPr bwMode="auto">
              <a:xfrm flipH="1">
                <a:off x="4784" y="983"/>
                <a:ext cx="0" cy="678"/>
              </a:xfrm>
              <a:prstGeom prst="line">
                <a:avLst/>
              </a:prstGeom>
              <a:noFill/>
              <a:ln w="76200">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903" name="Oval 29"/>
              <p:cNvSpPr>
                <a:spLocks noChangeArrowheads="1"/>
              </p:cNvSpPr>
              <p:nvPr/>
            </p:nvSpPr>
            <p:spPr bwMode="auto">
              <a:xfrm>
                <a:off x="4701" y="756"/>
                <a:ext cx="181" cy="267"/>
              </a:xfrm>
              <a:prstGeom prst="ellipse">
                <a:avLst/>
              </a:prstGeom>
              <a:gradFill rotWithShape="1">
                <a:gsLst>
                  <a:gs pos="0">
                    <a:srgbClr val="CC66FF"/>
                  </a:gs>
                  <a:gs pos="100000">
                    <a:srgbClr val="800080"/>
                  </a:gs>
                </a:gsLst>
                <a:path path="shape">
                  <a:fillToRect l="50000" t="50000" r="50000" b="50000"/>
                </a:path>
              </a:gradFill>
              <a:ln w="9525">
                <a:solidFill>
                  <a:srgbClr val="80008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1900" name="TextBox 199"/>
            <p:cNvSpPr txBox="1">
              <a:spLocks noChangeArrowheads="1"/>
            </p:cNvSpPr>
            <p:nvPr/>
          </p:nvSpPr>
          <p:spPr bwMode="auto">
            <a:xfrm>
              <a:off x="8121650" y="5940425"/>
              <a:ext cx="627408" cy="35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t>LSR</a:t>
              </a:r>
            </a:p>
          </p:txBody>
        </p:sp>
      </p:grpSp>
      <p:sp>
        <p:nvSpPr>
          <p:cNvPr id="2219" name="23 Rectángulo"/>
          <p:cNvSpPr>
            <a:spLocks noChangeArrowheads="1"/>
          </p:cNvSpPr>
          <p:nvPr/>
        </p:nvSpPr>
        <p:spPr bwMode="auto">
          <a:xfrm>
            <a:off x="3909174" y="6220698"/>
            <a:ext cx="4429774" cy="28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91" tIns="32146" rIns="64291" bIns="32146">
            <a:spAutoFit/>
          </a:bodyPr>
          <a:lstStyle/>
          <a:p>
            <a:r>
              <a:rPr lang="es-MX" sz="1400" b="1" dirty="0">
                <a:latin typeface="Calibri" charset="0"/>
              </a:rPr>
              <a:t>González-Mariscal et al. 2012. Tight </a:t>
            </a:r>
            <a:r>
              <a:rPr lang="es-MX" sz="1400" b="1" dirty="0" err="1">
                <a:latin typeface="Calibri" charset="0"/>
              </a:rPr>
              <a:t>Junctions</a:t>
            </a:r>
            <a:r>
              <a:rPr lang="es-MX" sz="1400" b="1" dirty="0">
                <a:latin typeface="Calibri" charset="0"/>
              </a:rPr>
              <a:t>. Ed. In Tech</a:t>
            </a:r>
          </a:p>
        </p:txBody>
      </p:sp>
      <p:sp>
        <p:nvSpPr>
          <p:cNvPr id="360" name="Shape 1858"/>
          <p:cNvSpPr/>
          <p:nvPr/>
        </p:nvSpPr>
        <p:spPr>
          <a:xfrm flipH="1">
            <a:off x="4001725" y="1666607"/>
            <a:ext cx="1163775" cy="371587"/>
          </a:xfrm>
          <a:prstGeom prst="line">
            <a:avLst/>
          </a:prstGeom>
          <a:noFill/>
          <a:ln w="25400" cap="rnd">
            <a:solidFill>
              <a:srgbClr val="000000"/>
            </a:solidFill>
            <a:custDash>
              <a:ds d="100000" sp="200000"/>
            </a:custDash>
            <a:miter lim="400000"/>
          </a:ln>
          <a:effectLst/>
        </p:spPr>
        <p:txBody>
          <a:bodyPr wrap="square" lIns="35717" tIns="35717" rIns="35717" bIns="35717" numCol="1" anchor="ctr">
            <a:noAutofit/>
          </a:bodyPr>
          <a:lstStyle/>
          <a:p>
            <a:pPr>
              <a:defRPr sz="3200"/>
            </a:pPr>
            <a:endParaRPr/>
          </a:p>
        </p:txBody>
      </p:sp>
      <p:sp>
        <p:nvSpPr>
          <p:cNvPr id="361" name="Shape 1859"/>
          <p:cNvSpPr/>
          <p:nvPr/>
        </p:nvSpPr>
        <p:spPr>
          <a:xfrm flipH="1" flipV="1">
            <a:off x="3920225" y="3695004"/>
            <a:ext cx="1013087" cy="1031665"/>
          </a:xfrm>
          <a:prstGeom prst="line">
            <a:avLst/>
          </a:prstGeom>
          <a:noFill/>
          <a:ln w="25400" cap="rnd">
            <a:solidFill>
              <a:srgbClr val="000000"/>
            </a:solidFill>
            <a:custDash>
              <a:ds d="100000" sp="200000"/>
            </a:custDash>
            <a:miter lim="400000"/>
          </a:ln>
          <a:effectLst/>
        </p:spPr>
        <p:txBody>
          <a:bodyPr wrap="square" lIns="35717" tIns="35717" rIns="35717" bIns="35717" numCol="1" anchor="ctr">
            <a:noAutofit/>
          </a:bodyPr>
          <a:lstStyle/>
          <a:p>
            <a:pPr>
              <a:defRPr sz="3200"/>
            </a:pPr>
            <a:endParaRPr/>
          </a:p>
        </p:txBody>
      </p:sp>
    </p:spTree>
    <p:extLst>
      <p:ext uri="{BB962C8B-B14F-4D97-AF65-F5344CB8AC3E}">
        <p14:creationId xmlns:p14="http://schemas.microsoft.com/office/powerpoint/2010/main" val="203497963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Shape 332"/>
          <p:cNvSpPr/>
          <p:nvPr/>
        </p:nvSpPr>
        <p:spPr>
          <a:xfrm>
            <a:off x="689179" y="73872"/>
            <a:ext cx="8124356" cy="810795"/>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p>
            <a:pPr algn="ctr" defTabSz="321457">
              <a:defRPr sz="3500" b="1">
                <a:latin typeface="Times New Roman"/>
                <a:ea typeface="Times New Roman"/>
                <a:cs typeface="Times New Roman"/>
                <a:sym typeface="Times New Roman"/>
              </a:defRPr>
            </a:pPr>
            <a:r>
              <a:rPr sz="2400" dirty="0">
                <a:latin typeface="+mj-lt"/>
              </a:rPr>
              <a:t>En humanos, la duplicación genómica de </a:t>
            </a:r>
            <a:r>
              <a:rPr sz="2400" i="1" dirty="0">
                <a:latin typeface="+mj-lt"/>
              </a:rPr>
              <a:t>TPJ2 </a:t>
            </a:r>
            <a:r>
              <a:rPr sz="2400" dirty="0">
                <a:latin typeface="+mj-lt"/>
              </a:rPr>
              <a:t>causa sordera no sindrómica autosómica dominante (ADNSHL)</a:t>
            </a:r>
          </a:p>
        </p:txBody>
      </p:sp>
      <p:grpSp>
        <p:nvGrpSpPr>
          <p:cNvPr id="3" name="Agrupar 2"/>
          <p:cNvGrpSpPr/>
          <p:nvPr/>
        </p:nvGrpSpPr>
        <p:grpSpPr>
          <a:xfrm>
            <a:off x="529622" y="1040468"/>
            <a:ext cx="8614378" cy="5805690"/>
            <a:chOff x="529622" y="1040468"/>
            <a:chExt cx="8614378" cy="5805690"/>
          </a:xfrm>
        </p:grpSpPr>
        <p:sp>
          <p:nvSpPr>
            <p:cNvPr id="336" name="Shape 336"/>
            <p:cNvSpPr/>
            <p:nvPr/>
          </p:nvSpPr>
          <p:spPr>
            <a:xfrm>
              <a:off x="6137458" y="3087612"/>
              <a:ext cx="2987170" cy="503019"/>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lvl1pPr defTabSz="457200">
                <a:defRPr sz="1800" b="1">
                  <a:latin typeface="Times New Roman"/>
                  <a:ea typeface="Times New Roman"/>
                  <a:cs typeface="Times New Roman"/>
                  <a:sym typeface="Times New Roman"/>
                </a:defRPr>
              </a:lvl1pPr>
            </a:lstStyle>
            <a:p>
              <a:r>
                <a:rPr sz="1400" dirty="0">
                  <a:latin typeface="+mn-lt"/>
                </a:rPr>
                <a:t>Walsh, et al. </a:t>
              </a:r>
              <a:r>
                <a:rPr sz="1400" dirty="0" smtClean="0">
                  <a:latin typeface="+mn-lt"/>
                </a:rPr>
                <a:t>2010</a:t>
              </a:r>
              <a:r>
                <a:rPr lang="es-ES_tradnl" sz="1400" dirty="0" smtClean="0">
                  <a:latin typeface="+mn-lt"/>
                </a:rPr>
                <a:t>,</a:t>
              </a:r>
              <a:r>
                <a:rPr sz="1400" dirty="0" smtClean="0">
                  <a:latin typeface="+mn-lt"/>
                </a:rPr>
                <a:t> A</a:t>
              </a:r>
              <a:r>
                <a:rPr lang="es-ES_tradnl" sz="1400" dirty="0" smtClean="0">
                  <a:latin typeface="+mn-lt"/>
                </a:rPr>
                <a:t>m. J. </a:t>
              </a:r>
              <a:r>
                <a:rPr lang="es-ES_tradnl" sz="1400" dirty="0" err="1" smtClean="0">
                  <a:latin typeface="+mn-lt"/>
                </a:rPr>
                <a:t>Hum</a:t>
              </a:r>
              <a:r>
                <a:rPr lang="es-ES_tradnl" sz="1400" dirty="0" smtClean="0">
                  <a:latin typeface="+mn-lt"/>
                </a:rPr>
                <a:t>. Gen</a:t>
              </a:r>
              <a:r>
                <a:rPr sz="1400" dirty="0" smtClean="0">
                  <a:latin typeface="+mn-lt"/>
                </a:rPr>
                <a:t>. </a:t>
              </a:r>
              <a:r>
                <a:rPr sz="1400" dirty="0">
                  <a:latin typeface="+mn-lt"/>
                </a:rPr>
                <a:t>87:101-109. </a:t>
              </a:r>
            </a:p>
          </p:txBody>
        </p:sp>
        <p:grpSp>
          <p:nvGrpSpPr>
            <p:cNvPr id="2" name="Agrupar 1"/>
            <p:cNvGrpSpPr/>
            <p:nvPr/>
          </p:nvGrpSpPr>
          <p:grpSpPr>
            <a:xfrm>
              <a:off x="529622" y="1040468"/>
              <a:ext cx="6947648" cy="5805690"/>
              <a:chOff x="529622" y="1040468"/>
              <a:chExt cx="6947648" cy="5805690"/>
            </a:xfrm>
          </p:grpSpPr>
          <p:pic>
            <p:nvPicPr>
              <p:cNvPr id="333" name="pasted-image.png"/>
              <p:cNvPicPr>
                <a:picLocks noChangeAspect="1"/>
              </p:cNvPicPr>
              <p:nvPr/>
            </p:nvPicPr>
            <p:blipFill>
              <a:blip r:embed="rId3">
                <a:extLst/>
              </a:blip>
              <a:srcRect t="16140"/>
              <a:stretch>
                <a:fillRect/>
              </a:stretch>
            </p:blipFill>
            <p:spPr>
              <a:xfrm>
                <a:off x="529622" y="1260550"/>
                <a:ext cx="2164724" cy="1004996"/>
              </a:xfrm>
              <a:prstGeom prst="rect">
                <a:avLst/>
              </a:prstGeom>
              <a:ln w="12700">
                <a:miter lim="400000"/>
              </a:ln>
            </p:spPr>
          </p:pic>
          <p:pic>
            <p:nvPicPr>
              <p:cNvPr id="334" name="pasted-image.png"/>
              <p:cNvPicPr>
                <a:picLocks noChangeAspect="1"/>
              </p:cNvPicPr>
              <p:nvPr/>
            </p:nvPicPr>
            <p:blipFill>
              <a:blip r:embed="rId4">
                <a:extLst/>
              </a:blip>
              <a:stretch>
                <a:fillRect/>
              </a:stretch>
            </p:blipFill>
            <p:spPr>
              <a:xfrm>
                <a:off x="645725" y="2455115"/>
                <a:ext cx="2164740" cy="1405182"/>
              </a:xfrm>
              <a:prstGeom prst="rect">
                <a:avLst/>
              </a:prstGeom>
              <a:ln w="12700">
                <a:miter lim="400000"/>
              </a:ln>
            </p:spPr>
          </p:pic>
          <p:pic>
            <p:nvPicPr>
              <p:cNvPr id="335" name="pasted-image.png"/>
              <p:cNvPicPr>
                <a:picLocks noChangeAspect="1"/>
              </p:cNvPicPr>
              <p:nvPr/>
            </p:nvPicPr>
            <p:blipFill>
              <a:blip r:embed="rId5">
                <a:extLst/>
              </a:blip>
              <a:srcRect t="3595" b="30013"/>
              <a:stretch>
                <a:fillRect/>
              </a:stretch>
            </p:blipFill>
            <p:spPr>
              <a:xfrm>
                <a:off x="3134058" y="2423486"/>
                <a:ext cx="2376780" cy="1138792"/>
              </a:xfrm>
              <a:prstGeom prst="rect">
                <a:avLst/>
              </a:prstGeom>
              <a:ln w="12700">
                <a:miter lim="400000"/>
              </a:ln>
            </p:spPr>
          </p:pic>
          <p:grpSp>
            <p:nvGrpSpPr>
              <p:cNvPr id="339" name="Group 339"/>
              <p:cNvGrpSpPr/>
              <p:nvPr/>
            </p:nvGrpSpPr>
            <p:grpSpPr>
              <a:xfrm>
                <a:off x="2973979" y="1040468"/>
                <a:ext cx="2806545" cy="1208088"/>
                <a:chOff x="0" y="0"/>
                <a:chExt cx="3991530" cy="1718169"/>
              </a:xfrm>
            </p:grpSpPr>
            <p:pic>
              <p:nvPicPr>
                <p:cNvPr id="337" name="pasted-image.png"/>
                <p:cNvPicPr>
                  <a:picLocks noChangeAspect="1"/>
                </p:cNvPicPr>
                <p:nvPr/>
              </p:nvPicPr>
              <p:blipFill>
                <a:blip r:embed="rId6">
                  <a:extLst/>
                </a:blip>
                <a:stretch>
                  <a:fillRect/>
                </a:stretch>
              </p:blipFill>
              <p:spPr>
                <a:xfrm>
                  <a:off x="0" y="0"/>
                  <a:ext cx="3991531" cy="1718170"/>
                </a:xfrm>
                <a:prstGeom prst="rect">
                  <a:avLst/>
                </a:prstGeom>
                <a:ln w="12700" cap="flat">
                  <a:noFill/>
                  <a:miter lim="400000"/>
                </a:ln>
                <a:effectLst/>
              </p:spPr>
            </p:pic>
            <p:sp>
              <p:nvSpPr>
                <p:cNvPr id="338" name="Shape 338"/>
                <p:cNvSpPr/>
                <p:nvPr/>
              </p:nvSpPr>
              <p:spPr>
                <a:xfrm>
                  <a:off x="3195211" y="1170692"/>
                  <a:ext cx="714045" cy="3411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600">
                      <a:latin typeface="Times New Roman"/>
                      <a:ea typeface="Times New Roman"/>
                      <a:cs typeface="Times New Roman"/>
                      <a:sym typeface="Times New Roman"/>
                    </a:defRPr>
                  </a:lvl1pPr>
                </a:lstStyle>
                <a:p>
                  <a:r>
                    <a:t>269 kb</a:t>
                  </a:r>
                </a:p>
              </p:txBody>
            </p:sp>
          </p:grpSp>
          <p:pic>
            <p:nvPicPr>
              <p:cNvPr id="340" name="pasted-image.tif"/>
              <p:cNvPicPr>
                <a:picLocks noChangeAspect="1"/>
              </p:cNvPicPr>
              <p:nvPr/>
            </p:nvPicPr>
            <p:blipFill>
              <a:blip r:embed="rId7">
                <a:extLst/>
              </a:blip>
              <a:srcRect l="9252" t="3367" r="9614" b="3364"/>
              <a:stretch>
                <a:fillRect/>
              </a:stretch>
            </p:blipFill>
            <p:spPr>
              <a:xfrm>
                <a:off x="1469034" y="3728301"/>
                <a:ext cx="6008236" cy="3117857"/>
              </a:xfrm>
              <a:custGeom>
                <a:avLst/>
                <a:gdLst/>
                <a:ahLst/>
                <a:cxnLst>
                  <a:cxn ang="0">
                    <a:pos x="wd2" y="hd2"/>
                  </a:cxn>
                  <a:cxn ang="5400000">
                    <a:pos x="wd2" y="hd2"/>
                  </a:cxn>
                  <a:cxn ang="10800000">
                    <a:pos x="wd2" y="hd2"/>
                  </a:cxn>
                  <a:cxn ang="16200000">
                    <a:pos x="wd2" y="hd2"/>
                  </a:cxn>
                </a:cxnLst>
                <a:rect l="0" t="0" r="r" b="b"/>
                <a:pathLst>
                  <a:path w="21571" h="21600" extrusionOk="0">
                    <a:moveTo>
                      <a:pt x="10725" y="0"/>
                    </a:moveTo>
                    <a:cubicBezTo>
                      <a:pt x="10706" y="37"/>
                      <a:pt x="10704" y="120"/>
                      <a:pt x="10711" y="296"/>
                    </a:cubicBezTo>
                    <a:cubicBezTo>
                      <a:pt x="10718" y="490"/>
                      <a:pt x="10727" y="670"/>
                      <a:pt x="10729" y="694"/>
                    </a:cubicBezTo>
                    <a:cubicBezTo>
                      <a:pt x="10730" y="718"/>
                      <a:pt x="10759" y="684"/>
                      <a:pt x="10793" y="619"/>
                    </a:cubicBezTo>
                    <a:cubicBezTo>
                      <a:pt x="10934" y="346"/>
                      <a:pt x="11251" y="626"/>
                      <a:pt x="11217" y="994"/>
                    </a:cubicBezTo>
                    <a:cubicBezTo>
                      <a:pt x="11202" y="1147"/>
                      <a:pt x="10897" y="2649"/>
                      <a:pt x="10851" y="2794"/>
                    </a:cubicBezTo>
                    <a:cubicBezTo>
                      <a:pt x="10837" y="2838"/>
                      <a:pt x="10795" y="2829"/>
                      <a:pt x="10760" y="2772"/>
                    </a:cubicBezTo>
                    <a:cubicBezTo>
                      <a:pt x="10709" y="2692"/>
                      <a:pt x="10698" y="2751"/>
                      <a:pt x="10707" y="3039"/>
                    </a:cubicBezTo>
                    <a:cubicBezTo>
                      <a:pt x="10713" y="3242"/>
                      <a:pt x="10686" y="3558"/>
                      <a:pt x="10648" y="3741"/>
                    </a:cubicBezTo>
                    <a:cubicBezTo>
                      <a:pt x="10586" y="4035"/>
                      <a:pt x="10569" y="4058"/>
                      <a:pt x="10493" y="3938"/>
                    </a:cubicBezTo>
                    <a:cubicBezTo>
                      <a:pt x="10416" y="3816"/>
                      <a:pt x="10413" y="3824"/>
                      <a:pt x="10467" y="4019"/>
                    </a:cubicBezTo>
                    <a:cubicBezTo>
                      <a:pt x="10504" y="4153"/>
                      <a:pt x="10509" y="4256"/>
                      <a:pt x="10478" y="4292"/>
                    </a:cubicBezTo>
                    <a:cubicBezTo>
                      <a:pt x="10451" y="4324"/>
                      <a:pt x="10440" y="4409"/>
                      <a:pt x="10454" y="4479"/>
                    </a:cubicBezTo>
                    <a:cubicBezTo>
                      <a:pt x="10468" y="4549"/>
                      <a:pt x="10433" y="4817"/>
                      <a:pt x="10375" y="5077"/>
                    </a:cubicBezTo>
                    <a:cubicBezTo>
                      <a:pt x="10282" y="5496"/>
                      <a:pt x="10261" y="5534"/>
                      <a:pt x="10186" y="5415"/>
                    </a:cubicBezTo>
                    <a:cubicBezTo>
                      <a:pt x="10110" y="5294"/>
                      <a:pt x="10107" y="5303"/>
                      <a:pt x="10160" y="5492"/>
                    </a:cubicBezTo>
                    <a:cubicBezTo>
                      <a:pt x="10205" y="5656"/>
                      <a:pt x="10200" y="5804"/>
                      <a:pt x="10138" y="6157"/>
                    </a:cubicBezTo>
                    <a:cubicBezTo>
                      <a:pt x="10045" y="6682"/>
                      <a:pt x="9969" y="6817"/>
                      <a:pt x="9930" y="6529"/>
                    </a:cubicBezTo>
                    <a:cubicBezTo>
                      <a:pt x="9903" y="6328"/>
                      <a:pt x="9885" y="6326"/>
                      <a:pt x="7109" y="6345"/>
                    </a:cubicBezTo>
                    <a:cubicBezTo>
                      <a:pt x="4664" y="6362"/>
                      <a:pt x="4314" y="6384"/>
                      <a:pt x="4313" y="6513"/>
                    </a:cubicBezTo>
                    <a:cubicBezTo>
                      <a:pt x="4310" y="6747"/>
                      <a:pt x="4236" y="6918"/>
                      <a:pt x="4170" y="6838"/>
                    </a:cubicBezTo>
                    <a:cubicBezTo>
                      <a:pt x="4137" y="6798"/>
                      <a:pt x="4070" y="6776"/>
                      <a:pt x="4021" y="6791"/>
                    </a:cubicBezTo>
                    <a:cubicBezTo>
                      <a:pt x="3968" y="6808"/>
                      <a:pt x="3909" y="6727"/>
                      <a:pt x="3876" y="6585"/>
                    </a:cubicBezTo>
                    <a:cubicBezTo>
                      <a:pt x="3830" y="6390"/>
                      <a:pt x="3779" y="6343"/>
                      <a:pt x="3588" y="6329"/>
                    </a:cubicBezTo>
                    <a:cubicBezTo>
                      <a:pt x="3461" y="6320"/>
                      <a:pt x="3337" y="6289"/>
                      <a:pt x="3312" y="6260"/>
                    </a:cubicBezTo>
                    <a:cubicBezTo>
                      <a:pt x="3287" y="6230"/>
                      <a:pt x="3267" y="6018"/>
                      <a:pt x="3267" y="5788"/>
                    </a:cubicBezTo>
                    <a:cubicBezTo>
                      <a:pt x="3267" y="5558"/>
                      <a:pt x="3240" y="5319"/>
                      <a:pt x="3208" y="5256"/>
                    </a:cubicBezTo>
                    <a:cubicBezTo>
                      <a:pt x="3163" y="5170"/>
                      <a:pt x="3164" y="5105"/>
                      <a:pt x="3214" y="4990"/>
                    </a:cubicBezTo>
                    <a:cubicBezTo>
                      <a:pt x="3269" y="4861"/>
                      <a:pt x="3263" y="4837"/>
                      <a:pt x="3174" y="4837"/>
                    </a:cubicBezTo>
                    <a:cubicBezTo>
                      <a:pt x="3092" y="4837"/>
                      <a:pt x="3065" y="4910"/>
                      <a:pt x="3052" y="5154"/>
                    </a:cubicBezTo>
                    <a:cubicBezTo>
                      <a:pt x="3037" y="5450"/>
                      <a:pt x="3023" y="5472"/>
                      <a:pt x="2832" y="5487"/>
                    </a:cubicBezTo>
                    <a:cubicBezTo>
                      <a:pt x="2719" y="5495"/>
                      <a:pt x="2608" y="5481"/>
                      <a:pt x="2583" y="5454"/>
                    </a:cubicBezTo>
                    <a:cubicBezTo>
                      <a:pt x="2559" y="5427"/>
                      <a:pt x="2450" y="5396"/>
                      <a:pt x="2340" y="5386"/>
                    </a:cubicBezTo>
                    <a:cubicBezTo>
                      <a:pt x="2100" y="5364"/>
                      <a:pt x="1987" y="5561"/>
                      <a:pt x="2002" y="5976"/>
                    </a:cubicBezTo>
                    <a:lnTo>
                      <a:pt x="2013" y="6266"/>
                    </a:lnTo>
                    <a:lnTo>
                      <a:pt x="1323" y="6266"/>
                    </a:lnTo>
                    <a:cubicBezTo>
                      <a:pt x="900" y="6266"/>
                      <a:pt x="631" y="6227"/>
                      <a:pt x="629" y="6167"/>
                    </a:cubicBezTo>
                    <a:cubicBezTo>
                      <a:pt x="626" y="6113"/>
                      <a:pt x="606" y="5992"/>
                      <a:pt x="585" y="5896"/>
                    </a:cubicBezTo>
                    <a:cubicBezTo>
                      <a:pt x="544" y="5716"/>
                      <a:pt x="565" y="5310"/>
                      <a:pt x="632" y="5011"/>
                    </a:cubicBezTo>
                    <a:cubicBezTo>
                      <a:pt x="665" y="4862"/>
                      <a:pt x="641" y="4840"/>
                      <a:pt x="457" y="4854"/>
                    </a:cubicBezTo>
                    <a:cubicBezTo>
                      <a:pt x="301" y="4866"/>
                      <a:pt x="252" y="4905"/>
                      <a:pt x="272" y="5005"/>
                    </a:cubicBezTo>
                    <a:cubicBezTo>
                      <a:pt x="287" y="5080"/>
                      <a:pt x="265" y="5166"/>
                      <a:pt x="223" y="5197"/>
                    </a:cubicBezTo>
                    <a:cubicBezTo>
                      <a:pt x="179" y="5229"/>
                      <a:pt x="148" y="5378"/>
                      <a:pt x="148" y="5554"/>
                    </a:cubicBezTo>
                    <a:cubicBezTo>
                      <a:pt x="148" y="5720"/>
                      <a:pt x="107" y="5942"/>
                      <a:pt x="58" y="6047"/>
                    </a:cubicBezTo>
                    <a:cubicBezTo>
                      <a:pt x="-29" y="6232"/>
                      <a:pt x="-27" y="6236"/>
                      <a:pt x="122" y="6206"/>
                    </a:cubicBezTo>
                    <a:cubicBezTo>
                      <a:pt x="206" y="6189"/>
                      <a:pt x="306" y="6130"/>
                      <a:pt x="344" y="6076"/>
                    </a:cubicBezTo>
                    <a:cubicBezTo>
                      <a:pt x="442" y="5937"/>
                      <a:pt x="555" y="6264"/>
                      <a:pt x="561" y="6704"/>
                    </a:cubicBezTo>
                    <a:cubicBezTo>
                      <a:pt x="563" y="6897"/>
                      <a:pt x="562" y="10242"/>
                      <a:pt x="559" y="14136"/>
                    </a:cubicBezTo>
                    <a:cubicBezTo>
                      <a:pt x="554" y="19268"/>
                      <a:pt x="568" y="21251"/>
                      <a:pt x="610" y="21349"/>
                    </a:cubicBezTo>
                    <a:cubicBezTo>
                      <a:pt x="641" y="21422"/>
                      <a:pt x="655" y="21522"/>
                      <a:pt x="640" y="21569"/>
                    </a:cubicBezTo>
                    <a:cubicBezTo>
                      <a:pt x="636" y="21580"/>
                      <a:pt x="646" y="21590"/>
                      <a:pt x="664" y="21600"/>
                    </a:cubicBezTo>
                    <a:lnTo>
                      <a:pt x="2166" y="21600"/>
                    </a:lnTo>
                    <a:lnTo>
                      <a:pt x="2126" y="21395"/>
                    </a:lnTo>
                    <a:cubicBezTo>
                      <a:pt x="2062" y="21072"/>
                      <a:pt x="2094" y="20966"/>
                      <a:pt x="2286" y="20854"/>
                    </a:cubicBezTo>
                    <a:cubicBezTo>
                      <a:pt x="2379" y="20799"/>
                      <a:pt x="2410" y="20828"/>
                      <a:pt x="2431" y="20985"/>
                    </a:cubicBezTo>
                    <a:cubicBezTo>
                      <a:pt x="2452" y="21141"/>
                      <a:pt x="2494" y="21179"/>
                      <a:pt x="2619" y="21157"/>
                    </a:cubicBezTo>
                    <a:cubicBezTo>
                      <a:pt x="2708" y="21142"/>
                      <a:pt x="2821" y="21094"/>
                      <a:pt x="2870" y="21053"/>
                    </a:cubicBezTo>
                    <a:cubicBezTo>
                      <a:pt x="3051" y="20901"/>
                      <a:pt x="3159" y="21208"/>
                      <a:pt x="3047" y="21557"/>
                    </a:cubicBezTo>
                    <a:cubicBezTo>
                      <a:pt x="3042" y="21574"/>
                      <a:pt x="3084" y="21588"/>
                      <a:pt x="3158" y="21600"/>
                    </a:cubicBezTo>
                    <a:lnTo>
                      <a:pt x="8558" y="21600"/>
                    </a:lnTo>
                    <a:cubicBezTo>
                      <a:pt x="9127" y="21577"/>
                      <a:pt x="9387" y="21544"/>
                      <a:pt x="9407" y="21482"/>
                    </a:cubicBezTo>
                    <a:cubicBezTo>
                      <a:pt x="9432" y="21407"/>
                      <a:pt x="9449" y="20324"/>
                      <a:pt x="9443" y="19075"/>
                    </a:cubicBezTo>
                    <a:cubicBezTo>
                      <a:pt x="9438" y="17827"/>
                      <a:pt x="9450" y="16750"/>
                      <a:pt x="9471" y="16684"/>
                    </a:cubicBezTo>
                    <a:cubicBezTo>
                      <a:pt x="9492" y="16618"/>
                      <a:pt x="9589" y="16564"/>
                      <a:pt x="9686" y="16564"/>
                    </a:cubicBezTo>
                    <a:lnTo>
                      <a:pt x="9862" y="16564"/>
                    </a:lnTo>
                    <a:lnTo>
                      <a:pt x="9862" y="15006"/>
                    </a:lnTo>
                    <a:cubicBezTo>
                      <a:pt x="9862" y="13513"/>
                      <a:pt x="9867" y="13438"/>
                      <a:pt x="9977" y="13247"/>
                    </a:cubicBezTo>
                    <a:cubicBezTo>
                      <a:pt x="10041" y="13137"/>
                      <a:pt x="10134" y="13018"/>
                      <a:pt x="10185" y="12984"/>
                    </a:cubicBezTo>
                    <a:cubicBezTo>
                      <a:pt x="10236" y="12949"/>
                      <a:pt x="10264" y="12877"/>
                      <a:pt x="10248" y="12825"/>
                    </a:cubicBezTo>
                    <a:cubicBezTo>
                      <a:pt x="10231" y="12773"/>
                      <a:pt x="10268" y="12680"/>
                      <a:pt x="10330" y="12616"/>
                    </a:cubicBezTo>
                    <a:cubicBezTo>
                      <a:pt x="10424" y="12519"/>
                      <a:pt x="10454" y="12529"/>
                      <a:pt x="10516" y="12684"/>
                    </a:cubicBezTo>
                    <a:cubicBezTo>
                      <a:pt x="10587" y="12860"/>
                      <a:pt x="10589" y="12859"/>
                      <a:pt x="10563" y="12649"/>
                    </a:cubicBezTo>
                    <a:cubicBezTo>
                      <a:pt x="10528" y="12357"/>
                      <a:pt x="10844" y="11943"/>
                      <a:pt x="10960" y="12129"/>
                    </a:cubicBezTo>
                    <a:cubicBezTo>
                      <a:pt x="11049" y="12271"/>
                      <a:pt x="11146" y="12176"/>
                      <a:pt x="11108" y="11986"/>
                    </a:cubicBezTo>
                    <a:cubicBezTo>
                      <a:pt x="11070" y="11792"/>
                      <a:pt x="11269" y="11604"/>
                      <a:pt x="11386" y="11725"/>
                    </a:cubicBezTo>
                    <a:cubicBezTo>
                      <a:pt x="11472" y="11814"/>
                      <a:pt x="11479" y="12059"/>
                      <a:pt x="11486" y="15418"/>
                    </a:cubicBezTo>
                    <a:cubicBezTo>
                      <a:pt x="11492" y="18467"/>
                      <a:pt x="11481" y="19030"/>
                      <a:pt x="11418" y="19131"/>
                    </a:cubicBezTo>
                    <a:cubicBezTo>
                      <a:pt x="11361" y="19222"/>
                      <a:pt x="11358" y="19284"/>
                      <a:pt x="11401" y="19385"/>
                    </a:cubicBezTo>
                    <a:cubicBezTo>
                      <a:pt x="11433" y="19458"/>
                      <a:pt x="11468" y="19749"/>
                      <a:pt x="11479" y="20030"/>
                    </a:cubicBezTo>
                    <a:cubicBezTo>
                      <a:pt x="11490" y="20311"/>
                      <a:pt x="11507" y="20558"/>
                      <a:pt x="11518" y="20579"/>
                    </a:cubicBezTo>
                    <a:cubicBezTo>
                      <a:pt x="11529" y="20600"/>
                      <a:pt x="12403" y="20614"/>
                      <a:pt x="13459" y="20612"/>
                    </a:cubicBezTo>
                    <a:cubicBezTo>
                      <a:pt x="14515" y="20610"/>
                      <a:pt x="15391" y="20644"/>
                      <a:pt x="15405" y="20689"/>
                    </a:cubicBezTo>
                    <a:cubicBezTo>
                      <a:pt x="15420" y="20735"/>
                      <a:pt x="15598" y="20782"/>
                      <a:pt x="15801" y="20794"/>
                    </a:cubicBezTo>
                    <a:cubicBezTo>
                      <a:pt x="16004" y="20805"/>
                      <a:pt x="16189" y="20837"/>
                      <a:pt x="16213" y="20865"/>
                    </a:cubicBezTo>
                    <a:cubicBezTo>
                      <a:pt x="16236" y="20893"/>
                      <a:pt x="16250" y="20858"/>
                      <a:pt x="16242" y="20786"/>
                    </a:cubicBezTo>
                    <a:cubicBezTo>
                      <a:pt x="16231" y="20680"/>
                      <a:pt x="16509" y="20655"/>
                      <a:pt x="17723" y="20655"/>
                    </a:cubicBezTo>
                    <a:cubicBezTo>
                      <a:pt x="18686" y="20655"/>
                      <a:pt x="19219" y="20690"/>
                      <a:pt x="19220" y="20753"/>
                    </a:cubicBezTo>
                    <a:cubicBezTo>
                      <a:pt x="19220" y="20809"/>
                      <a:pt x="19028" y="20864"/>
                      <a:pt x="18775" y="20881"/>
                    </a:cubicBezTo>
                    <a:cubicBezTo>
                      <a:pt x="18530" y="20897"/>
                      <a:pt x="18299" y="20960"/>
                      <a:pt x="18261" y="21020"/>
                    </a:cubicBezTo>
                    <a:cubicBezTo>
                      <a:pt x="18210" y="21101"/>
                      <a:pt x="18176" y="21098"/>
                      <a:pt x="18133" y="21014"/>
                    </a:cubicBezTo>
                    <a:cubicBezTo>
                      <a:pt x="18045" y="20846"/>
                      <a:pt x="17736" y="20868"/>
                      <a:pt x="17736" y="21043"/>
                    </a:cubicBezTo>
                    <a:cubicBezTo>
                      <a:pt x="17736" y="21121"/>
                      <a:pt x="17759" y="21212"/>
                      <a:pt x="17788" y="21246"/>
                    </a:cubicBezTo>
                    <a:cubicBezTo>
                      <a:pt x="17816" y="21280"/>
                      <a:pt x="17824" y="21357"/>
                      <a:pt x="17805" y="21416"/>
                    </a:cubicBezTo>
                    <a:cubicBezTo>
                      <a:pt x="17793" y="21452"/>
                      <a:pt x="17813" y="21523"/>
                      <a:pt x="17844" y="21600"/>
                    </a:cubicBezTo>
                    <a:lnTo>
                      <a:pt x="21558" y="21600"/>
                    </a:lnTo>
                    <a:cubicBezTo>
                      <a:pt x="21563" y="21544"/>
                      <a:pt x="21571" y="21489"/>
                      <a:pt x="21571" y="21432"/>
                    </a:cubicBezTo>
                    <a:lnTo>
                      <a:pt x="21571" y="21097"/>
                    </a:lnTo>
                    <a:lnTo>
                      <a:pt x="21292" y="21097"/>
                    </a:lnTo>
                    <a:cubicBezTo>
                      <a:pt x="21139" y="21097"/>
                      <a:pt x="21000" y="21053"/>
                      <a:pt x="20983" y="20999"/>
                    </a:cubicBezTo>
                    <a:cubicBezTo>
                      <a:pt x="20966" y="20945"/>
                      <a:pt x="20874" y="20900"/>
                      <a:pt x="20779" y="20900"/>
                    </a:cubicBezTo>
                    <a:cubicBezTo>
                      <a:pt x="20683" y="20900"/>
                      <a:pt x="20592" y="20945"/>
                      <a:pt x="20574" y="20999"/>
                    </a:cubicBezTo>
                    <a:cubicBezTo>
                      <a:pt x="20535" y="21121"/>
                      <a:pt x="20105" y="21131"/>
                      <a:pt x="20066" y="21010"/>
                    </a:cubicBezTo>
                    <a:cubicBezTo>
                      <a:pt x="20051" y="20962"/>
                      <a:pt x="20094" y="20852"/>
                      <a:pt x="20163" y="20765"/>
                    </a:cubicBezTo>
                    <a:cubicBezTo>
                      <a:pt x="20260" y="20642"/>
                      <a:pt x="20423" y="20606"/>
                      <a:pt x="20879" y="20606"/>
                    </a:cubicBezTo>
                    <a:lnTo>
                      <a:pt x="21469" y="20606"/>
                    </a:lnTo>
                    <a:lnTo>
                      <a:pt x="21471" y="20334"/>
                    </a:lnTo>
                    <a:cubicBezTo>
                      <a:pt x="21472" y="20185"/>
                      <a:pt x="21474" y="18979"/>
                      <a:pt x="21474" y="17652"/>
                    </a:cubicBezTo>
                    <a:cubicBezTo>
                      <a:pt x="21474" y="16206"/>
                      <a:pt x="21495" y="15194"/>
                      <a:pt x="21525" y="15124"/>
                    </a:cubicBezTo>
                    <a:cubicBezTo>
                      <a:pt x="21559" y="15045"/>
                      <a:pt x="21558" y="14984"/>
                      <a:pt x="21522" y="14942"/>
                    </a:cubicBezTo>
                    <a:cubicBezTo>
                      <a:pt x="21488" y="14902"/>
                      <a:pt x="21469" y="14313"/>
                      <a:pt x="21469" y="13361"/>
                    </a:cubicBezTo>
                    <a:lnTo>
                      <a:pt x="21469" y="11843"/>
                    </a:lnTo>
                    <a:lnTo>
                      <a:pt x="21123" y="11814"/>
                    </a:lnTo>
                    <a:cubicBezTo>
                      <a:pt x="20933" y="11798"/>
                      <a:pt x="20776" y="11741"/>
                      <a:pt x="20774" y="11686"/>
                    </a:cubicBezTo>
                    <a:cubicBezTo>
                      <a:pt x="20771" y="11632"/>
                      <a:pt x="20754" y="11521"/>
                      <a:pt x="20734" y="11439"/>
                    </a:cubicBezTo>
                    <a:cubicBezTo>
                      <a:pt x="20715" y="11357"/>
                      <a:pt x="20706" y="8707"/>
                      <a:pt x="20713" y="5550"/>
                    </a:cubicBezTo>
                    <a:lnTo>
                      <a:pt x="20727" y="0"/>
                    </a:lnTo>
                    <a:lnTo>
                      <a:pt x="10725" y="0"/>
                    </a:lnTo>
                    <a:close/>
                    <a:moveTo>
                      <a:pt x="20905" y="7400"/>
                    </a:moveTo>
                    <a:cubicBezTo>
                      <a:pt x="20878" y="7400"/>
                      <a:pt x="20855" y="7466"/>
                      <a:pt x="20855" y="7547"/>
                    </a:cubicBezTo>
                    <a:cubicBezTo>
                      <a:pt x="20855" y="7629"/>
                      <a:pt x="20864" y="7696"/>
                      <a:pt x="20875" y="7696"/>
                    </a:cubicBezTo>
                    <a:cubicBezTo>
                      <a:pt x="20886" y="7696"/>
                      <a:pt x="20909" y="7629"/>
                      <a:pt x="20925" y="7547"/>
                    </a:cubicBezTo>
                    <a:cubicBezTo>
                      <a:pt x="20941" y="7466"/>
                      <a:pt x="20932" y="7400"/>
                      <a:pt x="20905" y="7400"/>
                    </a:cubicBezTo>
                    <a:close/>
                    <a:moveTo>
                      <a:pt x="20949" y="8384"/>
                    </a:moveTo>
                    <a:cubicBezTo>
                      <a:pt x="20862" y="8384"/>
                      <a:pt x="20855" y="8493"/>
                      <a:pt x="20855" y="9815"/>
                    </a:cubicBezTo>
                    <a:cubicBezTo>
                      <a:pt x="20855" y="11020"/>
                      <a:pt x="20867" y="11244"/>
                      <a:pt x="20932" y="11244"/>
                    </a:cubicBezTo>
                    <a:cubicBezTo>
                      <a:pt x="20994" y="11244"/>
                      <a:pt x="21009" y="11066"/>
                      <a:pt x="21015" y="10283"/>
                    </a:cubicBezTo>
                    <a:cubicBezTo>
                      <a:pt x="21019" y="9754"/>
                      <a:pt x="21026" y="9112"/>
                      <a:pt x="21032" y="8854"/>
                    </a:cubicBezTo>
                    <a:cubicBezTo>
                      <a:pt x="21041" y="8458"/>
                      <a:pt x="21028" y="8384"/>
                      <a:pt x="20949" y="8384"/>
                    </a:cubicBezTo>
                    <a:close/>
                  </a:path>
                </a:pathLst>
              </a:custGeom>
              <a:ln w="12700">
                <a:miter lim="400000"/>
              </a:ln>
            </p:spPr>
          </p:pic>
        </p:grpSp>
        <p:pic>
          <p:nvPicPr>
            <p:cNvPr id="341" name="pasted-image.png"/>
            <p:cNvPicPr>
              <a:picLocks noChangeAspect="1"/>
            </p:cNvPicPr>
            <p:nvPr/>
          </p:nvPicPr>
          <p:blipFill>
            <a:blip r:embed="rId8">
              <a:extLst/>
            </a:blip>
            <a:stretch>
              <a:fillRect/>
            </a:stretch>
          </p:blipFill>
          <p:spPr>
            <a:xfrm>
              <a:off x="5780525" y="1619307"/>
              <a:ext cx="3363475" cy="1405182"/>
            </a:xfrm>
            <a:prstGeom prst="rect">
              <a:avLst/>
            </a:prstGeom>
            <a:ln w="12700">
              <a:miter lim="400000"/>
            </a:ln>
          </p:spPr>
        </p:pic>
      </p:grpSp>
    </p:spTree>
    <p:extLst>
      <p:ext uri="{BB962C8B-B14F-4D97-AF65-F5344CB8AC3E}">
        <p14:creationId xmlns:p14="http://schemas.microsoft.com/office/powerpoint/2010/main" val="34465901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p:nvPr/>
        </p:nvSpPr>
        <p:spPr>
          <a:xfrm>
            <a:off x="990506" y="298837"/>
            <a:ext cx="6955095" cy="810795"/>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p>
            <a:pPr algn="ctr" defTabSz="321457">
              <a:defRPr sz="3500" b="1">
                <a:latin typeface="Times New Roman"/>
                <a:ea typeface="Times New Roman"/>
                <a:cs typeface="Times New Roman"/>
                <a:sym typeface="Times New Roman"/>
              </a:defRPr>
            </a:pPr>
            <a:r>
              <a:rPr lang="es-ES_tradnl" sz="2400" dirty="0" smtClean="0">
                <a:latin typeface="+mj-lt"/>
              </a:rPr>
              <a:t>La m</a:t>
            </a:r>
            <a:r>
              <a:rPr sz="2400" dirty="0" smtClean="0">
                <a:latin typeface="+mj-lt"/>
              </a:rPr>
              <a:t>utaci</a:t>
            </a:r>
            <a:r>
              <a:rPr lang="es-ES_tradnl" sz="2400" dirty="0" err="1" smtClean="0">
                <a:latin typeface="+mj-lt"/>
              </a:rPr>
              <a:t>ones</a:t>
            </a:r>
            <a:r>
              <a:rPr sz="2400" dirty="0" smtClean="0">
                <a:latin typeface="+mj-lt"/>
              </a:rPr>
              <a:t> </a:t>
            </a:r>
            <a:r>
              <a:rPr lang="es-ES_tradnl" sz="2400" dirty="0" smtClean="0">
                <a:latin typeface="+mj-lt"/>
              </a:rPr>
              <a:t>de</a:t>
            </a:r>
            <a:r>
              <a:rPr sz="2400" dirty="0" smtClean="0">
                <a:latin typeface="+mj-lt"/>
              </a:rPr>
              <a:t> </a:t>
            </a:r>
            <a:r>
              <a:rPr sz="2400" i="1" dirty="0">
                <a:latin typeface="+mj-lt"/>
              </a:rPr>
              <a:t>TJP2</a:t>
            </a:r>
            <a:r>
              <a:rPr sz="2400" dirty="0">
                <a:latin typeface="+mj-lt"/>
              </a:rPr>
              <a:t> </a:t>
            </a:r>
            <a:r>
              <a:rPr sz="2400" dirty="0" smtClean="0">
                <a:latin typeface="+mj-lt"/>
              </a:rPr>
              <a:t>provoca</a:t>
            </a:r>
            <a:r>
              <a:rPr lang="es-ES_tradnl" sz="2400" dirty="0" smtClean="0">
                <a:latin typeface="+mj-lt"/>
              </a:rPr>
              <a:t>n</a:t>
            </a:r>
            <a:r>
              <a:rPr sz="2400" dirty="0" smtClean="0">
                <a:latin typeface="+mj-lt"/>
              </a:rPr>
              <a:t> </a:t>
            </a:r>
            <a:r>
              <a:rPr sz="2400" dirty="0">
                <a:latin typeface="+mj-lt"/>
              </a:rPr>
              <a:t>sordera no sindrómica autosómica dominante</a:t>
            </a:r>
          </a:p>
        </p:txBody>
      </p:sp>
      <p:sp>
        <p:nvSpPr>
          <p:cNvPr id="349" name="Shape 349"/>
          <p:cNvSpPr/>
          <p:nvPr/>
        </p:nvSpPr>
        <p:spPr>
          <a:xfrm>
            <a:off x="5066600" y="6012563"/>
            <a:ext cx="4806965" cy="318353"/>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lvl1pPr defTabSz="457200">
              <a:defRPr sz="1800" b="1">
                <a:latin typeface="Times New Roman"/>
                <a:ea typeface="Times New Roman"/>
                <a:cs typeface="Times New Roman"/>
                <a:sym typeface="Times New Roman"/>
              </a:defRPr>
            </a:lvl1pPr>
          </a:lstStyle>
          <a:p>
            <a:r>
              <a:rPr sz="1600" dirty="0">
                <a:latin typeface="+mn-lt"/>
              </a:rPr>
              <a:t>Kim, et al. 2014 </a:t>
            </a:r>
            <a:r>
              <a:rPr lang="es-ES_tradnl" sz="1600" dirty="0">
                <a:latin typeface="+mn-lt"/>
              </a:rPr>
              <a:t> </a:t>
            </a:r>
            <a:r>
              <a:rPr lang="es-ES_tradnl" sz="1600" dirty="0" err="1" smtClean="0">
                <a:latin typeface="+mn-lt"/>
              </a:rPr>
              <a:t>Plos</a:t>
            </a:r>
            <a:r>
              <a:rPr lang="es-ES_tradnl" sz="1600" dirty="0" smtClean="0">
                <a:latin typeface="+mn-lt"/>
              </a:rPr>
              <a:t> </a:t>
            </a:r>
            <a:r>
              <a:rPr lang="es-ES_tradnl" sz="1600" dirty="0" err="1" smtClean="0">
                <a:latin typeface="+mn-lt"/>
              </a:rPr>
              <a:t>One</a:t>
            </a:r>
            <a:r>
              <a:rPr lang="es-ES_tradnl" sz="1600" dirty="0" smtClean="0">
                <a:latin typeface="+mn-lt"/>
              </a:rPr>
              <a:t>,</a:t>
            </a:r>
            <a:r>
              <a:rPr sz="1600" dirty="0" smtClean="0">
                <a:latin typeface="+mn-lt"/>
              </a:rPr>
              <a:t> 9:</a:t>
            </a:r>
            <a:r>
              <a:rPr sz="1600" dirty="0">
                <a:latin typeface="+mn-lt"/>
              </a:rPr>
              <a:t>e95646. </a:t>
            </a:r>
          </a:p>
        </p:txBody>
      </p:sp>
      <p:sp>
        <p:nvSpPr>
          <p:cNvPr id="350" name="Shape 350"/>
          <p:cNvSpPr/>
          <p:nvPr/>
        </p:nvSpPr>
        <p:spPr>
          <a:xfrm>
            <a:off x="256887" y="5812367"/>
            <a:ext cx="1812668" cy="303347"/>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lstStyle>
            <a:lvl1pPr>
              <a:defRPr sz="1900" b="1">
                <a:solidFill>
                  <a:srgbClr val="FF2600"/>
                </a:solidFill>
                <a:latin typeface="Arial"/>
                <a:ea typeface="Arial"/>
                <a:cs typeface="Arial"/>
                <a:sym typeface="Arial"/>
              </a:defRPr>
            </a:lvl1pPr>
          </a:lstStyle>
          <a:p>
            <a:r>
              <a:rPr dirty="0">
                <a:latin typeface="+mn-lt"/>
              </a:rPr>
              <a:t>(ZO-2) PDZ 1</a:t>
            </a:r>
          </a:p>
        </p:txBody>
      </p:sp>
      <p:sp>
        <p:nvSpPr>
          <p:cNvPr id="351" name="Shape 351"/>
          <p:cNvSpPr/>
          <p:nvPr/>
        </p:nvSpPr>
        <p:spPr>
          <a:xfrm>
            <a:off x="1276838" y="1230148"/>
            <a:ext cx="1982711" cy="37990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sz="2000" b="1">
                <a:solidFill>
                  <a:srgbClr val="FF2600"/>
                </a:solidFill>
                <a:latin typeface="Times New Roman"/>
                <a:ea typeface="Times New Roman"/>
                <a:cs typeface="Times New Roman"/>
                <a:sym typeface="Times New Roman"/>
              </a:defRPr>
            </a:lvl1pPr>
          </a:lstStyle>
          <a:p>
            <a:r>
              <a:rPr dirty="0" smtClean="0">
                <a:latin typeface="+mn-lt"/>
              </a:rPr>
              <a:t>334G</a:t>
            </a:r>
            <a:r>
              <a:rPr dirty="0">
                <a:latin typeface="+mn-lt"/>
              </a:rPr>
              <a:t>&gt;</a:t>
            </a:r>
            <a:r>
              <a:rPr dirty="0" smtClean="0">
                <a:latin typeface="+mn-lt"/>
              </a:rPr>
              <a:t>A</a:t>
            </a:r>
            <a:r>
              <a:rPr lang="es-ES_tradnl" dirty="0" smtClean="0">
                <a:latin typeface="+mn-lt"/>
              </a:rPr>
              <a:t> y 356A&gt;G</a:t>
            </a:r>
            <a:r>
              <a:rPr dirty="0" smtClean="0">
                <a:latin typeface="+mn-lt"/>
              </a:rPr>
              <a:t>  </a:t>
            </a:r>
            <a:endParaRPr dirty="0">
              <a:latin typeface="+mn-lt"/>
            </a:endParaRPr>
          </a:p>
        </p:txBody>
      </p:sp>
      <p:sp>
        <p:nvSpPr>
          <p:cNvPr id="352" name="Shape 352"/>
          <p:cNvSpPr/>
          <p:nvPr/>
        </p:nvSpPr>
        <p:spPr>
          <a:xfrm>
            <a:off x="1728210" y="5336696"/>
            <a:ext cx="1041948" cy="37990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sz="2000" b="1">
                <a:solidFill>
                  <a:srgbClr val="FF2600"/>
                </a:solidFill>
                <a:latin typeface="Times New Roman"/>
                <a:ea typeface="Times New Roman"/>
                <a:cs typeface="Times New Roman"/>
                <a:sym typeface="Times New Roman"/>
              </a:defRPr>
            </a:lvl1pPr>
          </a:lstStyle>
          <a:p>
            <a:r>
              <a:rPr dirty="0">
                <a:latin typeface="+mn-lt"/>
              </a:rPr>
              <a:t>p(A112T)</a:t>
            </a:r>
          </a:p>
        </p:txBody>
      </p:sp>
      <p:grpSp>
        <p:nvGrpSpPr>
          <p:cNvPr id="366" name="Group 366"/>
          <p:cNvGrpSpPr/>
          <p:nvPr/>
        </p:nvGrpSpPr>
        <p:grpSpPr>
          <a:xfrm>
            <a:off x="3930031" y="1694527"/>
            <a:ext cx="5213970" cy="3903951"/>
            <a:chOff x="0" y="0"/>
            <a:chExt cx="7415423" cy="5552285"/>
          </a:xfrm>
        </p:grpSpPr>
        <p:grpSp>
          <p:nvGrpSpPr>
            <p:cNvPr id="362" name="Group 362"/>
            <p:cNvGrpSpPr/>
            <p:nvPr/>
          </p:nvGrpSpPr>
          <p:grpSpPr>
            <a:xfrm>
              <a:off x="0" y="0"/>
              <a:ext cx="6876657" cy="5552285"/>
              <a:chOff x="0" y="0"/>
              <a:chExt cx="6876656" cy="5552284"/>
            </a:xfrm>
          </p:grpSpPr>
          <p:grpSp>
            <p:nvGrpSpPr>
              <p:cNvPr id="360" name="Group 360"/>
              <p:cNvGrpSpPr/>
              <p:nvPr/>
            </p:nvGrpSpPr>
            <p:grpSpPr>
              <a:xfrm>
                <a:off x="0" y="0"/>
                <a:ext cx="6876656" cy="5552284"/>
                <a:chOff x="0" y="0"/>
                <a:chExt cx="6876655" cy="5552283"/>
              </a:xfrm>
            </p:grpSpPr>
            <p:grpSp>
              <p:nvGrpSpPr>
                <p:cNvPr id="356" name="Group 356"/>
                <p:cNvGrpSpPr/>
                <p:nvPr/>
              </p:nvGrpSpPr>
              <p:grpSpPr>
                <a:xfrm>
                  <a:off x="0" y="0"/>
                  <a:ext cx="6876655" cy="5552283"/>
                  <a:chOff x="0" y="0"/>
                  <a:chExt cx="6876654" cy="5552282"/>
                </a:xfrm>
              </p:grpSpPr>
              <p:pic>
                <p:nvPicPr>
                  <p:cNvPr id="353" name="pasted-image.tiff"/>
                  <p:cNvPicPr>
                    <a:picLocks noChangeAspect="1"/>
                  </p:cNvPicPr>
                  <p:nvPr/>
                </p:nvPicPr>
                <p:blipFill>
                  <a:blip r:embed="rId3">
                    <a:extLst/>
                  </a:blip>
                  <a:srcRect t="7409" r="5556" b="5818"/>
                  <a:stretch>
                    <a:fillRect/>
                  </a:stretch>
                </p:blipFill>
                <p:spPr>
                  <a:xfrm>
                    <a:off x="0" y="0"/>
                    <a:ext cx="6876654" cy="555228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602"/>
                        </a:lnTo>
                        <a:lnTo>
                          <a:pt x="0" y="21600"/>
                        </a:lnTo>
                        <a:lnTo>
                          <a:pt x="21600" y="21600"/>
                        </a:lnTo>
                        <a:lnTo>
                          <a:pt x="21600" y="0"/>
                        </a:lnTo>
                        <a:lnTo>
                          <a:pt x="0" y="0"/>
                        </a:lnTo>
                        <a:close/>
                        <a:moveTo>
                          <a:pt x="16933" y="1281"/>
                        </a:moveTo>
                        <a:cubicBezTo>
                          <a:pt x="16948" y="1281"/>
                          <a:pt x="16966" y="1282"/>
                          <a:pt x="16988" y="1285"/>
                        </a:cubicBezTo>
                        <a:cubicBezTo>
                          <a:pt x="17092" y="1297"/>
                          <a:pt x="17096" y="1306"/>
                          <a:pt x="17105" y="1481"/>
                        </a:cubicBezTo>
                        <a:cubicBezTo>
                          <a:pt x="17110" y="1581"/>
                          <a:pt x="17123" y="1690"/>
                          <a:pt x="17135" y="1723"/>
                        </a:cubicBezTo>
                        <a:cubicBezTo>
                          <a:pt x="17146" y="1757"/>
                          <a:pt x="17158" y="1794"/>
                          <a:pt x="17160" y="1805"/>
                        </a:cubicBezTo>
                        <a:cubicBezTo>
                          <a:pt x="17161" y="1816"/>
                          <a:pt x="17172" y="1845"/>
                          <a:pt x="17185" y="1868"/>
                        </a:cubicBezTo>
                        <a:cubicBezTo>
                          <a:pt x="17197" y="1892"/>
                          <a:pt x="17210" y="2091"/>
                          <a:pt x="17213" y="2313"/>
                        </a:cubicBezTo>
                        <a:cubicBezTo>
                          <a:pt x="17218" y="2630"/>
                          <a:pt x="17230" y="2726"/>
                          <a:pt x="17272" y="2764"/>
                        </a:cubicBezTo>
                        <a:cubicBezTo>
                          <a:pt x="17314" y="2802"/>
                          <a:pt x="17325" y="2891"/>
                          <a:pt x="17325" y="3230"/>
                        </a:cubicBezTo>
                        <a:cubicBezTo>
                          <a:pt x="17325" y="3514"/>
                          <a:pt x="17313" y="3646"/>
                          <a:pt x="17288" y="3641"/>
                        </a:cubicBezTo>
                        <a:cubicBezTo>
                          <a:pt x="17268" y="3636"/>
                          <a:pt x="17256" y="3676"/>
                          <a:pt x="17261" y="3729"/>
                        </a:cubicBezTo>
                        <a:cubicBezTo>
                          <a:pt x="17266" y="3788"/>
                          <a:pt x="17239" y="3859"/>
                          <a:pt x="17191" y="3915"/>
                        </a:cubicBezTo>
                        <a:cubicBezTo>
                          <a:pt x="17147" y="3966"/>
                          <a:pt x="17112" y="4042"/>
                          <a:pt x="17112" y="4084"/>
                        </a:cubicBezTo>
                        <a:cubicBezTo>
                          <a:pt x="17112" y="4125"/>
                          <a:pt x="17090" y="4168"/>
                          <a:pt x="17064" y="4181"/>
                        </a:cubicBezTo>
                        <a:cubicBezTo>
                          <a:pt x="17037" y="4194"/>
                          <a:pt x="17022" y="4220"/>
                          <a:pt x="17031" y="4238"/>
                        </a:cubicBezTo>
                        <a:cubicBezTo>
                          <a:pt x="17040" y="4257"/>
                          <a:pt x="17029" y="4288"/>
                          <a:pt x="17005" y="4306"/>
                        </a:cubicBezTo>
                        <a:cubicBezTo>
                          <a:pt x="16981" y="4324"/>
                          <a:pt x="16914" y="4426"/>
                          <a:pt x="16857" y="4533"/>
                        </a:cubicBezTo>
                        <a:lnTo>
                          <a:pt x="16752" y="4729"/>
                        </a:lnTo>
                        <a:lnTo>
                          <a:pt x="16842" y="4715"/>
                        </a:lnTo>
                        <a:cubicBezTo>
                          <a:pt x="16891" y="4708"/>
                          <a:pt x="16929" y="4683"/>
                          <a:pt x="16925" y="4658"/>
                        </a:cubicBezTo>
                        <a:cubicBezTo>
                          <a:pt x="16922" y="4633"/>
                          <a:pt x="16955" y="4571"/>
                          <a:pt x="16999" y="4519"/>
                        </a:cubicBezTo>
                        <a:cubicBezTo>
                          <a:pt x="17043" y="4468"/>
                          <a:pt x="17080" y="4401"/>
                          <a:pt x="17080" y="4371"/>
                        </a:cubicBezTo>
                        <a:cubicBezTo>
                          <a:pt x="17080" y="4341"/>
                          <a:pt x="17101" y="4305"/>
                          <a:pt x="17128" y="4292"/>
                        </a:cubicBezTo>
                        <a:cubicBezTo>
                          <a:pt x="17155" y="4279"/>
                          <a:pt x="17177" y="4247"/>
                          <a:pt x="17177" y="4221"/>
                        </a:cubicBezTo>
                        <a:cubicBezTo>
                          <a:pt x="17177" y="4142"/>
                          <a:pt x="17381" y="3944"/>
                          <a:pt x="17416" y="3988"/>
                        </a:cubicBezTo>
                        <a:cubicBezTo>
                          <a:pt x="17434" y="4010"/>
                          <a:pt x="17448" y="4179"/>
                          <a:pt x="17449" y="4365"/>
                        </a:cubicBezTo>
                        <a:cubicBezTo>
                          <a:pt x="17449" y="4606"/>
                          <a:pt x="17463" y="4723"/>
                          <a:pt x="17499" y="4774"/>
                        </a:cubicBezTo>
                        <a:cubicBezTo>
                          <a:pt x="17526" y="4813"/>
                          <a:pt x="17539" y="4845"/>
                          <a:pt x="17530" y="4845"/>
                        </a:cubicBezTo>
                        <a:cubicBezTo>
                          <a:pt x="17520" y="4845"/>
                          <a:pt x="17527" y="4932"/>
                          <a:pt x="17544" y="5038"/>
                        </a:cubicBezTo>
                        <a:cubicBezTo>
                          <a:pt x="17560" y="5144"/>
                          <a:pt x="17572" y="5405"/>
                          <a:pt x="17572" y="5618"/>
                        </a:cubicBezTo>
                        <a:cubicBezTo>
                          <a:pt x="17572" y="5907"/>
                          <a:pt x="17586" y="6044"/>
                          <a:pt x="17628" y="6147"/>
                        </a:cubicBezTo>
                        <a:cubicBezTo>
                          <a:pt x="17671" y="6251"/>
                          <a:pt x="17684" y="6377"/>
                          <a:pt x="17681" y="6658"/>
                        </a:cubicBezTo>
                        <a:cubicBezTo>
                          <a:pt x="17678" y="6918"/>
                          <a:pt x="17689" y="7036"/>
                          <a:pt x="17717" y="7050"/>
                        </a:cubicBezTo>
                        <a:cubicBezTo>
                          <a:pt x="17769" y="7075"/>
                          <a:pt x="17802" y="7573"/>
                          <a:pt x="17802" y="8381"/>
                        </a:cubicBezTo>
                        <a:cubicBezTo>
                          <a:pt x="17802" y="8731"/>
                          <a:pt x="17814" y="9028"/>
                          <a:pt x="17830" y="9040"/>
                        </a:cubicBezTo>
                        <a:cubicBezTo>
                          <a:pt x="17885" y="9082"/>
                          <a:pt x="17899" y="9370"/>
                          <a:pt x="17904" y="10602"/>
                        </a:cubicBezTo>
                        <a:cubicBezTo>
                          <a:pt x="17909" y="11748"/>
                          <a:pt x="17913" y="11842"/>
                          <a:pt x="17969" y="11892"/>
                        </a:cubicBezTo>
                        <a:cubicBezTo>
                          <a:pt x="18001" y="11921"/>
                          <a:pt x="18028" y="11990"/>
                          <a:pt x="18028" y="12044"/>
                        </a:cubicBezTo>
                        <a:cubicBezTo>
                          <a:pt x="18028" y="12106"/>
                          <a:pt x="18047" y="12143"/>
                          <a:pt x="18078" y="12143"/>
                        </a:cubicBezTo>
                        <a:cubicBezTo>
                          <a:pt x="18106" y="12143"/>
                          <a:pt x="18138" y="12172"/>
                          <a:pt x="18149" y="12210"/>
                        </a:cubicBezTo>
                        <a:cubicBezTo>
                          <a:pt x="18176" y="12297"/>
                          <a:pt x="18280" y="12427"/>
                          <a:pt x="18324" y="12427"/>
                        </a:cubicBezTo>
                        <a:cubicBezTo>
                          <a:pt x="18342" y="12427"/>
                          <a:pt x="18368" y="12459"/>
                          <a:pt x="18380" y="12498"/>
                        </a:cubicBezTo>
                        <a:cubicBezTo>
                          <a:pt x="18392" y="12537"/>
                          <a:pt x="18450" y="12621"/>
                          <a:pt x="18510" y="12687"/>
                        </a:cubicBezTo>
                        <a:cubicBezTo>
                          <a:pt x="18633" y="12822"/>
                          <a:pt x="18650" y="12969"/>
                          <a:pt x="18552" y="13034"/>
                        </a:cubicBezTo>
                        <a:cubicBezTo>
                          <a:pt x="18514" y="13059"/>
                          <a:pt x="18486" y="13120"/>
                          <a:pt x="18486" y="13176"/>
                        </a:cubicBezTo>
                        <a:cubicBezTo>
                          <a:pt x="18486" y="13311"/>
                          <a:pt x="18440" y="13334"/>
                          <a:pt x="18182" y="13337"/>
                        </a:cubicBezTo>
                        <a:cubicBezTo>
                          <a:pt x="18004" y="13338"/>
                          <a:pt x="17952" y="13353"/>
                          <a:pt x="17926" y="13409"/>
                        </a:cubicBezTo>
                        <a:cubicBezTo>
                          <a:pt x="17909" y="13448"/>
                          <a:pt x="17879" y="13480"/>
                          <a:pt x="17859" y="13480"/>
                        </a:cubicBezTo>
                        <a:cubicBezTo>
                          <a:pt x="17839" y="13480"/>
                          <a:pt x="17805" y="13511"/>
                          <a:pt x="17783" y="13548"/>
                        </a:cubicBezTo>
                        <a:cubicBezTo>
                          <a:pt x="17750" y="13604"/>
                          <a:pt x="17688" y="13616"/>
                          <a:pt x="17438" y="13613"/>
                        </a:cubicBezTo>
                        <a:cubicBezTo>
                          <a:pt x="17172" y="13610"/>
                          <a:pt x="17125" y="13620"/>
                          <a:pt x="17087" y="13687"/>
                        </a:cubicBezTo>
                        <a:cubicBezTo>
                          <a:pt x="17056" y="13743"/>
                          <a:pt x="17008" y="13761"/>
                          <a:pt x="16913" y="13757"/>
                        </a:cubicBezTo>
                        <a:cubicBezTo>
                          <a:pt x="16765" y="13749"/>
                          <a:pt x="16728" y="13707"/>
                          <a:pt x="16789" y="13616"/>
                        </a:cubicBezTo>
                        <a:cubicBezTo>
                          <a:pt x="16812" y="13582"/>
                          <a:pt x="16836" y="13443"/>
                          <a:pt x="16842" y="13306"/>
                        </a:cubicBezTo>
                        <a:cubicBezTo>
                          <a:pt x="16848" y="13169"/>
                          <a:pt x="16872" y="13010"/>
                          <a:pt x="16894" y="12954"/>
                        </a:cubicBezTo>
                        <a:cubicBezTo>
                          <a:pt x="16956" y="12799"/>
                          <a:pt x="16960" y="12549"/>
                          <a:pt x="16902" y="12469"/>
                        </a:cubicBezTo>
                        <a:cubicBezTo>
                          <a:pt x="16856" y="12406"/>
                          <a:pt x="16858" y="12391"/>
                          <a:pt x="16929" y="12308"/>
                        </a:cubicBezTo>
                        <a:cubicBezTo>
                          <a:pt x="16979" y="12250"/>
                          <a:pt x="17015" y="12233"/>
                          <a:pt x="17029" y="12261"/>
                        </a:cubicBezTo>
                        <a:cubicBezTo>
                          <a:pt x="17041" y="12285"/>
                          <a:pt x="17074" y="12305"/>
                          <a:pt x="17103" y="12305"/>
                        </a:cubicBezTo>
                        <a:cubicBezTo>
                          <a:pt x="17132" y="12305"/>
                          <a:pt x="17182" y="12334"/>
                          <a:pt x="17214" y="12370"/>
                        </a:cubicBezTo>
                        <a:cubicBezTo>
                          <a:pt x="17268" y="12431"/>
                          <a:pt x="17279" y="12429"/>
                          <a:pt x="17360" y="12350"/>
                        </a:cubicBezTo>
                        <a:cubicBezTo>
                          <a:pt x="17409" y="12303"/>
                          <a:pt x="17465" y="12264"/>
                          <a:pt x="17486" y="12264"/>
                        </a:cubicBezTo>
                        <a:cubicBezTo>
                          <a:pt x="17526" y="12264"/>
                          <a:pt x="17532" y="12127"/>
                          <a:pt x="17496" y="12021"/>
                        </a:cubicBezTo>
                        <a:cubicBezTo>
                          <a:pt x="17485" y="11988"/>
                          <a:pt x="17470" y="11916"/>
                          <a:pt x="17465" y="11862"/>
                        </a:cubicBezTo>
                        <a:cubicBezTo>
                          <a:pt x="17452" y="11733"/>
                          <a:pt x="17302" y="11594"/>
                          <a:pt x="17222" y="11637"/>
                        </a:cubicBezTo>
                        <a:cubicBezTo>
                          <a:pt x="17189" y="11655"/>
                          <a:pt x="17151" y="11667"/>
                          <a:pt x="17137" y="11663"/>
                        </a:cubicBezTo>
                        <a:cubicBezTo>
                          <a:pt x="17124" y="11660"/>
                          <a:pt x="17115" y="11679"/>
                          <a:pt x="17120" y="11706"/>
                        </a:cubicBezTo>
                        <a:cubicBezTo>
                          <a:pt x="17124" y="11734"/>
                          <a:pt x="17094" y="11762"/>
                          <a:pt x="17052" y="11770"/>
                        </a:cubicBezTo>
                        <a:cubicBezTo>
                          <a:pt x="16997" y="11780"/>
                          <a:pt x="16972" y="11761"/>
                          <a:pt x="16959" y="11700"/>
                        </a:cubicBezTo>
                        <a:cubicBezTo>
                          <a:pt x="16941" y="11613"/>
                          <a:pt x="16838" y="11583"/>
                          <a:pt x="16802" y="11655"/>
                        </a:cubicBezTo>
                        <a:cubicBezTo>
                          <a:pt x="16791" y="11678"/>
                          <a:pt x="16756" y="11697"/>
                          <a:pt x="16726" y="11699"/>
                        </a:cubicBezTo>
                        <a:cubicBezTo>
                          <a:pt x="16635" y="11702"/>
                          <a:pt x="16517" y="11920"/>
                          <a:pt x="16541" y="12038"/>
                        </a:cubicBezTo>
                        <a:cubicBezTo>
                          <a:pt x="16563" y="12148"/>
                          <a:pt x="16760" y="12427"/>
                          <a:pt x="16814" y="12427"/>
                        </a:cubicBezTo>
                        <a:cubicBezTo>
                          <a:pt x="16870" y="12427"/>
                          <a:pt x="16888" y="12501"/>
                          <a:pt x="16853" y="12582"/>
                        </a:cubicBezTo>
                        <a:cubicBezTo>
                          <a:pt x="16835" y="12624"/>
                          <a:pt x="16814" y="12721"/>
                          <a:pt x="16806" y="12796"/>
                        </a:cubicBezTo>
                        <a:cubicBezTo>
                          <a:pt x="16769" y="13128"/>
                          <a:pt x="16739" y="13264"/>
                          <a:pt x="16685" y="13351"/>
                        </a:cubicBezTo>
                        <a:cubicBezTo>
                          <a:pt x="16641" y="13420"/>
                          <a:pt x="16633" y="13472"/>
                          <a:pt x="16653" y="13559"/>
                        </a:cubicBezTo>
                        <a:cubicBezTo>
                          <a:pt x="16686" y="13699"/>
                          <a:pt x="16643" y="13764"/>
                          <a:pt x="16520" y="13764"/>
                        </a:cubicBezTo>
                        <a:cubicBezTo>
                          <a:pt x="16461" y="13764"/>
                          <a:pt x="16428" y="13790"/>
                          <a:pt x="16417" y="13843"/>
                        </a:cubicBezTo>
                        <a:cubicBezTo>
                          <a:pt x="16402" y="13911"/>
                          <a:pt x="16370" y="13921"/>
                          <a:pt x="16202" y="13920"/>
                        </a:cubicBezTo>
                        <a:cubicBezTo>
                          <a:pt x="16071" y="13920"/>
                          <a:pt x="15978" y="13943"/>
                          <a:pt x="15922" y="13988"/>
                        </a:cubicBezTo>
                        <a:cubicBezTo>
                          <a:pt x="15850" y="14046"/>
                          <a:pt x="15835" y="14048"/>
                          <a:pt x="15819" y="13999"/>
                        </a:cubicBezTo>
                        <a:cubicBezTo>
                          <a:pt x="15797" y="13926"/>
                          <a:pt x="15856" y="13724"/>
                          <a:pt x="15901" y="13724"/>
                        </a:cubicBezTo>
                        <a:cubicBezTo>
                          <a:pt x="15922" y="13724"/>
                          <a:pt x="15934" y="13461"/>
                          <a:pt x="15934" y="12980"/>
                        </a:cubicBezTo>
                        <a:cubicBezTo>
                          <a:pt x="15934" y="12288"/>
                          <a:pt x="15930" y="12232"/>
                          <a:pt x="15869" y="12163"/>
                        </a:cubicBezTo>
                        <a:cubicBezTo>
                          <a:pt x="15833" y="12123"/>
                          <a:pt x="15803" y="12056"/>
                          <a:pt x="15803" y="12015"/>
                        </a:cubicBezTo>
                        <a:cubicBezTo>
                          <a:pt x="15803" y="11974"/>
                          <a:pt x="15773" y="11902"/>
                          <a:pt x="15736" y="11856"/>
                        </a:cubicBezTo>
                        <a:cubicBezTo>
                          <a:pt x="15693" y="11802"/>
                          <a:pt x="15677" y="11745"/>
                          <a:pt x="15690" y="11694"/>
                        </a:cubicBezTo>
                        <a:cubicBezTo>
                          <a:pt x="15704" y="11639"/>
                          <a:pt x="15694" y="11615"/>
                          <a:pt x="15660" y="11615"/>
                        </a:cubicBezTo>
                        <a:cubicBezTo>
                          <a:pt x="15633" y="11615"/>
                          <a:pt x="15598" y="11592"/>
                          <a:pt x="15584" y="11563"/>
                        </a:cubicBezTo>
                        <a:cubicBezTo>
                          <a:pt x="15569" y="11533"/>
                          <a:pt x="15532" y="11495"/>
                          <a:pt x="15500" y="11481"/>
                        </a:cubicBezTo>
                        <a:cubicBezTo>
                          <a:pt x="15469" y="11466"/>
                          <a:pt x="15447" y="11433"/>
                          <a:pt x="15452" y="11405"/>
                        </a:cubicBezTo>
                        <a:cubicBezTo>
                          <a:pt x="15456" y="11377"/>
                          <a:pt x="15429" y="11348"/>
                          <a:pt x="15391" y="11340"/>
                        </a:cubicBezTo>
                        <a:cubicBezTo>
                          <a:pt x="15353" y="11333"/>
                          <a:pt x="15280" y="11274"/>
                          <a:pt x="15230" y="11209"/>
                        </a:cubicBezTo>
                        <a:cubicBezTo>
                          <a:pt x="15156" y="11114"/>
                          <a:pt x="15149" y="11086"/>
                          <a:pt x="15189" y="11067"/>
                        </a:cubicBezTo>
                        <a:cubicBezTo>
                          <a:pt x="15220" y="11052"/>
                          <a:pt x="15232" y="11010"/>
                          <a:pt x="15222" y="10950"/>
                        </a:cubicBezTo>
                        <a:cubicBezTo>
                          <a:pt x="15214" y="10898"/>
                          <a:pt x="15231" y="10811"/>
                          <a:pt x="15257" y="10758"/>
                        </a:cubicBezTo>
                        <a:cubicBezTo>
                          <a:pt x="15284" y="10706"/>
                          <a:pt x="15314" y="10596"/>
                          <a:pt x="15326" y="10514"/>
                        </a:cubicBezTo>
                        <a:cubicBezTo>
                          <a:pt x="15337" y="10433"/>
                          <a:pt x="15369" y="10346"/>
                          <a:pt x="15396" y="10318"/>
                        </a:cubicBezTo>
                        <a:cubicBezTo>
                          <a:pt x="15452" y="10260"/>
                          <a:pt x="15458" y="10172"/>
                          <a:pt x="15409" y="10135"/>
                        </a:cubicBezTo>
                        <a:cubicBezTo>
                          <a:pt x="15374" y="10108"/>
                          <a:pt x="15278" y="10182"/>
                          <a:pt x="15286" y="10230"/>
                        </a:cubicBezTo>
                        <a:cubicBezTo>
                          <a:pt x="15295" y="10289"/>
                          <a:pt x="15214" y="10480"/>
                          <a:pt x="15179" y="10480"/>
                        </a:cubicBezTo>
                        <a:cubicBezTo>
                          <a:pt x="15154" y="10480"/>
                          <a:pt x="15148" y="10523"/>
                          <a:pt x="15161" y="10604"/>
                        </a:cubicBezTo>
                        <a:cubicBezTo>
                          <a:pt x="15177" y="10701"/>
                          <a:pt x="15164" y="10749"/>
                          <a:pt x="15104" y="10823"/>
                        </a:cubicBezTo>
                        <a:cubicBezTo>
                          <a:pt x="15062" y="10875"/>
                          <a:pt x="15019" y="10948"/>
                          <a:pt x="15008" y="10984"/>
                        </a:cubicBezTo>
                        <a:cubicBezTo>
                          <a:pt x="14993" y="11031"/>
                          <a:pt x="14943" y="11049"/>
                          <a:pt x="14826" y="11049"/>
                        </a:cubicBezTo>
                        <a:cubicBezTo>
                          <a:pt x="14720" y="11049"/>
                          <a:pt x="14659" y="11067"/>
                          <a:pt x="14648" y="11103"/>
                        </a:cubicBezTo>
                        <a:cubicBezTo>
                          <a:pt x="14638" y="11133"/>
                          <a:pt x="14573" y="11168"/>
                          <a:pt x="14503" y="11180"/>
                        </a:cubicBezTo>
                        <a:cubicBezTo>
                          <a:pt x="14426" y="11193"/>
                          <a:pt x="14338" y="11244"/>
                          <a:pt x="14280" y="11311"/>
                        </a:cubicBezTo>
                        <a:cubicBezTo>
                          <a:pt x="14167" y="11442"/>
                          <a:pt x="14009" y="11535"/>
                          <a:pt x="13947" y="11506"/>
                        </a:cubicBezTo>
                        <a:cubicBezTo>
                          <a:pt x="13921" y="11493"/>
                          <a:pt x="13907" y="11507"/>
                          <a:pt x="13912" y="11540"/>
                        </a:cubicBezTo>
                        <a:cubicBezTo>
                          <a:pt x="13918" y="11575"/>
                          <a:pt x="13892" y="11595"/>
                          <a:pt x="13840" y="11595"/>
                        </a:cubicBezTo>
                        <a:cubicBezTo>
                          <a:pt x="13764" y="11595"/>
                          <a:pt x="13758" y="11581"/>
                          <a:pt x="13761" y="11416"/>
                        </a:cubicBezTo>
                        <a:cubicBezTo>
                          <a:pt x="13764" y="11272"/>
                          <a:pt x="13783" y="11219"/>
                          <a:pt x="13855" y="11147"/>
                        </a:cubicBezTo>
                        <a:cubicBezTo>
                          <a:pt x="13974" y="11029"/>
                          <a:pt x="14005" y="10749"/>
                          <a:pt x="13906" y="10683"/>
                        </a:cubicBezTo>
                        <a:cubicBezTo>
                          <a:pt x="13753" y="10581"/>
                          <a:pt x="13904" y="10336"/>
                          <a:pt x="14073" y="10412"/>
                        </a:cubicBezTo>
                        <a:cubicBezTo>
                          <a:pt x="14158" y="10451"/>
                          <a:pt x="14420" y="10416"/>
                          <a:pt x="14383" y="10371"/>
                        </a:cubicBezTo>
                        <a:cubicBezTo>
                          <a:pt x="14373" y="10358"/>
                          <a:pt x="14381" y="10320"/>
                          <a:pt x="14402" y="10289"/>
                        </a:cubicBezTo>
                        <a:cubicBezTo>
                          <a:pt x="14430" y="10247"/>
                          <a:pt x="14430" y="10221"/>
                          <a:pt x="14400" y="10184"/>
                        </a:cubicBezTo>
                        <a:cubicBezTo>
                          <a:pt x="14369" y="10146"/>
                          <a:pt x="14347" y="10158"/>
                          <a:pt x="14299" y="10236"/>
                        </a:cubicBezTo>
                        <a:lnTo>
                          <a:pt x="14238" y="10338"/>
                        </a:lnTo>
                        <a:lnTo>
                          <a:pt x="14154" y="10240"/>
                        </a:lnTo>
                        <a:cubicBezTo>
                          <a:pt x="14058" y="10128"/>
                          <a:pt x="14051" y="10081"/>
                          <a:pt x="14117" y="9971"/>
                        </a:cubicBezTo>
                        <a:cubicBezTo>
                          <a:pt x="14162" y="9895"/>
                          <a:pt x="14166" y="9894"/>
                          <a:pt x="14261" y="9963"/>
                        </a:cubicBezTo>
                        <a:cubicBezTo>
                          <a:pt x="14357" y="10033"/>
                          <a:pt x="14359" y="10034"/>
                          <a:pt x="14381" y="9949"/>
                        </a:cubicBezTo>
                        <a:cubicBezTo>
                          <a:pt x="14415" y="9814"/>
                          <a:pt x="14344" y="9783"/>
                          <a:pt x="14003" y="9783"/>
                        </a:cubicBezTo>
                        <a:cubicBezTo>
                          <a:pt x="13794" y="9783"/>
                          <a:pt x="13779" y="9790"/>
                          <a:pt x="13769" y="9903"/>
                        </a:cubicBezTo>
                        <a:cubicBezTo>
                          <a:pt x="13756" y="10044"/>
                          <a:pt x="13665" y="10051"/>
                          <a:pt x="13649" y="9912"/>
                        </a:cubicBezTo>
                        <a:cubicBezTo>
                          <a:pt x="13634" y="9783"/>
                          <a:pt x="13576" y="9739"/>
                          <a:pt x="13528" y="9820"/>
                        </a:cubicBezTo>
                        <a:cubicBezTo>
                          <a:pt x="13500" y="9867"/>
                          <a:pt x="13476" y="9873"/>
                          <a:pt x="13428" y="9841"/>
                        </a:cubicBezTo>
                        <a:cubicBezTo>
                          <a:pt x="13367" y="9801"/>
                          <a:pt x="13252" y="9778"/>
                          <a:pt x="13152" y="9787"/>
                        </a:cubicBezTo>
                        <a:cubicBezTo>
                          <a:pt x="13124" y="9790"/>
                          <a:pt x="13078" y="9857"/>
                          <a:pt x="13048" y="9937"/>
                        </a:cubicBezTo>
                        <a:cubicBezTo>
                          <a:pt x="13006" y="10052"/>
                          <a:pt x="13003" y="10108"/>
                          <a:pt x="13031" y="10210"/>
                        </a:cubicBezTo>
                        <a:cubicBezTo>
                          <a:pt x="13072" y="10361"/>
                          <a:pt x="13128" y="10413"/>
                          <a:pt x="13284" y="10440"/>
                        </a:cubicBezTo>
                        <a:cubicBezTo>
                          <a:pt x="13440" y="10468"/>
                          <a:pt x="13441" y="10551"/>
                          <a:pt x="13290" y="10746"/>
                        </a:cubicBezTo>
                        <a:cubicBezTo>
                          <a:pt x="13150" y="10927"/>
                          <a:pt x="13074" y="10944"/>
                          <a:pt x="12894" y="10832"/>
                        </a:cubicBezTo>
                        <a:cubicBezTo>
                          <a:pt x="12833" y="10795"/>
                          <a:pt x="12764" y="10764"/>
                          <a:pt x="12740" y="10764"/>
                        </a:cubicBezTo>
                        <a:cubicBezTo>
                          <a:pt x="12717" y="10764"/>
                          <a:pt x="12685" y="10733"/>
                          <a:pt x="12668" y="10697"/>
                        </a:cubicBezTo>
                        <a:cubicBezTo>
                          <a:pt x="12650" y="10657"/>
                          <a:pt x="12617" y="10641"/>
                          <a:pt x="12587" y="10655"/>
                        </a:cubicBezTo>
                        <a:cubicBezTo>
                          <a:pt x="12530" y="10682"/>
                          <a:pt x="12335" y="10576"/>
                          <a:pt x="12335" y="10517"/>
                        </a:cubicBezTo>
                        <a:cubicBezTo>
                          <a:pt x="12335" y="10497"/>
                          <a:pt x="12292" y="10480"/>
                          <a:pt x="12239" y="10480"/>
                        </a:cubicBezTo>
                        <a:cubicBezTo>
                          <a:pt x="12186" y="10480"/>
                          <a:pt x="12102" y="10459"/>
                          <a:pt x="12051" y="10433"/>
                        </a:cubicBezTo>
                        <a:cubicBezTo>
                          <a:pt x="12000" y="10407"/>
                          <a:pt x="11952" y="10383"/>
                          <a:pt x="11943" y="10378"/>
                        </a:cubicBezTo>
                        <a:cubicBezTo>
                          <a:pt x="11934" y="10374"/>
                          <a:pt x="11877" y="10356"/>
                          <a:pt x="11817" y="10338"/>
                        </a:cubicBezTo>
                        <a:cubicBezTo>
                          <a:pt x="11757" y="10321"/>
                          <a:pt x="11701" y="10287"/>
                          <a:pt x="11693" y="10261"/>
                        </a:cubicBezTo>
                        <a:cubicBezTo>
                          <a:pt x="11685" y="10236"/>
                          <a:pt x="11612" y="10210"/>
                          <a:pt x="11529" y="10206"/>
                        </a:cubicBezTo>
                        <a:cubicBezTo>
                          <a:pt x="11446" y="10201"/>
                          <a:pt x="11355" y="10175"/>
                          <a:pt x="11328" y="10147"/>
                        </a:cubicBezTo>
                        <a:cubicBezTo>
                          <a:pt x="11269" y="10086"/>
                          <a:pt x="11134" y="10072"/>
                          <a:pt x="10519" y="10068"/>
                        </a:cubicBezTo>
                        <a:cubicBezTo>
                          <a:pt x="10011" y="10065"/>
                          <a:pt x="9915" y="10073"/>
                          <a:pt x="9862" y="10122"/>
                        </a:cubicBezTo>
                        <a:cubicBezTo>
                          <a:pt x="9842" y="10141"/>
                          <a:pt x="9732" y="10168"/>
                          <a:pt x="9619" y="10182"/>
                        </a:cubicBezTo>
                        <a:cubicBezTo>
                          <a:pt x="9488" y="10199"/>
                          <a:pt x="9391" y="10236"/>
                          <a:pt x="9355" y="10281"/>
                        </a:cubicBezTo>
                        <a:cubicBezTo>
                          <a:pt x="9319" y="10325"/>
                          <a:pt x="9271" y="10345"/>
                          <a:pt x="9227" y="10331"/>
                        </a:cubicBezTo>
                        <a:cubicBezTo>
                          <a:pt x="9179" y="10315"/>
                          <a:pt x="9143" y="10334"/>
                          <a:pt x="9109" y="10394"/>
                        </a:cubicBezTo>
                        <a:cubicBezTo>
                          <a:pt x="9082" y="10441"/>
                          <a:pt x="9032" y="10480"/>
                          <a:pt x="8999" y="10480"/>
                        </a:cubicBezTo>
                        <a:cubicBezTo>
                          <a:pt x="8967" y="10480"/>
                          <a:pt x="8922" y="10507"/>
                          <a:pt x="8900" y="10541"/>
                        </a:cubicBezTo>
                        <a:cubicBezTo>
                          <a:pt x="8877" y="10574"/>
                          <a:pt x="8836" y="10602"/>
                          <a:pt x="8809" y="10602"/>
                        </a:cubicBezTo>
                        <a:cubicBezTo>
                          <a:pt x="8781" y="10602"/>
                          <a:pt x="8732" y="10631"/>
                          <a:pt x="8701" y="10666"/>
                        </a:cubicBezTo>
                        <a:cubicBezTo>
                          <a:pt x="8670" y="10700"/>
                          <a:pt x="8565" y="10738"/>
                          <a:pt x="8467" y="10751"/>
                        </a:cubicBezTo>
                        <a:cubicBezTo>
                          <a:pt x="8295" y="10773"/>
                          <a:pt x="8282" y="10767"/>
                          <a:pt x="8074" y="10582"/>
                        </a:cubicBezTo>
                        <a:cubicBezTo>
                          <a:pt x="7956" y="10477"/>
                          <a:pt x="7845" y="10347"/>
                          <a:pt x="7825" y="10294"/>
                        </a:cubicBezTo>
                        <a:cubicBezTo>
                          <a:pt x="7805" y="10240"/>
                          <a:pt x="7769" y="10197"/>
                          <a:pt x="7746" y="10196"/>
                        </a:cubicBezTo>
                        <a:cubicBezTo>
                          <a:pt x="7707" y="10196"/>
                          <a:pt x="7493" y="9949"/>
                          <a:pt x="7493" y="9903"/>
                        </a:cubicBezTo>
                        <a:cubicBezTo>
                          <a:pt x="7493" y="9884"/>
                          <a:pt x="7317" y="9640"/>
                          <a:pt x="7223" y="9528"/>
                        </a:cubicBezTo>
                        <a:cubicBezTo>
                          <a:pt x="7204" y="9505"/>
                          <a:pt x="7113" y="9392"/>
                          <a:pt x="7021" y="9275"/>
                        </a:cubicBezTo>
                        <a:cubicBezTo>
                          <a:pt x="6929" y="9158"/>
                          <a:pt x="6834" y="9062"/>
                          <a:pt x="6811" y="9062"/>
                        </a:cubicBezTo>
                        <a:cubicBezTo>
                          <a:pt x="6789" y="9062"/>
                          <a:pt x="6731" y="9027"/>
                          <a:pt x="6682" y="8986"/>
                        </a:cubicBezTo>
                        <a:cubicBezTo>
                          <a:pt x="6633" y="8945"/>
                          <a:pt x="6530" y="8862"/>
                          <a:pt x="6452" y="8802"/>
                        </a:cubicBezTo>
                        <a:cubicBezTo>
                          <a:pt x="6375" y="8742"/>
                          <a:pt x="6321" y="8675"/>
                          <a:pt x="6332" y="8654"/>
                        </a:cubicBezTo>
                        <a:cubicBezTo>
                          <a:pt x="6342" y="8632"/>
                          <a:pt x="6307" y="8615"/>
                          <a:pt x="6250" y="8615"/>
                        </a:cubicBezTo>
                        <a:cubicBezTo>
                          <a:pt x="6191" y="8615"/>
                          <a:pt x="6142" y="8591"/>
                          <a:pt x="6131" y="8555"/>
                        </a:cubicBezTo>
                        <a:cubicBezTo>
                          <a:pt x="6120" y="8522"/>
                          <a:pt x="6084" y="8495"/>
                          <a:pt x="6050" y="8495"/>
                        </a:cubicBezTo>
                        <a:cubicBezTo>
                          <a:pt x="6016" y="8495"/>
                          <a:pt x="5961" y="8461"/>
                          <a:pt x="5929" y="8421"/>
                        </a:cubicBezTo>
                        <a:cubicBezTo>
                          <a:pt x="5897" y="8381"/>
                          <a:pt x="5805" y="8308"/>
                          <a:pt x="5724" y="8259"/>
                        </a:cubicBezTo>
                        <a:cubicBezTo>
                          <a:pt x="5644" y="8209"/>
                          <a:pt x="5557" y="8151"/>
                          <a:pt x="5530" y="8129"/>
                        </a:cubicBezTo>
                        <a:cubicBezTo>
                          <a:pt x="5503" y="8107"/>
                          <a:pt x="5444" y="8071"/>
                          <a:pt x="5399" y="8049"/>
                        </a:cubicBezTo>
                        <a:cubicBezTo>
                          <a:pt x="5354" y="8026"/>
                          <a:pt x="5295" y="7990"/>
                          <a:pt x="5268" y="7968"/>
                        </a:cubicBezTo>
                        <a:cubicBezTo>
                          <a:pt x="5241" y="7946"/>
                          <a:pt x="5138" y="7881"/>
                          <a:pt x="5039" y="7825"/>
                        </a:cubicBezTo>
                        <a:cubicBezTo>
                          <a:pt x="4940" y="7768"/>
                          <a:pt x="4836" y="7705"/>
                          <a:pt x="4809" y="7683"/>
                        </a:cubicBezTo>
                        <a:cubicBezTo>
                          <a:pt x="4782" y="7661"/>
                          <a:pt x="4719" y="7625"/>
                          <a:pt x="4669" y="7602"/>
                        </a:cubicBezTo>
                        <a:cubicBezTo>
                          <a:pt x="4617" y="7580"/>
                          <a:pt x="4587" y="7544"/>
                          <a:pt x="4599" y="7519"/>
                        </a:cubicBezTo>
                        <a:cubicBezTo>
                          <a:pt x="4611" y="7495"/>
                          <a:pt x="4601" y="7478"/>
                          <a:pt x="4576" y="7482"/>
                        </a:cubicBezTo>
                        <a:cubicBezTo>
                          <a:pt x="4468" y="7500"/>
                          <a:pt x="4381" y="7475"/>
                          <a:pt x="4327" y="7409"/>
                        </a:cubicBezTo>
                        <a:cubicBezTo>
                          <a:pt x="4295" y="7370"/>
                          <a:pt x="4232" y="7332"/>
                          <a:pt x="4187" y="7325"/>
                        </a:cubicBezTo>
                        <a:cubicBezTo>
                          <a:pt x="4143" y="7317"/>
                          <a:pt x="4069" y="7287"/>
                          <a:pt x="4024" y="7258"/>
                        </a:cubicBezTo>
                        <a:cubicBezTo>
                          <a:pt x="3979" y="7230"/>
                          <a:pt x="3895" y="7193"/>
                          <a:pt x="3837" y="7178"/>
                        </a:cubicBezTo>
                        <a:cubicBezTo>
                          <a:pt x="3779" y="7162"/>
                          <a:pt x="3717" y="7120"/>
                          <a:pt x="3701" y="7085"/>
                        </a:cubicBezTo>
                        <a:cubicBezTo>
                          <a:pt x="3685" y="7049"/>
                          <a:pt x="3650" y="7033"/>
                          <a:pt x="3621" y="7047"/>
                        </a:cubicBezTo>
                        <a:cubicBezTo>
                          <a:pt x="3593" y="7060"/>
                          <a:pt x="3534" y="7034"/>
                          <a:pt x="3489" y="6991"/>
                        </a:cubicBezTo>
                        <a:cubicBezTo>
                          <a:pt x="3444" y="6947"/>
                          <a:pt x="3358" y="6912"/>
                          <a:pt x="3295" y="6912"/>
                        </a:cubicBezTo>
                        <a:cubicBezTo>
                          <a:pt x="3164" y="6912"/>
                          <a:pt x="3089" y="6833"/>
                          <a:pt x="3149" y="6758"/>
                        </a:cubicBezTo>
                        <a:cubicBezTo>
                          <a:pt x="3170" y="6732"/>
                          <a:pt x="3225" y="6710"/>
                          <a:pt x="3272" y="6710"/>
                        </a:cubicBezTo>
                        <a:cubicBezTo>
                          <a:pt x="3319" y="6710"/>
                          <a:pt x="3386" y="6683"/>
                          <a:pt x="3421" y="6650"/>
                        </a:cubicBezTo>
                        <a:cubicBezTo>
                          <a:pt x="3456" y="6617"/>
                          <a:pt x="3549" y="6590"/>
                          <a:pt x="3628" y="6590"/>
                        </a:cubicBezTo>
                        <a:cubicBezTo>
                          <a:pt x="3719" y="6589"/>
                          <a:pt x="3786" y="6565"/>
                          <a:pt x="3810" y="6525"/>
                        </a:cubicBezTo>
                        <a:cubicBezTo>
                          <a:pt x="3832" y="6486"/>
                          <a:pt x="3922" y="6454"/>
                          <a:pt x="4042" y="6438"/>
                        </a:cubicBezTo>
                        <a:cubicBezTo>
                          <a:pt x="4153" y="6424"/>
                          <a:pt x="4253" y="6388"/>
                          <a:pt x="4272" y="6355"/>
                        </a:cubicBezTo>
                        <a:cubicBezTo>
                          <a:pt x="4301" y="6307"/>
                          <a:pt x="4460" y="6298"/>
                          <a:pt x="5208" y="6302"/>
                        </a:cubicBezTo>
                        <a:cubicBezTo>
                          <a:pt x="5961" y="6307"/>
                          <a:pt x="6113" y="6298"/>
                          <a:pt x="6128" y="6250"/>
                        </a:cubicBezTo>
                        <a:cubicBezTo>
                          <a:pt x="6147" y="6191"/>
                          <a:pt x="6452" y="6126"/>
                          <a:pt x="6672" y="6136"/>
                        </a:cubicBezTo>
                        <a:cubicBezTo>
                          <a:pt x="6739" y="6139"/>
                          <a:pt x="6799" y="6115"/>
                          <a:pt x="6821" y="6077"/>
                        </a:cubicBezTo>
                        <a:cubicBezTo>
                          <a:pt x="6852" y="6026"/>
                          <a:pt x="6930" y="6012"/>
                          <a:pt x="7217" y="6011"/>
                        </a:cubicBezTo>
                        <a:cubicBezTo>
                          <a:pt x="7491" y="6009"/>
                          <a:pt x="7583" y="5994"/>
                          <a:pt x="7609" y="5949"/>
                        </a:cubicBezTo>
                        <a:cubicBezTo>
                          <a:pt x="7635" y="5905"/>
                          <a:pt x="7744" y="5884"/>
                          <a:pt x="8018" y="5869"/>
                        </a:cubicBezTo>
                        <a:cubicBezTo>
                          <a:pt x="8285" y="5853"/>
                          <a:pt x="8400" y="5831"/>
                          <a:pt x="8418" y="5791"/>
                        </a:cubicBezTo>
                        <a:cubicBezTo>
                          <a:pt x="8437" y="5753"/>
                          <a:pt x="8518" y="5737"/>
                          <a:pt x="8691" y="5737"/>
                        </a:cubicBezTo>
                        <a:cubicBezTo>
                          <a:pt x="8889" y="5737"/>
                          <a:pt x="8955" y="5720"/>
                          <a:pt x="9022" y="5656"/>
                        </a:cubicBezTo>
                        <a:cubicBezTo>
                          <a:pt x="9080" y="5599"/>
                          <a:pt x="9154" y="5575"/>
                          <a:pt x="9269" y="5575"/>
                        </a:cubicBezTo>
                        <a:cubicBezTo>
                          <a:pt x="9378" y="5575"/>
                          <a:pt x="9445" y="5555"/>
                          <a:pt x="9469" y="5513"/>
                        </a:cubicBezTo>
                        <a:cubicBezTo>
                          <a:pt x="9493" y="5474"/>
                          <a:pt x="9562" y="5450"/>
                          <a:pt x="9660" y="5447"/>
                        </a:cubicBezTo>
                        <a:cubicBezTo>
                          <a:pt x="9745" y="5445"/>
                          <a:pt x="9807" y="5426"/>
                          <a:pt x="9797" y="5407"/>
                        </a:cubicBezTo>
                        <a:cubicBezTo>
                          <a:pt x="9776" y="5364"/>
                          <a:pt x="9920" y="5291"/>
                          <a:pt x="10025" y="5291"/>
                        </a:cubicBezTo>
                        <a:cubicBezTo>
                          <a:pt x="10066" y="5291"/>
                          <a:pt x="10143" y="5265"/>
                          <a:pt x="10195" y="5232"/>
                        </a:cubicBezTo>
                        <a:cubicBezTo>
                          <a:pt x="10247" y="5200"/>
                          <a:pt x="10354" y="5169"/>
                          <a:pt x="10432" y="5163"/>
                        </a:cubicBezTo>
                        <a:cubicBezTo>
                          <a:pt x="10528" y="5156"/>
                          <a:pt x="10583" y="5130"/>
                          <a:pt x="10605" y="5080"/>
                        </a:cubicBezTo>
                        <a:cubicBezTo>
                          <a:pt x="10631" y="5019"/>
                          <a:pt x="10679" y="5007"/>
                          <a:pt x="10902" y="5007"/>
                        </a:cubicBezTo>
                        <a:cubicBezTo>
                          <a:pt x="11096" y="5007"/>
                          <a:pt x="11184" y="4990"/>
                          <a:pt x="11224" y="4944"/>
                        </a:cubicBezTo>
                        <a:cubicBezTo>
                          <a:pt x="11255" y="4909"/>
                          <a:pt x="11330" y="4878"/>
                          <a:pt x="11390" y="4873"/>
                        </a:cubicBezTo>
                        <a:cubicBezTo>
                          <a:pt x="11451" y="4867"/>
                          <a:pt x="11537" y="4832"/>
                          <a:pt x="11582" y="4796"/>
                        </a:cubicBezTo>
                        <a:cubicBezTo>
                          <a:pt x="11627" y="4759"/>
                          <a:pt x="11686" y="4722"/>
                          <a:pt x="11713" y="4715"/>
                        </a:cubicBezTo>
                        <a:cubicBezTo>
                          <a:pt x="11740" y="4708"/>
                          <a:pt x="11779" y="4677"/>
                          <a:pt x="11799" y="4646"/>
                        </a:cubicBezTo>
                        <a:cubicBezTo>
                          <a:pt x="11819" y="4614"/>
                          <a:pt x="11892" y="4582"/>
                          <a:pt x="11961" y="4573"/>
                        </a:cubicBezTo>
                        <a:cubicBezTo>
                          <a:pt x="12031" y="4564"/>
                          <a:pt x="12107" y="4538"/>
                          <a:pt x="12131" y="4513"/>
                        </a:cubicBezTo>
                        <a:cubicBezTo>
                          <a:pt x="12155" y="4488"/>
                          <a:pt x="12287" y="4459"/>
                          <a:pt x="12426" y="4448"/>
                        </a:cubicBezTo>
                        <a:cubicBezTo>
                          <a:pt x="12576" y="4436"/>
                          <a:pt x="12692" y="4407"/>
                          <a:pt x="12712" y="4376"/>
                        </a:cubicBezTo>
                        <a:cubicBezTo>
                          <a:pt x="12739" y="4332"/>
                          <a:pt x="12860" y="4304"/>
                          <a:pt x="13187" y="4269"/>
                        </a:cubicBezTo>
                        <a:cubicBezTo>
                          <a:pt x="13214" y="4266"/>
                          <a:pt x="13250" y="4240"/>
                          <a:pt x="13268" y="4210"/>
                        </a:cubicBezTo>
                        <a:cubicBezTo>
                          <a:pt x="13286" y="4181"/>
                          <a:pt x="13370" y="4154"/>
                          <a:pt x="13455" y="4150"/>
                        </a:cubicBezTo>
                        <a:cubicBezTo>
                          <a:pt x="13544" y="4146"/>
                          <a:pt x="13615" y="4122"/>
                          <a:pt x="13624" y="4091"/>
                        </a:cubicBezTo>
                        <a:cubicBezTo>
                          <a:pt x="13633" y="4063"/>
                          <a:pt x="13707" y="4028"/>
                          <a:pt x="13789" y="4013"/>
                        </a:cubicBezTo>
                        <a:cubicBezTo>
                          <a:pt x="13870" y="3998"/>
                          <a:pt x="13954" y="3959"/>
                          <a:pt x="13974" y="3928"/>
                        </a:cubicBezTo>
                        <a:cubicBezTo>
                          <a:pt x="13995" y="3897"/>
                          <a:pt x="14052" y="3872"/>
                          <a:pt x="14102" y="3872"/>
                        </a:cubicBezTo>
                        <a:cubicBezTo>
                          <a:pt x="14164" y="3872"/>
                          <a:pt x="14198" y="3847"/>
                          <a:pt x="14210" y="3790"/>
                        </a:cubicBezTo>
                        <a:cubicBezTo>
                          <a:pt x="14222" y="3732"/>
                          <a:pt x="14254" y="3710"/>
                          <a:pt x="14324" y="3710"/>
                        </a:cubicBezTo>
                        <a:cubicBezTo>
                          <a:pt x="14396" y="3710"/>
                          <a:pt x="14427" y="3688"/>
                          <a:pt x="14441" y="3621"/>
                        </a:cubicBezTo>
                        <a:cubicBezTo>
                          <a:pt x="14451" y="3571"/>
                          <a:pt x="14468" y="3542"/>
                          <a:pt x="14479" y="3556"/>
                        </a:cubicBezTo>
                        <a:cubicBezTo>
                          <a:pt x="14491" y="3570"/>
                          <a:pt x="14528" y="3546"/>
                          <a:pt x="14563" y="3503"/>
                        </a:cubicBezTo>
                        <a:cubicBezTo>
                          <a:pt x="14597" y="3461"/>
                          <a:pt x="14653" y="3426"/>
                          <a:pt x="14688" y="3426"/>
                        </a:cubicBezTo>
                        <a:cubicBezTo>
                          <a:pt x="14722" y="3426"/>
                          <a:pt x="14758" y="3399"/>
                          <a:pt x="14769" y="3366"/>
                        </a:cubicBezTo>
                        <a:cubicBezTo>
                          <a:pt x="14779" y="3332"/>
                          <a:pt x="14823" y="3304"/>
                          <a:pt x="14868" y="3304"/>
                        </a:cubicBezTo>
                        <a:cubicBezTo>
                          <a:pt x="14916" y="3304"/>
                          <a:pt x="14965" y="3272"/>
                          <a:pt x="14985" y="3224"/>
                        </a:cubicBezTo>
                        <a:cubicBezTo>
                          <a:pt x="15008" y="3172"/>
                          <a:pt x="15054" y="3142"/>
                          <a:pt x="15114" y="3142"/>
                        </a:cubicBezTo>
                        <a:cubicBezTo>
                          <a:pt x="15167" y="3142"/>
                          <a:pt x="15215" y="3116"/>
                          <a:pt x="15226" y="3082"/>
                        </a:cubicBezTo>
                        <a:cubicBezTo>
                          <a:pt x="15236" y="3048"/>
                          <a:pt x="15264" y="3022"/>
                          <a:pt x="15287" y="3022"/>
                        </a:cubicBezTo>
                        <a:cubicBezTo>
                          <a:pt x="15310" y="3022"/>
                          <a:pt x="15348" y="2984"/>
                          <a:pt x="15371" y="2940"/>
                        </a:cubicBezTo>
                        <a:cubicBezTo>
                          <a:pt x="15393" y="2895"/>
                          <a:pt x="15441" y="2858"/>
                          <a:pt x="15477" y="2858"/>
                        </a:cubicBezTo>
                        <a:cubicBezTo>
                          <a:pt x="15545" y="2858"/>
                          <a:pt x="15777" y="2598"/>
                          <a:pt x="15813" y="2481"/>
                        </a:cubicBezTo>
                        <a:cubicBezTo>
                          <a:pt x="15825" y="2444"/>
                          <a:pt x="15858" y="2412"/>
                          <a:pt x="15887" y="2412"/>
                        </a:cubicBezTo>
                        <a:cubicBezTo>
                          <a:pt x="15915" y="2412"/>
                          <a:pt x="15929" y="2394"/>
                          <a:pt x="15918" y="2372"/>
                        </a:cubicBezTo>
                        <a:cubicBezTo>
                          <a:pt x="15899" y="2334"/>
                          <a:pt x="16051" y="2230"/>
                          <a:pt x="16104" y="2243"/>
                        </a:cubicBezTo>
                        <a:cubicBezTo>
                          <a:pt x="16116" y="2247"/>
                          <a:pt x="16171" y="2194"/>
                          <a:pt x="16225" y="2128"/>
                        </a:cubicBezTo>
                        <a:cubicBezTo>
                          <a:pt x="16278" y="2061"/>
                          <a:pt x="16337" y="2007"/>
                          <a:pt x="16357" y="2007"/>
                        </a:cubicBezTo>
                        <a:cubicBezTo>
                          <a:pt x="16376" y="2007"/>
                          <a:pt x="16393" y="1987"/>
                          <a:pt x="16393" y="1962"/>
                        </a:cubicBezTo>
                        <a:cubicBezTo>
                          <a:pt x="16393" y="1900"/>
                          <a:pt x="16531" y="1724"/>
                          <a:pt x="16581" y="1723"/>
                        </a:cubicBezTo>
                        <a:cubicBezTo>
                          <a:pt x="16604" y="1723"/>
                          <a:pt x="16621" y="1703"/>
                          <a:pt x="16621" y="1678"/>
                        </a:cubicBezTo>
                        <a:cubicBezTo>
                          <a:pt x="16621" y="1619"/>
                          <a:pt x="16759" y="1441"/>
                          <a:pt x="16806" y="1441"/>
                        </a:cubicBezTo>
                        <a:cubicBezTo>
                          <a:pt x="16826" y="1440"/>
                          <a:pt x="16851" y="1402"/>
                          <a:pt x="16860" y="1356"/>
                        </a:cubicBezTo>
                        <a:cubicBezTo>
                          <a:pt x="16871" y="1305"/>
                          <a:pt x="16888" y="1284"/>
                          <a:pt x="16933" y="1281"/>
                        </a:cubicBezTo>
                        <a:close/>
                        <a:moveTo>
                          <a:pt x="16232" y="4774"/>
                        </a:moveTo>
                        <a:cubicBezTo>
                          <a:pt x="16209" y="4766"/>
                          <a:pt x="16191" y="4817"/>
                          <a:pt x="16134" y="4958"/>
                        </a:cubicBezTo>
                        <a:cubicBezTo>
                          <a:pt x="16060" y="5139"/>
                          <a:pt x="16000" y="5152"/>
                          <a:pt x="16000" y="4985"/>
                        </a:cubicBezTo>
                        <a:cubicBezTo>
                          <a:pt x="16000" y="4893"/>
                          <a:pt x="15885" y="4771"/>
                          <a:pt x="15846" y="4820"/>
                        </a:cubicBezTo>
                        <a:cubicBezTo>
                          <a:pt x="15812" y="4862"/>
                          <a:pt x="15796" y="5206"/>
                          <a:pt x="15818" y="5390"/>
                        </a:cubicBezTo>
                        <a:cubicBezTo>
                          <a:pt x="15841" y="5580"/>
                          <a:pt x="15879" y="5626"/>
                          <a:pt x="15915" y="5509"/>
                        </a:cubicBezTo>
                        <a:cubicBezTo>
                          <a:pt x="15934" y="5450"/>
                          <a:pt x="15943" y="5449"/>
                          <a:pt x="15993" y="5501"/>
                        </a:cubicBezTo>
                        <a:cubicBezTo>
                          <a:pt x="16089" y="5602"/>
                          <a:pt x="16227" y="5588"/>
                          <a:pt x="16303" y="5469"/>
                        </a:cubicBezTo>
                        <a:cubicBezTo>
                          <a:pt x="16366" y="5369"/>
                          <a:pt x="16373" y="5366"/>
                          <a:pt x="16413" y="5433"/>
                        </a:cubicBezTo>
                        <a:cubicBezTo>
                          <a:pt x="16436" y="5473"/>
                          <a:pt x="16449" y="5518"/>
                          <a:pt x="16442" y="5534"/>
                        </a:cubicBezTo>
                        <a:cubicBezTo>
                          <a:pt x="16421" y="5575"/>
                          <a:pt x="16529" y="5553"/>
                          <a:pt x="16625" y="5496"/>
                        </a:cubicBezTo>
                        <a:cubicBezTo>
                          <a:pt x="16732" y="5433"/>
                          <a:pt x="16846" y="5209"/>
                          <a:pt x="16772" y="5209"/>
                        </a:cubicBezTo>
                        <a:cubicBezTo>
                          <a:pt x="16701" y="5209"/>
                          <a:pt x="16675" y="5135"/>
                          <a:pt x="16722" y="5066"/>
                        </a:cubicBezTo>
                        <a:cubicBezTo>
                          <a:pt x="16752" y="5021"/>
                          <a:pt x="16752" y="4980"/>
                          <a:pt x="16726" y="4908"/>
                        </a:cubicBezTo>
                        <a:cubicBezTo>
                          <a:pt x="16672" y="4762"/>
                          <a:pt x="16567" y="4738"/>
                          <a:pt x="16449" y="4846"/>
                        </a:cubicBezTo>
                        <a:lnTo>
                          <a:pt x="16348" y="4939"/>
                        </a:lnTo>
                        <a:lnTo>
                          <a:pt x="16288" y="4845"/>
                        </a:lnTo>
                        <a:cubicBezTo>
                          <a:pt x="16262" y="4805"/>
                          <a:pt x="16246" y="4779"/>
                          <a:pt x="16232" y="4774"/>
                        </a:cubicBezTo>
                        <a:close/>
                        <a:moveTo>
                          <a:pt x="8205" y="7326"/>
                        </a:moveTo>
                        <a:cubicBezTo>
                          <a:pt x="8184" y="7330"/>
                          <a:pt x="8157" y="7350"/>
                          <a:pt x="8117" y="7385"/>
                        </a:cubicBezTo>
                        <a:cubicBezTo>
                          <a:pt x="8049" y="7444"/>
                          <a:pt x="8035" y="7444"/>
                          <a:pt x="8003" y="7392"/>
                        </a:cubicBezTo>
                        <a:cubicBezTo>
                          <a:pt x="7945" y="7297"/>
                          <a:pt x="7726" y="7311"/>
                          <a:pt x="7675" y="7414"/>
                        </a:cubicBezTo>
                        <a:cubicBezTo>
                          <a:pt x="7620" y="7527"/>
                          <a:pt x="7628" y="7977"/>
                          <a:pt x="7688" y="8066"/>
                        </a:cubicBezTo>
                        <a:cubicBezTo>
                          <a:pt x="7722" y="8116"/>
                          <a:pt x="7762" y="8127"/>
                          <a:pt x="7850" y="8107"/>
                        </a:cubicBezTo>
                        <a:cubicBezTo>
                          <a:pt x="8000" y="8074"/>
                          <a:pt x="8258" y="8069"/>
                          <a:pt x="8297" y="8098"/>
                        </a:cubicBezTo>
                        <a:cubicBezTo>
                          <a:pt x="8314" y="8110"/>
                          <a:pt x="8401" y="8116"/>
                          <a:pt x="8491" y="8112"/>
                        </a:cubicBezTo>
                        <a:lnTo>
                          <a:pt x="8654" y="8104"/>
                        </a:lnTo>
                        <a:lnTo>
                          <a:pt x="8664" y="7765"/>
                        </a:lnTo>
                        <a:cubicBezTo>
                          <a:pt x="8676" y="7338"/>
                          <a:pt x="8663" y="7288"/>
                          <a:pt x="8564" y="7369"/>
                        </a:cubicBezTo>
                        <a:cubicBezTo>
                          <a:pt x="8524" y="7402"/>
                          <a:pt x="8483" y="7472"/>
                          <a:pt x="8473" y="7525"/>
                        </a:cubicBezTo>
                        <a:cubicBezTo>
                          <a:pt x="8446" y="7668"/>
                          <a:pt x="8368" y="7643"/>
                          <a:pt x="8302" y="7470"/>
                        </a:cubicBezTo>
                        <a:cubicBezTo>
                          <a:pt x="8261" y="7362"/>
                          <a:pt x="8241" y="7320"/>
                          <a:pt x="8205" y="7326"/>
                        </a:cubicBezTo>
                        <a:close/>
                        <a:moveTo>
                          <a:pt x="15507" y="9200"/>
                        </a:moveTo>
                        <a:cubicBezTo>
                          <a:pt x="15375" y="9195"/>
                          <a:pt x="15342" y="9245"/>
                          <a:pt x="15417" y="9338"/>
                        </a:cubicBezTo>
                        <a:cubicBezTo>
                          <a:pt x="15445" y="9373"/>
                          <a:pt x="15446" y="9398"/>
                          <a:pt x="15421" y="9431"/>
                        </a:cubicBezTo>
                        <a:cubicBezTo>
                          <a:pt x="15357" y="9509"/>
                          <a:pt x="15265" y="9453"/>
                          <a:pt x="15247" y="9324"/>
                        </a:cubicBezTo>
                        <a:cubicBezTo>
                          <a:pt x="15215" y="9090"/>
                          <a:pt x="15166" y="9206"/>
                          <a:pt x="15156" y="9539"/>
                        </a:cubicBezTo>
                        <a:cubicBezTo>
                          <a:pt x="15149" y="9812"/>
                          <a:pt x="15155" y="9872"/>
                          <a:pt x="15195" y="9872"/>
                        </a:cubicBezTo>
                        <a:cubicBezTo>
                          <a:pt x="15226" y="9872"/>
                          <a:pt x="15247" y="9824"/>
                          <a:pt x="15254" y="9741"/>
                        </a:cubicBezTo>
                        <a:cubicBezTo>
                          <a:pt x="15262" y="9631"/>
                          <a:pt x="15277" y="9610"/>
                          <a:pt x="15346" y="9610"/>
                        </a:cubicBezTo>
                        <a:cubicBezTo>
                          <a:pt x="15417" y="9610"/>
                          <a:pt x="15427" y="9626"/>
                          <a:pt x="15427" y="9742"/>
                        </a:cubicBezTo>
                        <a:cubicBezTo>
                          <a:pt x="15426" y="9873"/>
                          <a:pt x="15430" y="9876"/>
                          <a:pt x="15543" y="9857"/>
                        </a:cubicBezTo>
                        <a:cubicBezTo>
                          <a:pt x="15607" y="9846"/>
                          <a:pt x="15680" y="9853"/>
                          <a:pt x="15706" y="9874"/>
                        </a:cubicBezTo>
                        <a:cubicBezTo>
                          <a:pt x="15767" y="9921"/>
                          <a:pt x="15781" y="9921"/>
                          <a:pt x="15884" y="9872"/>
                        </a:cubicBezTo>
                        <a:cubicBezTo>
                          <a:pt x="15976" y="9829"/>
                          <a:pt x="16043" y="9673"/>
                          <a:pt x="15996" y="9611"/>
                        </a:cubicBezTo>
                        <a:cubicBezTo>
                          <a:pt x="15979" y="9588"/>
                          <a:pt x="15937" y="9610"/>
                          <a:pt x="15888" y="9667"/>
                        </a:cubicBezTo>
                        <a:cubicBezTo>
                          <a:pt x="15761" y="9814"/>
                          <a:pt x="15645" y="9692"/>
                          <a:pt x="15709" y="9478"/>
                        </a:cubicBezTo>
                        <a:cubicBezTo>
                          <a:pt x="15732" y="9400"/>
                          <a:pt x="15746" y="9395"/>
                          <a:pt x="15854" y="9432"/>
                        </a:cubicBezTo>
                        <a:cubicBezTo>
                          <a:pt x="15999" y="9482"/>
                          <a:pt x="16069" y="9428"/>
                          <a:pt x="15998" y="9322"/>
                        </a:cubicBezTo>
                        <a:cubicBezTo>
                          <a:pt x="15932" y="9224"/>
                          <a:pt x="15810" y="9176"/>
                          <a:pt x="15741" y="9222"/>
                        </a:cubicBezTo>
                        <a:cubicBezTo>
                          <a:pt x="15708" y="9244"/>
                          <a:pt x="15671" y="9248"/>
                          <a:pt x="15659" y="9233"/>
                        </a:cubicBezTo>
                        <a:cubicBezTo>
                          <a:pt x="15646" y="9218"/>
                          <a:pt x="15578" y="9203"/>
                          <a:pt x="15507" y="9200"/>
                        </a:cubicBezTo>
                        <a:close/>
                        <a:moveTo>
                          <a:pt x="5542" y="11164"/>
                        </a:moveTo>
                        <a:cubicBezTo>
                          <a:pt x="5693" y="11163"/>
                          <a:pt x="5843" y="11180"/>
                          <a:pt x="5878" y="11215"/>
                        </a:cubicBezTo>
                        <a:cubicBezTo>
                          <a:pt x="5902" y="11240"/>
                          <a:pt x="5945" y="11248"/>
                          <a:pt x="5975" y="11234"/>
                        </a:cubicBezTo>
                        <a:cubicBezTo>
                          <a:pt x="6005" y="11220"/>
                          <a:pt x="6046" y="11225"/>
                          <a:pt x="6066" y="11245"/>
                        </a:cubicBezTo>
                        <a:cubicBezTo>
                          <a:pt x="6086" y="11265"/>
                          <a:pt x="6201" y="11290"/>
                          <a:pt x="6322" y="11299"/>
                        </a:cubicBezTo>
                        <a:cubicBezTo>
                          <a:pt x="6463" y="11309"/>
                          <a:pt x="6561" y="11339"/>
                          <a:pt x="6600" y="11382"/>
                        </a:cubicBezTo>
                        <a:cubicBezTo>
                          <a:pt x="6632" y="11419"/>
                          <a:pt x="6707" y="11447"/>
                          <a:pt x="6765" y="11445"/>
                        </a:cubicBezTo>
                        <a:cubicBezTo>
                          <a:pt x="6824" y="11443"/>
                          <a:pt x="6899" y="11472"/>
                          <a:pt x="6934" y="11510"/>
                        </a:cubicBezTo>
                        <a:cubicBezTo>
                          <a:pt x="6968" y="11549"/>
                          <a:pt x="7015" y="11576"/>
                          <a:pt x="7040" y="11572"/>
                        </a:cubicBezTo>
                        <a:cubicBezTo>
                          <a:pt x="7178" y="11548"/>
                          <a:pt x="7271" y="11580"/>
                          <a:pt x="7286" y="11655"/>
                        </a:cubicBezTo>
                        <a:cubicBezTo>
                          <a:pt x="7301" y="11722"/>
                          <a:pt x="7330" y="11735"/>
                          <a:pt x="7465" y="11731"/>
                        </a:cubicBezTo>
                        <a:cubicBezTo>
                          <a:pt x="7572" y="11728"/>
                          <a:pt x="7645" y="11749"/>
                          <a:pt x="7684" y="11793"/>
                        </a:cubicBezTo>
                        <a:cubicBezTo>
                          <a:pt x="7763" y="11881"/>
                          <a:pt x="8066" y="11884"/>
                          <a:pt x="8093" y="11797"/>
                        </a:cubicBezTo>
                        <a:cubicBezTo>
                          <a:pt x="8117" y="11721"/>
                          <a:pt x="8208" y="11718"/>
                          <a:pt x="8231" y="11793"/>
                        </a:cubicBezTo>
                        <a:cubicBezTo>
                          <a:pt x="8241" y="11823"/>
                          <a:pt x="8284" y="11848"/>
                          <a:pt x="8326" y="11848"/>
                        </a:cubicBezTo>
                        <a:cubicBezTo>
                          <a:pt x="8511" y="11848"/>
                          <a:pt x="8774" y="11910"/>
                          <a:pt x="8789" y="11956"/>
                        </a:cubicBezTo>
                        <a:cubicBezTo>
                          <a:pt x="8798" y="11986"/>
                          <a:pt x="8862" y="12007"/>
                          <a:pt x="8947" y="12007"/>
                        </a:cubicBezTo>
                        <a:cubicBezTo>
                          <a:pt x="9026" y="12007"/>
                          <a:pt x="9128" y="12038"/>
                          <a:pt x="9174" y="12075"/>
                        </a:cubicBezTo>
                        <a:cubicBezTo>
                          <a:pt x="9220" y="12112"/>
                          <a:pt x="9280" y="12143"/>
                          <a:pt x="9307" y="12143"/>
                        </a:cubicBezTo>
                        <a:cubicBezTo>
                          <a:pt x="9335" y="12143"/>
                          <a:pt x="9387" y="12179"/>
                          <a:pt x="9423" y="12224"/>
                        </a:cubicBezTo>
                        <a:cubicBezTo>
                          <a:pt x="9459" y="12268"/>
                          <a:pt x="9499" y="12305"/>
                          <a:pt x="9512" y="12305"/>
                        </a:cubicBezTo>
                        <a:cubicBezTo>
                          <a:pt x="9553" y="12305"/>
                          <a:pt x="9717" y="12521"/>
                          <a:pt x="9717" y="12576"/>
                        </a:cubicBezTo>
                        <a:cubicBezTo>
                          <a:pt x="9717" y="12605"/>
                          <a:pt x="9729" y="12629"/>
                          <a:pt x="9742" y="12628"/>
                        </a:cubicBezTo>
                        <a:cubicBezTo>
                          <a:pt x="9777" y="12626"/>
                          <a:pt x="9899" y="12508"/>
                          <a:pt x="9867" y="12508"/>
                        </a:cubicBezTo>
                        <a:cubicBezTo>
                          <a:pt x="9852" y="12508"/>
                          <a:pt x="9860" y="12479"/>
                          <a:pt x="9884" y="12443"/>
                        </a:cubicBezTo>
                        <a:cubicBezTo>
                          <a:pt x="9931" y="12373"/>
                          <a:pt x="10058" y="12298"/>
                          <a:pt x="10151" y="12285"/>
                        </a:cubicBezTo>
                        <a:cubicBezTo>
                          <a:pt x="10182" y="12281"/>
                          <a:pt x="10237" y="12244"/>
                          <a:pt x="10273" y="12203"/>
                        </a:cubicBezTo>
                        <a:cubicBezTo>
                          <a:pt x="10310" y="12163"/>
                          <a:pt x="10390" y="12126"/>
                          <a:pt x="10453" y="12122"/>
                        </a:cubicBezTo>
                        <a:cubicBezTo>
                          <a:pt x="10516" y="12117"/>
                          <a:pt x="10586" y="12094"/>
                          <a:pt x="10609" y="12071"/>
                        </a:cubicBezTo>
                        <a:cubicBezTo>
                          <a:pt x="10631" y="12048"/>
                          <a:pt x="10716" y="12023"/>
                          <a:pt x="10797" y="12015"/>
                        </a:cubicBezTo>
                        <a:cubicBezTo>
                          <a:pt x="10878" y="12007"/>
                          <a:pt x="10960" y="11978"/>
                          <a:pt x="10978" y="11950"/>
                        </a:cubicBezTo>
                        <a:cubicBezTo>
                          <a:pt x="10996" y="11923"/>
                          <a:pt x="11128" y="11882"/>
                          <a:pt x="11272" y="11859"/>
                        </a:cubicBezTo>
                        <a:cubicBezTo>
                          <a:pt x="11569" y="11813"/>
                          <a:pt x="11612" y="11804"/>
                          <a:pt x="11681" y="11765"/>
                        </a:cubicBezTo>
                        <a:cubicBezTo>
                          <a:pt x="11708" y="11750"/>
                          <a:pt x="11818" y="11730"/>
                          <a:pt x="11926" y="11722"/>
                        </a:cubicBezTo>
                        <a:cubicBezTo>
                          <a:pt x="12115" y="11707"/>
                          <a:pt x="12163" y="11696"/>
                          <a:pt x="12269" y="11645"/>
                        </a:cubicBezTo>
                        <a:cubicBezTo>
                          <a:pt x="12296" y="11632"/>
                          <a:pt x="12405" y="11604"/>
                          <a:pt x="12510" y="11583"/>
                        </a:cubicBezTo>
                        <a:cubicBezTo>
                          <a:pt x="12658" y="11553"/>
                          <a:pt x="12704" y="11557"/>
                          <a:pt x="12717" y="11598"/>
                        </a:cubicBezTo>
                        <a:cubicBezTo>
                          <a:pt x="12733" y="11651"/>
                          <a:pt x="12605" y="11899"/>
                          <a:pt x="12562" y="11899"/>
                        </a:cubicBezTo>
                        <a:cubicBezTo>
                          <a:pt x="12550" y="11899"/>
                          <a:pt x="12532" y="11935"/>
                          <a:pt x="12522" y="11980"/>
                        </a:cubicBezTo>
                        <a:cubicBezTo>
                          <a:pt x="12513" y="12024"/>
                          <a:pt x="12480" y="12073"/>
                          <a:pt x="12450" y="12088"/>
                        </a:cubicBezTo>
                        <a:cubicBezTo>
                          <a:pt x="12419" y="12102"/>
                          <a:pt x="12350" y="12164"/>
                          <a:pt x="12295" y="12225"/>
                        </a:cubicBezTo>
                        <a:cubicBezTo>
                          <a:pt x="12191" y="12344"/>
                          <a:pt x="11989" y="12403"/>
                          <a:pt x="11919" y="12335"/>
                        </a:cubicBezTo>
                        <a:cubicBezTo>
                          <a:pt x="11896" y="12313"/>
                          <a:pt x="11878" y="12241"/>
                          <a:pt x="11878" y="12177"/>
                        </a:cubicBezTo>
                        <a:cubicBezTo>
                          <a:pt x="11878" y="12113"/>
                          <a:pt x="11862" y="12061"/>
                          <a:pt x="11844" y="12061"/>
                        </a:cubicBezTo>
                        <a:cubicBezTo>
                          <a:pt x="11826" y="12061"/>
                          <a:pt x="11812" y="12087"/>
                          <a:pt x="11812" y="12119"/>
                        </a:cubicBezTo>
                        <a:cubicBezTo>
                          <a:pt x="11812" y="12150"/>
                          <a:pt x="11763" y="12228"/>
                          <a:pt x="11703" y="12293"/>
                        </a:cubicBezTo>
                        <a:cubicBezTo>
                          <a:pt x="11643" y="12358"/>
                          <a:pt x="11585" y="12443"/>
                          <a:pt x="11572" y="12483"/>
                        </a:cubicBezTo>
                        <a:cubicBezTo>
                          <a:pt x="11560" y="12522"/>
                          <a:pt x="11531" y="12546"/>
                          <a:pt x="11509" y="12535"/>
                        </a:cubicBezTo>
                        <a:cubicBezTo>
                          <a:pt x="11486" y="12525"/>
                          <a:pt x="11443" y="12546"/>
                          <a:pt x="11413" y="12579"/>
                        </a:cubicBezTo>
                        <a:cubicBezTo>
                          <a:pt x="11382" y="12612"/>
                          <a:pt x="11307" y="12644"/>
                          <a:pt x="11248" y="12650"/>
                        </a:cubicBezTo>
                        <a:cubicBezTo>
                          <a:pt x="11189" y="12656"/>
                          <a:pt x="11134" y="12665"/>
                          <a:pt x="11125" y="12670"/>
                        </a:cubicBezTo>
                        <a:cubicBezTo>
                          <a:pt x="11116" y="12675"/>
                          <a:pt x="11096" y="12677"/>
                          <a:pt x="11081" y="12674"/>
                        </a:cubicBezTo>
                        <a:cubicBezTo>
                          <a:pt x="11067" y="12671"/>
                          <a:pt x="11024" y="12696"/>
                          <a:pt x="10985" y="12730"/>
                        </a:cubicBezTo>
                        <a:cubicBezTo>
                          <a:pt x="10946" y="12764"/>
                          <a:pt x="10859" y="12792"/>
                          <a:pt x="10792" y="12792"/>
                        </a:cubicBezTo>
                        <a:cubicBezTo>
                          <a:pt x="10725" y="12792"/>
                          <a:pt x="10661" y="12810"/>
                          <a:pt x="10650" y="12832"/>
                        </a:cubicBezTo>
                        <a:cubicBezTo>
                          <a:pt x="10611" y="12909"/>
                          <a:pt x="10329" y="12985"/>
                          <a:pt x="10265" y="12937"/>
                        </a:cubicBezTo>
                        <a:cubicBezTo>
                          <a:pt x="10218" y="12901"/>
                          <a:pt x="10199" y="12907"/>
                          <a:pt x="10174" y="12962"/>
                        </a:cubicBezTo>
                        <a:cubicBezTo>
                          <a:pt x="10156" y="13000"/>
                          <a:pt x="10086" y="13042"/>
                          <a:pt x="10019" y="13056"/>
                        </a:cubicBezTo>
                        <a:cubicBezTo>
                          <a:pt x="9952" y="13069"/>
                          <a:pt x="9854" y="13105"/>
                          <a:pt x="9800" y="13134"/>
                        </a:cubicBezTo>
                        <a:cubicBezTo>
                          <a:pt x="9568" y="13259"/>
                          <a:pt x="9495" y="13272"/>
                          <a:pt x="9446" y="13202"/>
                        </a:cubicBezTo>
                        <a:cubicBezTo>
                          <a:pt x="9420" y="13166"/>
                          <a:pt x="9406" y="13111"/>
                          <a:pt x="9414" y="13080"/>
                        </a:cubicBezTo>
                        <a:cubicBezTo>
                          <a:pt x="9436" y="13007"/>
                          <a:pt x="9287" y="13062"/>
                          <a:pt x="9250" y="13141"/>
                        </a:cubicBezTo>
                        <a:cubicBezTo>
                          <a:pt x="9235" y="13171"/>
                          <a:pt x="9202" y="13196"/>
                          <a:pt x="9175" y="13196"/>
                        </a:cubicBezTo>
                        <a:cubicBezTo>
                          <a:pt x="9148" y="13196"/>
                          <a:pt x="9134" y="13214"/>
                          <a:pt x="9144" y="13235"/>
                        </a:cubicBezTo>
                        <a:cubicBezTo>
                          <a:pt x="9180" y="13307"/>
                          <a:pt x="9079" y="13333"/>
                          <a:pt x="8787" y="13329"/>
                        </a:cubicBezTo>
                        <a:cubicBezTo>
                          <a:pt x="8557" y="13326"/>
                          <a:pt x="8467" y="13342"/>
                          <a:pt x="8371" y="13403"/>
                        </a:cubicBezTo>
                        <a:cubicBezTo>
                          <a:pt x="8303" y="13446"/>
                          <a:pt x="8182" y="13480"/>
                          <a:pt x="8103" y="13480"/>
                        </a:cubicBezTo>
                        <a:cubicBezTo>
                          <a:pt x="8014" y="13480"/>
                          <a:pt x="7943" y="13505"/>
                          <a:pt x="7918" y="13542"/>
                        </a:cubicBezTo>
                        <a:cubicBezTo>
                          <a:pt x="7834" y="13669"/>
                          <a:pt x="7669" y="13588"/>
                          <a:pt x="7613" y="13391"/>
                        </a:cubicBezTo>
                        <a:cubicBezTo>
                          <a:pt x="7586" y="13295"/>
                          <a:pt x="7699" y="13225"/>
                          <a:pt x="7826" y="13260"/>
                        </a:cubicBezTo>
                        <a:cubicBezTo>
                          <a:pt x="7890" y="13277"/>
                          <a:pt x="7919" y="13273"/>
                          <a:pt x="7906" y="13247"/>
                        </a:cubicBezTo>
                        <a:cubicBezTo>
                          <a:pt x="7895" y="13225"/>
                          <a:pt x="7907" y="13185"/>
                          <a:pt x="7932" y="13159"/>
                        </a:cubicBezTo>
                        <a:cubicBezTo>
                          <a:pt x="7961" y="13129"/>
                          <a:pt x="7974" y="13051"/>
                          <a:pt x="7967" y="12941"/>
                        </a:cubicBezTo>
                        <a:cubicBezTo>
                          <a:pt x="7962" y="12848"/>
                          <a:pt x="7955" y="12738"/>
                          <a:pt x="7953" y="12698"/>
                        </a:cubicBezTo>
                        <a:cubicBezTo>
                          <a:pt x="7951" y="12636"/>
                          <a:pt x="7928" y="12627"/>
                          <a:pt x="7811" y="12639"/>
                        </a:cubicBezTo>
                        <a:cubicBezTo>
                          <a:pt x="7735" y="12647"/>
                          <a:pt x="7658" y="12662"/>
                          <a:pt x="7640" y="12673"/>
                        </a:cubicBezTo>
                        <a:cubicBezTo>
                          <a:pt x="7599" y="12698"/>
                          <a:pt x="7414" y="12689"/>
                          <a:pt x="7258" y="12656"/>
                        </a:cubicBezTo>
                        <a:cubicBezTo>
                          <a:pt x="7180" y="12639"/>
                          <a:pt x="7128" y="12647"/>
                          <a:pt x="7113" y="12677"/>
                        </a:cubicBezTo>
                        <a:cubicBezTo>
                          <a:pt x="7076" y="12751"/>
                          <a:pt x="7100" y="13214"/>
                          <a:pt x="7143" y="13247"/>
                        </a:cubicBezTo>
                        <a:cubicBezTo>
                          <a:pt x="7191" y="13285"/>
                          <a:pt x="7360" y="13275"/>
                          <a:pt x="7434" y="13230"/>
                        </a:cubicBezTo>
                        <a:cubicBezTo>
                          <a:pt x="7510" y="13184"/>
                          <a:pt x="7537" y="13252"/>
                          <a:pt x="7535" y="13488"/>
                        </a:cubicBezTo>
                        <a:cubicBezTo>
                          <a:pt x="7532" y="13717"/>
                          <a:pt x="7445" y="13858"/>
                          <a:pt x="7275" y="13903"/>
                        </a:cubicBezTo>
                        <a:cubicBezTo>
                          <a:pt x="7218" y="13919"/>
                          <a:pt x="7163" y="13958"/>
                          <a:pt x="7153" y="13990"/>
                        </a:cubicBezTo>
                        <a:cubicBezTo>
                          <a:pt x="7143" y="14022"/>
                          <a:pt x="7098" y="14048"/>
                          <a:pt x="7053" y="14048"/>
                        </a:cubicBezTo>
                        <a:cubicBezTo>
                          <a:pt x="6999" y="14048"/>
                          <a:pt x="6940" y="14095"/>
                          <a:pt x="6880" y="14189"/>
                        </a:cubicBezTo>
                        <a:cubicBezTo>
                          <a:pt x="6816" y="14288"/>
                          <a:pt x="6763" y="14331"/>
                          <a:pt x="6702" y="14331"/>
                        </a:cubicBezTo>
                        <a:cubicBezTo>
                          <a:pt x="6636" y="14331"/>
                          <a:pt x="6610" y="14355"/>
                          <a:pt x="6602" y="14424"/>
                        </a:cubicBezTo>
                        <a:cubicBezTo>
                          <a:pt x="6596" y="14474"/>
                          <a:pt x="6573" y="14510"/>
                          <a:pt x="6551" y="14504"/>
                        </a:cubicBezTo>
                        <a:cubicBezTo>
                          <a:pt x="6505" y="14492"/>
                          <a:pt x="6401" y="14610"/>
                          <a:pt x="6370" y="14709"/>
                        </a:cubicBezTo>
                        <a:cubicBezTo>
                          <a:pt x="6359" y="14747"/>
                          <a:pt x="6334" y="14777"/>
                          <a:pt x="6314" y="14777"/>
                        </a:cubicBezTo>
                        <a:cubicBezTo>
                          <a:pt x="6295" y="14777"/>
                          <a:pt x="6208" y="14870"/>
                          <a:pt x="6122" y="14981"/>
                        </a:cubicBezTo>
                        <a:cubicBezTo>
                          <a:pt x="6014" y="15120"/>
                          <a:pt x="5939" y="15183"/>
                          <a:pt x="5882" y="15183"/>
                        </a:cubicBezTo>
                        <a:cubicBezTo>
                          <a:pt x="5836" y="15183"/>
                          <a:pt x="5790" y="15210"/>
                          <a:pt x="5781" y="15242"/>
                        </a:cubicBezTo>
                        <a:cubicBezTo>
                          <a:pt x="5771" y="15274"/>
                          <a:pt x="5736" y="15302"/>
                          <a:pt x="5703" y="15305"/>
                        </a:cubicBezTo>
                        <a:cubicBezTo>
                          <a:pt x="5671" y="15308"/>
                          <a:pt x="5448" y="15314"/>
                          <a:pt x="5207" y="15319"/>
                        </a:cubicBezTo>
                        <a:cubicBezTo>
                          <a:pt x="4818" y="15327"/>
                          <a:pt x="4765" y="15320"/>
                          <a:pt x="4732" y="15256"/>
                        </a:cubicBezTo>
                        <a:cubicBezTo>
                          <a:pt x="4711" y="15214"/>
                          <a:pt x="4657" y="15183"/>
                          <a:pt x="4605" y="15183"/>
                        </a:cubicBezTo>
                        <a:cubicBezTo>
                          <a:pt x="4554" y="15183"/>
                          <a:pt x="4505" y="15157"/>
                          <a:pt x="4494" y="15123"/>
                        </a:cubicBezTo>
                        <a:cubicBezTo>
                          <a:pt x="4481" y="15082"/>
                          <a:pt x="4430" y="15061"/>
                          <a:pt x="4329" y="15061"/>
                        </a:cubicBezTo>
                        <a:cubicBezTo>
                          <a:pt x="4212" y="15061"/>
                          <a:pt x="4178" y="15046"/>
                          <a:pt x="4165" y="14983"/>
                        </a:cubicBezTo>
                        <a:cubicBezTo>
                          <a:pt x="4155" y="14934"/>
                          <a:pt x="4116" y="14899"/>
                          <a:pt x="4063" y="14891"/>
                        </a:cubicBezTo>
                        <a:cubicBezTo>
                          <a:pt x="4015" y="14885"/>
                          <a:pt x="3980" y="14856"/>
                          <a:pt x="3984" y="14828"/>
                        </a:cubicBezTo>
                        <a:cubicBezTo>
                          <a:pt x="3989" y="14798"/>
                          <a:pt x="3957" y="14777"/>
                          <a:pt x="3907" y="14777"/>
                        </a:cubicBezTo>
                        <a:cubicBezTo>
                          <a:pt x="3850" y="14777"/>
                          <a:pt x="3816" y="14752"/>
                          <a:pt x="3805" y="14697"/>
                        </a:cubicBezTo>
                        <a:cubicBezTo>
                          <a:pt x="3794" y="14647"/>
                          <a:pt x="3760" y="14615"/>
                          <a:pt x="3716" y="14615"/>
                        </a:cubicBezTo>
                        <a:cubicBezTo>
                          <a:pt x="3629" y="14615"/>
                          <a:pt x="3567" y="14544"/>
                          <a:pt x="3567" y="14444"/>
                        </a:cubicBezTo>
                        <a:cubicBezTo>
                          <a:pt x="3567" y="14402"/>
                          <a:pt x="3515" y="14310"/>
                          <a:pt x="3452" y="14238"/>
                        </a:cubicBezTo>
                        <a:lnTo>
                          <a:pt x="3337" y="14109"/>
                        </a:lnTo>
                        <a:lnTo>
                          <a:pt x="3336" y="13531"/>
                        </a:lnTo>
                        <a:lnTo>
                          <a:pt x="3333" y="12955"/>
                        </a:lnTo>
                        <a:lnTo>
                          <a:pt x="3479" y="12772"/>
                        </a:lnTo>
                        <a:cubicBezTo>
                          <a:pt x="3559" y="12671"/>
                          <a:pt x="3642" y="12589"/>
                          <a:pt x="3664" y="12589"/>
                        </a:cubicBezTo>
                        <a:cubicBezTo>
                          <a:pt x="3686" y="12589"/>
                          <a:pt x="3696" y="12563"/>
                          <a:pt x="3686" y="12531"/>
                        </a:cubicBezTo>
                        <a:cubicBezTo>
                          <a:pt x="3676" y="12499"/>
                          <a:pt x="3693" y="12430"/>
                          <a:pt x="3724" y="12378"/>
                        </a:cubicBezTo>
                        <a:cubicBezTo>
                          <a:pt x="3754" y="12326"/>
                          <a:pt x="3795" y="12250"/>
                          <a:pt x="3813" y="12208"/>
                        </a:cubicBezTo>
                        <a:cubicBezTo>
                          <a:pt x="3832" y="12166"/>
                          <a:pt x="3861" y="12130"/>
                          <a:pt x="3878" y="12128"/>
                        </a:cubicBezTo>
                        <a:cubicBezTo>
                          <a:pt x="3895" y="12125"/>
                          <a:pt x="3977" y="12036"/>
                          <a:pt x="4059" y="11930"/>
                        </a:cubicBezTo>
                        <a:cubicBezTo>
                          <a:pt x="4165" y="11794"/>
                          <a:pt x="4234" y="11737"/>
                          <a:pt x="4296" y="11737"/>
                        </a:cubicBezTo>
                        <a:cubicBezTo>
                          <a:pt x="4344" y="11737"/>
                          <a:pt x="4384" y="11717"/>
                          <a:pt x="4384" y="11692"/>
                        </a:cubicBezTo>
                        <a:cubicBezTo>
                          <a:pt x="4384" y="11610"/>
                          <a:pt x="4531" y="11455"/>
                          <a:pt x="4610" y="11455"/>
                        </a:cubicBezTo>
                        <a:cubicBezTo>
                          <a:pt x="4653" y="11454"/>
                          <a:pt x="4707" y="11424"/>
                          <a:pt x="4728" y="11387"/>
                        </a:cubicBezTo>
                        <a:cubicBezTo>
                          <a:pt x="4755" y="11342"/>
                          <a:pt x="4832" y="11313"/>
                          <a:pt x="4960" y="11300"/>
                        </a:cubicBezTo>
                        <a:cubicBezTo>
                          <a:pt x="5066" y="11290"/>
                          <a:pt x="5178" y="11255"/>
                          <a:pt x="5208" y="11222"/>
                        </a:cubicBezTo>
                        <a:cubicBezTo>
                          <a:pt x="5242" y="11185"/>
                          <a:pt x="5392" y="11166"/>
                          <a:pt x="5542" y="11164"/>
                        </a:cubicBezTo>
                        <a:close/>
                      </a:path>
                    </a:pathLst>
                  </a:custGeom>
                  <a:ln w="12700" cap="flat">
                    <a:noFill/>
                    <a:miter lim="400000"/>
                  </a:ln>
                  <a:effectLst/>
                </p:spPr>
              </p:pic>
              <p:sp>
                <p:nvSpPr>
                  <p:cNvPr id="354" name="Shape 354"/>
                  <p:cNvSpPr/>
                  <p:nvPr/>
                </p:nvSpPr>
                <p:spPr>
                  <a:xfrm>
                    <a:off x="3298183" y="1364040"/>
                    <a:ext cx="2853851" cy="3355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900">
                        <a:latin typeface="Arial"/>
                        <a:ea typeface="Arial"/>
                        <a:cs typeface="Arial"/>
                        <a:sym typeface="Arial"/>
                      </a:defRPr>
                    </a:lvl1pPr>
                  </a:lstStyle>
                  <a:p>
                    <a:r>
                      <a:rPr dirty="0">
                        <a:latin typeface="+mn-lt"/>
                      </a:rPr>
                      <a:t>Endolinfa</a:t>
                    </a:r>
                  </a:p>
                </p:txBody>
              </p:sp>
              <p:sp>
                <p:nvSpPr>
                  <p:cNvPr id="355" name="Shape 355"/>
                  <p:cNvSpPr/>
                  <p:nvPr/>
                </p:nvSpPr>
                <p:spPr>
                  <a:xfrm>
                    <a:off x="587504" y="607123"/>
                    <a:ext cx="2722274" cy="3462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900">
                        <a:latin typeface="Arial"/>
                        <a:ea typeface="Arial"/>
                        <a:cs typeface="Arial"/>
                        <a:sym typeface="Arial"/>
                      </a:defRPr>
                    </a:lvl1pPr>
                  </a:lstStyle>
                  <a:p>
                    <a:r>
                      <a:rPr dirty="0">
                        <a:latin typeface="+mn-lt"/>
                      </a:rPr>
                      <a:t>Perilinfa</a:t>
                    </a:r>
                  </a:p>
                </p:txBody>
              </p:sp>
            </p:grpSp>
            <p:sp>
              <p:nvSpPr>
                <p:cNvPr id="357" name="Shape 357"/>
                <p:cNvSpPr/>
                <p:nvPr/>
              </p:nvSpPr>
              <p:spPr>
                <a:xfrm>
                  <a:off x="855626" y="286192"/>
                  <a:ext cx="5069700" cy="3662196"/>
                </a:xfrm>
                <a:custGeom>
                  <a:avLst/>
                  <a:gdLst/>
                  <a:ahLst/>
                  <a:cxnLst>
                    <a:cxn ang="0">
                      <a:pos x="wd2" y="hd2"/>
                    </a:cxn>
                    <a:cxn ang="5400000">
                      <a:pos x="wd2" y="hd2"/>
                    </a:cxn>
                    <a:cxn ang="10800000">
                      <a:pos x="wd2" y="hd2"/>
                    </a:cxn>
                    <a:cxn ang="16200000">
                      <a:pos x="wd2" y="hd2"/>
                    </a:cxn>
                  </a:cxnLst>
                  <a:rect l="0" t="0" r="r" b="b"/>
                  <a:pathLst>
                    <a:path w="21600" h="21591" extrusionOk="0">
                      <a:moveTo>
                        <a:pt x="0" y="8647"/>
                      </a:moveTo>
                      <a:lnTo>
                        <a:pt x="2575" y="7764"/>
                      </a:lnTo>
                      <a:cubicBezTo>
                        <a:pt x="2824" y="7828"/>
                        <a:pt x="3075" y="7872"/>
                        <a:pt x="3328" y="7896"/>
                      </a:cubicBezTo>
                      <a:cubicBezTo>
                        <a:pt x="3653" y="7927"/>
                        <a:pt x="3979" y="7925"/>
                        <a:pt x="4304" y="7891"/>
                      </a:cubicBezTo>
                      <a:cubicBezTo>
                        <a:pt x="4620" y="7889"/>
                        <a:pt x="4934" y="7840"/>
                        <a:pt x="5242" y="7745"/>
                      </a:cubicBezTo>
                      <a:cubicBezTo>
                        <a:pt x="5494" y="7668"/>
                        <a:pt x="5740" y="7560"/>
                        <a:pt x="5977" y="7423"/>
                      </a:cubicBezTo>
                      <a:cubicBezTo>
                        <a:pt x="6415" y="7423"/>
                        <a:pt x="6852" y="7378"/>
                        <a:pt x="7285" y="7288"/>
                      </a:cubicBezTo>
                      <a:cubicBezTo>
                        <a:pt x="7728" y="7196"/>
                        <a:pt x="8165" y="7058"/>
                        <a:pt x="8593" y="6874"/>
                      </a:cubicBezTo>
                      <a:cubicBezTo>
                        <a:pt x="8966" y="6733"/>
                        <a:pt x="9339" y="6589"/>
                        <a:pt x="9711" y="6441"/>
                      </a:cubicBezTo>
                      <a:cubicBezTo>
                        <a:pt x="10035" y="6312"/>
                        <a:pt x="10358" y="6181"/>
                        <a:pt x="10680" y="6047"/>
                      </a:cubicBezTo>
                      <a:cubicBezTo>
                        <a:pt x="10820" y="6029"/>
                        <a:pt x="10960" y="6007"/>
                        <a:pt x="11099" y="5981"/>
                      </a:cubicBezTo>
                      <a:cubicBezTo>
                        <a:pt x="11306" y="5942"/>
                        <a:pt x="11513" y="5895"/>
                        <a:pt x="11718" y="5840"/>
                      </a:cubicBezTo>
                      <a:lnTo>
                        <a:pt x="12501" y="5321"/>
                      </a:lnTo>
                      <a:lnTo>
                        <a:pt x="14843" y="4626"/>
                      </a:lnTo>
                      <a:lnTo>
                        <a:pt x="16298" y="3564"/>
                      </a:lnTo>
                      <a:cubicBezTo>
                        <a:pt x="16380" y="3417"/>
                        <a:pt x="16479" y="3290"/>
                        <a:pt x="16592" y="3187"/>
                      </a:cubicBezTo>
                      <a:cubicBezTo>
                        <a:pt x="16757" y="3037"/>
                        <a:pt x="16947" y="2942"/>
                        <a:pt x="17144" y="2912"/>
                      </a:cubicBezTo>
                      <a:lnTo>
                        <a:pt x="17695" y="2093"/>
                      </a:lnTo>
                      <a:lnTo>
                        <a:pt x="19457" y="0"/>
                      </a:lnTo>
                      <a:lnTo>
                        <a:pt x="20325" y="8222"/>
                      </a:lnTo>
                      <a:lnTo>
                        <a:pt x="20574" y="14338"/>
                      </a:lnTo>
                      <a:lnTo>
                        <a:pt x="20571" y="16276"/>
                      </a:lnTo>
                      <a:lnTo>
                        <a:pt x="21600" y="17838"/>
                      </a:lnTo>
                      <a:lnTo>
                        <a:pt x="21163" y="18664"/>
                      </a:lnTo>
                      <a:cubicBezTo>
                        <a:pt x="21037" y="18541"/>
                        <a:pt x="20879" y="18497"/>
                        <a:pt x="20728" y="18543"/>
                      </a:cubicBezTo>
                      <a:cubicBezTo>
                        <a:pt x="20495" y="18615"/>
                        <a:pt x="20321" y="18877"/>
                        <a:pt x="20292" y="19200"/>
                      </a:cubicBezTo>
                      <a:cubicBezTo>
                        <a:pt x="20147" y="18965"/>
                        <a:pt x="19913" y="18869"/>
                        <a:pt x="19697" y="18955"/>
                      </a:cubicBezTo>
                      <a:cubicBezTo>
                        <a:pt x="19532" y="19020"/>
                        <a:pt x="19398" y="19186"/>
                        <a:pt x="19334" y="19403"/>
                      </a:cubicBezTo>
                      <a:cubicBezTo>
                        <a:pt x="19202" y="19161"/>
                        <a:pt x="18977" y="19050"/>
                        <a:pt x="18762" y="19123"/>
                      </a:cubicBezTo>
                      <a:cubicBezTo>
                        <a:pt x="18527" y="19202"/>
                        <a:pt x="18357" y="19480"/>
                        <a:pt x="18342" y="19809"/>
                      </a:cubicBezTo>
                      <a:cubicBezTo>
                        <a:pt x="18255" y="19574"/>
                        <a:pt x="18071" y="19435"/>
                        <a:pt x="17878" y="19459"/>
                      </a:cubicBezTo>
                      <a:cubicBezTo>
                        <a:pt x="17708" y="19481"/>
                        <a:pt x="17560" y="19628"/>
                        <a:pt x="17492" y="19842"/>
                      </a:cubicBezTo>
                      <a:cubicBezTo>
                        <a:pt x="17936" y="18855"/>
                        <a:pt x="17996" y="17634"/>
                        <a:pt x="17653" y="16575"/>
                      </a:cubicBezTo>
                      <a:cubicBezTo>
                        <a:pt x="17457" y="15970"/>
                        <a:pt x="17137" y="15454"/>
                        <a:pt x="16732" y="15091"/>
                      </a:cubicBezTo>
                      <a:cubicBezTo>
                        <a:pt x="16458" y="14995"/>
                        <a:pt x="16167" y="15069"/>
                        <a:pt x="15937" y="15293"/>
                      </a:cubicBezTo>
                      <a:cubicBezTo>
                        <a:pt x="15780" y="15446"/>
                        <a:pt x="15660" y="15661"/>
                        <a:pt x="15596" y="15909"/>
                      </a:cubicBezTo>
                      <a:cubicBezTo>
                        <a:pt x="15500" y="15807"/>
                        <a:pt x="15365" y="15806"/>
                        <a:pt x="15269" y="15907"/>
                      </a:cubicBezTo>
                      <a:cubicBezTo>
                        <a:pt x="15207" y="15972"/>
                        <a:pt x="15170" y="16072"/>
                        <a:pt x="15168" y="16179"/>
                      </a:cubicBezTo>
                      <a:cubicBezTo>
                        <a:pt x="15100" y="16128"/>
                        <a:pt x="15019" y="16115"/>
                        <a:pt x="14944" y="16145"/>
                      </a:cubicBezTo>
                      <a:cubicBezTo>
                        <a:pt x="14816" y="16194"/>
                        <a:pt x="14726" y="16349"/>
                        <a:pt x="14719" y="16530"/>
                      </a:cubicBezTo>
                      <a:lnTo>
                        <a:pt x="14686" y="15645"/>
                      </a:lnTo>
                      <a:lnTo>
                        <a:pt x="14131" y="16311"/>
                      </a:lnTo>
                      <a:lnTo>
                        <a:pt x="13586" y="16737"/>
                      </a:lnTo>
                      <a:lnTo>
                        <a:pt x="13482" y="16177"/>
                      </a:lnTo>
                      <a:lnTo>
                        <a:pt x="12956" y="16836"/>
                      </a:lnTo>
                      <a:lnTo>
                        <a:pt x="12484" y="17273"/>
                      </a:lnTo>
                      <a:lnTo>
                        <a:pt x="12383" y="16538"/>
                      </a:lnTo>
                      <a:lnTo>
                        <a:pt x="11743" y="17576"/>
                      </a:lnTo>
                      <a:lnTo>
                        <a:pt x="9113" y="18434"/>
                      </a:lnTo>
                      <a:lnTo>
                        <a:pt x="9074" y="17615"/>
                      </a:lnTo>
                      <a:lnTo>
                        <a:pt x="8456" y="18617"/>
                      </a:lnTo>
                      <a:cubicBezTo>
                        <a:pt x="8082" y="18510"/>
                        <a:pt x="7695" y="18519"/>
                        <a:pt x="7324" y="18643"/>
                      </a:cubicBezTo>
                      <a:cubicBezTo>
                        <a:pt x="6966" y="18761"/>
                        <a:pt x="6632" y="18984"/>
                        <a:pt x="6344" y="19295"/>
                      </a:cubicBezTo>
                      <a:cubicBezTo>
                        <a:pt x="5954" y="19535"/>
                        <a:pt x="5589" y="19842"/>
                        <a:pt x="5257" y="20209"/>
                      </a:cubicBezTo>
                      <a:cubicBezTo>
                        <a:pt x="4957" y="20539"/>
                        <a:pt x="4685" y="20915"/>
                        <a:pt x="4448" y="21330"/>
                      </a:cubicBezTo>
                      <a:cubicBezTo>
                        <a:pt x="4297" y="21430"/>
                        <a:pt x="4137" y="21503"/>
                        <a:pt x="3971" y="21546"/>
                      </a:cubicBezTo>
                      <a:cubicBezTo>
                        <a:pt x="3814" y="21587"/>
                        <a:pt x="3654" y="21600"/>
                        <a:pt x="3495" y="21586"/>
                      </a:cubicBezTo>
                      <a:lnTo>
                        <a:pt x="2665" y="21548"/>
                      </a:lnTo>
                      <a:lnTo>
                        <a:pt x="2050" y="21233"/>
                      </a:lnTo>
                      <a:lnTo>
                        <a:pt x="1262" y="20434"/>
                      </a:lnTo>
                      <a:lnTo>
                        <a:pt x="771" y="19697"/>
                      </a:lnTo>
                      <a:lnTo>
                        <a:pt x="784" y="17995"/>
                      </a:lnTo>
                      <a:lnTo>
                        <a:pt x="1556" y="16711"/>
                      </a:lnTo>
                      <a:lnTo>
                        <a:pt x="2472" y="15643"/>
                      </a:lnTo>
                      <a:lnTo>
                        <a:pt x="3662" y="15115"/>
                      </a:lnTo>
                      <a:lnTo>
                        <a:pt x="4696" y="15115"/>
                      </a:lnTo>
                      <a:lnTo>
                        <a:pt x="5415" y="15570"/>
                      </a:lnTo>
                      <a:lnTo>
                        <a:pt x="6216" y="15881"/>
                      </a:lnTo>
                      <a:cubicBezTo>
                        <a:pt x="6430" y="15931"/>
                        <a:pt x="6643" y="15981"/>
                        <a:pt x="6857" y="16031"/>
                      </a:cubicBezTo>
                      <a:cubicBezTo>
                        <a:pt x="7071" y="16081"/>
                        <a:pt x="7285" y="16131"/>
                        <a:pt x="7499" y="16181"/>
                      </a:cubicBezTo>
                    </a:path>
                  </a:pathLst>
                </a:custGeom>
                <a:noFill/>
                <a:ln w="50800" cap="flat">
                  <a:solidFill>
                    <a:srgbClr val="0096FF"/>
                  </a:solidFill>
                  <a:prstDash val="solid"/>
                  <a:miter lim="400000"/>
                </a:ln>
                <a:effectLst/>
              </p:spPr>
              <p:txBody>
                <a:bodyPr wrap="square" lIns="50800" tIns="50800" rIns="50800" bIns="50800" numCol="1" anchor="ctr">
                  <a:noAutofit/>
                </a:bodyPr>
                <a:lstStyle/>
                <a:p>
                  <a:pPr>
                    <a:defRPr sz="2400">
                      <a:solidFill>
                        <a:srgbClr val="FF40FF"/>
                      </a:solidFill>
                    </a:defRPr>
                  </a:pPr>
                  <a:endParaRPr/>
                </a:p>
              </p:txBody>
            </p:sp>
            <p:sp>
              <p:nvSpPr>
                <p:cNvPr id="358" name="Shape 358"/>
                <p:cNvSpPr/>
                <p:nvPr/>
              </p:nvSpPr>
              <p:spPr>
                <a:xfrm>
                  <a:off x="817564" y="1769307"/>
                  <a:ext cx="1801260" cy="130080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822" y="17932"/>
                      </a:lnTo>
                      <a:lnTo>
                        <a:pt x="17433" y="14014"/>
                      </a:lnTo>
                      <a:lnTo>
                        <a:pt x="16012" y="11197"/>
                      </a:lnTo>
                      <a:lnTo>
                        <a:pt x="12607" y="8809"/>
                      </a:lnTo>
                      <a:cubicBezTo>
                        <a:pt x="12639" y="8267"/>
                        <a:pt x="12146" y="7995"/>
                        <a:pt x="11899" y="8418"/>
                      </a:cubicBezTo>
                      <a:cubicBezTo>
                        <a:pt x="11674" y="8805"/>
                        <a:pt x="11977" y="9272"/>
                        <a:pt x="12100" y="9734"/>
                      </a:cubicBezTo>
                      <a:cubicBezTo>
                        <a:pt x="12195" y="10090"/>
                        <a:pt x="12163" y="10468"/>
                        <a:pt x="12095" y="10818"/>
                      </a:cubicBezTo>
                      <a:cubicBezTo>
                        <a:pt x="12032" y="11144"/>
                        <a:pt x="11936" y="11462"/>
                        <a:pt x="11804" y="11763"/>
                      </a:cubicBezTo>
                      <a:cubicBezTo>
                        <a:pt x="11431" y="12076"/>
                        <a:pt x="10958" y="12047"/>
                        <a:pt x="10607" y="11689"/>
                      </a:cubicBezTo>
                      <a:cubicBezTo>
                        <a:pt x="10375" y="11454"/>
                        <a:pt x="10223" y="11096"/>
                        <a:pt x="10187" y="10701"/>
                      </a:cubicBezTo>
                      <a:cubicBezTo>
                        <a:pt x="10264" y="10139"/>
                        <a:pt x="10372" y="9585"/>
                        <a:pt x="10511" y="9046"/>
                      </a:cubicBezTo>
                      <a:cubicBezTo>
                        <a:pt x="10659" y="8474"/>
                        <a:pt x="10840" y="7920"/>
                        <a:pt x="11054" y="7390"/>
                      </a:cubicBezTo>
                      <a:lnTo>
                        <a:pt x="9257" y="5710"/>
                      </a:lnTo>
                      <a:cubicBezTo>
                        <a:pt x="9069" y="6226"/>
                        <a:pt x="8972" y="6797"/>
                        <a:pt x="8976" y="7376"/>
                      </a:cubicBezTo>
                      <a:cubicBezTo>
                        <a:pt x="8979" y="7957"/>
                        <a:pt x="9084" y="8528"/>
                        <a:pt x="9280" y="9042"/>
                      </a:cubicBezTo>
                      <a:cubicBezTo>
                        <a:pt x="9433" y="9508"/>
                        <a:pt x="9417" y="10047"/>
                        <a:pt x="9238" y="10495"/>
                      </a:cubicBezTo>
                      <a:cubicBezTo>
                        <a:pt x="9029" y="11018"/>
                        <a:pt x="8630" y="11342"/>
                        <a:pt x="8198" y="11338"/>
                      </a:cubicBezTo>
                      <a:cubicBezTo>
                        <a:pt x="7994" y="11088"/>
                        <a:pt x="7840" y="10769"/>
                        <a:pt x="7750" y="10412"/>
                      </a:cubicBezTo>
                      <a:cubicBezTo>
                        <a:pt x="7635" y="9952"/>
                        <a:pt x="7633" y="9453"/>
                        <a:pt x="7742" y="8991"/>
                      </a:cubicBezTo>
                      <a:cubicBezTo>
                        <a:pt x="7835" y="8487"/>
                        <a:pt x="7928" y="7982"/>
                        <a:pt x="8021" y="7478"/>
                      </a:cubicBezTo>
                      <a:cubicBezTo>
                        <a:pt x="8114" y="6973"/>
                        <a:pt x="8207" y="6469"/>
                        <a:pt x="8300" y="5964"/>
                      </a:cubicBezTo>
                      <a:cubicBezTo>
                        <a:pt x="8153" y="5646"/>
                        <a:pt x="7999" y="5334"/>
                        <a:pt x="7838" y="5029"/>
                      </a:cubicBezTo>
                      <a:cubicBezTo>
                        <a:pt x="7707" y="4781"/>
                        <a:pt x="7561" y="4529"/>
                        <a:pt x="7345" y="4458"/>
                      </a:cubicBezTo>
                      <a:cubicBezTo>
                        <a:pt x="7235" y="4422"/>
                        <a:pt x="7119" y="4440"/>
                        <a:pt x="7018" y="4511"/>
                      </a:cubicBezTo>
                      <a:cubicBezTo>
                        <a:pt x="6758" y="4849"/>
                        <a:pt x="6618" y="5327"/>
                        <a:pt x="6634" y="5821"/>
                      </a:cubicBezTo>
                      <a:cubicBezTo>
                        <a:pt x="6660" y="6602"/>
                        <a:pt x="7082" y="7282"/>
                        <a:pt x="7053" y="8081"/>
                      </a:cubicBezTo>
                      <a:cubicBezTo>
                        <a:pt x="7028" y="8781"/>
                        <a:pt x="6666" y="9370"/>
                        <a:pt x="6172" y="9518"/>
                      </a:cubicBezTo>
                      <a:cubicBezTo>
                        <a:pt x="5857" y="9779"/>
                        <a:pt x="5470" y="9808"/>
                        <a:pt x="5138" y="9596"/>
                      </a:cubicBezTo>
                      <a:cubicBezTo>
                        <a:pt x="4852" y="9415"/>
                        <a:pt x="4636" y="9074"/>
                        <a:pt x="4544" y="8659"/>
                      </a:cubicBezTo>
                      <a:cubicBezTo>
                        <a:pt x="4365" y="8196"/>
                        <a:pt x="4314" y="7659"/>
                        <a:pt x="4401" y="7149"/>
                      </a:cubicBezTo>
                      <a:cubicBezTo>
                        <a:pt x="4516" y="6471"/>
                        <a:pt x="4858" y="5910"/>
                        <a:pt x="5321" y="5639"/>
                      </a:cubicBezTo>
                      <a:cubicBezTo>
                        <a:pt x="5644" y="5336"/>
                        <a:pt x="5845" y="4839"/>
                        <a:pt x="5862" y="4300"/>
                      </a:cubicBezTo>
                      <a:cubicBezTo>
                        <a:pt x="5879" y="3793"/>
                        <a:pt x="5731" y="3302"/>
                        <a:pt x="5460" y="2961"/>
                      </a:cubicBezTo>
                      <a:lnTo>
                        <a:pt x="3833" y="2314"/>
                      </a:lnTo>
                      <a:cubicBezTo>
                        <a:pt x="3738" y="2868"/>
                        <a:pt x="3677" y="3433"/>
                        <a:pt x="3652" y="4001"/>
                      </a:cubicBezTo>
                      <a:cubicBezTo>
                        <a:pt x="3627" y="4563"/>
                        <a:pt x="3637" y="5127"/>
                        <a:pt x="3682" y="5687"/>
                      </a:cubicBezTo>
                      <a:cubicBezTo>
                        <a:pt x="3819" y="6421"/>
                        <a:pt x="3655" y="7200"/>
                        <a:pt x="3253" y="7716"/>
                      </a:cubicBezTo>
                      <a:cubicBezTo>
                        <a:pt x="2907" y="8162"/>
                        <a:pt x="2427" y="8349"/>
                        <a:pt x="1963" y="8221"/>
                      </a:cubicBezTo>
                      <a:cubicBezTo>
                        <a:pt x="1552" y="8014"/>
                        <a:pt x="1220" y="7580"/>
                        <a:pt x="1047" y="7022"/>
                      </a:cubicBezTo>
                      <a:cubicBezTo>
                        <a:pt x="869" y="6447"/>
                        <a:pt x="876" y="5795"/>
                        <a:pt x="1066" y="5227"/>
                      </a:cubicBezTo>
                      <a:lnTo>
                        <a:pt x="2727" y="3412"/>
                      </a:lnTo>
                      <a:lnTo>
                        <a:pt x="2446" y="1421"/>
                      </a:lnTo>
                      <a:cubicBezTo>
                        <a:pt x="1975" y="1105"/>
                        <a:pt x="1497" y="813"/>
                        <a:pt x="1012" y="545"/>
                      </a:cubicBezTo>
                      <a:cubicBezTo>
                        <a:pt x="843" y="453"/>
                        <a:pt x="675" y="363"/>
                        <a:pt x="506" y="273"/>
                      </a:cubicBezTo>
                      <a:cubicBezTo>
                        <a:pt x="337" y="182"/>
                        <a:pt x="168" y="91"/>
                        <a:pt x="0" y="0"/>
                      </a:cubicBezTo>
                    </a:path>
                  </a:pathLst>
                </a:custGeom>
                <a:noFill/>
                <a:ln w="50800" cap="flat">
                  <a:solidFill>
                    <a:srgbClr val="0096FF"/>
                  </a:solidFill>
                  <a:prstDash val="solid"/>
                  <a:miter lim="400000"/>
                </a:ln>
                <a:effectLst/>
              </p:spPr>
              <p:txBody>
                <a:bodyPr wrap="square" lIns="50800" tIns="50800" rIns="50800" bIns="50800" numCol="1" anchor="ctr">
                  <a:noAutofit/>
                </a:bodyPr>
                <a:lstStyle/>
                <a:p>
                  <a:pPr>
                    <a:defRPr sz="2400"/>
                  </a:pPr>
                  <a:endParaRPr/>
                </a:p>
              </p:txBody>
            </p:sp>
            <p:sp>
              <p:nvSpPr>
                <p:cNvPr id="359" name="Shape 359"/>
                <p:cNvSpPr/>
                <p:nvPr/>
              </p:nvSpPr>
              <p:spPr>
                <a:xfrm>
                  <a:off x="4382647" y="607123"/>
                  <a:ext cx="1518982" cy="4314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900" b="1">
                      <a:solidFill>
                        <a:srgbClr val="0096FF"/>
                      </a:solidFill>
                      <a:latin typeface="Arial"/>
                      <a:ea typeface="Arial"/>
                      <a:cs typeface="Arial"/>
                      <a:sym typeface="Arial"/>
                    </a:defRPr>
                  </a:lvl1pPr>
                </a:lstStyle>
                <a:p>
                  <a:r>
                    <a:t>UE</a:t>
                  </a:r>
                </a:p>
              </p:txBody>
            </p:sp>
          </p:grpSp>
          <p:sp>
            <p:nvSpPr>
              <p:cNvPr id="361" name="Shape 361"/>
              <p:cNvSpPr/>
              <p:nvPr/>
            </p:nvSpPr>
            <p:spPr>
              <a:xfrm>
                <a:off x="3381687" y="4868936"/>
                <a:ext cx="2329345" cy="4314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900">
                    <a:latin typeface="Arial"/>
                    <a:ea typeface="Arial"/>
                    <a:cs typeface="Arial"/>
                    <a:sym typeface="Arial"/>
                  </a:defRPr>
                </a:lvl1pPr>
              </a:lstStyle>
              <a:p>
                <a:r>
                  <a:rPr dirty="0">
                    <a:latin typeface="+mn-lt"/>
                  </a:rPr>
                  <a:t>Perilinfa</a:t>
                </a:r>
              </a:p>
            </p:txBody>
          </p:sp>
        </p:grpSp>
        <p:grpSp>
          <p:nvGrpSpPr>
            <p:cNvPr id="365" name="Group 365"/>
            <p:cNvGrpSpPr/>
            <p:nvPr/>
          </p:nvGrpSpPr>
          <p:grpSpPr>
            <a:xfrm>
              <a:off x="532408" y="872856"/>
              <a:ext cx="6883015" cy="1516183"/>
              <a:chOff x="0" y="0"/>
              <a:chExt cx="6883012" cy="1516182"/>
            </a:xfrm>
          </p:grpSpPr>
          <p:sp>
            <p:nvSpPr>
              <p:cNvPr id="363" name="Shape 363"/>
              <p:cNvSpPr/>
              <p:nvPr/>
            </p:nvSpPr>
            <p:spPr>
              <a:xfrm>
                <a:off x="2777371" y="896452"/>
                <a:ext cx="4105641" cy="6197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1900">
                    <a:latin typeface="Arial"/>
                    <a:ea typeface="Arial"/>
                    <a:cs typeface="Arial"/>
                    <a:sym typeface="Arial"/>
                  </a:defRPr>
                </a:pPr>
                <a:r>
                  <a:rPr dirty="0"/>
                  <a:t>[K</a:t>
                </a:r>
                <a:r>
                  <a:rPr baseline="31999" dirty="0"/>
                  <a:t>+</a:t>
                </a:r>
                <a:r>
                  <a:rPr dirty="0"/>
                  <a:t>] &gt; [Na</a:t>
                </a:r>
                <a:r>
                  <a:rPr baseline="31999" dirty="0"/>
                  <a:t>+</a:t>
                </a:r>
                <a:r>
                  <a:rPr dirty="0"/>
                  <a:t>]</a:t>
                </a:r>
              </a:p>
            </p:txBody>
          </p:sp>
          <p:sp>
            <p:nvSpPr>
              <p:cNvPr id="364" name="Shape 364"/>
              <p:cNvSpPr/>
              <p:nvPr/>
            </p:nvSpPr>
            <p:spPr>
              <a:xfrm>
                <a:off x="0" y="0"/>
                <a:ext cx="2849278" cy="4314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1900">
                    <a:latin typeface="Arial"/>
                    <a:ea typeface="Arial"/>
                    <a:cs typeface="Arial"/>
                    <a:sym typeface="Arial"/>
                  </a:defRPr>
                </a:pPr>
                <a:r>
                  <a:rPr dirty="0"/>
                  <a:t>[Na</a:t>
                </a:r>
                <a:r>
                  <a:rPr baseline="31999" dirty="0"/>
                  <a:t>+</a:t>
                </a:r>
                <a:r>
                  <a:rPr dirty="0"/>
                  <a:t>] &gt; [K</a:t>
                </a:r>
                <a:r>
                  <a:rPr baseline="31999" dirty="0"/>
                  <a:t>+</a:t>
                </a:r>
                <a:r>
                  <a:rPr dirty="0"/>
                  <a:t>]</a:t>
                </a:r>
              </a:p>
            </p:txBody>
          </p:sp>
        </p:grpSp>
      </p:grpSp>
      <p:sp>
        <p:nvSpPr>
          <p:cNvPr id="367" name="Shape 367"/>
          <p:cNvSpPr/>
          <p:nvPr/>
        </p:nvSpPr>
        <p:spPr>
          <a:xfrm>
            <a:off x="2416175" y="5751895"/>
            <a:ext cx="2115467" cy="446573"/>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lstStyle>
            <a:lvl1pPr>
              <a:defRPr sz="1900" b="1">
                <a:solidFill>
                  <a:srgbClr val="0433FF"/>
                </a:solidFill>
                <a:latin typeface="Arial"/>
                <a:ea typeface="Arial"/>
                <a:cs typeface="Arial"/>
                <a:sym typeface="Arial"/>
              </a:defRPr>
            </a:lvl1pPr>
          </a:lstStyle>
          <a:p>
            <a:r>
              <a:rPr dirty="0">
                <a:latin typeface="+mn-lt"/>
              </a:rPr>
              <a:t>Claudinas</a:t>
            </a:r>
          </a:p>
        </p:txBody>
      </p:sp>
      <p:sp>
        <p:nvSpPr>
          <p:cNvPr id="368" name="Shape 368"/>
          <p:cNvSpPr/>
          <p:nvPr/>
        </p:nvSpPr>
        <p:spPr>
          <a:xfrm>
            <a:off x="1876647" y="5964041"/>
            <a:ext cx="370289" cy="1"/>
          </a:xfrm>
          <a:prstGeom prst="line">
            <a:avLst/>
          </a:prstGeom>
          <a:ln w="38100">
            <a:solidFill>
              <a:srgbClr val="531B93"/>
            </a:solidFill>
            <a:miter lim="400000"/>
            <a:headEnd type="arrow"/>
            <a:tailEnd type="arrow"/>
          </a:ln>
        </p:spPr>
        <p:txBody>
          <a:bodyPr lIns="35717" tIns="35717" rIns="35717" bIns="35717" anchor="ctr"/>
          <a:lstStyle/>
          <a:p>
            <a:pPr>
              <a:defRPr sz="2400"/>
            </a:pPr>
            <a:endParaRPr/>
          </a:p>
        </p:txBody>
      </p:sp>
      <p:grpSp>
        <p:nvGrpSpPr>
          <p:cNvPr id="371" name="Group 371"/>
          <p:cNvGrpSpPr/>
          <p:nvPr/>
        </p:nvGrpSpPr>
        <p:grpSpPr>
          <a:xfrm>
            <a:off x="256886" y="1749701"/>
            <a:ext cx="3328821" cy="3203323"/>
            <a:chOff x="0" y="0"/>
            <a:chExt cx="4734321" cy="4555835"/>
          </a:xfrm>
        </p:grpSpPr>
        <p:pic>
          <p:nvPicPr>
            <p:cNvPr id="369" name="pasted-image.png"/>
            <p:cNvPicPr>
              <a:picLocks noChangeAspect="1"/>
            </p:cNvPicPr>
            <p:nvPr/>
          </p:nvPicPr>
          <p:blipFill>
            <a:blip r:embed="rId4">
              <a:extLst/>
            </a:blip>
            <a:srcRect l="3687" t="4730" r="3" b="8008"/>
            <a:stretch>
              <a:fillRect/>
            </a:stretch>
          </p:blipFill>
          <p:spPr>
            <a:xfrm>
              <a:off x="0" y="0"/>
              <a:ext cx="4734322" cy="4547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1206"/>
                  </a:lnTo>
                  <a:lnTo>
                    <a:pt x="21600" y="0"/>
                  </a:lnTo>
                  <a:lnTo>
                    <a:pt x="1258" y="0"/>
                  </a:lnTo>
                  <a:cubicBezTo>
                    <a:pt x="1248" y="49"/>
                    <a:pt x="1241" y="106"/>
                    <a:pt x="1222" y="138"/>
                  </a:cubicBezTo>
                  <a:cubicBezTo>
                    <a:pt x="1100" y="344"/>
                    <a:pt x="344" y="327"/>
                    <a:pt x="266" y="117"/>
                  </a:cubicBezTo>
                  <a:cubicBezTo>
                    <a:pt x="258" y="96"/>
                    <a:pt x="255" y="38"/>
                    <a:pt x="250" y="0"/>
                  </a:cubicBezTo>
                  <a:lnTo>
                    <a:pt x="0" y="0"/>
                  </a:lnTo>
                  <a:close/>
                </a:path>
              </a:pathLst>
            </a:custGeom>
            <a:ln w="12700" cap="flat">
              <a:noFill/>
              <a:miter lim="400000"/>
            </a:ln>
            <a:effectLst/>
          </p:spPr>
        </p:pic>
        <p:sp>
          <p:nvSpPr>
            <p:cNvPr id="370" name="Shape 370"/>
            <p:cNvSpPr/>
            <p:nvPr/>
          </p:nvSpPr>
          <p:spPr>
            <a:xfrm>
              <a:off x="2643015" y="4555835"/>
              <a:ext cx="185943" cy="1"/>
            </a:xfrm>
            <a:prstGeom prst="line">
              <a:avLst/>
            </a:prstGeom>
            <a:noFill/>
            <a:ln w="25400" cap="flat">
              <a:solidFill>
                <a:srgbClr val="FF2600"/>
              </a:solidFill>
              <a:prstDash val="solid"/>
              <a:miter lim="400000"/>
            </a:ln>
            <a:effectLst/>
          </p:spPr>
          <p:txBody>
            <a:bodyPr wrap="square" lIns="50800" tIns="50800" rIns="50800" bIns="50800" numCol="1" anchor="ctr">
              <a:noAutofit/>
            </a:bodyPr>
            <a:lstStyle/>
            <a:p>
              <a:pPr>
                <a:defRPr sz="2400"/>
              </a:pPr>
              <a:endParaRPr/>
            </a:p>
          </p:txBody>
        </p:sp>
      </p:grpSp>
    </p:spTree>
    <p:extLst>
      <p:ext uri="{BB962C8B-B14F-4D97-AF65-F5344CB8AC3E}">
        <p14:creationId xmlns:p14="http://schemas.microsoft.com/office/powerpoint/2010/main" val="370010564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Shape 421"/>
          <p:cNvSpPr/>
          <p:nvPr/>
        </p:nvSpPr>
        <p:spPr>
          <a:xfrm>
            <a:off x="530073" y="184653"/>
            <a:ext cx="7902053" cy="810795"/>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p>
            <a:pPr algn="ctr" defTabSz="321457">
              <a:defRPr sz="3400" b="1">
                <a:latin typeface="Times New Roman"/>
                <a:ea typeface="Times New Roman"/>
                <a:cs typeface="Times New Roman"/>
                <a:sym typeface="Times New Roman"/>
              </a:defRPr>
            </a:pPr>
            <a:r>
              <a:rPr sz="2400" dirty="0">
                <a:latin typeface="+mj-lt"/>
              </a:rPr>
              <a:t>En humanos, las mutaciones en </a:t>
            </a:r>
            <a:r>
              <a:rPr sz="2400" i="1" dirty="0">
                <a:latin typeface="+mj-lt"/>
              </a:rPr>
              <a:t>TJP2 </a:t>
            </a:r>
            <a:r>
              <a:rPr sz="2400" dirty="0">
                <a:latin typeface="+mj-lt"/>
              </a:rPr>
              <a:t>que impiden la expresión la proteína inducen:</a:t>
            </a:r>
          </a:p>
        </p:txBody>
      </p:sp>
      <p:sp>
        <p:nvSpPr>
          <p:cNvPr id="422" name="Shape 422"/>
          <p:cNvSpPr/>
          <p:nvPr/>
        </p:nvSpPr>
        <p:spPr>
          <a:xfrm>
            <a:off x="180736" y="5821078"/>
            <a:ext cx="3975427" cy="287575"/>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lvl1pPr defTabSz="457200">
              <a:defRPr sz="1800" b="1">
                <a:latin typeface="Times New Roman"/>
                <a:ea typeface="Times New Roman"/>
                <a:cs typeface="Times New Roman"/>
                <a:sym typeface="Times New Roman"/>
              </a:defRPr>
            </a:lvl1pPr>
          </a:lstStyle>
          <a:p>
            <a:r>
              <a:rPr sz="1400" dirty="0">
                <a:latin typeface="+mn-lt"/>
              </a:rPr>
              <a:t>Sambrotta, et al. 2014 Nat. Genet. 46(4):326-328. </a:t>
            </a:r>
          </a:p>
        </p:txBody>
      </p:sp>
      <p:pic>
        <p:nvPicPr>
          <p:cNvPr id="423" name="pasted-image.png"/>
          <p:cNvPicPr>
            <a:picLocks/>
          </p:cNvPicPr>
          <p:nvPr/>
        </p:nvPicPr>
        <p:blipFill>
          <a:blip r:embed="rId3">
            <a:extLst/>
          </a:blip>
          <a:srcRect t="2369" b="32909"/>
          <a:stretch>
            <a:fillRect/>
          </a:stretch>
        </p:blipFill>
        <p:spPr>
          <a:xfrm>
            <a:off x="154991" y="2275630"/>
            <a:ext cx="3693507" cy="3132482"/>
          </a:xfrm>
          <a:prstGeom prst="rect">
            <a:avLst/>
          </a:prstGeom>
          <a:ln w="12700">
            <a:miter lim="400000"/>
          </a:ln>
        </p:spPr>
      </p:pic>
      <p:sp>
        <p:nvSpPr>
          <p:cNvPr id="424" name="Shape 424"/>
          <p:cNvSpPr/>
          <p:nvPr/>
        </p:nvSpPr>
        <p:spPr>
          <a:xfrm>
            <a:off x="5716627" y="1202944"/>
            <a:ext cx="2917043" cy="379908"/>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lvl1pPr defTabSz="800100">
              <a:defRPr sz="3100" b="1">
                <a:latin typeface="Times New Roman"/>
                <a:ea typeface="Times New Roman"/>
                <a:cs typeface="Times New Roman"/>
                <a:sym typeface="Times New Roman"/>
              </a:defRPr>
            </a:lvl1pPr>
          </a:lstStyle>
          <a:p>
            <a:r>
              <a:rPr sz="2000" dirty="0">
                <a:latin typeface="+mn-lt"/>
              </a:rPr>
              <a:t>Carcinoma hepatocelular</a:t>
            </a:r>
          </a:p>
        </p:txBody>
      </p:sp>
      <p:sp>
        <p:nvSpPr>
          <p:cNvPr id="425" name="Shape 425"/>
          <p:cNvSpPr/>
          <p:nvPr/>
        </p:nvSpPr>
        <p:spPr>
          <a:xfrm>
            <a:off x="5598333" y="6309233"/>
            <a:ext cx="3413338" cy="287575"/>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lvl1pPr defTabSz="457200">
              <a:defRPr sz="1800" b="1">
                <a:latin typeface="Times New Roman"/>
                <a:ea typeface="Times New Roman"/>
                <a:cs typeface="Times New Roman"/>
                <a:sym typeface="Times New Roman"/>
              </a:defRPr>
            </a:lvl1pPr>
          </a:lstStyle>
          <a:p>
            <a:r>
              <a:rPr sz="1400" dirty="0">
                <a:latin typeface="+mn-lt"/>
              </a:rPr>
              <a:t>Zhou, et al. 2015 Hepatology. 62:1914-1916. </a:t>
            </a:r>
          </a:p>
        </p:txBody>
      </p:sp>
      <p:sp>
        <p:nvSpPr>
          <p:cNvPr id="426" name="Shape 426"/>
          <p:cNvSpPr/>
          <p:nvPr/>
        </p:nvSpPr>
        <p:spPr>
          <a:xfrm>
            <a:off x="179172" y="1202944"/>
            <a:ext cx="4597681" cy="379908"/>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lvl1pPr defTabSz="800100">
              <a:defRPr sz="3100" b="1">
                <a:latin typeface="Times New Roman"/>
                <a:ea typeface="Times New Roman"/>
                <a:cs typeface="Times New Roman"/>
                <a:sym typeface="Times New Roman"/>
              </a:defRPr>
            </a:lvl1pPr>
          </a:lstStyle>
          <a:p>
            <a:r>
              <a:rPr sz="2000" dirty="0">
                <a:latin typeface="+mn-lt"/>
              </a:rPr>
              <a:t>Colestasis progresiva</a:t>
            </a:r>
          </a:p>
        </p:txBody>
      </p:sp>
      <p:sp>
        <p:nvSpPr>
          <p:cNvPr id="427" name="Shape 427"/>
          <p:cNvSpPr/>
          <p:nvPr/>
        </p:nvSpPr>
        <p:spPr>
          <a:xfrm>
            <a:off x="107366" y="1635022"/>
            <a:ext cx="5515199" cy="687685"/>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lvl1pPr defTabSz="800100">
              <a:defRPr sz="2400" b="1">
                <a:latin typeface="Times New Roman"/>
                <a:ea typeface="Times New Roman"/>
                <a:cs typeface="Times New Roman"/>
                <a:sym typeface="Times New Roman"/>
              </a:defRPr>
            </a:lvl1pPr>
          </a:lstStyle>
          <a:p>
            <a:r>
              <a:rPr sz="2000" dirty="0">
                <a:latin typeface="+mn-lt"/>
              </a:rPr>
              <a:t>(Colestasis: interrupción del flujo de bilis al duodeno)</a:t>
            </a:r>
          </a:p>
        </p:txBody>
      </p:sp>
      <p:grpSp>
        <p:nvGrpSpPr>
          <p:cNvPr id="433" name="Group 433"/>
          <p:cNvGrpSpPr/>
          <p:nvPr/>
        </p:nvGrpSpPr>
        <p:grpSpPr>
          <a:xfrm>
            <a:off x="6204467" y="1985050"/>
            <a:ext cx="2114607" cy="4109061"/>
            <a:chOff x="152814" y="0"/>
            <a:chExt cx="3007439" cy="5843996"/>
          </a:xfrm>
        </p:grpSpPr>
        <p:pic>
          <p:nvPicPr>
            <p:cNvPr id="428" name="pasted-image.png"/>
            <p:cNvPicPr>
              <a:picLocks/>
            </p:cNvPicPr>
            <p:nvPr/>
          </p:nvPicPr>
          <p:blipFill>
            <a:blip r:embed="rId4">
              <a:extLst/>
            </a:blip>
            <a:srcRect l="9115" t="57471"/>
            <a:stretch>
              <a:fillRect/>
            </a:stretch>
          </p:blipFill>
          <p:spPr>
            <a:xfrm>
              <a:off x="159164" y="1251178"/>
              <a:ext cx="3001089" cy="2129025"/>
            </a:xfrm>
            <a:prstGeom prst="rect">
              <a:avLst/>
            </a:prstGeom>
            <a:ln w="12700" cap="flat">
              <a:noFill/>
              <a:miter lim="400000"/>
            </a:ln>
            <a:effectLst/>
          </p:spPr>
        </p:pic>
        <p:sp>
          <p:nvSpPr>
            <p:cNvPr id="429" name="Shape 429"/>
            <p:cNvSpPr/>
            <p:nvPr/>
          </p:nvSpPr>
          <p:spPr>
            <a:xfrm>
              <a:off x="215040" y="1221686"/>
              <a:ext cx="1185415" cy="5398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00100">
                <a:defRPr sz="2700" b="1">
                  <a:solidFill>
                    <a:srgbClr val="945200"/>
                  </a:solidFill>
                  <a:latin typeface="Times New Roman"/>
                  <a:ea typeface="Times New Roman"/>
                  <a:cs typeface="Times New Roman"/>
                  <a:sym typeface="Times New Roman"/>
                </a:defRPr>
              </a:lvl1pPr>
            </a:lstStyle>
            <a:p>
              <a:r>
                <a:rPr sz="1800" dirty="0">
                  <a:latin typeface="+mn-lt"/>
                </a:rPr>
                <a:t>ZO-2</a:t>
              </a:r>
            </a:p>
          </p:txBody>
        </p:sp>
        <p:pic>
          <p:nvPicPr>
            <p:cNvPr id="430" name="pasted-image.png"/>
            <p:cNvPicPr>
              <a:picLocks/>
            </p:cNvPicPr>
            <p:nvPr/>
          </p:nvPicPr>
          <p:blipFill>
            <a:blip r:embed="rId5">
              <a:extLst/>
            </a:blip>
            <a:srcRect l="11966"/>
            <a:stretch>
              <a:fillRect/>
            </a:stretch>
          </p:blipFill>
          <p:spPr>
            <a:xfrm>
              <a:off x="156319" y="3430651"/>
              <a:ext cx="2994158" cy="2413345"/>
            </a:xfrm>
            <a:prstGeom prst="rect">
              <a:avLst/>
            </a:prstGeom>
            <a:ln w="12700" cap="flat">
              <a:noFill/>
              <a:miter lim="400000"/>
            </a:ln>
            <a:effectLst/>
          </p:spPr>
        </p:pic>
        <p:sp>
          <p:nvSpPr>
            <p:cNvPr id="431" name="Shape 431"/>
            <p:cNvSpPr/>
            <p:nvPr/>
          </p:nvSpPr>
          <p:spPr>
            <a:xfrm>
              <a:off x="236544" y="3442987"/>
              <a:ext cx="1185414" cy="5398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00100">
                <a:defRPr sz="2700" b="1">
                  <a:solidFill>
                    <a:srgbClr val="945200"/>
                  </a:solidFill>
                  <a:latin typeface="Times New Roman"/>
                  <a:ea typeface="Times New Roman"/>
                  <a:cs typeface="Times New Roman"/>
                  <a:sym typeface="Times New Roman"/>
                </a:defRPr>
              </a:lvl1pPr>
            </a:lstStyle>
            <a:p>
              <a:r>
                <a:rPr sz="1800" dirty="0">
                  <a:latin typeface="+mn-lt"/>
                </a:rPr>
                <a:t>Cl-1</a:t>
              </a:r>
            </a:p>
          </p:txBody>
        </p:sp>
        <p:pic>
          <p:nvPicPr>
            <p:cNvPr id="432" name="pasted-image.png"/>
            <p:cNvPicPr>
              <a:picLocks noChangeAspect="1"/>
            </p:cNvPicPr>
            <p:nvPr/>
          </p:nvPicPr>
          <p:blipFill>
            <a:blip r:embed="rId4">
              <a:extLst/>
            </a:blip>
            <a:srcRect l="9387" b="76878"/>
            <a:stretch>
              <a:fillRect/>
            </a:stretch>
          </p:blipFill>
          <p:spPr>
            <a:xfrm>
              <a:off x="152814" y="0"/>
              <a:ext cx="3001075" cy="1165862"/>
            </a:xfrm>
            <a:prstGeom prst="rect">
              <a:avLst/>
            </a:prstGeom>
            <a:ln w="12700" cap="flat">
              <a:noFill/>
              <a:miter lim="400000"/>
            </a:ln>
            <a:effectLst/>
          </p:spPr>
        </p:pic>
      </p:grpSp>
      <p:pic>
        <p:nvPicPr>
          <p:cNvPr id="434" name="Screen Shot 2016-04-05 at 6.11.06 PM.png"/>
          <p:cNvPicPr>
            <a:picLocks noChangeAspect="1"/>
          </p:cNvPicPr>
          <p:nvPr/>
        </p:nvPicPr>
        <p:blipFill>
          <a:blip r:embed="rId6">
            <a:extLst/>
          </a:blip>
          <a:srcRect r="2459"/>
          <a:stretch>
            <a:fillRect/>
          </a:stretch>
        </p:blipFill>
        <p:spPr>
          <a:xfrm>
            <a:off x="3716890" y="2702639"/>
            <a:ext cx="2378147" cy="2673895"/>
          </a:xfrm>
          <a:prstGeom prst="rect">
            <a:avLst/>
          </a:prstGeom>
          <a:ln w="12700">
            <a:miter lim="400000"/>
          </a:ln>
        </p:spPr>
      </p:pic>
    </p:spTree>
    <p:extLst>
      <p:ext uri="{BB962C8B-B14F-4D97-AF65-F5344CB8AC3E}">
        <p14:creationId xmlns:p14="http://schemas.microsoft.com/office/powerpoint/2010/main" val="417687511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Text Box 4"/>
          <p:cNvSpPr txBox="1">
            <a:spLocks noChangeArrowheads="1"/>
          </p:cNvSpPr>
          <p:nvPr/>
        </p:nvSpPr>
        <p:spPr bwMode="auto">
          <a:xfrm>
            <a:off x="457200" y="274638"/>
            <a:ext cx="8229600" cy="1143000"/>
          </a:xfrm>
          <a:prstGeom prst="rect">
            <a:avLst/>
          </a:prstGeom>
          <a:noFill/>
          <a:ln w="9525">
            <a:noFill/>
            <a:round/>
            <a:headEnd/>
            <a:tailEnd/>
          </a:ln>
        </p:spPr>
        <p:txBody>
          <a:bodyPr lIns="90000" tIns="46800" rIns="90000" bIns="46800"/>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2400" b="1" dirty="0" smtClean="0">
                <a:solidFill>
                  <a:srgbClr val="000000"/>
                </a:solidFill>
                <a:latin typeface="+mj-lt"/>
                <a:cs typeface="Arial" pitchFamily="34" charset="0"/>
              </a:rPr>
              <a:t>ZO-2 disminuye </a:t>
            </a:r>
            <a:r>
              <a:rPr lang="es-MX" altLang="es-MX" sz="2400" b="1" dirty="0">
                <a:solidFill>
                  <a:srgbClr val="000000"/>
                </a:solidFill>
                <a:latin typeface="+mj-lt"/>
                <a:cs typeface="Arial" pitchFamily="34" charset="0"/>
              </a:rPr>
              <a:t>o está ausente en diferentes </a:t>
            </a:r>
            <a:r>
              <a:rPr lang="es-MX" altLang="es-MX" sz="2400" b="1" dirty="0" smtClean="0">
                <a:solidFill>
                  <a:srgbClr val="000000"/>
                </a:solidFill>
                <a:latin typeface="+mj-lt"/>
                <a:cs typeface="Arial" pitchFamily="34" charset="0"/>
              </a:rPr>
              <a:t>carcinomas</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2600" b="1" dirty="0" smtClean="0">
                <a:solidFill>
                  <a:srgbClr val="000000"/>
                </a:solidFill>
                <a:latin typeface="Arial" pitchFamily="34" charset="0"/>
                <a:cs typeface="Arial" pitchFamily="34" charset="0"/>
              </a:rPr>
              <a:t> </a:t>
            </a:r>
            <a:endParaRPr lang="es-MX" altLang="es-MX" sz="2600" b="1" dirty="0">
              <a:solidFill>
                <a:srgbClr val="000000"/>
              </a:solidFill>
              <a:latin typeface="Arial" pitchFamily="34" charset="0"/>
              <a:cs typeface="Arial" pitchFamily="34" charset="0"/>
            </a:endParaRPr>
          </a:p>
        </p:txBody>
      </p:sp>
      <p:sp>
        <p:nvSpPr>
          <p:cNvPr id="58379" name="Rectangle 10"/>
          <p:cNvSpPr>
            <a:spLocks noChangeArrowheads="1"/>
          </p:cNvSpPr>
          <p:nvPr/>
        </p:nvSpPr>
        <p:spPr bwMode="auto">
          <a:xfrm>
            <a:off x="4394628" y="4832010"/>
            <a:ext cx="5395916" cy="1079399"/>
          </a:xfrm>
          <a:prstGeom prst="rect">
            <a:avLst/>
          </a:prstGeom>
          <a:noFill/>
          <a:ln w="9525">
            <a:noFill/>
            <a:round/>
            <a:headEnd/>
            <a:tailEnd/>
          </a:ln>
        </p:spPr>
        <p:txBody>
          <a:bodyPr wrap="square"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s-MX" altLang="es-MX" sz="1200" b="1" dirty="0">
              <a:solidFill>
                <a:srgbClr val="000000"/>
              </a:solidFill>
              <a:latin typeface="Arial" pitchFamily="34" charset="0"/>
              <a:cs typeface="Arial" pitchFamily="34"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1400" b="1" dirty="0">
                <a:solidFill>
                  <a:srgbClr val="000000"/>
                </a:solidFill>
                <a:cs typeface="Arial" pitchFamily="34" charset="0"/>
              </a:rPr>
              <a:t>Chlenski, A., et al., Biochim Biophys Acta, </a:t>
            </a:r>
            <a:r>
              <a:rPr lang="es-MX" altLang="es-MX" sz="1400" b="1" dirty="0" smtClean="0">
                <a:solidFill>
                  <a:srgbClr val="000000"/>
                </a:solidFill>
                <a:cs typeface="Arial" pitchFamily="34" charset="0"/>
              </a:rPr>
              <a:t>2000, 1493:319-24</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1400" b="1" dirty="0" smtClean="0">
                <a:solidFill>
                  <a:srgbClr val="000000"/>
                </a:solidFill>
                <a:cs typeface="Arial" pitchFamily="34" charset="0"/>
              </a:rPr>
              <a:t>Chlenski, A., et al., Int J Cancer, 1999, 83:349-58</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s-MX" altLang="es-MX" sz="1200" b="1" dirty="0">
              <a:solidFill>
                <a:srgbClr val="000000"/>
              </a:solidFill>
              <a:latin typeface="Arial" pitchFamily="34" charset="0"/>
              <a:cs typeface="Arial" pitchFamily="34"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s-MX" altLang="es-MX" sz="1200" b="1" dirty="0">
              <a:solidFill>
                <a:srgbClr val="000000"/>
              </a:solidFill>
              <a:latin typeface="Arial" pitchFamily="34" charset="0"/>
              <a:cs typeface="Arial" pitchFamily="34" charset="0"/>
            </a:endParaRPr>
          </a:p>
        </p:txBody>
      </p:sp>
      <p:grpSp>
        <p:nvGrpSpPr>
          <p:cNvPr id="2" name="Agrupar 1"/>
          <p:cNvGrpSpPr/>
          <p:nvPr/>
        </p:nvGrpSpPr>
        <p:grpSpPr>
          <a:xfrm>
            <a:off x="1071563" y="831502"/>
            <a:ext cx="7925014" cy="5240704"/>
            <a:chOff x="1071563" y="1773238"/>
            <a:chExt cx="7043737" cy="4298968"/>
          </a:xfrm>
        </p:grpSpPr>
        <p:pic>
          <p:nvPicPr>
            <p:cNvPr id="58372" name="Picture 3"/>
            <p:cNvPicPr>
              <a:picLocks noChangeAspect="1" noChangeArrowheads="1"/>
            </p:cNvPicPr>
            <p:nvPr/>
          </p:nvPicPr>
          <p:blipFill>
            <a:blip r:embed="rId3"/>
            <a:srcRect/>
            <a:stretch>
              <a:fillRect/>
            </a:stretch>
          </p:blipFill>
          <p:spPr bwMode="auto">
            <a:xfrm>
              <a:off x="4429125" y="2359025"/>
              <a:ext cx="3686175" cy="1476375"/>
            </a:xfrm>
            <a:prstGeom prst="rect">
              <a:avLst/>
            </a:prstGeom>
            <a:noFill/>
            <a:ln w="9525">
              <a:noFill/>
              <a:round/>
              <a:headEnd/>
              <a:tailEnd/>
            </a:ln>
          </p:spPr>
        </p:pic>
        <p:pic>
          <p:nvPicPr>
            <p:cNvPr id="58374" name="Picture 5"/>
            <p:cNvPicPr>
              <a:picLocks noChangeAspect="1" noChangeArrowheads="1"/>
            </p:cNvPicPr>
            <p:nvPr/>
          </p:nvPicPr>
          <p:blipFill>
            <a:blip r:embed="rId4"/>
            <a:srcRect t="11890"/>
            <a:stretch>
              <a:fillRect/>
            </a:stretch>
          </p:blipFill>
          <p:spPr bwMode="auto">
            <a:xfrm>
              <a:off x="1071563" y="2335213"/>
              <a:ext cx="2846387" cy="1590675"/>
            </a:xfrm>
            <a:prstGeom prst="rect">
              <a:avLst/>
            </a:prstGeom>
            <a:noFill/>
            <a:ln w="9525">
              <a:noFill/>
              <a:round/>
              <a:headEnd/>
              <a:tailEnd/>
            </a:ln>
          </p:spPr>
        </p:pic>
        <p:sp>
          <p:nvSpPr>
            <p:cNvPr id="58376" name="Text Box 7"/>
            <p:cNvSpPr txBox="1">
              <a:spLocks noChangeArrowheads="1"/>
            </p:cNvSpPr>
            <p:nvPr/>
          </p:nvSpPr>
          <p:spPr bwMode="auto">
            <a:xfrm>
              <a:off x="1785938" y="1773238"/>
              <a:ext cx="1857375" cy="279180"/>
            </a:xfrm>
            <a:prstGeom prst="rect">
              <a:avLst/>
            </a:prstGeom>
            <a:noFill/>
            <a:ln w="9525">
              <a:noFill/>
              <a:round/>
              <a:headEnd/>
              <a:tailEnd/>
            </a:ln>
          </p:spPr>
          <p:txBody>
            <a:bodyPr lIns="90000" tIns="46800" rIns="90000" bIns="4680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1200" b="1" dirty="0">
                  <a:solidFill>
                    <a:srgbClr val="000000"/>
                  </a:solidFill>
                  <a:latin typeface="Arial" pitchFamily="34" charset="0"/>
                  <a:cs typeface="Arial" pitchFamily="34" charset="0"/>
                </a:rPr>
                <a:t>Próstata</a:t>
              </a:r>
            </a:p>
          </p:txBody>
        </p:sp>
        <p:sp>
          <p:nvSpPr>
            <p:cNvPr id="58377" name="Text Box 8"/>
            <p:cNvSpPr txBox="1">
              <a:spLocks noChangeArrowheads="1"/>
            </p:cNvSpPr>
            <p:nvPr/>
          </p:nvSpPr>
          <p:spPr bwMode="auto">
            <a:xfrm>
              <a:off x="5357813" y="1773238"/>
              <a:ext cx="1857375" cy="279180"/>
            </a:xfrm>
            <a:prstGeom prst="rect">
              <a:avLst/>
            </a:prstGeom>
            <a:noFill/>
            <a:ln w="9525">
              <a:noFill/>
              <a:round/>
              <a:headEnd/>
              <a:tailEnd/>
            </a:ln>
          </p:spPr>
          <p:txBody>
            <a:bodyPr lIns="90000" tIns="46800" rIns="90000" bIns="4680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1200" b="1" dirty="0">
                  <a:solidFill>
                    <a:srgbClr val="000000"/>
                  </a:solidFill>
                  <a:latin typeface="Arial" pitchFamily="34" charset="0"/>
                  <a:cs typeface="Arial" pitchFamily="34" charset="0"/>
                </a:rPr>
                <a:t>Páncreas</a:t>
              </a:r>
            </a:p>
          </p:txBody>
        </p:sp>
        <p:pic>
          <p:nvPicPr>
            <p:cNvPr id="58380" name="Picture 11"/>
            <p:cNvPicPr>
              <a:picLocks noChangeAspect="1" noChangeArrowheads="1"/>
            </p:cNvPicPr>
            <p:nvPr/>
          </p:nvPicPr>
          <p:blipFill>
            <a:blip r:embed="rId5"/>
            <a:srcRect/>
            <a:stretch>
              <a:fillRect/>
            </a:stretch>
          </p:blipFill>
          <p:spPr bwMode="auto">
            <a:xfrm>
              <a:off x="1714492" y="4383106"/>
              <a:ext cx="1714500" cy="1689100"/>
            </a:xfrm>
            <a:prstGeom prst="rect">
              <a:avLst/>
            </a:prstGeom>
            <a:noFill/>
            <a:ln w="9525">
              <a:noFill/>
              <a:round/>
              <a:headEnd/>
              <a:tailEnd/>
            </a:ln>
          </p:spPr>
        </p:pic>
        <p:sp>
          <p:nvSpPr>
            <p:cNvPr id="48142" name="Line 13"/>
            <p:cNvSpPr>
              <a:spLocks noChangeShapeType="1"/>
            </p:cNvSpPr>
            <p:nvPr/>
          </p:nvSpPr>
          <p:spPr bwMode="auto">
            <a:xfrm>
              <a:off x="2000250" y="2263775"/>
              <a:ext cx="357188" cy="1588"/>
            </a:xfrm>
            <a:prstGeom prst="line">
              <a:avLst/>
            </a:prstGeom>
            <a:noFill/>
            <a:ln w="25560">
              <a:solidFill>
                <a:srgbClr val="000000"/>
              </a:solidFill>
              <a:miter lim="800000"/>
              <a:headEnd/>
              <a:tailEnd/>
            </a:ln>
            <a:effectLst>
              <a:outerShdw dist="74769" dir="938535" algn="ctr" rotWithShape="0">
                <a:srgbClr val="808080">
                  <a:alpha val="38033"/>
                </a:srgbClr>
              </a:outerShdw>
            </a:effectLst>
          </p:spPr>
          <p:txBody>
            <a:bodyPr/>
            <a:lstStyle/>
            <a:p>
              <a:pPr>
                <a:buClr>
                  <a:srgbClr val="000000"/>
                </a:buClr>
                <a:buSzPct val="100000"/>
                <a:buFont typeface="Times New Roman" pitchFamily="16" charset="0"/>
                <a:buNone/>
                <a:defRPr/>
              </a:pPr>
              <a:endParaRPr lang="es-MX">
                <a:latin typeface="Arial" charset="0"/>
                <a:cs typeface="+mn-cs"/>
              </a:endParaRPr>
            </a:p>
          </p:txBody>
        </p:sp>
        <p:sp>
          <p:nvSpPr>
            <p:cNvPr id="58383" name="Text Box 14"/>
            <p:cNvSpPr txBox="1">
              <a:spLocks noChangeArrowheads="1"/>
            </p:cNvSpPr>
            <p:nvPr/>
          </p:nvSpPr>
          <p:spPr bwMode="auto">
            <a:xfrm>
              <a:off x="1857375" y="2049463"/>
              <a:ext cx="642938" cy="231775"/>
            </a:xfrm>
            <a:prstGeom prst="rect">
              <a:avLst/>
            </a:prstGeom>
            <a:noFill/>
            <a:ln w="9525">
              <a:noFill/>
              <a:round/>
              <a:headEnd/>
              <a:tailEnd/>
            </a:ln>
          </p:spPr>
          <p:txBody>
            <a:bodyPr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900" b="1">
                  <a:solidFill>
                    <a:srgbClr val="000000"/>
                  </a:solidFill>
                  <a:latin typeface="Arial" pitchFamily="34" charset="0"/>
                  <a:cs typeface="Arial" pitchFamily="34" charset="0"/>
                </a:rPr>
                <a:t>Normal</a:t>
              </a:r>
            </a:p>
          </p:txBody>
        </p:sp>
        <p:sp>
          <p:nvSpPr>
            <p:cNvPr id="48144" name="Line 15"/>
            <p:cNvSpPr>
              <a:spLocks noChangeShapeType="1"/>
            </p:cNvSpPr>
            <p:nvPr/>
          </p:nvSpPr>
          <p:spPr bwMode="auto">
            <a:xfrm>
              <a:off x="2500313" y="2263775"/>
              <a:ext cx="1000125" cy="1588"/>
            </a:xfrm>
            <a:prstGeom prst="line">
              <a:avLst/>
            </a:prstGeom>
            <a:noFill/>
            <a:ln w="25560">
              <a:solidFill>
                <a:srgbClr val="000000"/>
              </a:solidFill>
              <a:miter lim="800000"/>
              <a:headEnd/>
              <a:tailEnd/>
            </a:ln>
            <a:effectLst>
              <a:outerShdw dist="74769" dir="938535" algn="ctr" rotWithShape="0">
                <a:srgbClr val="808080">
                  <a:alpha val="38033"/>
                </a:srgbClr>
              </a:outerShdw>
            </a:effectLst>
          </p:spPr>
          <p:txBody>
            <a:bodyPr/>
            <a:lstStyle/>
            <a:p>
              <a:pPr>
                <a:buClr>
                  <a:srgbClr val="000000"/>
                </a:buClr>
                <a:buSzPct val="100000"/>
                <a:buFont typeface="Times New Roman" pitchFamily="16" charset="0"/>
                <a:buNone/>
                <a:defRPr/>
              </a:pPr>
              <a:endParaRPr lang="es-MX">
                <a:latin typeface="Arial" charset="0"/>
                <a:cs typeface="+mn-cs"/>
              </a:endParaRPr>
            </a:p>
          </p:txBody>
        </p:sp>
        <p:sp>
          <p:nvSpPr>
            <p:cNvPr id="58385" name="Text Box 16"/>
            <p:cNvSpPr txBox="1">
              <a:spLocks noChangeArrowheads="1"/>
            </p:cNvSpPr>
            <p:nvPr/>
          </p:nvSpPr>
          <p:spPr bwMode="auto">
            <a:xfrm>
              <a:off x="2786063" y="2049463"/>
              <a:ext cx="642937" cy="231775"/>
            </a:xfrm>
            <a:prstGeom prst="rect">
              <a:avLst/>
            </a:prstGeom>
            <a:noFill/>
            <a:ln w="9525">
              <a:noFill/>
              <a:round/>
              <a:headEnd/>
              <a:tailEnd/>
            </a:ln>
          </p:spPr>
          <p:txBody>
            <a:bodyPr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900" b="1">
                  <a:solidFill>
                    <a:srgbClr val="000000"/>
                  </a:solidFill>
                  <a:latin typeface="Arial" pitchFamily="34" charset="0"/>
                  <a:cs typeface="Arial" pitchFamily="34" charset="0"/>
                </a:rPr>
                <a:t>Tumor</a:t>
              </a:r>
            </a:p>
          </p:txBody>
        </p:sp>
        <p:sp>
          <p:nvSpPr>
            <p:cNvPr id="48146" name="Line 17"/>
            <p:cNvSpPr>
              <a:spLocks noChangeShapeType="1"/>
            </p:cNvSpPr>
            <p:nvPr/>
          </p:nvSpPr>
          <p:spPr bwMode="auto">
            <a:xfrm>
              <a:off x="1857367" y="4413269"/>
              <a:ext cx="357188" cy="1587"/>
            </a:xfrm>
            <a:prstGeom prst="line">
              <a:avLst/>
            </a:prstGeom>
            <a:noFill/>
            <a:ln w="25560">
              <a:solidFill>
                <a:srgbClr val="000000"/>
              </a:solidFill>
              <a:miter lim="800000"/>
              <a:headEnd/>
              <a:tailEnd/>
            </a:ln>
            <a:effectLst>
              <a:outerShdw dist="74769" dir="938535" algn="ctr" rotWithShape="0">
                <a:srgbClr val="808080">
                  <a:alpha val="38033"/>
                </a:srgbClr>
              </a:outerShdw>
            </a:effectLst>
          </p:spPr>
          <p:txBody>
            <a:bodyPr/>
            <a:lstStyle/>
            <a:p>
              <a:pPr>
                <a:buClr>
                  <a:srgbClr val="000000"/>
                </a:buClr>
                <a:buSzPct val="100000"/>
                <a:buFont typeface="Times New Roman" pitchFamily="16" charset="0"/>
                <a:buNone/>
                <a:defRPr/>
              </a:pPr>
              <a:endParaRPr lang="es-MX">
                <a:latin typeface="Arial" charset="0"/>
                <a:cs typeface="+mn-cs"/>
              </a:endParaRPr>
            </a:p>
          </p:txBody>
        </p:sp>
        <p:sp>
          <p:nvSpPr>
            <p:cNvPr id="58387" name="Text Box 18"/>
            <p:cNvSpPr txBox="1">
              <a:spLocks noChangeArrowheads="1"/>
            </p:cNvSpPr>
            <p:nvPr/>
          </p:nvSpPr>
          <p:spPr bwMode="auto">
            <a:xfrm>
              <a:off x="1643055" y="4168794"/>
              <a:ext cx="642937" cy="231775"/>
            </a:xfrm>
            <a:prstGeom prst="rect">
              <a:avLst/>
            </a:prstGeom>
            <a:noFill/>
            <a:ln w="9525">
              <a:noFill/>
              <a:round/>
              <a:headEnd/>
              <a:tailEnd/>
            </a:ln>
          </p:spPr>
          <p:txBody>
            <a:bodyPr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900" b="1">
                  <a:solidFill>
                    <a:srgbClr val="000000"/>
                  </a:solidFill>
                  <a:latin typeface="Arial" pitchFamily="34" charset="0"/>
                  <a:cs typeface="Arial" pitchFamily="34" charset="0"/>
                </a:rPr>
                <a:t>Normal</a:t>
              </a:r>
            </a:p>
          </p:txBody>
        </p:sp>
        <p:sp>
          <p:nvSpPr>
            <p:cNvPr id="48148" name="Line 19"/>
            <p:cNvSpPr>
              <a:spLocks noChangeShapeType="1"/>
            </p:cNvSpPr>
            <p:nvPr/>
          </p:nvSpPr>
          <p:spPr bwMode="auto">
            <a:xfrm>
              <a:off x="2357430" y="4413269"/>
              <a:ext cx="1000125" cy="1587"/>
            </a:xfrm>
            <a:prstGeom prst="line">
              <a:avLst/>
            </a:prstGeom>
            <a:noFill/>
            <a:ln w="25560">
              <a:solidFill>
                <a:srgbClr val="000000"/>
              </a:solidFill>
              <a:miter lim="800000"/>
              <a:headEnd/>
              <a:tailEnd/>
            </a:ln>
            <a:effectLst>
              <a:outerShdw dist="74769" dir="938535" algn="ctr" rotWithShape="0">
                <a:srgbClr val="808080">
                  <a:alpha val="38033"/>
                </a:srgbClr>
              </a:outerShdw>
            </a:effectLst>
          </p:spPr>
          <p:txBody>
            <a:bodyPr/>
            <a:lstStyle/>
            <a:p>
              <a:pPr>
                <a:buClr>
                  <a:srgbClr val="000000"/>
                </a:buClr>
                <a:buSzPct val="100000"/>
                <a:buFont typeface="Times New Roman" pitchFamily="16" charset="0"/>
                <a:buNone/>
                <a:defRPr/>
              </a:pPr>
              <a:endParaRPr lang="es-MX">
                <a:latin typeface="Arial" charset="0"/>
                <a:cs typeface="+mn-cs"/>
              </a:endParaRPr>
            </a:p>
          </p:txBody>
        </p:sp>
        <p:sp>
          <p:nvSpPr>
            <p:cNvPr id="58389" name="Text Box 20"/>
            <p:cNvSpPr txBox="1">
              <a:spLocks noChangeArrowheads="1"/>
            </p:cNvSpPr>
            <p:nvPr/>
          </p:nvSpPr>
          <p:spPr bwMode="auto">
            <a:xfrm>
              <a:off x="2571742" y="4168794"/>
              <a:ext cx="642938" cy="231775"/>
            </a:xfrm>
            <a:prstGeom prst="rect">
              <a:avLst/>
            </a:prstGeom>
            <a:noFill/>
            <a:ln w="9525">
              <a:noFill/>
              <a:round/>
              <a:headEnd/>
              <a:tailEnd/>
            </a:ln>
          </p:spPr>
          <p:txBody>
            <a:bodyPr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900" b="1">
                  <a:solidFill>
                    <a:srgbClr val="000000"/>
                  </a:solidFill>
                  <a:latin typeface="Arial" pitchFamily="34" charset="0"/>
                  <a:cs typeface="Arial" pitchFamily="34" charset="0"/>
                </a:rPr>
                <a:t>Tumor</a:t>
              </a:r>
            </a:p>
          </p:txBody>
        </p:sp>
        <p:sp>
          <p:nvSpPr>
            <p:cNvPr id="48150" name="Line 21"/>
            <p:cNvSpPr>
              <a:spLocks noChangeShapeType="1"/>
            </p:cNvSpPr>
            <p:nvPr/>
          </p:nvSpPr>
          <p:spPr bwMode="auto">
            <a:xfrm>
              <a:off x="5000625" y="2478088"/>
              <a:ext cx="785813" cy="1587"/>
            </a:xfrm>
            <a:prstGeom prst="line">
              <a:avLst/>
            </a:prstGeom>
            <a:noFill/>
            <a:ln w="25560">
              <a:solidFill>
                <a:srgbClr val="000000"/>
              </a:solidFill>
              <a:miter lim="800000"/>
              <a:headEnd/>
              <a:tailEnd/>
            </a:ln>
            <a:effectLst>
              <a:outerShdw dist="74769" dir="938535" algn="ctr" rotWithShape="0">
                <a:srgbClr val="808080">
                  <a:alpha val="38033"/>
                </a:srgbClr>
              </a:outerShdw>
            </a:effectLst>
          </p:spPr>
          <p:txBody>
            <a:bodyPr/>
            <a:lstStyle/>
            <a:p>
              <a:pPr>
                <a:buClr>
                  <a:srgbClr val="000000"/>
                </a:buClr>
                <a:buSzPct val="100000"/>
                <a:buFont typeface="Times New Roman" pitchFamily="16" charset="0"/>
                <a:buNone/>
                <a:defRPr/>
              </a:pPr>
              <a:endParaRPr lang="es-MX">
                <a:latin typeface="Arial" charset="0"/>
                <a:cs typeface="+mn-cs"/>
              </a:endParaRPr>
            </a:p>
          </p:txBody>
        </p:sp>
        <p:sp>
          <p:nvSpPr>
            <p:cNvPr id="58391" name="Text Box 22"/>
            <p:cNvSpPr txBox="1">
              <a:spLocks noChangeArrowheads="1"/>
            </p:cNvSpPr>
            <p:nvPr/>
          </p:nvSpPr>
          <p:spPr bwMode="auto">
            <a:xfrm>
              <a:off x="5000625" y="2192338"/>
              <a:ext cx="642938" cy="231775"/>
            </a:xfrm>
            <a:prstGeom prst="rect">
              <a:avLst/>
            </a:prstGeom>
            <a:noFill/>
            <a:ln w="9525">
              <a:noFill/>
              <a:round/>
              <a:headEnd/>
              <a:tailEnd/>
            </a:ln>
          </p:spPr>
          <p:txBody>
            <a:bodyPr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900" b="1">
                  <a:solidFill>
                    <a:srgbClr val="000000"/>
                  </a:solidFill>
                  <a:latin typeface="Arial" pitchFamily="34" charset="0"/>
                  <a:cs typeface="Arial" pitchFamily="34" charset="0"/>
                </a:rPr>
                <a:t>Normal</a:t>
              </a:r>
            </a:p>
          </p:txBody>
        </p:sp>
        <p:sp>
          <p:nvSpPr>
            <p:cNvPr id="48152" name="Line 23"/>
            <p:cNvSpPr>
              <a:spLocks noChangeShapeType="1"/>
            </p:cNvSpPr>
            <p:nvPr/>
          </p:nvSpPr>
          <p:spPr bwMode="auto">
            <a:xfrm>
              <a:off x="5929313" y="2420938"/>
              <a:ext cx="2071687" cy="1587"/>
            </a:xfrm>
            <a:prstGeom prst="line">
              <a:avLst/>
            </a:prstGeom>
            <a:noFill/>
            <a:ln w="25560">
              <a:solidFill>
                <a:srgbClr val="000000"/>
              </a:solidFill>
              <a:miter lim="800000"/>
              <a:headEnd/>
              <a:tailEnd/>
            </a:ln>
            <a:effectLst>
              <a:outerShdw dist="74769" dir="938535" algn="ctr" rotWithShape="0">
                <a:srgbClr val="808080">
                  <a:alpha val="38033"/>
                </a:srgbClr>
              </a:outerShdw>
            </a:effectLst>
          </p:spPr>
          <p:txBody>
            <a:bodyPr/>
            <a:lstStyle/>
            <a:p>
              <a:pPr>
                <a:buClr>
                  <a:srgbClr val="000000"/>
                </a:buClr>
                <a:buSzPct val="100000"/>
                <a:buFont typeface="Times New Roman" pitchFamily="16" charset="0"/>
                <a:buNone/>
                <a:defRPr/>
              </a:pPr>
              <a:endParaRPr lang="es-MX">
                <a:latin typeface="Arial" charset="0"/>
                <a:cs typeface="+mn-cs"/>
              </a:endParaRPr>
            </a:p>
          </p:txBody>
        </p:sp>
        <p:sp>
          <p:nvSpPr>
            <p:cNvPr id="58393" name="Text Box 24"/>
            <p:cNvSpPr txBox="1">
              <a:spLocks noChangeArrowheads="1"/>
            </p:cNvSpPr>
            <p:nvPr/>
          </p:nvSpPr>
          <p:spPr bwMode="auto">
            <a:xfrm>
              <a:off x="6643688" y="2103438"/>
              <a:ext cx="642937" cy="231775"/>
            </a:xfrm>
            <a:prstGeom prst="rect">
              <a:avLst/>
            </a:prstGeom>
            <a:noFill/>
            <a:ln w="9525">
              <a:noFill/>
              <a:round/>
              <a:headEnd/>
              <a:tailEnd/>
            </a:ln>
          </p:spPr>
          <p:txBody>
            <a:bodyPr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900" b="1">
                  <a:solidFill>
                    <a:srgbClr val="000000"/>
                  </a:solidFill>
                  <a:latin typeface="Arial" pitchFamily="34" charset="0"/>
                  <a:cs typeface="Arial" pitchFamily="34" charset="0"/>
                </a:rPr>
                <a:t>Tumor</a:t>
              </a:r>
            </a:p>
          </p:txBody>
        </p:sp>
        <p:sp>
          <p:nvSpPr>
            <p:cNvPr id="58394" name="Text Box 25"/>
            <p:cNvSpPr txBox="1">
              <a:spLocks noChangeArrowheads="1"/>
            </p:cNvSpPr>
            <p:nvPr/>
          </p:nvSpPr>
          <p:spPr bwMode="auto">
            <a:xfrm>
              <a:off x="1714493" y="3929066"/>
              <a:ext cx="1857375" cy="279180"/>
            </a:xfrm>
            <a:prstGeom prst="rect">
              <a:avLst/>
            </a:prstGeom>
            <a:noFill/>
            <a:ln w="9525">
              <a:noFill/>
              <a:round/>
              <a:headEnd/>
              <a:tailEnd/>
            </a:ln>
          </p:spPr>
          <p:txBody>
            <a:bodyPr lIns="90000" tIns="46800" rIns="90000" bIns="4680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MX" altLang="es-MX" sz="1200" b="1" dirty="0">
                  <a:solidFill>
                    <a:srgbClr val="000000"/>
                  </a:solidFill>
                  <a:latin typeface="Arial" pitchFamily="34" charset="0"/>
                  <a:cs typeface="Arial" pitchFamily="34" charset="0"/>
                </a:rPr>
                <a:t>Mama</a:t>
              </a:r>
            </a:p>
          </p:txBody>
        </p:sp>
      </p:grpSp>
    </p:spTree>
    <p:extLst>
      <p:ext uri="{BB962C8B-B14F-4D97-AF65-F5344CB8AC3E}">
        <p14:creationId xmlns:p14="http://schemas.microsoft.com/office/powerpoint/2010/main" val="273205478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8" name="Shape 1948"/>
          <p:cNvSpPr/>
          <p:nvPr/>
        </p:nvSpPr>
        <p:spPr>
          <a:xfrm>
            <a:off x="531275" y="484149"/>
            <a:ext cx="8384977" cy="933906"/>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lvl1pPr defTabSz="457200">
              <a:defRPr sz="4000" b="1">
                <a:solidFill>
                  <a:srgbClr val="000000"/>
                </a:solidFill>
                <a:latin typeface="Times New Roman"/>
                <a:ea typeface="Times New Roman"/>
                <a:cs typeface="Times New Roman"/>
                <a:sym typeface="Times New Roman"/>
              </a:defRPr>
            </a:lvl1pPr>
          </a:lstStyle>
          <a:p>
            <a:pPr algn="ctr"/>
            <a:r>
              <a:rPr lang="es-MX" sz="2800" dirty="0" smtClean="0">
                <a:latin typeface="+mn-lt"/>
              </a:rPr>
              <a:t>En los cultivos subconfluentes ZO-2 está presente en la UE y en el núcleo. </a:t>
            </a:r>
            <a:endParaRPr sz="2800" dirty="0">
              <a:latin typeface="+mn-lt"/>
            </a:endParaRPr>
          </a:p>
        </p:txBody>
      </p:sp>
      <p:pic>
        <p:nvPicPr>
          <p:cNvPr id="1949" name="pasted-image.pdf"/>
          <p:cNvPicPr>
            <a:picLocks noChangeAspect="1"/>
          </p:cNvPicPr>
          <p:nvPr/>
        </p:nvPicPr>
        <p:blipFill>
          <a:blip r:embed="rId2">
            <a:extLst/>
          </a:blip>
          <a:stretch>
            <a:fillRect/>
          </a:stretch>
        </p:blipFill>
        <p:spPr>
          <a:xfrm>
            <a:off x="1465296" y="2340508"/>
            <a:ext cx="7151134" cy="3491207"/>
          </a:xfrm>
          <a:prstGeom prst="rect">
            <a:avLst/>
          </a:prstGeom>
          <a:ln w="12700">
            <a:miter lim="400000"/>
          </a:ln>
        </p:spPr>
      </p:pic>
      <p:sp>
        <p:nvSpPr>
          <p:cNvPr id="1950" name="Shape 1950"/>
          <p:cNvSpPr/>
          <p:nvPr/>
        </p:nvSpPr>
        <p:spPr>
          <a:xfrm>
            <a:off x="2211901" y="1862531"/>
            <a:ext cx="2112503" cy="423015"/>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lstStyle>
            <a:lvl1pPr>
              <a:defRPr sz="2600" b="1">
                <a:solidFill>
                  <a:srgbClr val="000000"/>
                </a:solidFill>
                <a:latin typeface="Times New Roman"/>
                <a:ea typeface="Times New Roman"/>
                <a:cs typeface="Times New Roman"/>
                <a:sym typeface="Times New Roman"/>
              </a:defRPr>
            </a:lvl1pPr>
          </a:lstStyle>
          <a:p>
            <a:r>
              <a:rPr sz="2000" dirty="0">
                <a:latin typeface="+mn-lt"/>
              </a:rPr>
              <a:t>Confluente</a:t>
            </a:r>
          </a:p>
        </p:txBody>
      </p:sp>
      <p:sp>
        <p:nvSpPr>
          <p:cNvPr id="1951" name="Shape 1951"/>
          <p:cNvSpPr/>
          <p:nvPr/>
        </p:nvSpPr>
        <p:spPr>
          <a:xfrm>
            <a:off x="5236402" y="1862531"/>
            <a:ext cx="2595912" cy="423015"/>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lstStyle>
            <a:lvl1pPr>
              <a:defRPr sz="2600" b="1">
                <a:solidFill>
                  <a:srgbClr val="000000"/>
                </a:solidFill>
                <a:latin typeface="Times New Roman"/>
                <a:ea typeface="Times New Roman"/>
                <a:cs typeface="Times New Roman"/>
                <a:sym typeface="Times New Roman"/>
              </a:defRPr>
            </a:lvl1pPr>
          </a:lstStyle>
          <a:p>
            <a:r>
              <a:rPr sz="2000" dirty="0">
                <a:latin typeface="+mn-lt"/>
              </a:rPr>
              <a:t>Sub-confluente</a:t>
            </a:r>
          </a:p>
        </p:txBody>
      </p:sp>
      <p:sp>
        <p:nvSpPr>
          <p:cNvPr id="1952" name="Shape 1952"/>
          <p:cNvSpPr/>
          <p:nvPr/>
        </p:nvSpPr>
        <p:spPr>
          <a:xfrm>
            <a:off x="577321" y="2340508"/>
            <a:ext cx="887976" cy="423015"/>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lstStyle>
            <a:lvl1pPr>
              <a:defRPr sz="2600" b="1">
                <a:solidFill>
                  <a:srgbClr val="008F00"/>
                </a:solidFill>
                <a:latin typeface="Times New Roman"/>
                <a:ea typeface="Times New Roman"/>
                <a:cs typeface="Times New Roman"/>
                <a:sym typeface="Times New Roman"/>
              </a:defRPr>
            </a:lvl1pPr>
          </a:lstStyle>
          <a:p>
            <a:r>
              <a:t>ZO-2</a:t>
            </a:r>
          </a:p>
        </p:txBody>
      </p:sp>
      <p:sp>
        <p:nvSpPr>
          <p:cNvPr id="1953" name="Shape 1953"/>
          <p:cNvSpPr/>
          <p:nvPr/>
        </p:nvSpPr>
        <p:spPr>
          <a:xfrm>
            <a:off x="4038734" y="6049357"/>
            <a:ext cx="4877518" cy="331822"/>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lvl1pPr defTabSz="457200">
              <a:defRPr sz="2000">
                <a:latin typeface="Times New Roman"/>
                <a:ea typeface="Times New Roman"/>
                <a:cs typeface="Times New Roman"/>
                <a:sym typeface="Times New Roman"/>
              </a:defRPr>
            </a:lvl1pPr>
          </a:lstStyle>
          <a:p>
            <a:r>
              <a:rPr sz="1700" b="1" dirty="0">
                <a:latin typeface="+mn-lt"/>
              </a:rPr>
              <a:t>Islas et al. 2002 </a:t>
            </a:r>
            <a:r>
              <a:rPr sz="1700" b="1" dirty="0" err="1">
                <a:latin typeface="+mn-lt"/>
              </a:rPr>
              <a:t>Exp</a:t>
            </a:r>
            <a:r>
              <a:rPr lang="es-MX" sz="1700" b="1" dirty="0">
                <a:latin typeface="+mn-lt"/>
              </a:rPr>
              <a:t>.</a:t>
            </a:r>
            <a:r>
              <a:rPr sz="1700" b="1" dirty="0">
                <a:latin typeface="+mn-lt"/>
              </a:rPr>
              <a:t> Cell Res. 274:138-148. </a:t>
            </a:r>
          </a:p>
        </p:txBody>
      </p:sp>
    </p:spTree>
    <p:extLst>
      <p:ext uri="{BB962C8B-B14F-4D97-AF65-F5344CB8AC3E}">
        <p14:creationId xmlns:p14="http://schemas.microsoft.com/office/powerpoint/2010/main" val="163365133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626</TotalTime>
  <Words>1100</Words>
  <Application>Microsoft Macintosh PowerPoint</Application>
  <PresentationFormat>Presentación en pantalla (4:3)</PresentationFormat>
  <Paragraphs>200</Paragraphs>
  <Slides>16</Slides>
  <Notes>6</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16</vt:i4>
      </vt:variant>
    </vt:vector>
  </HeadingPairs>
  <TitlesOfParts>
    <vt:vector size="18" baseType="lpstr">
      <vt:lpstr>Tema de Office</vt:lpstr>
      <vt:lpstr>Prism 6</vt:lpstr>
      <vt:lpstr>En los epitelios, la proteína ZO-2 de las uniones estrechas, regula la proliferación celular y la citoarquitectura  </vt:lpstr>
      <vt:lpstr>Presentación de PowerPoint</vt:lpstr>
      <vt:lpstr>Presentación de PowerPoint</vt:lpstr>
      <vt:lpstr>Estructura y composición molecular de la UE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ZO-2 inhibe la vía Wnt canónica</vt:lpstr>
      <vt:lpstr>Presentación de PowerPoint</vt:lpstr>
      <vt:lpstr>ZO-2  previene  la nefrosis inducida a través de la vía Wnt</vt:lpstr>
      <vt:lpstr>Presentación de PowerPoint</vt:lpstr>
      <vt:lpstr>Conclusiones</vt:lpstr>
    </vt:vector>
  </TitlesOfParts>
  <Company>CINVEASTA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 los epitelios, la proteína ZO-2 de las uniones estrechas regula la proliferación celular y la citoarquitectura  </dc:title>
  <dc:creator>Dra. Lorenza Gonzalez Mariscal Muriel</dc:creator>
  <cp:lastModifiedBy>Dra. Lorenza Gonzalez Mariscal Muriel</cp:lastModifiedBy>
  <cp:revision>45</cp:revision>
  <dcterms:created xsi:type="dcterms:W3CDTF">2017-01-31T17:06:53Z</dcterms:created>
  <dcterms:modified xsi:type="dcterms:W3CDTF">2017-03-29T19:35:50Z</dcterms:modified>
</cp:coreProperties>
</file>