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sldIdLst>
    <p:sldId id="256" r:id="rId2"/>
    <p:sldId id="266" r:id="rId3"/>
    <p:sldId id="296" r:id="rId4"/>
    <p:sldId id="284" r:id="rId5"/>
    <p:sldId id="286" r:id="rId6"/>
    <p:sldId id="292" r:id="rId7"/>
    <p:sldId id="298" r:id="rId8"/>
    <p:sldId id="288" r:id="rId9"/>
    <p:sldId id="283" r:id="rId10"/>
    <p:sldId id="291" r:id="rId11"/>
    <p:sldId id="293" r:id="rId12"/>
    <p:sldId id="299" r:id="rId13"/>
    <p:sldId id="300" r:id="rId14"/>
    <p:sldId id="305" r:id="rId15"/>
    <p:sldId id="304" r:id="rId16"/>
    <p:sldId id="301" r:id="rId17"/>
    <p:sldId id="302" r:id="rId18"/>
    <p:sldId id="303" r:id="rId19"/>
    <p:sldId id="306" r:id="rId20"/>
    <p:sldId id="30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DIA%20LOPEZ\Documents\Unidad%20C\Papers\Hierro%20y%20embarazo\Figu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91094942023567E-2"/>
          <c:y val="2.4002043992288575E-2"/>
          <c:w val="0.88937546899287134"/>
          <c:h val="0.77739775406958034"/>
        </c:manualLayout>
      </c:layout>
      <c:lineChart>
        <c:grouping val="standard"/>
        <c:varyColors val="0"/>
        <c:ser>
          <c:idx val="0"/>
          <c:order val="0"/>
          <c:tx>
            <c:strRef>
              <c:f>'Moléculas inflamatorias'!$C$37</c:f>
              <c:strCache>
                <c:ptCount val="1"/>
                <c:pt idx="0">
                  <c:v>Obese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'Moléculas inflamatorias'!$F$38:$F$44</c:f>
                <c:numCache>
                  <c:formatCode>General</c:formatCode>
                  <c:ptCount val="7"/>
                  <c:pt idx="0">
                    <c:v>0.51</c:v>
                  </c:pt>
                  <c:pt idx="1">
                    <c:v>0.49000000000000005</c:v>
                  </c:pt>
                  <c:pt idx="2">
                    <c:v>0.5</c:v>
                  </c:pt>
                  <c:pt idx="3">
                    <c:v>0.63000000000000012</c:v>
                  </c:pt>
                  <c:pt idx="4">
                    <c:v>0.43000000000000005</c:v>
                  </c:pt>
                  <c:pt idx="5">
                    <c:v>1.1000000000000001</c:v>
                  </c:pt>
                  <c:pt idx="6">
                    <c:v>2.44</c:v>
                  </c:pt>
                </c:numCache>
              </c:numRef>
            </c:plus>
            <c:minus>
              <c:numRef>
                <c:f>'Moléculas inflamatorias'!$F$38:$F$44</c:f>
                <c:numCache>
                  <c:formatCode>General</c:formatCode>
                  <c:ptCount val="7"/>
                  <c:pt idx="0">
                    <c:v>0.51</c:v>
                  </c:pt>
                  <c:pt idx="1">
                    <c:v>0.49000000000000005</c:v>
                  </c:pt>
                  <c:pt idx="2">
                    <c:v>0.5</c:v>
                  </c:pt>
                  <c:pt idx="3">
                    <c:v>0.63000000000000012</c:v>
                  </c:pt>
                  <c:pt idx="4">
                    <c:v>0.43000000000000005</c:v>
                  </c:pt>
                  <c:pt idx="5">
                    <c:v>1.1000000000000001</c:v>
                  </c:pt>
                  <c:pt idx="6">
                    <c:v>2.44</c:v>
                  </c:pt>
                </c:numCache>
              </c:numRef>
            </c:minus>
          </c:errBars>
          <c:cat>
            <c:strRef>
              <c:f>'Moléculas inflamatorias'!$B$38:$B$44</c:f>
              <c:strCach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pp</c:v>
                </c:pt>
              </c:strCache>
            </c:strRef>
          </c:cat>
          <c:val>
            <c:numRef>
              <c:f>'Moléculas inflamatorias'!$C$38:$C$44</c:f>
              <c:numCache>
                <c:formatCode>General</c:formatCode>
                <c:ptCount val="7"/>
                <c:pt idx="0">
                  <c:v>2.5099999999999998</c:v>
                </c:pt>
                <c:pt idx="1">
                  <c:v>2.67</c:v>
                </c:pt>
                <c:pt idx="2">
                  <c:v>2.13</c:v>
                </c:pt>
                <c:pt idx="3">
                  <c:v>3.27</c:v>
                </c:pt>
                <c:pt idx="4">
                  <c:v>2.52</c:v>
                </c:pt>
                <c:pt idx="5">
                  <c:v>4.37</c:v>
                </c:pt>
                <c:pt idx="6">
                  <c:v>6.6099999999999994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'Moléculas inflamatorias'!$D$37</c:f>
              <c:strCache>
                <c:ptCount val="1"/>
                <c:pt idx="0">
                  <c:v>non-Obese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'Moléculas inflamatorias'!$G$38:$G$44</c:f>
                <c:numCache>
                  <c:formatCode>General</c:formatCode>
                  <c:ptCount val="7"/>
                  <c:pt idx="0">
                    <c:v>0.27</c:v>
                  </c:pt>
                  <c:pt idx="1">
                    <c:v>0.21000000000000002</c:v>
                  </c:pt>
                  <c:pt idx="2">
                    <c:v>0.26</c:v>
                  </c:pt>
                  <c:pt idx="3">
                    <c:v>0.52</c:v>
                  </c:pt>
                  <c:pt idx="4">
                    <c:v>0.25</c:v>
                  </c:pt>
                  <c:pt idx="5">
                    <c:v>1.74</c:v>
                  </c:pt>
                  <c:pt idx="6">
                    <c:v>1.3</c:v>
                  </c:pt>
                </c:numCache>
              </c:numRef>
            </c:plus>
            <c:minus>
              <c:numRef>
                <c:f>'Moléculas inflamatorias'!$G$38:$G$44</c:f>
                <c:numCache>
                  <c:formatCode>General</c:formatCode>
                  <c:ptCount val="7"/>
                  <c:pt idx="0">
                    <c:v>0.27</c:v>
                  </c:pt>
                  <c:pt idx="1">
                    <c:v>0.21000000000000002</c:v>
                  </c:pt>
                  <c:pt idx="2">
                    <c:v>0.26</c:v>
                  </c:pt>
                  <c:pt idx="3">
                    <c:v>0.52</c:v>
                  </c:pt>
                  <c:pt idx="4">
                    <c:v>0.25</c:v>
                  </c:pt>
                  <c:pt idx="5">
                    <c:v>1.74</c:v>
                  </c:pt>
                  <c:pt idx="6">
                    <c:v>1.3</c:v>
                  </c:pt>
                </c:numCache>
              </c:numRef>
            </c:minus>
          </c:errBars>
          <c:cat>
            <c:strRef>
              <c:f>'Moléculas inflamatorias'!$B$38:$B$44</c:f>
              <c:strCach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pp</c:v>
                </c:pt>
              </c:strCache>
            </c:strRef>
          </c:cat>
          <c:val>
            <c:numRef>
              <c:f>'Moléculas inflamatorias'!$D$38:$D$44</c:f>
              <c:numCache>
                <c:formatCode>General</c:formatCode>
                <c:ptCount val="7"/>
                <c:pt idx="0">
                  <c:v>1.07</c:v>
                </c:pt>
                <c:pt idx="1">
                  <c:v>1.1200000000000001</c:v>
                </c:pt>
                <c:pt idx="2">
                  <c:v>1.28</c:v>
                </c:pt>
                <c:pt idx="3">
                  <c:v>1.58</c:v>
                </c:pt>
                <c:pt idx="4">
                  <c:v>1.34</c:v>
                </c:pt>
                <c:pt idx="5">
                  <c:v>4.72</c:v>
                </c:pt>
                <c:pt idx="6">
                  <c:v>3.66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359376"/>
        <c:axId val="436359768"/>
      </c:lineChart>
      <c:catAx>
        <c:axId val="436359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Month of gestation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436359768"/>
        <c:crosses val="autoZero"/>
        <c:auto val="1"/>
        <c:lblAlgn val="ctr"/>
        <c:lblOffset val="100"/>
        <c:noMultiLvlLbl val="0"/>
      </c:catAx>
      <c:valAx>
        <c:axId val="436359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IL-6, pg/ml</a:t>
                </a:r>
              </a:p>
              <a:p>
                <a:pPr>
                  <a:defRPr sz="900"/>
                </a:pPr>
                <a:endParaRPr lang="en-US" sz="9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43635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000000000000003E-2"/>
          <c:y val="4.3429880999388354E-2"/>
          <c:w val="0.30245266521948883"/>
          <c:h val="0.14224513971151853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81961045722595"/>
          <c:y val="2.4002043992288575E-2"/>
          <c:w val="0.83084722612520201"/>
          <c:h val="0.78721135362064143"/>
        </c:manualLayout>
      </c:layout>
      <c:lineChart>
        <c:grouping val="standard"/>
        <c:varyColors val="0"/>
        <c:ser>
          <c:idx val="0"/>
          <c:order val="0"/>
          <c:tx>
            <c:strRef>
              <c:f>'Moléculas inflamatorias'!$C$2</c:f>
              <c:strCache>
                <c:ptCount val="1"/>
                <c:pt idx="0">
                  <c:v>Obese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'Moléculas inflamatorias'!$F$3:$F$9</c:f>
                <c:numCache>
                  <c:formatCode>General</c:formatCode>
                  <c:ptCount val="7"/>
                  <c:pt idx="0">
                    <c:v>1.6500000000000001</c:v>
                  </c:pt>
                  <c:pt idx="1">
                    <c:v>1.9400000000000002</c:v>
                  </c:pt>
                  <c:pt idx="2">
                    <c:v>1.45</c:v>
                  </c:pt>
                  <c:pt idx="3">
                    <c:v>1.82</c:v>
                  </c:pt>
                  <c:pt idx="4">
                    <c:v>2.06</c:v>
                  </c:pt>
                  <c:pt idx="5">
                    <c:v>2.88</c:v>
                  </c:pt>
                  <c:pt idx="6">
                    <c:v>1.53</c:v>
                  </c:pt>
                </c:numCache>
              </c:numRef>
            </c:plus>
            <c:minus>
              <c:numRef>
                <c:f>'Moléculas inflamatorias'!$F$3:$F$9</c:f>
                <c:numCache>
                  <c:formatCode>General</c:formatCode>
                  <c:ptCount val="7"/>
                  <c:pt idx="0">
                    <c:v>1.6500000000000001</c:v>
                  </c:pt>
                  <c:pt idx="1">
                    <c:v>1.9400000000000002</c:v>
                  </c:pt>
                  <c:pt idx="2">
                    <c:v>1.45</c:v>
                  </c:pt>
                  <c:pt idx="3">
                    <c:v>1.82</c:v>
                  </c:pt>
                  <c:pt idx="4">
                    <c:v>2.06</c:v>
                  </c:pt>
                  <c:pt idx="5">
                    <c:v>2.88</c:v>
                  </c:pt>
                  <c:pt idx="6">
                    <c:v>1.53</c:v>
                  </c:pt>
                </c:numCache>
              </c:numRef>
            </c:minus>
          </c:errBars>
          <c:cat>
            <c:strRef>
              <c:f>'Moléculas inflamatorias'!$B$3:$B$9</c:f>
              <c:strCach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pp</c:v>
                </c:pt>
              </c:strCache>
            </c:strRef>
          </c:cat>
          <c:val>
            <c:numRef>
              <c:f>'Moléculas inflamatorias'!$C$3:$C$9</c:f>
              <c:numCache>
                <c:formatCode>General</c:formatCode>
                <c:ptCount val="7"/>
                <c:pt idx="0">
                  <c:v>10.79</c:v>
                </c:pt>
                <c:pt idx="1">
                  <c:v>11.11</c:v>
                </c:pt>
                <c:pt idx="2">
                  <c:v>10.57</c:v>
                </c:pt>
                <c:pt idx="3">
                  <c:v>10.709999999999999</c:v>
                </c:pt>
                <c:pt idx="4">
                  <c:v>9.66</c:v>
                </c:pt>
                <c:pt idx="5">
                  <c:v>10.98</c:v>
                </c:pt>
                <c:pt idx="6">
                  <c:v>8.1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'Moléculas inflamatorias'!$D$2</c:f>
              <c:strCache>
                <c:ptCount val="1"/>
                <c:pt idx="0">
                  <c:v>non-Obese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'Moléculas inflamatorias'!$G$3:$G$9</c:f>
                <c:numCache>
                  <c:formatCode>General</c:formatCode>
                  <c:ptCount val="7"/>
                  <c:pt idx="0">
                    <c:v>1.9500000000000002</c:v>
                  </c:pt>
                  <c:pt idx="1">
                    <c:v>1.28</c:v>
                  </c:pt>
                  <c:pt idx="2">
                    <c:v>1.43</c:v>
                  </c:pt>
                  <c:pt idx="3">
                    <c:v>2.67</c:v>
                  </c:pt>
                  <c:pt idx="4">
                    <c:v>1.54</c:v>
                  </c:pt>
                  <c:pt idx="5">
                    <c:v>2.46</c:v>
                  </c:pt>
                  <c:pt idx="6">
                    <c:v>4.6199999999999992</c:v>
                  </c:pt>
                </c:numCache>
              </c:numRef>
            </c:plus>
            <c:minus>
              <c:numRef>
                <c:f>'Moléculas inflamatorias'!$G$3:$G$9</c:f>
                <c:numCache>
                  <c:formatCode>General</c:formatCode>
                  <c:ptCount val="7"/>
                  <c:pt idx="0">
                    <c:v>1.9500000000000002</c:v>
                  </c:pt>
                  <c:pt idx="1">
                    <c:v>1.28</c:v>
                  </c:pt>
                  <c:pt idx="2">
                    <c:v>1.43</c:v>
                  </c:pt>
                  <c:pt idx="3">
                    <c:v>2.67</c:v>
                  </c:pt>
                  <c:pt idx="4">
                    <c:v>1.54</c:v>
                  </c:pt>
                  <c:pt idx="5">
                    <c:v>2.46</c:v>
                  </c:pt>
                  <c:pt idx="6">
                    <c:v>4.6199999999999992</c:v>
                  </c:pt>
                </c:numCache>
              </c:numRef>
            </c:minus>
          </c:errBars>
          <c:cat>
            <c:strRef>
              <c:f>'Moléculas inflamatorias'!$B$3:$B$9</c:f>
              <c:strCach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pp</c:v>
                </c:pt>
              </c:strCache>
            </c:strRef>
          </c:cat>
          <c:val>
            <c:numRef>
              <c:f>'Moléculas inflamatorias'!$D$3:$D$9</c:f>
              <c:numCache>
                <c:formatCode>General</c:formatCode>
                <c:ptCount val="7"/>
                <c:pt idx="0">
                  <c:v>8.2900000000000009</c:v>
                </c:pt>
                <c:pt idx="1">
                  <c:v>7.58</c:v>
                </c:pt>
                <c:pt idx="2">
                  <c:v>6.72</c:v>
                </c:pt>
                <c:pt idx="3">
                  <c:v>9.2299999999999986</c:v>
                </c:pt>
                <c:pt idx="4">
                  <c:v>6.3599999999999994</c:v>
                </c:pt>
                <c:pt idx="5">
                  <c:v>8.4</c:v>
                </c:pt>
                <c:pt idx="6">
                  <c:v>8.82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360552"/>
        <c:axId val="436360944"/>
      </c:lineChart>
      <c:catAx>
        <c:axId val="436360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Month of gestation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436360944"/>
        <c:crosses val="autoZero"/>
        <c:auto val="1"/>
        <c:lblAlgn val="ctr"/>
        <c:lblOffset val="100"/>
        <c:noMultiLvlLbl val="0"/>
      </c:catAx>
      <c:valAx>
        <c:axId val="436360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C-reactive protein, mg/ml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436360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653920806184936"/>
          <c:y val="0"/>
          <c:w val="0.25912398622375299"/>
          <c:h val="0.14758966175475446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2203-C017-4B61-8968-561D1A948E0B}" type="datetimeFigureOut">
              <a:rPr lang="es-MX" smtClean="0"/>
              <a:t>19/04/2017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23C21-F299-42F2-88D3-C1CE3A611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theoncologist.alphamedpress.org/content/14/suppl_1/22/F3.large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600" dirty="0"/>
              <a:t>Interacción entre obesidad y homeostasis de hierro durante el embarazo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744995"/>
            <a:ext cx="7891272" cy="112858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Dra. Mardia López Alarcón</a:t>
            </a:r>
          </a:p>
          <a:p>
            <a:r>
              <a:rPr lang="es-MX" dirty="0"/>
              <a:t>Unidad de Investigación Médica en Nutrición</a:t>
            </a:r>
          </a:p>
          <a:p>
            <a:r>
              <a:rPr lang="es-MX" dirty="0"/>
              <a:t>Centro Médico Nacional Siglo XXI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62" y="93375"/>
            <a:ext cx="1532237" cy="12171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93375"/>
            <a:ext cx="105156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ature.com/ki/journal/v80/n3/images/ki201114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327792"/>
            <a:ext cx="7500990" cy="63539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rot="20044249">
            <a:off x="324485" y="419232"/>
            <a:ext cx="2052165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dirty="0"/>
              <a:t>Obesidad</a:t>
            </a:r>
          </a:p>
        </p:txBody>
      </p:sp>
      <p:sp>
        <p:nvSpPr>
          <p:cNvPr id="6" name="5 Flecha circular"/>
          <p:cNvSpPr/>
          <p:nvPr/>
        </p:nvSpPr>
        <p:spPr>
          <a:xfrm rot="1671085">
            <a:off x="2208857" y="179149"/>
            <a:ext cx="642942" cy="5715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ature.com/ki/journal/v80/n3/images/ki201114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327792"/>
            <a:ext cx="7500990" cy="63539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 rot="2085605">
            <a:off x="8048963" y="683204"/>
            <a:ext cx="2072619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dirty="0"/>
              <a:t>Embarazo</a:t>
            </a:r>
          </a:p>
        </p:txBody>
      </p:sp>
      <p:sp>
        <p:nvSpPr>
          <p:cNvPr id="4" name="3 Flecha curvada hacia la derecha"/>
          <p:cNvSpPr/>
          <p:nvPr/>
        </p:nvSpPr>
        <p:spPr>
          <a:xfrm rot="4853793">
            <a:off x="7098246" y="-346869"/>
            <a:ext cx="524343" cy="1632220"/>
          </a:xfrm>
          <a:prstGeom prst="curvedRightArrow">
            <a:avLst>
              <a:gd name="adj1" fmla="val 24640"/>
              <a:gd name="adj2" fmla="val 37400"/>
              <a:gd name="adj3" fmla="val 47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20044249">
            <a:off x="250345" y="419232"/>
            <a:ext cx="2052165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dirty="0"/>
              <a:t>Obesidad</a:t>
            </a:r>
          </a:p>
        </p:txBody>
      </p:sp>
      <p:sp>
        <p:nvSpPr>
          <p:cNvPr id="6" name="5 Flecha circular"/>
          <p:cNvSpPr/>
          <p:nvPr/>
        </p:nvSpPr>
        <p:spPr>
          <a:xfrm rot="1671085">
            <a:off x="2134717" y="179149"/>
            <a:ext cx="642942" cy="5715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4" y="939799"/>
            <a:ext cx="10865852" cy="49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36" y="2048475"/>
            <a:ext cx="5026726" cy="2794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1979" y="348798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Objetivo: evaluar el efecto combinado de la obesidad materna y el embarazo sobre la </a:t>
            </a:r>
            <a:r>
              <a:rPr lang="es-MX" sz="2800" b="1" dirty="0" err="1" smtClean="0">
                <a:latin typeface="+mj-lt"/>
              </a:rPr>
              <a:t>hepcidina</a:t>
            </a:r>
            <a:r>
              <a:rPr lang="es-MX" sz="2800" b="1" dirty="0" smtClean="0">
                <a:latin typeface="+mj-lt"/>
              </a:rPr>
              <a:t> y el estado nutricio de hierro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4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/>
          <p:nvPr>
            <p:extLst>
              <p:ext uri="{D42A27DB-BD31-4B8C-83A1-F6EECF244321}">
                <p14:modId xmlns:p14="http://schemas.microsoft.com/office/powerpoint/2010/main" val="3194877079"/>
              </p:ext>
            </p:extLst>
          </p:nvPr>
        </p:nvGraphicFramePr>
        <p:xfrm>
          <a:off x="947352" y="1811926"/>
          <a:ext cx="4341340" cy="287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4 Grupo"/>
          <p:cNvGrpSpPr/>
          <p:nvPr/>
        </p:nvGrpSpPr>
        <p:grpSpPr>
          <a:xfrm>
            <a:off x="6293621" y="1811926"/>
            <a:ext cx="4333189" cy="2875403"/>
            <a:chOff x="1835696" y="116633"/>
            <a:chExt cx="3672408" cy="2376264"/>
          </a:xfrm>
        </p:grpSpPr>
        <p:graphicFrame>
          <p:nvGraphicFramePr>
            <p:cNvPr id="7" name="1 Gráfico"/>
            <p:cNvGraphicFramePr/>
            <p:nvPr/>
          </p:nvGraphicFramePr>
          <p:xfrm>
            <a:off x="1835696" y="116633"/>
            <a:ext cx="3672408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2 CuadroTexto"/>
            <p:cNvSpPr txBox="1"/>
            <p:nvPr/>
          </p:nvSpPr>
          <p:spPr>
            <a:xfrm>
              <a:off x="2555776" y="1556792"/>
              <a:ext cx="934871" cy="3323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800"/>
                <a:t>p (time) = 0.979</a:t>
              </a:r>
            </a:p>
            <a:p>
              <a:r>
                <a:rPr lang="es-MX" sz="800"/>
                <a:t>p (NS)  = 0.021</a:t>
              </a: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08454" y="142852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Obesidad e inflamación durante el embarazo</a:t>
            </a:r>
            <a:endParaRPr lang="es-MX" sz="2800" b="1" dirty="0">
              <a:latin typeface="+mj-lt"/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3638992" y="1875264"/>
            <a:ext cx="926857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/>
              <a:t>p </a:t>
            </a:r>
            <a:r>
              <a:rPr lang="es-MX" sz="900" dirty="0" smtClean="0"/>
              <a:t>(time) </a:t>
            </a:r>
            <a:r>
              <a:rPr lang="es-MX" sz="900" dirty="0"/>
              <a:t>&lt; 0.001</a:t>
            </a:r>
          </a:p>
          <a:p>
            <a:r>
              <a:rPr lang="es-MX" sz="900" dirty="0"/>
              <a:t>p </a:t>
            </a:r>
            <a:r>
              <a:rPr lang="es-MX" sz="900" dirty="0" smtClean="0"/>
              <a:t>(NS)  </a:t>
            </a:r>
            <a:r>
              <a:rPr lang="es-MX" sz="900" dirty="0"/>
              <a:t>= 0.003</a:t>
            </a:r>
          </a:p>
        </p:txBody>
      </p:sp>
    </p:spTree>
    <p:extLst>
      <p:ext uri="{BB962C8B-B14F-4D97-AF65-F5344CB8AC3E}">
        <p14:creationId xmlns:p14="http://schemas.microsoft.com/office/powerpoint/2010/main" val="22020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67" y="1326377"/>
            <a:ext cx="4294031" cy="29688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8" y="1326377"/>
            <a:ext cx="4040831" cy="30577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68" y="4870278"/>
            <a:ext cx="10002677" cy="5461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8454" y="142852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Marcadores del estado nutricio de hierro durante el embarazo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44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74" y="6199408"/>
            <a:ext cx="10002677" cy="546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37" y="900774"/>
            <a:ext cx="6870357" cy="523811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8454" y="142852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Marcadores del estado nutricio de hierro durante el embarazo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4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1190539"/>
            <a:ext cx="6002536" cy="3957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3" y="5439891"/>
            <a:ext cx="5582406" cy="10033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8454" y="142852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Marcadores del estado nutricio de hierro durante el embarazo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3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81" y="466983"/>
            <a:ext cx="8670621" cy="5184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81" y="5873578"/>
            <a:ext cx="8750576" cy="9144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5016843" y="395416"/>
            <a:ext cx="2907957" cy="36246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3740" y="46712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400" b="1" dirty="0" smtClean="0">
                <a:latin typeface="+mj-lt"/>
              </a:rPr>
              <a:t>Interacción entre obesidad y suplementación con hierro durante el embarazo</a:t>
            </a:r>
            <a:endParaRPr lang="es-MX" sz="2400" b="1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47569" y="407100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P&lt;0.001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8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86694" y="1730461"/>
            <a:ext cx="10155002" cy="3236784"/>
            <a:chOff x="1018499" y="1359758"/>
            <a:chExt cx="10155002" cy="323678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499" y="1359758"/>
              <a:ext cx="10155002" cy="20955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124" y="3455258"/>
              <a:ext cx="10104227" cy="762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0475" y="4304442"/>
              <a:ext cx="4315876" cy="292100"/>
            </a:xfrm>
            <a:prstGeom prst="rect">
              <a:avLst/>
            </a:prstGeom>
          </p:spPr>
        </p:pic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1979" y="319483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s-MX" sz="2800" b="1" dirty="0" smtClean="0">
                <a:latin typeface="+mj-lt"/>
              </a:rPr>
              <a:t>Efecto de la obesidad materna sobre el estado nutricio de hierro del recién nacido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9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561" y="163356"/>
            <a:ext cx="10058400" cy="882849"/>
          </a:xfrm>
        </p:spPr>
        <p:txBody>
          <a:bodyPr>
            <a:normAutofit/>
          </a:bodyPr>
          <a:lstStyle/>
          <a:p>
            <a:r>
              <a:rPr lang="es-MX" sz="4000" dirty="0" smtClean="0"/>
              <a:t>Requerimientos de hierro durante el embarazo</a:t>
            </a:r>
            <a:endParaRPr lang="es-MX" sz="4000" dirty="0"/>
          </a:p>
        </p:txBody>
      </p:sp>
      <p:pic>
        <p:nvPicPr>
          <p:cNvPr id="1026" name="Picture 2" descr="An external file that holds a picture, illustration, etc.&#10;Object name is nutrients-06-03062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08" y="1342768"/>
            <a:ext cx="8089556" cy="49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486033" y="6332577"/>
            <a:ext cx="4094503" cy="231518"/>
            <a:chOff x="847898" y="3244850"/>
            <a:chExt cx="7431427" cy="3683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2674" y="3244850"/>
              <a:ext cx="4366651" cy="3683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898" y="3244850"/>
              <a:ext cx="3148051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5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31" y="261174"/>
            <a:ext cx="9548624" cy="6340595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 rot="1412433">
            <a:off x="2899719" y="617839"/>
            <a:ext cx="304801" cy="32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Flecha abajo 3"/>
          <p:cNvSpPr/>
          <p:nvPr/>
        </p:nvSpPr>
        <p:spPr>
          <a:xfrm rot="1412433">
            <a:off x="6586151" y="547817"/>
            <a:ext cx="304801" cy="32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abajo 4"/>
          <p:cNvSpPr/>
          <p:nvPr/>
        </p:nvSpPr>
        <p:spPr>
          <a:xfrm rot="1412433">
            <a:off x="8299622" y="3270834"/>
            <a:ext cx="304801" cy="32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abajo 5"/>
          <p:cNvSpPr/>
          <p:nvPr/>
        </p:nvSpPr>
        <p:spPr>
          <a:xfrm rot="1412433">
            <a:off x="9955428" y="3270833"/>
            <a:ext cx="304801" cy="32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881" y="6565900"/>
            <a:ext cx="3401926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22" y="0"/>
            <a:ext cx="7057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556" y="287125"/>
            <a:ext cx="10750378" cy="758952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Evaluación clínica del estado de hierro en embarazo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5128011"/>
              </p:ext>
            </p:extLst>
          </p:nvPr>
        </p:nvGraphicFramePr>
        <p:xfrm>
          <a:off x="1029731" y="1191421"/>
          <a:ext cx="9613555" cy="23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500"/>
                <a:gridCol w="1695888"/>
                <a:gridCol w="1534374"/>
                <a:gridCol w="1776644"/>
                <a:gridCol w="1798149"/>
              </a:tblGrid>
              <a:tr h="807629"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1er trimestre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2º trimestre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Inicio 3er trimestre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Fin 3er trimestre</a:t>
                      </a:r>
                      <a:endParaRPr lang="es-MX" sz="1800" dirty="0"/>
                    </a:p>
                  </a:txBody>
                  <a:tcPr/>
                </a:tc>
              </a:tr>
              <a:tr h="517165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Hemoglobina, mg/dl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12-14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12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10.5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11.5</a:t>
                      </a:r>
                      <a:endParaRPr lang="es-MX" sz="1800" dirty="0"/>
                    </a:p>
                  </a:txBody>
                  <a:tcPr/>
                </a:tc>
              </a:tr>
              <a:tr h="517165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Hematocrito%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37-47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37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33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37</a:t>
                      </a:r>
                      <a:endParaRPr lang="es-MX" sz="1800" dirty="0"/>
                    </a:p>
                  </a:txBody>
                  <a:tcPr/>
                </a:tc>
              </a:tr>
              <a:tr h="517165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VCM, µ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80-96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90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80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75</a:t>
                      </a:r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2071415" y="313501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3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363233" y="4120293"/>
            <a:ext cx="3429024" cy="2500330"/>
            <a:chOff x="250825" y="1844675"/>
            <a:chExt cx="3819975" cy="2511425"/>
          </a:xfrm>
        </p:grpSpPr>
        <p:pic>
          <p:nvPicPr>
            <p:cNvPr id="6" name="Picture 7" descr="mcvmch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825" y="1844675"/>
              <a:ext cx="3240088" cy="2511425"/>
            </a:xfrm>
            <a:prstGeom prst="rect">
              <a:avLst/>
            </a:prstGeom>
            <a:noFill/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692275" y="2781300"/>
              <a:ext cx="576263" cy="5032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3650644">
              <a:off x="1477169" y="2491582"/>
              <a:ext cx="503237" cy="215900"/>
            </a:xfrm>
            <a:prstGeom prst="notchedRightArrow">
              <a:avLst>
                <a:gd name="adj1" fmla="val 50000"/>
                <a:gd name="adj2" fmla="val 5827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627313" y="3573463"/>
              <a:ext cx="431800" cy="431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7749326">
              <a:off x="2986882" y="3213894"/>
              <a:ext cx="647700" cy="287337"/>
            </a:xfrm>
            <a:prstGeom prst="notchedRightArrow">
              <a:avLst>
                <a:gd name="adj1" fmla="val 50000"/>
                <a:gd name="adj2" fmla="val 5635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53332" y="2630493"/>
              <a:ext cx="1017468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s-MX" sz="1100" dirty="0"/>
                <a:t>Deficiencia de hierro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194647" y="2133600"/>
              <a:ext cx="762879" cy="278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s-MX" sz="1200" dirty="0"/>
                <a:t>normal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6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igure 3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506" y="193851"/>
            <a:ext cx="8541337" cy="66641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024298" y="5231304"/>
            <a:ext cx="785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Ferritina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239273" y="2428869"/>
            <a:ext cx="1115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Eritropoyesis</a:t>
            </a:r>
          </a:p>
        </p:txBody>
      </p:sp>
    </p:spTree>
    <p:extLst>
      <p:ext uri="{BB962C8B-B14F-4D97-AF65-F5344CB8AC3E}">
        <p14:creationId xmlns:p14="http://schemas.microsoft.com/office/powerpoint/2010/main" val="18582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ature.com/ki/journal/v80/n3/images/ki201114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548" y="764397"/>
            <a:ext cx="7979404" cy="6023581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61610" y="53538"/>
            <a:ext cx="10058400" cy="78399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 smtClean="0"/>
              <a:t>Regulación de la homeostasis de hierro: </a:t>
            </a:r>
            <a:r>
              <a:rPr lang="es-MX" sz="5600" dirty="0" err="1" smtClean="0">
                <a:solidFill>
                  <a:schemeClr val="accent2"/>
                </a:solidFill>
              </a:rPr>
              <a:t>hepcidina</a:t>
            </a:r>
            <a:endParaRPr lang="es-MX" sz="4400" dirty="0">
              <a:solidFill>
                <a:schemeClr val="accent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81665" y="1746422"/>
            <a:ext cx="1318054" cy="230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orma libre 5"/>
          <p:cNvSpPr/>
          <p:nvPr/>
        </p:nvSpPr>
        <p:spPr>
          <a:xfrm>
            <a:off x="3484604" y="3039762"/>
            <a:ext cx="1491049" cy="2055648"/>
          </a:xfrm>
          <a:custGeom>
            <a:avLst/>
            <a:gdLst>
              <a:gd name="connsiteX0" fmla="*/ 978061 w 1331325"/>
              <a:gd name="connsiteY0" fmla="*/ 0 h 2055648"/>
              <a:gd name="connsiteX1" fmla="*/ 1175769 w 1331325"/>
              <a:gd name="connsiteY1" fmla="*/ 296562 h 2055648"/>
              <a:gd name="connsiteX2" fmla="*/ 1315812 w 1331325"/>
              <a:gd name="connsiteY2" fmla="*/ 856735 h 2055648"/>
              <a:gd name="connsiteX3" fmla="*/ 1315812 w 1331325"/>
              <a:gd name="connsiteY3" fmla="*/ 1252152 h 2055648"/>
              <a:gd name="connsiteX4" fmla="*/ 1208720 w 1331325"/>
              <a:gd name="connsiteY4" fmla="*/ 1581665 h 2055648"/>
              <a:gd name="connsiteX5" fmla="*/ 953347 w 1331325"/>
              <a:gd name="connsiteY5" fmla="*/ 1902941 h 2055648"/>
              <a:gd name="connsiteX6" fmla="*/ 483791 w 1331325"/>
              <a:gd name="connsiteY6" fmla="*/ 2051222 h 2055648"/>
              <a:gd name="connsiteX7" fmla="*/ 14234 w 1331325"/>
              <a:gd name="connsiteY7" fmla="*/ 2018270 h 2055648"/>
              <a:gd name="connsiteX8" fmla="*/ 113088 w 1331325"/>
              <a:gd name="connsiteY8" fmla="*/ 2034746 h 2055648"/>
              <a:gd name="connsiteX9" fmla="*/ 22472 w 1331325"/>
              <a:gd name="connsiteY9" fmla="*/ 2026508 h 20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1325" h="2055648">
                <a:moveTo>
                  <a:pt x="978061" y="0"/>
                </a:moveTo>
                <a:cubicBezTo>
                  <a:pt x="1048769" y="76886"/>
                  <a:pt x="1119477" y="153773"/>
                  <a:pt x="1175769" y="296562"/>
                </a:cubicBezTo>
                <a:cubicBezTo>
                  <a:pt x="1232061" y="439351"/>
                  <a:pt x="1292472" y="697470"/>
                  <a:pt x="1315812" y="856735"/>
                </a:cubicBezTo>
                <a:cubicBezTo>
                  <a:pt x="1339152" y="1016000"/>
                  <a:pt x="1333661" y="1131330"/>
                  <a:pt x="1315812" y="1252152"/>
                </a:cubicBezTo>
                <a:cubicBezTo>
                  <a:pt x="1297963" y="1372974"/>
                  <a:pt x="1269131" y="1473200"/>
                  <a:pt x="1208720" y="1581665"/>
                </a:cubicBezTo>
                <a:cubicBezTo>
                  <a:pt x="1148309" y="1690130"/>
                  <a:pt x="1074168" y="1824682"/>
                  <a:pt x="953347" y="1902941"/>
                </a:cubicBezTo>
                <a:cubicBezTo>
                  <a:pt x="832526" y="1981200"/>
                  <a:pt x="640310" y="2032001"/>
                  <a:pt x="483791" y="2051222"/>
                </a:cubicBezTo>
                <a:cubicBezTo>
                  <a:pt x="327272" y="2070443"/>
                  <a:pt x="76018" y="2021016"/>
                  <a:pt x="14234" y="2018270"/>
                </a:cubicBezTo>
                <a:cubicBezTo>
                  <a:pt x="-47550" y="2015524"/>
                  <a:pt x="111715" y="2033373"/>
                  <a:pt x="113088" y="2034746"/>
                </a:cubicBezTo>
                <a:cubicBezTo>
                  <a:pt x="114461" y="2036119"/>
                  <a:pt x="68466" y="2031313"/>
                  <a:pt x="22472" y="2026508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orma libre 6"/>
          <p:cNvSpPr/>
          <p:nvPr/>
        </p:nvSpPr>
        <p:spPr>
          <a:xfrm>
            <a:off x="4720281" y="2973860"/>
            <a:ext cx="469557" cy="239762"/>
          </a:xfrm>
          <a:custGeom>
            <a:avLst/>
            <a:gdLst>
              <a:gd name="connsiteX0" fmla="*/ 0 w 453081"/>
              <a:gd name="connsiteY0" fmla="*/ 131806 h 182097"/>
              <a:gd name="connsiteX1" fmla="*/ 107092 w 453081"/>
              <a:gd name="connsiteY1" fmla="*/ 181233 h 182097"/>
              <a:gd name="connsiteX2" fmla="*/ 238897 w 453081"/>
              <a:gd name="connsiteY2" fmla="*/ 156519 h 182097"/>
              <a:gd name="connsiteX3" fmla="*/ 387178 w 453081"/>
              <a:gd name="connsiteY3" fmla="*/ 74141 h 182097"/>
              <a:gd name="connsiteX4" fmla="*/ 453081 w 453081"/>
              <a:gd name="connsiteY4" fmla="*/ 0 h 182097"/>
              <a:gd name="connsiteX5" fmla="*/ 453081 w 453081"/>
              <a:gd name="connsiteY5" fmla="*/ 0 h 18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081" h="182097">
                <a:moveTo>
                  <a:pt x="0" y="131806"/>
                </a:moveTo>
                <a:cubicBezTo>
                  <a:pt x="33638" y="154460"/>
                  <a:pt x="67276" y="177114"/>
                  <a:pt x="107092" y="181233"/>
                </a:cubicBezTo>
                <a:cubicBezTo>
                  <a:pt x="146908" y="185352"/>
                  <a:pt x="192216" y="174368"/>
                  <a:pt x="238897" y="156519"/>
                </a:cubicBezTo>
                <a:cubicBezTo>
                  <a:pt x="285578" y="138670"/>
                  <a:pt x="351481" y="100227"/>
                  <a:pt x="387178" y="74141"/>
                </a:cubicBezTo>
                <a:cubicBezTo>
                  <a:pt x="422875" y="48055"/>
                  <a:pt x="453081" y="0"/>
                  <a:pt x="453081" y="0"/>
                </a:cubicBezTo>
                <a:lnTo>
                  <a:pt x="453081" y="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 7"/>
          <p:cNvSpPr/>
          <p:nvPr/>
        </p:nvSpPr>
        <p:spPr>
          <a:xfrm>
            <a:off x="5263978" y="2949146"/>
            <a:ext cx="255373" cy="914400"/>
          </a:xfrm>
          <a:custGeom>
            <a:avLst/>
            <a:gdLst>
              <a:gd name="connsiteX0" fmla="*/ 0 w 256384"/>
              <a:gd name="connsiteY0" fmla="*/ 0 h 848497"/>
              <a:gd name="connsiteX1" fmla="*/ 156519 w 256384"/>
              <a:gd name="connsiteY1" fmla="*/ 247135 h 848497"/>
              <a:gd name="connsiteX2" fmla="*/ 222422 w 256384"/>
              <a:gd name="connsiteY2" fmla="*/ 411892 h 848497"/>
              <a:gd name="connsiteX3" fmla="*/ 255373 w 256384"/>
              <a:gd name="connsiteY3" fmla="*/ 757881 h 848497"/>
              <a:gd name="connsiteX4" fmla="*/ 247136 w 256384"/>
              <a:gd name="connsiteY4" fmla="*/ 832022 h 848497"/>
              <a:gd name="connsiteX5" fmla="*/ 238898 w 256384"/>
              <a:gd name="connsiteY5" fmla="*/ 848497 h 84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384" h="848497">
                <a:moveTo>
                  <a:pt x="0" y="0"/>
                </a:moveTo>
                <a:cubicBezTo>
                  <a:pt x="59724" y="89243"/>
                  <a:pt x="119449" y="178486"/>
                  <a:pt x="156519" y="247135"/>
                </a:cubicBezTo>
                <a:cubicBezTo>
                  <a:pt x="193589" y="315784"/>
                  <a:pt x="205946" y="326768"/>
                  <a:pt x="222422" y="411892"/>
                </a:cubicBezTo>
                <a:cubicBezTo>
                  <a:pt x="238898" y="497016"/>
                  <a:pt x="251254" y="687859"/>
                  <a:pt x="255373" y="757881"/>
                </a:cubicBezTo>
                <a:cubicBezTo>
                  <a:pt x="259492" y="827903"/>
                  <a:pt x="249882" y="816919"/>
                  <a:pt x="247136" y="832022"/>
                </a:cubicBezTo>
                <a:cubicBezTo>
                  <a:pt x="244390" y="847125"/>
                  <a:pt x="241644" y="847811"/>
                  <a:pt x="238898" y="848497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orma libre 8"/>
          <p:cNvSpPr/>
          <p:nvPr/>
        </p:nvSpPr>
        <p:spPr>
          <a:xfrm>
            <a:off x="3484605" y="4135395"/>
            <a:ext cx="1853514" cy="823982"/>
          </a:xfrm>
          <a:custGeom>
            <a:avLst/>
            <a:gdLst>
              <a:gd name="connsiteX0" fmla="*/ 0 w 1853514"/>
              <a:gd name="connsiteY0" fmla="*/ 774356 h 823982"/>
              <a:gd name="connsiteX1" fmla="*/ 469557 w 1853514"/>
              <a:gd name="connsiteY1" fmla="*/ 823783 h 823982"/>
              <a:gd name="connsiteX2" fmla="*/ 939114 w 1853514"/>
              <a:gd name="connsiteY2" fmla="*/ 757881 h 823982"/>
              <a:gd name="connsiteX3" fmla="*/ 1515763 w 1853514"/>
              <a:gd name="connsiteY3" fmla="*/ 420129 h 823982"/>
              <a:gd name="connsiteX4" fmla="*/ 1771136 w 1853514"/>
              <a:gd name="connsiteY4" fmla="*/ 148281 h 823982"/>
              <a:gd name="connsiteX5" fmla="*/ 1853514 w 1853514"/>
              <a:gd name="connsiteY5" fmla="*/ 0 h 823982"/>
              <a:gd name="connsiteX6" fmla="*/ 1853514 w 1853514"/>
              <a:gd name="connsiteY6" fmla="*/ 0 h 8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514" h="823982">
                <a:moveTo>
                  <a:pt x="0" y="774356"/>
                </a:moveTo>
                <a:cubicBezTo>
                  <a:pt x="156519" y="800442"/>
                  <a:pt x="313038" y="826529"/>
                  <a:pt x="469557" y="823783"/>
                </a:cubicBezTo>
                <a:cubicBezTo>
                  <a:pt x="626076" y="821037"/>
                  <a:pt x="764746" y="825157"/>
                  <a:pt x="939114" y="757881"/>
                </a:cubicBezTo>
                <a:cubicBezTo>
                  <a:pt x="1113482" y="690605"/>
                  <a:pt x="1377093" y="521729"/>
                  <a:pt x="1515763" y="420129"/>
                </a:cubicBezTo>
                <a:cubicBezTo>
                  <a:pt x="1654433" y="318529"/>
                  <a:pt x="1714844" y="218302"/>
                  <a:pt x="1771136" y="148281"/>
                </a:cubicBezTo>
                <a:cubicBezTo>
                  <a:pt x="1827428" y="78260"/>
                  <a:pt x="1853514" y="0"/>
                  <a:pt x="1853514" y="0"/>
                </a:cubicBezTo>
                <a:lnTo>
                  <a:pt x="1853514" y="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orma libre 9"/>
          <p:cNvSpPr/>
          <p:nvPr/>
        </p:nvSpPr>
        <p:spPr>
          <a:xfrm>
            <a:off x="4890215" y="4514335"/>
            <a:ext cx="818607" cy="543697"/>
          </a:xfrm>
          <a:custGeom>
            <a:avLst/>
            <a:gdLst>
              <a:gd name="connsiteX0" fmla="*/ 3061 w 818607"/>
              <a:gd name="connsiteY0" fmla="*/ 0 h 543697"/>
              <a:gd name="connsiteX1" fmla="*/ 36012 w 818607"/>
              <a:gd name="connsiteY1" fmla="*/ 214184 h 543697"/>
              <a:gd name="connsiteX2" fmla="*/ 258434 w 818607"/>
              <a:gd name="connsiteY2" fmla="*/ 378941 h 543697"/>
              <a:gd name="connsiteX3" fmla="*/ 530282 w 818607"/>
              <a:gd name="connsiteY3" fmla="*/ 477795 h 543697"/>
              <a:gd name="connsiteX4" fmla="*/ 818607 w 818607"/>
              <a:gd name="connsiteY4" fmla="*/ 543697 h 543697"/>
              <a:gd name="connsiteX5" fmla="*/ 818607 w 818607"/>
              <a:gd name="connsiteY5" fmla="*/ 543697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607" h="543697">
                <a:moveTo>
                  <a:pt x="3061" y="0"/>
                </a:moveTo>
                <a:cubicBezTo>
                  <a:pt x="-1745" y="75513"/>
                  <a:pt x="-6550" y="151027"/>
                  <a:pt x="36012" y="214184"/>
                </a:cubicBezTo>
                <a:cubicBezTo>
                  <a:pt x="78574" y="277341"/>
                  <a:pt x="176056" y="335006"/>
                  <a:pt x="258434" y="378941"/>
                </a:cubicBezTo>
                <a:cubicBezTo>
                  <a:pt x="340812" y="422876"/>
                  <a:pt x="436920" y="450336"/>
                  <a:pt x="530282" y="477795"/>
                </a:cubicBezTo>
                <a:cubicBezTo>
                  <a:pt x="623644" y="505254"/>
                  <a:pt x="818607" y="543697"/>
                  <a:pt x="818607" y="543697"/>
                </a:cubicBezTo>
                <a:lnTo>
                  <a:pt x="818607" y="543697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orma libre 10"/>
          <p:cNvSpPr/>
          <p:nvPr/>
        </p:nvSpPr>
        <p:spPr>
          <a:xfrm>
            <a:off x="5444296" y="4135395"/>
            <a:ext cx="346904" cy="733167"/>
          </a:xfrm>
          <a:custGeom>
            <a:avLst/>
            <a:gdLst>
              <a:gd name="connsiteX0" fmla="*/ 346904 w 346904"/>
              <a:gd name="connsiteY0" fmla="*/ 683740 h 683740"/>
              <a:gd name="connsiteX1" fmla="*/ 132720 w 346904"/>
              <a:gd name="connsiteY1" fmla="*/ 560173 h 683740"/>
              <a:gd name="connsiteX2" fmla="*/ 9153 w 346904"/>
              <a:gd name="connsiteY2" fmla="*/ 263610 h 683740"/>
              <a:gd name="connsiteX3" fmla="*/ 9153 w 346904"/>
              <a:gd name="connsiteY3" fmla="*/ 0 h 683740"/>
              <a:gd name="connsiteX4" fmla="*/ 9153 w 346904"/>
              <a:gd name="connsiteY4" fmla="*/ 0 h 6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04" h="683740">
                <a:moveTo>
                  <a:pt x="346904" y="683740"/>
                </a:moveTo>
                <a:cubicBezTo>
                  <a:pt x="267958" y="656967"/>
                  <a:pt x="189012" y="630195"/>
                  <a:pt x="132720" y="560173"/>
                </a:cubicBezTo>
                <a:cubicBezTo>
                  <a:pt x="76428" y="490151"/>
                  <a:pt x="29748" y="356972"/>
                  <a:pt x="9153" y="263610"/>
                </a:cubicBezTo>
                <a:cubicBezTo>
                  <a:pt x="-11442" y="170248"/>
                  <a:pt x="9153" y="0"/>
                  <a:pt x="9153" y="0"/>
                </a:cubicBezTo>
                <a:lnTo>
                  <a:pt x="9153" y="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orma libre 11"/>
          <p:cNvSpPr/>
          <p:nvPr/>
        </p:nvSpPr>
        <p:spPr>
          <a:xfrm>
            <a:off x="6260757" y="3361038"/>
            <a:ext cx="1285102" cy="980303"/>
          </a:xfrm>
          <a:custGeom>
            <a:avLst/>
            <a:gdLst>
              <a:gd name="connsiteX0" fmla="*/ 0 w 1285102"/>
              <a:gd name="connsiteY0" fmla="*/ 980303 h 980303"/>
              <a:gd name="connsiteX1" fmla="*/ 280086 w 1285102"/>
              <a:gd name="connsiteY1" fmla="*/ 939113 h 980303"/>
              <a:gd name="connsiteX2" fmla="*/ 576648 w 1285102"/>
              <a:gd name="connsiteY2" fmla="*/ 807308 h 980303"/>
              <a:gd name="connsiteX3" fmla="*/ 930875 w 1285102"/>
              <a:gd name="connsiteY3" fmla="*/ 527221 h 980303"/>
              <a:gd name="connsiteX4" fmla="*/ 1285102 w 1285102"/>
              <a:gd name="connsiteY4" fmla="*/ 0 h 980303"/>
              <a:gd name="connsiteX5" fmla="*/ 1285102 w 1285102"/>
              <a:gd name="connsiteY5" fmla="*/ 0 h 98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102" h="980303">
                <a:moveTo>
                  <a:pt x="0" y="980303"/>
                </a:moveTo>
                <a:cubicBezTo>
                  <a:pt x="91989" y="974124"/>
                  <a:pt x="183978" y="967945"/>
                  <a:pt x="280086" y="939113"/>
                </a:cubicBezTo>
                <a:cubicBezTo>
                  <a:pt x="376194" y="910281"/>
                  <a:pt x="468183" y="875957"/>
                  <a:pt x="576648" y="807308"/>
                </a:cubicBezTo>
                <a:cubicBezTo>
                  <a:pt x="685113" y="738659"/>
                  <a:pt x="812799" y="661772"/>
                  <a:pt x="930875" y="527221"/>
                </a:cubicBezTo>
                <a:cubicBezTo>
                  <a:pt x="1048951" y="392670"/>
                  <a:pt x="1285102" y="0"/>
                  <a:pt x="1285102" y="0"/>
                </a:cubicBezTo>
                <a:lnTo>
                  <a:pt x="1285102" y="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 12"/>
          <p:cNvSpPr/>
          <p:nvPr/>
        </p:nvSpPr>
        <p:spPr>
          <a:xfrm>
            <a:off x="5939481" y="1515762"/>
            <a:ext cx="1795849" cy="1388638"/>
          </a:xfrm>
          <a:custGeom>
            <a:avLst/>
            <a:gdLst>
              <a:gd name="connsiteX0" fmla="*/ 1795849 w 1795849"/>
              <a:gd name="connsiteY0" fmla="*/ 1367481 h 1388638"/>
              <a:gd name="connsiteX1" fmla="*/ 1647568 w 1795849"/>
              <a:gd name="connsiteY1" fmla="*/ 1383957 h 1388638"/>
              <a:gd name="connsiteX2" fmla="*/ 1441622 w 1795849"/>
              <a:gd name="connsiteY2" fmla="*/ 1293341 h 1388638"/>
              <a:gd name="connsiteX3" fmla="*/ 1087395 w 1795849"/>
              <a:gd name="connsiteY3" fmla="*/ 996779 h 1388638"/>
              <a:gd name="connsiteX4" fmla="*/ 823784 w 1795849"/>
              <a:gd name="connsiteY4" fmla="*/ 650789 h 1388638"/>
              <a:gd name="connsiteX5" fmla="*/ 502508 w 1795849"/>
              <a:gd name="connsiteY5" fmla="*/ 288324 h 1388638"/>
              <a:gd name="connsiteX6" fmla="*/ 280087 w 1795849"/>
              <a:gd name="connsiteY6" fmla="*/ 107092 h 1388638"/>
              <a:gd name="connsiteX7" fmla="*/ 0 w 1795849"/>
              <a:gd name="connsiteY7" fmla="*/ 0 h 1388638"/>
              <a:gd name="connsiteX8" fmla="*/ 0 w 1795849"/>
              <a:gd name="connsiteY8" fmla="*/ 0 h 138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5849" h="1388638">
                <a:moveTo>
                  <a:pt x="1795849" y="1367481"/>
                </a:moveTo>
                <a:cubicBezTo>
                  <a:pt x="1751227" y="1381897"/>
                  <a:pt x="1706606" y="1396314"/>
                  <a:pt x="1647568" y="1383957"/>
                </a:cubicBezTo>
                <a:cubicBezTo>
                  <a:pt x="1588530" y="1371600"/>
                  <a:pt x="1534984" y="1357871"/>
                  <a:pt x="1441622" y="1293341"/>
                </a:cubicBezTo>
                <a:cubicBezTo>
                  <a:pt x="1348260" y="1228811"/>
                  <a:pt x="1190368" y="1103871"/>
                  <a:pt x="1087395" y="996779"/>
                </a:cubicBezTo>
                <a:cubicBezTo>
                  <a:pt x="984422" y="889687"/>
                  <a:pt x="921265" y="768865"/>
                  <a:pt x="823784" y="650789"/>
                </a:cubicBezTo>
                <a:cubicBezTo>
                  <a:pt x="726303" y="532713"/>
                  <a:pt x="593124" y="378940"/>
                  <a:pt x="502508" y="288324"/>
                </a:cubicBezTo>
                <a:cubicBezTo>
                  <a:pt x="411892" y="197708"/>
                  <a:pt x="363838" y="155146"/>
                  <a:pt x="280087" y="107092"/>
                </a:cubicBezTo>
                <a:cubicBezTo>
                  <a:pt x="196336" y="5903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/>
          <p:cNvGrpSpPr/>
          <p:nvPr/>
        </p:nvGrpSpPr>
        <p:grpSpPr>
          <a:xfrm>
            <a:off x="3361450" y="3550508"/>
            <a:ext cx="123155" cy="131806"/>
            <a:chOff x="3361450" y="3550508"/>
            <a:chExt cx="123155" cy="131806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3361450" y="3550508"/>
              <a:ext cx="123154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>
              <a:off x="3361450" y="3550508"/>
              <a:ext cx="123155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3316849" y="4275438"/>
            <a:ext cx="123155" cy="131806"/>
            <a:chOff x="3361450" y="3550508"/>
            <a:chExt cx="123155" cy="131806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61450" y="3550508"/>
              <a:ext cx="123154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3361450" y="3550508"/>
              <a:ext cx="123155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4614692" y="3904934"/>
            <a:ext cx="123155" cy="131806"/>
            <a:chOff x="3361450" y="3550508"/>
            <a:chExt cx="123155" cy="131806"/>
          </a:xfrm>
        </p:grpSpPr>
        <p:cxnSp>
          <p:nvCxnSpPr>
            <p:cNvPr id="30" name="Conector recto 29"/>
            <p:cNvCxnSpPr/>
            <p:nvPr/>
          </p:nvCxnSpPr>
          <p:spPr>
            <a:xfrm>
              <a:off x="3361450" y="3550508"/>
              <a:ext cx="123154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 flipH="1">
              <a:off x="3361450" y="3550508"/>
              <a:ext cx="123155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5064095" y="5530192"/>
            <a:ext cx="123155" cy="131806"/>
            <a:chOff x="3361450" y="3550508"/>
            <a:chExt cx="123155" cy="131806"/>
          </a:xfrm>
        </p:grpSpPr>
        <p:cxnSp>
          <p:nvCxnSpPr>
            <p:cNvPr id="33" name="Conector recto 32"/>
            <p:cNvCxnSpPr/>
            <p:nvPr/>
          </p:nvCxnSpPr>
          <p:spPr>
            <a:xfrm>
              <a:off x="3361450" y="3550508"/>
              <a:ext cx="123154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3361450" y="3550508"/>
              <a:ext cx="123155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7262709" y="3147719"/>
            <a:ext cx="123155" cy="131806"/>
            <a:chOff x="3361450" y="3550508"/>
            <a:chExt cx="123155" cy="131806"/>
          </a:xfrm>
        </p:grpSpPr>
        <p:cxnSp>
          <p:nvCxnSpPr>
            <p:cNvPr id="36" name="Conector recto 35"/>
            <p:cNvCxnSpPr/>
            <p:nvPr/>
          </p:nvCxnSpPr>
          <p:spPr>
            <a:xfrm>
              <a:off x="3361450" y="3550508"/>
              <a:ext cx="123154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3361450" y="3550508"/>
              <a:ext cx="123155" cy="1318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8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nature.com/ki/journal/v80/n3/images/ki201114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57" y="691977"/>
            <a:ext cx="7982466" cy="611659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 rot="2085605">
            <a:off x="7095858" y="619912"/>
            <a:ext cx="2072619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dirty="0"/>
              <a:t>Embarazo</a:t>
            </a:r>
          </a:p>
        </p:txBody>
      </p:sp>
      <p:sp>
        <p:nvSpPr>
          <p:cNvPr id="5" name="4 Flecha curvada hacia la derecha"/>
          <p:cNvSpPr/>
          <p:nvPr/>
        </p:nvSpPr>
        <p:spPr>
          <a:xfrm rot="4853793">
            <a:off x="6004606" y="-414177"/>
            <a:ext cx="524343" cy="1632220"/>
          </a:xfrm>
          <a:prstGeom prst="curvedRightArrow">
            <a:avLst>
              <a:gd name="adj1" fmla="val 24640"/>
              <a:gd name="adj2" fmla="val 37400"/>
              <a:gd name="adj3" fmla="val 47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8712" y="1718639"/>
            <a:ext cx="1318054" cy="230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ature.com/ki/journal/v80/n3/images/ki201114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548" y="764397"/>
            <a:ext cx="7979404" cy="6023581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321118" y="1754661"/>
            <a:ext cx="18355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accent2"/>
                </a:solidFill>
              </a:rPr>
              <a:t>Inflamación</a:t>
            </a:r>
            <a:endParaRPr lang="es-MX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jci.org/articles/view/21441/files/JCI0421441.f1/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000109"/>
            <a:ext cx="8501122" cy="3521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8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8454" y="142852"/>
            <a:ext cx="10956324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es-MX" sz="2800" b="1" dirty="0">
                <a:latin typeface="+mj-lt"/>
              </a:rPr>
              <a:t>El ingreso de macrófagos al tejido adiposo produce el estado inflamatorio</a:t>
            </a:r>
          </a:p>
        </p:txBody>
      </p:sp>
      <p:pic>
        <p:nvPicPr>
          <p:cNvPr id="4" name="Picture 2" descr="http://www.nutritionreview.org/images/obesity.inflammation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256116"/>
            <a:ext cx="7429552" cy="5601884"/>
          </a:xfrm>
          <a:prstGeom prst="rect">
            <a:avLst/>
          </a:prstGeom>
          <a:noFill/>
        </p:spPr>
      </p:pic>
      <p:sp>
        <p:nvSpPr>
          <p:cNvPr id="2" name="Elipse 1"/>
          <p:cNvSpPr/>
          <p:nvPr/>
        </p:nvSpPr>
        <p:spPr>
          <a:xfrm>
            <a:off x="6227805" y="5428735"/>
            <a:ext cx="560173" cy="37894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1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1379</TotalTime>
  <Words>219</Words>
  <Application>Microsoft Office PowerPoint</Application>
  <PresentationFormat>Panorámica</PresentationFormat>
  <Paragraphs>54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Rockwell</vt:lpstr>
      <vt:lpstr>Rockwell Condensed</vt:lpstr>
      <vt:lpstr>Wingdings</vt:lpstr>
      <vt:lpstr>Tipo de madera</vt:lpstr>
      <vt:lpstr>Interacción entre obesidad y homeostasis de hierro durante el embarazo</vt:lpstr>
      <vt:lpstr>Requerimientos de hierro durante el embarazo</vt:lpstr>
      <vt:lpstr>Evaluación clínica del estado de hierro en embarazo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Repercusiones de la obesidad en mujeres en edad reproductiva</dc:title>
  <dc:creator>Mardya Lopez</dc:creator>
  <cp:lastModifiedBy>Mardya Lopez</cp:lastModifiedBy>
  <cp:revision>53</cp:revision>
  <dcterms:created xsi:type="dcterms:W3CDTF">2017-03-30T19:52:15Z</dcterms:created>
  <dcterms:modified xsi:type="dcterms:W3CDTF">2017-04-19T19:47:38Z</dcterms:modified>
</cp:coreProperties>
</file>