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65" r:id="rId2"/>
    <p:sldId id="331" r:id="rId3"/>
    <p:sldId id="268" r:id="rId4"/>
    <p:sldId id="332" r:id="rId5"/>
    <p:sldId id="334" r:id="rId6"/>
    <p:sldId id="335" r:id="rId7"/>
    <p:sldId id="263" r:id="rId8"/>
    <p:sldId id="337" r:id="rId9"/>
    <p:sldId id="339" r:id="rId10"/>
    <p:sldId id="333" r:id="rId11"/>
    <p:sldId id="386" r:id="rId12"/>
    <p:sldId id="369" r:id="rId13"/>
    <p:sldId id="368" r:id="rId14"/>
    <p:sldId id="371" r:id="rId15"/>
    <p:sldId id="370" r:id="rId16"/>
    <p:sldId id="372" r:id="rId17"/>
    <p:sldId id="374" r:id="rId18"/>
    <p:sldId id="378" r:id="rId19"/>
    <p:sldId id="375" r:id="rId20"/>
    <p:sldId id="340" r:id="rId21"/>
    <p:sldId id="379" r:id="rId22"/>
    <p:sldId id="376" r:id="rId23"/>
    <p:sldId id="346" r:id="rId24"/>
    <p:sldId id="342" r:id="rId25"/>
    <p:sldId id="343" r:id="rId26"/>
    <p:sldId id="344" r:id="rId27"/>
    <p:sldId id="345" r:id="rId28"/>
    <p:sldId id="352" r:id="rId29"/>
    <p:sldId id="380" r:id="rId30"/>
    <p:sldId id="381" r:id="rId31"/>
    <p:sldId id="382" r:id="rId32"/>
    <p:sldId id="383" r:id="rId33"/>
    <p:sldId id="360" r:id="rId34"/>
    <p:sldId id="361" r:id="rId35"/>
    <p:sldId id="377" r:id="rId36"/>
    <p:sldId id="363" r:id="rId37"/>
    <p:sldId id="359" r:id="rId38"/>
    <p:sldId id="362" r:id="rId39"/>
    <p:sldId id="364" r:id="rId40"/>
    <p:sldId id="385" r:id="rId41"/>
    <p:sldId id="277" r:id="rId4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7" d="100"/>
          <a:sy n="77" d="100"/>
        </p:scale>
        <p:origin x="980" y="9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8EC2D3-AE74-E842-A1DA-7EAFE45CEF60}" type="doc">
      <dgm:prSet loTypeId="urn:microsoft.com/office/officeart/2005/8/layout/process4" loCatId="" qsTypeId="urn:microsoft.com/office/officeart/2005/8/quickstyle/simple3" qsCatId="simple" csTypeId="urn:microsoft.com/office/officeart/2005/8/colors/accent5_2" csCatId="accent5" phldr="1"/>
      <dgm:spPr/>
      <dgm:t>
        <a:bodyPr/>
        <a:lstStyle/>
        <a:p>
          <a:endParaRPr lang="es-ES_tradnl"/>
        </a:p>
      </dgm:t>
    </dgm:pt>
    <dgm:pt modelId="{2F05B083-49BA-B845-948F-3D70FEDB5825}">
      <dgm:prSet phldrT="[Text]"/>
      <dgm:spPr/>
      <dgm:t>
        <a:bodyPr/>
        <a:lstStyle/>
        <a:p>
          <a:r>
            <a:rPr lang="es-ES_tradnl" dirty="0" smtClean="0"/>
            <a:t>	</a:t>
          </a:r>
          <a:r>
            <a:rPr lang="es-ES_tradnl" i="0" dirty="0" smtClean="0"/>
            <a:t>Eliminación</a:t>
          </a:r>
          <a:r>
            <a:rPr lang="es-ES_tradnl" dirty="0" smtClean="0"/>
            <a:t>: el sistema inmune es capaz de destruir células neoplásicas mediante efectores de inmunidad </a:t>
          </a:r>
          <a:endParaRPr lang="es-ES_tradnl" dirty="0"/>
        </a:p>
      </dgm:t>
    </dgm:pt>
    <dgm:pt modelId="{89177030-8064-0649-8177-08652D8E2EF3}" type="parTrans" cxnId="{ED45234D-64DC-3949-92E2-16C809ABBCA1}">
      <dgm:prSet/>
      <dgm:spPr/>
      <dgm:t>
        <a:bodyPr/>
        <a:lstStyle/>
        <a:p>
          <a:endParaRPr lang="es-ES_tradnl">
            <a:solidFill>
              <a:schemeClr val="tx1"/>
            </a:solidFill>
          </a:endParaRPr>
        </a:p>
      </dgm:t>
    </dgm:pt>
    <dgm:pt modelId="{F1B7B096-E1E6-DA4F-A202-0429899C0D4B}" type="sibTrans" cxnId="{ED45234D-64DC-3949-92E2-16C809ABBCA1}">
      <dgm:prSet/>
      <dgm:spPr/>
      <dgm:t>
        <a:bodyPr/>
        <a:lstStyle/>
        <a:p>
          <a:endParaRPr lang="es-ES_tradnl">
            <a:solidFill>
              <a:schemeClr val="tx1"/>
            </a:solidFill>
          </a:endParaRPr>
        </a:p>
      </dgm:t>
    </dgm:pt>
    <dgm:pt modelId="{E7310E11-71E2-C444-B6A8-1E7721637C33}">
      <dgm:prSet phldrT="[Text]"/>
      <dgm:spPr/>
      <dgm:t>
        <a:bodyPr/>
        <a:lstStyle/>
        <a:p>
          <a:r>
            <a:rPr lang="es-ES_tradnl" dirty="0" smtClean="0"/>
            <a:t>Equilibrio: </a:t>
          </a:r>
          <a:r>
            <a:rPr lang="es-ES_tradnl" b="0" dirty="0" smtClean="0"/>
            <a:t>se inducen efectores específicos que reconocen y destruyen el tumor, pero también se genera  una selección sobre las células tumorales generando variantes neoplásicas mutadas. Esta fase es la más larga y puede prolongarse incluso por años </a:t>
          </a:r>
          <a:endParaRPr lang="es-ES_tradnl" b="0" dirty="0"/>
        </a:p>
      </dgm:t>
    </dgm:pt>
    <dgm:pt modelId="{7349CF7A-21BB-7044-B6DA-68A42AF58E18}" type="parTrans" cxnId="{86A1CC0D-B131-AF4B-8EA2-DD18635414A7}">
      <dgm:prSet/>
      <dgm:spPr/>
      <dgm:t>
        <a:bodyPr/>
        <a:lstStyle/>
        <a:p>
          <a:endParaRPr lang="es-ES_tradnl">
            <a:solidFill>
              <a:schemeClr val="tx1"/>
            </a:solidFill>
          </a:endParaRPr>
        </a:p>
      </dgm:t>
    </dgm:pt>
    <dgm:pt modelId="{50FB5859-B6DF-F24D-9D93-51ABF60C99AA}" type="sibTrans" cxnId="{86A1CC0D-B131-AF4B-8EA2-DD18635414A7}">
      <dgm:prSet/>
      <dgm:spPr/>
      <dgm:t>
        <a:bodyPr/>
        <a:lstStyle/>
        <a:p>
          <a:endParaRPr lang="es-ES_tradnl">
            <a:solidFill>
              <a:schemeClr val="tx1"/>
            </a:solidFill>
          </a:endParaRPr>
        </a:p>
      </dgm:t>
    </dgm:pt>
    <dgm:pt modelId="{27F1B5DC-253B-3549-9FC2-C2F95DB95E66}">
      <dgm:prSet phldrT="[Text]"/>
      <dgm:spPr/>
      <dgm:t>
        <a:bodyPr/>
        <a:lstStyle/>
        <a:p>
          <a:r>
            <a:rPr lang="es-ES_tradnl" smtClean="0"/>
            <a:t>Escape: las variantes del tumor que sobreviven se vuelven resistentes al reconocimiento, eliminación por los efectos inmunes o ambos y el tumor progresa.  </a:t>
          </a:r>
          <a:endParaRPr lang="es-ES_tradnl" dirty="0"/>
        </a:p>
      </dgm:t>
    </dgm:pt>
    <dgm:pt modelId="{6E682282-B30C-C24D-92F6-E91C86780EFD}" type="parTrans" cxnId="{F1B0BCB6-F344-704B-AA18-E5EBF186DEBF}">
      <dgm:prSet/>
      <dgm:spPr/>
      <dgm:t>
        <a:bodyPr/>
        <a:lstStyle/>
        <a:p>
          <a:endParaRPr lang="es-ES_tradnl">
            <a:solidFill>
              <a:schemeClr val="tx1"/>
            </a:solidFill>
          </a:endParaRPr>
        </a:p>
      </dgm:t>
    </dgm:pt>
    <dgm:pt modelId="{F09B4637-85AD-514A-86EE-582BF27AF002}" type="sibTrans" cxnId="{F1B0BCB6-F344-704B-AA18-E5EBF186DEBF}">
      <dgm:prSet/>
      <dgm:spPr/>
      <dgm:t>
        <a:bodyPr/>
        <a:lstStyle/>
        <a:p>
          <a:endParaRPr lang="es-ES_tradnl">
            <a:solidFill>
              <a:schemeClr val="tx1"/>
            </a:solidFill>
          </a:endParaRPr>
        </a:p>
      </dgm:t>
    </dgm:pt>
    <dgm:pt modelId="{E7DC0180-5487-2E45-9C26-1D01BA8FEC07}" type="pres">
      <dgm:prSet presAssocID="{258EC2D3-AE74-E842-A1DA-7EAFE45CEF60}" presName="Name0" presStyleCnt="0">
        <dgm:presLayoutVars>
          <dgm:dir/>
          <dgm:animLvl val="lvl"/>
          <dgm:resizeHandles val="exact"/>
        </dgm:presLayoutVars>
      </dgm:prSet>
      <dgm:spPr/>
      <dgm:t>
        <a:bodyPr/>
        <a:lstStyle/>
        <a:p>
          <a:endParaRPr lang="es-ES_tradnl"/>
        </a:p>
      </dgm:t>
    </dgm:pt>
    <dgm:pt modelId="{9734B4D6-8528-3942-B731-F6F81286FC4F}" type="pres">
      <dgm:prSet presAssocID="{27F1B5DC-253B-3549-9FC2-C2F95DB95E66}" presName="boxAndChildren" presStyleCnt="0"/>
      <dgm:spPr/>
      <dgm:t>
        <a:bodyPr/>
        <a:lstStyle/>
        <a:p>
          <a:endParaRPr lang="es-MX"/>
        </a:p>
      </dgm:t>
    </dgm:pt>
    <dgm:pt modelId="{26C3C7A7-4086-4A42-A5D5-F61AFF711973}" type="pres">
      <dgm:prSet presAssocID="{27F1B5DC-253B-3549-9FC2-C2F95DB95E66}" presName="parentTextBox" presStyleLbl="node1" presStyleIdx="0" presStyleCnt="3"/>
      <dgm:spPr/>
      <dgm:t>
        <a:bodyPr/>
        <a:lstStyle/>
        <a:p>
          <a:endParaRPr lang="es-ES_tradnl"/>
        </a:p>
      </dgm:t>
    </dgm:pt>
    <dgm:pt modelId="{B83E702C-CE8F-F448-BAB8-3632999235D9}" type="pres">
      <dgm:prSet presAssocID="{50FB5859-B6DF-F24D-9D93-51ABF60C99AA}" presName="sp" presStyleCnt="0"/>
      <dgm:spPr/>
      <dgm:t>
        <a:bodyPr/>
        <a:lstStyle/>
        <a:p>
          <a:endParaRPr lang="es-MX"/>
        </a:p>
      </dgm:t>
    </dgm:pt>
    <dgm:pt modelId="{F8F7F92E-0FF6-2148-A5EB-10050FFA7AC9}" type="pres">
      <dgm:prSet presAssocID="{E7310E11-71E2-C444-B6A8-1E7721637C33}" presName="arrowAndChildren" presStyleCnt="0"/>
      <dgm:spPr/>
      <dgm:t>
        <a:bodyPr/>
        <a:lstStyle/>
        <a:p>
          <a:endParaRPr lang="es-MX"/>
        </a:p>
      </dgm:t>
    </dgm:pt>
    <dgm:pt modelId="{38ECB3F0-B8E7-604D-9DBC-5FAC9C440C9B}" type="pres">
      <dgm:prSet presAssocID="{E7310E11-71E2-C444-B6A8-1E7721637C33}" presName="parentTextArrow" presStyleLbl="node1" presStyleIdx="1" presStyleCnt="3"/>
      <dgm:spPr/>
      <dgm:t>
        <a:bodyPr/>
        <a:lstStyle/>
        <a:p>
          <a:endParaRPr lang="es-ES_tradnl"/>
        </a:p>
      </dgm:t>
    </dgm:pt>
    <dgm:pt modelId="{366E2146-6659-BC48-97A6-2A2A54921077}" type="pres">
      <dgm:prSet presAssocID="{F1B7B096-E1E6-DA4F-A202-0429899C0D4B}" presName="sp" presStyleCnt="0"/>
      <dgm:spPr/>
      <dgm:t>
        <a:bodyPr/>
        <a:lstStyle/>
        <a:p>
          <a:endParaRPr lang="es-MX"/>
        </a:p>
      </dgm:t>
    </dgm:pt>
    <dgm:pt modelId="{00566FEA-1566-4346-B68C-2A912E610647}" type="pres">
      <dgm:prSet presAssocID="{2F05B083-49BA-B845-948F-3D70FEDB5825}" presName="arrowAndChildren" presStyleCnt="0"/>
      <dgm:spPr/>
      <dgm:t>
        <a:bodyPr/>
        <a:lstStyle/>
        <a:p>
          <a:endParaRPr lang="es-MX"/>
        </a:p>
      </dgm:t>
    </dgm:pt>
    <dgm:pt modelId="{F0F591CF-D5C3-0542-8C1D-5CB8C61A29F2}" type="pres">
      <dgm:prSet presAssocID="{2F05B083-49BA-B845-948F-3D70FEDB5825}" presName="parentTextArrow" presStyleLbl="node1" presStyleIdx="2" presStyleCnt="3"/>
      <dgm:spPr/>
      <dgm:t>
        <a:bodyPr/>
        <a:lstStyle/>
        <a:p>
          <a:endParaRPr lang="es-ES_tradnl"/>
        </a:p>
      </dgm:t>
    </dgm:pt>
  </dgm:ptLst>
  <dgm:cxnLst>
    <dgm:cxn modelId="{F1B0BCB6-F344-704B-AA18-E5EBF186DEBF}" srcId="{258EC2D3-AE74-E842-A1DA-7EAFE45CEF60}" destId="{27F1B5DC-253B-3549-9FC2-C2F95DB95E66}" srcOrd="2" destOrd="0" parTransId="{6E682282-B30C-C24D-92F6-E91C86780EFD}" sibTransId="{F09B4637-85AD-514A-86EE-582BF27AF002}"/>
    <dgm:cxn modelId="{6BD1F42B-88D0-4DC3-8132-5C6224942793}" type="presOf" srcId="{E7310E11-71E2-C444-B6A8-1E7721637C33}" destId="{38ECB3F0-B8E7-604D-9DBC-5FAC9C440C9B}" srcOrd="0" destOrd="0" presId="urn:microsoft.com/office/officeart/2005/8/layout/process4"/>
    <dgm:cxn modelId="{61D29546-9184-40F4-B474-7BE31DCF71CF}" type="presOf" srcId="{2F05B083-49BA-B845-948F-3D70FEDB5825}" destId="{F0F591CF-D5C3-0542-8C1D-5CB8C61A29F2}" srcOrd="0" destOrd="0" presId="urn:microsoft.com/office/officeart/2005/8/layout/process4"/>
    <dgm:cxn modelId="{CD60B070-8AD6-4DC6-93CD-929EBBD78361}" type="presOf" srcId="{27F1B5DC-253B-3549-9FC2-C2F95DB95E66}" destId="{26C3C7A7-4086-4A42-A5D5-F61AFF711973}" srcOrd="0" destOrd="0" presId="urn:microsoft.com/office/officeart/2005/8/layout/process4"/>
    <dgm:cxn modelId="{ED45234D-64DC-3949-92E2-16C809ABBCA1}" srcId="{258EC2D3-AE74-E842-A1DA-7EAFE45CEF60}" destId="{2F05B083-49BA-B845-948F-3D70FEDB5825}" srcOrd="0" destOrd="0" parTransId="{89177030-8064-0649-8177-08652D8E2EF3}" sibTransId="{F1B7B096-E1E6-DA4F-A202-0429899C0D4B}"/>
    <dgm:cxn modelId="{588D57FA-AFA6-4051-8730-9D8AAB6EAABE}" type="presOf" srcId="{258EC2D3-AE74-E842-A1DA-7EAFE45CEF60}" destId="{E7DC0180-5487-2E45-9C26-1D01BA8FEC07}" srcOrd="0" destOrd="0" presId="urn:microsoft.com/office/officeart/2005/8/layout/process4"/>
    <dgm:cxn modelId="{86A1CC0D-B131-AF4B-8EA2-DD18635414A7}" srcId="{258EC2D3-AE74-E842-A1DA-7EAFE45CEF60}" destId="{E7310E11-71E2-C444-B6A8-1E7721637C33}" srcOrd="1" destOrd="0" parTransId="{7349CF7A-21BB-7044-B6DA-68A42AF58E18}" sibTransId="{50FB5859-B6DF-F24D-9D93-51ABF60C99AA}"/>
    <dgm:cxn modelId="{F0AF5C0A-F288-4925-B4EB-A12A284CAA1F}" type="presParOf" srcId="{E7DC0180-5487-2E45-9C26-1D01BA8FEC07}" destId="{9734B4D6-8528-3942-B731-F6F81286FC4F}" srcOrd="0" destOrd="0" presId="urn:microsoft.com/office/officeart/2005/8/layout/process4"/>
    <dgm:cxn modelId="{60CF6100-C6C3-4CD5-A52B-B63A8751D5DC}" type="presParOf" srcId="{9734B4D6-8528-3942-B731-F6F81286FC4F}" destId="{26C3C7A7-4086-4A42-A5D5-F61AFF711973}" srcOrd="0" destOrd="0" presId="urn:microsoft.com/office/officeart/2005/8/layout/process4"/>
    <dgm:cxn modelId="{C0456978-486B-4326-A18C-834F925EA1B6}" type="presParOf" srcId="{E7DC0180-5487-2E45-9C26-1D01BA8FEC07}" destId="{B83E702C-CE8F-F448-BAB8-3632999235D9}" srcOrd="1" destOrd="0" presId="urn:microsoft.com/office/officeart/2005/8/layout/process4"/>
    <dgm:cxn modelId="{FEC03ED7-E509-4CED-8B71-FEF5BAE7DD0F}" type="presParOf" srcId="{E7DC0180-5487-2E45-9C26-1D01BA8FEC07}" destId="{F8F7F92E-0FF6-2148-A5EB-10050FFA7AC9}" srcOrd="2" destOrd="0" presId="urn:microsoft.com/office/officeart/2005/8/layout/process4"/>
    <dgm:cxn modelId="{0FB74A56-C2AE-40D2-AED7-0DDCBE35ED6E}" type="presParOf" srcId="{F8F7F92E-0FF6-2148-A5EB-10050FFA7AC9}" destId="{38ECB3F0-B8E7-604D-9DBC-5FAC9C440C9B}" srcOrd="0" destOrd="0" presId="urn:microsoft.com/office/officeart/2005/8/layout/process4"/>
    <dgm:cxn modelId="{87166732-581D-4289-BE2E-1757BA5DBCE4}" type="presParOf" srcId="{E7DC0180-5487-2E45-9C26-1D01BA8FEC07}" destId="{366E2146-6659-BC48-97A6-2A2A54921077}" srcOrd="3" destOrd="0" presId="urn:microsoft.com/office/officeart/2005/8/layout/process4"/>
    <dgm:cxn modelId="{8BF27B3A-BEE8-4849-973E-2AE028BED1BD}" type="presParOf" srcId="{E7DC0180-5487-2E45-9C26-1D01BA8FEC07}" destId="{00566FEA-1566-4346-B68C-2A912E610647}" srcOrd="4" destOrd="0" presId="urn:microsoft.com/office/officeart/2005/8/layout/process4"/>
    <dgm:cxn modelId="{FFA11EB0-EDA3-4670-9019-E7CE7BE8FBA2}" type="presParOf" srcId="{00566FEA-1566-4346-B68C-2A912E610647}" destId="{F0F591CF-D5C3-0542-8C1D-5CB8C61A29F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3C7A7-4086-4A42-A5D5-F61AFF711973}">
      <dsp:nvSpPr>
        <dsp:cNvPr id="0" name=""/>
        <dsp:cNvSpPr/>
      </dsp:nvSpPr>
      <dsp:spPr>
        <a:xfrm>
          <a:off x="0" y="3059187"/>
          <a:ext cx="8623224" cy="1004093"/>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S_tradnl" sz="1700" kern="1200" smtClean="0"/>
            <a:t>Escape: las variantes del tumor que sobreviven se vuelven resistentes al reconocimiento, eliminación por los efectos inmunes o ambos y el tumor progresa.  </a:t>
          </a:r>
          <a:endParaRPr lang="es-ES_tradnl" sz="1700" kern="1200" dirty="0"/>
        </a:p>
      </dsp:txBody>
      <dsp:txXfrm>
        <a:off x="0" y="3059187"/>
        <a:ext cx="8623224" cy="1004093"/>
      </dsp:txXfrm>
    </dsp:sp>
    <dsp:sp modelId="{38ECB3F0-B8E7-604D-9DBC-5FAC9C440C9B}">
      <dsp:nvSpPr>
        <dsp:cNvPr id="0" name=""/>
        <dsp:cNvSpPr/>
      </dsp:nvSpPr>
      <dsp:spPr>
        <a:xfrm rot="10800000">
          <a:off x="0" y="1529953"/>
          <a:ext cx="8623224" cy="1544296"/>
        </a:xfrm>
        <a:prstGeom prst="upArrowCallou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S_tradnl" sz="1700" kern="1200" dirty="0" smtClean="0"/>
            <a:t>Equilibrio: </a:t>
          </a:r>
          <a:r>
            <a:rPr lang="es-ES_tradnl" sz="1700" b="0" kern="1200" dirty="0" smtClean="0"/>
            <a:t>se inducen efectores específicos que reconocen y destruyen el tumor, pero también se genera  una selección sobre las células tumorales generando variantes neoplásicas mutadas. Esta fase es la más larga y puede prolongarse incluso por años </a:t>
          </a:r>
          <a:endParaRPr lang="es-ES_tradnl" sz="1700" b="0" kern="1200" dirty="0"/>
        </a:p>
      </dsp:txBody>
      <dsp:txXfrm rot="10800000">
        <a:off x="0" y="1529953"/>
        <a:ext cx="8623224" cy="1003437"/>
      </dsp:txXfrm>
    </dsp:sp>
    <dsp:sp modelId="{F0F591CF-D5C3-0542-8C1D-5CB8C61A29F2}">
      <dsp:nvSpPr>
        <dsp:cNvPr id="0" name=""/>
        <dsp:cNvSpPr/>
      </dsp:nvSpPr>
      <dsp:spPr>
        <a:xfrm rot="10800000">
          <a:off x="0" y="718"/>
          <a:ext cx="8623224" cy="1544296"/>
        </a:xfrm>
        <a:prstGeom prst="upArrowCallou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S_tradnl" sz="1700" kern="1200" dirty="0" smtClean="0"/>
            <a:t>	</a:t>
          </a:r>
          <a:r>
            <a:rPr lang="es-ES_tradnl" sz="1700" i="0" kern="1200" dirty="0" smtClean="0"/>
            <a:t>Eliminación</a:t>
          </a:r>
          <a:r>
            <a:rPr lang="es-ES_tradnl" sz="1700" kern="1200" dirty="0" smtClean="0"/>
            <a:t>: el sistema inmune es capaz de destruir células neoplásicas mediante efectores de inmunidad </a:t>
          </a:r>
          <a:endParaRPr lang="es-ES_tradnl" sz="1700" kern="1200" dirty="0"/>
        </a:p>
      </dsp:txBody>
      <dsp:txXfrm rot="10800000">
        <a:off x="0" y="718"/>
        <a:ext cx="8623224" cy="10034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37FD9-5263-4701-B18B-8D75E5E9B7B8}" type="datetimeFigureOut">
              <a:rPr lang="es-MX" smtClean="0"/>
              <a:t>15/06/2016</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8BB12-DB25-45FA-97D6-DB9E94EEDD31}" type="slidenum">
              <a:rPr lang="es-MX" smtClean="0"/>
              <a:t>‹Nº›</a:t>
            </a:fld>
            <a:endParaRPr lang="es-MX"/>
          </a:p>
        </p:txBody>
      </p:sp>
    </p:spTree>
    <p:extLst>
      <p:ext uri="{BB962C8B-B14F-4D97-AF65-F5344CB8AC3E}">
        <p14:creationId xmlns:p14="http://schemas.microsoft.com/office/powerpoint/2010/main" val="2607703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948BB12-DB25-45FA-97D6-DB9E94EEDD31}" type="slidenum">
              <a:rPr lang="es-MX" smtClean="0"/>
              <a:t>1</a:t>
            </a:fld>
            <a:endParaRPr lang="es-MX"/>
          </a:p>
        </p:txBody>
      </p:sp>
    </p:spTree>
    <p:extLst>
      <p:ext uri="{BB962C8B-B14F-4D97-AF65-F5344CB8AC3E}">
        <p14:creationId xmlns:p14="http://schemas.microsoft.com/office/powerpoint/2010/main" val="159784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81446" y="1748211"/>
            <a:ext cx="258139" cy="2113768"/>
            <a:chOff x="5715000" y="1528480"/>
            <a:chExt cx="242005" cy="1898754"/>
          </a:xfrm>
        </p:grpSpPr>
        <p:sp>
          <p:nvSpPr>
            <p:cNvPr id="6" name="Freeform 5"/>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7" name="Freeform 6"/>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62" name="Rectangle 61"/>
          <p:cNvSpPr/>
          <p:nvPr/>
        </p:nvSpPr>
        <p:spPr>
          <a:xfrm>
            <a:off x="6233263" y="2590159"/>
            <a:ext cx="921026" cy="56671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2007 Capítulo 8: p101A; p102A; p105A; p106A</a:t>
            </a:r>
          </a:p>
        </p:txBody>
      </p:sp>
      <p:sp>
        <p:nvSpPr>
          <p:cNvPr id="8" name="Slide Image Placeholder 7"/>
          <p:cNvSpPr>
            <a:spLocks noGrp="1" noRot="1" noChangeAspect="1"/>
          </p:cNvSpPr>
          <p:nvPr>
            <p:ph type="sldImg"/>
          </p:nvPr>
        </p:nvSpPr>
        <p:spPr/>
      </p:sp>
      <p:grpSp>
        <p:nvGrpSpPr>
          <p:cNvPr id="17" name="Group 16"/>
          <p:cNvGrpSpPr/>
          <p:nvPr/>
        </p:nvGrpSpPr>
        <p:grpSpPr>
          <a:xfrm>
            <a:off x="1005246" y="4525100"/>
            <a:ext cx="183878" cy="327907"/>
            <a:chOff x="716868" y="5186148"/>
            <a:chExt cx="190708" cy="825691"/>
          </a:xfrm>
        </p:grpSpPr>
        <p:sp>
          <p:nvSpPr>
            <p:cNvPr id="18" name="Freeform 17"/>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19" name="Freeform 18"/>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20" name="Group 19"/>
          <p:cNvGrpSpPr/>
          <p:nvPr/>
        </p:nvGrpSpPr>
        <p:grpSpPr>
          <a:xfrm>
            <a:off x="1007683" y="4947472"/>
            <a:ext cx="206119" cy="1755444"/>
            <a:chOff x="716868" y="5186148"/>
            <a:chExt cx="190708" cy="825691"/>
          </a:xfrm>
        </p:grpSpPr>
        <p:sp>
          <p:nvSpPr>
            <p:cNvPr id="21" name="Freeform 20"/>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22" name="Freeform 21"/>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23" name="TextBox 22"/>
          <p:cNvSpPr txBox="1"/>
          <p:nvPr/>
        </p:nvSpPr>
        <p:spPr>
          <a:xfrm>
            <a:off x="1060117" y="8796004"/>
            <a:ext cx="5620112" cy="529012"/>
          </a:xfrm>
          <a:prstGeom prst="rect">
            <a:avLst/>
          </a:prstGeom>
          <a:noFill/>
        </p:spPr>
        <p:txBody>
          <a:bodyPr vert="horz" wrap="square" lIns="0" tIns="0" rIns="0" bIns="0" numCol="1" rtlCol="0" anchor="b" anchorCtr="0" compatLnSpc="1">
            <a:prstTxWarp prst="textNoShape">
              <a:avLst/>
            </a:prstTxWarp>
            <a:noAutofit/>
          </a:bodyPr>
          <a:lstStyle/>
          <a:p>
            <a:pPr fontAlgn="base">
              <a:spcBef>
                <a:spcPts val="313"/>
              </a:spcBef>
              <a:spcAft>
                <a:spcPct val="0"/>
              </a:spcAft>
            </a:pPr>
            <a:r>
              <a:rPr lang="es-MX" sz="900" b="1" dirty="0">
                <a:latin typeface="Arial" pitchFamily="34" charset="0"/>
                <a:cs typeface="Arial" pitchFamily="34" charset="0"/>
              </a:rPr>
              <a:t>1. </a:t>
            </a:r>
            <a:r>
              <a:rPr lang="es-MX" sz="900" dirty="0">
                <a:latin typeface="Arial" pitchFamily="34" charset="0"/>
                <a:cs typeface="Arial" pitchFamily="34" charset="0"/>
              </a:rPr>
              <a:t>May KF Jr y cols. In: Prendergast GC y cols. </a:t>
            </a:r>
            <a:r>
              <a:rPr lang="es-MX" sz="900" i="1" dirty="0">
                <a:latin typeface="Arial" pitchFamily="34" charset="0"/>
                <a:cs typeface="Arial" pitchFamily="34" charset="0"/>
              </a:rPr>
              <a:t>Cancer Immunotherapy</a:t>
            </a:r>
            <a:r>
              <a:rPr lang="es-MX" sz="900" dirty="0">
                <a:latin typeface="Arial" pitchFamily="34" charset="0"/>
                <a:cs typeface="Arial" pitchFamily="34" charset="0"/>
              </a:rPr>
              <a:t>. 2nd ed. Elsevier; 2013:101–113.</a:t>
            </a:r>
            <a:endParaRPr lang="fr-FR" altLang="en-US" sz="900" dirty="0">
              <a:latin typeface="Arial" pitchFamily="34" charset="0"/>
              <a:cs typeface="Arial" pitchFamily="34" charset="0"/>
            </a:endParaRPr>
          </a:p>
        </p:txBody>
      </p:sp>
      <p:sp>
        <p:nvSpPr>
          <p:cNvPr id="24" name="Rectangle 23"/>
          <p:cNvSpPr/>
          <p:nvPr/>
        </p:nvSpPr>
        <p:spPr>
          <a:xfrm>
            <a:off x="155873" y="4523955"/>
            <a:ext cx="844003" cy="57816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2013 Capítulo 8: p105A; p106A</a:t>
            </a:r>
          </a:p>
        </p:txBody>
      </p:sp>
      <p:sp>
        <p:nvSpPr>
          <p:cNvPr id="25" name="Rectangle 24"/>
          <p:cNvSpPr/>
          <p:nvPr/>
        </p:nvSpPr>
        <p:spPr>
          <a:xfrm>
            <a:off x="213309" y="5494769"/>
            <a:ext cx="794371" cy="56747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2013 Capítulo 8: p105A; p106A;</a:t>
            </a:r>
            <a:r>
              <a:rPr lang="en-US" sz="800" dirty="0">
                <a:solidFill>
                  <a:schemeClr val="tx1"/>
                </a:solidFill>
                <a:latin typeface="Arial" pitchFamily="34" charset="0"/>
                <a:cs typeface="Arial" pitchFamily="34" charset="0"/>
              </a:rPr>
              <a:t/>
            </a:r>
            <a:br>
              <a:rPr lang="en-US" sz="800" dirty="0">
                <a:solidFill>
                  <a:schemeClr val="tx1"/>
                </a:solidFill>
                <a:latin typeface="Arial" pitchFamily="34" charset="0"/>
                <a:cs typeface="Arial" pitchFamily="34" charset="0"/>
              </a:rPr>
            </a:br>
            <a:r>
              <a:rPr lang="es-MX" sz="800" dirty="0">
                <a:solidFill>
                  <a:schemeClr val="tx1"/>
                </a:solidFill>
                <a:latin typeface="Arial" pitchFamily="34" charset="0"/>
                <a:cs typeface="Arial" pitchFamily="34" charset="0"/>
              </a:rPr>
              <a:t>p109A; p110A</a:t>
            </a:r>
          </a:p>
        </p:txBody>
      </p:sp>
      <p:sp>
        <p:nvSpPr>
          <p:cNvPr id="27" name="Notes Placeholder 2"/>
          <p:cNvSpPr txBox="1">
            <a:spLocks/>
          </p:cNvSpPr>
          <p:nvPr/>
        </p:nvSpPr>
        <p:spPr>
          <a:xfrm>
            <a:off x="1084558" y="4491833"/>
            <a:ext cx="5726174" cy="4320540"/>
          </a:xfrm>
          <a:prstGeom prst="rect">
            <a:avLst/>
          </a:prstGeom>
        </p:spPr>
        <p:txBody>
          <a:bodyPr vert="horz" lIns="96626" tIns="48311" rIns="96626" bIns="48311" rtlCol="0">
            <a:normAutofit/>
          </a:bodyPr>
          <a:lstStyle>
            <a:lvl1pPr marL="90488" indent="-90488" algn="l" defTabSz="914400" rtl="0" eaLnBrk="1" latinLnBrk="0" hangingPunct="1">
              <a:spcBef>
                <a:spcPts val="4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1pPr>
            <a:lvl2pPr marL="271463" indent="-100013" algn="l" defTabSz="914400" rtl="0" eaLnBrk="1" latinLnBrk="0" hangingPunct="1">
              <a:spcBef>
                <a:spcPts val="2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381000" indent="-95250" algn="l" defTabSz="914400" rtl="0" eaLnBrk="1" latinLnBrk="0" hangingPunct="1">
              <a:spcBef>
                <a:spcPts val="20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3pPr>
            <a:lvl4pPr marL="542925" indent="-152400" algn="l" defTabSz="914400" rtl="0" eaLnBrk="1" latinLnBrk="0" hangingPunct="1">
              <a:spcBef>
                <a:spcPts val="200"/>
              </a:spcBef>
              <a:buFont typeface="Wingdings" panose="05000000000000000000" pitchFamily="2" charset="2"/>
              <a:buChar char="Ø"/>
              <a:defRPr sz="1000" kern="1200">
                <a:solidFill>
                  <a:schemeClr val="tx1"/>
                </a:solidFill>
                <a:latin typeface="Arial" panose="020B0604020202020204" pitchFamily="34" charset="0"/>
                <a:ea typeface="+mn-ea"/>
                <a:cs typeface="Arial" panose="020B0604020202020204" pitchFamily="34" charset="0"/>
              </a:defRPr>
            </a:lvl4pPr>
            <a:lvl5pPr marL="652463" indent="-95250" algn="l" defTabSz="914400" rtl="0" eaLnBrk="1" latinLnBrk="0" hangingPunct="1">
              <a:spcBef>
                <a:spcPts val="2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a:buNone/>
            </a:pPr>
            <a:endParaRPr lang="en-US" dirty="0" smtClean="0"/>
          </a:p>
        </p:txBody>
      </p:sp>
      <p:sp>
        <p:nvSpPr>
          <p:cNvPr id="3" name="Notes Placeholder 2"/>
          <p:cNvSpPr>
            <a:spLocks noGrp="1"/>
          </p:cNvSpPr>
          <p:nvPr>
            <p:ph type="body" idx="1"/>
          </p:nvPr>
        </p:nvSpPr>
        <p:spPr/>
        <p:txBody>
          <a:bodyPr rtlCol="0"/>
          <a:lstStyle/>
          <a:p>
            <a:pPr rtl="0"/>
            <a:r>
              <a:rPr lang="es-MX" dirty="0"/>
              <a:t>La respuesta inmune puede detectar y destruir no sólo los patógenos, sino también las células tumorales mediante los linfocitos T activados y otros componentes.</a:t>
            </a:r>
            <a:r>
              <a:rPr lang="es-MX" baseline="30000" dirty="0"/>
              <a:t>1</a:t>
            </a:r>
            <a:endParaRPr lang="en-US" dirty="0" smtClean="0"/>
          </a:p>
          <a:p>
            <a:pPr marL="281532" lvl="1" indent="-103722" defTabSz="948314">
              <a:defRPr/>
            </a:pPr>
            <a:r>
              <a:rPr lang="es-MX" dirty="0"/>
              <a:t>De manera similar a los patógenos, las células tumorales expresan múltiples antígenos que no se expresan en el tejido normal.</a:t>
            </a:r>
          </a:p>
          <a:p>
            <a:pPr lvl="1" rtl="0"/>
            <a:r>
              <a:rPr lang="es-MX" dirty="0"/>
              <a:t>Los antígenos específicos del tumor en las células presentadoras de antígenos activan los linfocitos T, los cuales estimulan la respuesta inmunológica antitumoral.</a:t>
            </a:r>
            <a:r>
              <a:rPr lang="en" baseline="30000" dirty="0"/>
              <a:t>2</a:t>
            </a:r>
          </a:p>
          <a:p>
            <a:pPr lvl="2" rtl="0"/>
            <a:r>
              <a:rPr lang="es-MX" dirty="0"/>
              <a:t>Las células dendríticas presentan antígenos derivados de tumor a los linfocitos T </a:t>
            </a:r>
            <a:r>
              <a:rPr lang="es-MX" dirty="0" smtClean="0"/>
              <a:t>nuevos </a:t>
            </a:r>
            <a:r>
              <a:rPr lang="es-MX" dirty="0"/>
              <a:t>en los ganglios linfáticos, resultando en su diferenciación y maduración en linfocitos T colaboradores (CD4</a:t>
            </a:r>
            <a:r>
              <a:rPr lang="es-MX" baseline="30000" dirty="0"/>
              <a:t>+</a:t>
            </a:r>
            <a:r>
              <a:rPr lang="es-MX" dirty="0"/>
              <a:t>) y </a:t>
            </a:r>
            <a:r>
              <a:rPr lang="es-MX" dirty="0" err="1"/>
              <a:t>citotóxicos</a:t>
            </a:r>
            <a:r>
              <a:rPr lang="es-MX" dirty="0"/>
              <a:t> </a:t>
            </a:r>
            <a:r>
              <a:rPr lang="es-MX" dirty="0" smtClean="0"/>
              <a:t>Linfocitos </a:t>
            </a:r>
            <a:r>
              <a:rPr lang="es-MX" dirty="0"/>
              <a:t>T (CD8</a:t>
            </a:r>
            <a:r>
              <a:rPr lang="es-MX" baseline="30000" dirty="0"/>
              <a:t>+</a:t>
            </a:r>
            <a:r>
              <a:rPr lang="es-MX" dirty="0"/>
              <a:t>).</a:t>
            </a:r>
          </a:p>
          <a:p>
            <a:pPr lvl="2" rtl="0"/>
            <a:r>
              <a:rPr lang="es-MX" dirty="0"/>
              <a:t>Los linfocitos T colaboradores (CD4</a:t>
            </a:r>
            <a:r>
              <a:rPr lang="es-MX" baseline="30000" dirty="0"/>
              <a:t>+</a:t>
            </a:r>
            <a:r>
              <a:rPr lang="es-MX" dirty="0"/>
              <a:t>), promueven la actividad citotóxica de los linfocitos T, contribuyen a la maduración posterior de las células dendríticas y estimulan la producción de linfocitos B de anticuerpos antitumorales. </a:t>
            </a:r>
          </a:p>
          <a:p>
            <a:pPr lvl="2" rtl="0"/>
            <a:r>
              <a:rPr lang="es-MX" dirty="0"/>
              <a:t>Los linfocitos T citotóxicos activados migran y se infiltran en el tumor para secretar </a:t>
            </a:r>
            <a:r>
              <a:rPr lang="es-MX" dirty="0" smtClean="0"/>
              <a:t>citosinas </a:t>
            </a:r>
            <a:r>
              <a:rPr lang="es-MX" dirty="0"/>
              <a:t>y </a:t>
            </a:r>
            <a:r>
              <a:rPr lang="es-MX" dirty="0" smtClean="0"/>
              <a:t>matar a las </a:t>
            </a:r>
            <a:r>
              <a:rPr lang="es-MX" dirty="0"/>
              <a:t>células tumorales a través </a:t>
            </a:r>
            <a:r>
              <a:rPr lang="es-MX" dirty="0" smtClean="0"/>
              <a:t>(a) de </a:t>
            </a:r>
            <a:r>
              <a:rPr lang="es-MX" dirty="0"/>
              <a:t>la vía perforina-granzima y (b) la inducción de la apoptosis mediante los mecanismos relacionados con el factor de necrosis tumoral (FNT). </a:t>
            </a:r>
          </a:p>
          <a:p>
            <a:pPr rtl="0"/>
            <a:endParaRPr lang="en-US" dirty="0"/>
          </a:p>
        </p:txBody>
      </p:sp>
    </p:spTree>
    <p:extLst>
      <p:ext uri="{BB962C8B-B14F-4D97-AF65-F5344CB8AC3E}">
        <p14:creationId xmlns:p14="http://schemas.microsoft.com/office/powerpoint/2010/main" val="1705752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81446" y="1748211"/>
            <a:ext cx="258139" cy="2113768"/>
            <a:chOff x="5715000" y="1528480"/>
            <a:chExt cx="242005" cy="1898754"/>
          </a:xfrm>
        </p:grpSpPr>
        <p:sp>
          <p:nvSpPr>
            <p:cNvPr id="6" name="Freeform 5"/>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7" name="Freeform 6"/>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62" name="Rectangle 61"/>
          <p:cNvSpPr/>
          <p:nvPr/>
        </p:nvSpPr>
        <p:spPr>
          <a:xfrm>
            <a:off x="6233263" y="2590159"/>
            <a:ext cx="921026" cy="56671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2007 Capítulo 8: p101A; p102A; p105A; p106A</a:t>
            </a:r>
          </a:p>
        </p:txBody>
      </p:sp>
      <p:sp>
        <p:nvSpPr>
          <p:cNvPr id="8" name="Slide Image Placeholder 7"/>
          <p:cNvSpPr>
            <a:spLocks noGrp="1" noRot="1" noChangeAspect="1"/>
          </p:cNvSpPr>
          <p:nvPr>
            <p:ph type="sldImg"/>
          </p:nvPr>
        </p:nvSpPr>
        <p:spPr/>
      </p:sp>
      <p:grpSp>
        <p:nvGrpSpPr>
          <p:cNvPr id="17" name="Group 16"/>
          <p:cNvGrpSpPr/>
          <p:nvPr/>
        </p:nvGrpSpPr>
        <p:grpSpPr>
          <a:xfrm>
            <a:off x="1005246" y="4525100"/>
            <a:ext cx="183878" cy="327907"/>
            <a:chOff x="716868" y="5186148"/>
            <a:chExt cx="190708" cy="825691"/>
          </a:xfrm>
        </p:grpSpPr>
        <p:sp>
          <p:nvSpPr>
            <p:cNvPr id="18" name="Freeform 17"/>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19" name="Freeform 18"/>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20" name="Group 19"/>
          <p:cNvGrpSpPr/>
          <p:nvPr/>
        </p:nvGrpSpPr>
        <p:grpSpPr>
          <a:xfrm>
            <a:off x="1007683" y="4947472"/>
            <a:ext cx="206119" cy="1755444"/>
            <a:chOff x="716868" y="5186148"/>
            <a:chExt cx="190708" cy="825691"/>
          </a:xfrm>
        </p:grpSpPr>
        <p:sp>
          <p:nvSpPr>
            <p:cNvPr id="21" name="Freeform 20"/>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22" name="Freeform 21"/>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23" name="TextBox 22"/>
          <p:cNvSpPr txBox="1"/>
          <p:nvPr/>
        </p:nvSpPr>
        <p:spPr>
          <a:xfrm>
            <a:off x="1060117" y="8796004"/>
            <a:ext cx="5620112" cy="529012"/>
          </a:xfrm>
          <a:prstGeom prst="rect">
            <a:avLst/>
          </a:prstGeom>
          <a:noFill/>
        </p:spPr>
        <p:txBody>
          <a:bodyPr vert="horz" wrap="square" lIns="0" tIns="0" rIns="0" bIns="0" numCol="1" rtlCol="0" anchor="b" anchorCtr="0" compatLnSpc="1">
            <a:prstTxWarp prst="textNoShape">
              <a:avLst/>
            </a:prstTxWarp>
            <a:noAutofit/>
          </a:bodyPr>
          <a:lstStyle/>
          <a:p>
            <a:pPr fontAlgn="base">
              <a:spcBef>
                <a:spcPts val="313"/>
              </a:spcBef>
              <a:spcAft>
                <a:spcPct val="0"/>
              </a:spcAft>
            </a:pPr>
            <a:r>
              <a:rPr lang="es-MX" sz="900" b="1" dirty="0">
                <a:latin typeface="Arial" pitchFamily="34" charset="0"/>
                <a:cs typeface="Arial" pitchFamily="34" charset="0"/>
              </a:rPr>
              <a:t>1. </a:t>
            </a:r>
            <a:r>
              <a:rPr lang="es-MX" sz="900" dirty="0">
                <a:latin typeface="Arial" pitchFamily="34" charset="0"/>
                <a:cs typeface="Arial" pitchFamily="34" charset="0"/>
              </a:rPr>
              <a:t>May KF Jr y cols. In: Prendergast GC y cols. </a:t>
            </a:r>
            <a:r>
              <a:rPr lang="es-MX" sz="900" i="1" dirty="0">
                <a:latin typeface="Arial" pitchFamily="34" charset="0"/>
                <a:cs typeface="Arial" pitchFamily="34" charset="0"/>
              </a:rPr>
              <a:t>Cancer Immunotherapy</a:t>
            </a:r>
            <a:r>
              <a:rPr lang="es-MX" sz="900" dirty="0">
                <a:latin typeface="Arial" pitchFamily="34" charset="0"/>
                <a:cs typeface="Arial" pitchFamily="34" charset="0"/>
              </a:rPr>
              <a:t>. 2nd ed. Elsevier; 2013:101–113.</a:t>
            </a:r>
            <a:endParaRPr lang="fr-FR" altLang="en-US" sz="900" dirty="0">
              <a:latin typeface="Arial" pitchFamily="34" charset="0"/>
              <a:cs typeface="Arial" pitchFamily="34" charset="0"/>
            </a:endParaRPr>
          </a:p>
        </p:txBody>
      </p:sp>
      <p:sp>
        <p:nvSpPr>
          <p:cNvPr id="24" name="Rectangle 23"/>
          <p:cNvSpPr/>
          <p:nvPr/>
        </p:nvSpPr>
        <p:spPr>
          <a:xfrm>
            <a:off x="155873" y="4523955"/>
            <a:ext cx="844003" cy="57816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2013 Capítulo 8: p105A; p106A</a:t>
            </a:r>
          </a:p>
        </p:txBody>
      </p:sp>
      <p:sp>
        <p:nvSpPr>
          <p:cNvPr id="25" name="Rectangle 24"/>
          <p:cNvSpPr/>
          <p:nvPr/>
        </p:nvSpPr>
        <p:spPr>
          <a:xfrm>
            <a:off x="213309" y="5494769"/>
            <a:ext cx="794371" cy="56747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2013 Capítulo 8: p105A; p106A;</a:t>
            </a:r>
            <a:r>
              <a:rPr lang="en-US" sz="800" dirty="0">
                <a:solidFill>
                  <a:schemeClr val="tx1"/>
                </a:solidFill>
                <a:latin typeface="Arial" pitchFamily="34" charset="0"/>
                <a:cs typeface="Arial" pitchFamily="34" charset="0"/>
              </a:rPr>
              <a:t/>
            </a:r>
            <a:br>
              <a:rPr lang="en-US" sz="800" dirty="0">
                <a:solidFill>
                  <a:schemeClr val="tx1"/>
                </a:solidFill>
                <a:latin typeface="Arial" pitchFamily="34" charset="0"/>
                <a:cs typeface="Arial" pitchFamily="34" charset="0"/>
              </a:rPr>
            </a:br>
            <a:r>
              <a:rPr lang="es-MX" sz="800" dirty="0">
                <a:solidFill>
                  <a:schemeClr val="tx1"/>
                </a:solidFill>
                <a:latin typeface="Arial" pitchFamily="34" charset="0"/>
                <a:cs typeface="Arial" pitchFamily="34" charset="0"/>
              </a:rPr>
              <a:t>p109A; p110A</a:t>
            </a:r>
          </a:p>
        </p:txBody>
      </p:sp>
      <p:sp>
        <p:nvSpPr>
          <p:cNvPr id="27" name="Notes Placeholder 2"/>
          <p:cNvSpPr txBox="1">
            <a:spLocks/>
          </p:cNvSpPr>
          <p:nvPr/>
        </p:nvSpPr>
        <p:spPr>
          <a:xfrm>
            <a:off x="1084558" y="4491833"/>
            <a:ext cx="5726174" cy="4320540"/>
          </a:xfrm>
          <a:prstGeom prst="rect">
            <a:avLst/>
          </a:prstGeom>
        </p:spPr>
        <p:txBody>
          <a:bodyPr vert="horz" lIns="96626" tIns="48311" rIns="96626" bIns="48311" rtlCol="0">
            <a:normAutofit/>
          </a:bodyPr>
          <a:lstStyle>
            <a:lvl1pPr marL="90488" indent="-90488" algn="l" defTabSz="914400" rtl="0" eaLnBrk="1" latinLnBrk="0" hangingPunct="1">
              <a:spcBef>
                <a:spcPts val="4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1pPr>
            <a:lvl2pPr marL="271463" indent="-100013" algn="l" defTabSz="914400" rtl="0" eaLnBrk="1" latinLnBrk="0" hangingPunct="1">
              <a:spcBef>
                <a:spcPts val="2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381000" indent="-95250" algn="l" defTabSz="914400" rtl="0" eaLnBrk="1" latinLnBrk="0" hangingPunct="1">
              <a:spcBef>
                <a:spcPts val="20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3pPr>
            <a:lvl4pPr marL="542925" indent="-152400" algn="l" defTabSz="914400" rtl="0" eaLnBrk="1" latinLnBrk="0" hangingPunct="1">
              <a:spcBef>
                <a:spcPts val="200"/>
              </a:spcBef>
              <a:buFont typeface="Wingdings" panose="05000000000000000000" pitchFamily="2" charset="2"/>
              <a:buChar char="Ø"/>
              <a:defRPr sz="1000" kern="1200">
                <a:solidFill>
                  <a:schemeClr val="tx1"/>
                </a:solidFill>
                <a:latin typeface="Arial" panose="020B0604020202020204" pitchFamily="34" charset="0"/>
                <a:ea typeface="+mn-ea"/>
                <a:cs typeface="Arial" panose="020B0604020202020204" pitchFamily="34" charset="0"/>
              </a:defRPr>
            </a:lvl4pPr>
            <a:lvl5pPr marL="652463" indent="-95250" algn="l" defTabSz="914400" rtl="0" eaLnBrk="1" latinLnBrk="0" hangingPunct="1">
              <a:spcBef>
                <a:spcPts val="2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a:buNone/>
            </a:pPr>
            <a:endParaRPr lang="en-US" dirty="0" smtClean="0"/>
          </a:p>
        </p:txBody>
      </p:sp>
      <p:sp>
        <p:nvSpPr>
          <p:cNvPr id="2" name="Notes Placeholder 1"/>
          <p:cNvSpPr>
            <a:spLocks noGrp="1"/>
          </p:cNvSpPr>
          <p:nvPr>
            <p:ph type="body" idx="1"/>
          </p:nvPr>
        </p:nvSpPr>
        <p:spPr/>
        <p:txBody>
          <a:bodyPr rtlCol="0"/>
          <a:lstStyle/>
          <a:p>
            <a:pPr rtl="0"/>
            <a:r>
              <a:rPr lang="es-MX" dirty="0"/>
              <a:t>La respuesta inmune puede detectar y destruir no sólo los patógenos, sino también las células tumorales mediante los linfocitos T activados y otros componentes.</a:t>
            </a:r>
            <a:r>
              <a:rPr lang="es-MX" baseline="30000" dirty="0"/>
              <a:t>1</a:t>
            </a:r>
            <a:endParaRPr lang="en-US" dirty="0" smtClean="0"/>
          </a:p>
          <a:p>
            <a:pPr marL="281532" lvl="1" indent="-103722" defTabSz="948314">
              <a:defRPr/>
            </a:pPr>
            <a:r>
              <a:rPr lang="es-MX" dirty="0"/>
              <a:t>De manera similar a los patógenos, las células tumorales expresan múltiples antígenos que no se expresan en el tejido normal.</a:t>
            </a:r>
          </a:p>
          <a:p>
            <a:pPr lvl="1" rtl="0"/>
            <a:r>
              <a:rPr lang="es-MX" dirty="0"/>
              <a:t>Los antígenos específicos del tumor en las células presentadoras de antígenos activan los linfocitos T, los cuales estimulan la respuesta inmunológica antitumoral.</a:t>
            </a:r>
            <a:r>
              <a:rPr lang="en" baseline="30000" dirty="0"/>
              <a:t>2</a:t>
            </a:r>
          </a:p>
          <a:p>
            <a:pPr lvl="2" rtl="0"/>
            <a:r>
              <a:rPr lang="es-MX" dirty="0"/>
              <a:t>Las células dendríticas presentan antígenos derivados </a:t>
            </a:r>
            <a:r>
              <a:rPr lang="es-MX" dirty="0" smtClean="0"/>
              <a:t>del </a:t>
            </a:r>
            <a:r>
              <a:rPr lang="es-MX" dirty="0"/>
              <a:t>tumor a los linfocitos T </a:t>
            </a:r>
            <a:r>
              <a:rPr lang="es-MX" dirty="0" smtClean="0"/>
              <a:t>nuevos </a:t>
            </a:r>
            <a:r>
              <a:rPr lang="es-MX" dirty="0"/>
              <a:t>en los ganglios linfáticos, resultando en su diferenciación y maduración en linfocitos T colaboradores (CD4</a:t>
            </a:r>
            <a:r>
              <a:rPr lang="es-MX" baseline="30000" dirty="0"/>
              <a:t>+</a:t>
            </a:r>
            <a:r>
              <a:rPr lang="es-MX" dirty="0"/>
              <a:t>) y citotóxicos </a:t>
            </a:r>
            <a:r>
              <a:rPr lang="en-US" dirty="0" smtClean="0"/>
              <a:t/>
            </a:r>
            <a:br>
              <a:rPr lang="en-US" dirty="0" smtClean="0"/>
            </a:br>
            <a:r>
              <a:rPr lang="es-MX" dirty="0"/>
              <a:t>Linfocitos T (CD8</a:t>
            </a:r>
            <a:r>
              <a:rPr lang="es-MX" baseline="30000" dirty="0"/>
              <a:t>+</a:t>
            </a:r>
            <a:r>
              <a:rPr lang="es-MX" dirty="0"/>
              <a:t>).</a:t>
            </a:r>
          </a:p>
          <a:p>
            <a:pPr lvl="2" rtl="0"/>
            <a:r>
              <a:rPr lang="es-MX" dirty="0"/>
              <a:t>Los linfocitos T colaboradores (CD4</a:t>
            </a:r>
            <a:r>
              <a:rPr lang="es-MX" baseline="30000" dirty="0"/>
              <a:t>+</a:t>
            </a:r>
            <a:r>
              <a:rPr lang="es-MX" dirty="0"/>
              <a:t>), promueven la actividad citotóxica de los linfocitos T, contribuyen a la maduración posterior de las células dendríticas y estimulan la producción de linfocitos B de anticuerpos antitumorales. </a:t>
            </a:r>
          </a:p>
          <a:p>
            <a:pPr lvl="2" rtl="0"/>
            <a:r>
              <a:rPr lang="es-MX" dirty="0"/>
              <a:t>Los linfocitos T citotóxicos activados migran y se infiltran en el tumor para secretar </a:t>
            </a:r>
            <a:r>
              <a:rPr lang="es-MX" dirty="0" smtClean="0"/>
              <a:t>citosinas </a:t>
            </a:r>
            <a:r>
              <a:rPr lang="es-MX" dirty="0"/>
              <a:t>y </a:t>
            </a:r>
            <a:r>
              <a:rPr lang="es-MX" dirty="0" smtClean="0"/>
              <a:t>matar a las </a:t>
            </a:r>
            <a:r>
              <a:rPr lang="es-MX" dirty="0"/>
              <a:t>células tumorales a través </a:t>
            </a:r>
            <a:r>
              <a:rPr lang="es-MX" dirty="0" smtClean="0"/>
              <a:t>(a) de </a:t>
            </a:r>
            <a:r>
              <a:rPr lang="es-MX" dirty="0"/>
              <a:t>la vía perforina-granzima y (b) la inducción de la apoptosis mediante los mecanismos relacionados con el factor de necrosis tumoral (FNT). </a:t>
            </a:r>
          </a:p>
          <a:p>
            <a:pPr rtl="0"/>
            <a:endParaRPr lang="en-US" dirty="0"/>
          </a:p>
        </p:txBody>
      </p:sp>
    </p:spTree>
    <p:extLst>
      <p:ext uri="{BB962C8B-B14F-4D97-AF65-F5344CB8AC3E}">
        <p14:creationId xmlns:p14="http://schemas.microsoft.com/office/powerpoint/2010/main" val="314594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81446" y="1748211"/>
            <a:ext cx="258139" cy="2113768"/>
            <a:chOff x="5715000" y="1528480"/>
            <a:chExt cx="242005" cy="1898754"/>
          </a:xfrm>
        </p:grpSpPr>
        <p:sp>
          <p:nvSpPr>
            <p:cNvPr id="6" name="Freeform 5"/>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7" name="Freeform 6"/>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62" name="Rectangle 61"/>
          <p:cNvSpPr/>
          <p:nvPr/>
        </p:nvSpPr>
        <p:spPr>
          <a:xfrm>
            <a:off x="6233263" y="2590159"/>
            <a:ext cx="921026" cy="56671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2007 Capítulo 8: p101A; p102A; p105A; p106A</a:t>
            </a:r>
          </a:p>
        </p:txBody>
      </p:sp>
      <p:sp>
        <p:nvSpPr>
          <p:cNvPr id="8" name="Slide Image Placeholder 7"/>
          <p:cNvSpPr>
            <a:spLocks noGrp="1" noRot="1" noChangeAspect="1"/>
          </p:cNvSpPr>
          <p:nvPr>
            <p:ph type="sldImg"/>
          </p:nvPr>
        </p:nvSpPr>
        <p:spPr/>
      </p:sp>
      <p:grpSp>
        <p:nvGrpSpPr>
          <p:cNvPr id="17" name="Group 16"/>
          <p:cNvGrpSpPr/>
          <p:nvPr/>
        </p:nvGrpSpPr>
        <p:grpSpPr>
          <a:xfrm>
            <a:off x="1005246" y="4525100"/>
            <a:ext cx="183878" cy="327907"/>
            <a:chOff x="716868" y="5186148"/>
            <a:chExt cx="190708" cy="825691"/>
          </a:xfrm>
        </p:grpSpPr>
        <p:sp>
          <p:nvSpPr>
            <p:cNvPr id="18" name="Freeform 17"/>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19" name="Freeform 18"/>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20" name="Group 19"/>
          <p:cNvGrpSpPr/>
          <p:nvPr/>
        </p:nvGrpSpPr>
        <p:grpSpPr>
          <a:xfrm>
            <a:off x="1007683" y="4947472"/>
            <a:ext cx="206119" cy="1755444"/>
            <a:chOff x="716868" y="5186148"/>
            <a:chExt cx="190708" cy="825691"/>
          </a:xfrm>
        </p:grpSpPr>
        <p:sp>
          <p:nvSpPr>
            <p:cNvPr id="21" name="Freeform 20"/>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22" name="Freeform 21"/>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23" name="TextBox 22"/>
          <p:cNvSpPr txBox="1"/>
          <p:nvPr/>
        </p:nvSpPr>
        <p:spPr>
          <a:xfrm>
            <a:off x="1060117" y="8796004"/>
            <a:ext cx="5620112" cy="529012"/>
          </a:xfrm>
          <a:prstGeom prst="rect">
            <a:avLst/>
          </a:prstGeom>
          <a:noFill/>
        </p:spPr>
        <p:txBody>
          <a:bodyPr vert="horz" wrap="square" lIns="0" tIns="0" rIns="0" bIns="0" numCol="1" rtlCol="0" anchor="b" anchorCtr="0" compatLnSpc="1">
            <a:prstTxWarp prst="textNoShape">
              <a:avLst/>
            </a:prstTxWarp>
            <a:noAutofit/>
          </a:bodyPr>
          <a:lstStyle/>
          <a:p>
            <a:pPr fontAlgn="base">
              <a:spcBef>
                <a:spcPts val="313"/>
              </a:spcBef>
              <a:spcAft>
                <a:spcPct val="0"/>
              </a:spcAft>
            </a:pPr>
            <a:r>
              <a:rPr lang="es-MX" sz="900" b="1" dirty="0">
                <a:latin typeface="Arial" pitchFamily="34" charset="0"/>
                <a:cs typeface="Arial" pitchFamily="34" charset="0"/>
              </a:rPr>
              <a:t>1. </a:t>
            </a:r>
            <a:r>
              <a:rPr lang="es-MX" sz="900" dirty="0">
                <a:latin typeface="Arial" pitchFamily="34" charset="0"/>
                <a:cs typeface="Arial" pitchFamily="34" charset="0"/>
              </a:rPr>
              <a:t>May KF Jr y cols. In: Prendergast GC y cols. </a:t>
            </a:r>
            <a:r>
              <a:rPr lang="es-MX" sz="900" i="1" dirty="0">
                <a:latin typeface="Arial" pitchFamily="34" charset="0"/>
                <a:cs typeface="Arial" pitchFamily="34" charset="0"/>
              </a:rPr>
              <a:t>Cancer Immunotherapy</a:t>
            </a:r>
            <a:r>
              <a:rPr lang="es-MX" sz="900" dirty="0">
                <a:latin typeface="Arial" pitchFamily="34" charset="0"/>
                <a:cs typeface="Arial" pitchFamily="34" charset="0"/>
              </a:rPr>
              <a:t>. 2nd ed. Elsevier; 2013:101–113.</a:t>
            </a:r>
            <a:endParaRPr lang="fr-FR" altLang="en-US" sz="900" dirty="0">
              <a:latin typeface="Arial" pitchFamily="34" charset="0"/>
              <a:cs typeface="Arial" pitchFamily="34" charset="0"/>
            </a:endParaRPr>
          </a:p>
        </p:txBody>
      </p:sp>
      <p:sp>
        <p:nvSpPr>
          <p:cNvPr id="24" name="Rectangle 23"/>
          <p:cNvSpPr/>
          <p:nvPr/>
        </p:nvSpPr>
        <p:spPr>
          <a:xfrm>
            <a:off x="155873" y="4523955"/>
            <a:ext cx="844003" cy="57816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2013 Capítulo 8: p105A; p106A</a:t>
            </a:r>
          </a:p>
        </p:txBody>
      </p:sp>
      <p:sp>
        <p:nvSpPr>
          <p:cNvPr id="25" name="Rectangle 24"/>
          <p:cNvSpPr/>
          <p:nvPr/>
        </p:nvSpPr>
        <p:spPr>
          <a:xfrm>
            <a:off x="213309" y="5494769"/>
            <a:ext cx="794371" cy="56747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2013 Capítulo 8: p105A; p106A;</a:t>
            </a:r>
            <a:r>
              <a:rPr lang="en-US" sz="800" dirty="0">
                <a:solidFill>
                  <a:schemeClr val="tx1"/>
                </a:solidFill>
                <a:latin typeface="Arial" pitchFamily="34" charset="0"/>
                <a:cs typeface="Arial" pitchFamily="34" charset="0"/>
              </a:rPr>
              <a:t/>
            </a:r>
            <a:br>
              <a:rPr lang="en-US" sz="800" dirty="0">
                <a:solidFill>
                  <a:schemeClr val="tx1"/>
                </a:solidFill>
                <a:latin typeface="Arial" pitchFamily="34" charset="0"/>
                <a:cs typeface="Arial" pitchFamily="34" charset="0"/>
              </a:rPr>
            </a:br>
            <a:r>
              <a:rPr lang="es-MX" sz="800" dirty="0">
                <a:solidFill>
                  <a:schemeClr val="tx1"/>
                </a:solidFill>
                <a:latin typeface="Arial" pitchFamily="34" charset="0"/>
                <a:cs typeface="Arial" pitchFamily="34" charset="0"/>
              </a:rPr>
              <a:t>p109A; p110A</a:t>
            </a:r>
          </a:p>
        </p:txBody>
      </p:sp>
      <p:sp>
        <p:nvSpPr>
          <p:cNvPr id="27" name="Notes Placeholder 2"/>
          <p:cNvSpPr txBox="1">
            <a:spLocks/>
          </p:cNvSpPr>
          <p:nvPr/>
        </p:nvSpPr>
        <p:spPr>
          <a:xfrm>
            <a:off x="1084558" y="4491833"/>
            <a:ext cx="5726174" cy="4320540"/>
          </a:xfrm>
          <a:prstGeom prst="rect">
            <a:avLst/>
          </a:prstGeom>
        </p:spPr>
        <p:txBody>
          <a:bodyPr vert="horz" lIns="96626" tIns="48311" rIns="96626" bIns="48311" rtlCol="0">
            <a:normAutofit/>
          </a:bodyPr>
          <a:lstStyle>
            <a:lvl1pPr marL="90488" indent="-90488" algn="l" defTabSz="914400" rtl="0" eaLnBrk="1" latinLnBrk="0" hangingPunct="1">
              <a:spcBef>
                <a:spcPts val="4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1pPr>
            <a:lvl2pPr marL="271463" indent="-100013" algn="l" defTabSz="914400" rtl="0" eaLnBrk="1" latinLnBrk="0" hangingPunct="1">
              <a:spcBef>
                <a:spcPts val="2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381000" indent="-95250" algn="l" defTabSz="914400" rtl="0" eaLnBrk="1" latinLnBrk="0" hangingPunct="1">
              <a:spcBef>
                <a:spcPts val="20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3pPr>
            <a:lvl4pPr marL="542925" indent="-152400" algn="l" defTabSz="914400" rtl="0" eaLnBrk="1" latinLnBrk="0" hangingPunct="1">
              <a:spcBef>
                <a:spcPts val="200"/>
              </a:spcBef>
              <a:buFont typeface="Wingdings" panose="05000000000000000000" pitchFamily="2" charset="2"/>
              <a:buChar char="Ø"/>
              <a:defRPr sz="1000" kern="1200">
                <a:solidFill>
                  <a:schemeClr val="tx1"/>
                </a:solidFill>
                <a:latin typeface="Arial" panose="020B0604020202020204" pitchFamily="34" charset="0"/>
                <a:ea typeface="+mn-ea"/>
                <a:cs typeface="Arial" panose="020B0604020202020204" pitchFamily="34" charset="0"/>
              </a:defRPr>
            </a:lvl4pPr>
            <a:lvl5pPr marL="652463" indent="-95250" algn="l" defTabSz="914400" rtl="0" eaLnBrk="1" latinLnBrk="0" hangingPunct="1">
              <a:spcBef>
                <a:spcPts val="2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a:buNone/>
            </a:pPr>
            <a:endParaRPr lang="en-US" dirty="0" smtClean="0"/>
          </a:p>
        </p:txBody>
      </p:sp>
      <p:sp>
        <p:nvSpPr>
          <p:cNvPr id="2" name="Notes Placeholder 1"/>
          <p:cNvSpPr>
            <a:spLocks noGrp="1"/>
          </p:cNvSpPr>
          <p:nvPr>
            <p:ph type="body" idx="1"/>
          </p:nvPr>
        </p:nvSpPr>
        <p:spPr/>
        <p:txBody>
          <a:bodyPr rtlCol="0"/>
          <a:lstStyle/>
          <a:p>
            <a:pPr rtl="0"/>
            <a:r>
              <a:rPr lang="es-MX" dirty="0"/>
              <a:t>La respuesta inmune puede detectar y destruir no sólo los patógenos, sino también las células tumorales mediante los linfocitos T activados y otros componentes.</a:t>
            </a:r>
            <a:r>
              <a:rPr lang="es-MX" baseline="30000" dirty="0"/>
              <a:t>1</a:t>
            </a:r>
            <a:endParaRPr lang="en-US" dirty="0" smtClean="0"/>
          </a:p>
          <a:p>
            <a:pPr marL="281532" lvl="1" indent="-103722" defTabSz="948314">
              <a:defRPr/>
            </a:pPr>
            <a:r>
              <a:rPr lang="es-MX" dirty="0"/>
              <a:t>De manera similar a los patógenos, las células tumorales expresan múltiples antígenos que no se expresan en el tejido normal.</a:t>
            </a:r>
          </a:p>
          <a:p>
            <a:pPr lvl="1" rtl="0"/>
            <a:r>
              <a:rPr lang="es-MX" dirty="0"/>
              <a:t>Los antígenos específicos del tumor en las células presentadoras de antígenos activan los linfocitos T, los cuales estimulan la respuesta inmunológica antitumoral.</a:t>
            </a:r>
            <a:r>
              <a:rPr lang="en" baseline="30000" dirty="0"/>
              <a:t>2</a:t>
            </a:r>
          </a:p>
          <a:p>
            <a:pPr lvl="2" rtl="0"/>
            <a:r>
              <a:rPr lang="es-MX" dirty="0"/>
              <a:t>Las células dendríticas presentan antígenos derivados de tumor a los linfocitos T </a:t>
            </a:r>
            <a:r>
              <a:rPr lang="es-MX" dirty="0" smtClean="0"/>
              <a:t>nuevos </a:t>
            </a:r>
            <a:r>
              <a:rPr lang="es-MX" dirty="0"/>
              <a:t>en los ganglios linfáticos, resultando en su diferenciación y maduración en linfocitos T colaboradores (CD4</a:t>
            </a:r>
            <a:r>
              <a:rPr lang="es-MX" baseline="30000" dirty="0"/>
              <a:t>+</a:t>
            </a:r>
            <a:r>
              <a:rPr lang="es-MX" dirty="0"/>
              <a:t>) y </a:t>
            </a:r>
            <a:r>
              <a:rPr lang="es-MX" dirty="0" err="1"/>
              <a:t>citotóxicos</a:t>
            </a:r>
            <a:r>
              <a:rPr lang="es-MX" dirty="0"/>
              <a:t> </a:t>
            </a:r>
            <a:r>
              <a:rPr lang="es-MX" dirty="0" smtClean="0"/>
              <a:t>Linfocitos </a:t>
            </a:r>
            <a:r>
              <a:rPr lang="es-MX" dirty="0"/>
              <a:t>T (CD8</a:t>
            </a:r>
            <a:r>
              <a:rPr lang="es-MX" baseline="30000" dirty="0"/>
              <a:t>+</a:t>
            </a:r>
            <a:r>
              <a:rPr lang="es-MX" dirty="0"/>
              <a:t>).</a:t>
            </a:r>
          </a:p>
          <a:p>
            <a:pPr lvl="2" rtl="0"/>
            <a:r>
              <a:rPr lang="es-MX" dirty="0"/>
              <a:t>Los linfocitos T colaboradores (CD4</a:t>
            </a:r>
            <a:r>
              <a:rPr lang="es-MX" baseline="30000" dirty="0"/>
              <a:t>+</a:t>
            </a:r>
            <a:r>
              <a:rPr lang="es-MX" dirty="0"/>
              <a:t>), promueven la actividad citotóxica de los linfocitos T, contribuyen a la maduración posterior de las células dendríticas y estimulan la producción de linfocitos B de anticuerpos antitumorales. </a:t>
            </a:r>
          </a:p>
          <a:p>
            <a:pPr lvl="2" rtl="0"/>
            <a:r>
              <a:rPr lang="es-MX" dirty="0"/>
              <a:t>Los linfocitos T citotóxicos activados migran y se infiltran en el tumor para secretar </a:t>
            </a:r>
            <a:r>
              <a:rPr lang="es-MX" dirty="0" smtClean="0"/>
              <a:t>citosinas </a:t>
            </a:r>
            <a:r>
              <a:rPr lang="es-MX" dirty="0"/>
              <a:t>y </a:t>
            </a:r>
            <a:r>
              <a:rPr lang="es-MX" dirty="0" smtClean="0"/>
              <a:t>matar a las </a:t>
            </a:r>
            <a:r>
              <a:rPr lang="es-MX" dirty="0"/>
              <a:t>células tumorales a través </a:t>
            </a:r>
            <a:r>
              <a:rPr lang="es-MX" dirty="0" smtClean="0"/>
              <a:t>(a) de </a:t>
            </a:r>
            <a:r>
              <a:rPr lang="es-MX" dirty="0"/>
              <a:t>la vía perforina-granzima y (b) la inducción de la apoptosis mediante los mecanismos relacionados con el factor de necrosis tumoral (FNT). </a:t>
            </a:r>
          </a:p>
          <a:p>
            <a:pPr rtl="0"/>
            <a:endParaRPr lang="en-US" dirty="0"/>
          </a:p>
        </p:txBody>
      </p:sp>
    </p:spTree>
    <p:extLst>
      <p:ext uri="{BB962C8B-B14F-4D97-AF65-F5344CB8AC3E}">
        <p14:creationId xmlns:p14="http://schemas.microsoft.com/office/powerpoint/2010/main" val="3353454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38733" y="2434621"/>
            <a:ext cx="258139" cy="258719"/>
            <a:chOff x="5715000" y="1528480"/>
            <a:chExt cx="242005" cy="1898754"/>
          </a:xfrm>
        </p:grpSpPr>
        <p:sp>
          <p:nvSpPr>
            <p:cNvPr id="13" name="Freeform 12"/>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14" name="Freeform 13"/>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8" name="Group 7"/>
          <p:cNvGrpSpPr/>
          <p:nvPr/>
        </p:nvGrpSpPr>
        <p:grpSpPr>
          <a:xfrm>
            <a:off x="6034150" y="1922113"/>
            <a:ext cx="258139" cy="258719"/>
            <a:chOff x="5715000" y="1528480"/>
            <a:chExt cx="242005" cy="1898754"/>
          </a:xfrm>
        </p:grpSpPr>
        <p:sp>
          <p:nvSpPr>
            <p:cNvPr id="9" name="Freeform 8"/>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10" name="Freeform 9"/>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4" name="Group 3"/>
          <p:cNvGrpSpPr/>
          <p:nvPr/>
        </p:nvGrpSpPr>
        <p:grpSpPr>
          <a:xfrm>
            <a:off x="6028211" y="1516636"/>
            <a:ext cx="258139" cy="258719"/>
            <a:chOff x="5715000" y="1528480"/>
            <a:chExt cx="242005" cy="1898754"/>
          </a:xfrm>
        </p:grpSpPr>
        <p:sp>
          <p:nvSpPr>
            <p:cNvPr id="5" name="Freeform 4"/>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6" name="Freeform 5"/>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3" name="Notes Placeholder 2"/>
          <p:cNvSpPr>
            <a:spLocks noGrp="1"/>
          </p:cNvSpPr>
          <p:nvPr>
            <p:ph type="body" idx="1"/>
          </p:nvPr>
        </p:nvSpPr>
        <p:spPr>
          <a:xfrm>
            <a:off x="1043193" y="4503554"/>
            <a:ext cx="5726174" cy="4320540"/>
          </a:xfrm>
        </p:spPr>
        <p:txBody>
          <a:bodyPr rtlCol="0"/>
          <a:lstStyle/>
          <a:p>
            <a:pPr rtl="0"/>
            <a:r>
              <a:rPr lang="es-MX" dirty="0"/>
              <a:t>Las siguientes diapositivas cubren diferentes mecanismos que los tumores pueden aprovechar para evadir la respuesta inmunológica del cuerpo, incluyendo:</a:t>
            </a:r>
          </a:p>
          <a:p>
            <a:pPr lvl="1" rtl="0"/>
            <a:r>
              <a:rPr lang="es-MX" dirty="0"/>
              <a:t>Pérdida de expresión del antígeno</a:t>
            </a:r>
            <a:r>
              <a:rPr lang="es-MX" baseline="30000" dirty="0"/>
              <a:t>1</a:t>
            </a:r>
          </a:p>
          <a:p>
            <a:pPr lvl="1" rtl="0"/>
            <a:r>
              <a:rPr lang="es-MX" dirty="0"/>
              <a:t>Secreción de </a:t>
            </a:r>
            <a:r>
              <a:rPr lang="es-MX" dirty="0" smtClean="0"/>
              <a:t>citosinas </a:t>
            </a:r>
            <a:r>
              <a:rPr lang="es-MX" dirty="0"/>
              <a:t>inmunosupresoras y reclutamiento de células inmunosupresoras</a:t>
            </a:r>
            <a:r>
              <a:rPr lang="es-MX" baseline="30000" dirty="0"/>
              <a:t>2,3</a:t>
            </a:r>
          </a:p>
          <a:p>
            <a:pPr lvl="1" rtl="0"/>
            <a:r>
              <a:rPr lang="es-MX" dirty="0" smtClean="0"/>
              <a:t>Utilización </a:t>
            </a:r>
            <a:r>
              <a:rPr lang="es-MX" dirty="0"/>
              <a:t>de las vías de puntos de control inmunológico, como la vía de la PD-1</a:t>
            </a:r>
            <a:r>
              <a:rPr lang="es-MX" baseline="30000" dirty="0"/>
              <a:t>1</a:t>
            </a:r>
          </a:p>
          <a:p>
            <a:pPr rtl="0"/>
            <a:endParaRPr lang="en-US" dirty="0"/>
          </a:p>
        </p:txBody>
      </p:sp>
      <p:sp>
        <p:nvSpPr>
          <p:cNvPr id="7" name="Rectangle 6"/>
          <p:cNvSpPr/>
          <p:nvPr/>
        </p:nvSpPr>
        <p:spPr>
          <a:xfrm>
            <a:off x="6151332" y="1440613"/>
            <a:ext cx="921026" cy="3347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Ahmad 2004: p847A; p848A</a:t>
            </a:r>
          </a:p>
        </p:txBody>
      </p:sp>
      <p:sp>
        <p:nvSpPr>
          <p:cNvPr id="15" name="Rectangle 14"/>
          <p:cNvSpPr/>
          <p:nvPr/>
        </p:nvSpPr>
        <p:spPr>
          <a:xfrm>
            <a:off x="6155917" y="2434620"/>
            <a:ext cx="921026" cy="33446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Pardoll 2012: p252A; p253A</a:t>
            </a:r>
          </a:p>
        </p:txBody>
      </p:sp>
      <p:sp>
        <p:nvSpPr>
          <p:cNvPr id="16" name="Rectangle 15"/>
          <p:cNvSpPr/>
          <p:nvPr/>
        </p:nvSpPr>
        <p:spPr>
          <a:xfrm>
            <a:off x="6155917" y="1852990"/>
            <a:ext cx="921026" cy="50246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Zou 2006: p299A; p300A               Finn 2008: p2709A</a:t>
            </a:r>
          </a:p>
        </p:txBody>
      </p:sp>
      <p:sp>
        <p:nvSpPr>
          <p:cNvPr id="17" name="TextBox 16"/>
          <p:cNvSpPr txBox="1"/>
          <p:nvPr/>
        </p:nvSpPr>
        <p:spPr>
          <a:xfrm>
            <a:off x="1039832" y="8474311"/>
            <a:ext cx="6037111" cy="840709"/>
          </a:xfrm>
          <a:prstGeom prst="rect">
            <a:avLst/>
          </a:prstGeom>
          <a:noFill/>
        </p:spPr>
        <p:txBody>
          <a:bodyPr vert="horz" wrap="square" lIns="0" tIns="0" rIns="0" bIns="0" numCol="1" rtlCol="0" anchor="b" anchorCtr="0" compatLnSpc="1">
            <a:prstTxWarp prst="textNoShape">
              <a:avLst/>
            </a:prstTxWarp>
            <a:noAutofit/>
          </a:bodyPr>
          <a:lstStyle>
            <a:defPPr>
              <a:defRPr lang="en-US"/>
            </a:defPPr>
            <a:lvl1pPr algn="l" rtl="0" fontAlgn="base">
              <a:spcBef>
                <a:spcPts val="314"/>
              </a:spcBef>
              <a:spcAft>
                <a:spcPct val="0"/>
              </a:spcAft>
              <a:defRPr sz="900" b="1">
                <a:latin typeface="Arial" pitchFamily="34" charset="0"/>
                <a:cs typeface="Arial" pitchFamily="34" charset="0"/>
              </a:defRPr>
            </a:lvl1pPr>
          </a:lstStyle>
          <a:p>
            <a:pPr rtl="0"/>
            <a:r>
              <a:rPr lang="es-MX" dirty="0"/>
              <a:t>1. </a:t>
            </a:r>
            <a:r>
              <a:rPr lang="es-MX" b="0" dirty="0"/>
              <a:t>Ahmad M y cols. </a:t>
            </a:r>
            <a:r>
              <a:rPr lang="es-MX" b="0" i="1" dirty="0"/>
              <a:t>Cancer Immunol Immunother</a:t>
            </a:r>
            <a:r>
              <a:rPr lang="es-MX" b="0" dirty="0"/>
              <a:t>. 2004;53:844–854. </a:t>
            </a:r>
            <a:endParaRPr lang="en-US" altLang="en-US" b="0" dirty="0" smtClean="0"/>
          </a:p>
          <a:p>
            <a:pPr rtl="0"/>
            <a:r>
              <a:rPr lang="es-MX" dirty="0"/>
              <a:t>2. </a:t>
            </a:r>
            <a:r>
              <a:rPr lang="es-MX" b="0" dirty="0"/>
              <a:t>Zou W</a:t>
            </a:r>
            <a:r>
              <a:rPr lang="es-MX" b="0" i="1" dirty="0"/>
              <a:t>. Nat Rev Immunol</a:t>
            </a:r>
            <a:r>
              <a:rPr lang="es-MX" b="0" dirty="0"/>
              <a:t>. 2006;6:295–307.</a:t>
            </a:r>
          </a:p>
          <a:p>
            <a:pPr rtl="0"/>
            <a:r>
              <a:rPr lang="es-MX" dirty="0"/>
              <a:t>3. </a:t>
            </a:r>
            <a:r>
              <a:rPr lang="es-MX" b="0" dirty="0"/>
              <a:t>Finn OJ. </a:t>
            </a:r>
            <a:r>
              <a:rPr lang="es-MX" b="0" i="1" dirty="0"/>
              <a:t>N Engl J Med</a:t>
            </a:r>
            <a:r>
              <a:rPr lang="es-MX" b="0" dirty="0"/>
              <a:t>. 2008;358:2704–2715. </a:t>
            </a:r>
            <a:endParaRPr lang="en-US" altLang="en-US" b="0" dirty="0" smtClean="0"/>
          </a:p>
          <a:p>
            <a:pPr rtl="0"/>
            <a:r>
              <a:rPr lang="es-MX" dirty="0"/>
              <a:t>4. </a:t>
            </a:r>
            <a:r>
              <a:rPr lang="es-MX" b="0" dirty="0"/>
              <a:t>Pardoll DM. </a:t>
            </a:r>
            <a:r>
              <a:rPr lang="es-MX" b="0" i="1" dirty="0"/>
              <a:t>Nat Rev Cancer</a:t>
            </a:r>
            <a:r>
              <a:rPr lang="es-MX" b="0" dirty="0"/>
              <a:t>. 2012;12:252–264.   </a:t>
            </a:r>
          </a:p>
        </p:txBody>
      </p:sp>
      <p:grpSp>
        <p:nvGrpSpPr>
          <p:cNvPr id="18" name="Group 17"/>
          <p:cNvGrpSpPr/>
          <p:nvPr/>
        </p:nvGrpSpPr>
        <p:grpSpPr>
          <a:xfrm>
            <a:off x="1046966" y="4879299"/>
            <a:ext cx="183878" cy="197892"/>
            <a:chOff x="716868" y="5186148"/>
            <a:chExt cx="190708" cy="825691"/>
          </a:xfrm>
        </p:grpSpPr>
        <p:sp>
          <p:nvSpPr>
            <p:cNvPr id="19" name="Freeform 18"/>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20" name="Freeform 19"/>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21" name="Group 20"/>
          <p:cNvGrpSpPr/>
          <p:nvPr/>
        </p:nvGrpSpPr>
        <p:grpSpPr>
          <a:xfrm rot="10800000">
            <a:off x="6207805" y="4991594"/>
            <a:ext cx="183878" cy="255849"/>
            <a:chOff x="716868" y="5186148"/>
            <a:chExt cx="190708" cy="825691"/>
          </a:xfrm>
        </p:grpSpPr>
        <p:sp>
          <p:nvSpPr>
            <p:cNvPr id="22" name="Freeform 21"/>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23" name="Freeform 22"/>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24" name="Group 23"/>
          <p:cNvGrpSpPr/>
          <p:nvPr/>
        </p:nvGrpSpPr>
        <p:grpSpPr>
          <a:xfrm>
            <a:off x="1074005" y="5292466"/>
            <a:ext cx="123666" cy="339089"/>
            <a:chOff x="716868" y="5186148"/>
            <a:chExt cx="190708" cy="825691"/>
          </a:xfrm>
        </p:grpSpPr>
        <p:sp>
          <p:nvSpPr>
            <p:cNvPr id="25" name="Freeform 24"/>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26" name="Freeform 25"/>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27" name="Rectangle 26"/>
          <p:cNvSpPr/>
          <p:nvPr/>
        </p:nvSpPr>
        <p:spPr>
          <a:xfrm>
            <a:off x="0" y="4775489"/>
            <a:ext cx="1073494" cy="32116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Ahmad 2004: p847A; p848A</a:t>
            </a:r>
          </a:p>
        </p:txBody>
      </p:sp>
      <p:sp>
        <p:nvSpPr>
          <p:cNvPr id="28" name="Rectangle 27"/>
          <p:cNvSpPr/>
          <p:nvPr/>
        </p:nvSpPr>
        <p:spPr>
          <a:xfrm>
            <a:off x="6400800" y="4740745"/>
            <a:ext cx="914400" cy="48530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Zou 2006: </a:t>
            </a:r>
            <a:r>
              <a:rPr lang="en-US" sz="800" dirty="0">
                <a:solidFill>
                  <a:schemeClr val="tx1"/>
                </a:solidFill>
                <a:latin typeface="Arial" pitchFamily="34" charset="0"/>
                <a:cs typeface="Arial" pitchFamily="34" charset="0"/>
              </a:rPr>
              <a:t/>
            </a:r>
            <a:br>
              <a:rPr lang="en-US" sz="800" dirty="0">
                <a:solidFill>
                  <a:schemeClr val="tx1"/>
                </a:solidFill>
                <a:latin typeface="Arial" pitchFamily="34" charset="0"/>
                <a:cs typeface="Arial" pitchFamily="34" charset="0"/>
              </a:rPr>
            </a:br>
            <a:r>
              <a:rPr lang="es-MX" sz="800" dirty="0">
                <a:solidFill>
                  <a:schemeClr val="tx1"/>
                </a:solidFill>
                <a:latin typeface="Arial" pitchFamily="34" charset="0"/>
                <a:cs typeface="Arial" pitchFamily="34" charset="0"/>
              </a:rPr>
              <a:t>p299A; p300A               </a:t>
            </a:r>
          </a:p>
          <a:p>
            <a:pPr rtl="0"/>
            <a:r>
              <a:rPr lang="es-MX" sz="800" dirty="0">
                <a:solidFill>
                  <a:schemeClr val="tx1"/>
                </a:solidFill>
                <a:latin typeface="Arial" pitchFamily="34" charset="0"/>
                <a:cs typeface="Arial" pitchFamily="34" charset="0"/>
              </a:rPr>
              <a:t>Finn 2008: p2709A</a:t>
            </a:r>
          </a:p>
        </p:txBody>
      </p:sp>
      <p:sp>
        <p:nvSpPr>
          <p:cNvPr id="29" name="Rectangle 28"/>
          <p:cNvSpPr/>
          <p:nvPr/>
        </p:nvSpPr>
        <p:spPr>
          <a:xfrm>
            <a:off x="0" y="5281768"/>
            <a:ext cx="1073494" cy="33231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Pardoll 2012: p252A; p253A</a:t>
            </a:r>
          </a:p>
        </p:txBody>
      </p:sp>
      <p:sp>
        <p:nvSpPr>
          <p:cNvPr id="30" name="Slide Image Placeholder 29"/>
          <p:cNvSpPr>
            <a:spLocks noGrp="1" noRot="1" noChangeAspect="1"/>
          </p:cNvSpPr>
          <p:nvPr>
            <p:ph type="sldImg"/>
          </p:nvPr>
        </p:nvSpPr>
        <p:spPr/>
      </p:sp>
    </p:spTree>
    <p:extLst>
      <p:ext uri="{BB962C8B-B14F-4D97-AF65-F5344CB8AC3E}">
        <p14:creationId xmlns:p14="http://schemas.microsoft.com/office/powerpoint/2010/main" val="178948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025941" y="4434546"/>
            <a:ext cx="5726174" cy="4320540"/>
          </a:xfrm>
        </p:spPr>
        <p:txBody>
          <a:bodyPr rtlCol="0">
            <a:normAutofit/>
          </a:bodyPr>
          <a:lstStyle/>
          <a:p>
            <a:pPr>
              <a:lnSpc>
                <a:spcPts val="950"/>
              </a:lnSpc>
            </a:pPr>
            <a:r>
              <a:rPr lang="es-MX" dirty="0"/>
              <a:t>La teoría de que una respuesta inmune puede ser generada </a:t>
            </a:r>
            <a:r>
              <a:rPr lang="es-MX" dirty="0" smtClean="0"/>
              <a:t>en contra </a:t>
            </a:r>
            <a:r>
              <a:rPr lang="es-MX" dirty="0"/>
              <a:t>las células tumorales ha evolucionado en un área activa de las investigaciones en oncología.</a:t>
            </a:r>
          </a:p>
          <a:p>
            <a:pPr lvl="1">
              <a:lnSpc>
                <a:spcPts val="950"/>
              </a:lnSpc>
            </a:pPr>
            <a:r>
              <a:rPr lang="es-MX" dirty="0" smtClean="0"/>
              <a:t>1890´s: </a:t>
            </a:r>
            <a:r>
              <a:rPr lang="es-MX" dirty="0"/>
              <a:t>William Coley, un cirujano especializado en </a:t>
            </a:r>
            <a:r>
              <a:rPr lang="es-MX" dirty="0" smtClean="0"/>
              <a:t>el sistema óseo, </a:t>
            </a:r>
            <a:r>
              <a:rPr lang="es-MX" dirty="0"/>
              <a:t>demostró que los tumores de pacientes con sarcomas disminuían su tamaño cuando se inocularon con erisipela.</a:t>
            </a:r>
            <a:r>
              <a:rPr lang="es-MX" baseline="30000" dirty="0"/>
              <a:t>1</a:t>
            </a:r>
            <a:r>
              <a:rPr lang="es-MX" dirty="0"/>
              <a:t> Más tarde, desarrolló una versión de esta formulación conocida como "toxinas de Coley."</a:t>
            </a:r>
            <a:r>
              <a:rPr lang="es-MX" baseline="30000" dirty="0"/>
              <a:t>2</a:t>
            </a:r>
          </a:p>
          <a:p>
            <a:pPr lvl="1">
              <a:lnSpc>
                <a:spcPts val="950"/>
              </a:lnSpc>
            </a:pPr>
            <a:r>
              <a:rPr lang="es-MX" dirty="0"/>
              <a:t>1909: Paul Ehrlich propuso que el cáncer ocurre espontáneamente y que el sistema inmunológico puede reconocerlo y protegerse contra él.</a:t>
            </a:r>
            <a:r>
              <a:rPr lang="es-MX" baseline="30000" dirty="0"/>
              <a:t>3</a:t>
            </a:r>
            <a:endParaRPr lang="en-US" baseline="30000" dirty="0" smtClean="0"/>
          </a:p>
          <a:p>
            <a:pPr lvl="1">
              <a:lnSpc>
                <a:spcPts val="950"/>
              </a:lnSpc>
            </a:pPr>
            <a:r>
              <a:rPr lang="es-MX" dirty="0"/>
              <a:t>Finales de los 50: Thomas y Burnet formulan la teoría de la inmunovigilancia, que establece que las células efectoras del sistema inmunológico patrullan activamente </a:t>
            </a:r>
            <a:r>
              <a:rPr lang="es-MX" dirty="0" smtClean="0"/>
              <a:t>por el </a:t>
            </a:r>
            <a:r>
              <a:rPr lang="es-MX" dirty="0"/>
              <a:t>cuerpo para identificar y erradicar las células tumorales incipientes.</a:t>
            </a:r>
            <a:r>
              <a:rPr lang="es-MX" baseline="30000" dirty="0"/>
              <a:t>3</a:t>
            </a:r>
            <a:endParaRPr lang="en-US" baseline="30000" dirty="0" smtClean="0"/>
          </a:p>
          <a:p>
            <a:pPr lvl="1">
              <a:lnSpc>
                <a:spcPts val="950"/>
              </a:lnSpc>
            </a:pPr>
            <a:r>
              <a:rPr lang="es-MX" dirty="0" smtClean="0"/>
              <a:t>1980´s: </a:t>
            </a:r>
            <a:r>
              <a:rPr lang="es-MX" dirty="0"/>
              <a:t>Cuando los primeros casos de infecciones por el virus de inmunodeficiencia humana (VIH) fueron descritos, el sarcoma de Kaposi era la principal manifestación en casi un tercio de todos los casos divulgados.</a:t>
            </a:r>
            <a:r>
              <a:rPr lang="es-MX" baseline="30000" dirty="0"/>
              <a:t>4 </a:t>
            </a:r>
          </a:p>
          <a:p>
            <a:pPr lvl="1">
              <a:lnSpc>
                <a:spcPts val="950"/>
              </a:lnSpc>
            </a:pPr>
            <a:r>
              <a:rPr lang="es-MX" dirty="0"/>
              <a:t>1985: </a:t>
            </a:r>
            <a:r>
              <a:rPr lang="es-MX" dirty="0" smtClean="0"/>
              <a:t>11 de </a:t>
            </a:r>
            <a:r>
              <a:rPr lang="es-MX" dirty="0"/>
              <a:t>cada 25 pacientes con cáncer metastásico, que no habían respondido al tratamiento estándar y habían recibido células asesinas autólogas activadas por linfocinas (AAL), combinadas con interleucina-2 (IL-2), demostraron remisiones objetivas (al menos una reducción del 50% del volumen tumoral), sugiriendo que los linfocitos T pueden tener una reactividad antitumoral que puede mediar la regresión del tumor.</a:t>
            </a:r>
            <a:r>
              <a:rPr lang="es-MX" baseline="30000" dirty="0"/>
              <a:t>5</a:t>
            </a:r>
          </a:p>
          <a:p>
            <a:pPr lvl="1">
              <a:lnSpc>
                <a:spcPts val="950"/>
              </a:lnSpc>
            </a:pPr>
            <a:r>
              <a:rPr lang="es-MX" dirty="0"/>
              <a:t>1991: van der Bruggen y cols., demostraron por primera vez </a:t>
            </a:r>
            <a:r>
              <a:rPr lang="en" i="1" dirty="0"/>
              <a:t>in vitro</a:t>
            </a:r>
            <a:r>
              <a:rPr lang="en" dirty="0"/>
              <a:t> que los tumores del melanoma expresan antígenos que son reconocidos por los linfocitos T citolíticos, derivados del tumor que padecía el paciente.</a:t>
            </a:r>
            <a:r>
              <a:rPr lang="es-MX" baseline="30000" dirty="0"/>
              <a:t>6</a:t>
            </a:r>
            <a:endParaRPr lang="en-US" baseline="30000" dirty="0" smtClean="0"/>
          </a:p>
          <a:p>
            <a:pPr lvl="1">
              <a:lnSpc>
                <a:spcPts val="950"/>
              </a:lnSpc>
            </a:pPr>
            <a:r>
              <a:rPr lang="es-MX" dirty="0"/>
              <a:t>1995: Los puntos de control inmunológico son interpretados como los reguladores de la activación del linfocito T.</a:t>
            </a:r>
            <a:r>
              <a:rPr lang="es-MX" baseline="30000" dirty="0"/>
              <a:t>7</a:t>
            </a:r>
            <a:r>
              <a:rPr lang="es-MX" dirty="0"/>
              <a:t> </a:t>
            </a:r>
            <a:endParaRPr lang="en-US" dirty="0"/>
          </a:p>
          <a:p>
            <a:pPr lvl="1">
              <a:lnSpc>
                <a:spcPts val="950"/>
              </a:lnSpc>
            </a:pPr>
            <a:r>
              <a:rPr lang="es-MX" dirty="0" smtClean="0"/>
              <a:t>2000´s: </a:t>
            </a:r>
            <a:r>
              <a:rPr lang="es-MX" dirty="0"/>
              <a:t>Varios estudios han demostrado la susceptibilidad de los ratones que carecen de células T, B y células </a:t>
            </a:r>
            <a:r>
              <a:rPr lang="es-MX" dirty="0" smtClean="0"/>
              <a:t>T asesinas naturales (NKT</a:t>
            </a:r>
            <a:r>
              <a:rPr lang="es-MX" dirty="0"/>
              <a:t>) mediante la supresión del gen de activación recombinante 2 (GAR2) en tumorigénesis espontánea o inducida por carcinógenos.</a:t>
            </a:r>
            <a:r>
              <a:rPr lang="es-MX" baseline="30000" dirty="0"/>
              <a:t>8,9</a:t>
            </a:r>
          </a:p>
          <a:p>
            <a:pPr lvl="1">
              <a:lnSpc>
                <a:spcPts val="950"/>
              </a:lnSpc>
            </a:pPr>
            <a:r>
              <a:rPr lang="es-MX" dirty="0"/>
              <a:t>Presente: El papel del sistema inmunológico en el cáncer es ahora investigado activamente.</a:t>
            </a:r>
            <a:r>
              <a:rPr lang="es-MX" baseline="30000" dirty="0"/>
              <a:t>10</a:t>
            </a:r>
          </a:p>
          <a:p>
            <a:pPr>
              <a:lnSpc>
                <a:spcPts val="950"/>
              </a:lnSpc>
            </a:pPr>
            <a:endParaRPr lang="en-US" dirty="0" smtClean="0"/>
          </a:p>
          <a:p>
            <a:pPr>
              <a:lnSpc>
                <a:spcPts val="950"/>
              </a:lnSpc>
            </a:pPr>
            <a:endParaRPr lang="en-US" dirty="0" smtClean="0"/>
          </a:p>
          <a:p>
            <a:pPr>
              <a:lnSpc>
                <a:spcPts val="950"/>
              </a:lnSpc>
            </a:pPr>
            <a:endParaRPr lang="en-US" dirty="0"/>
          </a:p>
        </p:txBody>
      </p:sp>
      <p:grpSp>
        <p:nvGrpSpPr>
          <p:cNvPr id="79" name="Group 78"/>
          <p:cNvGrpSpPr/>
          <p:nvPr/>
        </p:nvGrpSpPr>
        <p:grpSpPr>
          <a:xfrm rot="10800000">
            <a:off x="6077719" y="7176968"/>
            <a:ext cx="281697" cy="135049"/>
            <a:chOff x="716868" y="5186148"/>
            <a:chExt cx="190708" cy="825691"/>
          </a:xfrm>
        </p:grpSpPr>
        <p:sp>
          <p:nvSpPr>
            <p:cNvPr id="80" name="Freeform 79"/>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81" name="Freeform 80"/>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8" name="Group 7"/>
          <p:cNvGrpSpPr/>
          <p:nvPr/>
        </p:nvGrpSpPr>
        <p:grpSpPr>
          <a:xfrm>
            <a:off x="852909" y="5120566"/>
            <a:ext cx="241163" cy="315273"/>
            <a:chOff x="716868" y="5186148"/>
            <a:chExt cx="190708" cy="825691"/>
          </a:xfrm>
        </p:grpSpPr>
        <p:sp>
          <p:nvSpPr>
            <p:cNvPr id="9" name="Freeform 8"/>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10" name="Freeform 9"/>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11" name="Rectangle 10"/>
          <p:cNvSpPr/>
          <p:nvPr/>
        </p:nvSpPr>
        <p:spPr>
          <a:xfrm>
            <a:off x="150583" y="2536140"/>
            <a:ext cx="921026" cy="26066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Coley 1893: p487A; p489A</a:t>
            </a:r>
          </a:p>
        </p:txBody>
      </p:sp>
      <p:sp>
        <p:nvSpPr>
          <p:cNvPr id="12" name="Rectangle 11"/>
          <p:cNvSpPr/>
          <p:nvPr/>
        </p:nvSpPr>
        <p:spPr>
          <a:xfrm>
            <a:off x="6745488" y="4512039"/>
            <a:ext cx="572751" cy="67497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Coley 1893: p487A        Jessy 2010: p44A</a:t>
            </a:r>
          </a:p>
        </p:txBody>
      </p:sp>
      <p:sp>
        <p:nvSpPr>
          <p:cNvPr id="15" name="Rectangle 14"/>
          <p:cNvSpPr/>
          <p:nvPr/>
        </p:nvSpPr>
        <p:spPr>
          <a:xfrm>
            <a:off x="162743" y="3869141"/>
            <a:ext cx="921026" cy="27227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Levine 1987: p215A</a:t>
            </a:r>
          </a:p>
        </p:txBody>
      </p:sp>
      <p:sp>
        <p:nvSpPr>
          <p:cNvPr id="20" name="Rectangle 19"/>
          <p:cNvSpPr/>
          <p:nvPr/>
        </p:nvSpPr>
        <p:spPr>
          <a:xfrm>
            <a:off x="162743" y="3304167"/>
            <a:ext cx="921026" cy="28607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Ichim 2005: p2A </a:t>
            </a:r>
          </a:p>
        </p:txBody>
      </p:sp>
      <p:sp>
        <p:nvSpPr>
          <p:cNvPr id="38" name="Rectangle 37"/>
          <p:cNvSpPr/>
          <p:nvPr/>
        </p:nvSpPr>
        <p:spPr>
          <a:xfrm>
            <a:off x="6223384" y="1227017"/>
            <a:ext cx="921026" cy="31592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Rosenberg 1985: p1490A</a:t>
            </a:r>
          </a:p>
        </p:txBody>
      </p:sp>
      <p:sp>
        <p:nvSpPr>
          <p:cNvPr id="30" name="TextBox 29"/>
          <p:cNvSpPr txBox="1"/>
          <p:nvPr/>
        </p:nvSpPr>
        <p:spPr>
          <a:xfrm>
            <a:off x="1058043" y="8602004"/>
            <a:ext cx="5620112" cy="820178"/>
          </a:xfrm>
          <a:prstGeom prst="rect">
            <a:avLst/>
          </a:prstGeom>
          <a:noFill/>
        </p:spPr>
        <p:txBody>
          <a:bodyPr vert="horz" wrap="square" lIns="0" tIns="0" rIns="0" bIns="0" numCol="1" rtlCol="0" anchor="b" anchorCtr="0" compatLnSpc="1">
            <a:prstTxWarp prst="textNoShape">
              <a:avLst/>
            </a:prstTxWarp>
            <a:noAutofit/>
          </a:bodyPr>
          <a:lstStyle/>
          <a:p>
            <a:pPr lvl="0" rtl="0" fontAlgn="base">
              <a:spcBef>
                <a:spcPct val="0"/>
              </a:spcBef>
              <a:spcAft>
                <a:spcPct val="0"/>
              </a:spcAft>
            </a:pPr>
            <a:r>
              <a:rPr lang="es-MX" sz="900" b="1" dirty="0">
                <a:latin typeface="Arial" pitchFamily="34" charset="0"/>
                <a:cs typeface="Arial" pitchFamily="34" charset="0"/>
              </a:rPr>
              <a:t>1. </a:t>
            </a:r>
            <a:r>
              <a:rPr lang="es-MX" sz="900" dirty="0">
                <a:latin typeface="Arial" pitchFamily="34" charset="0"/>
                <a:cs typeface="Arial" pitchFamily="34" charset="0"/>
              </a:rPr>
              <a:t>Coley WB. </a:t>
            </a:r>
            <a:r>
              <a:rPr lang="es-MX" sz="900" i="1" dirty="0">
                <a:latin typeface="Arial" pitchFamily="34" charset="0"/>
                <a:cs typeface="Arial" pitchFamily="34" charset="0"/>
              </a:rPr>
              <a:t>Am J Med Sci. </a:t>
            </a:r>
            <a:r>
              <a:rPr lang="es-MX" sz="900" dirty="0">
                <a:latin typeface="Arial" pitchFamily="34" charset="0"/>
                <a:cs typeface="Arial" pitchFamily="34" charset="0"/>
              </a:rPr>
              <a:t>1893;105:487–511. </a:t>
            </a:r>
            <a:r>
              <a:rPr lang="es-MX" sz="900" b="1" dirty="0">
                <a:latin typeface="Arial" pitchFamily="34" charset="0"/>
                <a:cs typeface="Arial" pitchFamily="34" charset="0"/>
              </a:rPr>
              <a:t>2. </a:t>
            </a:r>
            <a:r>
              <a:rPr lang="es-MX" sz="900" dirty="0">
                <a:latin typeface="Arial" pitchFamily="34" charset="0"/>
                <a:cs typeface="Arial" pitchFamily="34" charset="0"/>
              </a:rPr>
              <a:t>Jessy T. </a:t>
            </a:r>
            <a:r>
              <a:rPr lang="es-MX" sz="900" i="1" dirty="0">
                <a:latin typeface="Arial" pitchFamily="34" charset="0"/>
                <a:cs typeface="Arial" pitchFamily="34" charset="0"/>
              </a:rPr>
              <a:t>J Nat Sci Biol Med.</a:t>
            </a:r>
            <a:r>
              <a:rPr lang="es-MX" sz="900" dirty="0">
                <a:latin typeface="Arial" pitchFamily="34" charset="0"/>
                <a:cs typeface="Arial" pitchFamily="34" charset="0"/>
              </a:rPr>
              <a:t> 2011;2:43-9. </a:t>
            </a:r>
            <a:r>
              <a:rPr lang="es-MX" sz="900" b="1" dirty="0">
                <a:latin typeface="Arial" pitchFamily="34" charset="0"/>
                <a:cs typeface="Arial" pitchFamily="34" charset="0"/>
              </a:rPr>
              <a:t>3. </a:t>
            </a:r>
            <a:r>
              <a:rPr lang="es-MX" sz="900" dirty="0">
                <a:latin typeface="Arial" pitchFamily="34" charset="0"/>
                <a:cs typeface="Arial" pitchFamily="34" charset="0"/>
              </a:rPr>
              <a:t>Ichim CV. </a:t>
            </a:r>
            <a:r>
              <a:rPr lang="es-MX" sz="900" i="1" dirty="0">
                <a:latin typeface="Arial" pitchFamily="34" charset="0"/>
                <a:cs typeface="Arial" pitchFamily="34" charset="0"/>
              </a:rPr>
              <a:t>J Transl Med</a:t>
            </a:r>
            <a:r>
              <a:rPr lang="es-MX" sz="900" dirty="0">
                <a:latin typeface="Arial" pitchFamily="34" charset="0"/>
                <a:cs typeface="Arial" pitchFamily="34" charset="0"/>
              </a:rPr>
              <a:t>. 2005;3:8. </a:t>
            </a:r>
            <a:r>
              <a:rPr lang="es-MX" sz="900" b="1" dirty="0">
                <a:latin typeface="Arial" pitchFamily="34" charset="0"/>
                <a:cs typeface="Arial" pitchFamily="34" charset="0"/>
              </a:rPr>
              <a:t>4. </a:t>
            </a:r>
            <a:r>
              <a:rPr lang="es-MX" sz="900" dirty="0">
                <a:latin typeface="Arial" pitchFamily="34" charset="0"/>
                <a:cs typeface="Arial" pitchFamily="34" charset="0"/>
              </a:rPr>
              <a:t>Levine AM y cols. Curr Probl Cancer. 1987;11:209–55. </a:t>
            </a:r>
            <a:r>
              <a:rPr lang="es-MX" sz="900" b="1" dirty="0">
                <a:latin typeface="Arial" pitchFamily="34" charset="0"/>
                <a:cs typeface="Arial" pitchFamily="34" charset="0"/>
              </a:rPr>
              <a:t>5. </a:t>
            </a:r>
            <a:r>
              <a:rPr lang="es-MX" sz="900" dirty="0">
                <a:latin typeface="Arial" pitchFamily="34" charset="0"/>
                <a:cs typeface="Arial" pitchFamily="34" charset="0"/>
              </a:rPr>
              <a:t>Rosenberg SA y cols.</a:t>
            </a:r>
            <a:r>
              <a:rPr lang="es-MX" sz="900" i="1" dirty="0">
                <a:latin typeface="Arial" pitchFamily="34" charset="0"/>
                <a:cs typeface="Arial" pitchFamily="34" charset="0"/>
              </a:rPr>
              <a:t> N Engl J Med</a:t>
            </a:r>
            <a:r>
              <a:rPr lang="es-MX" sz="900" dirty="0">
                <a:latin typeface="Arial" pitchFamily="34" charset="0"/>
                <a:cs typeface="Arial" pitchFamily="34" charset="0"/>
              </a:rPr>
              <a:t>. 1985;313:1485–1492. </a:t>
            </a:r>
            <a:r>
              <a:rPr lang="es-MX" sz="900" b="1" dirty="0">
                <a:latin typeface="Arial" pitchFamily="34" charset="0"/>
                <a:cs typeface="Arial" pitchFamily="34" charset="0"/>
              </a:rPr>
              <a:t>6.</a:t>
            </a:r>
            <a:r>
              <a:rPr lang="es-MX" sz="900" dirty="0">
                <a:latin typeface="Arial" pitchFamily="34" charset="0"/>
                <a:cs typeface="Arial" pitchFamily="34" charset="0"/>
              </a:rPr>
              <a:t> van der Bruggen P et al. </a:t>
            </a:r>
            <a:r>
              <a:rPr lang="es-MX" sz="900" i="1" dirty="0">
                <a:latin typeface="Arial" pitchFamily="34" charset="0"/>
                <a:cs typeface="Arial" pitchFamily="34" charset="0"/>
              </a:rPr>
              <a:t>Science</a:t>
            </a:r>
            <a:r>
              <a:rPr lang="es-MX" sz="900" dirty="0">
                <a:latin typeface="Arial" pitchFamily="34" charset="0"/>
                <a:cs typeface="Arial" pitchFamily="34" charset="0"/>
              </a:rPr>
              <a:t>. 1991;254:1643–1647. </a:t>
            </a:r>
            <a:r>
              <a:rPr lang="es-MX" sz="900" b="1" dirty="0">
                <a:latin typeface="Arial" pitchFamily="34" charset="0"/>
                <a:cs typeface="Arial" pitchFamily="34" charset="0"/>
              </a:rPr>
              <a:t>7. </a:t>
            </a:r>
            <a:r>
              <a:rPr lang="es-MX" sz="900" dirty="0">
                <a:latin typeface="Arial" pitchFamily="34" charset="0"/>
                <a:cs typeface="Arial" pitchFamily="34" charset="0"/>
              </a:rPr>
              <a:t>Tivol EA. y cols. </a:t>
            </a:r>
            <a:r>
              <a:rPr lang="es-MX" sz="900" i="1" dirty="0">
                <a:latin typeface="Arial" pitchFamily="34" charset="0"/>
                <a:cs typeface="Arial" pitchFamily="34" charset="0"/>
              </a:rPr>
              <a:t>Immunity</a:t>
            </a:r>
            <a:r>
              <a:rPr lang="es-MX" sz="900" dirty="0">
                <a:latin typeface="Arial" pitchFamily="34" charset="0"/>
                <a:cs typeface="Arial" pitchFamily="34" charset="0"/>
              </a:rPr>
              <a:t>. 1995;3:541–547. </a:t>
            </a:r>
            <a:r>
              <a:rPr lang="es-MX" sz="900" b="1" dirty="0">
                <a:latin typeface="Arial" pitchFamily="34" charset="0"/>
                <a:cs typeface="Arial" pitchFamily="34" charset="0"/>
              </a:rPr>
              <a:t>8.</a:t>
            </a:r>
            <a:r>
              <a:rPr lang="es-MX" sz="900" dirty="0">
                <a:latin typeface="Arial" pitchFamily="34" charset="0"/>
                <a:cs typeface="Arial" pitchFamily="34" charset="0"/>
              </a:rPr>
              <a:t> Vesely MD y cols. </a:t>
            </a:r>
            <a:r>
              <a:rPr lang="es-MX" sz="900" i="1" dirty="0">
                <a:latin typeface="Arial" pitchFamily="34" charset="0"/>
                <a:cs typeface="Arial" pitchFamily="34" charset="0"/>
              </a:rPr>
              <a:t>Annu Rev Immunol</a:t>
            </a:r>
            <a:r>
              <a:rPr lang="es-MX" sz="900" dirty="0">
                <a:latin typeface="Arial" pitchFamily="34" charset="0"/>
                <a:cs typeface="Arial" pitchFamily="34" charset="0"/>
              </a:rPr>
              <a:t>. 2011;29:235–271. </a:t>
            </a:r>
            <a:r>
              <a:rPr lang="es-MX" sz="900" b="1" dirty="0">
                <a:latin typeface="Arial" pitchFamily="34" charset="0"/>
                <a:cs typeface="Arial" pitchFamily="34" charset="0"/>
              </a:rPr>
              <a:t>9. </a:t>
            </a:r>
            <a:r>
              <a:rPr lang="es-MX" sz="900" dirty="0">
                <a:latin typeface="Arial" pitchFamily="34" charset="0"/>
                <a:cs typeface="Arial" pitchFamily="34" charset="0"/>
              </a:rPr>
              <a:t>Shankaran V. y cols. </a:t>
            </a:r>
            <a:r>
              <a:rPr lang="es-MX" sz="900" i="1" dirty="0">
                <a:latin typeface="Arial" pitchFamily="34" charset="0"/>
                <a:cs typeface="Arial" pitchFamily="34" charset="0"/>
              </a:rPr>
              <a:t>Nature. </a:t>
            </a:r>
            <a:r>
              <a:rPr lang="es-MX" sz="900" dirty="0">
                <a:latin typeface="Arial" pitchFamily="34" charset="0"/>
                <a:cs typeface="Arial" pitchFamily="34" charset="0"/>
              </a:rPr>
              <a:t>2001;410:1107–1111. </a:t>
            </a:r>
            <a:r>
              <a:rPr lang="es-MX" sz="900" b="1" dirty="0">
                <a:latin typeface="Arial" pitchFamily="34" charset="0"/>
                <a:cs typeface="Arial" pitchFamily="34" charset="0"/>
              </a:rPr>
              <a:t>10.</a:t>
            </a:r>
            <a:r>
              <a:rPr lang="es-MX" sz="900" dirty="0">
                <a:latin typeface="Arial" pitchFamily="34" charset="0"/>
                <a:cs typeface="Arial" pitchFamily="34" charset="0"/>
              </a:rPr>
              <a:t> Drake CG y cols. Nat. Rev. Clin. Oncol. 2014;11: 24–37. </a:t>
            </a:r>
          </a:p>
        </p:txBody>
      </p:sp>
      <p:sp>
        <p:nvSpPr>
          <p:cNvPr id="37" name="Rectangle 36"/>
          <p:cNvSpPr/>
          <p:nvPr/>
        </p:nvSpPr>
        <p:spPr>
          <a:xfrm>
            <a:off x="122538" y="5034797"/>
            <a:ext cx="745224" cy="44160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Ichim 2005: p2A </a:t>
            </a:r>
          </a:p>
        </p:txBody>
      </p:sp>
      <p:grpSp>
        <p:nvGrpSpPr>
          <p:cNvPr id="48" name="Group 47"/>
          <p:cNvGrpSpPr/>
          <p:nvPr/>
        </p:nvGrpSpPr>
        <p:grpSpPr>
          <a:xfrm rot="10800000">
            <a:off x="6481729" y="5420672"/>
            <a:ext cx="184593" cy="326079"/>
            <a:chOff x="716868" y="5186148"/>
            <a:chExt cx="190708" cy="825691"/>
          </a:xfrm>
        </p:grpSpPr>
        <p:sp>
          <p:nvSpPr>
            <p:cNvPr id="49" name="Freeform 48"/>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50" name="Freeform 49"/>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52" name="Group 51"/>
          <p:cNvGrpSpPr/>
          <p:nvPr/>
        </p:nvGrpSpPr>
        <p:grpSpPr>
          <a:xfrm>
            <a:off x="916051" y="6829058"/>
            <a:ext cx="173320" cy="361806"/>
            <a:chOff x="716868" y="5186148"/>
            <a:chExt cx="190708" cy="825691"/>
          </a:xfrm>
        </p:grpSpPr>
        <p:sp>
          <p:nvSpPr>
            <p:cNvPr id="53" name="Freeform 52"/>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54" name="Freeform 53"/>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57" name="Group 56"/>
          <p:cNvGrpSpPr/>
          <p:nvPr/>
        </p:nvGrpSpPr>
        <p:grpSpPr>
          <a:xfrm>
            <a:off x="883631" y="7328363"/>
            <a:ext cx="210440" cy="390883"/>
            <a:chOff x="716868" y="5186148"/>
            <a:chExt cx="190708" cy="825691"/>
          </a:xfrm>
        </p:grpSpPr>
        <p:sp>
          <p:nvSpPr>
            <p:cNvPr id="58" name="Freeform 57"/>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59" name="Freeform 58"/>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60" name="Rectangle 59"/>
          <p:cNvSpPr/>
          <p:nvPr/>
        </p:nvSpPr>
        <p:spPr>
          <a:xfrm>
            <a:off x="6224514" y="1716247"/>
            <a:ext cx="921026" cy="28607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Drake 2014: p28A; p29A; p32A; p35A</a:t>
            </a:r>
          </a:p>
        </p:txBody>
      </p:sp>
      <p:sp>
        <p:nvSpPr>
          <p:cNvPr id="66" name="Rectangle 65"/>
          <p:cNvSpPr/>
          <p:nvPr/>
        </p:nvSpPr>
        <p:spPr>
          <a:xfrm>
            <a:off x="6286421" y="7147500"/>
            <a:ext cx="960880" cy="18086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Tivol 1995: p545A</a:t>
            </a:r>
          </a:p>
        </p:txBody>
      </p:sp>
      <p:sp>
        <p:nvSpPr>
          <p:cNvPr id="6" name="Slide Image Placeholder 5"/>
          <p:cNvSpPr>
            <a:spLocks noGrp="1" noRot="1" noChangeAspect="1"/>
          </p:cNvSpPr>
          <p:nvPr>
            <p:ph type="sldImg"/>
          </p:nvPr>
        </p:nvSpPr>
        <p:spPr/>
      </p:sp>
      <p:cxnSp>
        <p:nvCxnSpPr>
          <p:cNvPr id="14" name="Straight Connector 13"/>
          <p:cNvCxnSpPr>
            <a:endCxn id="11" idx="3"/>
          </p:cNvCxnSpPr>
          <p:nvPr/>
        </p:nvCxnSpPr>
        <p:spPr>
          <a:xfrm flipH="1">
            <a:off x="1071609" y="2236631"/>
            <a:ext cx="364720" cy="42984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5" idx="3"/>
          </p:cNvCxnSpPr>
          <p:nvPr/>
        </p:nvCxnSpPr>
        <p:spPr>
          <a:xfrm flipH="1">
            <a:off x="1083765" y="3448792"/>
            <a:ext cx="1587873" cy="5564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83768" y="3231454"/>
            <a:ext cx="629182" cy="21734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083768" y="2178185"/>
            <a:ext cx="1131422" cy="11619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350958" y="3340124"/>
            <a:ext cx="1872426" cy="57917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825753" y="1339873"/>
            <a:ext cx="2397630" cy="5777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849978" y="2178186"/>
            <a:ext cx="1395350" cy="19345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775830" y="1895165"/>
            <a:ext cx="447553" cy="107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5342730" y="3242373"/>
            <a:ext cx="936211" cy="2048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6209689" y="2250070"/>
            <a:ext cx="921026" cy="28607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Tivol 1995: p545A</a:t>
            </a:r>
          </a:p>
        </p:txBody>
      </p:sp>
      <p:sp>
        <p:nvSpPr>
          <p:cNvPr id="42" name="Rectangle 41"/>
          <p:cNvSpPr/>
          <p:nvPr/>
        </p:nvSpPr>
        <p:spPr>
          <a:xfrm>
            <a:off x="6209689" y="3776265"/>
            <a:ext cx="921026" cy="43157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Van der Bruggen 1991: p1645A; p1646A</a:t>
            </a:r>
          </a:p>
        </p:txBody>
      </p:sp>
      <p:sp>
        <p:nvSpPr>
          <p:cNvPr id="55" name="Rectangle 54"/>
          <p:cNvSpPr/>
          <p:nvPr/>
        </p:nvSpPr>
        <p:spPr>
          <a:xfrm>
            <a:off x="6170916" y="3060779"/>
            <a:ext cx="921026" cy="55869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Vesely 2011: p237A     Shankaran  2001: p1108A, B</a:t>
            </a:r>
          </a:p>
        </p:txBody>
      </p:sp>
      <p:grpSp>
        <p:nvGrpSpPr>
          <p:cNvPr id="70" name="Group 69"/>
          <p:cNvGrpSpPr/>
          <p:nvPr/>
        </p:nvGrpSpPr>
        <p:grpSpPr>
          <a:xfrm>
            <a:off x="781051" y="5870412"/>
            <a:ext cx="302718" cy="181188"/>
            <a:chOff x="716868" y="5186148"/>
            <a:chExt cx="190708" cy="825691"/>
          </a:xfrm>
        </p:grpSpPr>
        <p:sp>
          <p:nvSpPr>
            <p:cNvPr id="72" name="Freeform 71"/>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73" name="Freeform 72"/>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47" name="Rectangle 46"/>
          <p:cNvSpPr/>
          <p:nvPr/>
        </p:nvSpPr>
        <p:spPr>
          <a:xfrm>
            <a:off x="106135" y="5842051"/>
            <a:ext cx="745224" cy="25868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Levine 1987: p215A</a:t>
            </a:r>
            <a:endParaRPr lang="en-US" sz="800" dirty="0">
              <a:solidFill>
                <a:schemeClr val="tx1"/>
              </a:solidFill>
              <a:latin typeface="Arial" pitchFamily="34" charset="0"/>
              <a:cs typeface="Arial" pitchFamily="34" charset="0"/>
            </a:endParaRPr>
          </a:p>
        </p:txBody>
      </p:sp>
      <p:sp>
        <p:nvSpPr>
          <p:cNvPr id="56" name="Rectangle 55"/>
          <p:cNvSpPr/>
          <p:nvPr/>
        </p:nvSpPr>
        <p:spPr>
          <a:xfrm>
            <a:off x="80215" y="7393803"/>
            <a:ext cx="829875" cy="52838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Vesely 2011: p237A Shankaran 2001: p1108A, B</a:t>
            </a:r>
          </a:p>
        </p:txBody>
      </p:sp>
      <p:sp>
        <p:nvSpPr>
          <p:cNvPr id="51" name="Rectangle 50"/>
          <p:cNvSpPr/>
          <p:nvPr/>
        </p:nvSpPr>
        <p:spPr>
          <a:xfrm>
            <a:off x="87782" y="6825003"/>
            <a:ext cx="839208" cy="3640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rtl="0"/>
            <a:r>
              <a:rPr lang="es-MX" sz="800" dirty="0">
                <a:solidFill>
                  <a:schemeClr val="tx1"/>
                </a:solidFill>
                <a:latin typeface="Arial" pitchFamily="34" charset="0"/>
                <a:cs typeface="Arial" pitchFamily="34" charset="0"/>
              </a:rPr>
              <a:t>Van der Bruggen 1991: p1645A; p1646A</a:t>
            </a:r>
          </a:p>
        </p:txBody>
      </p:sp>
      <p:grpSp>
        <p:nvGrpSpPr>
          <p:cNvPr id="82" name="Group 81"/>
          <p:cNvGrpSpPr/>
          <p:nvPr/>
        </p:nvGrpSpPr>
        <p:grpSpPr>
          <a:xfrm rot="10800000">
            <a:off x="6245829" y="7740924"/>
            <a:ext cx="230861" cy="135049"/>
            <a:chOff x="716868" y="5186148"/>
            <a:chExt cx="190708" cy="825691"/>
          </a:xfrm>
        </p:grpSpPr>
        <p:sp>
          <p:nvSpPr>
            <p:cNvPr id="83" name="Freeform 82"/>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84" name="Freeform 83"/>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71" name="Rectangle 70"/>
          <p:cNvSpPr/>
          <p:nvPr/>
        </p:nvSpPr>
        <p:spPr>
          <a:xfrm>
            <a:off x="6433419" y="7592138"/>
            <a:ext cx="834251" cy="44093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Drake 2014: p28A; p29A; p32A; p35A</a:t>
            </a:r>
          </a:p>
        </p:txBody>
      </p:sp>
      <p:grpSp>
        <p:nvGrpSpPr>
          <p:cNvPr id="85" name="Group 84"/>
          <p:cNvGrpSpPr/>
          <p:nvPr/>
        </p:nvGrpSpPr>
        <p:grpSpPr>
          <a:xfrm rot="10800000">
            <a:off x="6570189" y="4681991"/>
            <a:ext cx="167342" cy="438574"/>
            <a:chOff x="716868" y="5186148"/>
            <a:chExt cx="190708" cy="825691"/>
          </a:xfrm>
        </p:grpSpPr>
        <p:sp>
          <p:nvSpPr>
            <p:cNvPr id="86" name="Freeform 85"/>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87" name="Freeform 86"/>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63" name="Rectangle 62"/>
          <p:cNvSpPr/>
          <p:nvPr/>
        </p:nvSpPr>
        <p:spPr>
          <a:xfrm>
            <a:off x="6624856" y="5412799"/>
            <a:ext cx="642815" cy="34726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2" tIns="0" rIns="0" bIns="0" rtlCol="0" anchor="ctr"/>
          <a:lstStyle/>
          <a:p>
            <a:pPr rtl="0"/>
            <a:r>
              <a:rPr lang="es-MX" sz="800" dirty="0">
                <a:solidFill>
                  <a:schemeClr val="tx1"/>
                </a:solidFill>
                <a:latin typeface="Arial" pitchFamily="34" charset="0"/>
                <a:cs typeface="Arial" pitchFamily="34" charset="0"/>
              </a:rPr>
              <a:t>Ichim 2005: p2A </a:t>
            </a:r>
          </a:p>
        </p:txBody>
      </p:sp>
      <p:grpSp>
        <p:nvGrpSpPr>
          <p:cNvPr id="64" name="Group 63"/>
          <p:cNvGrpSpPr/>
          <p:nvPr/>
        </p:nvGrpSpPr>
        <p:grpSpPr>
          <a:xfrm>
            <a:off x="790266" y="6179533"/>
            <a:ext cx="302718" cy="491142"/>
            <a:chOff x="716868" y="5186148"/>
            <a:chExt cx="190708" cy="825691"/>
          </a:xfrm>
        </p:grpSpPr>
        <p:sp>
          <p:nvSpPr>
            <p:cNvPr id="65" name="Freeform 64"/>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67" name="Freeform 66"/>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31" name="Rectangle 30"/>
          <p:cNvSpPr/>
          <p:nvPr/>
        </p:nvSpPr>
        <p:spPr>
          <a:xfrm>
            <a:off x="106136" y="6154278"/>
            <a:ext cx="730336" cy="55088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Rosenberg 1985: </a:t>
            </a:r>
            <a:r>
              <a:rPr lang="en-US" sz="800" dirty="0">
                <a:solidFill>
                  <a:schemeClr val="tx1"/>
                </a:solidFill>
                <a:latin typeface="Arial" pitchFamily="34" charset="0"/>
                <a:cs typeface="Arial" pitchFamily="34" charset="0"/>
              </a:rPr>
              <a:t/>
            </a:r>
            <a:br>
              <a:rPr lang="en-US" sz="800" dirty="0">
                <a:solidFill>
                  <a:schemeClr val="tx1"/>
                </a:solidFill>
                <a:latin typeface="Arial" pitchFamily="34" charset="0"/>
                <a:cs typeface="Arial" pitchFamily="34" charset="0"/>
              </a:rPr>
            </a:br>
            <a:r>
              <a:rPr lang="es-MX" sz="800" dirty="0">
                <a:solidFill>
                  <a:schemeClr val="tx1"/>
                </a:solidFill>
                <a:latin typeface="Arial" pitchFamily="34" charset="0"/>
                <a:cs typeface="Arial" pitchFamily="34" charset="0"/>
              </a:rPr>
              <a:t>p1490A; p1491A</a:t>
            </a:r>
          </a:p>
        </p:txBody>
      </p:sp>
      <p:sp>
        <p:nvSpPr>
          <p:cNvPr id="68" name="Rectangle 67"/>
          <p:cNvSpPr/>
          <p:nvPr/>
        </p:nvSpPr>
        <p:spPr>
          <a:xfrm>
            <a:off x="0" y="47221"/>
            <a:ext cx="1257300" cy="2559587"/>
          </a:xfrm>
          <a:prstGeom prst="rect">
            <a:avLst/>
          </a:prstGeom>
          <a:ln>
            <a:solidFill>
              <a:schemeClr val="tx1"/>
            </a:solidFill>
          </a:ln>
        </p:spPr>
        <p:txBody>
          <a:bodyPr wrap="square" lIns="91422" tIns="45710" rIns="91422" bIns="45710" rtlCol="0">
            <a:spAutoFit/>
          </a:bodyPr>
          <a:lstStyle/>
          <a:p>
            <a:pPr rtl="0"/>
            <a:r>
              <a:rPr lang="es-MX" sz="700" dirty="0"/>
              <a:t>- This image required permission  from PhotoTake . </a:t>
            </a:r>
            <a:endParaRPr lang="en-US" sz="700" dirty="0"/>
          </a:p>
          <a:p>
            <a:pPr rtl="0"/>
            <a:endParaRPr lang="en-US" sz="700" dirty="0"/>
          </a:p>
          <a:p>
            <a:pPr rtl="0"/>
            <a:r>
              <a:rPr lang="es-MX" sz="700" dirty="0"/>
              <a:t>Permission available in Permissions</a:t>
            </a:r>
            <a:endParaRPr lang="en-US" sz="700" dirty="0"/>
          </a:p>
          <a:p>
            <a:pPr rtl="0"/>
            <a:r>
              <a:rPr lang="es-MX" sz="700" dirty="0"/>
              <a:t>Folder.</a:t>
            </a:r>
          </a:p>
          <a:p>
            <a:pPr rtl="0"/>
            <a:endParaRPr lang="en-US" sz="700" dirty="0"/>
          </a:p>
          <a:p>
            <a:pPr rtl="0"/>
            <a:r>
              <a:rPr lang="es-MX" sz="700" dirty="0"/>
              <a:t>Start Date: 2/19/14</a:t>
            </a:r>
            <a:endParaRPr lang="en-US" sz="700" dirty="0"/>
          </a:p>
          <a:p>
            <a:pPr rtl="0"/>
            <a:r>
              <a:rPr lang="es-MX" sz="700" dirty="0"/>
              <a:t>End Date: 2/19/15</a:t>
            </a:r>
          </a:p>
          <a:p>
            <a:pPr rtl="0"/>
            <a:endParaRPr lang="en-US" sz="700" dirty="0"/>
          </a:p>
          <a:p>
            <a:pPr rtl="0"/>
            <a:r>
              <a:rPr lang="es-MX" sz="700" dirty="0"/>
              <a:t>Start Date: 2/19/14</a:t>
            </a:r>
          </a:p>
          <a:p>
            <a:pPr rtl="0"/>
            <a:r>
              <a:rPr lang="es-MX" sz="700" dirty="0"/>
              <a:t>End Date: No Expiration Date</a:t>
            </a:r>
            <a:endParaRPr lang="en-US" sz="700" dirty="0"/>
          </a:p>
          <a:p>
            <a:pPr rtl="0"/>
            <a:endParaRPr lang="en-US" sz="700" dirty="0"/>
          </a:p>
          <a:p>
            <a:pPr rtl="0"/>
            <a:r>
              <a:rPr lang="es-MX" sz="700" dirty="0"/>
              <a:t>- This image required permission  from Veer.</a:t>
            </a:r>
          </a:p>
          <a:p>
            <a:pPr rtl="0"/>
            <a:endParaRPr lang="en-US" sz="700" dirty="0"/>
          </a:p>
          <a:p>
            <a:pPr rtl="0"/>
            <a:r>
              <a:rPr lang="es-MX" sz="700" dirty="0"/>
              <a:t>Permission available in Permissions</a:t>
            </a:r>
          </a:p>
          <a:p>
            <a:pPr rtl="0"/>
            <a:r>
              <a:rPr lang="es-MX" sz="700" dirty="0"/>
              <a:t>Folder.</a:t>
            </a:r>
          </a:p>
          <a:p>
            <a:pPr rtl="0"/>
            <a:endParaRPr lang="en-US" sz="700" dirty="0"/>
          </a:p>
          <a:p>
            <a:pPr rtl="0"/>
            <a:r>
              <a:rPr lang="es-MX" sz="700" dirty="0"/>
              <a:t>Start Date: 2/18/14</a:t>
            </a:r>
            <a:endParaRPr lang="en-US" sz="700" dirty="0"/>
          </a:p>
          <a:p>
            <a:pPr rtl="0"/>
            <a:r>
              <a:rPr lang="es-MX" sz="700" dirty="0"/>
              <a:t>End Date: 2/18/15</a:t>
            </a:r>
            <a:endParaRPr lang="en-US" sz="700" dirty="0"/>
          </a:p>
        </p:txBody>
      </p:sp>
    </p:spTree>
    <p:extLst>
      <p:ext uri="{BB962C8B-B14F-4D97-AF65-F5344CB8AC3E}">
        <p14:creationId xmlns:p14="http://schemas.microsoft.com/office/powerpoint/2010/main" val="416930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MX" altLang="es-MX" smtClean="0"/>
          </a:p>
        </p:txBody>
      </p:sp>
      <p:sp>
        <p:nvSpPr>
          <p:cNvPr id="501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1965CD-4F05-4278-A42A-2E782C594575}" type="slidenum">
              <a:rPr lang="es-ES" altLang="es-MX" smtClean="0">
                <a:latin typeface="Arial" panose="020B0604020202020204" pitchFamily="34" charset="0"/>
              </a:rPr>
              <a:pPr>
                <a:spcBef>
                  <a:spcPct val="0"/>
                </a:spcBef>
              </a:pPr>
              <a:t>10</a:t>
            </a:fld>
            <a:endParaRPr lang="es-ES" altLang="es-MX" smtClean="0">
              <a:latin typeface="Arial" panose="020B0604020202020204" pitchFamily="34" charset="0"/>
            </a:endParaRPr>
          </a:p>
        </p:txBody>
      </p:sp>
    </p:spTree>
    <p:extLst>
      <p:ext uri="{BB962C8B-B14F-4D97-AF65-F5344CB8AC3E}">
        <p14:creationId xmlns:p14="http://schemas.microsoft.com/office/powerpoint/2010/main" val="393433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smtClean="0">
              <a:latin typeface="Arial" panose="020B0604020202020204" pitchFamily="34" charset="0"/>
            </a:endParaRPr>
          </a:p>
        </p:txBody>
      </p:sp>
      <p:sp>
        <p:nvSpPr>
          <p:cNvPr id="890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1ED248-76C6-4D87-A2FF-29819A70FE8C}" type="slidenum">
              <a:rPr lang="es-ES">
                <a:latin typeface="Arial" panose="020B0604020202020204" pitchFamily="34" charset="0"/>
              </a:rPr>
              <a:pPr>
                <a:spcBef>
                  <a:spcPct val="0"/>
                </a:spcBef>
              </a:pPr>
              <a:t>13</a:t>
            </a:fld>
            <a:endParaRPr lang="es-ES">
              <a:latin typeface="Arial" panose="020B0604020202020204" pitchFamily="34" charset="0"/>
            </a:endParaRPr>
          </a:p>
        </p:txBody>
      </p:sp>
    </p:spTree>
    <p:extLst>
      <p:ext uri="{BB962C8B-B14F-4D97-AF65-F5344CB8AC3E}">
        <p14:creationId xmlns:p14="http://schemas.microsoft.com/office/powerpoint/2010/main" val="132294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DA680B3-AE72-4F13-87F8-F76B8395D696}" type="slidenum">
              <a:rPr lang="es-ES"/>
              <a:pPr eaLnBrk="1" hangingPunct="1"/>
              <a:t>14</a:t>
            </a:fld>
            <a:endParaRPr lang="es-E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The ErbB family is composed of 4 evolutionarily related receptor tyrosine kinases: ErbB-1 (also known as the epidermal growth factor receptor [EGFR] or HER1), ErbB-2 (also known as HER2/neu), ErbB-3 (HER3), and ErbB-4 (HER4). The 4 members of this family share a similar conserved structure––an extracellular ligand-binding domain, a single transmembrane-spanning domain, and an intracellular tyrosine kinase domain. </a:t>
            </a:r>
          </a:p>
        </p:txBody>
      </p:sp>
    </p:spTree>
    <p:extLst>
      <p:ext uri="{BB962C8B-B14F-4D97-AF65-F5344CB8AC3E}">
        <p14:creationId xmlns:p14="http://schemas.microsoft.com/office/powerpoint/2010/main" val="423115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6C4278-17C9-4703-8F02-1B7688C1E009}" type="slidenum">
              <a:rPr lang="es-ES" altLang="es-MX" smtClean="0">
                <a:latin typeface="Arial" panose="020B0604020202020204" pitchFamily="34" charset="0"/>
              </a:rPr>
              <a:pPr>
                <a:spcBef>
                  <a:spcPct val="0"/>
                </a:spcBef>
              </a:pPr>
              <a:t>16</a:t>
            </a:fld>
            <a:endParaRPr lang="es-ES" altLang="es-MX" smtClean="0">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xfrm>
            <a:off x="1130300" y="674688"/>
            <a:ext cx="459740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xfrm>
            <a:off x="893763" y="4340225"/>
            <a:ext cx="5070475"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30" tIns="44865" rIns="89730" bIns="44865" numCol="1" anchor="t" anchorCtr="0" compatLnSpc="1">
            <a:prstTxWarp prst="textNoShape">
              <a:avLst/>
            </a:prstTxWarp>
          </a:bodyPr>
          <a:lstStyle/>
          <a:p>
            <a:r>
              <a:rPr lang="en-US" altLang="es-MX" smtClean="0"/>
              <a:t>Without a vasculature, tumors remain small (1–2 mm) and dormant</a:t>
            </a:r>
            <a:r>
              <a:rPr lang="en-US" altLang="es-MX" baseline="30000" smtClean="0"/>
              <a:t>1</a:t>
            </a:r>
          </a:p>
          <a:p>
            <a:r>
              <a:rPr lang="en-US" altLang="es-MX" smtClean="0"/>
              <a:t>Tumors acquire a vasculature through stimulating an “angiogenic switch”</a:t>
            </a:r>
            <a:r>
              <a:rPr lang="en-US" altLang="es-MX" baseline="30000" smtClean="0"/>
              <a:t>1,2</a:t>
            </a:r>
          </a:p>
          <a:p>
            <a:pPr lvl="1"/>
            <a:r>
              <a:rPr lang="en-US" altLang="es-MX" smtClean="0"/>
              <a:t>Angiogenesis, the growth of new blood vessels from preexisting ones, is controlled by a balance of pro- and antiangiogenic factors</a:t>
            </a:r>
            <a:r>
              <a:rPr lang="en-US" altLang="es-MX" baseline="30000" smtClean="0"/>
              <a:t>1</a:t>
            </a:r>
          </a:p>
          <a:p>
            <a:pPr lvl="1"/>
            <a:r>
              <a:rPr lang="en-US" altLang="es-MX" smtClean="0"/>
              <a:t>Tumors disrupt this balance, downregulating antiangiogenic factors and upregulating proangiogenic factors</a:t>
            </a:r>
            <a:r>
              <a:rPr lang="en-US" altLang="es-MX" baseline="30000" smtClean="0"/>
              <a:t>2</a:t>
            </a:r>
            <a:r>
              <a:rPr lang="en-US" altLang="es-MX" smtClean="0"/>
              <a:t> </a:t>
            </a:r>
          </a:p>
          <a:p>
            <a:endParaRPr lang="en-US" altLang="es-MX" smtClean="0"/>
          </a:p>
        </p:txBody>
      </p:sp>
      <p:sp>
        <p:nvSpPr>
          <p:cNvPr id="24581" name="Rectangle 4"/>
          <p:cNvSpPr>
            <a:spLocks noChangeArrowheads="1"/>
          </p:cNvSpPr>
          <p:nvPr/>
        </p:nvSpPr>
        <p:spPr bwMode="auto">
          <a:xfrm>
            <a:off x="909638" y="8467725"/>
            <a:ext cx="31988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95" tIns="45247" rIns="90495" bIns="45247">
            <a:spAutoFit/>
          </a:bodyPr>
          <a:lstStyle>
            <a:lvl1pPr defTabSz="904875">
              <a:spcBef>
                <a:spcPct val="30000"/>
              </a:spcBef>
              <a:defRPr sz="1200">
                <a:solidFill>
                  <a:schemeClr val="tx1"/>
                </a:solidFill>
                <a:latin typeface="Calibri" panose="020F0502020204030204" pitchFamily="34" charset="0"/>
              </a:defRPr>
            </a:lvl1pPr>
            <a:lvl2pPr marL="742950" indent="-285750" defTabSz="904875">
              <a:spcBef>
                <a:spcPct val="30000"/>
              </a:spcBef>
              <a:defRPr sz="1200">
                <a:solidFill>
                  <a:schemeClr val="tx1"/>
                </a:solidFill>
                <a:latin typeface="Calibri" panose="020F0502020204030204" pitchFamily="34" charset="0"/>
              </a:defRPr>
            </a:lvl2pPr>
            <a:lvl3pPr marL="1143000" indent="-228600" defTabSz="904875">
              <a:spcBef>
                <a:spcPct val="30000"/>
              </a:spcBef>
              <a:defRPr sz="1200">
                <a:solidFill>
                  <a:schemeClr val="tx1"/>
                </a:solidFill>
                <a:latin typeface="Calibri" panose="020F0502020204030204" pitchFamily="34" charset="0"/>
              </a:defRPr>
            </a:lvl3pPr>
            <a:lvl4pPr marL="1600200" indent="-228600" defTabSz="904875">
              <a:spcBef>
                <a:spcPct val="30000"/>
              </a:spcBef>
              <a:defRPr sz="1200">
                <a:solidFill>
                  <a:schemeClr val="tx1"/>
                </a:solidFill>
                <a:latin typeface="Calibri" panose="020F0502020204030204" pitchFamily="34" charset="0"/>
              </a:defRPr>
            </a:lvl4pPr>
            <a:lvl5pPr marL="2057400" indent="-228600" defTabSz="904875">
              <a:spcBef>
                <a:spcPct val="30000"/>
              </a:spcBef>
              <a:defRPr sz="1200">
                <a:solidFill>
                  <a:schemeClr val="tx1"/>
                </a:solidFill>
                <a:latin typeface="Calibri" panose="020F0502020204030204" pitchFamily="34" charset="0"/>
              </a:defRPr>
            </a:lvl5pPr>
            <a:lvl6pPr marL="2514600" indent="-228600" defTabSz="9048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48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48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4875"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r>
              <a:rPr lang="en-US" altLang="es-MX" sz="1000">
                <a:latin typeface="Arial" panose="020B0604020202020204" pitchFamily="34" charset="0"/>
              </a:rPr>
              <a:t>1. Griffioen and Molema. </a:t>
            </a:r>
            <a:r>
              <a:rPr lang="en-US" altLang="es-MX" sz="1000" i="1">
                <a:latin typeface="Arial" panose="020B0604020202020204" pitchFamily="34" charset="0"/>
              </a:rPr>
              <a:t>Pharmacol</a:t>
            </a:r>
            <a:r>
              <a:rPr lang="en-US" altLang="es-MX" sz="1000">
                <a:latin typeface="Arial" panose="020B0604020202020204" pitchFamily="34" charset="0"/>
              </a:rPr>
              <a:t> </a:t>
            </a:r>
            <a:r>
              <a:rPr lang="en-US" altLang="es-MX" sz="1000" i="1">
                <a:latin typeface="Arial" panose="020B0604020202020204" pitchFamily="34" charset="0"/>
              </a:rPr>
              <a:t>Rev</a:t>
            </a:r>
            <a:r>
              <a:rPr lang="en-US" altLang="es-MX" sz="1000">
                <a:latin typeface="Arial" panose="020B0604020202020204" pitchFamily="34" charset="0"/>
              </a:rPr>
              <a:t>. 2000;52:237.</a:t>
            </a:r>
          </a:p>
          <a:p>
            <a:pPr>
              <a:spcBef>
                <a:spcPct val="0"/>
              </a:spcBef>
            </a:pPr>
            <a:r>
              <a:rPr lang="en-US" altLang="es-MX" sz="1000">
                <a:latin typeface="Arial" panose="020B0604020202020204" pitchFamily="34" charset="0"/>
              </a:rPr>
              <a:t>2. Hanahan and Weinberg. </a:t>
            </a:r>
            <a:r>
              <a:rPr lang="en-US" altLang="es-MX" sz="1000" i="1">
                <a:latin typeface="Arial" panose="020B0604020202020204" pitchFamily="34" charset="0"/>
              </a:rPr>
              <a:t>Cell.</a:t>
            </a:r>
            <a:r>
              <a:rPr lang="en-US" altLang="es-MX" sz="1000">
                <a:latin typeface="Arial" panose="020B0604020202020204" pitchFamily="34" charset="0"/>
              </a:rPr>
              <a:t> 2000;100:57.</a:t>
            </a:r>
          </a:p>
        </p:txBody>
      </p:sp>
    </p:spTree>
    <p:extLst>
      <p:ext uri="{BB962C8B-B14F-4D97-AF65-F5344CB8AC3E}">
        <p14:creationId xmlns:p14="http://schemas.microsoft.com/office/powerpoint/2010/main" val="3204747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61501" y="1450369"/>
            <a:ext cx="258139" cy="907687"/>
            <a:chOff x="5715000" y="1528480"/>
            <a:chExt cx="242005" cy="1898754"/>
          </a:xfrm>
        </p:grpSpPr>
        <p:sp>
          <p:nvSpPr>
            <p:cNvPr id="23" name="Freeform 22"/>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24" name="Freeform 23"/>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18" name="Group 17"/>
          <p:cNvGrpSpPr/>
          <p:nvPr/>
        </p:nvGrpSpPr>
        <p:grpSpPr>
          <a:xfrm>
            <a:off x="6059617" y="3128885"/>
            <a:ext cx="258139" cy="215025"/>
            <a:chOff x="5715000" y="1528480"/>
            <a:chExt cx="242005" cy="1898754"/>
          </a:xfrm>
        </p:grpSpPr>
        <p:sp>
          <p:nvSpPr>
            <p:cNvPr id="19" name="Freeform 18"/>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20" name="Freeform 19"/>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16" name="Group 15"/>
          <p:cNvGrpSpPr/>
          <p:nvPr/>
        </p:nvGrpSpPr>
        <p:grpSpPr>
          <a:xfrm>
            <a:off x="6059617" y="2883114"/>
            <a:ext cx="258139" cy="215025"/>
            <a:chOff x="5715000" y="1528480"/>
            <a:chExt cx="242005" cy="1898754"/>
          </a:xfrm>
        </p:grpSpPr>
        <p:sp>
          <p:nvSpPr>
            <p:cNvPr id="12" name="Freeform 11"/>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13" name="Freeform 12"/>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3" name="Notes Placeholder 2"/>
          <p:cNvSpPr>
            <a:spLocks noGrp="1"/>
          </p:cNvSpPr>
          <p:nvPr>
            <p:ph type="body" idx="1"/>
          </p:nvPr>
        </p:nvSpPr>
        <p:spPr/>
        <p:txBody>
          <a:bodyPr rtlCol="0"/>
          <a:lstStyle/>
          <a:p>
            <a:pPr rtl="0"/>
            <a:r>
              <a:rPr lang="es-MX" dirty="0"/>
              <a:t>La respuesta inmune tiene la capacidad de reconocer antígenos específicos y responder a la estimulación antigénica. El sistema inmune puede detectar y destruir las células tumorales ya que expresan antígenos múltiples que no se expresan en los tejidos sanos.</a:t>
            </a:r>
            <a:r>
              <a:rPr lang="es-MX" baseline="30000" dirty="0"/>
              <a:t>1</a:t>
            </a:r>
            <a:endParaRPr lang="en-US" dirty="0"/>
          </a:p>
          <a:p>
            <a:pPr rtl="0"/>
            <a:r>
              <a:rPr lang="es-MX" dirty="0"/>
              <a:t>Análisis de muestras tumorales humanas basadas en inmunohistoquímica han correlacionado la presencia de células inmunes dentro de tumores con mejores resultados en algunos cánceres, incluyendo cáncer ovárico,</a:t>
            </a:r>
            <a:r>
              <a:rPr lang="es-MX" baseline="30000" dirty="0"/>
              <a:t>2</a:t>
            </a:r>
            <a:r>
              <a:rPr lang="es-MX" dirty="0"/>
              <a:t> colorrectal,</a:t>
            </a:r>
            <a:r>
              <a:rPr lang="es-MX" baseline="30000" dirty="0"/>
              <a:t>3</a:t>
            </a:r>
            <a:r>
              <a:rPr lang="es-MX" dirty="0"/>
              <a:t> y ciertos tipos de cánceres de </a:t>
            </a:r>
            <a:r>
              <a:rPr lang="es-MX" dirty="0" smtClean="0"/>
              <a:t>mama</a:t>
            </a:r>
            <a:r>
              <a:rPr lang="es-MX" baseline="30000" dirty="0" smtClean="0"/>
              <a:t>4</a:t>
            </a:r>
            <a:r>
              <a:rPr lang="es-MX" dirty="0"/>
              <a:t>.</a:t>
            </a:r>
          </a:p>
          <a:p>
            <a:pPr rtl="0"/>
            <a:r>
              <a:rPr lang="es-MX" dirty="0"/>
              <a:t>Las condiciones en que se suprime el sistema inmunológico </a:t>
            </a:r>
            <a:r>
              <a:rPr lang="es-MX" dirty="0" smtClean="0"/>
              <a:t>han </a:t>
            </a:r>
            <a:r>
              <a:rPr lang="es-MX" dirty="0"/>
              <a:t>sido </a:t>
            </a:r>
            <a:r>
              <a:rPr lang="es-MX" dirty="0" smtClean="0"/>
              <a:t>asociadas </a:t>
            </a:r>
            <a:r>
              <a:rPr lang="es-MX" dirty="0"/>
              <a:t>con una mayor incidencia de algunos tipos de cáncer.</a:t>
            </a:r>
          </a:p>
          <a:p>
            <a:pPr lvl="1" rtl="0"/>
            <a:r>
              <a:rPr lang="es-MX" dirty="0"/>
              <a:t>Un estudio de enlace de registro poblacional </a:t>
            </a:r>
            <a:r>
              <a:rPr lang="es-MX" dirty="0" smtClean="0"/>
              <a:t>en </a:t>
            </a:r>
            <a:r>
              <a:rPr lang="es-MX" dirty="0"/>
              <a:t>pacientes con virus de inmunodeficiencia humana (VIH), diagnosticados de 1991 a 2002 en múltiples estados de la Unión Americana, mostraron un mayor riesgo de desarrollar sarcoma de Kaposi y linfoma </a:t>
            </a:r>
            <a:r>
              <a:rPr lang="es-MX" dirty="0" smtClean="0"/>
              <a:t>no-</a:t>
            </a:r>
            <a:r>
              <a:rPr lang="es-MX" dirty="0" err="1" smtClean="0"/>
              <a:t>Hodgkin</a:t>
            </a:r>
            <a:r>
              <a:rPr lang="es-MX" dirty="0" smtClean="0"/>
              <a:t> (LNH</a:t>
            </a:r>
            <a:r>
              <a:rPr lang="es-MX" dirty="0"/>
              <a:t>), así como algunos otros tipos de cánceres, incluyendo cervical, pulmonar y hepático.</a:t>
            </a:r>
            <a:r>
              <a:rPr lang="es-MX" baseline="30000" dirty="0"/>
              <a:t>5</a:t>
            </a:r>
          </a:p>
          <a:p>
            <a:pPr lvl="1" rtl="0"/>
            <a:r>
              <a:rPr lang="es-MX" dirty="0"/>
              <a:t>Un meta-análisis de 5 estudios </a:t>
            </a:r>
            <a:r>
              <a:rPr lang="es-MX" dirty="0" smtClean="0"/>
              <a:t>poblacionales en </a:t>
            </a:r>
            <a:r>
              <a:rPr lang="es-MX" dirty="0"/>
              <a:t>pacientes con trasplantes, tratados con terapias inmunosupresoras, demostraron un mayor riesgo aproximado 2 a 6 veces de padecer </a:t>
            </a:r>
            <a:r>
              <a:rPr lang="es-MX" dirty="0" smtClean="0"/>
              <a:t>cáncer. </a:t>
            </a:r>
            <a:r>
              <a:rPr lang="es-MX" dirty="0"/>
              <a:t>Los cánceres que se vieron incrementados en comparación con la población de control demográficamente comparada incluyen cánceres </a:t>
            </a:r>
            <a:r>
              <a:rPr lang="es-MX" dirty="0" smtClean="0"/>
              <a:t>como </a:t>
            </a:r>
            <a:r>
              <a:rPr lang="es-MX" dirty="0"/>
              <a:t>mieloma múltiple, leucemia, vejiga, tiroides</a:t>
            </a:r>
            <a:r>
              <a:rPr lang="es-MX" dirty="0">
                <a:solidFill>
                  <a:srgbClr val="00B050"/>
                </a:solidFill>
              </a:rPr>
              <a:t>,</a:t>
            </a:r>
            <a:r>
              <a:rPr lang="es-MX" dirty="0"/>
              <a:t> melanoma y renal.</a:t>
            </a:r>
            <a:r>
              <a:rPr lang="es-MX" baseline="30000" dirty="0"/>
              <a:t>6</a:t>
            </a:r>
          </a:p>
          <a:p>
            <a:pPr lvl="1" rtl="0"/>
            <a:endParaRPr lang="en-US" dirty="0"/>
          </a:p>
        </p:txBody>
      </p:sp>
      <p:sp>
        <p:nvSpPr>
          <p:cNvPr id="14" name="Rectangle 13"/>
          <p:cNvSpPr/>
          <p:nvPr/>
        </p:nvSpPr>
        <p:spPr>
          <a:xfrm>
            <a:off x="6193774" y="2826258"/>
            <a:ext cx="921026" cy="27227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Engels 2008: p189A </a:t>
            </a:r>
          </a:p>
        </p:txBody>
      </p:sp>
      <p:sp>
        <p:nvSpPr>
          <p:cNvPr id="21" name="Rectangle 20"/>
          <p:cNvSpPr/>
          <p:nvPr/>
        </p:nvSpPr>
        <p:spPr>
          <a:xfrm>
            <a:off x="6193774" y="3128883"/>
            <a:ext cx="921026" cy="27227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Grulich 2007: p59A; p64A  </a:t>
            </a:r>
          </a:p>
        </p:txBody>
      </p:sp>
      <p:sp>
        <p:nvSpPr>
          <p:cNvPr id="25" name="Rectangle 24"/>
          <p:cNvSpPr/>
          <p:nvPr/>
        </p:nvSpPr>
        <p:spPr>
          <a:xfrm>
            <a:off x="6235156" y="1511301"/>
            <a:ext cx="921026" cy="7510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Hwang 2012: p5A; p12A              Pages 2005: p2663A            </a:t>
            </a:r>
            <a:r>
              <a:rPr lang="en-US" sz="800" dirty="0">
                <a:solidFill>
                  <a:schemeClr val="tx1"/>
                </a:solidFill>
                <a:latin typeface="Arial" pitchFamily="34" charset="0"/>
                <a:cs typeface="Arial" pitchFamily="34" charset="0"/>
              </a:rPr>
              <a:t/>
            </a:r>
            <a:br>
              <a:rPr lang="en-US" sz="800" dirty="0">
                <a:solidFill>
                  <a:schemeClr val="tx1"/>
                </a:solidFill>
                <a:latin typeface="Arial" pitchFamily="34" charset="0"/>
                <a:cs typeface="Arial" pitchFamily="34" charset="0"/>
              </a:rPr>
            </a:br>
            <a:r>
              <a:rPr lang="es-MX" sz="800" dirty="0">
                <a:solidFill>
                  <a:schemeClr val="tx1"/>
                </a:solidFill>
                <a:latin typeface="Arial" pitchFamily="34" charset="0"/>
                <a:cs typeface="Arial" pitchFamily="34" charset="0"/>
              </a:rPr>
              <a:t>Loi 2013: p864A, B; p865A</a:t>
            </a:r>
          </a:p>
        </p:txBody>
      </p:sp>
      <p:sp>
        <p:nvSpPr>
          <p:cNvPr id="32" name="TextBox 31"/>
          <p:cNvSpPr txBox="1"/>
          <p:nvPr/>
        </p:nvSpPr>
        <p:spPr>
          <a:xfrm>
            <a:off x="1061939" y="8487346"/>
            <a:ext cx="6224253" cy="830997"/>
          </a:xfrm>
          <a:prstGeom prst="rect">
            <a:avLst/>
          </a:prstGeom>
          <a:noFill/>
        </p:spPr>
        <p:txBody>
          <a:bodyPr vert="horz" wrap="square" lIns="0" tIns="0" rIns="0" bIns="0" numCol="1" rtlCol="0" anchor="b" anchorCtr="0" compatLnSpc="1">
            <a:prstTxWarp prst="textNoShape">
              <a:avLst/>
            </a:prstTxWarp>
            <a:spAutoFit/>
          </a:bodyPr>
          <a:lstStyle/>
          <a:p>
            <a:pPr rtl="0" fontAlgn="base">
              <a:spcBef>
                <a:spcPct val="0"/>
              </a:spcBef>
              <a:spcAft>
                <a:spcPct val="0"/>
              </a:spcAft>
            </a:pPr>
            <a:r>
              <a:rPr lang="es-MX" sz="900" b="1" dirty="0">
                <a:latin typeface="Arial" pitchFamily="34" charset="0"/>
                <a:cs typeface="Arial" pitchFamily="34" charset="0"/>
              </a:rPr>
              <a:t>1. </a:t>
            </a:r>
            <a:r>
              <a:rPr lang="es-MX" sz="900" dirty="0">
                <a:latin typeface="Arial" pitchFamily="34" charset="0"/>
                <a:cs typeface="Arial" pitchFamily="34" charset="0"/>
              </a:rPr>
              <a:t>Norvell A. In: Prendergast GC y cols. </a:t>
            </a:r>
            <a:r>
              <a:rPr lang="es-MX" sz="900" i="1" dirty="0">
                <a:latin typeface="Arial" pitchFamily="34" charset="0"/>
                <a:cs typeface="Arial" pitchFamily="34" charset="0"/>
              </a:rPr>
              <a:t>Cancer Immunotherapy</a:t>
            </a:r>
            <a:r>
              <a:rPr lang="es-MX" sz="900" dirty="0">
                <a:latin typeface="Arial" pitchFamily="34" charset="0"/>
                <a:cs typeface="Arial" pitchFamily="34" charset="0"/>
              </a:rPr>
              <a:t>. 2nd ed. Elsevier; 2013:11–24.</a:t>
            </a:r>
          </a:p>
          <a:p>
            <a:pPr lvl="0" rtl="0" fontAlgn="base">
              <a:spcBef>
                <a:spcPct val="0"/>
              </a:spcBef>
              <a:spcAft>
                <a:spcPct val="0"/>
              </a:spcAft>
            </a:pPr>
            <a:r>
              <a:rPr lang="es-MX" sz="900" b="1" dirty="0">
                <a:latin typeface="Arial" pitchFamily="34" charset="0"/>
                <a:cs typeface="Arial" pitchFamily="34" charset="0"/>
              </a:rPr>
              <a:t>2. </a:t>
            </a:r>
            <a:r>
              <a:rPr lang="es-MX" sz="900" dirty="0">
                <a:latin typeface="Arial" pitchFamily="34" charset="0"/>
                <a:cs typeface="Arial" pitchFamily="34" charset="0"/>
              </a:rPr>
              <a:t>Hwang WT y cols. </a:t>
            </a:r>
            <a:r>
              <a:rPr lang="es-MX" sz="900" i="1" dirty="0">
                <a:latin typeface="Arial" pitchFamily="34" charset="0"/>
                <a:cs typeface="Arial" pitchFamily="34" charset="0"/>
              </a:rPr>
              <a:t>Gynecol Oncol</a:t>
            </a:r>
            <a:r>
              <a:rPr lang="es-MX" sz="900" dirty="0">
                <a:latin typeface="Arial" pitchFamily="34" charset="0"/>
                <a:cs typeface="Arial" pitchFamily="34" charset="0"/>
              </a:rPr>
              <a:t>. 2012;124:192–198. </a:t>
            </a:r>
          </a:p>
          <a:p>
            <a:pPr lvl="0" rtl="0" fontAlgn="base">
              <a:spcBef>
                <a:spcPct val="0"/>
              </a:spcBef>
              <a:spcAft>
                <a:spcPct val="0"/>
              </a:spcAft>
            </a:pPr>
            <a:r>
              <a:rPr lang="es-MX" sz="900" b="1" dirty="0">
                <a:latin typeface="Arial" pitchFamily="34" charset="0"/>
                <a:cs typeface="Arial" pitchFamily="34" charset="0"/>
              </a:rPr>
              <a:t>3</a:t>
            </a:r>
            <a:r>
              <a:rPr lang="es-MX" sz="900" dirty="0">
                <a:latin typeface="Arial" pitchFamily="34" charset="0"/>
                <a:cs typeface="Arial" pitchFamily="34" charset="0"/>
              </a:rPr>
              <a:t>. Pages F y cols. </a:t>
            </a:r>
            <a:r>
              <a:rPr lang="es-MX" sz="900" i="1" dirty="0">
                <a:latin typeface="Arial" pitchFamily="34" charset="0"/>
                <a:cs typeface="Arial" pitchFamily="34" charset="0"/>
              </a:rPr>
              <a:t>N Engl J Med</a:t>
            </a:r>
            <a:r>
              <a:rPr lang="es-MX" sz="900" dirty="0">
                <a:latin typeface="Arial" pitchFamily="34" charset="0"/>
                <a:cs typeface="Arial" pitchFamily="34" charset="0"/>
              </a:rPr>
              <a:t>. 2005;353:2654–2666.</a:t>
            </a:r>
          </a:p>
          <a:p>
            <a:pPr rtl="0" fontAlgn="base">
              <a:spcBef>
                <a:spcPct val="0"/>
              </a:spcBef>
              <a:spcAft>
                <a:spcPct val="0"/>
              </a:spcAft>
            </a:pPr>
            <a:r>
              <a:rPr lang="es-MX" sz="900" b="1" dirty="0">
                <a:latin typeface="Arial" pitchFamily="34" charset="0"/>
                <a:cs typeface="Arial" pitchFamily="34" charset="0"/>
              </a:rPr>
              <a:t>4</a:t>
            </a:r>
            <a:r>
              <a:rPr lang="es-MX" sz="900" i="1" dirty="0">
                <a:latin typeface="Arial" pitchFamily="34" charset="0"/>
                <a:cs typeface="Arial" pitchFamily="34" charset="0"/>
              </a:rPr>
              <a:t>. </a:t>
            </a:r>
            <a:r>
              <a:rPr lang="es-MX" sz="900" dirty="0">
                <a:latin typeface="Arial" pitchFamily="34" charset="0"/>
                <a:cs typeface="Arial" pitchFamily="34" charset="0"/>
              </a:rPr>
              <a:t>Loi S y cols.</a:t>
            </a:r>
            <a:r>
              <a:rPr lang="es-MX" sz="900" i="1" dirty="0">
                <a:latin typeface="Arial" pitchFamily="34" charset="0"/>
                <a:cs typeface="Arial" pitchFamily="34" charset="0"/>
              </a:rPr>
              <a:t> J Clin Oncol. </a:t>
            </a:r>
            <a:r>
              <a:rPr lang="es-MX" sz="900" dirty="0">
                <a:latin typeface="Arial" pitchFamily="34" charset="0"/>
                <a:cs typeface="Arial" pitchFamily="34" charset="0"/>
              </a:rPr>
              <a:t>2013;31:860–867.</a:t>
            </a:r>
          </a:p>
          <a:p>
            <a:pPr rtl="0" fontAlgn="base">
              <a:spcBef>
                <a:spcPct val="0"/>
              </a:spcBef>
              <a:spcAft>
                <a:spcPct val="0"/>
              </a:spcAft>
            </a:pPr>
            <a:r>
              <a:rPr lang="es-MX" sz="900" b="1" dirty="0">
                <a:latin typeface="Arial" pitchFamily="34" charset="0"/>
                <a:cs typeface="Arial" pitchFamily="34" charset="0"/>
              </a:rPr>
              <a:t>5. </a:t>
            </a:r>
            <a:r>
              <a:rPr lang="es-MX" sz="900" dirty="0">
                <a:latin typeface="Arial" pitchFamily="34" charset="0"/>
                <a:cs typeface="Arial" pitchFamily="34" charset="0"/>
              </a:rPr>
              <a:t>Engels EA y cols. </a:t>
            </a:r>
            <a:r>
              <a:rPr lang="es-MX" sz="900" i="1" dirty="0">
                <a:latin typeface="Arial" pitchFamily="34" charset="0"/>
                <a:cs typeface="Arial" pitchFamily="34" charset="0"/>
              </a:rPr>
              <a:t>Int J Cancer</a:t>
            </a:r>
            <a:r>
              <a:rPr lang="es-MX" sz="900" dirty="0">
                <a:latin typeface="Arial" pitchFamily="34" charset="0"/>
                <a:cs typeface="Arial" pitchFamily="34" charset="0"/>
              </a:rPr>
              <a:t>. 2008;123:187–194.</a:t>
            </a:r>
          </a:p>
          <a:p>
            <a:pPr rtl="0" fontAlgn="base">
              <a:spcBef>
                <a:spcPct val="0"/>
              </a:spcBef>
              <a:spcAft>
                <a:spcPct val="0"/>
              </a:spcAft>
            </a:pPr>
            <a:r>
              <a:rPr lang="es-MX" sz="900" b="1" dirty="0">
                <a:latin typeface="Arial" pitchFamily="34" charset="0"/>
                <a:cs typeface="Arial" pitchFamily="34" charset="0"/>
              </a:rPr>
              <a:t>6. </a:t>
            </a:r>
            <a:r>
              <a:rPr lang="es-MX" sz="900" dirty="0">
                <a:latin typeface="Arial" pitchFamily="34" charset="0"/>
                <a:cs typeface="Arial" pitchFamily="34" charset="0"/>
              </a:rPr>
              <a:t>Grulich AE y cols. </a:t>
            </a:r>
            <a:r>
              <a:rPr lang="es-MX" sz="900" i="1" dirty="0">
                <a:latin typeface="Arial" pitchFamily="34" charset="0"/>
                <a:cs typeface="Arial" pitchFamily="34" charset="0"/>
              </a:rPr>
              <a:t>Lancet</a:t>
            </a:r>
            <a:r>
              <a:rPr lang="es-MX" sz="900" dirty="0">
                <a:latin typeface="Arial" pitchFamily="34" charset="0"/>
                <a:cs typeface="Arial" pitchFamily="34" charset="0"/>
              </a:rPr>
              <a:t>. 2007;370:59–67.</a:t>
            </a:r>
          </a:p>
        </p:txBody>
      </p:sp>
      <p:grpSp>
        <p:nvGrpSpPr>
          <p:cNvPr id="33" name="Group 32"/>
          <p:cNvGrpSpPr/>
          <p:nvPr/>
        </p:nvGrpSpPr>
        <p:grpSpPr>
          <a:xfrm>
            <a:off x="796185" y="6625869"/>
            <a:ext cx="449362" cy="640724"/>
            <a:chOff x="716868" y="5186148"/>
            <a:chExt cx="190708" cy="825691"/>
          </a:xfrm>
        </p:grpSpPr>
        <p:sp>
          <p:nvSpPr>
            <p:cNvPr id="34" name="Freeform 33"/>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35" name="Freeform 34"/>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31" name="Rectangle 30"/>
          <p:cNvSpPr/>
          <p:nvPr/>
        </p:nvSpPr>
        <p:spPr>
          <a:xfrm>
            <a:off x="19339" y="6611311"/>
            <a:ext cx="773681" cy="44054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Grulich 2007: p59A; p64A  </a:t>
            </a:r>
          </a:p>
        </p:txBody>
      </p:sp>
      <p:grpSp>
        <p:nvGrpSpPr>
          <p:cNvPr id="37" name="Group 36"/>
          <p:cNvGrpSpPr/>
          <p:nvPr/>
        </p:nvGrpSpPr>
        <p:grpSpPr>
          <a:xfrm>
            <a:off x="706041" y="5050112"/>
            <a:ext cx="526412" cy="600939"/>
            <a:chOff x="716868" y="5186148"/>
            <a:chExt cx="190708" cy="825691"/>
          </a:xfrm>
        </p:grpSpPr>
        <p:sp>
          <p:nvSpPr>
            <p:cNvPr id="38" name="Freeform 37"/>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39" name="Freeform 38"/>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40" name="Rectangle 39"/>
          <p:cNvSpPr/>
          <p:nvPr/>
        </p:nvSpPr>
        <p:spPr>
          <a:xfrm>
            <a:off x="54945" y="5050112"/>
            <a:ext cx="704429" cy="97683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Hwang 2012: p5A; p12A</a:t>
            </a:r>
            <a:r>
              <a:rPr lang="en-US" sz="800" dirty="0">
                <a:solidFill>
                  <a:schemeClr val="tx1"/>
                </a:solidFill>
                <a:latin typeface="Arial" pitchFamily="34" charset="0"/>
                <a:cs typeface="Arial" pitchFamily="34" charset="0"/>
              </a:rPr>
              <a:t/>
            </a:r>
            <a:br>
              <a:rPr lang="en-US" sz="800" dirty="0">
                <a:solidFill>
                  <a:schemeClr val="tx1"/>
                </a:solidFill>
                <a:latin typeface="Arial" pitchFamily="34" charset="0"/>
                <a:cs typeface="Arial" pitchFamily="34" charset="0"/>
              </a:rPr>
            </a:br>
            <a:r>
              <a:rPr lang="es-MX" sz="800" dirty="0">
                <a:solidFill>
                  <a:schemeClr val="tx1"/>
                </a:solidFill>
                <a:latin typeface="Arial" pitchFamily="34" charset="0"/>
                <a:cs typeface="Arial" pitchFamily="34" charset="0"/>
              </a:rPr>
              <a:t>Páginas de 2005: 2663A    </a:t>
            </a:r>
            <a:r>
              <a:rPr lang="en-US" sz="800" dirty="0">
                <a:solidFill>
                  <a:schemeClr val="tx1"/>
                </a:solidFill>
                <a:latin typeface="Arial" pitchFamily="34" charset="0"/>
                <a:cs typeface="Arial" pitchFamily="34" charset="0"/>
              </a:rPr>
              <a:t/>
            </a:r>
            <a:br>
              <a:rPr lang="en-US" sz="800" dirty="0">
                <a:solidFill>
                  <a:schemeClr val="tx1"/>
                </a:solidFill>
                <a:latin typeface="Arial" pitchFamily="34" charset="0"/>
                <a:cs typeface="Arial" pitchFamily="34" charset="0"/>
              </a:rPr>
            </a:br>
            <a:r>
              <a:rPr lang="es-MX" sz="800" dirty="0">
                <a:solidFill>
                  <a:schemeClr val="tx1"/>
                </a:solidFill>
                <a:latin typeface="Arial" pitchFamily="34" charset="0"/>
                <a:cs typeface="Arial" pitchFamily="34" charset="0"/>
              </a:rPr>
              <a:t>Loi 2013: p864A, B; p865A</a:t>
            </a:r>
          </a:p>
        </p:txBody>
      </p:sp>
      <p:grpSp>
        <p:nvGrpSpPr>
          <p:cNvPr id="45" name="Group 44"/>
          <p:cNvGrpSpPr/>
          <p:nvPr/>
        </p:nvGrpSpPr>
        <p:grpSpPr>
          <a:xfrm>
            <a:off x="742823" y="4549823"/>
            <a:ext cx="319112" cy="376522"/>
            <a:chOff x="669099" y="4305869"/>
            <a:chExt cx="150097" cy="941695"/>
          </a:xfrm>
        </p:grpSpPr>
        <p:sp>
          <p:nvSpPr>
            <p:cNvPr id="42" name="Freeform 41"/>
            <p:cNvSpPr/>
            <p:nvPr/>
          </p:nvSpPr>
          <p:spPr>
            <a:xfrm>
              <a:off x="725365" y="4305869"/>
              <a:ext cx="93831" cy="941695"/>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43" name="Freeform 42"/>
            <p:cNvSpPr/>
            <p:nvPr/>
          </p:nvSpPr>
          <p:spPr>
            <a:xfrm>
              <a:off x="669099" y="4730999"/>
              <a:ext cx="52460" cy="758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44" name="Rectangle 43"/>
          <p:cNvSpPr/>
          <p:nvPr/>
        </p:nvSpPr>
        <p:spPr>
          <a:xfrm>
            <a:off x="57924" y="4520633"/>
            <a:ext cx="714306" cy="40340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2013 Capítulo 2: p16A</a:t>
            </a:r>
          </a:p>
        </p:txBody>
      </p:sp>
      <p:sp>
        <p:nvSpPr>
          <p:cNvPr id="5" name="Slide Image Placeholder 4"/>
          <p:cNvSpPr>
            <a:spLocks noGrp="1" noRot="1" noChangeAspect="1"/>
          </p:cNvSpPr>
          <p:nvPr>
            <p:ph type="sldImg"/>
          </p:nvPr>
        </p:nvSpPr>
        <p:spPr/>
      </p:sp>
      <p:grpSp>
        <p:nvGrpSpPr>
          <p:cNvPr id="41" name="Group 40"/>
          <p:cNvGrpSpPr/>
          <p:nvPr/>
        </p:nvGrpSpPr>
        <p:grpSpPr>
          <a:xfrm>
            <a:off x="798590" y="5985146"/>
            <a:ext cx="449362" cy="578588"/>
            <a:chOff x="716868" y="5186148"/>
            <a:chExt cx="190708" cy="825691"/>
          </a:xfrm>
        </p:grpSpPr>
        <p:sp>
          <p:nvSpPr>
            <p:cNvPr id="46" name="Freeform 45"/>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47" name="Freeform 46"/>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36" name="Rectangle 35"/>
          <p:cNvSpPr/>
          <p:nvPr/>
        </p:nvSpPr>
        <p:spPr>
          <a:xfrm>
            <a:off x="81239" y="6056913"/>
            <a:ext cx="704429" cy="28929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Engels 2008: p187A; p189A</a:t>
            </a:r>
          </a:p>
        </p:txBody>
      </p:sp>
      <p:sp>
        <p:nvSpPr>
          <p:cNvPr id="48" name="Rectangle 47"/>
          <p:cNvSpPr/>
          <p:nvPr/>
        </p:nvSpPr>
        <p:spPr>
          <a:xfrm>
            <a:off x="6093207" y="46014"/>
            <a:ext cx="1192984" cy="1323419"/>
          </a:xfrm>
          <a:prstGeom prst="rect">
            <a:avLst/>
          </a:prstGeom>
          <a:ln>
            <a:solidFill>
              <a:schemeClr val="tx1"/>
            </a:solidFill>
          </a:ln>
        </p:spPr>
        <p:txBody>
          <a:bodyPr wrap="square" lIns="91422" tIns="45710" rIns="91422" bIns="45710" rtlCol="0">
            <a:spAutoFit/>
          </a:bodyPr>
          <a:lstStyle/>
          <a:p>
            <a:pPr rtl="0"/>
            <a:r>
              <a:rPr lang="es-MX" sz="800" dirty="0"/>
              <a:t>This image required permission  Phototake invoice # 222408.</a:t>
            </a:r>
            <a:endParaRPr lang="en-US" sz="800" dirty="0"/>
          </a:p>
          <a:p>
            <a:pPr rtl="0"/>
            <a:endParaRPr lang="en-US" sz="800" dirty="0"/>
          </a:p>
          <a:p>
            <a:pPr rtl="0"/>
            <a:r>
              <a:rPr lang="es-MX" sz="800" dirty="0"/>
              <a:t>Permission</a:t>
            </a:r>
          </a:p>
          <a:p>
            <a:pPr rtl="0"/>
            <a:r>
              <a:rPr lang="es-MX" sz="800" dirty="0"/>
              <a:t>available in Permissions</a:t>
            </a:r>
            <a:endParaRPr lang="en-US" sz="800" dirty="0"/>
          </a:p>
          <a:p>
            <a:pPr rtl="0"/>
            <a:r>
              <a:rPr lang="es-MX" sz="800" dirty="0"/>
              <a:t>Folder.</a:t>
            </a:r>
          </a:p>
          <a:p>
            <a:pPr rtl="0"/>
            <a:endParaRPr lang="en-US" sz="800" dirty="0"/>
          </a:p>
          <a:p>
            <a:pPr rtl="0"/>
            <a:r>
              <a:rPr lang="es-MX" sz="800" dirty="0"/>
              <a:t>Start Date: 2/19/14</a:t>
            </a:r>
            <a:endParaRPr lang="en-US" sz="800" dirty="0"/>
          </a:p>
          <a:p>
            <a:pPr rtl="0"/>
            <a:r>
              <a:rPr lang="es-MX" sz="800" dirty="0"/>
              <a:t>End Date: 2/19/15</a:t>
            </a:r>
            <a:endParaRPr lang="en-US" sz="800" dirty="0"/>
          </a:p>
        </p:txBody>
      </p:sp>
    </p:spTree>
    <p:extLst>
      <p:ext uri="{BB962C8B-B14F-4D97-AF65-F5344CB8AC3E}">
        <p14:creationId xmlns:p14="http://schemas.microsoft.com/office/powerpoint/2010/main" val="540600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035121" y="2957514"/>
            <a:ext cx="258139" cy="919780"/>
            <a:chOff x="5715000" y="1528480"/>
            <a:chExt cx="242005" cy="1898754"/>
          </a:xfrm>
        </p:grpSpPr>
        <p:sp>
          <p:nvSpPr>
            <p:cNvPr id="10" name="Freeform 9"/>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11" name="Freeform 10"/>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4" name="Group 3"/>
          <p:cNvGrpSpPr/>
          <p:nvPr/>
        </p:nvGrpSpPr>
        <p:grpSpPr>
          <a:xfrm>
            <a:off x="6028211" y="1635395"/>
            <a:ext cx="258139" cy="674356"/>
            <a:chOff x="5715000" y="1528480"/>
            <a:chExt cx="242005" cy="1898754"/>
          </a:xfrm>
        </p:grpSpPr>
        <p:sp>
          <p:nvSpPr>
            <p:cNvPr id="5" name="Freeform 4"/>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6" name="Freeform 5"/>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MX" dirty="0"/>
              <a:t>Las células cancerígenas poseen capacidades distintas y complementarias denominadas "características distintivas" que permiten a las células tumorales proliferar y </a:t>
            </a:r>
            <a:r>
              <a:rPr lang="es-MX" dirty="0" smtClean="0"/>
              <a:t>metastatizar.</a:t>
            </a:r>
            <a:r>
              <a:rPr lang="es-MX" baseline="30000" dirty="0" smtClean="0"/>
              <a:t>1</a:t>
            </a:r>
            <a:r>
              <a:rPr lang="es-MX" dirty="0" smtClean="0"/>
              <a:t> </a:t>
            </a:r>
            <a:endParaRPr lang="es-MX" dirty="0"/>
          </a:p>
          <a:p>
            <a:pPr rtl="0"/>
            <a:r>
              <a:rPr lang="es-MX" dirty="0"/>
              <a:t>Las características distintivas establecidas fundamentales para el crecimiento del tumor son</a:t>
            </a:r>
            <a:r>
              <a:rPr lang="es-MX" baseline="30000" dirty="0"/>
              <a:t>1</a:t>
            </a:r>
            <a:r>
              <a:rPr lang="es-MX" dirty="0"/>
              <a:t>:</a:t>
            </a:r>
          </a:p>
          <a:p>
            <a:pPr lvl="1" rtl="0"/>
            <a:r>
              <a:rPr lang="es-MX" dirty="0"/>
              <a:t>Mantener la señalización proliferativa </a:t>
            </a:r>
          </a:p>
          <a:p>
            <a:pPr lvl="1" rtl="0"/>
            <a:r>
              <a:rPr lang="es-MX" dirty="0"/>
              <a:t>Potencial ilimitado replicativo</a:t>
            </a:r>
          </a:p>
          <a:p>
            <a:pPr lvl="1" rtl="0"/>
            <a:r>
              <a:rPr lang="es-MX" dirty="0"/>
              <a:t>Evadir los supresores de crecimiento para eludir la regulación negativa del ciclo celular</a:t>
            </a:r>
          </a:p>
          <a:p>
            <a:pPr lvl="1" rtl="0"/>
            <a:r>
              <a:rPr lang="es-MX" dirty="0"/>
              <a:t>Resistir las señales de muerte por la disminución de los supresores tumorales o estimular las señales antiapoptóticas</a:t>
            </a:r>
          </a:p>
          <a:p>
            <a:pPr lvl="1" rtl="0"/>
            <a:r>
              <a:rPr lang="es-MX" dirty="0"/>
              <a:t>Inducir angiogénesis para abordar la creciente necesidad de nutrientes y oxígeno</a:t>
            </a:r>
          </a:p>
          <a:p>
            <a:pPr lvl="1" rtl="0"/>
            <a:r>
              <a:rPr lang="es-MX" dirty="0"/>
              <a:t>Invasión y metástasis a otros tejidos por la pérdida de adherencia, intravasación en los vasos sanguíneos o linfáticos cercanos, supervivencia en tránsito seguida de extravasación e invasión a los tejidos locales o distantes</a:t>
            </a:r>
          </a:p>
          <a:p>
            <a:pPr rtl="0"/>
            <a:r>
              <a:rPr lang="es-MX" dirty="0"/>
              <a:t>Existe un aumento de evidencia que sugiere que están surgiendo 2 características distintivas adicionales involucradas en el proceso </a:t>
            </a:r>
            <a:r>
              <a:rPr lang="es-MX" dirty="0" smtClean="0"/>
              <a:t>tumorogénico</a:t>
            </a:r>
            <a:r>
              <a:rPr lang="es-MX" baseline="30000" dirty="0" smtClean="0"/>
              <a:t>1</a:t>
            </a:r>
            <a:r>
              <a:rPr lang="es-MX" dirty="0"/>
              <a:t>:</a:t>
            </a:r>
          </a:p>
          <a:p>
            <a:pPr lvl="1" rtl="0"/>
            <a:r>
              <a:rPr lang="es-MX" dirty="0"/>
              <a:t>Modifican el metabolismo celular para apoyar con mayor eficacia la proliferación neoplásica</a:t>
            </a:r>
          </a:p>
          <a:p>
            <a:pPr lvl="1" rtl="0"/>
            <a:r>
              <a:rPr lang="es-MX" dirty="0"/>
              <a:t>Evaden la destrucción por respuesta inmunológica del cuerpo</a:t>
            </a:r>
          </a:p>
          <a:p>
            <a:pPr lvl="1" rtl="0"/>
            <a:endParaRPr lang="en-US" dirty="0" smtClean="0"/>
          </a:p>
          <a:p>
            <a:pPr lvl="1" rtl="0"/>
            <a:endParaRPr lang="en-US" dirty="0" smtClean="0"/>
          </a:p>
          <a:p>
            <a:pPr lvl="1" rtl="0"/>
            <a:endParaRPr lang="en-US" dirty="0" smtClean="0"/>
          </a:p>
          <a:p>
            <a:pPr lvl="1" rtl="0"/>
            <a:endParaRPr lang="en-US" dirty="0" smtClean="0"/>
          </a:p>
          <a:p>
            <a:pPr lvl="1" rtl="0"/>
            <a:endParaRPr lang="en-US" dirty="0"/>
          </a:p>
        </p:txBody>
      </p:sp>
      <p:sp>
        <p:nvSpPr>
          <p:cNvPr id="7" name="Rectangle 6"/>
          <p:cNvSpPr/>
          <p:nvPr/>
        </p:nvSpPr>
        <p:spPr>
          <a:xfrm>
            <a:off x="6169148" y="1846507"/>
            <a:ext cx="1068865" cy="30416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Hanahan 2011: p658A</a:t>
            </a:r>
          </a:p>
        </p:txBody>
      </p:sp>
      <p:sp>
        <p:nvSpPr>
          <p:cNvPr id="8" name="Rectangle 7"/>
          <p:cNvSpPr/>
          <p:nvPr/>
        </p:nvSpPr>
        <p:spPr>
          <a:xfrm>
            <a:off x="6169149" y="3300871"/>
            <a:ext cx="1068865" cy="2543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Hanahan 2011: p647A</a:t>
            </a:r>
          </a:p>
        </p:txBody>
      </p:sp>
      <p:grpSp>
        <p:nvGrpSpPr>
          <p:cNvPr id="12" name="Group 11"/>
          <p:cNvGrpSpPr/>
          <p:nvPr/>
        </p:nvGrpSpPr>
        <p:grpSpPr>
          <a:xfrm>
            <a:off x="996634" y="4513491"/>
            <a:ext cx="183878" cy="329175"/>
            <a:chOff x="716868" y="5186148"/>
            <a:chExt cx="190708" cy="825691"/>
          </a:xfrm>
        </p:grpSpPr>
        <p:sp>
          <p:nvSpPr>
            <p:cNvPr id="13" name="Freeform 12"/>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14" name="Freeform 13"/>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16" name="Rectangle 15"/>
          <p:cNvSpPr/>
          <p:nvPr/>
        </p:nvSpPr>
        <p:spPr>
          <a:xfrm>
            <a:off x="89067" y="4511845"/>
            <a:ext cx="933918" cy="2952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Hanahan 2011: p646A; p647A</a:t>
            </a:r>
          </a:p>
        </p:txBody>
      </p:sp>
      <p:grpSp>
        <p:nvGrpSpPr>
          <p:cNvPr id="17" name="Group 16"/>
          <p:cNvGrpSpPr/>
          <p:nvPr/>
        </p:nvGrpSpPr>
        <p:grpSpPr>
          <a:xfrm>
            <a:off x="977584" y="4908500"/>
            <a:ext cx="260666" cy="1597075"/>
            <a:chOff x="716868" y="5186148"/>
            <a:chExt cx="190708" cy="825691"/>
          </a:xfrm>
        </p:grpSpPr>
        <p:sp>
          <p:nvSpPr>
            <p:cNvPr id="18" name="Freeform 17"/>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19" name="Freeform 18"/>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15" name="Rectangle 14"/>
          <p:cNvSpPr/>
          <p:nvPr/>
        </p:nvSpPr>
        <p:spPr>
          <a:xfrm>
            <a:off x="79543" y="5338890"/>
            <a:ext cx="933918" cy="63910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Hanahan 2011: p646A; p647A, B; p648A; p649A; p650A p652A; p654A</a:t>
            </a:r>
          </a:p>
        </p:txBody>
      </p:sp>
      <p:grpSp>
        <p:nvGrpSpPr>
          <p:cNvPr id="20" name="Group 19"/>
          <p:cNvGrpSpPr/>
          <p:nvPr/>
        </p:nvGrpSpPr>
        <p:grpSpPr>
          <a:xfrm>
            <a:off x="996634" y="6596621"/>
            <a:ext cx="183878" cy="748833"/>
            <a:chOff x="716868" y="5186148"/>
            <a:chExt cx="190708" cy="825691"/>
          </a:xfrm>
        </p:grpSpPr>
        <p:sp>
          <p:nvSpPr>
            <p:cNvPr id="21" name="Freeform 20"/>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22" name="Freeform 21"/>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23" name="Rectangle 22"/>
          <p:cNvSpPr/>
          <p:nvPr/>
        </p:nvSpPr>
        <p:spPr>
          <a:xfrm>
            <a:off x="55403" y="6783455"/>
            <a:ext cx="933918" cy="2952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Hanahan 2011: p658A</a:t>
            </a:r>
          </a:p>
        </p:txBody>
      </p:sp>
      <p:sp>
        <p:nvSpPr>
          <p:cNvPr id="24" name="Rectangle 23"/>
          <p:cNvSpPr/>
          <p:nvPr/>
        </p:nvSpPr>
        <p:spPr>
          <a:xfrm>
            <a:off x="1056649" y="8971644"/>
            <a:ext cx="5391149" cy="338554"/>
          </a:xfrm>
          <a:prstGeom prst="rect">
            <a:avLst/>
          </a:prstGeom>
          <a:noFill/>
        </p:spPr>
        <p:txBody>
          <a:bodyPr vert="horz" wrap="square" lIns="0" tIns="0" rIns="0" bIns="0" numCol="1" rtlCol="0" anchor="b" anchorCtr="0" compatLnSpc="1">
            <a:prstTxWarp prst="textNoShape">
              <a:avLst/>
            </a:prstTxWarp>
            <a:noAutofit/>
          </a:bodyPr>
          <a:lstStyle/>
          <a:p>
            <a:pPr fontAlgn="base">
              <a:spcBef>
                <a:spcPts val="313"/>
              </a:spcBef>
              <a:spcAft>
                <a:spcPct val="0"/>
              </a:spcAft>
            </a:pPr>
            <a:r>
              <a:rPr lang="es-MX" sz="900" b="1" dirty="0">
                <a:latin typeface="Arial" pitchFamily="34" charset="0"/>
                <a:cs typeface="Arial" pitchFamily="34" charset="0"/>
              </a:rPr>
              <a:t>1. </a:t>
            </a:r>
            <a:r>
              <a:rPr lang="es-MX" sz="900" dirty="0">
                <a:latin typeface="Arial" pitchFamily="34" charset="0"/>
                <a:cs typeface="Arial" pitchFamily="34" charset="0"/>
              </a:rPr>
              <a:t>Hanahan D y cols. </a:t>
            </a:r>
            <a:r>
              <a:rPr lang="es-MX" sz="900" i="1" dirty="0">
                <a:latin typeface="Arial" pitchFamily="34" charset="0"/>
                <a:cs typeface="Arial" pitchFamily="34" charset="0"/>
              </a:rPr>
              <a:t>Cell</a:t>
            </a:r>
            <a:r>
              <a:rPr lang="es-MX" sz="900" dirty="0">
                <a:latin typeface="Arial" pitchFamily="34" charset="0"/>
                <a:cs typeface="Arial" pitchFamily="34" charset="0"/>
              </a:rPr>
              <a:t>. 2011;144:646–674. </a:t>
            </a:r>
          </a:p>
        </p:txBody>
      </p:sp>
    </p:spTree>
    <p:extLst>
      <p:ext uri="{BB962C8B-B14F-4D97-AF65-F5344CB8AC3E}">
        <p14:creationId xmlns:p14="http://schemas.microsoft.com/office/powerpoint/2010/main" val="4055169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81446" y="1748211"/>
            <a:ext cx="258139" cy="2113768"/>
            <a:chOff x="5715000" y="1528480"/>
            <a:chExt cx="242005" cy="1898754"/>
          </a:xfrm>
        </p:grpSpPr>
        <p:sp>
          <p:nvSpPr>
            <p:cNvPr id="6" name="Freeform 5"/>
            <p:cNvSpPr/>
            <p:nvPr/>
          </p:nvSpPr>
          <p:spPr>
            <a:xfrm flipH="1">
              <a:off x="5715000" y="1528480"/>
              <a:ext cx="80755" cy="1898754"/>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7" name="Freeform 6"/>
            <p:cNvSpPr/>
            <p:nvPr/>
          </p:nvSpPr>
          <p:spPr>
            <a:xfrm>
              <a:off x="5798601" y="2455373"/>
              <a:ext cx="158404" cy="44969"/>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62" name="Rectangle 61"/>
          <p:cNvSpPr/>
          <p:nvPr/>
        </p:nvSpPr>
        <p:spPr>
          <a:xfrm>
            <a:off x="6233263" y="2590159"/>
            <a:ext cx="921026" cy="56671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2007 Capítulo 8: p101A; p102A; p105A; p106A</a:t>
            </a:r>
          </a:p>
        </p:txBody>
      </p:sp>
      <p:sp>
        <p:nvSpPr>
          <p:cNvPr id="8" name="Slide Image Placeholder 7"/>
          <p:cNvSpPr>
            <a:spLocks noGrp="1" noRot="1" noChangeAspect="1"/>
          </p:cNvSpPr>
          <p:nvPr>
            <p:ph type="sldImg"/>
          </p:nvPr>
        </p:nvSpPr>
        <p:spPr/>
      </p:sp>
      <p:grpSp>
        <p:nvGrpSpPr>
          <p:cNvPr id="17" name="Group 16"/>
          <p:cNvGrpSpPr/>
          <p:nvPr/>
        </p:nvGrpSpPr>
        <p:grpSpPr>
          <a:xfrm>
            <a:off x="1005246" y="4525100"/>
            <a:ext cx="183878" cy="327907"/>
            <a:chOff x="716868" y="5186148"/>
            <a:chExt cx="190708" cy="825691"/>
          </a:xfrm>
        </p:grpSpPr>
        <p:sp>
          <p:nvSpPr>
            <p:cNvPr id="18" name="Freeform 17"/>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19" name="Freeform 18"/>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grpSp>
        <p:nvGrpSpPr>
          <p:cNvPr id="20" name="Group 19"/>
          <p:cNvGrpSpPr/>
          <p:nvPr/>
        </p:nvGrpSpPr>
        <p:grpSpPr>
          <a:xfrm>
            <a:off x="1007683" y="4947472"/>
            <a:ext cx="206119" cy="1755444"/>
            <a:chOff x="716868" y="5186148"/>
            <a:chExt cx="190708" cy="825691"/>
          </a:xfrm>
        </p:grpSpPr>
        <p:sp>
          <p:nvSpPr>
            <p:cNvPr id="21" name="Freeform 20"/>
            <p:cNvSpPr/>
            <p:nvPr/>
          </p:nvSpPr>
          <p:spPr>
            <a:xfrm>
              <a:off x="782679" y="5186148"/>
              <a:ext cx="124897" cy="825691"/>
            </a:xfrm>
            <a:custGeom>
              <a:avLst/>
              <a:gdLst>
                <a:gd name="connsiteX0" fmla="*/ 82550 w 82550"/>
                <a:gd name="connsiteY0" fmla="*/ 0 h 2228850"/>
                <a:gd name="connsiteX1" fmla="*/ 0 w 82550"/>
                <a:gd name="connsiteY1" fmla="*/ 0 h 2228850"/>
                <a:gd name="connsiteX2" fmla="*/ 0 w 82550"/>
                <a:gd name="connsiteY2" fmla="*/ 2228850 h 2228850"/>
                <a:gd name="connsiteX3" fmla="*/ 82550 w 82550"/>
                <a:gd name="connsiteY3" fmla="*/ 2228850 h 2228850"/>
              </a:gdLst>
              <a:ahLst/>
              <a:cxnLst>
                <a:cxn ang="0">
                  <a:pos x="connsiteX0" y="connsiteY0"/>
                </a:cxn>
                <a:cxn ang="0">
                  <a:pos x="connsiteX1" y="connsiteY1"/>
                </a:cxn>
                <a:cxn ang="0">
                  <a:pos x="connsiteX2" y="connsiteY2"/>
                </a:cxn>
                <a:cxn ang="0">
                  <a:pos x="connsiteX3" y="connsiteY3"/>
                </a:cxn>
              </a:cxnLst>
              <a:rect l="l" t="t" r="r" b="b"/>
              <a:pathLst>
                <a:path w="82550" h="2228850">
                  <a:moveTo>
                    <a:pt x="82550" y="0"/>
                  </a:moveTo>
                  <a:lnTo>
                    <a:pt x="0" y="0"/>
                  </a:lnTo>
                  <a:lnTo>
                    <a:pt x="0" y="2228850"/>
                  </a:lnTo>
                  <a:lnTo>
                    <a:pt x="82550" y="222885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sp>
          <p:nvSpPr>
            <p:cNvPr id="22" name="Freeform 21"/>
            <p:cNvSpPr/>
            <p:nvPr/>
          </p:nvSpPr>
          <p:spPr>
            <a:xfrm>
              <a:off x="716868" y="5558908"/>
              <a:ext cx="69828" cy="66523"/>
            </a:xfrm>
            <a:custGeom>
              <a:avLst/>
              <a:gdLst>
                <a:gd name="connsiteX0" fmla="*/ 0 w 111125"/>
                <a:gd name="connsiteY0" fmla="*/ 0 h 0"/>
                <a:gd name="connsiteX1" fmla="*/ 111125 w 111125"/>
                <a:gd name="connsiteY1" fmla="*/ 0 h 0"/>
              </a:gdLst>
              <a:ahLst/>
              <a:cxnLst>
                <a:cxn ang="0">
                  <a:pos x="connsiteX0" y="connsiteY0"/>
                </a:cxn>
                <a:cxn ang="0">
                  <a:pos x="connsiteX1" y="connsiteY1"/>
                </a:cxn>
              </a:cxnLst>
              <a:rect l="l" t="t" r="r" b="b"/>
              <a:pathLst>
                <a:path w="111125">
                  <a:moveTo>
                    <a:pt x="0" y="0"/>
                  </a:moveTo>
                  <a:lnTo>
                    <a:pt x="111125"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724" tIns="44863" rIns="89724" bIns="44863" rtlCol="0" anchor="ctr"/>
            <a:lstStyle/>
            <a:p>
              <a:pPr algn="ctr" rtl="0"/>
              <a:endParaRPr lang="en-US" dirty="0"/>
            </a:p>
          </p:txBody>
        </p:sp>
      </p:grpSp>
      <p:sp>
        <p:nvSpPr>
          <p:cNvPr id="23" name="TextBox 22"/>
          <p:cNvSpPr txBox="1"/>
          <p:nvPr/>
        </p:nvSpPr>
        <p:spPr>
          <a:xfrm>
            <a:off x="1060117" y="8796004"/>
            <a:ext cx="5620112" cy="529012"/>
          </a:xfrm>
          <a:prstGeom prst="rect">
            <a:avLst/>
          </a:prstGeom>
          <a:noFill/>
        </p:spPr>
        <p:txBody>
          <a:bodyPr vert="horz" wrap="square" lIns="0" tIns="0" rIns="0" bIns="0" numCol="1" rtlCol="0" anchor="b" anchorCtr="0" compatLnSpc="1">
            <a:prstTxWarp prst="textNoShape">
              <a:avLst/>
            </a:prstTxWarp>
            <a:noAutofit/>
          </a:bodyPr>
          <a:lstStyle/>
          <a:p>
            <a:pPr fontAlgn="base">
              <a:spcBef>
                <a:spcPts val="313"/>
              </a:spcBef>
              <a:spcAft>
                <a:spcPct val="0"/>
              </a:spcAft>
            </a:pPr>
            <a:r>
              <a:rPr lang="es-MX" sz="900" b="1" dirty="0">
                <a:latin typeface="Arial" pitchFamily="34" charset="0"/>
                <a:cs typeface="Arial" pitchFamily="34" charset="0"/>
              </a:rPr>
              <a:t>1. </a:t>
            </a:r>
            <a:r>
              <a:rPr lang="es-MX" sz="900" dirty="0">
                <a:latin typeface="Arial" pitchFamily="34" charset="0"/>
                <a:cs typeface="Arial" pitchFamily="34" charset="0"/>
              </a:rPr>
              <a:t>May KF Jr y cols. In: Prendergast GC y cols. </a:t>
            </a:r>
            <a:r>
              <a:rPr lang="es-MX" sz="900" i="1" dirty="0">
                <a:latin typeface="Arial" pitchFamily="34" charset="0"/>
                <a:cs typeface="Arial" pitchFamily="34" charset="0"/>
              </a:rPr>
              <a:t>Cancer Immunotherapy</a:t>
            </a:r>
            <a:r>
              <a:rPr lang="es-MX" sz="900" dirty="0">
                <a:latin typeface="Arial" pitchFamily="34" charset="0"/>
                <a:cs typeface="Arial" pitchFamily="34" charset="0"/>
              </a:rPr>
              <a:t>. 2nd ed. Elsevier; 2013:101–113.</a:t>
            </a:r>
            <a:endParaRPr lang="fr-FR" altLang="en-US" sz="900" dirty="0">
              <a:latin typeface="Arial" pitchFamily="34" charset="0"/>
              <a:cs typeface="Arial" pitchFamily="34" charset="0"/>
            </a:endParaRPr>
          </a:p>
        </p:txBody>
      </p:sp>
      <p:sp>
        <p:nvSpPr>
          <p:cNvPr id="24" name="Rectangle 23"/>
          <p:cNvSpPr/>
          <p:nvPr/>
        </p:nvSpPr>
        <p:spPr>
          <a:xfrm>
            <a:off x="155873" y="4523955"/>
            <a:ext cx="844003" cy="57816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2013 Capítulo 8: p105A; p106A</a:t>
            </a:r>
          </a:p>
        </p:txBody>
      </p:sp>
      <p:sp>
        <p:nvSpPr>
          <p:cNvPr id="25" name="Rectangle 24"/>
          <p:cNvSpPr/>
          <p:nvPr/>
        </p:nvSpPr>
        <p:spPr>
          <a:xfrm>
            <a:off x="213309" y="5494769"/>
            <a:ext cx="794371" cy="56747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964" tIns="0" rIns="0" bIns="0" rtlCol="0" anchor="ctr"/>
          <a:lstStyle/>
          <a:p>
            <a:pPr rtl="0"/>
            <a:r>
              <a:rPr lang="es-MX" sz="800" dirty="0">
                <a:solidFill>
                  <a:schemeClr val="tx1"/>
                </a:solidFill>
                <a:latin typeface="Arial" pitchFamily="34" charset="0"/>
                <a:cs typeface="Arial" pitchFamily="34" charset="0"/>
              </a:rPr>
              <a:t>Prendergast 2013 Capítulo 8: p105A; p106A;</a:t>
            </a:r>
            <a:r>
              <a:rPr lang="en-US" sz="800" dirty="0">
                <a:solidFill>
                  <a:schemeClr val="tx1"/>
                </a:solidFill>
                <a:latin typeface="Arial" pitchFamily="34" charset="0"/>
                <a:cs typeface="Arial" pitchFamily="34" charset="0"/>
              </a:rPr>
              <a:t/>
            </a:r>
            <a:br>
              <a:rPr lang="en-US" sz="800" dirty="0">
                <a:solidFill>
                  <a:schemeClr val="tx1"/>
                </a:solidFill>
                <a:latin typeface="Arial" pitchFamily="34" charset="0"/>
                <a:cs typeface="Arial" pitchFamily="34" charset="0"/>
              </a:rPr>
            </a:br>
            <a:r>
              <a:rPr lang="es-MX" sz="800" dirty="0">
                <a:solidFill>
                  <a:schemeClr val="tx1"/>
                </a:solidFill>
                <a:latin typeface="Arial" pitchFamily="34" charset="0"/>
                <a:cs typeface="Arial" pitchFamily="34" charset="0"/>
              </a:rPr>
              <a:t>p109A; p110A</a:t>
            </a:r>
          </a:p>
        </p:txBody>
      </p:sp>
      <p:sp>
        <p:nvSpPr>
          <p:cNvPr id="27" name="Notes Placeholder 2"/>
          <p:cNvSpPr txBox="1">
            <a:spLocks/>
          </p:cNvSpPr>
          <p:nvPr/>
        </p:nvSpPr>
        <p:spPr>
          <a:xfrm>
            <a:off x="1084558" y="4491833"/>
            <a:ext cx="5726174" cy="4320540"/>
          </a:xfrm>
          <a:prstGeom prst="rect">
            <a:avLst/>
          </a:prstGeom>
        </p:spPr>
        <p:txBody>
          <a:bodyPr vert="horz" lIns="96626" tIns="48311" rIns="96626" bIns="48311" rtlCol="0">
            <a:normAutofit/>
          </a:bodyPr>
          <a:lstStyle>
            <a:lvl1pPr marL="90488" indent="-90488" algn="l" defTabSz="914400" rtl="0" eaLnBrk="1" latinLnBrk="0" hangingPunct="1">
              <a:spcBef>
                <a:spcPts val="4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1pPr>
            <a:lvl2pPr marL="271463" indent="-100013" algn="l" defTabSz="914400" rtl="0" eaLnBrk="1" latinLnBrk="0" hangingPunct="1">
              <a:spcBef>
                <a:spcPts val="2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381000" indent="-95250" algn="l" defTabSz="914400" rtl="0" eaLnBrk="1" latinLnBrk="0" hangingPunct="1">
              <a:spcBef>
                <a:spcPts val="20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3pPr>
            <a:lvl4pPr marL="542925" indent="-152400" algn="l" defTabSz="914400" rtl="0" eaLnBrk="1" latinLnBrk="0" hangingPunct="1">
              <a:spcBef>
                <a:spcPts val="200"/>
              </a:spcBef>
              <a:buFont typeface="Wingdings" panose="05000000000000000000" pitchFamily="2" charset="2"/>
              <a:buChar char="Ø"/>
              <a:defRPr sz="1000" kern="1200">
                <a:solidFill>
                  <a:schemeClr val="tx1"/>
                </a:solidFill>
                <a:latin typeface="Arial" panose="020B0604020202020204" pitchFamily="34" charset="0"/>
                <a:ea typeface="+mn-ea"/>
                <a:cs typeface="Arial" panose="020B0604020202020204" pitchFamily="34" charset="0"/>
              </a:defRPr>
            </a:lvl4pPr>
            <a:lvl5pPr marL="652463" indent="-95250" algn="l" defTabSz="914400" rtl="0" eaLnBrk="1" latinLnBrk="0" hangingPunct="1">
              <a:spcBef>
                <a:spcPts val="2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a:buNone/>
            </a:pPr>
            <a:endParaRPr lang="en-US" dirty="0" smtClean="0"/>
          </a:p>
        </p:txBody>
      </p:sp>
      <p:sp>
        <p:nvSpPr>
          <p:cNvPr id="2" name="Notes Placeholder 1"/>
          <p:cNvSpPr>
            <a:spLocks noGrp="1"/>
          </p:cNvSpPr>
          <p:nvPr>
            <p:ph type="body" idx="1"/>
          </p:nvPr>
        </p:nvSpPr>
        <p:spPr/>
        <p:txBody>
          <a:bodyPr rtlCol="0"/>
          <a:lstStyle/>
          <a:p>
            <a:pPr rtl="0"/>
            <a:r>
              <a:rPr lang="es-MX" dirty="0"/>
              <a:t>La respuesta inmune puede detectar y destruir no sólo los patógenos, sino también las células tumorales mediante los linfocitos T activados y otros componentes.</a:t>
            </a:r>
            <a:r>
              <a:rPr lang="es-MX" baseline="30000" dirty="0"/>
              <a:t>1</a:t>
            </a:r>
            <a:endParaRPr lang="en-US" dirty="0" smtClean="0"/>
          </a:p>
          <a:p>
            <a:pPr marL="281532" lvl="1" indent="-103722" defTabSz="948314">
              <a:defRPr/>
            </a:pPr>
            <a:r>
              <a:rPr lang="es-MX" dirty="0"/>
              <a:t>De manera similar a los patógenos, las células tumorales expresan múltiples antígenos que no se expresan en el tejido normal.</a:t>
            </a:r>
          </a:p>
          <a:p>
            <a:pPr lvl="1" rtl="0"/>
            <a:r>
              <a:rPr lang="es-MX" dirty="0"/>
              <a:t>Los antígenos específicos del tumor en las células presentadoras de antígenos activan los linfocitos T, los cuales estimulan la respuesta inmunológica antitumoral.</a:t>
            </a:r>
            <a:r>
              <a:rPr lang="en" baseline="30000" dirty="0"/>
              <a:t>2</a:t>
            </a:r>
          </a:p>
          <a:p>
            <a:pPr lvl="2" rtl="0"/>
            <a:r>
              <a:rPr lang="es-MX" dirty="0"/>
              <a:t>Las células dendríticas presentan antígenos derivados </a:t>
            </a:r>
            <a:r>
              <a:rPr lang="es-MX" dirty="0" smtClean="0"/>
              <a:t>del </a:t>
            </a:r>
            <a:r>
              <a:rPr lang="es-MX" dirty="0"/>
              <a:t>tumor a los linfocitos T </a:t>
            </a:r>
            <a:r>
              <a:rPr lang="es-MX" dirty="0" smtClean="0"/>
              <a:t>nuevos </a:t>
            </a:r>
            <a:r>
              <a:rPr lang="es-MX" dirty="0"/>
              <a:t>en los ganglios linfáticos, resultando en su diferenciación y maduración en linfocitos T colaboradores (CD4</a:t>
            </a:r>
            <a:r>
              <a:rPr lang="es-MX" baseline="30000" dirty="0"/>
              <a:t>+</a:t>
            </a:r>
            <a:r>
              <a:rPr lang="es-MX" dirty="0"/>
              <a:t>) y citotóxicos </a:t>
            </a:r>
            <a:r>
              <a:rPr lang="en-US" dirty="0" smtClean="0"/>
              <a:t/>
            </a:r>
            <a:br>
              <a:rPr lang="en-US" dirty="0" smtClean="0"/>
            </a:br>
            <a:r>
              <a:rPr lang="es-MX" dirty="0"/>
              <a:t>Linfocitos T (CD8</a:t>
            </a:r>
            <a:r>
              <a:rPr lang="es-MX" baseline="30000" dirty="0"/>
              <a:t>+</a:t>
            </a:r>
            <a:r>
              <a:rPr lang="es-MX" dirty="0"/>
              <a:t>). </a:t>
            </a:r>
          </a:p>
          <a:p>
            <a:pPr lvl="2" rtl="0"/>
            <a:r>
              <a:rPr lang="es-MX" dirty="0"/>
              <a:t>Los linfocitos T colaboradores (CD4</a:t>
            </a:r>
            <a:r>
              <a:rPr lang="es-MX" baseline="30000" dirty="0"/>
              <a:t>+</a:t>
            </a:r>
            <a:r>
              <a:rPr lang="es-MX" dirty="0"/>
              <a:t>), promueven la actividad citotóxica de los linfocitos T, contribuyen a la maduración posterior de las células dendríticas y estimulan la producción de linfocitos B de anticuerpos antitumorales. </a:t>
            </a:r>
          </a:p>
          <a:p>
            <a:pPr lvl="2" rtl="0"/>
            <a:r>
              <a:rPr lang="es-MX" dirty="0"/>
              <a:t>Los linfocitos T citotóxicos activados migran y se infiltran en el tumor para secretar </a:t>
            </a:r>
            <a:r>
              <a:rPr lang="es-MX" dirty="0" smtClean="0"/>
              <a:t>citosinas </a:t>
            </a:r>
            <a:r>
              <a:rPr lang="es-MX" dirty="0"/>
              <a:t>y </a:t>
            </a:r>
            <a:r>
              <a:rPr lang="es-MX" dirty="0" smtClean="0"/>
              <a:t>matar a las </a:t>
            </a:r>
            <a:r>
              <a:rPr lang="es-MX" dirty="0"/>
              <a:t>células tumorales a través </a:t>
            </a:r>
            <a:r>
              <a:rPr lang="es-MX" dirty="0" smtClean="0"/>
              <a:t>(a) de </a:t>
            </a:r>
            <a:r>
              <a:rPr lang="es-MX" dirty="0"/>
              <a:t>la vía perforina-granzima y (b) la inducción de la apoptosis mediante los mecanismos relacionados con el factor de necrosis tumoral (FNT). </a:t>
            </a:r>
          </a:p>
          <a:p>
            <a:pPr rtl="0"/>
            <a:endParaRPr lang="en-US" dirty="0"/>
          </a:p>
        </p:txBody>
      </p:sp>
    </p:spTree>
    <p:extLst>
      <p:ext uri="{BB962C8B-B14F-4D97-AF65-F5344CB8AC3E}">
        <p14:creationId xmlns:p14="http://schemas.microsoft.com/office/powerpoint/2010/main" val="2616649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A8B20EEC-D2D1-49A3-BB19-73FFE6AB5149}" type="datetimeFigureOut">
              <a:rPr lang="es-MX" smtClean="0"/>
              <a:t>15/06/2016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C833AF69-D137-4121-A05F-CF6B7A096F2E}" type="slidenum">
              <a:rPr lang="es-MX" smtClean="0"/>
              <a:t>‹Nº›</a:t>
            </a:fld>
            <a:endParaRPr lang="es-MX"/>
          </a:p>
        </p:txBody>
      </p:sp>
    </p:spTree>
    <p:extLst>
      <p:ext uri="{BB962C8B-B14F-4D97-AF65-F5344CB8AC3E}">
        <p14:creationId xmlns:p14="http://schemas.microsoft.com/office/powerpoint/2010/main" val="3759631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A8B20EEC-D2D1-49A3-BB19-73FFE6AB5149}" type="datetimeFigureOut">
              <a:rPr lang="es-MX" smtClean="0"/>
              <a:t>15/06/2016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C833AF69-D137-4121-A05F-CF6B7A096F2E}" type="slidenum">
              <a:rPr lang="es-MX" smtClean="0"/>
              <a:t>‹Nº›</a:t>
            </a:fld>
            <a:endParaRPr lang="es-MX"/>
          </a:p>
        </p:txBody>
      </p:sp>
    </p:spTree>
    <p:extLst>
      <p:ext uri="{BB962C8B-B14F-4D97-AF65-F5344CB8AC3E}">
        <p14:creationId xmlns:p14="http://schemas.microsoft.com/office/powerpoint/2010/main" val="83789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A8B20EEC-D2D1-49A3-BB19-73FFE6AB5149}" type="datetimeFigureOut">
              <a:rPr lang="es-MX" smtClean="0"/>
              <a:t>15/06/2016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C833AF69-D137-4121-A05F-CF6B7A096F2E}" type="slidenum">
              <a:rPr lang="es-MX" smtClean="0"/>
              <a:t>‹Nº›</a:t>
            </a:fld>
            <a:endParaRPr lang="es-MX"/>
          </a:p>
        </p:txBody>
      </p:sp>
    </p:spTree>
    <p:extLst>
      <p:ext uri="{BB962C8B-B14F-4D97-AF65-F5344CB8AC3E}">
        <p14:creationId xmlns:p14="http://schemas.microsoft.com/office/powerpoint/2010/main" val="3294187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41763"/>
            <a:ext cx="40386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457200" y="6243638"/>
            <a:ext cx="2133600" cy="457200"/>
          </a:xfrm>
        </p:spPr>
        <p:txBody>
          <a:bodyPr/>
          <a:lstStyle>
            <a:lvl1pPr>
              <a:defRPr/>
            </a:lvl1pPr>
          </a:lstStyle>
          <a:p>
            <a:pPr>
              <a:defRPr/>
            </a:pPr>
            <a:endParaRPr lang="es-MX"/>
          </a:p>
        </p:txBody>
      </p:sp>
      <p:sp>
        <p:nvSpPr>
          <p:cNvPr id="7" name="6 Marcador de pie de página"/>
          <p:cNvSpPr>
            <a:spLocks noGrp="1"/>
          </p:cNvSpPr>
          <p:nvPr>
            <p:ph type="ftr" sz="quarter" idx="11"/>
          </p:nvPr>
        </p:nvSpPr>
        <p:spPr>
          <a:xfrm>
            <a:off x="3124200" y="6248400"/>
            <a:ext cx="2895600" cy="457200"/>
          </a:xfrm>
        </p:spPr>
        <p:txBody>
          <a:bodyPr/>
          <a:lstStyle>
            <a:lvl1pPr>
              <a:defRPr/>
            </a:lvl1pPr>
          </a:lstStyle>
          <a:p>
            <a:pPr>
              <a:defRPr/>
            </a:pPr>
            <a:endParaRPr lang="es-MX"/>
          </a:p>
        </p:txBody>
      </p:sp>
      <p:sp>
        <p:nvSpPr>
          <p:cNvPr id="8" name="7 Marcador de número de diapositiva"/>
          <p:cNvSpPr>
            <a:spLocks noGrp="1"/>
          </p:cNvSpPr>
          <p:nvPr>
            <p:ph type="sldNum" sz="quarter" idx="12"/>
          </p:nvPr>
        </p:nvSpPr>
        <p:spPr>
          <a:xfrm>
            <a:off x="6553200" y="6243638"/>
            <a:ext cx="2133600" cy="457200"/>
          </a:xfrm>
        </p:spPr>
        <p:txBody>
          <a:bodyPr/>
          <a:lstStyle>
            <a:lvl1pPr>
              <a:defRPr/>
            </a:lvl1pPr>
          </a:lstStyle>
          <a:p>
            <a:pPr>
              <a:defRPr/>
            </a:pPr>
            <a:fld id="{7C467455-F6B2-4F9B-8670-4EC35B8071DE}" type="slidenum">
              <a:rPr lang="es-MX"/>
              <a:pPr>
                <a:defRPr/>
              </a:pPr>
              <a:t>‹Nº›</a:t>
            </a:fld>
            <a:endParaRPr lang="es-MX"/>
          </a:p>
        </p:txBody>
      </p:sp>
    </p:spTree>
    <p:extLst>
      <p:ext uri="{BB962C8B-B14F-4D97-AF65-F5344CB8AC3E}">
        <p14:creationId xmlns:p14="http://schemas.microsoft.com/office/powerpoint/2010/main" val="2804053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457200" y="457200"/>
            <a:ext cx="8229600" cy="13716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981200"/>
            <a:ext cx="4038600" cy="3886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imágenes prediseñadas"/>
          <p:cNvSpPr>
            <a:spLocks noGrp="1"/>
          </p:cNvSpPr>
          <p:nvPr>
            <p:ph type="clipArt" sz="half" idx="2"/>
          </p:nvPr>
        </p:nvSpPr>
        <p:spPr>
          <a:xfrm>
            <a:off x="4648200" y="1981200"/>
            <a:ext cx="4038600" cy="3886200"/>
          </a:xfrm>
        </p:spPr>
        <p:txBody>
          <a:bodyPr/>
          <a:lstStyle/>
          <a:p>
            <a:pPr lvl="0"/>
            <a:endParaRPr lang="es-ES" noProof="0" smtClean="0"/>
          </a:p>
        </p:txBody>
      </p:sp>
      <p:sp>
        <p:nvSpPr>
          <p:cNvPr id="5" name="Rectangle 2"/>
          <p:cNvSpPr>
            <a:spLocks noGrp="1" noChangeArrowheads="1"/>
          </p:cNvSpPr>
          <p:nvPr>
            <p:ph type="ftr" sz="quarter" idx="10"/>
          </p:nvPr>
        </p:nvSpPr>
        <p:spPr>
          <a:ln/>
        </p:spPr>
        <p:txBody>
          <a:bodyPr/>
          <a:lstStyle>
            <a:lvl1pPr>
              <a:defRPr/>
            </a:lvl1pPr>
          </a:lstStyle>
          <a:p>
            <a:pPr>
              <a:defRPr/>
            </a:pPr>
            <a:endParaRPr lang="es-ES"/>
          </a:p>
        </p:txBody>
      </p:sp>
      <p:sp>
        <p:nvSpPr>
          <p:cNvPr id="6" name="Rectangle 3"/>
          <p:cNvSpPr>
            <a:spLocks noGrp="1" noChangeArrowheads="1"/>
          </p:cNvSpPr>
          <p:nvPr>
            <p:ph type="sldNum" sz="quarter" idx="11"/>
          </p:nvPr>
        </p:nvSpPr>
        <p:spPr>
          <a:ln/>
        </p:spPr>
        <p:txBody>
          <a:bodyPr/>
          <a:lstStyle>
            <a:lvl1pPr>
              <a:defRPr/>
            </a:lvl1pPr>
          </a:lstStyle>
          <a:p>
            <a:fld id="{E5CBB0A6-49B9-434E-8355-8166E1A1796A}" type="slidenum">
              <a:rPr lang="es-ES"/>
              <a:pPr/>
              <a:t>‹Nº›</a:t>
            </a:fld>
            <a:endParaRPr lang="es-ES"/>
          </a:p>
        </p:txBody>
      </p:sp>
      <p:sp>
        <p:nvSpPr>
          <p:cNvPr id="7" name="Rectangle 16"/>
          <p:cNvSpPr>
            <a:spLocks noGrp="1" noChangeArrowheads="1"/>
          </p:cNvSpPr>
          <p:nvPr>
            <p:ph type="dt" sz="half" idx="12"/>
          </p:nvPr>
        </p:nvSpPr>
        <p:spPr>
          <a:ln/>
        </p:spPr>
        <p:txBody>
          <a:bodyPr/>
          <a:lstStyle>
            <a:lvl1pPr>
              <a:defRPr/>
            </a:lvl1pPr>
          </a:lstStyle>
          <a:p>
            <a:pPr>
              <a:defRPr/>
            </a:pPr>
            <a:endParaRPr lang="es-ES"/>
          </a:p>
        </p:txBody>
      </p:sp>
    </p:spTree>
    <p:extLst>
      <p:ext uri="{BB962C8B-B14F-4D97-AF65-F5344CB8AC3E}">
        <p14:creationId xmlns:p14="http://schemas.microsoft.com/office/powerpoint/2010/main" val="3044023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7813"/>
            <a:ext cx="8229600" cy="1139825"/>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57200" y="3941763"/>
            <a:ext cx="40386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3941763"/>
            <a:ext cx="40386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a:xfrm>
            <a:off x="457200" y="6243638"/>
            <a:ext cx="2133600" cy="457200"/>
          </a:xfrm>
        </p:spPr>
        <p:txBody>
          <a:bodyPr/>
          <a:lstStyle>
            <a:lvl1pPr>
              <a:defRPr/>
            </a:lvl1pPr>
          </a:lstStyle>
          <a:p>
            <a:pPr>
              <a:defRPr/>
            </a:pPr>
            <a:endParaRPr lang="es-MX"/>
          </a:p>
        </p:txBody>
      </p:sp>
      <p:sp>
        <p:nvSpPr>
          <p:cNvPr id="8" name="7 Marcador de pie de página"/>
          <p:cNvSpPr>
            <a:spLocks noGrp="1"/>
          </p:cNvSpPr>
          <p:nvPr>
            <p:ph type="ftr" sz="quarter" idx="11"/>
          </p:nvPr>
        </p:nvSpPr>
        <p:spPr>
          <a:xfrm>
            <a:off x="3124200" y="6248400"/>
            <a:ext cx="2895600" cy="457200"/>
          </a:xfrm>
        </p:spPr>
        <p:txBody>
          <a:bodyPr/>
          <a:lstStyle>
            <a:lvl1pPr>
              <a:defRPr/>
            </a:lvl1pPr>
          </a:lstStyle>
          <a:p>
            <a:pPr>
              <a:defRPr/>
            </a:pPr>
            <a:endParaRPr lang="es-MX"/>
          </a:p>
        </p:txBody>
      </p:sp>
      <p:sp>
        <p:nvSpPr>
          <p:cNvPr id="9" name="8 Marcador de número de diapositiva"/>
          <p:cNvSpPr>
            <a:spLocks noGrp="1"/>
          </p:cNvSpPr>
          <p:nvPr>
            <p:ph type="sldNum" sz="quarter" idx="12"/>
          </p:nvPr>
        </p:nvSpPr>
        <p:spPr>
          <a:xfrm>
            <a:off x="6553200" y="6243638"/>
            <a:ext cx="2133600" cy="457200"/>
          </a:xfrm>
        </p:spPr>
        <p:txBody>
          <a:bodyPr/>
          <a:lstStyle>
            <a:lvl1pPr>
              <a:defRPr/>
            </a:lvl1pPr>
          </a:lstStyle>
          <a:p>
            <a:pPr>
              <a:defRPr/>
            </a:pPr>
            <a:fld id="{60E95C56-300F-4080-9D31-FE92D37E6E41}" type="slidenum">
              <a:rPr lang="es-MX"/>
              <a:pPr>
                <a:defRPr/>
              </a:pPr>
              <a:t>‹Nº›</a:t>
            </a:fld>
            <a:endParaRPr lang="es-MX"/>
          </a:p>
        </p:txBody>
      </p:sp>
    </p:spTree>
    <p:extLst>
      <p:ext uri="{BB962C8B-B14F-4D97-AF65-F5344CB8AC3E}">
        <p14:creationId xmlns:p14="http://schemas.microsoft.com/office/powerpoint/2010/main" val="2473774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A8B20EEC-D2D1-49A3-BB19-73FFE6AB5149}" type="datetimeFigureOut">
              <a:rPr lang="es-MX" smtClean="0"/>
              <a:t>15/06/2016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C833AF69-D137-4121-A05F-CF6B7A096F2E}" type="slidenum">
              <a:rPr lang="es-MX" smtClean="0"/>
              <a:t>‹Nº›</a:t>
            </a:fld>
            <a:endParaRPr lang="es-MX"/>
          </a:p>
        </p:txBody>
      </p:sp>
    </p:spTree>
    <p:extLst>
      <p:ext uri="{BB962C8B-B14F-4D97-AF65-F5344CB8AC3E}">
        <p14:creationId xmlns:p14="http://schemas.microsoft.com/office/powerpoint/2010/main" val="2086841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8B20EEC-D2D1-49A3-BB19-73FFE6AB5149}" type="datetimeFigureOut">
              <a:rPr lang="es-MX" smtClean="0"/>
              <a:t>15/06/2016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C833AF69-D137-4121-A05F-CF6B7A096F2E}" type="slidenum">
              <a:rPr lang="es-MX" smtClean="0"/>
              <a:t>‹Nº›</a:t>
            </a:fld>
            <a:endParaRPr lang="es-MX"/>
          </a:p>
        </p:txBody>
      </p:sp>
    </p:spTree>
    <p:extLst>
      <p:ext uri="{BB962C8B-B14F-4D97-AF65-F5344CB8AC3E}">
        <p14:creationId xmlns:p14="http://schemas.microsoft.com/office/powerpoint/2010/main" val="88265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A8B20EEC-D2D1-49A3-BB19-73FFE6AB5149}" type="datetimeFigureOut">
              <a:rPr lang="es-MX" smtClean="0"/>
              <a:t>15/06/2016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C833AF69-D137-4121-A05F-CF6B7A096F2E}" type="slidenum">
              <a:rPr lang="es-MX" smtClean="0"/>
              <a:t>‹Nº›</a:t>
            </a:fld>
            <a:endParaRPr lang="es-MX"/>
          </a:p>
        </p:txBody>
      </p:sp>
    </p:spTree>
    <p:extLst>
      <p:ext uri="{BB962C8B-B14F-4D97-AF65-F5344CB8AC3E}">
        <p14:creationId xmlns:p14="http://schemas.microsoft.com/office/powerpoint/2010/main" val="301570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A8B20EEC-D2D1-49A3-BB19-73FFE6AB5149}" type="datetimeFigureOut">
              <a:rPr lang="es-MX" smtClean="0"/>
              <a:t>15/06/2016</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C833AF69-D137-4121-A05F-CF6B7A096F2E}" type="slidenum">
              <a:rPr lang="es-MX" smtClean="0"/>
              <a:t>‹Nº›</a:t>
            </a:fld>
            <a:endParaRPr lang="es-MX"/>
          </a:p>
        </p:txBody>
      </p:sp>
    </p:spTree>
    <p:extLst>
      <p:ext uri="{BB962C8B-B14F-4D97-AF65-F5344CB8AC3E}">
        <p14:creationId xmlns:p14="http://schemas.microsoft.com/office/powerpoint/2010/main" val="246308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A8B20EEC-D2D1-49A3-BB19-73FFE6AB5149}" type="datetimeFigureOut">
              <a:rPr lang="es-MX" smtClean="0"/>
              <a:t>15/06/2016</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C833AF69-D137-4121-A05F-CF6B7A096F2E}" type="slidenum">
              <a:rPr lang="es-MX" smtClean="0"/>
              <a:t>‹Nº›</a:t>
            </a:fld>
            <a:endParaRPr lang="es-MX"/>
          </a:p>
        </p:txBody>
      </p:sp>
    </p:spTree>
    <p:extLst>
      <p:ext uri="{BB962C8B-B14F-4D97-AF65-F5344CB8AC3E}">
        <p14:creationId xmlns:p14="http://schemas.microsoft.com/office/powerpoint/2010/main" val="142839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8B20EEC-D2D1-49A3-BB19-73FFE6AB5149}" type="datetimeFigureOut">
              <a:rPr lang="es-MX" smtClean="0"/>
              <a:t>15/06/2016</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C833AF69-D137-4121-A05F-CF6B7A096F2E}" type="slidenum">
              <a:rPr lang="es-MX" smtClean="0"/>
              <a:t>‹Nº›</a:t>
            </a:fld>
            <a:endParaRPr lang="es-MX"/>
          </a:p>
        </p:txBody>
      </p:sp>
    </p:spTree>
    <p:extLst>
      <p:ext uri="{BB962C8B-B14F-4D97-AF65-F5344CB8AC3E}">
        <p14:creationId xmlns:p14="http://schemas.microsoft.com/office/powerpoint/2010/main" val="1579411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8B20EEC-D2D1-49A3-BB19-73FFE6AB5149}" type="datetimeFigureOut">
              <a:rPr lang="es-MX" smtClean="0"/>
              <a:t>15/06/2016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C833AF69-D137-4121-A05F-CF6B7A096F2E}" type="slidenum">
              <a:rPr lang="es-MX" smtClean="0"/>
              <a:t>‹Nº›</a:t>
            </a:fld>
            <a:endParaRPr lang="es-MX"/>
          </a:p>
        </p:txBody>
      </p:sp>
    </p:spTree>
    <p:extLst>
      <p:ext uri="{BB962C8B-B14F-4D97-AF65-F5344CB8AC3E}">
        <p14:creationId xmlns:p14="http://schemas.microsoft.com/office/powerpoint/2010/main" val="3489549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8B20EEC-D2D1-49A3-BB19-73FFE6AB5149}" type="datetimeFigureOut">
              <a:rPr lang="es-MX" smtClean="0"/>
              <a:t>15/06/2016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C833AF69-D137-4121-A05F-CF6B7A096F2E}" type="slidenum">
              <a:rPr lang="es-MX" smtClean="0"/>
              <a:t>‹Nº›</a:t>
            </a:fld>
            <a:endParaRPr lang="es-MX"/>
          </a:p>
        </p:txBody>
      </p:sp>
    </p:spTree>
    <p:extLst>
      <p:ext uri="{BB962C8B-B14F-4D97-AF65-F5344CB8AC3E}">
        <p14:creationId xmlns:p14="http://schemas.microsoft.com/office/powerpoint/2010/main" val="55367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20EEC-D2D1-49A3-BB19-73FFE6AB5149}" type="datetimeFigureOut">
              <a:rPr lang="es-MX" smtClean="0"/>
              <a:t>15/06/2016</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3AF69-D137-4121-A05F-CF6B7A096F2E}" type="slidenum">
              <a:rPr lang="es-MX" smtClean="0"/>
              <a:t>‹Nº›</a:t>
            </a:fld>
            <a:endParaRPr lang="es-MX"/>
          </a:p>
        </p:txBody>
      </p:sp>
    </p:spTree>
    <p:extLst>
      <p:ext uri="{BB962C8B-B14F-4D97-AF65-F5344CB8AC3E}">
        <p14:creationId xmlns:p14="http://schemas.microsoft.com/office/powerpoint/2010/main" val="2835692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6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7.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0"/>
            <a:ext cx="9144000" cy="2492375"/>
          </a:xfrm>
          <a:prstGeom prst="rect">
            <a:avLst/>
          </a:prstGeom>
          <a:gradFill flip="none" rotWithShape="1">
            <a:gsLst>
              <a:gs pos="0">
                <a:schemeClr val="tx2">
                  <a:lumMod val="20000"/>
                  <a:lumOff val="80000"/>
                </a:schemeClr>
              </a:gs>
              <a:gs pos="49000">
                <a:schemeClr val="accent1">
                  <a:tint val="44500"/>
                  <a:satMod val="160000"/>
                </a:schemeClr>
              </a:gs>
              <a:gs pos="96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4338" name="Título 1"/>
          <p:cNvSpPr>
            <a:spLocks noGrp="1"/>
          </p:cNvSpPr>
          <p:nvPr>
            <p:ph type="ctrTitle" idx="4294967295"/>
          </p:nvPr>
        </p:nvSpPr>
        <p:spPr>
          <a:xfrm>
            <a:off x="1501775" y="333375"/>
            <a:ext cx="6742113" cy="2233613"/>
          </a:xfrm>
        </p:spPr>
        <p:txBody>
          <a:bodyPr/>
          <a:lstStyle/>
          <a:p>
            <a:pPr>
              <a:defRPr/>
            </a:pPr>
            <a:r>
              <a:rPr lang="es-MX" altLang="es-MX" sz="3600" b="1" dirty="0" smtClean="0">
                <a:solidFill>
                  <a:schemeClr val="tx2">
                    <a:lumMod val="75000"/>
                  </a:schemeClr>
                </a:solidFill>
                <a:latin typeface="Arial" panose="020B0604020202020204" pitchFamily="34" charset="0"/>
                <a:cs typeface="Arial" panose="020B0604020202020204" pitchFamily="34" charset="0"/>
              </a:rPr>
              <a:t>Inmunoterapia en Cáncer:</a:t>
            </a:r>
            <a:br>
              <a:rPr lang="es-MX" altLang="es-MX" sz="3600" b="1" dirty="0" smtClean="0">
                <a:solidFill>
                  <a:schemeClr val="tx2">
                    <a:lumMod val="75000"/>
                  </a:schemeClr>
                </a:solidFill>
                <a:latin typeface="Arial" panose="020B0604020202020204" pitchFamily="34" charset="0"/>
                <a:cs typeface="Arial" panose="020B0604020202020204" pitchFamily="34" charset="0"/>
              </a:rPr>
            </a:br>
            <a:r>
              <a:rPr lang="es-MX" altLang="es-MX" sz="3600" b="1" dirty="0" smtClean="0">
                <a:solidFill>
                  <a:schemeClr val="tx2">
                    <a:lumMod val="75000"/>
                  </a:schemeClr>
                </a:solidFill>
                <a:latin typeface="Arial" panose="020B0604020202020204" pitchFamily="34" charset="0"/>
                <a:cs typeface="Arial" panose="020B0604020202020204" pitchFamily="34" charset="0"/>
              </a:rPr>
              <a:t>Presente y futuro</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4544" y="3140586"/>
            <a:ext cx="9721080" cy="403283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14341" name="4 Imagen" descr="LogoINCa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30188"/>
            <a:ext cx="1223962"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2 CuadroTexto"/>
          <p:cNvSpPr txBox="1">
            <a:spLocks noChangeArrowheads="1"/>
          </p:cNvSpPr>
          <p:nvPr/>
        </p:nvSpPr>
        <p:spPr bwMode="auto">
          <a:xfrm>
            <a:off x="2124075" y="2924175"/>
            <a:ext cx="511175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s-MX" altLang="es-MX" sz="1800">
                <a:latin typeface="Arial" panose="020B0604020202020204" pitchFamily="34" charset="0"/>
              </a:rPr>
              <a:t>D r .   A b e l a r d o   M e n e s e s   G a r c í a </a:t>
            </a:r>
          </a:p>
          <a:p>
            <a:pPr algn="ctr" eaLnBrk="1" hangingPunct="1">
              <a:buFontTx/>
              <a:buNone/>
            </a:pPr>
            <a:endParaRPr lang="es-MX" altLang="es-MX" sz="800">
              <a:latin typeface="Arial" panose="020B0604020202020204" pitchFamily="34" charset="0"/>
            </a:endParaRPr>
          </a:p>
          <a:p>
            <a:pPr algn="ctr" eaLnBrk="1" hangingPunct="1">
              <a:buFontTx/>
              <a:buNone/>
            </a:pPr>
            <a:r>
              <a:rPr lang="es-MX" altLang="es-MX" sz="1400">
                <a:latin typeface="Arial" panose="020B0604020202020204" pitchFamily="34" charset="0"/>
              </a:rPr>
              <a:t>Director General </a:t>
            </a:r>
          </a:p>
        </p:txBody>
      </p:sp>
    </p:spTree>
    <p:extLst>
      <p:ext uri="{BB962C8B-B14F-4D97-AF65-F5344CB8AC3E}">
        <p14:creationId xmlns:p14="http://schemas.microsoft.com/office/powerpoint/2010/main" val="2846198540"/>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755650" y="476250"/>
            <a:ext cx="7772400" cy="936625"/>
          </a:xfrm>
        </p:spPr>
        <p:txBody>
          <a:bodyPr lIns="92075" tIns="46038" rIns="92075" bIns="46038"/>
          <a:lstStyle/>
          <a:p>
            <a:endParaRPr lang="es-ES" altLang="es-MX" sz="3200" b="1" smtClean="0"/>
          </a:p>
        </p:txBody>
      </p:sp>
      <p:sp>
        <p:nvSpPr>
          <p:cNvPr id="49155" name="Text Box 9"/>
          <p:cNvSpPr txBox="1">
            <a:spLocks noChangeArrowheads="1"/>
          </p:cNvSpPr>
          <p:nvPr/>
        </p:nvSpPr>
        <p:spPr bwMode="auto">
          <a:xfrm>
            <a:off x="755650" y="2781300"/>
            <a:ext cx="2160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kumimoji="1" lang="es-MX" altLang="es-MX" sz="2400">
              <a:latin typeface="Times New Roman" panose="02020603050405020304" pitchFamily="18" charset="0"/>
            </a:endParaRPr>
          </a:p>
        </p:txBody>
      </p:sp>
      <p:sp>
        <p:nvSpPr>
          <p:cNvPr id="51211" name="Text Box 11"/>
          <p:cNvSpPr txBox="1">
            <a:spLocks noChangeArrowheads="1"/>
          </p:cNvSpPr>
          <p:nvPr/>
        </p:nvSpPr>
        <p:spPr bwMode="auto">
          <a:xfrm>
            <a:off x="1258888" y="706438"/>
            <a:ext cx="6337300" cy="522287"/>
          </a:xfrm>
          <a:prstGeom prst="rect">
            <a:avLst/>
          </a:prstGeom>
          <a:noFill/>
          <a:ln w="12700" cap="sq">
            <a:noFill/>
            <a:miter lim="800000"/>
            <a:headEnd type="none" w="sm" len="sm"/>
            <a:tailEnd type="none" w="sm" len="sm"/>
          </a:ln>
          <a:effectLst/>
        </p:spPr>
        <p:txBody>
          <a:bodyPr>
            <a:spAutoFit/>
          </a:bodyPr>
          <a:lstStyle/>
          <a:p>
            <a:pPr algn="ctr" fontAlgn="auto">
              <a:spcBef>
                <a:spcPts val="0"/>
              </a:spcBef>
              <a:spcAft>
                <a:spcPts val="0"/>
              </a:spcAft>
              <a:defRPr/>
            </a:pPr>
            <a:r>
              <a:rPr kumimoji="1" lang="en-US" sz="2400" b="1" dirty="0">
                <a:effectLst>
                  <a:outerShdw blurRad="38100" dist="38100" dir="2700000" algn="tl">
                    <a:srgbClr val="C0C0C0"/>
                  </a:outerShdw>
                </a:effectLst>
                <a:latin typeface="+mn-lt"/>
                <a:cs typeface="Arial" charset="0"/>
              </a:rPr>
              <a:t>     </a:t>
            </a:r>
            <a:r>
              <a:rPr kumimoji="1" lang="en-US" sz="2800" b="1" dirty="0" err="1">
                <a:effectLst>
                  <a:outerShdw blurRad="38100" dist="38100" dir="2700000" algn="tl">
                    <a:srgbClr val="C0C0C0"/>
                  </a:outerShdw>
                </a:effectLst>
                <a:latin typeface="+mn-lt"/>
                <a:cs typeface="Arial" charset="0"/>
              </a:rPr>
              <a:t>Selección</a:t>
            </a:r>
            <a:r>
              <a:rPr kumimoji="1" lang="en-US" sz="2800" b="1" dirty="0">
                <a:effectLst>
                  <a:outerShdw blurRad="38100" dist="38100" dir="2700000" algn="tl">
                    <a:srgbClr val="C0C0C0"/>
                  </a:outerShdw>
                </a:effectLst>
                <a:latin typeface="+mn-lt"/>
                <a:cs typeface="Arial" charset="0"/>
              </a:rPr>
              <a:t> y </a:t>
            </a:r>
            <a:r>
              <a:rPr kumimoji="1" lang="en-US" sz="2800" b="1" dirty="0" err="1">
                <a:effectLst>
                  <a:outerShdw blurRad="38100" dist="38100" dir="2700000" algn="tl">
                    <a:srgbClr val="C0C0C0"/>
                  </a:outerShdw>
                </a:effectLst>
                <a:latin typeface="+mn-lt"/>
                <a:cs typeface="Arial" charset="0"/>
              </a:rPr>
              <a:t>obtención</a:t>
            </a:r>
            <a:r>
              <a:rPr kumimoji="1" lang="en-US" sz="2800" b="1" dirty="0">
                <a:effectLst>
                  <a:outerShdw blurRad="38100" dist="38100" dir="2700000" algn="tl">
                    <a:srgbClr val="C0C0C0"/>
                  </a:outerShdw>
                </a:effectLst>
                <a:latin typeface="+mn-lt"/>
                <a:cs typeface="Arial" charset="0"/>
              </a:rPr>
              <a:t> de </a:t>
            </a:r>
            <a:r>
              <a:rPr kumimoji="1" lang="en-US" sz="2800" b="1" dirty="0" err="1">
                <a:effectLst>
                  <a:outerShdw blurRad="38100" dist="38100" dir="2700000" algn="tl">
                    <a:srgbClr val="C0C0C0"/>
                  </a:outerShdw>
                </a:effectLst>
                <a:latin typeface="+mn-lt"/>
                <a:cs typeface="Arial" charset="0"/>
              </a:rPr>
              <a:t>muestras</a:t>
            </a:r>
            <a:endParaRPr kumimoji="1" lang="en-US" sz="2800" dirty="0">
              <a:latin typeface="+mn-lt"/>
              <a:cs typeface="Arial" charset="0"/>
            </a:endParaRPr>
          </a:p>
        </p:txBody>
      </p:sp>
      <p:pic>
        <p:nvPicPr>
          <p:cNvPr id="51212" name="Picture 12" descr="micros libro 05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10321" r="992" b="12314"/>
          <a:stretch>
            <a:fillRect/>
          </a:stretch>
        </p:blipFill>
        <p:spPr bwMode="auto">
          <a:xfrm>
            <a:off x="714375" y="2636838"/>
            <a:ext cx="4464050" cy="37195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13" name="Text Box 13"/>
          <p:cNvSpPr txBox="1">
            <a:spLocks noChangeArrowheads="1"/>
          </p:cNvSpPr>
          <p:nvPr/>
        </p:nvSpPr>
        <p:spPr bwMode="auto">
          <a:xfrm>
            <a:off x="5292725" y="2636838"/>
            <a:ext cx="3455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AutoNum type="alphaLcParenR"/>
            </a:pPr>
            <a:r>
              <a:rPr kumimoji="1" lang="es-MX" altLang="es-MX" sz="1400"/>
              <a:t>Mucosa normal adyacente al tumor  primario </a:t>
            </a:r>
            <a:endParaRPr kumimoji="1" lang="es-ES" altLang="es-MX" sz="1400" b="1"/>
          </a:p>
        </p:txBody>
      </p:sp>
      <p:sp>
        <p:nvSpPr>
          <p:cNvPr id="51214" name="Text Box 14"/>
          <p:cNvSpPr txBox="1">
            <a:spLocks noChangeArrowheads="1"/>
          </p:cNvSpPr>
          <p:nvPr/>
        </p:nvSpPr>
        <p:spPr bwMode="auto">
          <a:xfrm>
            <a:off x="5292725" y="3213100"/>
            <a:ext cx="3600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kumimoji="1" lang="es-MX" altLang="es-MX" sz="1400" b="1"/>
              <a:t>b)</a:t>
            </a:r>
            <a:r>
              <a:rPr kumimoji="1" lang="es-MX" altLang="es-MX" sz="1400"/>
              <a:t> Posibles áreas de carcinoma </a:t>
            </a:r>
            <a:r>
              <a:rPr kumimoji="1" lang="es-MX" altLang="es-MX" sz="1400" i="1"/>
              <a:t>in situ</a:t>
            </a:r>
            <a:r>
              <a:rPr kumimoji="1" lang="es-MX" altLang="es-MX" sz="1400"/>
              <a:t> </a:t>
            </a:r>
            <a:r>
              <a:rPr kumimoji="1" lang="es-MX" altLang="es-MX" sz="1400" b="1"/>
              <a:t>C</a:t>
            </a:r>
            <a:r>
              <a:rPr kumimoji="1" lang="es-MX" altLang="es-MX" sz="1400" b="1" i="1"/>
              <a:t>IS</a:t>
            </a:r>
            <a:endParaRPr kumimoji="1" lang="es-ES" altLang="es-MX" sz="1400" b="1" i="1"/>
          </a:p>
        </p:txBody>
      </p:sp>
      <p:sp>
        <p:nvSpPr>
          <p:cNvPr id="51215" name="Text Box 15"/>
          <p:cNvSpPr txBox="1">
            <a:spLocks noChangeArrowheads="1"/>
          </p:cNvSpPr>
          <p:nvPr/>
        </p:nvSpPr>
        <p:spPr bwMode="auto">
          <a:xfrm>
            <a:off x="5292725" y="3644900"/>
            <a:ext cx="338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kumimoji="1" lang="es-MX" altLang="es-MX" sz="1400" b="1"/>
              <a:t>c)</a:t>
            </a:r>
            <a:r>
              <a:rPr kumimoji="1" lang="es-MX" altLang="es-MX" sz="1400"/>
              <a:t> Tumor primario </a:t>
            </a:r>
            <a:endParaRPr kumimoji="1" lang="es-ES" altLang="es-MX" sz="1400" b="1"/>
          </a:p>
        </p:txBody>
      </p:sp>
      <p:sp>
        <p:nvSpPr>
          <p:cNvPr id="51216" name="Text Box 16"/>
          <p:cNvSpPr txBox="1">
            <a:spLocks noChangeArrowheads="1"/>
          </p:cNvSpPr>
          <p:nvPr/>
        </p:nvSpPr>
        <p:spPr bwMode="auto">
          <a:xfrm>
            <a:off x="5292725" y="4005263"/>
            <a:ext cx="2447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kumimoji="1" lang="es-MX" altLang="es-MX" sz="1400" b="1"/>
              <a:t>d)</a:t>
            </a:r>
            <a:r>
              <a:rPr kumimoji="1" lang="es-MX" altLang="es-MX" sz="1400"/>
              <a:t> Frente tumoral </a:t>
            </a:r>
            <a:endParaRPr kumimoji="1" lang="es-ES" altLang="es-MX" sz="1400" b="1"/>
          </a:p>
        </p:txBody>
      </p:sp>
      <p:sp>
        <p:nvSpPr>
          <p:cNvPr id="51217" name="Text Box 17"/>
          <p:cNvSpPr txBox="1">
            <a:spLocks noChangeArrowheads="1"/>
          </p:cNvSpPr>
          <p:nvPr/>
        </p:nvSpPr>
        <p:spPr bwMode="auto">
          <a:xfrm>
            <a:off x="5292725" y="4365625"/>
            <a:ext cx="35274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kumimoji="1" lang="es-MX" altLang="es-MX" sz="1400" b="1"/>
              <a:t>e)</a:t>
            </a:r>
            <a:r>
              <a:rPr kumimoji="1" lang="es-MX" altLang="es-MX" sz="1400"/>
              <a:t> Posibles áreas de carcinoma invasor    </a:t>
            </a:r>
          </a:p>
          <a:p>
            <a:pPr>
              <a:spcBef>
                <a:spcPct val="50000"/>
              </a:spcBef>
              <a:buFontTx/>
              <a:buNone/>
            </a:pPr>
            <a:r>
              <a:rPr kumimoji="1" lang="es-MX" altLang="es-MX" sz="1400"/>
              <a:t>    distante al tumor primario </a:t>
            </a:r>
          </a:p>
          <a:p>
            <a:pPr>
              <a:spcBef>
                <a:spcPct val="50000"/>
              </a:spcBef>
              <a:buFontTx/>
              <a:buNone/>
            </a:pPr>
            <a:endParaRPr kumimoji="1" lang="es-ES" altLang="es-MX" sz="1400" b="1"/>
          </a:p>
        </p:txBody>
      </p:sp>
      <p:sp>
        <p:nvSpPr>
          <p:cNvPr id="51218" name="Text Box 18"/>
          <p:cNvSpPr txBox="1">
            <a:spLocks noChangeArrowheads="1"/>
          </p:cNvSpPr>
          <p:nvPr/>
        </p:nvSpPr>
        <p:spPr bwMode="auto">
          <a:xfrm>
            <a:off x="5292725" y="5053013"/>
            <a:ext cx="2592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kumimoji="1" lang="es-MX" altLang="es-MX" sz="1400" b="1"/>
              <a:t>f)</a:t>
            </a:r>
            <a:r>
              <a:rPr kumimoji="1" lang="es-MX" altLang="es-MX" sz="1400"/>
              <a:t> Ganglio con metástasis </a:t>
            </a:r>
            <a:endParaRPr kumimoji="1" lang="es-ES" altLang="es-MX" sz="1400" b="1"/>
          </a:p>
        </p:txBody>
      </p:sp>
      <p:sp>
        <p:nvSpPr>
          <p:cNvPr id="51219" name="Text Box 19"/>
          <p:cNvSpPr txBox="1">
            <a:spLocks noChangeArrowheads="1"/>
          </p:cNvSpPr>
          <p:nvPr/>
        </p:nvSpPr>
        <p:spPr bwMode="auto">
          <a:xfrm>
            <a:off x="2782888" y="2857500"/>
            <a:ext cx="36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kumimoji="1" lang="es-MX" altLang="es-MX" sz="2400" b="1"/>
              <a:t>a</a:t>
            </a:r>
            <a:endParaRPr kumimoji="1" lang="es-ES" altLang="es-MX" sz="2400" b="1"/>
          </a:p>
        </p:txBody>
      </p:sp>
      <p:sp>
        <p:nvSpPr>
          <p:cNvPr id="51220" name="Text Box 20"/>
          <p:cNvSpPr txBox="1">
            <a:spLocks noChangeArrowheads="1"/>
          </p:cNvSpPr>
          <p:nvPr/>
        </p:nvSpPr>
        <p:spPr bwMode="auto">
          <a:xfrm>
            <a:off x="1763713" y="3357563"/>
            <a:ext cx="43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kumimoji="1" lang="es-MX" altLang="es-MX" sz="2400" b="1"/>
              <a:t>b</a:t>
            </a:r>
            <a:endParaRPr kumimoji="1" lang="es-ES" altLang="es-MX" sz="2400" b="1"/>
          </a:p>
        </p:txBody>
      </p:sp>
      <p:sp>
        <p:nvSpPr>
          <p:cNvPr id="51221" name="Text Box 21"/>
          <p:cNvSpPr txBox="1">
            <a:spLocks noChangeArrowheads="1"/>
          </p:cNvSpPr>
          <p:nvPr/>
        </p:nvSpPr>
        <p:spPr bwMode="auto">
          <a:xfrm>
            <a:off x="1692275" y="4652963"/>
            <a:ext cx="431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kumimoji="1" lang="es-MX" altLang="es-MX" sz="2800" b="1"/>
              <a:t>c</a:t>
            </a:r>
            <a:endParaRPr kumimoji="1" lang="es-ES" altLang="es-MX" sz="2800" b="1"/>
          </a:p>
        </p:txBody>
      </p:sp>
      <p:sp>
        <p:nvSpPr>
          <p:cNvPr id="51222" name="Text Box 22"/>
          <p:cNvSpPr txBox="1">
            <a:spLocks noChangeArrowheads="1"/>
          </p:cNvSpPr>
          <p:nvPr/>
        </p:nvSpPr>
        <p:spPr bwMode="auto">
          <a:xfrm>
            <a:off x="2484438" y="4652963"/>
            <a:ext cx="503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kumimoji="1" lang="es-MX" altLang="es-MX" sz="2800" b="1"/>
              <a:t>d</a:t>
            </a:r>
            <a:endParaRPr kumimoji="1" lang="es-ES" altLang="es-MX" sz="2800" b="1"/>
          </a:p>
        </p:txBody>
      </p:sp>
      <p:sp>
        <p:nvSpPr>
          <p:cNvPr id="51223" name="Text Box 23"/>
          <p:cNvSpPr txBox="1">
            <a:spLocks noChangeArrowheads="1"/>
          </p:cNvSpPr>
          <p:nvPr/>
        </p:nvSpPr>
        <p:spPr bwMode="auto">
          <a:xfrm>
            <a:off x="3708400" y="5000625"/>
            <a:ext cx="503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kumimoji="1" lang="es-MX" altLang="es-MX" sz="2800" b="1"/>
              <a:t>e</a:t>
            </a:r>
            <a:endParaRPr kumimoji="1" lang="es-ES" altLang="es-MX" sz="2800" b="1"/>
          </a:p>
        </p:txBody>
      </p:sp>
      <p:pic>
        <p:nvPicPr>
          <p:cNvPr id="51224" name="Picture 24" descr="LULU11"/>
          <p:cNvPicPr>
            <a:picLocks noChangeAspect="1" noChangeArrowheads="1"/>
          </p:cNvPicPr>
          <p:nvPr/>
        </p:nvPicPr>
        <p:blipFill>
          <a:blip r:embed="rId4">
            <a:lum bright="-6000" contrast="36000"/>
            <a:extLst>
              <a:ext uri="{28A0092B-C50C-407E-A947-70E740481C1C}">
                <a14:useLocalDpi xmlns:a14="http://schemas.microsoft.com/office/drawing/2010/main" val="0"/>
              </a:ext>
            </a:extLst>
          </a:blip>
          <a:srcRect l="19289" t="5902" r="33455" b="9052"/>
          <a:stretch>
            <a:fillRect/>
          </a:stretch>
        </p:blipFill>
        <p:spPr bwMode="auto">
          <a:xfrm>
            <a:off x="2500313" y="2571750"/>
            <a:ext cx="2447925" cy="38576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25" name="Text Box 25"/>
          <p:cNvSpPr txBox="1">
            <a:spLocks noChangeArrowheads="1"/>
          </p:cNvSpPr>
          <p:nvPr/>
        </p:nvSpPr>
        <p:spPr bwMode="auto">
          <a:xfrm>
            <a:off x="3567113" y="2786063"/>
            <a:ext cx="576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kumimoji="1" lang="es-MX" altLang="es-MX" sz="2800" b="1"/>
              <a:t>f</a:t>
            </a:r>
            <a:endParaRPr kumimoji="1" lang="es-ES" altLang="es-MX" sz="2800" b="1"/>
          </a:p>
        </p:txBody>
      </p:sp>
    </p:spTree>
    <p:extLst>
      <p:ext uri="{BB962C8B-B14F-4D97-AF65-F5344CB8AC3E}">
        <p14:creationId xmlns:p14="http://schemas.microsoft.com/office/powerpoint/2010/main" val="1879600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12"/>
                                        </p:tgtEl>
                                        <p:attrNameLst>
                                          <p:attrName>style.visibility</p:attrName>
                                        </p:attrNameLst>
                                      </p:cBhvr>
                                      <p:to>
                                        <p:strVal val="visible"/>
                                      </p:to>
                                    </p:set>
                                    <p:animEffect transition="in" filter="fade">
                                      <p:cBhvr>
                                        <p:cTn id="7" dur="500"/>
                                        <p:tgtEl>
                                          <p:spTgt spid="51212"/>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51219">
                                            <p:txEl>
                                              <p:pRg st="0" end="0"/>
                                            </p:txEl>
                                          </p:spTgt>
                                        </p:tgtEl>
                                        <p:attrNameLst>
                                          <p:attrName>style.visibility</p:attrName>
                                        </p:attrNameLst>
                                      </p:cBhvr>
                                      <p:to>
                                        <p:strVal val="visible"/>
                                      </p:to>
                                    </p:set>
                                    <p:anim calcmode="lin" valueType="num">
                                      <p:cBhvr additive="base">
                                        <p:cTn id="11" dur="3000" fill="hold"/>
                                        <p:tgtEl>
                                          <p:spTgt spid="51219">
                                            <p:txEl>
                                              <p:pRg st="0" end="0"/>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51219">
                                            <p:txEl>
                                              <p:pRg st="0" end="0"/>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3500"/>
                            </p:stCondLst>
                            <p:childTnLst>
                              <p:par>
                                <p:cTn id="14" presetID="8" presetClass="entr" presetSubtype="16" fill="hold" grpId="0" nodeType="afterEffect">
                                  <p:stCondLst>
                                    <p:cond delay="0"/>
                                  </p:stCondLst>
                                  <p:childTnLst>
                                    <p:set>
                                      <p:cBhvr>
                                        <p:cTn id="15" dur="1" fill="hold">
                                          <p:stCondLst>
                                            <p:cond delay="0"/>
                                          </p:stCondLst>
                                        </p:cTn>
                                        <p:tgtEl>
                                          <p:spTgt spid="51213"/>
                                        </p:tgtEl>
                                        <p:attrNameLst>
                                          <p:attrName>style.visibility</p:attrName>
                                        </p:attrNameLst>
                                      </p:cBhvr>
                                      <p:to>
                                        <p:strVal val="visible"/>
                                      </p:to>
                                    </p:set>
                                    <p:animEffect transition="in" filter="diamond(in)">
                                      <p:cBhvr>
                                        <p:cTn id="16" dur="3000"/>
                                        <p:tgtEl>
                                          <p:spTgt spid="51213"/>
                                        </p:tgtEl>
                                      </p:cBhvr>
                                    </p:animEffect>
                                  </p:childTnLst>
                                </p:cTn>
                              </p:par>
                            </p:childTnLst>
                          </p:cTn>
                        </p:par>
                        <p:par>
                          <p:cTn id="17" fill="hold" nodeType="afterGroup">
                            <p:stCondLst>
                              <p:cond delay="6500"/>
                            </p:stCondLst>
                            <p:childTnLst>
                              <p:par>
                                <p:cTn id="18" presetID="2" presetClass="entr" presetSubtype="4" fill="hold" nodeType="afterEffect">
                                  <p:stCondLst>
                                    <p:cond delay="0"/>
                                  </p:stCondLst>
                                  <p:childTnLst>
                                    <p:set>
                                      <p:cBhvr>
                                        <p:cTn id="19" dur="1" fill="hold">
                                          <p:stCondLst>
                                            <p:cond delay="0"/>
                                          </p:stCondLst>
                                        </p:cTn>
                                        <p:tgtEl>
                                          <p:spTgt spid="51220">
                                            <p:txEl>
                                              <p:pRg st="0" end="0"/>
                                            </p:txEl>
                                          </p:spTgt>
                                        </p:tgtEl>
                                        <p:attrNameLst>
                                          <p:attrName>style.visibility</p:attrName>
                                        </p:attrNameLst>
                                      </p:cBhvr>
                                      <p:to>
                                        <p:strVal val="visible"/>
                                      </p:to>
                                    </p:set>
                                    <p:anim calcmode="lin" valueType="num">
                                      <p:cBhvr additive="base">
                                        <p:cTn id="20" dur="3000" fill="hold"/>
                                        <p:tgtEl>
                                          <p:spTgt spid="51220">
                                            <p:txEl>
                                              <p:pRg st="0" end="0"/>
                                            </p:txEl>
                                          </p:spTgt>
                                        </p:tgtEl>
                                        <p:attrNameLst>
                                          <p:attrName>ppt_x</p:attrName>
                                        </p:attrNameLst>
                                      </p:cBhvr>
                                      <p:tavLst>
                                        <p:tav tm="0">
                                          <p:val>
                                            <p:strVal val="#ppt_x"/>
                                          </p:val>
                                        </p:tav>
                                        <p:tav tm="100000">
                                          <p:val>
                                            <p:strVal val="#ppt_x"/>
                                          </p:val>
                                        </p:tav>
                                      </p:tavLst>
                                    </p:anim>
                                    <p:anim calcmode="lin" valueType="num">
                                      <p:cBhvr additive="base">
                                        <p:cTn id="21" dur="3000" fill="hold"/>
                                        <p:tgtEl>
                                          <p:spTgt spid="51220">
                                            <p:txEl>
                                              <p:pRg st="0" end="0"/>
                                            </p:txEl>
                                          </p:spTgt>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9500"/>
                            </p:stCondLst>
                            <p:childTnLst>
                              <p:par>
                                <p:cTn id="23" presetID="8" presetClass="entr" presetSubtype="16" fill="hold" grpId="0" nodeType="afterEffect">
                                  <p:stCondLst>
                                    <p:cond delay="0"/>
                                  </p:stCondLst>
                                  <p:childTnLst>
                                    <p:set>
                                      <p:cBhvr>
                                        <p:cTn id="24" dur="1" fill="hold">
                                          <p:stCondLst>
                                            <p:cond delay="0"/>
                                          </p:stCondLst>
                                        </p:cTn>
                                        <p:tgtEl>
                                          <p:spTgt spid="51214"/>
                                        </p:tgtEl>
                                        <p:attrNameLst>
                                          <p:attrName>style.visibility</p:attrName>
                                        </p:attrNameLst>
                                      </p:cBhvr>
                                      <p:to>
                                        <p:strVal val="visible"/>
                                      </p:to>
                                    </p:set>
                                    <p:animEffect transition="in" filter="diamond(in)">
                                      <p:cBhvr>
                                        <p:cTn id="25" dur="3000"/>
                                        <p:tgtEl>
                                          <p:spTgt spid="51214"/>
                                        </p:tgtEl>
                                      </p:cBhvr>
                                    </p:animEffect>
                                  </p:childTnLst>
                                </p:cTn>
                              </p:par>
                            </p:childTnLst>
                          </p:cTn>
                        </p:par>
                        <p:par>
                          <p:cTn id="26" fill="hold" nodeType="afterGroup">
                            <p:stCondLst>
                              <p:cond delay="12500"/>
                            </p:stCondLst>
                            <p:childTnLst>
                              <p:par>
                                <p:cTn id="27" presetID="2" presetClass="entr" presetSubtype="4" fill="hold" nodeType="afterEffect">
                                  <p:stCondLst>
                                    <p:cond delay="0"/>
                                  </p:stCondLst>
                                  <p:childTnLst>
                                    <p:set>
                                      <p:cBhvr>
                                        <p:cTn id="28" dur="1" fill="hold">
                                          <p:stCondLst>
                                            <p:cond delay="0"/>
                                          </p:stCondLst>
                                        </p:cTn>
                                        <p:tgtEl>
                                          <p:spTgt spid="51221">
                                            <p:txEl>
                                              <p:pRg st="0" end="0"/>
                                            </p:txEl>
                                          </p:spTgt>
                                        </p:tgtEl>
                                        <p:attrNameLst>
                                          <p:attrName>style.visibility</p:attrName>
                                        </p:attrNameLst>
                                      </p:cBhvr>
                                      <p:to>
                                        <p:strVal val="visible"/>
                                      </p:to>
                                    </p:set>
                                    <p:anim calcmode="lin" valueType="num">
                                      <p:cBhvr additive="base">
                                        <p:cTn id="29" dur="3000" fill="hold"/>
                                        <p:tgtEl>
                                          <p:spTgt spid="51221">
                                            <p:txEl>
                                              <p:pRg st="0" end="0"/>
                                            </p:txEl>
                                          </p:spTgt>
                                        </p:tgtEl>
                                        <p:attrNameLst>
                                          <p:attrName>ppt_x</p:attrName>
                                        </p:attrNameLst>
                                      </p:cBhvr>
                                      <p:tavLst>
                                        <p:tav tm="0">
                                          <p:val>
                                            <p:strVal val="#ppt_x"/>
                                          </p:val>
                                        </p:tav>
                                        <p:tav tm="100000">
                                          <p:val>
                                            <p:strVal val="#ppt_x"/>
                                          </p:val>
                                        </p:tav>
                                      </p:tavLst>
                                    </p:anim>
                                    <p:anim calcmode="lin" valueType="num">
                                      <p:cBhvr additive="base">
                                        <p:cTn id="30" dur="3000" fill="hold"/>
                                        <p:tgtEl>
                                          <p:spTgt spid="51221">
                                            <p:txEl>
                                              <p:pRg st="0" end="0"/>
                                            </p:txEl>
                                          </p:spTgt>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15500"/>
                            </p:stCondLst>
                            <p:childTnLst>
                              <p:par>
                                <p:cTn id="32" presetID="8" presetClass="entr" presetSubtype="16" fill="hold" nodeType="afterEffect">
                                  <p:stCondLst>
                                    <p:cond delay="0"/>
                                  </p:stCondLst>
                                  <p:childTnLst>
                                    <p:set>
                                      <p:cBhvr>
                                        <p:cTn id="33" dur="1" fill="hold">
                                          <p:stCondLst>
                                            <p:cond delay="0"/>
                                          </p:stCondLst>
                                        </p:cTn>
                                        <p:tgtEl>
                                          <p:spTgt spid="51215">
                                            <p:txEl>
                                              <p:pRg st="0" end="0"/>
                                            </p:txEl>
                                          </p:spTgt>
                                        </p:tgtEl>
                                        <p:attrNameLst>
                                          <p:attrName>style.visibility</p:attrName>
                                        </p:attrNameLst>
                                      </p:cBhvr>
                                      <p:to>
                                        <p:strVal val="visible"/>
                                      </p:to>
                                    </p:set>
                                    <p:animEffect transition="in" filter="diamond(in)">
                                      <p:cBhvr>
                                        <p:cTn id="34" dur="3000"/>
                                        <p:tgtEl>
                                          <p:spTgt spid="51215">
                                            <p:txEl>
                                              <p:pRg st="0" end="0"/>
                                            </p:txEl>
                                          </p:spTgt>
                                        </p:tgtEl>
                                      </p:cBhvr>
                                    </p:animEffect>
                                  </p:childTnLst>
                                </p:cTn>
                              </p:par>
                            </p:childTnLst>
                          </p:cTn>
                        </p:par>
                        <p:par>
                          <p:cTn id="35" fill="hold" nodeType="afterGroup">
                            <p:stCondLst>
                              <p:cond delay="18500"/>
                            </p:stCondLst>
                            <p:childTnLst>
                              <p:par>
                                <p:cTn id="36" presetID="2" presetClass="entr" presetSubtype="4" fill="hold" nodeType="afterEffect">
                                  <p:stCondLst>
                                    <p:cond delay="0"/>
                                  </p:stCondLst>
                                  <p:childTnLst>
                                    <p:set>
                                      <p:cBhvr>
                                        <p:cTn id="37" dur="1" fill="hold">
                                          <p:stCondLst>
                                            <p:cond delay="0"/>
                                          </p:stCondLst>
                                        </p:cTn>
                                        <p:tgtEl>
                                          <p:spTgt spid="51222">
                                            <p:txEl>
                                              <p:pRg st="0" end="0"/>
                                            </p:txEl>
                                          </p:spTgt>
                                        </p:tgtEl>
                                        <p:attrNameLst>
                                          <p:attrName>style.visibility</p:attrName>
                                        </p:attrNameLst>
                                      </p:cBhvr>
                                      <p:to>
                                        <p:strVal val="visible"/>
                                      </p:to>
                                    </p:set>
                                    <p:anim calcmode="lin" valueType="num">
                                      <p:cBhvr additive="base">
                                        <p:cTn id="38" dur="3000" fill="hold"/>
                                        <p:tgtEl>
                                          <p:spTgt spid="51222">
                                            <p:txEl>
                                              <p:pRg st="0" end="0"/>
                                            </p:txEl>
                                          </p:spTgt>
                                        </p:tgtEl>
                                        <p:attrNameLst>
                                          <p:attrName>ppt_x</p:attrName>
                                        </p:attrNameLst>
                                      </p:cBhvr>
                                      <p:tavLst>
                                        <p:tav tm="0">
                                          <p:val>
                                            <p:strVal val="#ppt_x"/>
                                          </p:val>
                                        </p:tav>
                                        <p:tav tm="100000">
                                          <p:val>
                                            <p:strVal val="#ppt_x"/>
                                          </p:val>
                                        </p:tav>
                                      </p:tavLst>
                                    </p:anim>
                                    <p:anim calcmode="lin" valueType="num">
                                      <p:cBhvr additive="base">
                                        <p:cTn id="39" dur="3000" fill="hold"/>
                                        <p:tgtEl>
                                          <p:spTgt spid="51222">
                                            <p:txEl>
                                              <p:pRg st="0" end="0"/>
                                            </p:txEl>
                                          </p:spTgt>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21500"/>
                            </p:stCondLst>
                            <p:childTnLst>
                              <p:par>
                                <p:cTn id="41" presetID="8" presetClass="entr" presetSubtype="16" fill="hold" grpId="0" nodeType="afterEffect">
                                  <p:stCondLst>
                                    <p:cond delay="0"/>
                                  </p:stCondLst>
                                  <p:childTnLst>
                                    <p:set>
                                      <p:cBhvr>
                                        <p:cTn id="42" dur="1" fill="hold">
                                          <p:stCondLst>
                                            <p:cond delay="0"/>
                                          </p:stCondLst>
                                        </p:cTn>
                                        <p:tgtEl>
                                          <p:spTgt spid="51216"/>
                                        </p:tgtEl>
                                        <p:attrNameLst>
                                          <p:attrName>style.visibility</p:attrName>
                                        </p:attrNameLst>
                                      </p:cBhvr>
                                      <p:to>
                                        <p:strVal val="visible"/>
                                      </p:to>
                                    </p:set>
                                    <p:animEffect transition="in" filter="diamond(in)">
                                      <p:cBhvr>
                                        <p:cTn id="43" dur="3000"/>
                                        <p:tgtEl>
                                          <p:spTgt spid="51216"/>
                                        </p:tgtEl>
                                      </p:cBhvr>
                                    </p:animEffect>
                                  </p:childTnLst>
                                </p:cTn>
                              </p:par>
                            </p:childTnLst>
                          </p:cTn>
                        </p:par>
                        <p:par>
                          <p:cTn id="44" fill="hold" nodeType="afterGroup">
                            <p:stCondLst>
                              <p:cond delay="24500"/>
                            </p:stCondLst>
                            <p:childTnLst>
                              <p:par>
                                <p:cTn id="45" presetID="2" presetClass="entr" presetSubtype="4" fill="hold" nodeType="afterEffect">
                                  <p:stCondLst>
                                    <p:cond delay="0"/>
                                  </p:stCondLst>
                                  <p:childTnLst>
                                    <p:set>
                                      <p:cBhvr>
                                        <p:cTn id="46" dur="1" fill="hold">
                                          <p:stCondLst>
                                            <p:cond delay="0"/>
                                          </p:stCondLst>
                                        </p:cTn>
                                        <p:tgtEl>
                                          <p:spTgt spid="51223">
                                            <p:txEl>
                                              <p:pRg st="0" end="0"/>
                                            </p:txEl>
                                          </p:spTgt>
                                        </p:tgtEl>
                                        <p:attrNameLst>
                                          <p:attrName>style.visibility</p:attrName>
                                        </p:attrNameLst>
                                      </p:cBhvr>
                                      <p:to>
                                        <p:strVal val="visible"/>
                                      </p:to>
                                    </p:set>
                                    <p:anim calcmode="lin" valueType="num">
                                      <p:cBhvr additive="base">
                                        <p:cTn id="47" dur="3000" fill="hold"/>
                                        <p:tgtEl>
                                          <p:spTgt spid="51223">
                                            <p:txEl>
                                              <p:pRg st="0" end="0"/>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51223">
                                            <p:txEl>
                                              <p:pRg st="0" end="0"/>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500"/>
                            </p:stCondLst>
                            <p:childTnLst>
                              <p:par>
                                <p:cTn id="50" presetID="8" presetClass="entr" presetSubtype="16" fill="hold" nodeType="afterEffect">
                                  <p:stCondLst>
                                    <p:cond delay="0"/>
                                  </p:stCondLst>
                                  <p:childTnLst>
                                    <p:set>
                                      <p:cBhvr>
                                        <p:cTn id="51" dur="1" fill="hold">
                                          <p:stCondLst>
                                            <p:cond delay="0"/>
                                          </p:stCondLst>
                                        </p:cTn>
                                        <p:tgtEl>
                                          <p:spTgt spid="51217">
                                            <p:txEl>
                                              <p:pRg st="0" end="0"/>
                                            </p:txEl>
                                          </p:spTgt>
                                        </p:tgtEl>
                                        <p:attrNameLst>
                                          <p:attrName>style.visibility</p:attrName>
                                        </p:attrNameLst>
                                      </p:cBhvr>
                                      <p:to>
                                        <p:strVal val="visible"/>
                                      </p:to>
                                    </p:set>
                                    <p:animEffect transition="in" filter="diamond(in)">
                                      <p:cBhvr>
                                        <p:cTn id="52" dur="3000"/>
                                        <p:tgtEl>
                                          <p:spTgt spid="51217">
                                            <p:txEl>
                                              <p:pRg st="0" end="0"/>
                                            </p:txEl>
                                          </p:spTgt>
                                        </p:tgtEl>
                                      </p:cBhvr>
                                    </p:animEffect>
                                  </p:childTnLst>
                                </p:cTn>
                              </p:par>
                            </p:childTnLst>
                          </p:cTn>
                        </p:par>
                        <p:par>
                          <p:cTn id="53" fill="hold" nodeType="afterGroup">
                            <p:stCondLst>
                              <p:cond delay="30500"/>
                            </p:stCondLst>
                            <p:childTnLst>
                              <p:par>
                                <p:cTn id="54" presetID="8" presetClass="entr" presetSubtype="16" fill="hold" nodeType="afterEffect">
                                  <p:stCondLst>
                                    <p:cond delay="0"/>
                                  </p:stCondLst>
                                  <p:childTnLst>
                                    <p:set>
                                      <p:cBhvr>
                                        <p:cTn id="55" dur="1" fill="hold">
                                          <p:stCondLst>
                                            <p:cond delay="0"/>
                                          </p:stCondLst>
                                        </p:cTn>
                                        <p:tgtEl>
                                          <p:spTgt spid="51217">
                                            <p:txEl>
                                              <p:pRg st="1" end="1"/>
                                            </p:txEl>
                                          </p:spTgt>
                                        </p:tgtEl>
                                        <p:attrNameLst>
                                          <p:attrName>style.visibility</p:attrName>
                                        </p:attrNameLst>
                                      </p:cBhvr>
                                      <p:to>
                                        <p:strVal val="visible"/>
                                      </p:to>
                                    </p:set>
                                    <p:animEffect transition="in" filter="diamond(in)">
                                      <p:cBhvr>
                                        <p:cTn id="56" dur="3000"/>
                                        <p:tgtEl>
                                          <p:spTgt spid="51217">
                                            <p:txEl>
                                              <p:pRg st="1" end="1"/>
                                            </p:txEl>
                                          </p:spTgt>
                                        </p:tgtEl>
                                      </p:cBhvr>
                                    </p:animEffect>
                                  </p:childTnLst>
                                </p:cTn>
                              </p:par>
                            </p:childTnLst>
                          </p:cTn>
                        </p:par>
                        <p:par>
                          <p:cTn id="57" fill="hold" nodeType="afterGroup">
                            <p:stCondLst>
                              <p:cond delay="33500"/>
                            </p:stCondLst>
                            <p:childTnLst>
                              <p:par>
                                <p:cTn id="58" presetID="8" presetClass="entr" presetSubtype="16" fill="hold" nodeType="afterEffect">
                                  <p:stCondLst>
                                    <p:cond delay="0"/>
                                  </p:stCondLst>
                                  <p:childTnLst>
                                    <p:set>
                                      <p:cBhvr>
                                        <p:cTn id="59" dur="1" fill="hold">
                                          <p:stCondLst>
                                            <p:cond delay="0"/>
                                          </p:stCondLst>
                                        </p:cTn>
                                        <p:tgtEl>
                                          <p:spTgt spid="51224"/>
                                        </p:tgtEl>
                                        <p:attrNameLst>
                                          <p:attrName>style.visibility</p:attrName>
                                        </p:attrNameLst>
                                      </p:cBhvr>
                                      <p:to>
                                        <p:strVal val="visible"/>
                                      </p:to>
                                    </p:set>
                                    <p:animEffect transition="in" filter="diamond(in)">
                                      <p:cBhvr>
                                        <p:cTn id="60" dur="3000"/>
                                        <p:tgtEl>
                                          <p:spTgt spid="51224"/>
                                        </p:tgtEl>
                                      </p:cBhvr>
                                    </p:animEffect>
                                  </p:childTnLst>
                                </p:cTn>
                              </p:par>
                            </p:childTnLst>
                          </p:cTn>
                        </p:par>
                        <p:par>
                          <p:cTn id="61" fill="hold" nodeType="afterGroup">
                            <p:stCondLst>
                              <p:cond delay="36500"/>
                            </p:stCondLst>
                            <p:childTnLst>
                              <p:par>
                                <p:cTn id="62" presetID="2" presetClass="entr" presetSubtype="4" fill="hold" grpId="0" nodeType="afterEffect">
                                  <p:stCondLst>
                                    <p:cond delay="0"/>
                                  </p:stCondLst>
                                  <p:childTnLst>
                                    <p:set>
                                      <p:cBhvr>
                                        <p:cTn id="63" dur="1" fill="hold">
                                          <p:stCondLst>
                                            <p:cond delay="0"/>
                                          </p:stCondLst>
                                        </p:cTn>
                                        <p:tgtEl>
                                          <p:spTgt spid="51225"/>
                                        </p:tgtEl>
                                        <p:attrNameLst>
                                          <p:attrName>style.visibility</p:attrName>
                                        </p:attrNameLst>
                                      </p:cBhvr>
                                      <p:to>
                                        <p:strVal val="visible"/>
                                      </p:to>
                                    </p:set>
                                    <p:anim calcmode="lin" valueType="num">
                                      <p:cBhvr additive="base">
                                        <p:cTn id="64" dur="3000" fill="hold"/>
                                        <p:tgtEl>
                                          <p:spTgt spid="51225"/>
                                        </p:tgtEl>
                                        <p:attrNameLst>
                                          <p:attrName>ppt_x</p:attrName>
                                        </p:attrNameLst>
                                      </p:cBhvr>
                                      <p:tavLst>
                                        <p:tav tm="0">
                                          <p:val>
                                            <p:strVal val="#ppt_x"/>
                                          </p:val>
                                        </p:tav>
                                        <p:tav tm="100000">
                                          <p:val>
                                            <p:strVal val="#ppt_x"/>
                                          </p:val>
                                        </p:tav>
                                      </p:tavLst>
                                    </p:anim>
                                    <p:anim calcmode="lin" valueType="num">
                                      <p:cBhvr additive="base">
                                        <p:cTn id="65" dur="3000" fill="hold"/>
                                        <p:tgtEl>
                                          <p:spTgt spid="51225"/>
                                        </p:tgtEl>
                                        <p:attrNameLst>
                                          <p:attrName>ppt_y</p:attrName>
                                        </p:attrNameLst>
                                      </p:cBhvr>
                                      <p:tavLst>
                                        <p:tav tm="0">
                                          <p:val>
                                            <p:strVal val="1+#ppt_h/2"/>
                                          </p:val>
                                        </p:tav>
                                        <p:tav tm="100000">
                                          <p:val>
                                            <p:strVal val="#ppt_y"/>
                                          </p:val>
                                        </p:tav>
                                      </p:tavLst>
                                    </p:anim>
                                  </p:childTnLst>
                                </p:cTn>
                              </p:par>
                            </p:childTnLst>
                          </p:cTn>
                        </p:par>
                        <p:par>
                          <p:cTn id="66" fill="hold" nodeType="afterGroup">
                            <p:stCondLst>
                              <p:cond delay="39500"/>
                            </p:stCondLst>
                            <p:childTnLst>
                              <p:par>
                                <p:cTn id="67" presetID="8" presetClass="entr" presetSubtype="16" fill="hold" grpId="0" nodeType="afterEffect">
                                  <p:stCondLst>
                                    <p:cond delay="0"/>
                                  </p:stCondLst>
                                  <p:childTnLst>
                                    <p:set>
                                      <p:cBhvr>
                                        <p:cTn id="68" dur="1" fill="hold">
                                          <p:stCondLst>
                                            <p:cond delay="0"/>
                                          </p:stCondLst>
                                        </p:cTn>
                                        <p:tgtEl>
                                          <p:spTgt spid="51218"/>
                                        </p:tgtEl>
                                        <p:attrNameLst>
                                          <p:attrName>style.visibility</p:attrName>
                                        </p:attrNameLst>
                                      </p:cBhvr>
                                      <p:to>
                                        <p:strVal val="visible"/>
                                      </p:to>
                                    </p:set>
                                    <p:animEffect transition="in" filter="diamond(in)">
                                      <p:cBhvr>
                                        <p:cTn id="69" dur="3000"/>
                                        <p:tgtEl>
                                          <p:spTgt spid="51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3" grpId="0"/>
      <p:bldP spid="51214" grpId="0"/>
      <p:bldP spid="51216" grpId="0"/>
      <p:bldP spid="51218" grpId="0"/>
      <p:bldP spid="512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epider 013"/>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r="1691" b="5014"/>
          <a:stretch>
            <a:fillRect/>
          </a:stretch>
        </p:blipFill>
        <p:spPr bwMode="auto">
          <a:xfrm>
            <a:off x="4572000" y="260350"/>
            <a:ext cx="4176713" cy="29527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3" name="Picture 10" descr="epider 031"/>
          <p:cNvPicPr>
            <a:picLocks noChangeAspect="1" noChangeArrowheads="1"/>
          </p:cNvPicPr>
          <p:nvPr/>
        </p:nvPicPr>
        <p:blipFill>
          <a:blip r:embed="rId3">
            <a:lum contrast="6000"/>
            <a:extLst>
              <a:ext uri="{28A0092B-C50C-407E-A947-70E740481C1C}">
                <a14:useLocalDpi xmlns:a14="http://schemas.microsoft.com/office/drawing/2010/main" val="0"/>
              </a:ext>
            </a:extLst>
          </a:blip>
          <a:srcRect l="11383" t="13625"/>
          <a:stretch>
            <a:fillRect/>
          </a:stretch>
        </p:blipFill>
        <p:spPr bwMode="auto">
          <a:xfrm>
            <a:off x="4572000" y="3357563"/>
            <a:ext cx="4176713" cy="280828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11" descr="epider 016"/>
          <p:cNvPicPr>
            <a:picLocks noChangeAspect="1" noChangeArrowheads="1"/>
          </p:cNvPicPr>
          <p:nvPr/>
        </p:nvPicPr>
        <p:blipFill>
          <a:blip r:embed="rId4">
            <a:lum contrast="6000"/>
            <a:extLst>
              <a:ext uri="{28A0092B-C50C-407E-A947-70E740481C1C}">
                <a14:useLocalDpi xmlns:a14="http://schemas.microsoft.com/office/drawing/2010/main" val="0"/>
              </a:ext>
            </a:extLst>
          </a:blip>
          <a:srcRect l="5843"/>
          <a:stretch>
            <a:fillRect/>
          </a:stretch>
        </p:blipFill>
        <p:spPr bwMode="auto">
          <a:xfrm>
            <a:off x="250825" y="260350"/>
            <a:ext cx="4176713" cy="29527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5" name="Text Box 12"/>
          <p:cNvSpPr txBox="1">
            <a:spLocks noChangeArrowheads="1"/>
          </p:cNvSpPr>
          <p:nvPr/>
        </p:nvSpPr>
        <p:spPr bwMode="auto">
          <a:xfrm>
            <a:off x="3924300" y="27813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MX" altLang="es-MX" sz="2400" b="1">
                <a:latin typeface="Arial" panose="020B0604020202020204" pitchFamily="34" charset="0"/>
              </a:rPr>
              <a:t>a</a:t>
            </a:r>
          </a:p>
        </p:txBody>
      </p:sp>
      <p:sp>
        <p:nvSpPr>
          <p:cNvPr id="10246" name="Rectangle 14"/>
          <p:cNvSpPr>
            <a:spLocks noChangeArrowheads="1"/>
          </p:cNvSpPr>
          <p:nvPr/>
        </p:nvSpPr>
        <p:spPr bwMode="auto">
          <a:xfrm>
            <a:off x="8316913" y="2779713"/>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2400" b="1">
                <a:latin typeface="Arial" panose="020B0604020202020204" pitchFamily="34" charset="0"/>
              </a:rPr>
              <a:t>b</a:t>
            </a:r>
          </a:p>
        </p:txBody>
      </p:sp>
      <p:sp>
        <p:nvSpPr>
          <p:cNvPr id="10247" name="Text Box 16"/>
          <p:cNvSpPr txBox="1">
            <a:spLocks noChangeArrowheads="1"/>
          </p:cNvSpPr>
          <p:nvPr/>
        </p:nvSpPr>
        <p:spPr bwMode="auto">
          <a:xfrm>
            <a:off x="8172450" y="5734050"/>
            <a:ext cx="36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MX" altLang="es-MX" sz="2400" b="1">
                <a:latin typeface="Arial" panose="020B0604020202020204" pitchFamily="34" charset="0"/>
              </a:rPr>
              <a:t>d</a:t>
            </a:r>
          </a:p>
        </p:txBody>
      </p:sp>
      <p:sp>
        <p:nvSpPr>
          <p:cNvPr id="10248" name="Rectangle 17"/>
          <p:cNvSpPr>
            <a:spLocks noChangeArrowheads="1"/>
          </p:cNvSpPr>
          <p:nvPr/>
        </p:nvSpPr>
        <p:spPr bwMode="auto">
          <a:xfrm>
            <a:off x="323850" y="6165850"/>
            <a:ext cx="2328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800" b="1">
                <a:solidFill>
                  <a:schemeClr val="tx2"/>
                </a:solidFill>
                <a:latin typeface="Arial" panose="020B0604020202020204" pitchFamily="34" charset="0"/>
              </a:rPr>
              <a:t> </a:t>
            </a:r>
          </a:p>
        </p:txBody>
      </p:sp>
      <p:pic>
        <p:nvPicPr>
          <p:cNvPr id="10249" name="Picture 18" descr="Explorar0205"/>
          <p:cNvPicPr>
            <a:picLocks noChangeAspect="1" noChangeArrowheads="1"/>
          </p:cNvPicPr>
          <p:nvPr/>
        </p:nvPicPr>
        <p:blipFill>
          <a:blip r:embed="rId5">
            <a:lum bright="6000" contrast="24000"/>
            <a:extLst>
              <a:ext uri="{28A0092B-C50C-407E-A947-70E740481C1C}">
                <a14:useLocalDpi xmlns:a14="http://schemas.microsoft.com/office/drawing/2010/main" val="0"/>
              </a:ext>
            </a:extLst>
          </a:blip>
          <a:srcRect/>
          <a:stretch>
            <a:fillRect/>
          </a:stretch>
        </p:blipFill>
        <p:spPr bwMode="auto">
          <a:xfrm>
            <a:off x="250825" y="3357563"/>
            <a:ext cx="4176713" cy="280828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50" name="Text Box 19"/>
          <p:cNvSpPr txBox="1">
            <a:spLocks noChangeArrowheads="1"/>
          </p:cNvSpPr>
          <p:nvPr/>
        </p:nvSpPr>
        <p:spPr bwMode="auto">
          <a:xfrm>
            <a:off x="3995738" y="5661025"/>
            <a:ext cx="36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MX" altLang="es-MX" sz="2400" b="1">
                <a:latin typeface="Arial" panose="020B0604020202020204" pitchFamily="34" charset="0"/>
              </a:rPr>
              <a:t>c</a:t>
            </a:r>
          </a:p>
        </p:txBody>
      </p:sp>
    </p:spTree>
    <p:extLst>
      <p:ext uri="{BB962C8B-B14F-4D97-AF65-F5344CB8AC3E}">
        <p14:creationId xmlns:p14="http://schemas.microsoft.com/office/powerpoint/2010/main" val="1466868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609600" y="332656"/>
            <a:ext cx="7922840" cy="720080"/>
          </a:xfrm>
          <a:prstGeom prst="rect">
            <a:avLst/>
          </a:prstGeom>
          <a:noFill/>
          <a:ln w="9525">
            <a:noFill/>
            <a:miter lim="800000"/>
            <a:headEnd/>
            <a:tailEnd/>
          </a:ln>
        </p:spPr>
        <p:txBody>
          <a:bodyPr lIns="91422" tIns="45711" rIns="91422" bIns="45711" anchor="ctr"/>
          <a:lstStyle/>
          <a:p>
            <a:pPr algn="ctr" eaLnBrk="1" hangingPunct="1">
              <a:defRPr/>
            </a:pPr>
            <a:r>
              <a:rPr lang="en-US" altLang="en-US" sz="4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ＭＳ Ｐゴシック" pitchFamily="-65" charset="-128"/>
                <a:cs typeface="Arial" charset="0"/>
              </a:rPr>
              <a:t>Tumor </a:t>
            </a:r>
            <a:r>
              <a:rPr lang="en-US" altLang="en-US" sz="43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ＭＳ Ｐゴシック" pitchFamily="-65" charset="-128"/>
                <a:cs typeface="Arial" charset="0"/>
              </a:rPr>
              <a:t>mamario</a:t>
            </a:r>
            <a:endParaRPr lang="en-US" altLang="en-US" sz="4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ＭＳ Ｐゴシック" pitchFamily="-65" charset="-128"/>
              <a:cs typeface="Arial" charset="0"/>
            </a:endParaRPr>
          </a:p>
        </p:txBody>
      </p:sp>
      <p:pic>
        <p:nvPicPr>
          <p:cNvPr id="47107" name="Picture 3" descr="Untitle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2296"/>
            <a:ext cx="9144000" cy="524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058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26988"/>
            <a:ext cx="9144000" cy="6884988"/>
            <a:chOff x="793" y="614"/>
            <a:chExt cx="4718" cy="3317"/>
          </a:xfrm>
        </p:grpSpPr>
        <p:pic>
          <p:nvPicPr>
            <p:cNvPr id="130051" name="Picture 2" descr="RH"/>
            <p:cNvPicPr>
              <a:picLocks noChangeAspect="1" noChangeArrowheads="1"/>
            </p:cNvPicPr>
            <p:nvPr/>
          </p:nvPicPr>
          <p:blipFill>
            <a:blip r:embed="rId3" cstate="print"/>
            <a:srcRect/>
            <a:stretch>
              <a:fillRect/>
            </a:stretch>
          </p:blipFill>
          <p:spPr bwMode="auto">
            <a:xfrm>
              <a:off x="793" y="614"/>
              <a:ext cx="4718" cy="3317"/>
            </a:xfrm>
            <a:prstGeom prst="rect">
              <a:avLst/>
            </a:prstGeom>
            <a:ln>
              <a:noFill/>
            </a:ln>
            <a:effectLst>
              <a:softEdge rad="112500"/>
            </a:effectLst>
          </p:spPr>
        </p:pic>
        <p:sp>
          <p:nvSpPr>
            <p:cNvPr id="88068" name="Text Box 3"/>
            <p:cNvSpPr txBox="1">
              <a:spLocks noChangeArrowheads="1"/>
            </p:cNvSpPr>
            <p:nvPr/>
          </p:nvSpPr>
          <p:spPr bwMode="auto">
            <a:xfrm>
              <a:off x="5036" y="3541"/>
              <a:ext cx="387"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b="1">
                  <a:solidFill>
                    <a:srgbClr val="080808"/>
                  </a:solidFill>
                  <a:latin typeface="Arial" panose="020B0604020202020204" pitchFamily="34" charset="0"/>
                </a:rPr>
                <a:t>RE</a:t>
              </a:r>
            </a:p>
          </p:txBody>
        </p:sp>
      </p:grpSp>
    </p:spTree>
    <p:extLst>
      <p:ext uri="{BB962C8B-B14F-4D97-AF65-F5344CB8AC3E}">
        <p14:creationId xmlns:p14="http://schemas.microsoft.com/office/powerpoint/2010/main" val="10749229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6" name="Rectangle 6"/>
          <p:cNvSpPr>
            <a:spLocks noGrp="1" noChangeArrowheads="1"/>
          </p:cNvSpPr>
          <p:nvPr>
            <p:ph type="title"/>
          </p:nvPr>
        </p:nvSpPr>
        <p:spPr>
          <a:xfrm>
            <a:off x="0" y="338138"/>
            <a:ext cx="9144000" cy="1143000"/>
          </a:xfrm>
        </p:spPr>
        <p:txBody>
          <a:bodyPr>
            <a:normAutofit fontScale="90000"/>
          </a:bodyPr>
          <a:lstStyle/>
          <a:p>
            <a:pPr algn="ctr" eaLnBrk="1" hangingPunct="1">
              <a:defRPr/>
            </a:pPr>
            <a:r>
              <a:rPr lang="en-US" sz="3600" dirty="0" err="1" smtClean="0">
                <a:solidFill>
                  <a:srgbClr val="FFC000"/>
                </a:solidFill>
                <a:effectLst>
                  <a:outerShdw blurRad="38100" dist="38100" dir="2700000" algn="tl">
                    <a:srgbClr val="000000"/>
                  </a:outerShdw>
                </a:effectLst>
              </a:rPr>
              <a:t>Familia</a:t>
            </a:r>
            <a:r>
              <a:rPr lang="en-US" sz="3600" dirty="0" smtClean="0">
                <a:solidFill>
                  <a:srgbClr val="FFC000"/>
                </a:solidFill>
                <a:effectLst>
                  <a:outerShdw blurRad="38100" dist="38100" dir="2700000" algn="tl">
                    <a:srgbClr val="000000"/>
                  </a:outerShdw>
                </a:effectLst>
              </a:rPr>
              <a:t> de </a:t>
            </a:r>
            <a:r>
              <a:rPr lang="en-US" sz="3600" dirty="0" err="1" smtClean="0">
                <a:solidFill>
                  <a:srgbClr val="FFC000"/>
                </a:solidFill>
                <a:effectLst>
                  <a:outerShdw blurRad="38100" dist="38100" dir="2700000" algn="tl">
                    <a:srgbClr val="000000"/>
                  </a:outerShdw>
                </a:effectLst>
              </a:rPr>
              <a:t>ErbB</a:t>
            </a:r>
            <a:r>
              <a:rPr lang="en-US" sz="3600" dirty="0" smtClean="0">
                <a:solidFill>
                  <a:srgbClr val="FFC000"/>
                </a:solidFill>
                <a:effectLst>
                  <a:outerShdw blurRad="38100" dist="38100" dir="2700000" algn="tl">
                    <a:srgbClr val="000000"/>
                  </a:outerShdw>
                </a:effectLst>
              </a:rPr>
              <a:t/>
            </a:r>
            <a:br>
              <a:rPr lang="en-US" sz="3600" dirty="0" smtClean="0">
                <a:solidFill>
                  <a:srgbClr val="FFC000"/>
                </a:solidFill>
                <a:effectLst>
                  <a:outerShdw blurRad="38100" dist="38100" dir="2700000" algn="tl">
                    <a:srgbClr val="000000"/>
                  </a:outerShdw>
                </a:effectLst>
              </a:rPr>
            </a:br>
            <a:r>
              <a:rPr lang="en-US" sz="3600" dirty="0" err="1" smtClean="0">
                <a:solidFill>
                  <a:srgbClr val="FFC000"/>
                </a:solidFill>
                <a:effectLst>
                  <a:outerShdw blurRad="38100" dist="38100" dir="2700000" algn="tl">
                    <a:srgbClr val="000000"/>
                  </a:outerShdw>
                </a:effectLst>
              </a:rPr>
              <a:t>Receptores</a:t>
            </a:r>
            <a:r>
              <a:rPr lang="en-US" sz="3600" dirty="0" smtClean="0">
                <a:solidFill>
                  <a:srgbClr val="FFC000"/>
                </a:solidFill>
                <a:effectLst>
                  <a:outerShdw blurRad="38100" dist="38100" dir="2700000" algn="tl">
                    <a:srgbClr val="000000"/>
                  </a:outerShdw>
                </a:effectLst>
              </a:rPr>
              <a:t> de </a:t>
            </a:r>
            <a:r>
              <a:rPr lang="en-US" sz="3600" dirty="0" err="1" smtClean="0">
                <a:solidFill>
                  <a:srgbClr val="FFC000"/>
                </a:solidFill>
                <a:effectLst>
                  <a:outerShdw blurRad="38100" dist="38100" dir="2700000" algn="tl">
                    <a:srgbClr val="000000"/>
                  </a:outerShdw>
                </a:effectLst>
              </a:rPr>
              <a:t>Tirosin-Cinasa</a:t>
            </a:r>
            <a:endParaRPr lang="en-US" sz="4000" dirty="0" smtClean="0">
              <a:solidFill>
                <a:srgbClr val="FFC000"/>
              </a:solidFill>
              <a:effectLst>
                <a:outerShdw blurRad="38100" dist="38100" dir="2700000" algn="tl">
                  <a:srgbClr val="000000"/>
                </a:outerShdw>
              </a:effectLst>
            </a:endParaRPr>
          </a:p>
        </p:txBody>
      </p:sp>
      <p:sp>
        <p:nvSpPr>
          <p:cNvPr id="220167" name="Rectangle 7"/>
          <p:cNvSpPr>
            <a:spLocks noGrp="1" noChangeArrowheads="1"/>
          </p:cNvSpPr>
          <p:nvPr>
            <p:ph type="body" sz="half" idx="1"/>
          </p:nvPr>
        </p:nvSpPr>
        <p:spPr>
          <a:xfrm>
            <a:off x="457200" y="1981200"/>
            <a:ext cx="4124325" cy="3886200"/>
          </a:xfrm>
        </p:spPr>
        <p:txBody>
          <a:bodyPr/>
          <a:lstStyle/>
          <a:p>
            <a:pPr marL="0" indent="0" eaLnBrk="1" hangingPunct="1">
              <a:buClr>
                <a:srgbClr val="FF0000"/>
              </a:buClr>
              <a:buSzTx/>
              <a:buNone/>
            </a:pPr>
            <a:endParaRPr lang="en-US" sz="2000" dirty="0" smtClean="0"/>
          </a:p>
          <a:p>
            <a:pPr eaLnBrk="1" hangingPunct="1">
              <a:buClr>
                <a:srgbClr val="FF0000"/>
              </a:buClr>
              <a:buSzTx/>
            </a:pPr>
            <a:r>
              <a:rPr lang="en-US" sz="2000" dirty="0" err="1" smtClean="0"/>
              <a:t>Cuatro</a:t>
            </a:r>
            <a:r>
              <a:rPr lang="en-US" sz="2000" dirty="0" smtClean="0"/>
              <a:t> </a:t>
            </a:r>
            <a:r>
              <a:rPr lang="en-US" sz="2000" dirty="0" err="1" smtClean="0"/>
              <a:t>miembros</a:t>
            </a:r>
            <a:r>
              <a:rPr lang="en-US" sz="2000" dirty="0" smtClean="0"/>
              <a:t>:</a:t>
            </a:r>
          </a:p>
          <a:p>
            <a:pPr eaLnBrk="1" hangingPunct="1">
              <a:buClr>
                <a:srgbClr val="FF0000"/>
              </a:buClr>
              <a:buSzTx/>
            </a:pPr>
            <a:endParaRPr lang="en-US" sz="2000" dirty="0" smtClean="0"/>
          </a:p>
          <a:p>
            <a:pPr lvl="1" eaLnBrk="1" hangingPunct="1">
              <a:buClr>
                <a:srgbClr val="FF0000"/>
              </a:buClr>
              <a:buSzTx/>
            </a:pPr>
            <a:r>
              <a:rPr lang="en-US" sz="2000" dirty="0" smtClean="0"/>
              <a:t>ErbB-1 (EGFR/HER1)</a:t>
            </a:r>
          </a:p>
          <a:p>
            <a:pPr lvl="1" eaLnBrk="1" hangingPunct="1">
              <a:buClr>
                <a:srgbClr val="FF0000"/>
              </a:buClr>
              <a:buSzTx/>
            </a:pPr>
            <a:r>
              <a:rPr lang="en-US" sz="2000" b="1" dirty="0" smtClean="0"/>
              <a:t>ErbB-2 (HER-2)</a:t>
            </a:r>
          </a:p>
          <a:p>
            <a:pPr lvl="1" eaLnBrk="1" hangingPunct="1">
              <a:buClr>
                <a:srgbClr val="FF0000"/>
              </a:buClr>
              <a:buSzTx/>
            </a:pPr>
            <a:r>
              <a:rPr lang="en-US" sz="2000" dirty="0" smtClean="0"/>
              <a:t>ErbB-3 (HER3)</a:t>
            </a:r>
          </a:p>
          <a:p>
            <a:pPr lvl="1" eaLnBrk="1" hangingPunct="1">
              <a:buClr>
                <a:srgbClr val="FF0000"/>
              </a:buClr>
              <a:buSzTx/>
            </a:pPr>
            <a:r>
              <a:rPr lang="en-US" sz="2000" dirty="0" smtClean="0"/>
              <a:t>ErbB-4 (HER4)</a:t>
            </a:r>
          </a:p>
        </p:txBody>
      </p:sp>
      <p:grpSp>
        <p:nvGrpSpPr>
          <p:cNvPr id="2" name="Group 105"/>
          <p:cNvGrpSpPr>
            <a:grpSpLocks/>
          </p:cNvGrpSpPr>
          <p:nvPr/>
        </p:nvGrpSpPr>
        <p:grpSpPr bwMode="auto">
          <a:xfrm>
            <a:off x="5181600" y="1536700"/>
            <a:ext cx="3194050" cy="3698875"/>
            <a:chOff x="3264" y="968"/>
            <a:chExt cx="2012" cy="2330"/>
          </a:xfrm>
        </p:grpSpPr>
        <p:grpSp>
          <p:nvGrpSpPr>
            <p:cNvPr id="24581" name="Group 2"/>
            <p:cNvGrpSpPr>
              <a:grpSpLocks/>
            </p:cNvGrpSpPr>
            <p:nvPr/>
          </p:nvGrpSpPr>
          <p:grpSpPr bwMode="auto">
            <a:xfrm>
              <a:off x="3817" y="1172"/>
              <a:ext cx="270" cy="2126"/>
              <a:chOff x="4716" y="1586"/>
              <a:chExt cx="270" cy="2126"/>
            </a:xfrm>
          </p:grpSpPr>
          <p:sp>
            <p:nvSpPr>
              <p:cNvPr id="24679" name="Rectangle 3"/>
              <p:cNvSpPr>
                <a:spLocks noChangeArrowheads="1"/>
              </p:cNvSpPr>
              <p:nvPr/>
            </p:nvSpPr>
            <p:spPr bwMode="auto">
              <a:xfrm>
                <a:off x="4804" y="1990"/>
                <a:ext cx="94" cy="1722"/>
              </a:xfrm>
              <a:prstGeom prst="rect">
                <a:avLst/>
              </a:prstGeom>
              <a:gradFill rotWithShape="1">
                <a:gsLst>
                  <a:gs pos="0">
                    <a:srgbClr val="765E00"/>
                  </a:gs>
                  <a:gs pos="50000">
                    <a:srgbClr val="FFCC00"/>
                  </a:gs>
                  <a:gs pos="100000">
                    <a:srgbClr val="765E00"/>
                  </a:gs>
                </a:gsLst>
                <a:lin ang="0" scaled="1"/>
              </a:gradFill>
              <a:ln w="12700">
                <a:solidFill>
                  <a:srgbClr val="666699"/>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S"/>
              </a:p>
            </p:txBody>
          </p:sp>
          <p:sp>
            <p:nvSpPr>
              <p:cNvPr id="24680" name="Freeform 4"/>
              <p:cNvSpPr>
                <a:spLocks/>
              </p:cNvSpPr>
              <p:nvPr/>
            </p:nvSpPr>
            <p:spPr bwMode="auto">
              <a:xfrm>
                <a:off x="4716" y="1586"/>
                <a:ext cx="270" cy="514"/>
              </a:xfrm>
              <a:custGeom>
                <a:avLst/>
                <a:gdLst>
                  <a:gd name="T0" fmla="*/ 270 w 270"/>
                  <a:gd name="T1" fmla="*/ 418 h 514"/>
                  <a:gd name="T2" fmla="*/ 270 w 270"/>
                  <a:gd name="T3" fmla="*/ 418 h 514"/>
                  <a:gd name="T4" fmla="*/ 268 w 270"/>
                  <a:gd name="T5" fmla="*/ 438 h 514"/>
                  <a:gd name="T6" fmla="*/ 262 w 270"/>
                  <a:gd name="T7" fmla="*/ 456 h 514"/>
                  <a:gd name="T8" fmla="*/ 254 w 270"/>
                  <a:gd name="T9" fmla="*/ 472 h 514"/>
                  <a:gd name="T10" fmla="*/ 242 w 270"/>
                  <a:gd name="T11" fmla="*/ 486 h 514"/>
                  <a:gd name="T12" fmla="*/ 228 w 270"/>
                  <a:gd name="T13" fmla="*/ 498 h 514"/>
                  <a:gd name="T14" fmla="*/ 212 w 270"/>
                  <a:gd name="T15" fmla="*/ 506 h 514"/>
                  <a:gd name="T16" fmla="*/ 194 w 270"/>
                  <a:gd name="T17" fmla="*/ 512 h 514"/>
                  <a:gd name="T18" fmla="*/ 174 w 270"/>
                  <a:gd name="T19" fmla="*/ 514 h 514"/>
                  <a:gd name="T20" fmla="*/ 96 w 270"/>
                  <a:gd name="T21" fmla="*/ 514 h 514"/>
                  <a:gd name="T22" fmla="*/ 96 w 270"/>
                  <a:gd name="T23" fmla="*/ 514 h 514"/>
                  <a:gd name="T24" fmla="*/ 76 w 270"/>
                  <a:gd name="T25" fmla="*/ 512 h 514"/>
                  <a:gd name="T26" fmla="*/ 58 w 270"/>
                  <a:gd name="T27" fmla="*/ 506 h 514"/>
                  <a:gd name="T28" fmla="*/ 42 w 270"/>
                  <a:gd name="T29" fmla="*/ 498 h 514"/>
                  <a:gd name="T30" fmla="*/ 28 w 270"/>
                  <a:gd name="T31" fmla="*/ 486 h 514"/>
                  <a:gd name="T32" fmla="*/ 16 w 270"/>
                  <a:gd name="T33" fmla="*/ 472 h 514"/>
                  <a:gd name="T34" fmla="*/ 8 w 270"/>
                  <a:gd name="T35" fmla="*/ 456 h 514"/>
                  <a:gd name="T36" fmla="*/ 2 w 270"/>
                  <a:gd name="T37" fmla="*/ 438 h 514"/>
                  <a:gd name="T38" fmla="*/ 0 w 270"/>
                  <a:gd name="T39" fmla="*/ 418 h 514"/>
                  <a:gd name="T40" fmla="*/ 0 w 270"/>
                  <a:gd name="T41" fmla="*/ 96 h 514"/>
                  <a:gd name="T42" fmla="*/ 0 w 270"/>
                  <a:gd name="T43" fmla="*/ 96 h 514"/>
                  <a:gd name="T44" fmla="*/ 2 w 270"/>
                  <a:gd name="T45" fmla="*/ 76 h 514"/>
                  <a:gd name="T46" fmla="*/ 8 w 270"/>
                  <a:gd name="T47" fmla="*/ 58 h 514"/>
                  <a:gd name="T48" fmla="*/ 16 w 270"/>
                  <a:gd name="T49" fmla="*/ 42 h 514"/>
                  <a:gd name="T50" fmla="*/ 28 w 270"/>
                  <a:gd name="T51" fmla="*/ 28 h 514"/>
                  <a:gd name="T52" fmla="*/ 42 w 270"/>
                  <a:gd name="T53" fmla="*/ 16 h 514"/>
                  <a:gd name="T54" fmla="*/ 58 w 270"/>
                  <a:gd name="T55" fmla="*/ 8 h 514"/>
                  <a:gd name="T56" fmla="*/ 76 w 270"/>
                  <a:gd name="T57" fmla="*/ 2 h 514"/>
                  <a:gd name="T58" fmla="*/ 96 w 270"/>
                  <a:gd name="T59" fmla="*/ 0 h 514"/>
                  <a:gd name="T60" fmla="*/ 174 w 270"/>
                  <a:gd name="T61" fmla="*/ 0 h 514"/>
                  <a:gd name="T62" fmla="*/ 174 w 270"/>
                  <a:gd name="T63" fmla="*/ 0 h 514"/>
                  <a:gd name="T64" fmla="*/ 194 w 270"/>
                  <a:gd name="T65" fmla="*/ 2 h 514"/>
                  <a:gd name="T66" fmla="*/ 212 w 270"/>
                  <a:gd name="T67" fmla="*/ 8 h 514"/>
                  <a:gd name="T68" fmla="*/ 228 w 270"/>
                  <a:gd name="T69" fmla="*/ 16 h 514"/>
                  <a:gd name="T70" fmla="*/ 242 w 270"/>
                  <a:gd name="T71" fmla="*/ 28 h 514"/>
                  <a:gd name="T72" fmla="*/ 254 w 270"/>
                  <a:gd name="T73" fmla="*/ 42 h 514"/>
                  <a:gd name="T74" fmla="*/ 262 w 270"/>
                  <a:gd name="T75" fmla="*/ 58 h 514"/>
                  <a:gd name="T76" fmla="*/ 268 w 270"/>
                  <a:gd name="T77" fmla="*/ 76 h 514"/>
                  <a:gd name="T78" fmla="*/ 270 w 270"/>
                  <a:gd name="T79" fmla="*/ 96 h 514"/>
                  <a:gd name="T80" fmla="*/ 270 w 270"/>
                  <a:gd name="T81" fmla="*/ 418 h 5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0"/>
                  <a:gd name="T124" fmla="*/ 0 h 514"/>
                  <a:gd name="T125" fmla="*/ 270 w 270"/>
                  <a:gd name="T126" fmla="*/ 514 h 5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0" h="514">
                    <a:moveTo>
                      <a:pt x="270" y="418"/>
                    </a:moveTo>
                    <a:lnTo>
                      <a:pt x="270" y="418"/>
                    </a:lnTo>
                    <a:lnTo>
                      <a:pt x="268" y="438"/>
                    </a:lnTo>
                    <a:lnTo>
                      <a:pt x="262" y="456"/>
                    </a:lnTo>
                    <a:lnTo>
                      <a:pt x="254" y="472"/>
                    </a:lnTo>
                    <a:lnTo>
                      <a:pt x="242" y="486"/>
                    </a:lnTo>
                    <a:lnTo>
                      <a:pt x="228" y="498"/>
                    </a:lnTo>
                    <a:lnTo>
                      <a:pt x="212" y="506"/>
                    </a:lnTo>
                    <a:lnTo>
                      <a:pt x="194" y="512"/>
                    </a:lnTo>
                    <a:lnTo>
                      <a:pt x="174" y="514"/>
                    </a:lnTo>
                    <a:lnTo>
                      <a:pt x="96" y="514"/>
                    </a:lnTo>
                    <a:lnTo>
                      <a:pt x="76" y="512"/>
                    </a:lnTo>
                    <a:lnTo>
                      <a:pt x="58" y="506"/>
                    </a:lnTo>
                    <a:lnTo>
                      <a:pt x="42" y="498"/>
                    </a:lnTo>
                    <a:lnTo>
                      <a:pt x="28" y="486"/>
                    </a:lnTo>
                    <a:lnTo>
                      <a:pt x="16" y="472"/>
                    </a:lnTo>
                    <a:lnTo>
                      <a:pt x="8" y="456"/>
                    </a:lnTo>
                    <a:lnTo>
                      <a:pt x="2" y="438"/>
                    </a:lnTo>
                    <a:lnTo>
                      <a:pt x="0" y="418"/>
                    </a:lnTo>
                    <a:lnTo>
                      <a:pt x="0" y="96"/>
                    </a:lnTo>
                    <a:lnTo>
                      <a:pt x="2" y="76"/>
                    </a:lnTo>
                    <a:lnTo>
                      <a:pt x="8" y="58"/>
                    </a:lnTo>
                    <a:lnTo>
                      <a:pt x="16" y="42"/>
                    </a:lnTo>
                    <a:lnTo>
                      <a:pt x="28" y="28"/>
                    </a:lnTo>
                    <a:lnTo>
                      <a:pt x="42" y="16"/>
                    </a:lnTo>
                    <a:lnTo>
                      <a:pt x="58" y="8"/>
                    </a:lnTo>
                    <a:lnTo>
                      <a:pt x="76" y="2"/>
                    </a:lnTo>
                    <a:lnTo>
                      <a:pt x="96" y="0"/>
                    </a:lnTo>
                    <a:lnTo>
                      <a:pt x="174" y="0"/>
                    </a:lnTo>
                    <a:lnTo>
                      <a:pt x="194" y="2"/>
                    </a:lnTo>
                    <a:lnTo>
                      <a:pt x="212" y="8"/>
                    </a:lnTo>
                    <a:lnTo>
                      <a:pt x="228" y="16"/>
                    </a:lnTo>
                    <a:lnTo>
                      <a:pt x="242" y="28"/>
                    </a:lnTo>
                    <a:lnTo>
                      <a:pt x="254" y="42"/>
                    </a:lnTo>
                    <a:lnTo>
                      <a:pt x="262" y="58"/>
                    </a:lnTo>
                    <a:lnTo>
                      <a:pt x="268" y="76"/>
                    </a:lnTo>
                    <a:lnTo>
                      <a:pt x="270" y="96"/>
                    </a:lnTo>
                    <a:lnTo>
                      <a:pt x="270" y="418"/>
                    </a:lnTo>
                    <a:close/>
                  </a:path>
                </a:pathLst>
              </a:custGeom>
              <a:gradFill rotWithShape="1">
                <a:gsLst>
                  <a:gs pos="0">
                    <a:srgbClr val="76475E"/>
                  </a:gs>
                  <a:gs pos="50000">
                    <a:srgbClr val="FF99CC"/>
                  </a:gs>
                  <a:gs pos="100000">
                    <a:srgbClr val="76475E"/>
                  </a:gs>
                </a:gsLst>
                <a:lin ang="0" scaled="1"/>
              </a:gradFill>
              <a:ln w="12700">
                <a:solidFill>
                  <a:srgbClr val="666699"/>
                </a:solidFill>
                <a:round/>
                <a:headEnd/>
                <a:tailEnd/>
              </a:ln>
            </p:spPr>
            <p:txBody>
              <a:bodyPr/>
              <a:lstStyle/>
              <a:p>
                <a:endParaRPr lang="es-MX"/>
              </a:p>
            </p:txBody>
          </p:sp>
          <p:sp>
            <p:nvSpPr>
              <p:cNvPr id="24681" name="Rectangle 5"/>
              <p:cNvSpPr>
                <a:spLocks noChangeArrowheads="1"/>
              </p:cNvSpPr>
              <p:nvPr/>
            </p:nvSpPr>
            <p:spPr bwMode="auto">
              <a:xfrm>
                <a:off x="4766" y="2672"/>
                <a:ext cx="170" cy="556"/>
              </a:xfrm>
              <a:prstGeom prst="rect">
                <a:avLst/>
              </a:prstGeom>
              <a:gradFill rotWithShape="1">
                <a:gsLst>
                  <a:gs pos="0">
                    <a:srgbClr val="76475E"/>
                  </a:gs>
                  <a:gs pos="50000">
                    <a:srgbClr val="FF99CC"/>
                  </a:gs>
                  <a:gs pos="100000">
                    <a:srgbClr val="76475E"/>
                  </a:gs>
                </a:gsLst>
                <a:lin ang="0" scaled="1"/>
              </a:gradFill>
              <a:ln w="12700">
                <a:solidFill>
                  <a:srgbClr val="666699"/>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S"/>
              </a:p>
            </p:txBody>
          </p:sp>
        </p:grpSp>
        <p:grpSp>
          <p:nvGrpSpPr>
            <p:cNvPr id="24582" name="Group 104"/>
            <p:cNvGrpSpPr>
              <a:grpSpLocks/>
            </p:cNvGrpSpPr>
            <p:nvPr/>
          </p:nvGrpSpPr>
          <p:grpSpPr bwMode="auto">
            <a:xfrm>
              <a:off x="3264" y="968"/>
              <a:ext cx="2012" cy="1735"/>
              <a:chOff x="3264" y="968"/>
              <a:chExt cx="2012" cy="1735"/>
            </a:xfrm>
          </p:grpSpPr>
          <p:sp>
            <p:nvSpPr>
              <p:cNvPr id="24583" name="Text Box 8"/>
              <p:cNvSpPr txBox="1">
                <a:spLocks noChangeArrowheads="1"/>
              </p:cNvSpPr>
              <p:nvPr/>
            </p:nvSpPr>
            <p:spPr bwMode="auto">
              <a:xfrm>
                <a:off x="3948" y="968"/>
                <a:ext cx="115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1400" dirty="0"/>
                  <a:t>Extracellular Domain</a:t>
                </a:r>
              </a:p>
              <a:p>
                <a:pPr algn="ctr" eaLnBrk="1" hangingPunct="1"/>
                <a:r>
                  <a:rPr lang="en-US" sz="1400" dirty="0"/>
                  <a:t>(Binds Ligand)</a:t>
                </a:r>
              </a:p>
            </p:txBody>
          </p:sp>
          <p:sp>
            <p:nvSpPr>
              <p:cNvPr id="24584" name="Text Box 9"/>
              <p:cNvSpPr txBox="1">
                <a:spLocks noChangeArrowheads="1"/>
              </p:cNvSpPr>
              <p:nvPr/>
            </p:nvSpPr>
            <p:spPr bwMode="auto">
              <a:xfrm>
                <a:off x="4749" y="1482"/>
                <a:ext cx="5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1400" dirty="0"/>
                  <a:t>TM</a:t>
                </a:r>
              </a:p>
              <a:p>
                <a:pPr algn="ctr" eaLnBrk="1" hangingPunct="1"/>
                <a:r>
                  <a:rPr lang="en-US" sz="1400" dirty="0"/>
                  <a:t>Domain</a:t>
                </a:r>
              </a:p>
            </p:txBody>
          </p:sp>
          <p:grpSp>
            <p:nvGrpSpPr>
              <p:cNvPr id="24585" name="Group 10"/>
              <p:cNvGrpSpPr>
                <a:grpSpLocks/>
              </p:cNvGrpSpPr>
              <p:nvPr/>
            </p:nvGrpSpPr>
            <p:grpSpPr bwMode="auto">
              <a:xfrm>
                <a:off x="3264" y="1728"/>
                <a:ext cx="1498" cy="500"/>
                <a:chOff x="434" y="3766"/>
                <a:chExt cx="1498" cy="500"/>
              </a:xfrm>
            </p:grpSpPr>
            <p:grpSp>
              <p:nvGrpSpPr>
                <p:cNvPr id="24588" name="Group 11"/>
                <p:cNvGrpSpPr>
                  <a:grpSpLocks/>
                </p:cNvGrpSpPr>
                <p:nvPr/>
              </p:nvGrpSpPr>
              <p:grpSpPr bwMode="auto">
                <a:xfrm>
                  <a:off x="434" y="3766"/>
                  <a:ext cx="94" cy="500"/>
                  <a:chOff x="2738" y="2144"/>
                  <a:chExt cx="94" cy="500"/>
                </a:xfrm>
              </p:grpSpPr>
              <p:sp>
                <p:nvSpPr>
                  <p:cNvPr id="24673" name="Freeform 12"/>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74" name="Freeform 13"/>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174" name="Freeform 14"/>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76" name="Freeform 15"/>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77" name="Freeform 16"/>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177" name="Freeform 17"/>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589" name="Group 18"/>
                <p:cNvGrpSpPr>
                  <a:grpSpLocks/>
                </p:cNvGrpSpPr>
                <p:nvPr/>
              </p:nvGrpSpPr>
              <p:grpSpPr bwMode="auto">
                <a:xfrm>
                  <a:off x="551" y="3766"/>
                  <a:ext cx="94" cy="500"/>
                  <a:chOff x="2738" y="2144"/>
                  <a:chExt cx="94" cy="500"/>
                </a:xfrm>
              </p:grpSpPr>
              <p:sp>
                <p:nvSpPr>
                  <p:cNvPr id="24667" name="Freeform 19"/>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68" name="Freeform 20"/>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181" name="Freeform 21"/>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70" name="Freeform 22"/>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71" name="Freeform 23"/>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184" name="Freeform 24"/>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590" name="Group 25"/>
                <p:cNvGrpSpPr>
                  <a:grpSpLocks/>
                </p:cNvGrpSpPr>
                <p:nvPr/>
              </p:nvGrpSpPr>
              <p:grpSpPr bwMode="auto">
                <a:xfrm>
                  <a:off x="668" y="3766"/>
                  <a:ext cx="94" cy="500"/>
                  <a:chOff x="2738" y="2144"/>
                  <a:chExt cx="94" cy="500"/>
                </a:xfrm>
              </p:grpSpPr>
              <p:sp>
                <p:nvSpPr>
                  <p:cNvPr id="24661" name="Freeform 26"/>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62" name="Freeform 27"/>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188" name="Freeform 28"/>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64" name="Freeform 29"/>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65" name="Freeform 30"/>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191" name="Freeform 31"/>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591" name="Group 32"/>
                <p:cNvGrpSpPr>
                  <a:grpSpLocks/>
                </p:cNvGrpSpPr>
                <p:nvPr/>
              </p:nvGrpSpPr>
              <p:grpSpPr bwMode="auto">
                <a:xfrm>
                  <a:off x="785" y="3766"/>
                  <a:ext cx="94" cy="500"/>
                  <a:chOff x="2738" y="2144"/>
                  <a:chExt cx="94" cy="500"/>
                </a:xfrm>
              </p:grpSpPr>
              <p:sp>
                <p:nvSpPr>
                  <p:cNvPr id="24655" name="Freeform 33"/>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56" name="Freeform 34"/>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195" name="Freeform 35"/>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58" name="Freeform 36"/>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59" name="Freeform 37"/>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198" name="Freeform 38"/>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592" name="Group 39"/>
                <p:cNvGrpSpPr>
                  <a:grpSpLocks/>
                </p:cNvGrpSpPr>
                <p:nvPr/>
              </p:nvGrpSpPr>
              <p:grpSpPr bwMode="auto">
                <a:xfrm>
                  <a:off x="902" y="3766"/>
                  <a:ext cx="94" cy="500"/>
                  <a:chOff x="2738" y="2144"/>
                  <a:chExt cx="94" cy="500"/>
                </a:xfrm>
              </p:grpSpPr>
              <p:sp>
                <p:nvSpPr>
                  <p:cNvPr id="24649" name="Freeform 40"/>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50" name="Freeform 41"/>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02" name="Freeform 42"/>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52" name="Freeform 43"/>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53" name="Freeform 44"/>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05" name="Freeform 45"/>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593" name="Group 46"/>
                <p:cNvGrpSpPr>
                  <a:grpSpLocks/>
                </p:cNvGrpSpPr>
                <p:nvPr/>
              </p:nvGrpSpPr>
              <p:grpSpPr bwMode="auto">
                <a:xfrm>
                  <a:off x="1019" y="3766"/>
                  <a:ext cx="94" cy="500"/>
                  <a:chOff x="2738" y="2144"/>
                  <a:chExt cx="94" cy="500"/>
                </a:xfrm>
              </p:grpSpPr>
              <p:sp>
                <p:nvSpPr>
                  <p:cNvPr id="24643" name="Freeform 47"/>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44" name="Freeform 48"/>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09" name="Freeform 49"/>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46" name="Freeform 50"/>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47" name="Freeform 51"/>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12" name="Freeform 52"/>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594" name="Group 53"/>
                <p:cNvGrpSpPr>
                  <a:grpSpLocks/>
                </p:cNvGrpSpPr>
                <p:nvPr/>
              </p:nvGrpSpPr>
              <p:grpSpPr bwMode="auto">
                <a:xfrm>
                  <a:off x="1136" y="3766"/>
                  <a:ext cx="94" cy="500"/>
                  <a:chOff x="2738" y="2144"/>
                  <a:chExt cx="94" cy="500"/>
                </a:xfrm>
              </p:grpSpPr>
              <p:sp>
                <p:nvSpPr>
                  <p:cNvPr id="24637" name="Freeform 54"/>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38" name="Freeform 55"/>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16" name="Freeform 56"/>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40" name="Freeform 57"/>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41" name="Freeform 58"/>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19" name="Freeform 59"/>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595" name="Group 60"/>
                <p:cNvGrpSpPr>
                  <a:grpSpLocks/>
                </p:cNvGrpSpPr>
                <p:nvPr/>
              </p:nvGrpSpPr>
              <p:grpSpPr bwMode="auto">
                <a:xfrm>
                  <a:off x="1253" y="3766"/>
                  <a:ext cx="94" cy="500"/>
                  <a:chOff x="2738" y="2144"/>
                  <a:chExt cx="94" cy="500"/>
                </a:xfrm>
              </p:grpSpPr>
              <p:sp>
                <p:nvSpPr>
                  <p:cNvPr id="24631" name="Freeform 61"/>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32" name="Freeform 62"/>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23" name="Freeform 63"/>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34" name="Freeform 64"/>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35" name="Freeform 65"/>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26" name="Freeform 66"/>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596" name="Group 67"/>
                <p:cNvGrpSpPr>
                  <a:grpSpLocks/>
                </p:cNvGrpSpPr>
                <p:nvPr/>
              </p:nvGrpSpPr>
              <p:grpSpPr bwMode="auto">
                <a:xfrm>
                  <a:off x="1370" y="3766"/>
                  <a:ext cx="94" cy="500"/>
                  <a:chOff x="2738" y="2144"/>
                  <a:chExt cx="94" cy="500"/>
                </a:xfrm>
              </p:grpSpPr>
              <p:sp>
                <p:nvSpPr>
                  <p:cNvPr id="24625" name="Freeform 68"/>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26" name="Freeform 69"/>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30" name="Freeform 70"/>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28" name="Freeform 71"/>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29" name="Freeform 72"/>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33" name="Freeform 73"/>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597" name="Group 74"/>
                <p:cNvGrpSpPr>
                  <a:grpSpLocks/>
                </p:cNvGrpSpPr>
                <p:nvPr/>
              </p:nvGrpSpPr>
              <p:grpSpPr bwMode="auto">
                <a:xfrm>
                  <a:off x="1487" y="3766"/>
                  <a:ext cx="94" cy="500"/>
                  <a:chOff x="2738" y="2144"/>
                  <a:chExt cx="94" cy="500"/>
                </a:xfrm>
              </p:grpSpPr>
              <p:sp>
                <p:nvSpPr>
                  <p:cNvPr id="24619" name="Freeform 75"/>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20" name="Freeform 76"/>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37" name="Freeform 77"/>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22" name="Freeform 78"/>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23" name="Freeform 79"/>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40" name="Freeform 80"/>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598" name="Group 81"/>
                <p:cNvGrpSpPr>
                  <a:grpSpLocks/>
                </p:cNvGrpSpPr>
                <p:nvPr/>
              </p:nvGrpSpPr>
              <p:grpSpPr bwMode="auto">
                <a:xfrm>
                  <a:off x="1604" y="3766"/>
                  <a:ext cx="94" cy="500"/>
                  <a:chOff x="2738" y="2144"/>
                  <a:chExt cx="94" cy="500"/>
                </a:xfrm>
              </p:grpSpPr>
              <p:sp>
                <p:nvSpPr>
                  <p:cNvPr id="24613" name="Freeform 82"/>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14" name="Freeform 83"/>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44" name="Freeform 84"/>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16" name="Freeform 85"/>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17" name="Freeform 86"/>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47" name="Freeform 87"/>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599" name="Group 88"/>
                <p:cNvGrpSpPr>
                  <a:grpSpLocks/>
                </p:cNvGrpSpPr>
                <p:nvPr/>
              </p:nvGrpSpPr>
              <p:grpSpPr bwMode="auto">
                <a:xfrm>
                  <a:off x="1721" y="3766"/>
                  <a:ext cx="94" cy="500"/>
                  <a:chOff x="2738" y="2144"/>
                  <a:chExt cx="94" cy="500"/>
                </a:xfrm>
              </p:grpSpPr>
              <p:sp>
                <p:nvSpPr>
                  <p:cNvPr id="24607" name="Freeform 89"/>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08" name="Freeform 90"/>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51" name="Freeform 91"/>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10" name="Freeform 92"/>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11" name="Freeform 93"/>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54" name="Freeform 94"/>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nvGrpSpPr>
                <p:cNvPr id="24600" name="Group 95"/>
                <p:cNvGrpSpPr>
                  <a:grpSpLocks/>
                </p:cNvGrpSpPr>
                <p:nvPr/>
              </p:nvGrpSpPr>
              <p:grpSpPr bwMode="auto">
                <a:xfrm>
                  <a:off x="1838" y="3766"/>
                  <a:ext cx="94" cy="500"/>
                  <a:chOff x="2738" y="2144"/>
                  <a:chExt cx="94" cy="500"/>
                </a:xfrm>
              </p:grpSpPr>
              <p:sp>
                <p:nvSpPr>
                  <p:cNvPr id="24601" name="Freeform 96"/>
                  <p:cNvSpPr>
                    <a:spLocks/>
                  </p:cNvSpPr>
                  <p:nvPr/>
                </p:nvSpPr>
                <p:spPr bwMode="auto">
                  <a:xfrm>
                    <a:off x="2760" y="2208"/>
                    <a:ext cx="22" cy="172"/>
                  </a:xfrm>
                  <a:custGeom>
                    <a:avLst/>
                    <a:gdLst>
                      <a:gd name="T0" fmla="*/ 14 w 22"/>
                      <a:gd name="T1" fmla="*/ 0 h 172"/>
                      <a:gd name="T2" fmla="*/ 14 w 22"/>
                      <a:gd name="T3" fmla="*/ 0 h 172"/>
                      <a:gd name="T4" fmla="*/ 8 w 22"/>
                      <a:gd name="T5" fmla="*/ 16 h 172"/>
                      <a:gd name="T6" fmla="*/ 2 w 22"/>
                      <a:gd name="T7" fmla="*/ 34 h 172"/>
                      <a:gd name="T8" fmla="*/ 0 w 22"/>
                      <a:gd name="T9" fmla="*/ 54 h 172"/>
                      <a:gd name="T10" fmla="*/ 0 w 22"/>
                      <a:gd name="T11" fmla="*/ 54 h 172"/>
                      <a:gd name="T12" fmla="*/ 0 w 22"/>
                      <a:gd name="T13" fmla="*/ 64 h 172"/>
                      <a:gd name="T14" fmla="*/ 4 w 22"/>
                      <a:gd name="T15" fmla="*/ 74 h 172"/>
                      <a:gd name="T16" fmla="*/ 10 w 22"/>
                      <a:gd name="T17" fmla="*/ 92 h 172"/>
                      <a:gd name="T18" fmla="*/ 18 w 22"/>
                      <a:gd name="T19" fmla="*/ 108 h 172"/>
                      <a:gd name="T20" fmla="*/ 20 w 22"/>
                      <a:gd name="T21" fmla="*/ 116 h 172"/>
                      <a:gd name="T22" fmla="*/ 22 w 22"/>
                      <a:gd name="T23" fmla="*/ 126 h 172"/>
                      <a:gd name="T24" fmla="*/ 22 w 22"/>
                      <a:gd name="T25" fmla="*/ 126 h 172"/>
                      <a:gd name="T26" fmla="*/ 20 w 22"/>
                      <a:gd name="T27" fmla="*/ 144 h 172"/>
                      <a:gd name="T28" fmla="*/ 16 w 22"/>
                      <a:gd name="T29" fmla="*/ 158 h 172"/>
                      <a:gd name="T30" fmla="*/ 10 w 22"/>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2"/>
                      <a:gd name="T50" fmla="*/ 22 w 22"/>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2">
                        <a:moveTo>
                          <a:pt x="14" y="0"/>
                        </a:moveTo>
                        <a:lnTo>
                          <a:pt x="14" y="0"/>
                        </a:lnTo>
                        <a:lnTo>
                          <a:pt x="8" y="16"/>
                        </a:lnTo>
                        <a:lnTo>
                          <a:pt x="2" y="34"/>
                        </a:lnTo>
                        <a:lnTo>
                          <a:pt x="0" y="54"/>
                        </a:lnTo>
                        <a:lnTo>
                          <a:pt x="0" y="64"/>
                        </a:lnTo>
                        <a:lnTo>
                          <a:pt x="4" y="74"/>
                        </a:lnTo>
                        <a:lnTo>
                          <a:pt x="10" y="92"/>
                        </a:lnTo>
                        <a:lnTo>
                          <a:pt x="18" y="108"/>
                        </a:lnTo>
                        <a:lnTo>
                          <a:pt x="20" y="116"/>
                        </a:lnTo>
                        <a:lnTo>
                          <a:pt x="22" y="126"/>
                        </a:lnTo>
                        <a:lnTo>
                          <a:pt x="20"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02" name="Freeform 97"/>
                  <p:cNvSpPr>
                    <a:spLocks/>
                  </p:cNvSpPr>
                  <p:nvPr/>
                </p:nvSpPr>
                <p:spPr bwMode="auto">
                  <a:xfrm>
                    <a:off x="2794" y="2208"/>
                    <a:ext cx="20" cy="172"/>
                  </a:xfrm>
                  <a:custGeom>
                    <a:avLst/>
                    <a:gdLst>
                      <a:gd name="T0" fmla="*/ 14 w 20"/>
                      <a:gd name="T1" fmla="*/ 0 h 172"/>
                      <a:gd name="T2" fmla="*/ 14 w 20"/>
                      <a:gd name="T3" fmla="*/ 0 h 172"/>
                      <a:gd name="T4" fmla="*/ 6 w 20"/>
                      <a:gd name="T5" fmla="*/ 16 h 172"/>
                      <a:gd name="T6" fmla="*/ 2 w 20"/>
                      <a:gd name="T7" fmla="*/ 34 h 172"/>
                      <a:gd name="T8" fmla="*/ 0 w 20"/>
                      <a:gd name="T9" fmla="*/ 54 h 172"/>
                      <a:gd name="T10" fmla="*/ 0 w 20"/>
                      <a:gd name="T11" fmla="*/ 54 h 172"/>
                      <a:gd name="T12" fmla="*/ 0 w 20"/>
                      <a:gd name="T13" fmla="*/ 64 h 172"/>
                      <a:gd name="T14" fmla="*/ 2 w 20"/>
                      <a:gd name="T15" fmla="*/ 74 h 172"/>
                      <a:gd name="T16" fmla="*/ 10 w 20"/>
                      <a:gd name="T17" fmla="*/ 92 h 172"/>
                      <a:gd name="T18" fmla="*/ 18 w 20"/>
                      <a:gd name="T19" fmla="*/ 108 h 172"/>
                      <a:gd name="T20" fmla="*/ 20 w 20"/>
                      <a:gd name="T21" fmla="*/ 116 h 172"/>
                      <a:gd name="T22" fmla="*/ 20 w 20"/>
                      <a:gd name="T23" fmla="*/ 126 h 172"/>
                      <a:gd name="T24" fmla="*/ 20 w 20"/>
                      <a:gd name="T25" fmla="*/ 126 h 172"/>
                      <a:gd name="T26" fmla="*/ 18 w 20"/>
                      <a:gd name="T27" fmla="*/ 144 h 172"/>
                      <a:gd name="T28" fmla="*/ 16 w 20"/>
                      <a:gd name="T29" fmla="*/ 158 h 172"/>
                      <a:gd name="T30" fmla="*/ 10 w 20"/>
                      <a:gd name="T31" fmla="*/ 172 h 1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2"/>
                      <a:gd name="T50" fmla="*/ 20 w 20"/>
                      <a:gd name="T51" fmla="*/ 172 h 1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2">
                        <a:moveTo>
                          <a:pt x="14" y="0"/>
                        </a:moveTo>
                        <a:lnTo>
                          <a:pt x="14" y="0"/>
                        </a:lnTo>
                        <a:lnTo>
                          <a:pt x="6" y="16"/>
                        </a:lnTo>
                        <a:lnTo>
                          <a:pt x="2" y="34"/>
                        </a:lnTo>
                        <a:lnTo>
                          <a:pt x="0" y="54"/>
                        </a:lnTo>
                        <a:lnTo>
                          <a:pt x="0" y="64"/>
                        </a:lnTo>
                        <a:lnTo>
                          <a:pt x="2" y="74"/>
                        </a:lnTo>
                        <a:lnTo>
                          <a:pt x="10" y="92"/>
                        </a:lnTo>
                        <a:lnTo>
                          <a:pt x="18" y="108"/>
                        </a:lnTo>
                        <a:lnTo>
                          <a:pt x="20" y="116"/>
                        </a:lnTo>
                        <a:lnTo>
                          <a:pt x="20" y="126"/>
                        </a:lnTo>
                        <a:lnTo>
                          <a:pt x="18" y="144"/>
                        </a:lnTo>
                        <a:lnTo>
                          <a:pt x="16" y="158"/>
                        </a:lnTo>
                        <a:lnTo>
                          <a:pt x="10" y="172"/>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58" name="Freeform 98"/>
                  <p:cNvSpPr>
                    <a:spLocks/>
                  </p:cNvSpPr>
                  <p:nvPr/>
                </p:nvSpPr>
                <p:spPr bwMode="auto">
                  <a:xfrm>
                    <a:off x="2738" y="2144"/>
                    <a:ext cx="94" cy="92"/>
                  </a:xfrm>
                  <a:custGeom>
                    <a:avLst/>
                    <a:gdLst/>
                    <a:ahLst/>
                    <a:cxnLst>
                      <a:cxn ang="0">
                        <a:pos x="94" y="46"/>
                      </a:cxn>
                      <a:cxn ang="0">
                        <a:pos x="94" y="46"/>
                      </a:cxn>
                      <a:cxn ang="0">
                        <a:pos x="92" y="56"/>
                      </a:cxn>
                      <a:cxn ang="0">
                        <a:pos x="90" y="64"/>
                      </a:cxn>
                      <a:cxn ang="0">
                        <a:pos x="86" y="72"/>
                      </a:cxn>
                      <a:cxn ang="0">
                        <a:pos x="80" y="80"/>
                      </a:cxn>
                      <a:cxn ang="0">
                        <a:pos x="74" y="84"/>
                      </a:cxn>
                      <a:cxn ang="0">
                        <a:pos x="66" y="90"/>
                      </a:cxn>
                      <a:cxn ang="0">
                        <a:pos x="56" y="92"/>
                      </a:cxn>
                      <a:cxn ang="0">
                        <a:pos x="48" y="92"/>
                      </a:cxn>
                      <a:cxn ang="0">
                        <a:pos x="48" y="92"/>
                      </a:cxn>
                      <a:cxn ang="0">
                        <a:pos x="38" y="92"/>
                      </a:cxn>
                      <a:cxn ang="0">
                        <a:pos x="28" y="90"/>
                      </a:cxn>
                      <a:cxn ang="0">
                        <a:pos x="20" y="84"/>
                      </a:cxn>
                      <a:cxn ang="0">
                        <a:pos x="14" y="80"/>
                      </a:cxn>
                      <a:cxn ang="0">
                        <a:pos x="8" y="72"/>
                      </a:cxn>
                      <a:cxn ang="0">
                        <a:pos x="4" y="64"/>
                      </a:cxn>
                      <a:cxn ang="0">
                        <a:pos x="2" y="56"/>
                      </a:cxn>
                      <a:cxn ang="0">
                        <a:pos x="0" y="46"/>
                      </a:cxn>
                      <a:cxn ang="0">
                        <a:pos x="0" y="46"/>
                      </a:cxn>
                      <a:cxn ang="0">
                        <a:pos x="2" y="36"/>
                      </a:cxn>
                      <a:cxn ang="0">
                        <a:pos x="4" y="28"/>
                      </a:cxn>
                      <a:cxn ang="0">
                        <a:pos x="8" y="20"/>
                      </a:cxn>
                      <a:cxn ang="0">
                        <a:pos x="14" y="14"/>
                      </a:cxn>
                      <a:cxn ang="0">
                        <a:pos x="20" y="8"/>
                      </a:cxn>
                      <a:cxn ang="0">
                        <a:pos x="28" y="4"/>
                      </a:cxn>
                      <a:cxn ang="0">
                        <a:pos x="38" y="0"/>
                      </a:cxn>
                      <a:cxn ang="0">
                        <a:pos x="48" y="0"/>
                      </a:cxn>
                      <a:cxn ang="0">
                        <a:pos x="48" y="0"/>
                      </a:cxn>
                      <a:cxn ang="0">
                        <a:pos x="56" y="0"/>
                      </a:cxn>
                      <a:cxn ang="0">
                        <a:pos x="66" y="4"/>
                      </a:cxn>
                      <a:cxn ang="0">
                        <a:pos x="74" y="8"/>
                      </a:cxn>
                      <a:cxn ang="0">
                        <a:pos x="80" y="14"/>
                      </a:cxn>
                      <a:cxn ang="0">
                        <a:pos x="86" y="20"/>
                      </a:cxn>
                      <a:cxn ang="0">
                        <a:pos x="90" y="28"/>
                      </a:cxn>
                      <a:cxn ang="0">
                        <a:pos x="92" y="36"/>
                      </a:cxn>
                      <a:cxn ang="0">
                        <a:pos x="94" y="46"/>
                      </a:cxn>
                      <a:cxn ang="0">
                        <a:pos x="94" y="46"/>
                      </a:cxn>
                    </a:cxnLst>
                    <a:rect l="0" t="0" r="r" b="b"/>
                    <a:pathLst>
                      <a:path w="94" h="92">
                        <a:moveTo>
                          <a:pt x="94" y="46"/>
                        </a:moveTo>
                        <a:lnTo>
                          <a:pt x="94" y="46"/>
                        </a:lnTo>
                        <a:lnTo>
                          <a:pt x="92" y="56"/>
                        </a:lnTo>
                        <a:lnTo>
                          <a:pt x="90" y="64"/>
                        </a:lnTo>
                        <a:lnTo>
                          <a:pt x="86" y="72"/>
                        </a:lnTo>
                        <a:lnTo>
                          <a:pt x="80" y="80"/>
                        </a:lnTo>
                        <a:lnTo>
                          <a:pt x="74" y="84"/>
                        </a:lnTo>
                        <a:lnTo>
                          <a:pt x="66" y="90"/>
                        </a:lnTo>
                        <a:lnTo>
                          <a:pt x="56" y="92"/>
                        </a:lnTo>
                        <a:lnTo>
                          <a:pt x="48" y="92"/>
                        </a:lnTo>
                        <a:lnTo>
                          <a:pt x="48" y="92"/>
                        </a:lnTo>
                        <a:lnTo>
                          <a:pt x="38" y="92"/>
                        </a:lnTo>
                        <a:lnTo>
                          <a:pt x="28" y="90"/>
                        </a:lnTo>
                        <a:lnTo>
                          <a:pt x="20" y="84"/>
                        </a:lnTo>
                        <a:lnTo>
                          <a:pt x="14" y="80"/>
                        </a:lnTo>
                        <a:lnTo>
                          <a:pt x="8" y="72"/>
                        </a:lnTo>
                        <a:lnTo>
                          <a:pt x="4" y="64"/>
                        </a:lnTo>
                        <a:lnTo>
                          <a:pt x="2" y="56"/>
                        </a:lnTo>
                        <a:lnTo>
                          <a:pt x="0" y="46"/>
                        </a:lnTo>
                        <a:lnTo>
                          <a:pt x="0" y="46"/>
                        </a:lnTo>
                        <a:lnTo>
                          <a:pt x="2" y="36"/>
                        </a:lnTo>
                        <a:lnTo>
                          <a:pt x="4" y="28"/>
                        </a:lnTo>
                        <a:lnTo>
                          <a:pt x="8" y="20"/>
                        </a:lnTo>
                        <a:lnTo>
                          <a:pt x="14" y="14"/>
                        </a:lnTo>
                        <a:lnTo>
                          <a:pt x="20" y="8"/>
                        </a:lnTo>
                        <a:lnTo>
                          <a:pt x="28" y="4"/>
                        </a:lnTo>
                        <a:lnTo>
                          <a:pt x="38" y="0"/>
                        </a:lnTo>
                        <a:lnTo>
                          <a:pt x="48" y="0"/>
                        </a:lnTo>
                        <a:lnTo>
                          <a:pt x="48" y="0"/>
                        </a:lnTo>
                        <a:lnTo>
                          <a:pt x="56" y="0"/>
                        </a:lnTo>
                        <a:lnTo>
                          <a:pt x="66" y="4"/>
                        </a:lnTo>
                        <a:lnTo>
                          <a:pt x="74" y="8"/>
                        </a:lnTo>
                        <a:lnTo>
                          <a:pt x="80" y="14"/>
                        </a:lnTo>
                        <a:lnTo>
                          <a:pt x="86" y="20"/>
                        </a:lnTo>
                        <a:lnTo>
                          <a:pt x="90" y="28"/>
                        </a:lnTo>
                        <a:lnTo>
                          <a:pt x="92" y="36"/>
                        </a:lnTo>
                        <a:lnTo>
                          <a:pt x="94" y="46"/>
                        </a:lnTo>
                        <a:lnTo>
                          <a:pt x="94" y="46"/>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sp>
                <p:nvSpPr>
                  <p:cNvPr id="24604" name="Freeform 99"/>
                  <p:cNvSpPr>
                    <a:spLocks/>
                  </p:cNvSpPr>
                  <p:nvPr/>
                </p:nvSpPr>
                <p:spPr bwMode="auto">
                  <a:xfrm>
                    <a:off x="2788" y="2406"/>
                    <a:ext cx="22" cy="174"/>
                  </a:xfrm>
                  <a:custGeom>
                    <a:avLst/>
                    <a:gdLst>
                      <a:gd name="T0" fmla="*/ 8 w 22"/>
                      <a:gd name="T1" fmla="*/ 174 h 174"/>
                      <a:gd name="T2" fmla="*/ 8 w 22"/>
                      <a:gd name="T3" fmla="*/ 174 h 174"/>
                      <a:gd name="T4" fmla="*/ 16 w 22"/>
                      <a:gd name="T5" fmla="*/ 156 h 174"/>
                      <a:gd name="T6" fmla="*/ 20 w 22"/>
                      <a:gd name="T7" fmla="*/ 140 h 174"/>
                      <a:gd name="T8" fmla="*/ 22 w 22"/>
                      <a:gd name="T9" fmla="*/ 120 h 174"/>
                      <a:gd name="T10" fmla="*/ 22 w 22"/>
                      <a:gd name="T11" fmla="*/ 120 h 174"/>
                      <a:gd name="T12" fmla="*/ 22 w 22"/>
                      <a:gd name="T13" fmla="*/ 108 h 174"/>
                      <a:gd name="T14" fmla="*/ 18 w 22"/>
                      <a:gd name="T15" fmla="*/ 100 h 174"/>
                      <a:gd name="T16" fmla="*/ 12 w 22"/>
                      <a:gd name="T17" fmla="*/ 82 h 174"/>
                      <a:gd name="T18" fmla="*/ 4 w 22"/>
                      <a:gd name="T19" fmla="*/ 66 h 174"/>
                      <a:gd name="T20" fmla="*/ 2 w 22"/>
                      <a:gd name="T21" fmla="*/ 56 h 174"/>
                      <a:gd name="T22" fmla="*/ 0 w 22"/>
                      <a:gd name="T23" fmla="*/ 48 h 174"/>
                      <a:gd name="T24" fmla="*/ 0 w 22"/>
                      <a:gd name="T25" fmla="*/ 48 h 174"/>
                      <a:gd name="T26" fmla="*/ 2 w 22"/>
                      <a:gd name="T27" fmla="*/ 30 h 174"/>
                      <a:gd name="T28" fmla="*/ 6 w 22"/>
                      <a:gd name="T29" fmla="*/ 14 h 174"/>
                      <a:gd name="T30" fmla="*/ 12 w 22"/>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174"/>
                      <a:gd name="T50" fmla="*/ 22 w 22"/>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174">
                        <a:moveTo>
                          <a:pt x="8" y="174"/>
                        </a:moveTo>
                        <a:lnTo>
                          <a:pt x="8" y="174"/>
                        </a:lnTo>
                        <a:lnTo>
                          <a:pt x="16" y="156"/>
                        </a:lnTo>
                        <a:lnTo>
                          <a:pt x="20" y="140"/>
                        </a:lnTo>
                        <a:lnTo>
                          <a:pt x="22" y="120"/>
                        </a:lnTo>
                        <a:lnTo>
                          <a:pt x="22" y="108"/>
                        </a:lnTo>
                        <a:lnTo>
                          <a:pt x="18" y="100"/>
                        </a:lnTo>
                        <a:lnTo>
                          <a:pt x="12" y="82"/>
                        </a:lnTo>
                        <a:lnTo>
                          <a:pt x="4" y="66"/>
                        </a:lnTo>
                        <a:lnTo>
                          <a:pt x="2" y="56"/>
                        </a:lnTo>
                        <a:lnTo>
                          <a:pt x="0" y="48"/>
                        </a:lnTo>
                        <a:lnTo>
                          <a:pt x="2" y="30"/>
                        </a:lnTo>
                        <a:lnTo>
                          <a:pt x="6" y="14"/>
                        </a:lnTo>
                        <a:lnTo>
                          <a:pt x="12"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05" name="Freeform 100"/>
                  <p:cNvSpPr>
                    <a:spLocks/>
                  </p:cNvSpPr>
                  <p:nvPr/>
                </p:nvSpPr>
                <p:spPr bwMode="auto">
                  <a:xfrm>
                    <a:off x="2756" y="2406"/>
                    <a:ext cx="20" cy="174"/>
                  </a:xfrm>
                  <a:custGeom>
                    <a:avLst/>
                    <a:gdLst>
                      <a:gd name="T0" fmla="*/ 6 w 20"/>
                      <a:gd name="T1" fmla="*/ 174 h 174"/>
                      <a:gd name="T2" fmla="*/ 6 w 20"/>
                      <a:gd name="T3" fmla="*/ 174 h 174"/>
                      <a:gd name="T4" fmla="*/ 14 w 20"/>
                      <a:gd name="T5" fmla="*/ 156 h 174"/>
                      <a:gd name="T6" fmla="*/ 18 w 20"/>
                      <a:gd name="T7" fmla="*/ 140 h 174"/>
                      <a:gd name="T8" fmla="*/ 20 w 20"/>
                      <a:gd name="T9" fmla="*/ 120 h 174"/>
                      <a:gd name="T10" fmla="*/ 20 w 20"/>
                      <a:gd name="T11" fmla="*/ 120 h 174"/>
                      <a:gd name="T12" fmla="*/ 20 w 20"/>
                      <a:gd name="T13" fmla="*/ 108 h 174"/>
                      <a:gd name="T14" fmla="*/ 18 w 20"/>
                      <a:gd name="T15" fmla="*/ 100 h 174"/>
                      <a:gd name="T16" fmla="*/ 10 w 20"/>
                      <a:gd name="T17" fmla="*/ 82 h 174"/>
                      <a:gd name="T18" fmla="*/ 2 w 20"/>
                      <a:gd name="T19" fmla="*/ 66 h 174"/>
                      <a:gd name="T20" fmla="*/ 0 w 20"/>
                      <a:gd name="T21" fmla="*/ 56 h 174"/>
                      <a:gd name="T22" fmla="*/ 0 w 20"/>
                      <a:gd name="T23" fmla="*/ 48 h 174"/>
                      <a:gd name="T24" fmla="*/ 0 w 20"/>
                      <a:gd name="T25" fmla="*/ 48 h 174"/>
                      <a:gd name="T26" fmla="*/ 2 w 20"/>
                      <a:gd name="T27" fmla="*/ 30 h 174"/>
                      <a:gd name="T28" fmla="*/ 4 w 20"/>
                      <a:gd name="T29" fmla="*/ 14 h 174"/>
                      <a:gd name="T30" fmla="*/ 10 w 20"/>
                      <a:gd name="T31" fmla="*/ 0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174"/>
                      <a:gd name="T50" fmla="*/ 20 w 20"/>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174">
                        <a:moveTo>
                          <a:pt x="6" y="174"/>
                        </a:moveTo>
                        <a:lnTo>
                          <a:pt x="6" y="174"/>
                        </a:lnTo>
                        <a:lnTo>
                          <a:pt x="14" y="156"/>
                        </a:lnTo>
                        <a:lnTo>
                          <a:pt x="18" y="140"/>
                        </a:lnTo>
                        <a:lnTo>
                          <a:pt x="20" y="120"/>
                        </a:lnTo>
                        <a:lnTo>
                          <a:pt x="20" y="108"/>
                        </a:lnTo>
                        <a:lnTo>
                          <a:pt x="18" y="100"/>
                        </a:lnTo>
                        <a:lnTo>
                          <a:pt x="10" y="82"/>
                        </a:lnTo>
                        <a:lnTo>
                          <a:pt x="2" y="66"/>
                        </a:lnTo>
                        <a:lnTo>
                          <a:pt x="0" y="56"/>
                        </a:lnTo>
                        <a:lnTo>
                          <a:pt x="0" y="48"/>
                        </a:lnTo>
                        <a:lnTo>
                          <a:pt x="2" y="30"/>
                        </a:lnTo>
                        <a:lnTo>
                          <a:pt x="4" y="14"/>
                        </a:lnTo>
                        <a:lnTo>
                          <a:pt x="10" y="0"/>
                        </a:lnTo>
                      </a:path>
                    </a:pathLst>
                  </a:custGeom>
                  <a:noFill/>
                  <a:ln w="38100">
                    <a:solidFill>
                      <a:srgbClr val="08E7FF"/>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261" name="Freeform 101"/>
                  <p:cNvSpPr>
                    <a:spLocks/>
                  </p:cNvSpPr>
                  <p:nvPr/>
                </p:nvSpPr>
                <p:spPr bwMode="auto">
                  <a:xfrm>
                    <a:off x="2738" y="2550"/>
                    <a:ext cx="94" cy="94"/>
                  </a:xfrm>
                  <a:custGeom>
                    <a:avLst/>
                    <a:gdLst/>
                    <a:ahLst/>
                    <a:cxnLst>
                      <a:cxn ang="0">
                        <a:pos x="0" y="48"/>
                      </a:cxn>
                      <a:cxn ang="0">
                        <a:pos x="0" y="48"/>
                      </a:cxn>
                      <a:cxn ang="0">
                        <a:pos x="2" y="38"/>
                      </a:cxn>
                      <a:cxn ang="0">
                        <a:pos x="4" y="28"/>
                      </a:cxn>
                      <a:cxn ang="0">
                        <a:pos x="8" y="20"/>
                      </a:cxn>
                      <a:cxn ang="0">
                        <a:pos x="14" y="14"/>
                      </a:cxn>
                      <a:cxn ang="0">
                        <a:pos x="20" y="8"/>
                      </a:cxn>
                      <a:cxn ang="0">
                        <a:pos x="28" y="4"/>
                      </a:cxn>
                      <a:cxn ang="0">
                        <a:pos x="38" y="2"/>
                      </a:cxn>
                      <a:cxn ang="0">
                        <a:pos x="48" y="0"/>
                      </a:cxn>
                      <a:cxn ang="0">
                        <a:pos x="48" y="0"/>
                      </a:cxn>
                      <a:cxn ang="0">
                        <a:pos x="56" y="2"/>
                      </a:cxn>
                      <a:cxn ang="0">
                        <a:pos x="66" y="4"/>
                      </a:cxn>
                      <a:cxn ang="0">
                        <a:pos x="74" y="8"/>
                      </a:cxn>
                      <a:cxn ang="0">
                        <a:pos x="80" y="14"/>
                      </a:cxn>
                      <a:cxn ang="0">
                        <a:pos x="86" y="20"/>
                      </a:cxn>
                      <a:cxn ang="0">
                        <a:pos x="90" y="28"/>
                      </a:cxn>
                      <a:cxn ang="0">
                        <a:pos x="92" y="38"/>
                      </a:cxn>
                      <a:cxn ang="0">
                        <a:pos x="94" y="48"/>
                      </a:cxn>
                      <a:cxn ang="0">
                        <a:pos x="94" y="48"/>
                      </a:cxn>
                      <a:cxn ang="0">
                        <a:pos x="92" y="56"/>
                      </a:cxn>
                      <a:cxn ang="0">
                        <a:pos x="90" y="66"/>
                      </a:cxn>
                      <a:cxn ang="0">
                        <a:pos x="86" y="74"/>
                      </a:cxn>
                      <a:cxn ang="0">
                        <a:pos x="80" y="80"/>
                      </a:cxn>
                      <a:cxn ang="0">
                        <a:pos x="74" y="86"/>
                      </a:cxn>
                      <a:cxn ang="0">
                        <a:pos x="66" y="90"/>
                      </a:cxn>
                      <a:cxn ang="0">
                        <a:pos x="56" y="92"/>
                      </a:cxn>
                      <a:cxn ang="0">
                        <a:pos x="48" y="94"/>
                      </a:cxn>
                      <a:cxn ang="0">
                        <a:pos x="48" y="94"/>
                      </a:cxn>
                      <a:cxn ang="0">
                        <a:pos x="38" y="92"/>
                      </a:cxn>
                      <a:cxn ang="0">
                        <a:pos x="28" y="90"/>
                      </a:cxn>
                      <a:cxn ang="0">
                        <a:pos x="20" y="86"/>
                      </a:cxn>
                      <a:cxn ang="0">
                        <a:pos x="14" y="80"/>
                      </a:cxn>
                      <a:cxn ang="0">
                        <a:pos x="8" y="74"/>
                      </a:cxn>
                      <a:cxn ang="0">
                        <a:pos x="4" y="66"/>
                      </a:cxn>
                      <a:cxn ang="0">
                        <a:pos x="2" y="56"/>
                      </a:cxn>
                      <a:cxn ang="0">
                        <a:pos x="0" y="48"/>
                      </a:cxn>
                      <a:cxn ang="0">
                        <a:pos x="0" y="48"/>
                      </a:cxn>
                    </a:cxnLst>
                    <a:rect l="0" t="0" r="r" b="b"/>
                    <a:pathLst>
                      <a:path w="94" h="94">
                        <a:moveTo>
                          <a:pt x="0" y="48"/>
                        </a:moveTo>
                        <a:lnTo>
                          <a:pt x="0" y="48"/>
                        </a:lnTo>
                        <a:lnTo>
                          <a:pt x="2" y="38"/>
                        </a:lnTo>
                        <a:lnTo>
                          <a:pt x="4" y="28"/>
                        </a:lnTo>
                        <a:lnTo>
                          <a:pt x="8" y="20"/>
                        </a:lnTo>
                        <a:lnTo>
                          <a:pt x="14" y="14"/>
                        </a:lnTo>
                        <a:lnTo>
                          <a:pt x="20" y="8"/>
                        </a:lnTo>
                        <a:lnTo>
                          <a:pt x="28" y="4"/>
                        </a:lnTo>
                        <a:lnTo>
                          <a:pt x="38" y="2"/>
                        </a:lnTo>
                        <a:lnTo>
                          <a:pt x="48" y="0"/>
                        </a:lnTo>
                        <a:lnTo>
                          <a:pt x="48" y="0"/>
                        </a:lnTo>
                        <a:lnTo>
                          <a:pt x="56" y="2"/>
                        </a:lnTo>
                        <a:lnTo>
                          <a:pt x="66" y="4"/>
                        </a:lnTo>
                        <a:lnTo>
                          <a:pt x="74" y="8"/>
                        </a:lnTo>
                        <a:lnTo>
                          <a:pt x="80" y="14"/>
                        </a:lnTo>
                        <a:lnTo>
                          <a:pt x="86" y="20"/>
                        </a:lnTo>
                        <a:lnTo>
                          <a:pt x="90" y="28"/>
                        </a:lnTo>
                        <a:lnTo>
                          <a:pt x="92" y="38"/>
                        </a:lnTo>
                        <a:lnTo>
                          <a:pt x="94" y="48"/>
                        </a:lnTo>
                        <a:lnTo>
                          <a:pt x="94" y="48"/>
                        </a:lnTo>
                        <a:lnTo>
                          <a:pt x="92" y="56"/>
                        </a:lnTo>
                        <a:lnTo>
                          <a:pt x="90" y="66"/>
                        </a:lnTo>
                        <a:lnTo>
                          <a:pt x="86" y="74"/>
                        </a:lnTo>
                        <a:lnTo>
                          <a:pt x="80" y="80"/>
                        </a:lnTo>
                        <a:lnTo>
                          <a:pt x="74" y="86"/>
                        </a:lnTo>
                        <a:lnTo>
                          <a:pt x="66" y="90"/>
                        </a:lnTo>
                        <a:lnTo>
                          <a:pt x="56" y="92"/>
                        </a:lnTo>
                        <a:lnTo>
                          <a:pt x="48" y="94"/>
                        </a:lnTo>
                        <a:lnTo>
                          <a:pt x="48" y="94"/>
                        </a:lnTo>
                        <a:lnTo>
                          <a:pt x="38" y="92"/>
                        </a:lnTo>
                        <a:lnTo>
                          <a:pt x="28" y="90"/>
                        </a:lnTo>
                        <a:lnTo>
                          <a:pt x="20" y="86"/>
                        </a:lnTo>
                        <a:lnTo>
                          <a:pt x="14" y="80"/>
                        </a:lnTo>
                        <a:lnTo>
                          <a:pt x="8" y="74"/>
                        </a:lnTo>
                        <a:lnTo>
                          <a:pt x="4" y="66"/>
                        </a:lnTo>
                        <a:lnTo>
                          <a:pt x="2" y="56"/>
                        </a:lnTo>
                        <a:lnTo>
                          <a:pt x="0" y="48"/>
                        </a:lnTo>
                        <a:lnTo>
                          <a:pt x="0" y="48"/>
                        </a:lnTo>
                        <a:close/>
                      </a:path>
                    </a:pathLst>
                  </a:custGeom>
                  <a:gradFill rotWithShape="1">
                    <a:gsLst>
                      <a:gs pos="0">
                        <a:schemeClr val="accent1"/>
                      </a:gs>
                      <a:gs pos="100000">
                        <a:schemeClr val="accent1">
                          <a:gamma/>
                          <a:shade val="46275"/>
                          <a:invGamma/>
                        </a:schemeClr>
                      </a:gs>
                    </a:gsLst>
                    <a:path path="rect">
                      <a:fillToRect l="50000" t="50000" r="50000" b="50000"/>
                    </a:path>
                  </a:gradFill>
                  <a:ln w="12700">
                    <a:solidFill>
                      <a:srgbClr val="08E7FF"/>
                    </a:solidFill>
                    <a:prstDash val="solid"/>
                    <a:round/>
                    <a:headEnd/>
                    <a:tailEnd/>
                  </a:ln>
                </p:spPr>
                <p:txBody>
                  <a:bodyPr/>
                  <a:lstStyle/>
                  <a:p>
                    <a:pPr>
                      <a:defRPr/>
                    </a:pPr>
                    <a:endParaRPr lang="es-ES">
                      <a:latin typeface="Arial" charset="0"/>
                    </a:endParaRPr>
                  </a:p>
                </p:txBody>
              </p:sp>
            </p:grpSp>
          </p:grpSp>
          <p:sp>
            <p:nvSpPr>
              <p:cNvPr id="24586" name="Text Box 102"/>
              <p:cNvSpPr txBox="1">
                <a:spLocks noChangeArrowheads="1"/>
              </p:cNvSpPr>
              <p:nvPr/>
            </p:nvSpPr>
            <p:spPr bwMode="auto">
              <a:xfrm>
                <a:off x="4036" y="2373"/>
                <a:ext cx="124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1400" dirty="0"/>
                  <a:t>Cytoplasmic Domain</a:t>
                </a:r>
              </a:p>
              <a:p>
                <a:pPr algn="ctr" eaLnBrk="1" hangingPunct="1"/>
                <a:r>
                  <a:rPr lang="en-US" sz="1400" b="1" dirty="0"/>
                  <a:t>(</a:t>
                </a:r>
                <a:r>
                  <a:rPr lang="en-US" sz="1400" dirty="0"/>
                  <a:t>Kinase</a:t>
                </a:r>
                <a:r>
                  <a:rPr lang="en-US" sz="1400" b="1" dirty="0"/>
                  <a:t> </a:t>
                </a:r>
                <a:r>
                  <a:rPr lang="en-US" sz="1400" dirty="0" smtClean="0"/>
                  <a:t>Activity)</a:t>
                </a:r>
                <a:r>
                  <a:rPr lang="en-US" sz="1400" b="1" dirty="0" smtClean="0">
                    <a:solidFill>
                      <a:srgbClr val="F8F8F8"/>
                    </a:solidFill>
                  </a:rPr>
                  <a:t>)</a:t>
                </a:r>
                <a:endParaRPr lang="en-US" sz="1400" b="1" dirty="0">
                  <a:solidFill>
                    <a:srgbClr val="F8F8F8"/>
                  </a:solidFill>
                </a:endParaRPr>
              </a:p>
            </p:txBody>
          </p:sp>
          <p:sp>
            <p:nvSpPr>
              <p:cNvPr id="24587" name="Line 103"/>
              <p:cNvSpPr>
                <a:spLocks noChangeShapeType="1"/>
              </p:cNvSpPr>
              <p:nvPr/>
            </p:nvSpPr>
            <p:spPr bwMode="auto">
              <a:xfrm flipH="1">
                <a:off x="4034" y="1602"/>
                <a:ext cx="921" cy="288"/>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grpSp>
      </p:grpSp>
    </p:spTree>
    <p:extLst>
      <p:ext uri="{BB962C8B-B14F-4D97-AF65-F5344CB8AC3E}">
        <p14:creationId xmlns:p14="http://schemas.microsoft.com/office/powerpoint/2010/main" val="1245093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20166"/>
                                        </p:tgtEl>
                                        <p:attrNameLst>
                                          <p:attrName>style.visibility</p:attrName>
                                        </p:attrNameLst>
                                      </p:cBhvr>
                                      <p:to>
                                        <p:strVal val="visible"/>
                                      </p:to>
                                    </p:set>
                                    <p:animEffect transition="in" filter="checkerboard(across)">
                                      <p:cBhvr>
                                        <p:cTn id="7" dur="1000"/>
                                        <p:tgtEl>
                                          <p:spTgt spid="220166"/>
                                        </p:tgtEl>
                                      </p:cBhvr>
                                    </p:animEffect>
                                  </p:childTnLst>
                                </p:cTn>
                              </p:par>
                            </p:childTnLst>
                          </p:cTn>
                        </p:par>
                        <p:par>
                          <p:cTn id="8" fill="hold" nodeType="afterGroup">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220167">
                                            <p:txEl>
                                              <p:pRg st="1" end="1"/>
                                            </p:txEl>
                                          </p:spTgt>
                                        </p:tgtEl>
                                        <p:attrNameLst>
                                          <p:attrName>style.visibility</p:attrName>
                                        </p:attrNameLst>
                                      </p:cBhvr>
                                      <p:to>
                                        <p:strVal val="visible"/>
                                      </p:to>
                                    </p:set>
                                    <p:animEffect transition="in" filter="strips(downRight)">
                                      <p:cBhvr>
                                        <p:cTn id="11" dur="1000"/>
                                        <p:tgtEl>
                                          <p:spTgt spid="220167">
                                            <p:txEl>
                                              <p:pRg st="1" end="1"/>
                                            </p:txEl>
                                          </p:spTgt>
                                        </p:tgtEl>
                                      </p:cBhvr>
                                    </p:animEffect>
                                  </p:childTnLst>
                                </p:cTn>
                              </p:par>
                            </p:childTnLst>
                          </p:cTn>
                        </p:par>
                        <p:par>
                          <p:cTn id="12" fill="hold" nodeType="afterGroup">
                            <p:stCondLst>
                              <p:cond delay="2000"/>
                            </p:stCondLst>
                            <p:childTnLst>
                              <p:par>
                                <p:cTn id="13" presetID="18" presetClass="entr" presetSubtype="6" fill="hold" grpId="0" nodeType="afterEffect">
                                  <p:stCondLst>
                                    <p:cond delay="0"/>
                                  </p:stCondLst>
                                  <p:childTnLst>
                                    <p:set>
                                      <p:cBhvr>
                                        <p:cTn id="14" dur="1" fill="hold">
                                          <p:stCondLst>
                                            <p:cond delay="0"/>
                                          </p:stCondLst>
                                        </p:cTn>
                                        <p:tgtEl>
                                          <p:spTgt spid="220167">
                                            <p:txEl>
                                              <p:pRg st="3" end="3"/>
                                            </p:txEl>
                                          </p:spTgt>
                                        </p:tgtEl>
                                        <p:attrNameLst>
                                          <p:attrName>style.visibility</p:attrName>
                                        </p:attrNameLst>
                                      </p:cBhvr>
                                      <p:to>
                                        <p:strVal val="visible"/>
                                      </p:to>
                                    </p:set>
                                    <p:animEffect transition="in" filter="strips(downRight)">
                                      <p:cBhvr>
                                        <p:cTn id="15" dur="1000"/>
                                        <p:tgtEl>
                                          <p:spTgt spid="220167">
                                            <p:txEl>
                                              <p:pRg st="3" end="3"/>
                                            </p:txEl>
                                          </p:spTgt>
                                        </p:tgtEl>
                                      </p:cBhvr>
                                    </p:animEffect>
                                  </p:childTnLst>
                                </p:cTn>
                              </p:par>
                            </p:childTnLst>
                          </p:cTn>
                        </p:par>
                        <p:par>
                          <p:cTn id="16" fill="hold" nodeType="afterGroup">
                            <p:stCondLst>
                              <p:cond delay="3000"/>
                            </p:stCondLst>
                            <p:childTnLst>
                              <p:par>
                                <p:cTn id="17" presetID="18" presetClass="entr" presetSubtype="6" fill="hold" grpId="0" nodeType="afterEffect">
                                  <p:stCondLst>
                                    <p:cond delay="0"/>
                                  </p:stCondLst>
                                  <p:childTnLst>
                                    <p:set>
                                      <p:cBhvr>
                                        <p:cTn id="18" dur="1" fill="hold">
                                          <p:stCondLst>
                                            <p:cond delay="0"/>
                                          </p:stCondLst>
                                        </p:cTn>
                                        <p:tgtEl>
                                          <p:spTgt spid="220167">
                                            <p:txEl>
                                              <p:pRg st="4" end="4"/>
                                            </p:txEl>
                                          </p:spTgt>
                                        </p:tgtEl>
                                        <p:attrNameLst>
                                          <p:attrName>style.visibility</p:attrName>
                                        </p:attrNameLst>
                                      </p:cBhvr>
                                      <p:to>
                                        <p:strVal val="visible"/>
                                      </p:to>
                                    </p:set>
                                    <p:animEffect transition="in" filter="strips(downRight)">
                                      <p:cBhvr>
                                        <p:cTn id="19" dur="1000"/>
                                        <p:tgtEl>
                                          <p:spTgt spid="220167">
                                            <p:txEl>
                                              <p:pRg st="4" end="4"/>
                                            </p:txEl>
                                          </p:spTgt>
                                        </p:tgtEl>
                                      </p:cBhvr>
                                    </p:animEffect>
                                  </p:childTnLst>
                                </p:cTn>
                              </p:par>
                            </p:childTnLst>
                          </p:cTn>
                        </p:par>
                        <p:par>
                          <p:cTn id="20" fill="hold" nodeType="afterGroup">
                            <p:stCondLst>
                              <p:cond delay="4000"/>
                            </p:stCondLst>
                            <p:childTnLst>
                              <p:par>
                                <p:cTn id="21" presetID="18" presetClass="entr" presetSubtype="6" fill="hold" grpId="0" nodeType="afterEffect">
                                  <p:stCondLst>
                                    <p:cond delay="0"/>
                                  </p:stCondLst>
                                  <p:childTnLst>
                                    <p:set>
                                      <p:cBhvr>
                                        <p:cTn id="22" dur="1" fill="hold">
                                          <p:stCondLst>
                                            <p:cond delay="0"/>
                                          </p:stCondLst>
                                        </p:cTn>
                                        <p:tgtEl>
                                          <p:spTgt spid="220167">
                                            <p:txEl>
                                              <p:pRg st="5" end="5"/>
                                            </p:txEl>
                                          </p:spTgt>
                                        </p:tgtEl>
                                        <p:attrNameLst>
                                          <p:attrName>style.visibility</p:attrName>
                                        </p:attrNameLst>
                                      </p:cBhvr>
                                      <p:to>
                                        <p:strVal val="visible"/>
                                      </p:to>
                                    </p:set>
                                    <p:animEffect transition="in" filter="strips(downRight)">
                                      <p:cBhvr>
                                        <p:cTn id="23" dur="1000"/>
                                        <p:tgtEl>
                                          <p:spTgt spid="220167">
                                            <p:txEl>
                                              <p:pRg st="5" end="5"/>
                                            </p:txEl>
                                          </p:spTgt>
                                        </p:tgtEl>
                                      </p:cBhvr>
                                    </p:animEffect>
                                  </p:childTnLst>
                                </p:cTn>
                              </p:par>
                            </p:childTnLst>
                          </p:cTn>
                        </p:par>
                        <p:par>
                          <p:cTn id="24" fill="hold" nodeType="afterGroup">
                            <p:stCondLst>
                              <p:cond delay="5000"/>
                            </p:stCondLst>
                            <p:childTnLst>
                              <p:par>
                                <p:cTn id="25" presetID="18" presetClass="entr" presetSubtype="6" fill="hold" grpId="0" nodeType="afterEffect">
                                  <p:stCondLst>
                                    <p:cond delay="0"/>
                                  </p:stCondLst>
                                  <p:childTnLst>
                                    <p:set>
                                      <p:cBhvr>
                                        <p:cTn id="26" dur="1" fill="hold">
                                          <p:stCondLst>
                                            <p:cond delay="0"/>
                                          </p:stCondLst>
                                        </p:cTn>
                                        <p:tgtEl>
                                          <p:spTgt spid="220167">
                                            <p:txEl>
                                              <p:pRg st="6" end="6"/>
                                            </p:txEl>
                                          </p:spTgt>
                                        </p:tgtEl>
                                        <p:attrNameLst>
                                          <p:attrName>style.visibility</p:attrName>
                                        </p:attrNameLst>
                                      </p:cBhvr>
                                      <p:to>
                                        <p:strVal val="visible"/>
                                      </p:to>
                                    </p:set>
                                    <p:animEffect transition="in" filter="strips(downRight)">
                                      <p:cBhvr>
                                        <p:cTn id="27" dur="1000"/>
                                        <p:tgtEl>
                                          <p:spTgt spid="220167">
                                            <p:txEl>
                                              <p:pRg st="6" end="6"/>
                                            </p:txEl>
                                          </p:spTgt>
                                        </p:tgtEl>
                                      </p:cBhvr>
                                    </p:animEffect>
                                  </p:childTnLst>
                                </p:cTn>
                              </p:par>
                            </p:childTnLst>
                          </p:cTn>
                        </p:par>
                        <p:par>
                          <p:cTn id="28" fill="hold" nodeType="afterGroup">
                            <p:stCondLst>
                              <p:cond delay="6000"/>
                            </p:stCondLst>
                            <p:childTnLst>
                              <p:par>
                                <p:cTn id="29" presetID="16" presetClass="entr" presetSubtype="37"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outVertical)">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6" grpId="0"/>
      <p:bldP spid="22016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0" y="-26988"/>
            <a:ext cx="46355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5962650" y="6040438"/>
            <a:ext cx="163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S"/>
          </a:p>
        </p:txBody>
      </p:sp>
      <p:pic>
        <p:nvPicPr>
          <p:cNvPr id="30724" name="Picture 4" descr="l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45085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9" name="Text Box 5"/>
          <p:cNvSpPr txBox="1">
            <a:spLocks noChangeArrowheads="1"/>
          </p:cNvSpPr>
          <p:nvPr/>
        </p:nvSpPr>
        <p:spPr bwMode="auto">
          <a:xfrm>
            <a:off x="1752600" y="2527300"/>
            <a:ext cx="5737225" cy="822325"/>
          </a:xfrm>
          <a:prstGeom prst="rect">
            <a:avLst/>
          </a:prstGeom>
          <a:noFill/>
          <a:ln w="9525">
            <a:noFill/>
            <a:miter lim="800000"/>
            <a:headEnd/>
            <a:tailEnd/>
          </a:ln>
          <a:effectLst/>
        </p:spPr>
        <p:txBody>
          <a:bodyPr wrap="none">
            <a:spAutoFit/>
          </a:bodyPr>
          <a:lstStyle/>
          <a:p>
            <a:pPr algn="ctr">
              <a:defRPr/>
            </a:pPr>
            <a:r>
              <a:rPr lang="es-ES" sz="2400" b="1">
                <a:solidFill>
                  <a:srgbClr val="FFFF00"/>
                </a:solidFill>
                <a:effectLst>
                  <a:outerShdw blurRad="38100" dist="38100" dir="2700000" algn="tl">
                    <a:srgbClr val="000000"/>
                  </a:outerShdw>
                </a:effectLst>
                <a:latin typeface="Arial Black" pitchFamily="34" charset="0"/>
              </a:rPr>
              <a:t>HER2-NEU</a:t>
            </a:r>
          </a:p>
          <a:p>
            <a:pPr algn="ctr">
              <a:defRPr/>
            </a:pPr>
            <a:r>
              <a:rPr lang="es-ES" sz="2400" b="1">
                <a:solidFill>
                  <a:srgbClr val="FFFF00"/>
                </a:solidFill>
                <a:effectLst>
                  <a:outerShdw blurRad="38100" dist="38100" dir="2700000" algn="tl">
                    <a:srgbClr val="000000"/>
                  </a:outerShdw>
                </a:effectLst>
                <a:latin typeface="Arial Black" pitchFamily="34" charset="0"/>
              </a:rPr>
              <a:t>EN CARCINOMA DUCTAL IN SITU</a:t>
            </a:r>
          </a:p>
        </p:txBody>
      </p:sp>
      <p:pic>
        <p:nvPicPr>
          <p:cNvPr id="30726" name="Picture 6" descr="IC-906-05 012"/>
          <p:cNvPicPr>
            <a:picLocks noChangeAspect="1" noChangeArrowheads="1"/>
          </p:cNvPicPr>
          <p:nvPr/>
        </p:nvPicPr>
        <p:blipFill>
          <a:blip r:embed="rId4" cstate="print">
            <a:extLst>
              <a:ext uri="{28A0092B-C50C-407E-A947-70E740481C1C}">
                <a14:useLocalDpi xmlns:a14="http://schemas.microsoft.com/office/drawing/2010/main" val="0"/>
              </a:ext>
            </a:extLst>
          </a:blip>
          <a:srcRect r="14305"/>
          <a:stretch>
            <a:fillRect/>
          </a:stretch>
        </p:blipFill>
        <p:spPr bwMode="auto">
          <a:xfrm>
            <a:off x="0" y="3429000"/>
            <a:ext cx="4443413"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IC-906-05 013"/>
          <p:cNvPicPr>
            <a:picLocks noChangeAspect="1" noChangeArrowheads="1"/>
          </p:cNvPicPr>
          <p:nvPr/>
        </p:nvPicPr>
        <p:blipFill>
          <a:blip r:embed="rId5">
            <a:extLst>
              <a:ext uri="{28A0092B-C50C-407E-A947-70E740481C1C}">
                <a14:useLocalDpi xmlns:a14="http://schemas.microsoft.com/office/drawing/2010/main" val="0"/>
              </a:ext>
            </a:extLst>
          </a:blip>
          <a:srcRect l="2408" r="4506"/>
          <a:stretch>
            <a:fillRect/>
          </a:stretch>
        </p:blipFill>
        <p:spPr bwMode="auto">
          <a:xfrm>
            <a:off x="4443413" y="3433763"/>
            <a:ext cx="4700587"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12" name="Text Box 8"/>
          <p:cNvSpPr txBox="1">
            <a:spLocks noChangeArrowheads="1"/>
          </p:cNvSpPr>
          <p:nvPr/>
        </p:nvSpPr>
        <p:spPr bwMode="auto">
          <a:xfrm>
            <a:off x="1984375" y="5929313"/>
            <a:ext cx="5737225" cy="822325"/>
          </a:xfrm>
          <a:prstGeom prst="rect">
            <a:avLst/>
          </a:prstGeom>
          <a:noFill/>
          <a:ln w="9525">
            <a:noFill/>
            <a:miter lim="800000"/>
            <a:headEnd/>
            <a:tailEnd/>
          </a:ln>
          <a:effectLst/>
        </p:spPr>
        <p:txBody>
          <a:bodyPr wrap="none">
            <a:spAutoFit/>
          </a:bodyPr>
          <a:lstStyle/>
          <a:p>
            <a:pPr algn="ctr">
              <a:defRPr/>
            </a:pPr>
            <a:r>
              <a:rPr lang="es-ES" sz="2400" b="1">
                <a:solidFill>
                  <a:srgbClr val="FFFF00"/>
                </a:solidFill>
                <a:effectLst>
                  <a:outerShdw blurRad="38100" dist="38100" dir="2700000" algn="tl">
                    <a:srgbClr val="000000"/>
                  </a:outerShdw>
                </a:effectLst>
                <a:latin typeface="Arial Black" pitchFamily="34" charset="0"/>
              </a:rPr>
              <a:t>RECEPTORES HORMONALES</a:t>
            </a:r>
          </a:p>
          <a:p>
            <a:pPr algn="ctr">
              <a:defRPr/>
            </a:pPr>
            <a:r>
              <a:rPr lang="es-ES" sz="2400" b="1">
                <a:solidFill>
                  <a:srgbClr val="FFFF00"/>
                </a:solidFill>
                <a:effectLst>
                  <a:outerShdw blurRad="38100" dist="38100" dir="2700000" algn="tl">
                    <a:srgbClr val="000000"/>
                  </a:outerShdw>
                </a:effectLst>
                <a:latin typeface="Arial Black" pitchFamily="34" charset="0"/>
              </a:rPr>
              <a:t>EN CARCINOMA DUCTAL IN SITU</a:t>
            </a:r>
          </a:p>
        </p:txBody>
      </p:sp>
    </p:spTree>
    <p:extLst>
      <p:ext uri="{BB962C8B-B14F-4D97-AF65-F5344CB8AC3E}">
        <p14:creationId xmlns:p14="http://schemas.microsoft.com/office/powerpoint/2010/main" val="696475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03109"/>
                                        </p:tgtEl>
                                        <p:attrNameLst>
                                          <p:attrName>style.visibility</p:attrName>
                                        </p:attrNameLst>
                                      </p:cBhvr>
                                      <p:to>
                                        <p:strVal val="visible"/>
                                      </p:to>
                                    </p:set>
                                    <p:anim calcmode="lin" valueType="num">
                                      <p:cBhvr>
                                        <p:cTn id="7" dur="500" decel="50000" fill="hold">
                                          <p:stCondLst>
                                            <p:cond delay="0"/>
                                          </p:stCondLst>
                                        </p:cTn>
                                        <p:tgtEl>
                                          <p:spTgt spid="30310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310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3109"/>
                                        </p:tgtEl>
                                        <p:attrNameLst>
                                          <p:attrName>ppt_w</p:attrName>
                                        </p:attrNameLst>
                                      </p:cBhvr>
                                      <p:tavLst>
                                        <p:tav tm="0">
                                          <p:val>
                                            <p:strVal val="#ppt_w*.05"/>
                                          </p:val>
                                        </p:tav>
                                        <p:tav tm="100000">
                                          <p:val>
                                            <p:strVal val="#ppt_w"/>
                                          </p:val>
                                        </p:tav>
                                      </p:tavLst>
                                    </p:anim>
                                    <p:anim calcmode="lin" valueType="num">
                                      <p:cBhvr>
                                        <p:cTn id="10" dur="1000" fill="hold"/>
                                        <p:tgtEl>
                                          <p:spTgt spid="30310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310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310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310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3109"/>
                                        </p:tgtEl>
                                      </p:cBhvr>
                                    </p:animEffect>
                                  </p:childTnLst>
                                </p:cTn>
                              </p:par>
                            </p:childTnLst>
                          </p:cTn>
                        </p:par>
                        <p:par>
                          <p:cTn id="15" fill="hold" nodeType="afterGroup">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303112"/>
                                        </p:tgtEl>
                                        <p:attrNameLst>
                                          <p:attrName>style.visibility</p:attrName>
                                        </p:attrNameLst>
                                      </p:cBhvr>
                                      <p:to>
                                        <p:strVal val="visible"/>
                                      </p:to>
                                    </p:set>
                                    <p:anim calcmode="lin" valueType="num">
                                      <p:cBhvr>
                                        <p:cTn id="18" dur="500" decel="50000" fill="hold">
                                          <p:stCondLst>
                                            <p:cond delay="0"/>
                                          </p:stCondLst>
                                        </p:cTn>
                                        <p:tgtEl>
                                          <p:spTgt spid="303112"/>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303112"/>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303112"/>
                                        </p:tgtEl>
                                        <p:attrNameLst>
                                          <p:attrName>ppt_w</p:attrName>
                                        </p:attrNameLst>
                                      </p:cBhvr>
                                      <p:tavLst>
                                        <p:tav tm="0">
                                          <p:val>
                                            <p:strVal val="#ppt_w*.05"/>
                                          </p:val>
                                        </p:tav>
                                        <p:tav tm="100000">
                                          <p:val>
                                            <p:strVal val="#ppt_w"/>
                                          </p:val>
                                        </p:tav>
                                      </p:tavLst>
                                    </p:anim>
                                    <p:anim calcmode="lin" valueType="num">
                                      <p:cBhvr>
                                        <p:cTn id="21" dur="1000" fill="hold"/>
                                        <p:tgtEl>
                                          <p:spTgt spid="303112"/>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303112"/>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303112"/>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303112"/>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303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9" grpId="0"/>
      <p:bldP spid="3031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s-MX" smtClean="0"/>
              <a:t>Vasculature and Tumor Growth</a:t>
            </a:r>
          </a:p>
        </p:txBody>
      </p:sp>
      <p:sp>
        <p:nvSpPr>
          <p:cNvPr id="23555" name="Text Box 3"/>
          <p:cNvSpPr txBox="1">
            <a:spLocks noChangeArrowheads="1"/>
          </p:cNvSpPr>
          <p:nvPr/>
        </p:nvSpPr>
        <p:spPr bwMode="auto">
          <a:xfrm>
            <a:off x="758825" y="3894138"/>
            <a:ext cx="1044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2000">
                <a:latin typeface="Arial" panose="020B0604020202020204" pitchFamily="34" charset="0"/>
              </a:rPr>
              <a:t>1-2 mm</a:t>
            </a:r>
          </a:p>
        </p:txBody>
      </p:sp>
      <p:grpSp>
        <p:nvGrpSpPr>
          <p:cNvPr id="23556" name="Group 4"/>
          <p:cNvGrpSpPr>
            <a:grpSpLocks/>
          </p:cNvGrpSpPr>
          <p:nvPr/>
        </p:nvGrpSpPr>
        <p:grpSpPr bwMode="auto">
          <a:xfrm>
            <a:off x="858838" y="3594100"/>
            <a:ext cx="823912" cy="298450"/>
            <a:chOff x="541" y="2540"/>
            <a:chExt cx="519" cy="188"/>
          </a:xfrm>
        </p:grpSpPr>
        <p:sp>
          <p:nvSpPr>
            <p:cNvPr id="23566" name="Line 5"/>
            <p:cNvSpPr>
              <a:spLocks noChangeShapeType="1"/>
            </p:cNvSpPr>
            <p:nvPr/>
          </p:nvSpPr>
          <p:spPr bwMode="auto">
            <a:xfrm flipV="1">
              <a:off x="542" y="2633"/>
              <a:ext cx="516" cy="4"/>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s-MX"/>
            </a:p>
          </p:txBody>
        </p:sp>
        <p:sp>
          <p:nvSpPr>
            <p:cNvPr id="23567" name="Line 6"/>
            <p:cNvSpPr>
              <a:spLocks noChangeShapeType="1"/>
            </p:cNvSpPr>
            <p:nvPr/>
          </p:nvSpPr>
          <p:spPr bwMode="auto">
            <a:xfrm>
              <a:off x="541" y="2540"/>
              <a:ext cx="0" cy="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s-MX"/>
            </a:p>
          </p:txBody>
        </p:sp>
        <p:sp>
          <p:nvSpPr>
            <p:cNvPr id="23568" name="Line 7"/>
            <p:cNvSpPr>
              <a:spLocks noChangeShapeType="1"/>
            </p:cNvSpPr>
            <p:nvPr/>
          </p:nvSpPr>
          <p:spPr bwMode="auto">
            <a:xfrm>
              <a:off x="1060" y="2540"/>
              <a:ext cx="0" cy="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s-MX"/>
            </a:p>
          </p:txBody>
        </p:sp>
      </p:grpSp>
      <p:pic>
        <p:nvPicPr>
          <p:cNvPr id="23557" name="Picture 8"/>
          <p:cNvPicPr>
            <a:picLocks noChangeAspect="1" noChangeArrowheads="1"/>
          </p:cNvPicPr>
          <p:nvPr/>
        </p:nvPicPr>
        <p:blipFill>
          <a:blip r:embed="rId3">
            <a:clrChange>
              <a:clrFrom>
                <a:srgbClr val="03009F"/>
              </a:clrFrom>
              <a:clrTo>
                <a:srgbClr val="03009F">
                  <a:alpha val="0"/>
                </a:srgbClr>
              </a:clrTo>
            </a:clrChange>
            <a:extLst>
              <a:ext uri="{28A0092B-C50C-407E-A947-70E740481C1C}">
                <a14:useLocalDpi xmlns:a14="http://schemas.microsoft.com/office/drawing/2010/main" val="0"/>
              </a:ext>
            </a:extLst>
          </a:blip>
          <a:srcRect r="4060" b="3070"/>
          <a:stretch>
            <a:fillRect/>
          </a:stretch>
        </p:blipFill>
        <p:spPr bwMode="auto">
          <a:xfrm>
            <a:off x="909638" y="3028950"/>
            <a:ext cx="7016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3558" name="Group 9"/>
          <p:cNvGrpSpPr>
            <a:grpSpLocks/>
          </p:cNvGrpSpPr>
          <p:nvPr/>
        </p:nvGrpSpPr>
        <p:grpSpPr bwMode="auto">
          <a:xfrm>
            <a:off x="2111375" y="2152650"/>
            <a:ext cx="2317750" cy="2089150"/>
            <a:chOff x="1330" y="1356"/>
            <a:chExt cx="1460" cy="1316"/>
          </a:xfrm>
        </p:grpSpPr>
        <p:sp>
          <p:nvSpPr>
            <p:cNvPr id="23563" name="Text Box 10"/>
            <p:cNvSpPr txBox="1">
              <a:spLocks noChangeArrowheads="1"/>
            </p:cNvSpPr>
            <p:nvPr/>
          </p:nvSpPr>
          <p:spPr bwMode="auto">
            <a:xfrm>
              <a:off x="1336" y="1356"/>
              <a:ext cx="1454" cy="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205000"/>
                </a:lnSpc>
                <a:spcBef>
                  <a:spcPct val="0"/>
                </a:spcBef>
                <a:buFontTx/>
                <a:buNone/>
              </a:pPr>
              <a:r>
                <a:rPr lang="en-US" altLang="es-MX">
                  <a:latin typeface="Arial" panose="020B0604020202020204" pitchFamily="34" charset="0"/>
                </a:rPr>
                <a:t>Angiogenic </a:t>
              </a:r>
            </a:p>
            <a:p>
              <a:pPr algn="ctr">
                <a:lnSpc>
                  <a:spcPct val="205000"/>
                </a:lnSpc>
                <a:spcBef>
                  <a:spcPct val="0"/>
                </a:spcBef>
                <a:buFontTx/>
                <a:buNone/>
              </a:pPr>
              <a:r>
                <a:rPr lang="en-US" altLang="es-MX">
                  <a:latin typeface="Arial" panose="020B0604020202020204" pitchFamily="34" charset="0"/>
                </a:rPr>
                <a:t>Switch</a:t>
              </a:r>
            </a:p>
          </p:txBody>
        </p:sp>
        <p:sp>
          <p:nvSpPr>
            <p:cNvPr id="23564" name="Freeform 11"/>
            <p:cNvSpPr>
              <a:spLocks/>
            </p:cNvSpPr>
            <p:nvPr/>
          </p:nvSpPr>
          <p:spPr bwMode="auto">
            <a:xfrm>
              <a:off x="1344" y="1912"/>
              <a:ext cx="1412" cy="188"/>
            </a:xfrm>
            <a:custGeom>
              <a:avLst/>
              <a:gdLst>
                <a:gd name="T0" fmla="*/ 0 w 3741"/>
                <a:gd name="T1" fmla="*/ 0 h 532"/>
                <a:gd name="T2" fmla="*/ 0 w 3741"/>
                <a:gd name="T3" fmla="*/ 0 h 532"/>
                <a:gd name="T4" fmla="*/ 0 w 3741"/>
                <a:gd name="T5" fmla="*/ 0 h 532"/>
                <a:gd name="T6" fmla="*/ 0 w 3741"/>
                <a:gd name="T7" fmla="*/ 0 h 532"/>
                <a:gd name="T8" fmla="*/ 0 w 3741"/>
                <a:gd name="T9" fmla="*/ 0 h 532"/>
                <a:gd name="T10" fmla="*/ 0 w 3741"/>
                <a:gd name="T11" fmla="*/ 0 h 532"/>
                <a:gd name="T12" fmla="*/ 0 60000 65536"/>
                <a:gd name="T13" fmla="*/ 0 60000 65536"/>
                <a:gd name="T14" fmla="*/ 0 60000 65536"/>
                <a:gd name="T15" fmla="*/ 0 60000 65536"/>
                <a:gd name="T16" fmla="*/ 0 60000 65536"/>
                <a:gd name="T17" fmla="*/ 0 60000 65536"/>
                <a:gd name="T18" fmla="*/ 0 w 3741"/>
                <a:gd name="T19" fmla="*/ 0 h 532"/>
                <a:gd name="T20" fmla="*/ 3741 w 3741"/>
                <a:gd name="T21" fmla="*/ 532 h 532"/>
              </a:gdLst>
              <a:ahLst/>
              <a:cxnLst>
                <a:cxn ang="T12">
                  <a:pos x="T0" y="T1"/>
                </a:cxn>
                <a:cxn ang="T13">
                  <a:pos x="T2" y="T3"/>
                </a:cxn>
                <a:cxn ang="T14">
                  <a:pos x="T4" y="T5"/>
                </a:cxn>
                <a:cxn ang="T15">
                  <a:pos x="T6" y="T7"/>
                </a:cxn>
                <a:cxn ang="T16">
                  <a:pos x="T8" y="T9"/>
                </a:cxn>
                <a:cxn ang="T17">
                  <a:pos x="T10" y="T11"/>
                </a:cxn>
              </a:cxnLst>
              <a:rect l="T18" t="T19" r="T20" b="T21"/>
              <a:pathLst>
                <a:path w="3741" h="532">
                  <a:moveTo>
                    <a:pt x="3741" y="532"/>
                  </a:moveTo>
                  <a:lnTo>
                    <a:pt x="0" y="532"/>
                  </a:lnTo>
                  <a:lnTo>
                    <a:pt x="0" y="372"/>
                  </a:lnTo>
                  <a:lnTo>
                    <a:pt x="2575" y="372"/>
                  </a:lnTo>
                  <a:lnTo>
                    <a:pt x="2575" y="0"/>
                  </a:lnTo>
                  <a:lnTo>
                    <a:pt x="3741" y="5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3565" name="Freeform 12"/>
            <p:cNvSpPr>
              <a:spLocks/>
            </p:cNvSpPr>
            <p:nvPr/>
          </p:nvSpPr>
          <p:spPr bwMode="auto">
            <a:xfrm flipH="1" flipV="1">
              <a:off x="1330" y="2131"/>
              <a:ext cx="1412" cy="176"/>
            </a:xfrm>
            <a:custGeom>
              <a:avLst/>
              <a:gdLst>
                <a:gd name="T0" fmla="*/ 0 w 3741"/>
                <a:gd name="T1" fmla="*/ 0 h 532"/>
                <a:gd name="T2" fmla="*/ 0 w 3741"/>
                <a:gd name="T3" fmla="*/ 0 h 532"/>
                <a:gd name="T4" fmla="*/ 0 w 3741"/>
                <a:gd name="T5" fmla="*/ 0 h 532"/>
                <a:gd name="T6" fmla="*/ 0 w 3741"/>
                <a:gd name="T7" fmla="*/ 0 h 532"/>
                <a:gd name="T8" fmla="*/ 0 w 3741"/>
                <a:gd name="T9" fmla="*/ 0 h 532"/>
                <a:gd name="T10" fmla="*/ 0 w 3741"/>
                <a:gd name="T11" fmla="*/ 0 h 532"/>
                <a:gd name="T12" fmla="*/ 0 60000 65536"/>
                <a:gd name="T13" fmla="*/ 0 60000 65536"/>
                <a:gd name="T14" fmla="*/ 0 60000 65536"/>
                <a:gd name="T15" fmla="*/ 0 60000 65536"/>
                <a:gd name="T16" fmla="*/ 0 60000 65536"/>
                <a:gd name="T17" fmla="*/ 0 60000 65536"/>
                <a:gd name="T18" fmla="*/ 0 w 3741"/>
                <a:gd name="T19" fmla="*/ 0 h 532"/>
                <a:gd name="T20" fmla="*/ 3741 w 3741"/>
                <a:gd name="T21" fmla="*/ 532 h 532"/>
              </a:gdLst>
              <a:ahLst/>
              <a:cxnLst>
                <a:cxn ang="T12">
                  <a:pos x="T0" y="T1"/>
                </a:cxn>
                <a:cxn ang="T13">
                  <a:pos x="T2" y="T3"/>
                </a:cxn>
                <a:cxn ang="T14">
                  <a:pos x="T4" y="T5"/>
                </a:cxn>
                <a:cxn ang="T15">
                  <a:pos x="T6" y="T7"/>
                </a:cxn>
                <a:cxn ang="T16">
                  <a:pos x="T8" y="T9"/>
                </a:cxn>
                <a:cxn ang="T17">
                  <a:pos x="T10" y="T11"/>
                </a:cxn>
              </a:cxnLst>
              <a:rect l="T18" t="T19" r="T20" b="T21"/>
              <a:pathLst>
                <a:path w="3741" h="532">
                  <a:moveTo>
                    <a:pt x="3741" y="532"/>
                  </a:moveTo>
                  <a:lnTo>
                    <a:pt x="0" y="532"/>
                  </a:lnTo>
                  <a:lnTo>
                    <a:pt x="0" y="372"/>
                  </a:lnTo>
                  <a:lnTo>
                    <a:pt x="2575" y="372"/>
                  </a:lnTo>
                  <a:lnTo>
                    <a:pt x="2575" y="0"/>
                  </a:lnTo>
                  <a:lnTo>
                    <a:pt x="3741" y="5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sp>
        <p:nvSpPr>
          <p:cNvPr id="23559" name="Text Box 13"/>
          <p:cNvSpPr txBox="1">
            <a:spLocks noChangeArrowheads="1"/>
          </p:cNvSpPr>
          <p:nvPr/>
        </p:nvSpPr>
        <p:spPr bwMode="auto">
          <a:xfrm>
            <a:off x="387350" y="5159375"/>
            <a:ext cx="1912938"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2400">
                <a:latin typeface="Arial" panose="020B0604020202020204" pitchFamily="34" charset="0"/>
              </a:rPr>
              <a:t>Small tumor</a:t>
            </a:r>
          </a:p>
          <a:p>
            <a:pPr>
              <a:spcBef>
                <a:spcPct val="0"/>
              </a:spcBef>
              <a:buFontTx/>
              <a:buChar char="•"/>
            </a:pPr>
            <a:r>
              <a:rPr lang="en-US" altLang="es-MX" sz="2200">
                <a:latin typeface="Arial" panose="020B0604020202020204" pitchFamily="34" charset="0"/>
              </a:rPr>
              <a:t> Nonvascular</a:t>
            </a:r>
          </a:p>
          <a:p>
            <a:pPr>
              <a:spcBef>
                <a:spcPct val="0"/>
              </a:spcBef>
              <a:buFontTx/>
              <a:buChar char="•"/>
            </a:pPr>
            <a:r>
              <a:rPr lang="en-US" altLang="es-MX" sz="2200">
                <a:latin typeface="Arial" panose="020B0604020202020204" pitchFamily="34" charset="0"/>
              </a:rPr>
              <a:t> “Dormant”</a:t>
            </a:r>
          </a:p>
        </p:txBody>
      </p:sp>
      <p:sp>
        <p:nvSpPr>
          <p:cNvPr id="23560" name="Text Box 14"/>
          <p:cNvSpPr txBox="1">
            <a:spLocks noChangeArrowheads="1"/>
          </p:cNvSpPr>
          <p:nvPr/>
        </p:nvSpPr>
        <p:spPr bwMode="auto">
          <a:xfrm>
            <a:off x="5095875" y="5159375"/>
            <a:ext cx="276701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2400">
                <a:latin typeface="Arial" panose="020B0604020202020204" pitchFamily="34" charset="0"/>
              </a:rPr>
              <a:t>Larger tumor</a:t>
            </a:r>
          </a:p>
          <a:p>
            <a:pPr>
              <a:spcBef>
                <a:spcPct val="0"/>
              </a:spcBef>
              <a:buFontTx/>
              <a:buChar char="•"/>
            </a:pPr>
            <a:r>
              <a:rPr lang="en-US" altLang="es-MX" sz="2200">
                <a:latin typeface="Arial" panose="020B0604020202020204" pitchFamily="34" charset="0"/>
              </a:rPr>
              <a:t> Vascular</a:t>
            </a:r>
          </a:p>
          <a:p>
            <a:pPr>
              <a:spcBef>
                <a:spcPct val="0"/>
              </a:spcBef>
              <a:buFontTx/>
              <a:buChar char="•"/>
            </a:pPr>
            <a:r>
              <a:rPr lang="en-US" altLang="es-MX" sz="2200">
                <a:latin typeface="Arial" panose="020B0604020202020204" pitchFamily="34" charset="0"/>
              </a:rPr>
              <a:t> Metastatic potential</a:t>
            </a:r>
          </a:p>
        </p:txBody>
      </p:sp>
      <p:sp>
        <p:nvSpPr>
          <p:cNvPr id="23561" name="Text Box 15"/>
          <p:cNvSpPr txBox="1">
            <a:spLocks noChangeArrowheads="1"/>
          </p:cNvSpPr>
          <p:nvPr/>
        </p:nvSpPr>
        <p:spPr bwMode="auto">
          <a:xfrm>
            <a:off x="131763" y="6542088"/>
            <a:ext cx="37417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1200">
                <a:latin typeface="Arial" panose="020B0604020202020204" pitchFamily="34" charset="0"/>
              </a:rPr>
              <a:t>Griffioen and Molema. </a:t>
            </a:r>
            <a:r>
              <a:rPr lang="en-US" altLang="es-MX" sz="1200" i="1">
                <a:latin typeface="Arial" panose="020B0604020202020204" pitchFamily="34" charset="0"/>
              </a:rPr>
              <a:t>Pharmacol</a:t>
            </a:r>
            <a:r>
              <a:rPr lang="en-US" altLang="es-MX" sz="1200">
                <a:latin typeface="Arial" panose="020B0604020202020204" pitchFamily="34" charset="0"/>
              </a:rPr>
              <a:t> </a:t>
            </a:r>
            <a:r>
              <a:rPr lang="en-US" altLang="es-MX" sz="1200" i="1">
                <a:latin typeface="Arial" panose="020B0604020202020204" pitchFamily="34" charset="0"/>
              </a:rPr>
              <a:t>Rev</a:t>
            </a:r>
            <a:r>
              <a:rPr lang="en-US" altLang="es-MX" sz="1200">
                <a:latin typeface="Arial" panose="020B0604020202020204" pitchFamily="34" charset="0"/>
              </a:rPr>
              <a:t>. 2000;52:237.</a:t>
            </a:r>
          </a:p>
        </p:txBody>
      </p:sp>
      <p:pic>
        <p:nvPicPr>
          <p:cNvPr id="23562"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8188" y="2124075"/>
            <a:ext cx="3211512"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82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algn="ctr"/>
            <a:r>
              <a:rPr lang="en-US" sz="5300" b="1" dirty="0" err="1">
                <a:effectLst>
                  <a:outerShdw blurRad="38100" dist="38100" dir="2700000" algn="tl">
                    <a:srgbClr val="000000"/>
                  </a:outerShdw>
                </a:effectLst>
              </a:rPr>
              <a:t>Terapia</a:t>
            </a:r>
            <a:r>
              <a:rPr lang="en-US" sz="5300" b="1" dirty="0">
                <a:effectLst>
                  <a:outerShdw blurRad="38100" dist="38100" dir="2700000" algn="tl">
                    <a:srgbClr val="000000"/>
                  </a:outerShdw>
                </a:effectLst>
              </a:rPr>
              <a:t> </a:t>
            </a:r>
            <a:r>
              <a:rPr lang="en-US" sz="5300" b="1" dirty="0" err="1" smtClean="0">
                <a:effectLst>
                  <a:outerShdw blurRad="38100" dist="38100" dir="2700000" algn="tl">
                    <a:srgbClr val="000000"/>
                  </a:outerShdw>
                </a:effectLst>
              </a:rPr>
              <a:t>blanco</a:t>
            </a:r>
            <a:endParaRPr lang="en-US" sz="5300" b="1" dirty="0">
              <a:effectLst>
                <a:outerShdw blurRad="38100" dist="38100" dir="2700000" algn="tl">
                  <a:srgbClr val="000000"/>
                </a:outerShdw>
              </a:effectLst>
            </a:endParaRPr>
          </a:p>
        </p:txBody>
      </p:sp>
      <p:grpSp>
        <p:nvGrpSpPr>
          <p:cNvPr id="291857" name="Group 17"/>
          <p:cNvGrpSpPr>
            <a:grpSpLocks/>
          </p:cNvGrpSpPr>
          <p:nvPr/>
        </p:nvGrpSpPr>
        <p:grpSpPr bwMode="auto">
          <a:xfrm>
            <a:off x="2289175" y="1828800"/>
            <a:ext cx="4568825" cy="4114800"/>
            <a:chOff x="1442" y="1152"/>
            <a:chExt cx="2878" cy="2592"/>
          </a:xfrm>
        </p:grpSpPr>
        <p:sp>
          <p:nvSpPr>
            <p:cNvPr id="291843" name="Freeform 3"/>
            <p:cNvSpPr>
              <a:spLocks/>
            </p:cNvSpPr>
            <p:nvPr/>
          </p:nvSpPr>
          <p:spPr bwMode="auto">
            <a:xfrm>
              <a:off x="1505" y="1209"/>
              <a:ext cx="2748" cy="2483"/>
            </a:xfrm>
            <a:custGeom>
              <a:avLst/>
              <a:gdLst>
                <a:gd name="T0" fmla="*/ 2443 w 2447"/>
                <a:gd name="T1" fmla="*/ 718 h 1563"/>
                <a:gd name="T2" fmla="*/ 2410 w 2447"/>
                <a:gd name="T3" fmla="*/ 596 h 1563"/>
                <a:gd name="T4" fmla="*/ 2349 w 2447"/>
                <a:gd name="T5" fmla="*/ 477 h 1563"/>
                <a:gd name="T6" fmla="*/ 2257 w 2447"/>
                <a:gd name="T7" fmla="*/ 365 h 1563"/>
                <a:gd name="T8" fmla="*/ 2140 w 2447"/>
                <a:gd name="T9" fmla="*/ 265 h 1563"/>
                <a:gd name="T10" fmla="*/ 2000 w 2447"/>
                <a:gd name="T11" fmla="*/ 178 h 1563"/>
                <a:gd name="T12" fmla="*/ 1840 w 2447"/>
                <a:gd name="T13" fmla="*/ 107 h 1563"/>
                <a:gd name="T14" fmla="*/ 1663 w 2447"/>
                <a:gd name="T15" fmla="*/ 52 h 1563"/>
                <a:gd name="T16" fmla="*/ 1475 w 2447"/>
                <a:gd name="T17" fmla="*/ 17 h 1563"/>
                <a:gd name="T18" fmla="*/ 1280 w 2447"/>
                <a:gd name="T19" fmla="*/ 1 h 1563"/>
                <a:gd name="T20" fmla="*/ 1084 w 2447"/>
                <a:gd name="T21" fmla="*/ 4 h 1563"/>
                <a:gd name="T22" fmla="*/ 892 w 2447"/>
                <a:gd name="T23" fmla="*/ 29 h 1563"/>
                <a:gd name="T24" fmla="*/ 708 w 2447"/>
                <a:gd name="T25" fmla="*/ 72 h 1563"/>
                <a:gd name="T26" fmla="*/ 538 w 2447"/>
                <a:gd name="T27" fmla="*/ 135 h 1563"/>
                <a:gd name="T28" fmla="*/ 384 w 2447"/>
                <a:gd name="T29" fmla="*/ 214 h 1563"/>
                <a:gd name="T30" fmla="*/ 253 w 2447"/>
                <a:gd name="T31" fmla="*/ 307 h 1563"/>
                <a:gd name="T32" fmla="*/ 147 w 2447"/>
                <a:gd name="T33" fmla="*/ 411 h 1563"/>
                <a:gd name="T34" fmla="*/ 67 w 2447"/>
                <a:gd name="T35" fmla="*/ 527 h 1563"/>
                <a:gd name="T36" fmla="*/ 19 w 2447"/>
                <a:gd name="T37" fmla="*/ 648 h 1563"/>
                <a:gd name="T38" fmla="*/ 0 w 2447"/>
                <a:gd name="T39" fmla="*/ 772 h 1563"/>
                <a:gd name="T40" fmla="*/ 15 w 2447"/>
                <a:gd name="T41" fmla="*/ 898 h 1563"/>
                <a:gd name="T42" fmla="*/ 58 w 2447"/>
                <a:gd name="T43" fmla="*/ 1019 h 1563"/>
                <a:gd name="T44" fmla="*/ 132 w 2447"/>
                <a:gd name="T45" fmla="*/ 1136 h 1563"/>
                <a:gd name="T46" fmla="*/ 235 w 2447"/>
                <a:gd name="T47" fmla="*/ 1242 h 1563"/>
                <a:gd name="T48" fmla="*/ 363 w 2447"/>
                <a:gd name="T49" fmla="*/ 1337 h 1563"/>
                <a:gd name="T50" fmla="*/ 514 w 2447"/>
                <a:gd name="T51" fmla="*/ 1418 h 1563"/>
                <a:gd name="T52" fmla="*/ 682 w 2447"/>
                <a:gd name="T53" fmla="*/ 1483 h 1563"/>
                <a:gd name="T54" fmla="*/ 862 w 2447"/>
                <a:gd name="T55" fmla="*/ 1529 h 1563"/>
                <a:gd name="T56" fmla="*/ 1054 w 2447"/>
                <a:gd name="T57" fmla="*/ 1555 h 1563"/>
                <a:gd name="T58" fmla="*/ 1250 w 2447"/>
                <a:gd name="T59" fmla="*/ 1563 h 1563"/>
                <a:gd name="T60" fmla="*/ 1447 w 2447"/>
                <a:gd name="T61" fmla="*/ 1550 h 1563"/>
                <a:gd name="T62" fmla="*/ 1635 w 2447"/>
                <a:gd name="T63" fmla="*/ 1517 h 1563"/>
                <a:gd name="T64" fmla="*/ 1812 w 2447"/>
                <a:gd name="T65" fmla="*/ 1467 h 1563"/>
                <a:gd name="T66" fmla="*/ 1978 w 2447"/>
                <a:gd name="T67" fmla="*/ 1398 h 1563"/>
                <a:gd name="T68" fmla="*/ 2119 w 2447"/>
                <a:gd name="T69" fmla="*/ 1313 h 1563"/>
                <a:gd name="T70" fmla="*/ 2242 w 2447"/>
                <a:gd name="T71" fmla="*/ 1214 h 1563"/>
                <a:gd name="T72" fmla="*/ 2337 w 2447"/>
                <a:gd name="T73" fmla="*/ 1104 h 1563"/>
                <a:gd name="T74" fmla="*/ 2403 w 2447"/>
                <a:gd name="T75" fmla="*/ 986 h 1563"/>
                <a:gd name="T76" fmla="*/ 2440 w 2447"/>
                <a:gd name="T77" fmla="*/ 863 h 1563"/>
                <a:gd name="T78" fmla="*/ 2447 w 2447"/>
                <a:gd name="T79" fmla="*/ 781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47" h="1563">
                  <a:moveTo>
                    <a:pt x="2447" y="781"/>
                  </a:moveTo>
                  <a:lnTo>
                    <a:pt x="2443" y="718"/>
                  </a:lnTo>
                  <a:lnTo>
                    <a:pt x="2430" y="658"/>
                  </a:lnTo>
                  <a:lnTo>
                    <a:pt x="2410" y="596"/>
                  </a:lnTo>
                  <a:lnTo>
                    <a:pt x="2384" y="534"/>
                  </a:lnTo>
                  <a:lnTo>
                    <a:pt x="2349" y="477"/>
                  </a:lnTo>
                  <a:lnTo>
                    <a:pt x="2308" y="420"/>
                  </a:lnTo>
                  <a:lnTo>
                    <a:pt x="2257" y="365"/>
                  </a:lnTo>
                  <a:lnTo>
                    <a:pt x="2205" y="315"/>
                  </a:lnTo>
                  <a:lnTo>
                    <a:pt x="2140" y="265"/>
                  </a:lnTo>
                  <a:lnTo>
                    <a:pt x="2073" y="220"/>
                  </a:lnTo>
                  <a:lnTo>
                    <a:pt x="2000" y="178"/>
                  </a:lnTo>
                  <a:lnTo>
                    <a:pt x="1922" y="140"/>
                  </a:lnTo>
                  <a:lnTo>
                    <a:pt x="1840" y="107"/>
                  </a:lnTo>
                  <a:lnTo>
                    <a:pt x="1754" y="77"/>
                  </a:lnTo>
                  <a:lnTo>
                    <a:pt x="1663" y="52"/>
                  </a:lnTo>
                  <a:lnTo>
                    <a:pt x="1570" y="32"/>
                  </a:lnTo>
                  <a:lnTo>
                    <a:pt x="1475" y="17"/>
                  </a:lnTo>
                  <a:lnTo>
                    <a:pt x="1376" y="6"/>
                  </a:lnTo>
                  <a:lnTo>
                    <a:pt x="1280" y="1"/>
                  </a:lnTo>
                  <a:lnTo>
                    <a:pt x="1183" y="0"/>
                  </a:lnTo>
                  <a:lnTo>
                    <a:pt x="1084" y="4"/>
                  </a:lnTo>
                  <a:lnTo>
                    <a:pt x="985" y="14"/>
                  </a:lnTo>
                  <a:lnTo>
                    <a:pt x="892" y="29"/>
                  </a:lnTo>
                  <a:lnTo>
                    <a:pt x="799" y="48"/>
                  </a:lnTo>
                  <a:lnTo>
                    <a:pt x="708" y="72"/>
                  </a:lnTo>
                  <a:lnTo>
                    <a:pt x="618" y="102"/>
                  </a:lnTo>
                  <a:lnTo>
                    <a:pt x="538" y="135"/>
                  </a:lnTo>
                  <a:lnTo>
                    <a:pt x="460" y="171"/>
                  </a:lnTo>
                  <a:lnTo>
                    <a:pt x="384" y="214"/>
                  </a:lnTo>
                  <a:lnTo>
                    <a:pt x="317" y="258"/>
                  </a:lnTo>
                  <a:lnTo>
                    <a:pt x="253" y="307"/>
                  </a:lnTo>
                  <a:lnTo>
                    <a:pt x="196" y="357"/>
                  </a:lnTo>
                  <a:lnTo>
                    <a:pt x="147" y="411"/>
                  </a:lnTo>
                  <a:lnTo>
                    <a:pt x="103" y="467"/>
                  </a:lnTo>
                  <a:lnTo>
                    <a:pt x="67" y="527"/>
                  </a:lnTo>
                  <a:lnTo>
                    <a:pt x="39" y="586"/>
                  </a:lnTo>
                  <a:lnTo>
                    <a:pt x="19" y="648"/>
                  </a:lnTo>
                  <a:lnTo>
                    <a:pt x="8" y="709"/>
                  </a:lnTo>
                  <a:lnTo>
                    <a:pt x="0" y="772"/>
                  </a:lnTo>
                  <a:lnTo>
                    <a:pt x="4" y="835"/>
                  </a:lnTo>
                  <a:lnTo>
                    <a:pt x="15" y="898"/>
                  </a:lnTo>
                  <a:lnTo>
                    <a:pt x="32" y="959"/>
                  </a:lnTo>
                  <a:lnTo>
                    <a:pt x="58" y="1019"/>
                  </a:lnTo>
                  <a:lnTo>
                    <a:pt x="93" y="1079"/>
                  </a:lnTo>
                  <a:lnTo>
                    <a:pt x="132" y="1136"/>
                  </a:lnTo>
                  <a:lnTo>
                    <a:pt x="181" y="1191"/>
                  </a:lnTo>
                  <a:lnTo>
                    <a:pt x="235" y="1242"/>
                  </a:lnTo>
                  <a:lnTo>
                    <a:pt x="298" y="1291"/>
                  </a:lnTo>
                  <a:lnTo>
                    <a:pt x="363" y="1337"/>
                  </a:lnTo>
                  <a:lnTo>
                    <a:pt x="434" y="1379"/>
                  </a:lnTo>
                  <a:lnTo>
                    <a:pt x="514" y="1418"/>
                  </a:lnTo>
                  <a:lnTo>
                    <a:pt x="594" y="1452"/>
                  </a:lnTo>
                  <a:lnTo>
                    <a:pt x="682" y="1483"/>
                  </a:lnTo>
                  <a:lnTo>
                    <a:pt x="769" y="1508"/>
                  </a:lnTo>
                  <a:lnTo>
                    <a:pt x="862" y="1529"/>
                  </a:lnTo>
                  <a:lnTo>
                    <a:pt x="959" y="1544"/>
                  </a:lnTo>
                  <a:lnTo>
                    <a:pt x="1054" y="1555"/>
                  </a:lnTo>
                  <a:lnTo>
                    <a:pt x="1153" y="1562"/>
                  </a:lnTo>
                  <a:lnTo>
                    <a:pt x="1250" y="1563"/>
                  </a:lnTo>
                  <a:lnTo>
                    <a:pt x="1347" y="1559"/>
                  </a:lnTo>
                  <a:lnTo>
                    <a:pt x="1447" y="1550"/>
                  </a:lnTo>
                  <a:lnTo>
                    <a:pt x="1542" y="1536"/>
                  </a:lnTo>
                  <a:lnTo>
                    <a:pt x="1635" y="1517"/>
                  </a:lnTo>
                  <a:lnTo>
                    <a:pt x="1726" y="1494"/>
                  </a:lnTo>
                  <a:lnTo>
                    <a:pt x="1812" y="1467"/>
                  </a:lnTo>
                  <a:lnTo>
                    <a:pt x="1896" y="1433"/>
                  </a:lnTo>
                  <a:lnTo>
                    <a:pt x="1978" y="1398"/>
                  </a:lnTo>
                  <a:lnTo>
                    <a:pt x="2052" y="1357"/>
                  </a:lnTo>
                  <a:lnTo>
                    <a:pt x="2119" y="1313"/>
                  </a:lnTo>
                  <a:lnTo>
                    <a:pt x="2185" y="1264"/>
                  </a:lnTo>
                  <a:lnTo>
                    <a:pt x="2242" y="1214"/>
                  </a:lnTo>
                  <a:lnTo>
                    <a:pt x="2293" y="1160"/>
                  </a:lnTo>
                  <a:lnTo>
                    <a:pt x="2337" y="1104"/>
                  </a:lnTo>
                  <a:lnTo>
                    <a:pt x="2373" y="1045"/>
                  </a:lnTo>
                  <a:lnTo>
                    <a:pt x="2403" y="986"/>
                  </a:lnTo>
                  <a:lnTo>
                    <a:pt x="2425" y="924"/>
                  </a:lnTo>
                  <a:lnTo>
                    <a:pt x="2440" y="863"/>
                  </a:lnTo>
                  <a:lnTo>
                    <a:pt x="2445" y="800"/>
                  </a:lnTo>
                  <a:lnTo>
                    <a:pt x="2447" y="781"/>
                  </a:lnTo>
                  <a:lnTo>
                    <a:pt x="2447" y="7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91844" name="Freeform 4"/>
            <p:cNvSpPr>
              <a:spLocks/>
            </p:cNvSpPr>
            <p:nvPr/>
          </p:nvSpPr>
          <p:spPr bwMode="auto">
            <a:xfrm>
              <a:off x="1861" y="1532"/>
              <a:ext cx="2037" cy="1837"/>
            </a:xfrm>
            <a:custGeom>
              <a:avLst/>
              <a:gdLst>
                <a:gd name="T0" fmla="*/ 1808 w 1814"/>
                <a:gd name="T1" fmla="*/ 525 h 1157"/>
                <a:gd name="T2" fmla="*/ 1778 w 1814"/>
                <a:gd name="T3" fmla="*/ 418 h 1157"/>
                <a:gd name="T4" fmla="*/ 1717 w 1814"/>
                <a:gd name="T5" fmla="*/ 319 h 1157"/>
                <a:gd name="T6" fmla="*/ 1626 w 1814"/>
                <a:gd name="T7" fmla="*/ 226 h 1157"/>
                <a:gd name="T8" fmla="*/ 1514 w 1814"/>
                <a:gd name="T9" fmla="*/ 148 h 1157"/>
                <a:gd name="T10" fmla="*/ 1378 w 1814"/>
                <a:gd name="T11" fmla="*/ 83 h 1157"/>
                <a:gd name="T12" fmla="*/ 1225 w 1814"/>
                <a:gd name="T13" fmla="*/ 36 h 1157"/>
                <a:gd name="T14" fmla="*/ 1063 w 1814"/>
                <a:gd name="T15" fmla="*/ 7 h 1157"/>
                <a:gd name="T16" fmla="*/ 892 w 1814"/>
                <a:gd name="T17" fmla="*/ 0 h 1157"/>
                <a:gd name="T18" fmla="*/ 726 w 1814"/>
                <a:gd name="T19" fmla="*/ 11 h 1157"/>
                <a:gd name="T20" fmla="*/ 566 w 1814"/>
                <a:gd name="T21" fmla="*/ 42 h 1157"/>
                <a:gd name="T22" fmla="*/ 415 w 1814"/>
                <a:gd name="T23" fmla="*/ 93 h 1157"/>
                <a:gd name="T24" fmla="*/ 283 w 1814"/>
                <a:gd name="T25" fmla="*/ 158 h 1157"/>
                <a:gd name="T26" fmla="*/ 171 w 1814"/>
                <a:gd name="T27" fmla="*/ 240 h 1157"/>
                <a:gd name="T28" fmla="*/ 85 w 1814"/>
                <a:gd name="T29" fmla="*/ 333 h 1157"/>
                <a:gd name="T30" fmla="*/ 30 w 1814"/>
                <a:gd name="T31" fmla="*/ 433 h 1157"/>
                <a:gd name="T32" fmla="*/ 2 w 1814"/>
                <a:gd name="T33" fmla="*/ 540 h 1157"/>
                <a:gd name="T34" fmla="*/ 7 w 1814"/>
                <a:gd name="T35" fmla="*/ 650 h 1157"/>
                <a:gd name="T36" fmla="*/ 41 w 1814"/>
                <a:gd name="T37" fmla="*/ 754 h 1157"/>
                <a:gd name="T38" fmla="*/ 108 w 1814"/>
                <a:gd name="T39" fmla="*/ 853 h 1157"/>
                <a:gd name="T40" fmla="*/ 201 w 1814"/>
                <a:gd name="T41" fmla="*/ 944 h 1157"/>
                <a:gd name="T42" fmla="*/ 320 w 1814"/>
                <a:gd name="T43" fmla="*/ 1020 h 1157"/>
                <a:gd name="T44" fmla="*/ 458 w 1814"/>
                <a:gd name="T45" fmla="*/ 1082 h 1157"/>
                <a:gd name="T46" fmla="*/ 612 w 1814"/>
                <a:gd name="T47" fmla="*/ 1126 h 1157"/>
                <a:gd name="T48" fmla="*/ 774 w 1814"/>
                <a:gd name="T49" fmla="*/ 1153 h 1157"/>
                <a:gd name="T50" fmla="*/ 944 w 1814"/>
                <a:gd name="T51" fmla="*/ 1157 h 1157"/>
                <a:gd name="T52" fmla="*/ 1112 w 1814"/>
                <a:gd name="T53" fmla="*/ 1144 h 1157"/>
                <a:gd name="T54" fmla="*/ 1272 w 1814"/>
                <a:gd name="T55" fmla="*/ 1108 h 1157"/>
                <a:gd name="T56" fmla="*/ 1419 w 1814"/>
                <a:gd name="T57" fmla="*/ 1057 h 1157"/>
                <a:gd name="T58" fmla="*/ 1547 w 1814"/>
                <a:gd name="T59" fmla="*/ 988 h 1157"/>
                <a:gd name="T60" fmla="*/ 1655 w 1814"/>
                <a:gd name="T61" fmla="*/ 904 h 1157"/>
                <a:gd name="T62" fmla="*/ 1737 w 1814"/>
                <a:gd name="T63" fmla="*/ 809 h 1157"/>
                <a:gd name="T64" fmla="*/ 1791 w 1814"/>
                <a:gd name="T65" fmla="*/ 707 h 1157"/>
                <a:gd name="T66" fmla="*/ 1814 w 1814"/>
                <a:gd name="T67" fmla="*/ 601 h 1157"/>
                <a:gd name="T68" fmla="*/ 1814 w 1814"/>
                <a:gd name="T69" fmla="*/ 578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4" h="1157">
                  <a:moveTo>
                    <a:pt x="1814" y="578"/>
                  </a:moveTo>
                  <a:lnTo>
                    <a:pt x="1808" y="525"/>
                  </a:lnTo>
                  <a:lnTo>
                    <a:pt x="1795" y="471"/>
                  </a:lnTo>
                  <a:lnTo>
                    <a:pt x="1778" y="418"/>
                  </a:lnTo>
                  <a:lnTo>
                    <a:pt x="1752" y="368"/>
                  </a:lnTo>
                  <a:lnTo>
                    <a:pt x="1717" y="319"/>
                  </a:lnTo>
                  <a:lnTo>
                    <a:pt x="1676" y="271"/>
                  </a:lnTo>
                  <a:lnTo>
                    <a:pt x="1626" y="226"/>
                  </a:lnTo>
                  <a:lnTo>
                    <a:pt x="1572" y="186"/>
                  </a:lnTo>
                  <a:lnTo>
                    <a:pt x="1514" y="148"/>
                  </a:lnTo>
                  <a:lnTo>
                    <a:pt x="1447" y="113"/>
                  </a:lnTo>
                  <a:lnTo>
                    <a:pt x="1378" y="83"/>
                  </a:lnTo>
                  <a:lnTo>
                    <a:pt x="1301" y="57"/>
                  </a:lnTo>
                  <a:lnTo>
                    <a:pt x="1225" y="36"/>
                  </a:lnTo>
                  <a:lnTo>
                    <a:pt x="1145" y="20"/>
                  </a:lnTo>
                  <a:lnTo>
                    <a:pt x="1063" y="7"/>
                  </a:lnTo>
                  <a:lnTo>
                    <a:pt x="979" y="1"/>
                  </a:lnTo>
                  <a:lnTo>
                    <a:pt x="892" y="0"/>
                  </a:lnTo>
                  <a:lnTo>
                    <a:pt x="810" y="2"/>
                  </a:lnTo>
                  <a:lnTo>
                    <a:pt x="726" y="11"/>
                  </a:lnTo>
                  <a:lnTo>
                    <a:pt x="644" y="25"/>
                  </a:lnTo>
                  <a:lnTo>
                    <a:pt x="566" y="42"/>
                  </a:lnTo>
                  <a:lnTo>
                    <a:pt x="488" y="64"/>
                  </a:lnTo>
                  <a:lnTo>
                    <a:pt x="415" y="93"/>
                  </a:lnTo>
                  <a:lnTo>
                    <a:pt x="346" y="124"/>
                  </a:lnTo>
                  <a:lnTo>
                    <a:pt x="283" y="158"/>
                  </a:lnTo>
                  <a:lnTo>
                    <a:pt x="223" y="198"/>
                  </a:lnTo>
                  <a:lnTo>
                    <a:pt x="171" y="240"/>
                  </a:lnTo>
                  <a:lnTo>
                    <a:pt x="125" y="284"/>
                  </a:lnTo>
                  <a:lnTo>
                    <a:pt x="85" y="333"/>
                  </a:lnTo>
                  <a:lnTo>
                    <a:pt x="54" y="382"/>
                  </a:lnTo>
                  <a:lnTo>
                    <a:pt x="30" y="433"/>
                  </a:lnTo>
                  <a:lnTo>
                    <a:pt x="13" y="487"/>
                  </a:lnTo>
                  <a:lnTo>
                    <a:pt x="2" y="540"/>
                  </a:lnTo>
                  <a:lnTo>
                    <a:pt x="0" y="594"/>
                  </a:lnTo>
                  <a:lnTo>
                    <a:pt x="7" y="650"/>
                  </a:lnTo>
                  <a:lnTo>
                    <a:pt x="22" y="701"/>
                  </a:lnTo>
                  <a:lnTo>
                    <a:pt x="41" y="754"/>
                  </a:lnTo>
                  <a:lnTo>
                    <a:pt x="70" y="806"/>
                  </a:lnTo>
                  <a:lnTo>
                    <a:pt x="108" y="853"/>
                  </a:lnTo>
                  <a:lnTo>
                    <a:pt x="152" y="900"/>
                  </a:lnTo>
                  <a:lnTo>
                    <a:pt x="201" y="944"/>
                  </a:lnTo>
                  <a:lnTo>
                    <a:pt x="259" y="983"/>
                  </a:lnTo>
                  <a:lnTo>
                    <a:pt x="320" y="1020"/>
                  </a:lnTo>
                  <a:lnTo>
                    <a:pt x="385" y="1053"/>
                  </a:lnTo>
                  <a:lnTo>
                    <a:pt x="458" y="1082"/>
                  </a:lnTo>
                  <a:lnTo>
                    <a:pt x="534" y="1107"/>
                  </a:lnTo>
                  <a:lnTo>
                    <a:pt x="612" y="1126"/>
                  </a:lnTo>
                  <a:lnTo>
                    <a:pt x="694" y="1141"/>
                  </a:lnTo>
                  <a:lnTo>
                    <a:pt x="774" y="1153"/>
                  </a:lnTo>
                  <a:lnTo>
                    <a:pt x="858" y="1157"/>
                  </a:lnTo>
                  <a:lnTo>
                    <a:pt x="944" y="1157"/>
                  </a:lnTo>
                  <a:lnTo>
                    <a:pt x="1028" y="1153"/>
                  </a:lnTo>
                  <a:lnTo>
                    <a:pt x="1112" y="1144"/>
                  </a:lnTo>
                  <a:lnTo>
                    <a:pt x="1193" y="1129"/>
                  </a:lnTo>
                  <a:lnTo>
                    <a:pt x="1272" y="1108"/>
                  </a:lnTo>
                  <a:lnTo>
                    <a:pt x="1348" y="1084"/>
                  </a:lnTo>
                  <a:lnTo>
                    <a:pt x="1419" y="1057"/>
                  </a:lnTo>
                  <a:lnTo>
                    <a:pt x="1486" y="1023"/>
                  </a:lnTo>
                  <a:lnTo>
                    <a:pt x="1547" y="988"/>
                  </a:lnTo>
                  <a:lnTo>
                    <a:pt x="1607" y="947"/>
                  </a:lnTo>
                  <a:lnTo>
                    <a:pt x="1655" y="904"/>
                  </a:lnTo>
                  <a:lnTo>
                    <a:pt x="1700" y="858"/>
                  </a:lnTo>
                  <a:lnTo>
                    <a:pt x="1737" y="809"/>
                  </a:lnTo>
                  <a:lnTo>
                    <a:pt x="1767" y="759"/>
                  </a:lnTo>
                  <a:lnTo>
                    <a:pt x="1791" y="707"/>
                  </a:lnTo>
                  <a:lnTo>
                    <a:pt x="1806" y="654"/>
                  </a:lnTo>
                  <a:lnTo>
                    <a:pt x="1814" y="601"/>
                  </a:lnTo>
                  <a:lnTo>
                    <a:pt x="1814" y="578"/>
                  </a:lnTo>
                  <a:lnTo>
                    <a:pt x="1814" y="57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91845" name="Freeform 5"/>
            <p:cNvSpPr>
              <a:spLocks/>
            </p:cNvSpPr>
            <p:nvPr/>
          </p:nvSpPr>
          <p:spPr bwMode="auto">
            <a:xfrm>
              <a:off x="2203" y="1846"/>
              <a:ext cx="1349" cy="1218"/>
            </a:xfrm>
            <a:custGeom>
              <a:avLst/>
              <a:gdLst>
                <a:gd name="T0" fmla="*/ 1199 w 1201"/>
                <a:gd name="T1" fmla="*/ 351 h 767"/>
                <a:gd name="T2" fmla="*/ 1181 w 1201"/>
                <a:gd name="T3" fmla="*/ 284 h 767"/>
                <a:gd name="T4" fmla="*/ 1145 w 1201"/>
                <a:gd name="T5" fmla="*/ 222 h 767"/>
                <a:gd name="T6" fmla="*/ 1091 w 1201"/>
                <a:gd name="T7" fmla="*/ 164 h 767"/>
                <a:gd name="T8" fmla="*/ 1024 w 1201"/>
                <a:gd name="T9" fmla="*/ 113 h 767"/>
                <a:gd name="T10" fmla="*/ 944 w 1201"/>
                <a:gd name="T11" fmla="*/ 70 h 767"/>
                <a:gd name="T12" fmla="*/ 855 w 1201"/>
                <a:gd name="T13" fmla="*/ 36 h 767"/>
                <a:gd name="T14" fmla="*/ 756 w 1201"/>
                <a:gd name="T15" fmla="*/ 13 h 767"/>
                <a:gd name="T16" fmla="*/ 652 w 1201"/>
                <a:gd name="T17" fmla="*/ 2 h 767"/>
                <a:gd name="T18" fmla="*/ 548 w 1201"/>
                <a:gd name="T19" fmla="*/ 2 h 767"/>
                <a:gd name="T20" fmla="*/ 445 w 1201"/>
                <a:gd name="T21" fmla="*/ 13 h 767"/>
                <a:gd name="T22" fmla="*/ 347 w 1201"/>
                <a:gd name="T23" fmla="*/ 36 h 767"/>
                <a:gd name="T24" fmla="*/ 255 w 1201"/>
                <a:gd name="T25" fmla="*/ 70 h 767"/>
                <a:gd name="T26" fmla="*/ 175 w 1201"/>
                <a:gd name="T27" fmla="*/ 113 h 767"/>
                <a:gd name="T28" fmla="*/ 108 w 1201"/>
                <a:gd name="T29" fmla="*/ 164 h 767"/>
                <a:gd name="T30" fmla="*/ 56 w 1201"/>
                <a:gd name="T31" fmla="*/ 222 h 767"/>
                <a:gd name="T32" fmla="*/ 21 w 1201"/>
                <a:gd name="T33" fmla="*/ 284 h 767"/>
                <a:gd name="T34" fmla="*/ 2 w 1201"/>
                <a:gd name="T35" fmla="*/ 351 h 767"/>
                <a:gd name="T36" fmla="*/ 2 w 1201"/>
                <a:gd name="T37" fmla="*/ 417 h 767"/>
                <a:gd name="T38" fmla="*/ 21 w 1201"/>
                <a:gd name="T39" fmla="*/ 483 h 767"/>
                <a:gd name="T40" fmla="*/ 56 w 1201"/>
                <a:gd name="T41" fmla="*/ 546 h 767"/>
                <a:gd name="T42" fmla="*/ 108 w 1201"/>
                <a:gd name="T43" fmla="*/ 604 h 767"/>
                <a:gd name="T44" fmla="*/ 175 w 1201"/>
                <a:gd name="T45" fmla="*/ 655 h 767"/>
                <a:gd name="T46" fmla="*/ 255 w 1201"/>
                <a:gd name="T47" fmla="*/ 698 h 767"/>
                <a:gd name="T48" fmla="*/ 347 w 1201"/>
                <a:gd name="T49" fmla="*/ 731 h 767"/>
                <a:gd name="T50" fmla="*/ 445 w 1201"/>
                <a:gd name="T51" fmla="*/ 754 h 767"/>
                <a:gd name="T52" fmla="*/ 548 w 1201"/>
                <a:gd name="T53" fmla="*/ 766 h 767"/>
                <a:gd name="T54" fmla="*/ 652 w 1201"/>
                <a:gd name="T55" fmla="*/ 766 h 767"/>
                <a:gd name="T56" fmla="*/ 756 w 1201"/>
                <a:gd name="T57" fmla="*/ 754 h 767"/>
                <a:gd name="T58" fmla="*/ 855 w 1201"/>
                <a:gd name="T59" fmla="*/ 731 h 767"/>
                <a:gd name="T60" fmla="*/ 944 w 1201"/>
                <a:gd name="T61" fmla="*/ 698 h 767"/>
                <a:gd name="T62" fmla="*/ 1024 w 1201"/>
                <a:gd name="T63" fmla="*/ 655 h 767"/>
                <a:gd name="T64" fmla="*/ 1091 w 1201"/>
                <a:gd name="T65" fmla="*/ 604 h 767"/>
                <a:gd name="T66" fmla="*/ 1145 w 1201"/>
                <a:gd name="T67" fmla="*/ 546 h 767"/>
                <a:gd name="T68" fmla="*/ 1181 w 1201"/>
                <a:gd name="T69" fmla="*/ 483 h 767"/>
                <a:gd name="T70" fmla="*/ 1199 w 1201"/>
                <a:gd name="T71" fmla="*/ 41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1" h="767">
                  <a:moveTo>
                    <a:pt x="1201" y="384"/>
                  </a:moveTo>
                  <a:lnTo>
                    <a:pt x="1199" y="351"/>
                  </a:lnTo>
                  <a:lnTo>
                    <a:pt x="1192" y="317"/>
                  </a:lnTo>
                  <a:lnTo>
                    <a:pt x="1181" y="284"/>
                  </a:lnTo>
                  <a:lnTo>
                    <a:pt x="1164" y="253"/>
                  </a:lnTo>
                  <a:lnTo>
                    <a:pt x="1145" y="222"/>
                  </a:lnTo>
                  <a:lnTo>
                    <a:pt x="1121" y="192"/>
                  </a:lnTo>
                  <a:lnTo>
                    <a:pt x="1091" y="164"/>
                  </a:lnTo>
                  <a:lnTo>
                    <a:pt x="1060" y="138"/>
                  </a:lnTo>
                  <a:lnTo>
                    <a:pt x="1024" y="113"/>
                  </a:lnTo>
                  <a:lnTo>
                    <a:pt x="987" y="90"/>
                  </a:lnTo>
                  <a:lnTo>
                    <a:pt x="944" y="70"/>
                  </a:lnTo>
                  <a:lnTo>
                    <a:pt x="902" y="52"/>
                  </a:lnTo>
                  <a:lnTo>
                    <a:pt x="855" y="36"/>
                  </a:lnTo>
                  <a:lnTo>
                    <a:pt x="807" y="23"/>
                  </a:lnTo>
                  <a:lnTo>
                    <a:pt x="756" y="13"/>
                  </a:lnTo>
                  <a:lnTo>
                    <a:pt x="704" y="6"/>
                  </a:lnTo>
                  <a:lnTo>
                    <a:pt x="652" y="2"/>
                  </a:lnTo>
                  <a:lnTo>
                    <a:pt x="600" y="0"/>
                  </a:lnTo>
                  <a:lnTo>
                    <a:pt x="548" y="2"/>
                  </a:lnTo>
                  <a:lnTo>
                    <a:pt x="496" y="6"/>
                  </a:lnTo>
                  <a:lnTo>
                    <a:pt x="445" y="13"/>
                  </a:lnTo>
                  <a:lnTo>
                    <a:pt x="395" y="23"/>
                  </a:lnTo>
                  <a:lnTo>
                    <a:pt x="347" y="36"/>
                  </a:lnTo>
                  <a:lnTo>
                    <a:pt x="300" y="52"/>
                  </a:lnTo>
                  <a:lnTo>
                    <a:pt x="255" y="70"/>
                  </a:lnTo>
                  <a:lnTo>
                    <a:pt x="214" y="90"/>
                  </a:lnTo>
                  <a:lnTo>
                    <a:pt x="175" y="113"/>
                  </a:lnTo>
                  <a:lnTo>
                    <a:pt x="140" y="138"/>
                  </a:lnTo>
                  <a:lnTo>
                    <a:pt x="108" y="164"/>
                  </a:lnTo>
                  <a:lnTo>
                    <a:pt x="80" y="192"/>
                  </a:lnTo>
                  <a:lnTo>
                    <a:pt x="56" y="222"/>
                  </a:lnTo>
                  <a:lnTo>
                    <a:pt x="36" y="253"/>
                  </a:lnTo>
                  <a:lnTo>
                    <a:pt x="21" y="284"/>
                  </a:lnTo>
                  <a:lnTo>
                    <a:pt x="9" y="317"/>
                  </a:lnTo>
                  <a:lnTo>
                    <a:pt x="2" y="351"/>
                  </a:lnTo>
                  <a:lnTo>
                    <a:pt x="0" y="384"/>
                  </a:lnTo>
                  <a:lnTo>
                    <a:pt x="2" y="417"/>
                  </a:lnTo>
                  <a:lnTo>
                    <a:pt x="9" y="451"/>
                  </a:lnTo>
                  <a:lnTo>
                    <a:pt x="21" y="483"/>
                  </a:lnTo>
                  <a:lnTo>
                    <a:pt x="36" y="515"/>
                  </a:lnTo>
                  <a:lnTo>
                    <a:pt x="56" y="546"/>
                  </a:lnTo>
                  <a:lnTo>
                    <a:pt x="80" y="575"/>
                  </a:lnTo>
                  <a:lnTo>
                    <a:pt x="108" y="604"/>
                  </a:lnTo>
                  <a:lnTo>
                    <a:pt x="140" y="630"/>
                  </a:lnTo>
                  <a:lnTo>
                    <a:pt x="175" y="655"/>
                  </a:lnTo>
                  <a:lnTo>
                    <a:pt x="214" y="678"/>
                  </a:lnTo>
                  <a:lnTo>
                    <a:pt x="255" y="698"/>
                  </a:lnTo>
                  <a:lnTo>
                    <a:pt x="300" y="716"/>
                  </a:lnTo>
                  <a:lnTo>
                    <a:pt x="347" y="731"/>
                  </a:lnTo>
                  <a:lnTo>
                    <a:pt x="395" y="744"/>
                  </a:lnTo>
                  <a:lnTo>
                    <a:pt x="445" y="754"/>
                  </a:lnTo>
                  <a:lnTo>
                    <a:pt x="496" y="762"/>
                  </a:lnTo>
                  <a:lnTo>
                    <a:pt x="548" y="766"/>
                  </a:lnTo>
                  <a:lnTo>
                    <a:pt x="600" y="767"/>
                  </a:lnTo>
                  <a:lnTo>
                    <a:pt x="652" y="766"/>
                  </a:lnTo>
                  <a:lnTo>
                    <a:pt x="704" y="762"/>
                  </a:lnTo>
                  <a:lnTo>
                    <a:pt x="756" y="754"/>
                  </a:lnTo>
                  <a:lnTo>
                    <a:pt x="807" y="744"/>
                  </a:lnTo>
                  <a:lnTo>
                    <a:pt x="855" y="731"/>
                  </a:lnTo>
                  <a:lnTo>
                    <a:pt x="900" y="716"/>
                  </a:lnTo>
                  <a:lnTo>
                    <a:pt x="944" y="698"/>
                  </a:lnTo>
                  <a:lnTo>
                    <a:pt x="987" y="678"/>
                  </a:lnTo>
                  <a:lnTo>
                    <a:pt x="1024" y="655"/>
                  </a:lnTo>
                  <a:lnTo>
                    <a:pt x="1060" y="630"/>
                  </a:lnTo>
                  <a:lnTo>
                    <a:pt x="1091" y="604"/>
                  </a:lnTo>
                  <a:lnTo>
                    <a:pt x="1121" y="575"/>
                  </a:lnTo>
                  <a:lnTo>
                    <a:pt x="1145" y="546"/>
                  </a:lnTo>
                  <a:lnTo>
                    <a:pt x="1164" y="515"/>
                  </a:lnTo>
                  <a:lnTo>
                    <a:pt x="1181" y="483"/>
                  </a:lnTo>
                  <a:lnTo>
                    <a:pt x="1192" y="451"/>
                  </a:lnTo>
                  <a:lnTo>
                    <a:pt x="1199" y="417"/>
                  </a:lnTo>
                  <a:lnTo>
                    <a:pt x="1201" y="3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91846" name="Freeform 6"/>
            <p:cNvSpPr>
              <a:spLocks/>
            </p:cNvSpPr>
            <p:nvPr/>
          </p:nvSpPr>
          <p:spPr bwMode="auto">
            <a:xfrm>
              <a:off x="2569" y="2178"/>
              <a:ext cx="613" cy="556"/>
            </a:xfrm>
            <a:custGeom>
              <a:avLst/>
              <a:gdLst>
                <a:gd name="T0" fmla="*/ 546 w 546"/>
                <a:gd name="T1" fmla="*/ 159 h 350"/>
                <a:gd name="T2" fmla="*/ 536 w 546"/>
                <a:gd name="T3" fmla="*/ 130 h 350"/>
                <a:gd name="T4" fmla="*/ 520 w 546"/>
                <a:gd name="T5" fmla="*/ 101 h 350"/>
                <a:gd name="T6" fmla="*/ 497 w 546"/>
                <a:gd name="T7" fmla="*/ 75 h 350"/>
                <a:gd name="T8" fmla="*/ 466 w 546"/>
                <a:gd name="T9" fmla="*/ 51 h 350"/>
                <a:gd name="T10" fmla="*/ 430 w 546"/>
                <a:gd name="T11" fmla="*/ 32 h 350"/>
                <a:gd name="T12" fmla="*/ 389 w 546"/>
                <a:gd name="T13" fmla="*/ 17 h 350"/>
                <a:gd name="T14" fmla="*/ 345 w 546"/>
                <a:gd name="T15" fmla="*/ 6 h 350"/>
                <a:gd name="T16" fmla="*/ 296 w 546"/>
                <a:gd name="T17" fmla="*/ 1 h 350"/>
                <a:gd name="T18" fmla="*/ 250 w 546"/>
                <a:gd name="T19" fmla="*/ 1 h 350"/>
                <a:gd name="T20" fmla="*/ 203 w 546"/>
                <a:gd name="T21" fmla="*/ 6 h 350"/>
                <a:gd name="T22" fmla="*/ 158 w 546"/>
                <a:gd name="T23" fmla="*/ 17 h 350"/>
                <a:gd name="T24" fmla="*/ 117 w 546"/>
                <a:gd name="T25" fmla="*/ 32 h 350"/>
                <a:gd name="T26" fmla="*/ 80 w 546"/>
                <a:gd name="T27" fmla="*/ 51 h 350"/>
                <a:gd name="T28" fmla="*/ 50 w 546"/>
                <a:gd name="T29" fmla="*/ 75 h 350"/>
                <a:gd name="T30" fmla="*/ 26 w 546"/>
                <a:gd name="T31" fmla="*/ 101 h 350"/>
                <a:gd name="T32" fmla="*/ 9 w 546"/>
                <a:gd name="T33" fmla="*/ 130 h 350"/>
                <a:gd name="T34" fmla="*/ 2 w 546"/>
                <a:gd name="T35" fmla="*/ 159 h 350"/>
                <a:gd name="T36" fmla="*/ 2 w 546"/>
                <a:gd name="T37" fmla="*/ 190 h 350"/>
                <a:gd name="T38" fmla="*/ 9 w 546"/>
                <a:gd name="T39" fmla="*/ 220 h 350"/>
                <a:gd name="T40" fmla="*/ 26 w 546"/>
                <a:gd name="T41" fmla="*/ 249 h 350"/>
                <a:gd name="T42" fmla="*/ 50 w 546"/>
                <a:gd name="T43" fmla="*/ 275 h 350"/>
                <a:gd name="T44" fmla="*/ 80 w 546"/>
                <a:gd name="T45" fmla="*/ 297 h 350"/>
                <a:gd name="T46" fmla="*/ 117 w 546"/>
                <a:gd name="T47" fmla="*/ 318 h 350"/>
                <a:gd name="T48" fmla="*/ 158 w 546"/>
                <a:gd name="T49" fmla="*/ 333 h 350"/>
                <a:gd name="T50" fmla="*/ 203 w 546"/>
                <a:gd name="T51" fmla="*/ 344 h 350"/>
                <a:gd name="T52" fmla="*/ 250 w 546"/>
                <a:gd name="T53" fmla="*/ 349 h 350"/>
                <a:gd name="T54" fmla="*/ 296 w 546"/>
                <a:gd name="T55" fmla="*/ 349 h 350"/>
                <a:gd name="T56" fmla="*/ 345 w 546"/>
                <a:gd name="T57" fmla="*/ 344 h 350"/>
                <a:gd name="T58" fmla="*/ 389 w 546"/>
                <a:gd name="T59" fmla="*/ 333 h 350"/>
                <a:gd name="T60" fmla="*/ 430 w 546"/>
                <a:gd name="T61" fmla="*/ 318 h 350"/>
                <a:gd name="T62" fmla="*/ 466 w 546"/>
                <a:gd name="T63" fmla="*/ 297 h 350"/>
                <a:gd name="T64" fmla="*/ 497 w 546"/>
                <a:gd name="T65" fmla="*/ 275 h 350"/>
                <a:gd name="T66" fmla="*/ 520 w 546"/>
                <a:gd name="T67" fmla="*/ 249 h 350"/>
                <a:gd name="T68" fmla="*/ 536 w 546"/>
                <a:gd name="T69" fmla="*/ 220 h 350"/>
                <a:gd name="T70" fmla="*/ 546 w 546"/>
                <a:gd name="T71" fmla="*/ 19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6" h="350">
                  <a:moveTo>
                    <a:pt x="546" y="175"/>
                  </a:moveTo>
                  <a:lnTo>
                    <a:pt x="546" y="159"/>
                  </a:lnTo>
                  <a:lnTo>
                    <a:pt x="542" y="145"/>
                  </a:lnTo>
                  <a:lnTo>
                    <a:pt x="536" y="130"/>
                  </a:lnTo>
                  <a:lnTo>
                    <a:pt x="529" y="115"/>
                  </a:lnTo>
                  <a:lnTo>
                    <a:pt x="520" y="101"/>
                  </a:lnTo>
                  <a:lnTo>
                    <a:pt x="510" y="88"/>
                  </a:lnTo>
                  <a:lnTo>
                    <a:pt x="497" y="75"/>
                  </a:lnTo>
                  <a:lnTo>
                    <a:pt x="482" y="63"/>
                  </a:lnTo>
                  <a:lnTo>
                    <a:pt x="466" y="51"/>
                  </a:lnTo>
                  <a:lnTo>
                    <a:pt x="449" y="42"/>
                  </a:lnTo>
                  <a:lnTo>
                    <a:pt x="430" y="32"/>
                  </a:lnTo>
                  <a:lnTo>
                    <a:pt x="410" y="24"/>
                  </a:lnTo>
                  <a:lnTo>
                    <a:pt x="389" y="17"/>
                  </a:lnTo>
                  <a:lnTo>
                    <a:pt x="367" y="11"/>
                  </a:lnTo>
                  <a:lnTo>
                    <a:pt x="345" y="6"/>
                  </a:lnTo>
                  <a:lnTo>
                    <a:pt x="320" y="4"/>
                  </a:lnTo>
                  <a:lnTo>
                    <a:pt x="296" y="1"/>
                  </a:lnTo>
                  <a:lnTo>
                    <a:pt x="274" y="0"/>
                  </a:lnTo>
                  <a:lnTo>
                    <a:pt x="250" y="1"/>
                  </a:lnTo>
                  <a:lnTo>
                    <a:pt x="225" y="4"/>
                  </a:lnTo>
                  <a:lnTo>
                    <a:pt x="203" y="6"/>
                  </a:lnTo>
                  <a:lnTo>
                    <a:pt x="181" y="11"/>
                  </a:lnTo>
                  <a:lnTo>
                    <a:pt x="158" y="17"/>
                  </a:lnTo>
                  <a:lnTo>
                    <a:pt x="136" y="24"/>
                  </a:lnTo>
                  <a:lnTo>
                    <a:pt x="117" y="32"/>
                  </a:lnTo>
                  <a:lnTo>
                    <a:pt x="97" y="42"/>
                  </a:lnTo>
                  <a:lnTo>
                    <a:pt x="80" y="51"/>
                  </a:lnTo>
                  <a:lnTo>
                    <a:pt x="63" y="63"/>
                  </a:lnTo>
                  <a:lnTo>
                    <a:pt x="50" y="75"/>
                  </a:lnTo>
                  <a:lnTo>
                    <a:pt x="37" y="88"/>
                  </a:lnTo>
                  <a:lnTo>
                    <a:pt x="26" y="101"/>
                  </a:lnTo>
                  <a:lnTo>
                    <a:pt x="17" y="115"/>
                  </a:lnTo>
                  <a:lnTo>
                    <a:pt x="9" y="130"/>
                  </a:lnTo>
                  <a:lnTo>
                    <a:pt x="4" y="145"/>
                  </a:lnTo>
                  <a:lnTo>
                    <a:pt x="2" y="159"/>
                  </a:lnTo>
                  <a:lnTo>
                    <a:pt x="0" y="175"/>
                  </a:lnTo>
                  <a:lnTo>
                    <a:pt x="2" y="190"/>
                  </a:lnTo>
                  <a:lnTo>
                    <a:pt x="4" y="205"/>
                  </a:lnTo>
                  <a:lnTo>
                    <a:pt x="9" y="220"/>
                  </a:lnTo>
                  <a:lnTo>
                    <a:pt x="17" y="234"/>
                  </a:lnTo>
                  <a:lnTo>
                    <a:pt x="26" y="249"/>
                  </a:lnTo>
                  <a:lnTo>
                    <a:pt x="37" y="262"/>
                  </a:lnTo>
                  <a:lnTo>
                    <a:pt x="50" y="275"/>
                  </a:lnTo>
                  <a:lnTo>
                    <a:pt x="63" y="287"/>
                  </a:lnTo>
                  <a:lnTo>
                    <a:pt x="80" y="297"/>
                  </a:lnTo>
                  <a:lnTo>
                    <a:pt x="97" y="308"/>
                  </a:lnTo>
                  <a:lnTo>
                    <a:pt x="117" y="318"/>
                  </a:lnTo>
                  <a:lnTo>
                    <a:pt x="136" y="326"/>
                  </a:lnTo>
                  <a:lnTo>
                    <a:pt x="158" y="333"/>
                  </a:lnTo>
                  <a:lnTo>
                    <a:pt x="181" y="339"/>
                  </a:lnTo>
                  <a:lnTo>
                    <a:pt x="203" y="344"/>
                  </a:lnTo>
                  <a:lnTo>
                    <a:pt x="225" y="346"/>
                  </a:lnTo>
                  <a:lnTo>
                    <a:pt x="250" y="349"/>
                  </a:lnTo>
                  <a:lnTo>
                    <a:pt x="274" y="350"/>
                  </a:lnTo>
                  <a:lnTo>
                    <a:pt x="296" y="349"/>
                  </a:lnTo>
                  <a:lnTo>
                    <a:pt x="320" y="346"/>
                  </a:lnTo>
                  <a:lnTo>
                    <a:pt x="345" y="344"/>
                  </a:lnTo>
                  <a:lnTo>
                    <a:pt x="367" y="339"/>
                  </a:lnTo>
                  <a:lnTo>
                    <a:pt x="389" y="333"/>
                  </a:lnTo>
                  <a:lnTo>
                    <a:pt x="410" y="326"/>
                  </a:lnTo>
                  <a:lnTo>
                    <a:pt x="430" y="318"/>
                  </a:lnTo>
                  <a:lnTo>
                    <a:pt x="449" y="308"/>
                  </a:lnTo>
                  <a:lnTo>
                    <a:pt x="466" y="297"/>
                  </a:lnTo>
                  <a:lnTo>
                    <a:pt x="482" y="287"/>
                  </a:lnTo>
                  <a:lnTo>
                    <a:pt x="497" y="275"/>
                  </a:lnTo>
                  <a:lnTo>
                    <a:pt x="510" y="262"/>
                  </a:lnTo>
                  <a:lnTo>
                    <a:pt x="520" y="249"/>
                  </a:lnTo>
                  <a:lnTo>
                    <a:pt x="529" y="234"/>
                  </a:lnTo>
                  <a:lnTo>
                    <a:pt x="536" y="220"/>
                  </a:lnTo>
                  <a:lnTo>
                    <a:pt x="542" y="205"/>
                  </a:lnTo>
                  <a:lnTo>
                    <a:pt x="546" y="190"/>
                  </a:lnTo>
                  <a:lnTo>
                    <a:pt x="546" y="17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91847" name="Freeform 7"/>
            <p:cNvSpPr>
              <a:spLocks/>
            </p:cNvSpPr>
            <p:nvPr/>
          </p:nvSpPr>
          <p:spPr bwMode="auto">
            <a:xfrm>
              <a:off x="2526" y="2126"/>
              <a:ext cx="378" cy="643"/>
            </a:xfrm>
            <a:custGeom>
              <a:avLst/>
              <a:gdLst>
                <a:gd name="T0" fmla="*/ 337 w 337"/>
                <a:gd name="T1" fmla="*/ 405 h 405"/>
                <a:gd name="T2" fmla="*/ 296 w 337"/>
                <a:gd name="T3" fmla="*/ 405 h 405"/>
                <a:gd name="T4" fmla="*/ 248 w 337"/>
                <a:gd name="T5" fmla="*/ 401 h 405"/>
                <a:gd name="T6" fmla="*/ 199 w 337"/>
                <a:gd name="T7" fmla="*/ 391 h 405"/>
                <a:gd name="T8" fmla="*/ 156 w 337"/>
                <a:gd name="T9" fmla="*/ 377 h 405"/>
                <a:gd name="T10" fmla="*/ 114 w 337"/>
                <a:gd name="T11" fmla="*/ 359 h 405"/>
                <a:gd name="T12" fmla="*/ 80 w 337"/>
                <a:gd name="T13" fmla="*/ 336 h 405"/>
                <a:gd name="T14" fmla="*/ 47 w 337"/>
                <a:gd name="T15" fmla="*/ 311 h 405"/>
                <a:gd name="T16" fmla="*/ 26 w 337"/>
                <a:gd name="T17" fmla="*/ 283 h 405"/>
                <a:gd name="T18" fmla="*/ 7 w 337"/>
                <a:gd name="T19" fmla="*/ 253 h 405"/>
                <a:gd name="T20" fmla="*/ 0 w 337"/>
                <a:gd name="T21" fmla="*/ 222 h 405"/>
                <a:gd name="T22" fmla="*/ 0 w 337"/>
                <a:gd name="T23" fmla="*/ 189 h 405"/>
                <a:gd name="T24" fmla="*/ 7 w 337"/>
                <a:gd name="T25" fmla="*/ 158 h 405"/>
                <a:gd name="T26" fmla="*/ 22 w 337"/>
                <a:gd name="T27" fmla="*/ 127 h 405"/>
                <a:gd name="T28" fmla="*/ 45 w 337"/>
                <a:gd name="T29" fmla="*/ 98 h 405"/>
                <a:gd name="T30" fmla="*/ 73 w 337"/>
                <a:gd name="T31" fmla="*/ 72 h 405"/>
                <a:gd name="T32" fmla="*/ 110 w 337"/>
                <a:gd name="T33" fmla="*/ 50 h 405"/>
                <a:gd name="T34" fmla="*/ 149 w 337"/>
                <a:gd name="T35" fmla="*/ 32 h 405"/>
                <a:gd name="T36" fmla="*/ 192 w 337"/>
                <a:gd name="T37" fmla="*/ 16 h 405"/>
                <a:gd name="T38" fmla="*/ 240 w 337"/>
                <a:gd name="T39" fmla="*/ 7 h 405"/>
                <a:gd name="T40" fmla="*/ 289 w 337"/>
                <a:gd name="T41" fmla="*/ 0 h 405"/>
                <a:gd name="T42" fmla="*/ 337 w 337"/>
                <a:gd name="T43" fmla="*/ 0 h 405"/>
                <a:gd name="T44" fmla="*/ 337 w 337"/>
                <a:gd name="T45" fmla="*/ 83 h 405"/>
                <a:gd name="T46" fmla="*/ 300 w 337"/>
                <a:gd name="T47" fmla="*/ 83 h 405"/>
                <a:gd name="T48" fmla="*/ 264 w 337"/>
                <a:gd name="T49" fmla="*/ 88 h 405"/>
                <a:gd name="T50" fmla="*/ 227 w 337"/>
                <a:gd name="T51" fmla="*/ 97 h 405"/>
                <a:gd name="T52" fmla="*/ 195 w 337"/>
                <a:gd name="T53" fmla="*/ 112 h 405"/>
                <a:gd name="T54" fmla="*/ 169 w 337"/>
                <a:gd name="T55" fmla="*/ 129 h 405"/>
                <a:gd name="T56" fmla="*/ 149 w 337"/>
                <a:gd name="T57" fmla="*/ 151 h 405"/>
                <a:gd name="T58" fmla="*/ 136 w 337"/>
                <a:gd name="T59" fmla="*/ 173 h 405"/>
                <a:gd name="T60" fmla="*/ 130 w 337"/>
                <a:gd name="T61" fmla="*/ 198 h 405"/>
                <a:gd name="T62" fmla="*/ 134 w 337"/>
                <a:gd name="T63" fmla="*/ 222 h 405"/>
                <a:gd name="T64" fmla="*/ 143 w 337"/>
                <a:gd name="T65" fmla="*/ 245 h 405"/>
                <a:gd name="T66" fmla="*/ 160 w 337"/>
                <a:gd name="T67" fmla="*/ 267 h 405"/>
                <a:gd name="T68" fmla="*/ 184 w 337"/>
                <a:gd name="T69" fmla="*/ 286 h 405"/>
                <a:gd name="T70" fmla="*/ 214 w 337"/>
                <a:gd name="T71" fmla="*/ 302 h 405"/>
                <a:gd name="T72" fmla="*/ 249 w 337"/>
                <a:gd name="T73" fmla="*/ 313 h 405"/>
                <a:gd name="T74" fmla="*/ 285 w 337"/>
                <a:gd name="T75" fmla="*/ 321 h 405"/>
                <a:gd name="T76" fmla="*/ 322 w 337"/>
                <a:gd name="T77" fmla="*/ 322 h 405"/>
                <a:gd name="T78" fmla="*/ 337 w 337"/>
                <a:gd name="T79" fmla="*/ 321 h 405"/>
                <a:gd name="T80" fmla="*/ 337 w 337"/>
                <a:gd name="T81" fmla="*/ 405 h 405"/>
                <a:gd name="T82" fmla="*/ 337 w 337"/>
                <a:gd name="T83"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7" h="405">
                  <a:moveTo>
                    <a:pt x="337" y="405"/>
                  </a:moveTo>
                  <a:lnTo>
                    <a:pt x="296" y="405"/>
                  </a:lnTo>
                  <a:lnTo>
                    <a:pt x="248" y="401"/>
                  </a:lnTo>
                  <a:lnTo>
                    <a:pt x="199" y="391"/>
                  </a:lnTo>
                  <a:lnTo>
                    <a:pt x="156" y="377"/>
                  </a:lnTo>
                  <a:lnTo>
                    <a:pt x="114" y="359"/>
                  </a:lnTo>
                  <a:lnTo>
                    <a:pt x="80" y="336"/>
                  </a:lnTo>
                  <a:lnTo>
                    <a:pt x="47" y="311"/>
                  </a:lnTo>
                  <a:lnTo>
                    <a:pt x="26" y="283"/>
                  </a:lnTo>
                  <a:lnTo>
                    <a:pt x="7" y="253"/>
                  </a:lnTo>
                  <a:lnTo>
                    <a:pt x="0" y="222"/>
                  </a:lnTo>
                  <a:lnTo>
                    <a:pt x="0" y="189"/>
                  </a:lnTo>
                  <a:lnTo>
                    <a:pt x="7" y="158"/>
                  </a:lnTo>
                  <a:lnTo>
                    <a:pt x="22" y="127"/>
                  </a:lnTo>
                  <a:lnTo>
                    <a:pt x="45" y="98"/>
                  </a:lnTo>
                  <a:lnTo>
                    <a:pt x="73" y="72"/>
                  </a:lnTo>
                  <a:lnTo>
                    <a:pt x="110" y="50"/>
                  </a:lnTo>
                  <a:lnTo>
                    <a:pt x="149" y="32"/>
                  </a:lnTo>
                  <a:lnTo>
                    <a:pt x="192" y="16"/>
                  </a:lnTo>
                  <a:lnTo>
                    <a:pt x="240" y="7"/>
                  </a:lnTo>
                  <a:lnTo>
                    <a:pt x="289" y="0"/>
                  </a:lnTo>
                  <a:lnTo>
                    <a:pt x="337" y="0"/>
                  </a:lnTo>
                  <a:lnTo>
                    <a:pt x="337" y="83"/>
                  </a:lnTo>
                  <a:lnTo>
                    <a:pt x="300" y="83"/>
                  </a:lnTo>
                  <a:lnTo>
                    <a:pt x="264" y="88"/>
                  </a:lnTo>
                  <a:lnTo>
                    <a:pt x="227" y="97"/>
                  </a:lnTo>
                  <a:lnTo>
                    <a:pt x="195" y="112"/>
                  </a:lnTo>
                  <a:lnTo>
                    <a:pt x="169" y="129"/>
                  </a:lnTo>
                  <a:lnTo>
                    <a:pt x="149" y="151"/>
                  </a:lnTo>
                  <a:lnTo>
                    <a:pt x="136" y="173"/>
                  </a:lnTo>
                  <a:lnTo>
                    <a:pt x="130" y="198"/>
                  </a:lnTo>
                  <a:lnTo>
                    <a:pt x="134" y="222"/>
                  </a:lnTo>
                  <a:lnTo>
                    <a:pt x="143" y="245"/>
                  </a:lnTo>
                  <a:lnTo>
                    <a:pt x="160" y="267"/>
                  </a:lnTo>
                  <a:lnTo>
                    <a:pt x="184" y="286"/>
                  </a:lnTo>
                  <a:lnTo>
                    <a:pt x="214" y="302"/>
                  </a:lnTo>
                  <a:lnTo>
                    <a:pt x="249" y="313"/>
                  </a:lnTo>
                  <a:lnTo>
                    <a:pt x="285" y="321"/>
                  </a:lnTo>
                  <a:lnTo>
                    <a:pt x="322" y="322"/>
                  </a:lnTo>
                  <a:lnTo>
                    <a:pt x="337" y="321"/>
                  </a:lnTo>
                  <a:lnTo>
                    <a:pt x="337" y="405"/>
                  </a:lnTo>
                  <a:lnTo>
                    <a:pt x="337" y="4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91848" name="Freeform 8"/>
            <p:cNvSpPr>
              <a:spLocks/>
            </p:cNvSpPr>
            <p:nvPr/>
          </p:nvSpPr>
          <p:spPr bwMode="auto">
            <a:xfrm>
              <a:off x="2858" y="2126"/>
              <a:ext cx="378" cy="643"/>
            </a:xfrm>
            <a:custGeom>
              <a:avLst/>
              <a:gdLst>
                <a:gd name="T0" fmla="*/ 0 w 337"/>
                <a:gd name="T1" fmla="*/ 405 h 405"/>
                <a:gd name="T2" fmla="*/ 41 w 337"/>
                <a:gd name="T3" fmla="*/ 405 h 405"/>
                <a:gd name="T4" fmla="*/ 91 w 337"/>
                <a:gd name="T5" fmla="*/ 401 h 405"/>
                <a:gd name="T6" fmla="*/ 138 w 337"/>
                <a:gd name="T7" fmla="*/ 391 h 405"/>
                <a:gd name="T8" fmla="*/ 183 w 337"/>
                <a:gd name="T9" fmla="*/ 377 h 405"/>
                <a:gd name="T10" fmla="*/ 224 w 337"/>
                <a:gd name="T11" fmla="*/ 359 h 405"/>
                <a:gd name="T12" fmla="*/ 259 w 337"/>
                <a:gd name="T13" fmla="*/ 336 h 405"/>
                <a:gd name="T14" fmla="*/ 291 w 337"/>
                <a:gd name="T15" fmla="*/ 311 h 405"/>
                <a:gd name="T16" fmla="*/ 313 w 337"/>
                <a:gd name="T17" fmla="*/ 283 h 405"/>
                <a:gd name="T18" fmla="*/ 330 w 337"/>
                <a:gd name="T19" fmla="*/ 253 h 405"/>
                <a:gd name="T20" fmla="*/ 337 w 337"/>
                <a:gd name="T21" fmla="*/ 222 h 405"/>
                <a:gd name="T22" fmla="*/ 337 w 337"/>
                <a:gd name="T23" fmla="*/ 189 h 405"/>
                <a:gd name="T24" fmla="*/ 330 w 337"/>
                <a:gd name="T25" fmla="*/ 158 h 405"/>
                <a:gd name="T26" fmla="*/ 315 w 337"/>
                <a:gd name="T27" fmla="*/ 127 h 405"/>
                <a:gd name="T28" fmla="*/ 292 w 337"/>
                <a:gd name="T29" fmla="*/ 98 h 405"/>
                <a:gd name="T30" fmla="*/ 266 w 337"/>
                <a:gd name="T31" fmla="*/ 72 h 405"/>
                <a:gd name="T32" fmla="*/ 229 w 337"/>
                <a:gd name="T33" fmla="*/ 50 h 405"/>
                <a:gd name="T34" fmla="*/ 190 w 337"/>
                <a:gd name="T35" fmla="*/ 32 h 405"/>
                <a:gd name="T36" fmla="*/ 145 w 337"/>
                <a:gd name="T37" fmla="*/ 16 h 405"/>
                <a:gd name="T38" fmla="*/ 99 w 337"/>
                <a:gd name="T39" fmla="*/ 7 h 405"/>
                <a:gd name="T40" fmla="*/ 48 w 337"/>
                <a:gd name="T41" fmla="*/ 0 h 405"/>
                <a:gd name="T42" fmla="*/ 0 w 337"/>
                <a:gd name="T43" fmla="*/ 0 h 405"/>
                <a:gd name="T44" fmla="*/ 0 w 337"/>
                <a:gd name="T45" fmla="*/ 83 h 405"/>
                <a:gd name="T46" fmla="*/ 37 w 337"/>
                <a:gd name="T47" fmla="*/ 83 h 405"/>
                <a:gd name="T48" fmla="*/ 75 w 337"/>
                <a:gd name="T49" fmla="*/ 88 h 405"/>
                <a:gd name="T50" fmla="*/ 112 w 337"/>
                <a:gd name="T51" fmla="*/ 97 h 405"/>
                <a:gd name="T52" fmla="*/ 142 w 337"/>
                <a:gd name="T53" fmla="*/ 112 h 405"/>
                <a:gd name="T54" fmla="*/ 168 w 337"/>
                <a:gd name="T55" fmla="*/ 129 h 405"/>
                <a:gd name="T56" fmla="*/ 190 w 337"/>
                <a:gd name="T57" fmla="*/ 151 h 405"/>
                <a:gd name="T58" fmla="*/ 201 w 337"/>
                <a:gd name="T59" fmla="*/ 173 h 405"/>
                <a:gd name="T60" fmla="*/ 207 w 337"/>
                <a:gd name="T61" fmla="*/ 198 h 405"/>
                <a:gd name="T62" fmla="*/ 205 w 337"/>
                <a:gd name="T63" fmla="*/ 222 h 405"/>
                <a:gd name="T64" fmla="*/ 194 w 337"/>
                <a:gd name="T65" fmla="*/ 245 h 405"/>
                <a:gd name="T66" fmla="*/ 177 w 337"/>
                <a:gd name="T67" fmla="*/ 267 h 405"/>
                <a:gd name="T68" fmla="*/ 153 w 337"/>
                <a:gd name="T69" fmla="*/ 286 h 405"/>
                <a:gd name="T70" fmla="*/ 123 w 337"/>
                <a:gd name="T71" fmla="*/ 302 h 405"/>
                <a:gd name="T72" fmla="*/ 89 w 337"/>
                <a:gd name="T73" fmla="*/ 313 h 405"/>
                <a:gd name="T74" fmla="*/ 54 w 337"/>
                <a:gd name="T75" fmla="*/ 321 h 405"/>
                <a:gd name="T76" fmla="*/ 15 w 337"/>
                <a:gd name="T77" fmla="*/ 322 h 405"/>
                <a:gd name="T78" fmla="*/ 0 w 337"/>
                <a:gd name="T79" fmla="*/ 321 h 405"/>
                <a:gd name="T80" fmla="*/ 0 w 337"/>
                <a:gd name="T81" fmla="*/ 405 h 405"/>
                <a:gd name="T82" fmla="*/ 0 w 337"/>
                <a:gd name="T83"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7" h="405">
                  <a:moveTo>
                    <a:pt x="0" y="405"/>
                  </a:moveTo>
                  <a:lnTo>
                    <a:pt x="41" y="405"/>
                  </a:lnTo>
                  <a:lnTo>
                    <a:pt x="91" y="401"/>
                  </a:lnTo>
                  <a:lnTo>
                    <a:pt x="138" y="391"/>
                  </a:lnTo>
                  <a:lnTo>
                    <a:pt x="183" y="377"/>
                  </a:lnTo>
                  <a:lnTo>
                    <a:pt x="224" y="359"/>
                  </a:lnTo>
                  <a:lnTo>
                    <a:pt x="259" y="336"/>
                  </a:lnTo>
                  <a:lnTo>
                    <a:pt x="291" y="311"/>
                  </a:lnTo>
                  <a:lnTo>
                    <a:pt x="313" y="283"/>
                  </a:lnTo>
                  <a:lnTo>
                    <a:pt x="330" y="253"/>
                  </a:lnTo>
                  <a:lnTo>
                    <a:pt x="337" y="222"/>
                  </a:lnTo>
                  <a:lnTo>
                    <a:pt x="337" y="189"/>
                  </a:lnTo>
                  <a:lnTo>
                    <a:pt x="330" y="158"/>
                  </a:lnTo>
                  <a:lnTo>
                    <a:pt x="315" y="127"/>
                  </a:lnTo>
                  <a:lnTo>
                    <a:pt x="292" y="98"/>
                  </a:lnTo>
                  <a:lnTo>
                    <a:pt x="266" y="72"/>
                  </a:lnTo>
                  <a:lnTo>
                    <a:pt x="229" y="50"/>
                  </a:lnTo>
                  <a:lnTo>
                    <a:pt x="190" y="32"/>
                  </a:lnTo>
                  <a:lnTo>
                    <a:pt x="145" y="16"/>
                  </a:lnTo>
                  <a:lnTo>
                    <a:pt x="99" y="7"/>
                  </a:lnTo>
                  <a:lnTo>
                    <a:pt x="48" y="0"/>
                  </a:lnTo>
                  <a:lnTo>
                    <a:pt x="0" y="0"/>
                  </a:lnTo>
                  <a:lnTo>
                    <a:pt x="0" y="83"/>
                  </a:lnTo>
                  <a:lnTo>
                    <a:pt x="37" y="83"/>
                  </a:lnTo>
                  <a:lnTo>
                    <a:pt x="75" y="88"/>
                  </a:lnTo>
                  <a:lnTo>
                    <a:pt x="112" y="97"/>
                  </a:lnTo>
                  <a:lnTo>
                    <a:pt x="142" y="112"/>
                  </a:lnTo>
                  <a:lnTo>
                    <a:pt x="168" y="129"/>
                  </a:lnTo>
                  <a:lnTo>
                    <a:pt x="190" y="151"/>
                  </a:lnTo>
                  <a:lnTo>
                    <a:pt x="201" y="173"/>
                  </a:lnTo>
                  <a:lnTo>
                    <a:pt x="207" y="198"/>
                  </a:lnTo>
                  <a:lnTo>
                    <a:pt x="205" y="222"/>
                  </a:lnTo>
                  <a:lnTo>
                    <a:pt x="194" y="245"/>
                  </a:lnTo>
                  <a:lnTo>
                    <a:pt x="177" y="267"/>
                  </a:lnTo>
                  <a:lnTo>
                    <a:pt x="153" y="286"/>
                  </a:lnTo>
                  <a:lnTo>
                    <a:pt x="123" y="302"/>
                  </a:lnTo>
                  <a:lnTo>
                    <a:pt x="89" y="313"/>
                  </a:lnTo>
                  <a:lnTo>
                    <a:pt x="54" y="321"/>
                  </a:lnTo>
                  <a:lnTo>
                    <a:pt x="15" y="322"/>
                  </a:lnTo>
                  <a:lnTo>
                    <a:pt x="0" y="321"/>
                  </a:lnTo>
                  <a:lnTo>
                    <a:pt x="0" y="405"/>
                  </a:lnTo>
                  <a:lnTo>
                    <a:pt x="0" y="4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91849" name="Freeform 9"/>
            <p:cNvSpPr>
              <a:spLocks/>
            </p:cNvSpPr>
            <p:nvPr/>
          </p:nvSpPr>
          <p:spPr bwMode="auto">
            <a:xfrm>
              <a:off x="2155" y="1792"/>
              <a:ext cx="764" cy="1310"/>
            </a:xfrm>
            <a:custGeom>
              <a:avLst/>
              <a:gdLst>
                <a:gd name="T0" fmla="*/ 680 w 680"/>
                <a:gd name="T1" fmla="*/ 825 h 825"/>
                <a:gd name="T2" fmla="*/ 650 w 680"/>
                <a:gd name="T3" fmla="*/ 825 h 825"/>
                <a:gd name="T4" fmla="*/ 579 w 680"/>
                <a:gd name="T5" fmla="*/ 824 h 825"/>
                <a:gd name="T6" fmla="*/ 511 w 680"/>
                <a:gd name="T7" fmla="*/ 815 h 825"/>
                <a:gd name="T8" fmla="*/ 442 w 680"/>
                <a:gd name="T9" fmla="*/ 805 h 825"/>
                <a:gd name="T10" fmla="*/ 375 w 680"/>
                <a:gd name="T11" fmla="*/ 787 h 825"/>
                <a:gd name="T12" fmla="*/ 311 w 680"/>
                <a:gd name="T13" fmla="*/ 765 h 825"/>
                <a:gd name="T14" fmla="*/ 254 w 680"/>
                <a:gd name="T15" fmla="*/ 740 h 825"/>
                <a:gd name="T16" fmla="*/ 200 w 680"/>
                <a:gd name="T17" fmla="*/ 711 h 825"/>
                <a:gd name="T18" fmla="*/ 151 w 680"/>
                <a:gd name="T19" fmla="*/ 677 h 825"/>
                <a:gd name="T20" fmla="*/ 106 w 680"/>
                <a:gd name="T21" fmla="*/ 642 h 825"/>
                <a:gd name="T22" fmla="*/ 73 w 680"/>
                <a:gd name="T23" fmla="*/ 601 h 825"/>
                <a:gd name="T24" fmla="*/ 43 w 680"/>
                <a:gd name="T25" fmla="*/ 560 h 825"/>
                <a:gd name="T26" fmla="*/ 21 w 680"/>
                <a:gd name="T27" fmla="*/ 517 h 825"/>
                <a:gd name="T28" fmla="*/ 6 w 680"/>
                <a:gd name="T29" fmla="*/ 471 h 825"/>
                <a:gd name="T30" fmla="*/ 0 w 680"/>
                <a:gd name="T31" fmla="*/ 427 h 825"/>
                <a:gd name="T32" fmla="*/ 4 w 680"/>
                <a:gd name="T33" fmla="*/ 381 h 825"/>
                <a:gd name="T34" fmla="*/ 11 w 680"/>
                <a:gd name="T35" fmla="*/ 336 h 825"/>
                <a:gd name="T36" fmla="*/ 28 w 680"/>
                <a:gd name="T37" fmla="*/ 292 h 825"/>
                <a:gd name="T38" fmla="*/ 52 w 680"/>
                <a:gd name="T39" fmla="*/ 249 h 825"/>
                <a:gd name="T40" fmla="*/ 84 w 680"/>
                <a:gd name="T41" fmla="*/ 209 h 825"/>
                <a:gd name="T42" fmla="*/ 123 w 680"/>
                <a:gd name="T43" fmla="*/ 170 h 825"/>
                <a:gd name="T44" fmla="*/ 168 w 680"/>
                <a:gd name="T45" fmla="*/ 135 h 825"/>
                <a:gd name="T46" fmla="*/ 220 w 680"/>
                <a:gd name="T47" fmla="*/ 103 h 825"/>
                <a:gd name="T48" fmla="*/ 276 w 680"/>
                <a:gd name="T49" fmla="*/ 75 h 825"/>
                <a:gd name="T50" fmla="*/ 336 w 680"/>
                <a:gd name="T51" fmla="*/ 51 h 825"/>
                <a:gd name="T52" fmla="*/ 403 w 680"/>
                <a:gd name="T53" fmla="*/ 30 h 825"/>
                <a:gd name="T54" fmla="*/ 468 w 680"/>
                <a:gd name="T55" fmla="*/ 17 h 825"/>
                <a:gd name="T56" fmla="*/ 537 w 680"/>
                <a:gd name="T57" fmla="*/ 5 h 825"/>
                <a:gd name="T58" fmla="*/ 609 w 680"/>
                <a:gd name="T59" fmla="*/ 0 h 825"/>
                <a:gd name="T60" fmla="*/ 680 w 680"/>
                <a:gd name="T61" fmla="*/ 0 h 825"/>
                <a:gd name="T62" fmla="*/ 680 w 680"/>
                <a:gd name="T63" fmla="*/ 85 h 825"/>
                <a:gd name="T64" fmla="*/ 617 w 680"/>
                <a:gd name="T65" fmla="*/ 85 h 825"/>
                <a:gd name="T66" fmla="*/ 552 w 680"/>
                <a:gd name="T67" fmla="*/ 90 h 825"/>
                <a:gd name="T68" fmla="*/ 490 w 680"/>
                <a:gd name="T69" fmla="*/ 100 h 825"/>
                <a:gd name="T70" fmla="*/ 432 w 680"/>
                <a:gd name="T71" fmla="*/ 115 h 825"/>
                <a:gd name="T72" fmla="*/ 375 w 680"/>
                <a:gd name="T73" fmla="*/ 132 h 825"/>
                <a:gd name="T74" fmla="*/ 322 w 680"/>
                <a:gd name="T75" fmla="*/ 156 h 825"/>
                <a:gd name="T76" fmla="*/ 276 w 680"/>
                <a:gd name="T77" fmla="*/ 184 h 825"/>
                <a:gd name="T78" fmla="*/ 235 w 680"/>
                <a:gd name="T79" fmla="*/ 214 h 825"/>
                <a:gd name="T80" fmla="*/ 200 w 680"/>
                <a:gd name="T81" fmla="*/ 249 h 825"/>
                <a:gd name="T82" fmla="*/ 174 w 680"/>
                <a:gd name="T83" fmla="*/ 286 h 825"/>
                <a:gd name="T84" fmla="*/ 151 w 680"/>
                <a:gd name="T85" fmla="*/ 323 h 825"/>
                <a:gd name="T86" fmla="*/ 138 w 680"/>
                <a:gd name="T87" fmla="*/ 363 h 825"/>
                <a:gd name="T88" fmla="*/ 131 w 680"/>
                <a:gd name="T89" fmla="*/ 404 h 825"/>
                <a:gd name="T90" fmla="*/ 134 w 680"/>
                <a:gd name="T91" fmla="*/ 444 h 825"/>
                <a:gd name="T92" fmla="*/ 144 w 680"/>
                <a:gd name="T93" fmla="*/ 486 h 825"/>
                <a:gd name="T94" fmla="*/ 160 w 680"/>
                <a:gd name="T95" fmla="*/ 523 h 825"/>
                <a:gd name="T96" fmla="*/ 188 w 680"/>
                <a:gd name="T97" fmla="*/ 561 h 825"/>
                <a:gd name="T98" fmla="*/ 220 w 680"/>
                <a:gd name="T99" fmla="*/ 595 h 825"/>
                <a:gd name="T100" fmla="*/ 257 w 680"/>
                <a:gd name="T101" fmla="*/ 629 h 825"/>
                <a:gd name="T102" fmla="*/ 304 w 680"/>
                <a:gd name="T103" fmla="*/ 657 h 825"/>
                <a:gd name="T104" fmla="*/ 352 w 680"/>
                <a:gd name="T105" fmla="*/ 682 h 825"/>
                <a:gd name="T106" fmla="*/ 406 w 680"/>
                <a:gd name="T107" fmla="*/ 703 h 825"/>
                <a:gd name="T108" fmla="*/ 464 w 680"/>
                <a:gd name="T109" fmla="*/ 719 h 825"/>
                <a:gd name="T110" fmla="*/ 525 w 680"/>
                <a:gd name="T111" fmla="*/ 732 h 825"/>
                <a:gd name="T112" fmla="*/ 589 w 680"/>
                <a:gd name="T113" fmla="*/ 740 h 825"/>
                <a:gd name="T114" fmla="*/ 650 w 680"/>
                <a:gd name="T115" fmla="*/ 742 h 825"/>
                <a:gd name="T116" fmla="*/ 680 w 680"/>
                <a:gd name="T117" fmla="*/ 740 h 825"/>
                <a:gd name="T118" fmla="*/ 680 w 680"/>
                <a:gd name="T119" fmla="*/ 825 h 825"/>
                <a:gd name="T120" fmla="*/ 680 w 680"/>
                <a:gd name="T121" fmla="*/ 82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0" h="825">
                  <a:moveTo>
                    <a:pt x="680" y="825"/>
                  </a:moveTo>
                  <a:lnTo>
                    <a:pt x="650" y="825"/>
                  </a:lnTo>
                  <a:lnTo>
                    <a:pt x="579" y="824"/>
                  </a:lnTo>
                  <a:lnTo>
                    <a:pt x="511" y="815"/>
                  </a:lnTo>
                  <a:lnTo>
                    <a:pt x="442" y="805"/>
                  </a:lnTo>
                  <a:lnTo>
                    <a:pt x="375" y="787"/>
                  </a:lnTo>
                  <a:lnTo>
                    <a:pt x="311" y="765"/>
                  </a:lnTo>
                  <a:lnTo>
                    <a:pt x="254" y="740"/>
                  </a:lnTo>
                  <a:lnTo>
                    <a:pt x="200" y="711"/>
                  </a:lnTo>
                  <a:lnTo>
                    <a:pt x="151" y="677"/>
                  </a:lnTo>
                  <a:lnTo>
                    <a:pt x="106" y="642"/>
                  </a:lnTo>
                  <a:lnTo>
                    <a:pt x="73" y="601"/>
                  </a:lnTo>
                  <a:lnTo>
                    <a:pt x="43" y="560"/>
                  </a:lnTo>
                  <a:lnTo>
                    <a:pt x="21" y="517"/>
                  </a:lnTo>
                  <a:lnTo>
                    <a:pt x="6" y="471"/>
                  </a:lnTo>
                  <a:lnTo>
                    <a:pt x="0" y="427"/>
                  </a:lnTo>
                  <a:lnTo>
                    <a:pt x="4" y="381"/>
                  </a:lnTo>
                  <a:lnTo>
                    <a:pt x="11" y="336"/>
                  </a:lnTo>
                  <a:lnTo>
                    <a:pt x="28" y="292"/>
                  </a:lnTo>
                  <a:lnTo>
                    <a:pt x="52" y="249"/>
                  </a:lnTo>
                  <a:lnTo>
                    <a:pt x="84" y="209"/>
                  </a:lnTo>
                  <a:lnTo>
                    <a:pt x="123" y="170"/>
                  </a:lnTo>
                  <a:lnTo>
                    <a:pt x="168" y="135"/>
                  </a:lnTo>
                  <a:lnTo>
                    <a:pt x="220" y="103"/>
                  </a:lnTo>
                  <a:lnTo>
                    <a:pt x="276" y="75"/>
                  </a:lnTo>
                  <a:lnTo>
                    <a:pt x="336" y="51"/>
                  </a:lnTo>
                  <a:lnTo>
                    <a:pt x="403" y="30"/>
                  </a:lnTo>
                  <a:lnTo>
                    <a:pt x="468" y="17"/>
                  </a:lnTo>
                  <a:lnTo>
                    <a:pt x="537" y="5"/>
                  </a:lnTo>
                  <a:lnTo>
                    <a:pt x="609" y="0"/>
                  </a:lnTo>
                  <a:lnTo>
                    <a:pt x="680" y="0"/>
                  </a:lnTo>
                  <a:lnTo>
                    <a:pt x="680" y="85"/>
                  </a:lnTo>
                  <a:lnTo>
                    <a:pt x="617" y="85"/>
                  </a:lnTo>
                  <a:lnTo>
                    <a:pt x="552" y="90"/>
                  </a:lnTo>
                  <a:lnTo>
                    <a:pt x="490" y="100"/>
                  </a:lnTo>
                  <a:lnTo>
                    <a:pt x="432" y="115"/>
                  </a:lnTo>
                  <a:lnTo>
                    <a:pt x="375" y="132"/>
                  </a:lnTo>
                  <a:lnTo>
                    <a:pt x="322" y="156"/>
                  </a:lnTo>
                  <a:lnTo>
                    <a:pt x="276" y="184"/>
                  </a:lnTo>
                  <a:lnTo>
                    <a:pt x="235" y="214"/>
                  </a:lnTo>
                  <a:lnTo>
                    <a:pt x="200" y="249"/>
                  </a:lnTo>
                  <a:lnTo>
                    <a:pt x="174" y="286"/>
                  </a:lnTo>
                  <a:lnTo>
                    <a:pt x="151" y="323"/>
                  </a:lnTo>
                  <a:lnTo>
                    <a:pt x="138" y="363"/>
                  </a:lnTo>
                  <a:lnTo>
                    <a:pt x="131" y="404"/>
                  </a:lnTo>
                  <a:lnTo>
                    <a:pt x="134" y="444"/>
                  </a:lnTo>
                  <a:lnTo>
                    <a:pt x="144" y="486"/>
                  </a:lnTo>
                  <a:lnTo>
                    <a:pt x="160" y="523"/>
                  </a:lnTo>
                  <a:lnTo>
                    <a:pt x="188" y="561"/>
                  </a:lnTo>
                  <a:lnTo>
                    <a:pt x="220" y="595"/>
                  </a:lnTo>
                  <a:lnTo>
                    <a:pt x="257" y="629"/>
                  </a:lnTo>
                  <a:lnTo>
                    <a:pt x="304" y="657"/>
                  </a:lnTo>
                  <a:lnTo>
                    <a:pt x="352" y="682"/>
                  </a:lnTo>
                  <a:lnTo>
                    <a:pt x="406" y="703"/>
                  </a:lnTo>
                  <a:lnTo>
                    <a:pt x="464" y="719"/>
                  </a:lnTo>
                  <a:lnTo>
                    <a:pt x="525" y="732"/>
                  </a:lnTo>
                  <a:lnTo>
                    <a:pt x="589" y="740"/>
                  </a:lnTo>
                  <a:lnTo>
                    <a:pt x="650" y="742"/>
                  </a:lnTo>
                  <a:lnTo>
                    <a:pt x="680" y="740"/>
                  </a:lnTo>
                  <a:lnTo>
                    <a:pt x="680" y="825"/>
                  </a:lnTo>
                  <a:lnTo>
                    <a:pt x="680" y="8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91850" name="Freeform 10"/>
            <p:cNvSpPr>
              <a:spLocks/>
            </p:cNvSpPr>
            <p:nvPr/>
          </p:nvSpPr>
          <p:spPr bwMode="auto">
            <a:xfrm>
              <a:off x="2848" y="1792"/>
              <a:ext cx="761" cy="1310"/>
            </a:xfrm>
            <a:custGeom>
              <a:avLst/>
              <a:gdLst>
                <a:gd name="T0" fmla="*/ 0 w 678"/>
                <a:gd name="T1" fmla="*/ 825 h 825"/>
                <a:gd name="T2" fmla="*/ 28 w 678"/>
                <a:gd name="T3" fmla="*/ 825 h 825"/>
                <a:gd name="T4" fmla="*/ 100 w 678"/>
                <a:gd name="T5" fmla="*/ 824 h 825"/>
                <a:gd name="T6" fmla="*/ 169 w 678"/>
                <a:gd name="T7" fmla="*/ 815 h 825"/>
                <a:gd name="T8" fmla="*/ 238 w 678"/>
                <a:gd name="T9" fmla="*/ 805 h 825"/>
                <a:gd name="T10" fmla="*/ 305 w 678"/>
                <a:gd name="T11" fmla="*/ 787 h 825"/>
                <a:gd name="T12" fmla="*/ 368 w 678"/>
                <a:gd name="T13" fmla="*/ 765 h 825"/>
                <a:gd name="T14" fmla="*/ 424 w 678"/>
                <a:gd name="T15" fmla="*/ 740 h 825"/>
                <a:gd name="T16" fmla="*/ 478 w 678"/>
                <a:gd name="T17" fmla="*/ 711 h 825"/>
                <a:gd name="T18" fmla="*/ 529 w 678"/>
                <a:gd name="T19" fmla="*/ 677 h 825"/>
                <a:gd name="T20" fmla="*/ 573 w 678"/>
                <a:gd name="T21" fmla="*/ 642 h 825"/>
                <a:gd name="T22" fmla="*/ 607 w 678"/>
                <a:gd name="T23" fmla="*/ 601 h 825"/>
                <a:gd name="T24" fmla="*/ 637 w 678"/>
                <a:gd name="T25" fmla="*/ 560 h 825"/>
                <a:gd name="T26" fmla="*/ 659 w 678"/>
                <a:gd name="T27" fmla="*/ 517 h 825"/>
                <a:gd name="T28" fmla="*/ 674 w 678"/>
                <a:gd name="T29" fmla="*/ 471 h 825"/>
                <a:gd name="T30" fmla="*/ 678 w 678"/>
                <a:gd name="T31" fmla="*/ 427 h 825"/>
                <a:gd name="T32" fmla="*/ 676 w 678"/>
                <a:gd name="T33" fmla="*/ 381 h 825"/>
                <a:gd name="T34" fmla="*/ 668 w 678"/>
                <a:gd name="T35" fmla="*/ 336 h 825"/>
                <a:gd name="T36" fmla="*/ 652 w 678"/>
                <a:gd name="T37" fmla="*/ 292 h 825"/>
                <a:gd name="T38" fmla="*/ 627 w 678"/>
                <a:gd name="T39" fmla="*/ 249 h 825"/>
                <a:gd name="T40" fmla="*/ 594 w 678"/>
                <a:gd name="T41" fmla="*/ 209 h 825"/>
                <a:gd name="T42" fmla="*/ 555 w 678"/>
                <a:gd name="T43" fmla="*/ 170 h 825"/>
                <a:gd name="T44" fmla="*/ 512 w 678"/>
                <a:gd name="T45" fmla="*/ 135 h 825"/>
                <a:gd name="T46" fmla="*/ 460 w 678"/>
                <a:gd name="T47" fmla="*/ 103 h 825"/>
                <a:gd name="T48" fmla="*/ 402 w 678"/>
                <a:gd name="T49" fmla="*/ 75 h 825"/>
                <a:gd name="T50" fmla="*/ 344 w 678"/>
                <a:gd name="T51" fmla="*/ 51 h 825"/>
                <a:gd name="T52" fmla="*/ 277 w 678"/>
                <a:gd name="T53" fmla="*/ 30 h 825"/>
                <a:gd name="T54" fmla="*/ 210 w 678"/>
                <a:gd name="T55" fmla="*/ 17 h 825"/>
                <a:gd name="T56" fmla="*/ 141 w 678"/>
                <a:gd name="T57" fmla="*/ 5 h 825"/>
                <a:gd name="T58" fmla="*/ 71 w 678"/>
                <a:gd name="T59" fmla="*/ 0 h 825"/>
                <a:gd name="T60" fmla="*/ 0 w 678"/>
                <a:gd name="T61" fmla="*/ 0 h 825"/>
                <a:gd name="T62" fmla="*/ 0 w 678"/>
                <a:gd name="T63" fmla="*/ 85 h 825"/>
                <a:gd name="T64" fmla="*/ 63 w 678"/>
                <a:gd name="T65" fmla="*/ 85 h 825"/>
                <a:gd name="T66" fmla="*/ 128 w 678"/>
                <a:gd name="T67" fmla="*/ 90 h 825"/>
                <a:gd name="T68" fmla="*/ 188 w 678"/>
                <a:gd name="T69" fmla="*/ 100 h 825"/>
                <a:gd name="T70" fmla="*/ 247 w 678"/>
                <a:gd name="T71" fmla="*/ 115 h 825"/>
                <a:gd name="T72" fmla="*/ 305 w 678"/>
                <a:gd name="T73" fmla="*/ 132 h 825"/>
                <a:gd name="T74" fmla="*/ 355 w 678"/>
                <a:gd name="T75" fmla="*/ 156 h 825"/>
                <a:gd name="T76" fmla="*/ 402 w 678"/>
                <a:gd name="T77" fmla="*/ 184 h 825"/>
                <a:gd name="T78" fmla="*/ 445 w 678"/>
                <a:gd name="T79" fmla="*/ 214 h 825"/>
                <a:gd name="T80" fmla="*/ 478 w 678"/>
                <a:gd name="T81" fmla="*/ 249 h 825"/>
                <a:gd name="T82" fmla="*/ 506 w 678"/>
                <a:gd name="T83" fmla="*/ 286 h 825"/>
                <a:gd name="T84" fmla="*/ 529 w 678"/>
                <a:gd name="T85" fmla="*/ 323 h 825"/>
                <a:gd name="T86" fmla="*/ 540 w 678"/>
                <a:gd name="T87" fmla="*/ 363 h 825"/>
                <a:gd name="T88" fmla="*/ 547 w 678"/>
                <a:gd name="T89" fmla="*/ 404 h 825"/>
                <a:gd name="T90" fmla="*/ 545 w 678"/>
                <a:gd name="T91" fmla="*/ 444 h 825"/>
                <a:gd name="T92" fmla="*/ 536 w 678"/>
                <a:gd name="T93" fmla="*/ 486 h 825"/>
                <a:gd name="T94" fmla="*/ 519 w 678"/>
                <a:gd name="T95" fmla="*/ 523 h 825"/>
                <a:gd name="T96" fmla="*/ 491 w 678"/>
                <a:gd name="T97" fmla="*/ 561 h 825"/>
                <a:gd name="T98" fmla="*/ 460 w 678"/>
                <a:gd name="T99" fmla="*/ 595 h 825"/>
                <a:gd name="T100" fmla="*/ 422 w 678"/>
                <a:gd name="T101" fmla="*/ 629 h 825"/>
                <a:gd name="T102" fmla="*/ 376 w 678"/>
                <a:gd name="T103" fmla="*/ 657 h 825"/>
                <a:gd name="T104" fmla="*/ 326 w 678"/>
                <a:gd name="T105" fmla="*/ 682 h 825"/>
                <a:gd name="T106" fmla="*/ 272 w 678"/>
                <a:gd name="T107" fmla="*/ 703 h 825"/>
                <a:gd name="T108" fmla="*/ 216 w 678"/>
                <a:gd name="T109" fmla="*/ 719 h 825"/>
                <a:gd name="T110" fmla="*/ 154 w 678"/>
                <a:gd name="T111" fmla="*/ 732 h 825"/>
                <a:gd name="T112" fmla="*/ 91 w 678"/>
                <a:gd name="T113" fmla="*/ 740 h 825"/>
                <a:gd name="T114" fmla="*/ 28 w 678"/>
                <a:gd name="T115" fmla="*/ 742 h 825"/>
                <a:gd name="T116" fmla="*/ 0 w 678"/>
                <a:gd name="T117" fmla="*/ 740 h 825"/>
                <a:gd name="T118" fmla="*/ 0 w 678"/>
                <a:gd name="T119" fmla="*/ 825 h 825"/>
                <a:gd name="T120" fmla="*/ 0 w 678"/>
                <a:gd name="T121" fmla="*/ 82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8" h="825">
                  <a:moveTo>
                    <a:pt x="0" y="825"/>
                  </a:moveTo>
                  <a:lnTo>
                    <a:pt x="28" y="825"/>
                  </a:lnTo>
                  <a:lnTo>
                    <a:pt x="100" y="824"/>
                  </a:lnTo>
                  <a:lnTo>
                    <a:pt x="169" y="815"/>
                  </a:lnTo>
                  <a:lnTo>
                    <a:pt x="238" y="805"/>
                  </a:lnTo>
                  <a:lnTo>
                    <a:pt x="305" y="787"/>
                  </a:lnTo>
                  <a:lnTo>
                    <a:pt x="368" y="765"/>
                  </a:lnTo>
                  <a:lnTo>
                    <a:pt x="424" y="740"/>
                  </a:lnTo>
                  <a:lnTo>
                    <a:pt x="478" y="711"/>
                  </a:lnTo>
                  <a:lnTo>
                    <a:pt x="529" y="677"/>
                  </a:lnTo>
                  <a:lnTo>
                    <a:pt x="573" y="642"/>
                  </a:lnTo>
                  <a:lnTo>
                    <a:pt x="607" y="601"/>
                  </a:lnTo>
                  <a:lnTo>
                    <a:pt x="637" y="560"/>
                  </a:lnTo>
                  <a:lnTo>
                    <a:pt x="659" y="517"/>
                  </a:lnTo>
                  <a:lnTo>
                    <a:pt x="674" y="471"/>
                  </a:lnTo>
                  <a:lnTo>
                    <a:pt x="678" y="427"/>
                  </a:lnTo>
                  <a:lnTo>
                    <a:pt x="676" y="381"/>
                  </a:lnTo>
                  <a:lnTo>
                    <a:pt x="668" y="336"/>
                  </a:lnTo>
                  <a:lnTo>
                    <a:pt x="652" y="292"/>
                  </a:lnTo>
                  <a:lnTo>
                    <a:pt x="627" y="249"/>
                  </a:lnTo>
                  <a:lnTo>
                    <a:pt x="594" y="209"/>
                  </a:lnTo>
                  <a:lnTo>
                    <a:pt x="555" y="170"/>
                  </a:lnTo>
                  <a:lnTo>
                    <a:pt x="512" y="135"/>
                  </a:lnTo>
                  <a:lnTo>
                    <a:pt x="460" y="103"/>
                  </a:lnTo>
                  <a:lnTo>
                    <a:pt x="402" y="75"/>
                  </a:lnTo>
                  <a:lnTo>
                    <a:pt x="344" y="51"/>
                  </a:lnTo>
                  <a:lnTo>
                    <a:pt x="277" y="30"/>
                  </a:lnTo>
                  <a:lnTo>
                    <a:pt x="210" y="17"/>
                  </a:lnTo>
                  <a:lnTo>
                    <a:pt x="141" y="5"/>
                  </a:lnTo>
                  <a:lnTo>
                    <a:pt x="71" y="0"/>
                  </a:lnTo>
                  <a:lnTo>
                    <a:pt x="0" y="0"/>
                  </a:lnTo>
                  <a:lnTo>
                    <a:pt x="0" y="85"/>
                  </a:lnTo>
                  <a:lnTo>
                    <a:pt x="63" y="85"/>
                  </a:lnTo>
                  <a:lnTo>
                    <a:pt x="128" y="90"/>
                  </a:lnTo>
                  <a:lnTo>
                    <a:pt x="188" y="100"/>
                  </a:lnTo>
                  <a:lnTo>
                    <a:pt x="247" y="115"/>
                  </a:lnTo>
                  <a:lnTo>
                    <a:pt x="305" y="132"/>
                  </a:lnTo>
                  <a:lnTo>
                    <a:pt x="355" y="156"/>
                  </a:lnTo>
                  <a:lnTo>
                    <a:pt x="402" y="184"/>
                  </a:lnTo>
                  <a:lnTo>
                    <a:pt x="445" y="214"/>
                  </a:lnTo>
                  <a:lnTo>
                    <a:pt x="478" y="249"/>
                  </a:lnTo>
                  <a:lnTo>
                    <a:pt x="506" y="286"/>
                  </a:lnTo>
                  <a:lnTo>
                    <a:pt x="529" y="323"/>
                  </a:lnTo>
                  <a:lnTo>
                    <a:pt x="540" y="363"/>
                  </a:lnTo>
                  <a:lnTo>
                    <a:pt x="547" y="404"/>
                  </a:lnTo>
                  <a:lnTo>
                    <a:pt x="545" y="444"/>
                  </a:lnTo>
                  <a:lnTo>
                    <a:pt x="536" y="486"/>
                  </a:lnTo>
                  <a:lnTo>
                    <a:pt x="519" y="523"/>
                  </a:lnTo>
                  <a:lnTo>
                    <a:pt x="491" y="561"/>
                  </a:lnTo>
                  <a:lnTo>
                    <a:pt x="460" y="595"/>
                  </a:lnTo>
                  <a:lnTo>
                    <a:pt x="422" y="629"/>
                  </a:lnTo>
                  <a:lnTo>
                    <a:pt x="376" y="657"/>
                  </a:lnTo>
                  <a:lnTo>
                    <a:pt x="326" y="682"/>
                  </a:lnTo>
                  <a:lnTo>
                    <a:pt x="272" y="703"/>
                  </a:lnTo>
                  <a:lnTo>
                    <a:pt x="216" y="719"/>
                  </a:lnTo>
                  <a:lnTo>
                    <a:pt x="154" y="732"/>
                  </a:lnTo>
                  <a:lnTo>
                    <a:pt x="91" y="740"/>
                  </a:lnTo>
                  <a:lnTo>
                    <a:pt x="28" y="742"/>
                  </a:lnTo>
                  <a:lnTo>
                    <a:pt x="0" y="740"/>
                  </a:lnTo>
                  <a:lnTo>
                    <a:pt x="0" y="825"/>
                  </a:lnTo>
                  <a:lnTo>
                    <a:pt x="0" y="8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91851" name="Freeform 11"/>
            <p:cNvSpPr>
              <a:spLocks/>
            </p:cNvSpPr>
            <p:nvPr/>
          </p:nvSpPr>
          <p:spPr bwMode="auto">
            <a:xfrm>
              <a:off x="1800" y="1471"/>
              <a:ext cx="1119" cy="1952"/>
            </a:xfrm>
            <a:custGeom>
              <a:avLst/>
              <a:gdLst>
                <a:gd name="T0" fmla="*/ 910 w 996"/>
                <a:gd name="T1" fmla="*/ 1 h 1229"/>
                <a:gd name="T2" fmla="*/ 737 w 996"/>
                <a:gd name="T3" fmla="*/ 18 h 1229"/>
                <a:gd name="T4" fmla="*/ 573 w 996"/>
                <a:gd name="T5" fmla="*/ 52 h 1229"/>
                <a:gd name="T6" fmla="*/ 421 w 996"/>
                <a:gd name="T7" fmla="*/ 107 h 1229"/>
                <a:gd name="T8" fmla="*/ 285 w 996"/>
                <a:gd name="T9" fmla="*/ 176 h 1229"/>
                <a:gd name="T10" fmla="*/ 175 w 996"/>
                <a:gd name="T11" fmla="*/ 261 h 1229"/>
                <a:gd name="T12" fmla="*/ 85 w 996"/>
                <a:gd name="T13" fmla="*/ 357 h 1229"/>
                <a:gd name="T14" fmla="*/ 30 w 996"/>
                <a:gd name="T15" fmla="*/ 462 h 1229"/>
                <a:gd name="T16" fmla="*/ 2 w 996"/>
                <a:gd name="T17" fmla="*/ 572 h 1229"/>
                <a:gd name="T18" fmla="*/ 5 w 996"/>
                <a:gd name="T19" fmla="*/ 683 h 1229"/>
                <a:gd name="T20" fmla="*/ 39 w 996"/>
                <a:gd name="T21" fmla="*/ 792 h 1229"/>
                <a:gd name="T22" fmla="*/ 106 w 996"/>
                <a:gd name="T23" fmla="*/ 895 h 1229"/>
                <a:gd name="T24" fmla="*/ 197 w 996"/>
                <a:gd name="T25" fmla="*/ 989 h 1229"/>
                <a:gd name="T26" fmla="*/ 314 w 996"/>
                <a:gd name="T27" fmla="*/ 1071 h 1229"/>
                <a:gd name="T28" fmla="*/ 454 w 996"/>
                <a:gd name="T29" fmla="*/ 1136 h 1229"/>
                <a:gd name="T30" fmla="*/ 611 w 996"/>
                <a:gd name="T31" fmla="*/ 1187 h 1229"/>
                <a:gd name="T32" fmla="*/ 776 w 996"/>
                <a:gd name="T33" fmla="*/ 1218 h 1229"/>
                <a:gd name="T34" fmla="*/ 950 w 996"/>
                <a:gd name="T35" fmla="*/ 1229 h 1229"/>
                <a:gd name="T36" fmla="*/ 996 w 996"/>
                <a:gd name="T37" fmla="*/ 1145 h 1229"/>
                <a:gd name="T38" fmla="*/ 905 w 996"/>
                <a:gd name="T39" fmla="*/ 1145 h 1229"/>
                <a:gd name="T40" fmla="*/ 745 w 996"/>
                <a:gd name="T41" fmla="*/ 1127 h 1229"/>
                <a:gd name="T42" fmla="*/ 592 w 996"/>
                <a:gd name="T43" fmla="*/ 1091 h 1229"/>
                <a:gd name="T44" fmla="*/ 458 w 996"/>
                <a:gd name="T45" fmla="*/ 1036 h 1229"/>
                <a:gd name="T46" fmla="*/ 339 w 996"/>
                <a:gd name="T47" fmla="*/ 966 h 1229"/>
                <a:gd name="T48" fmla="*/ 244 w 996"/>
                <a:gd name="T49" fmla="*/ 882 h 1229"/>
                <a:gd name="T50" fmla="*/ 177 w 996"/>
                <a:gd name="T51" fmla="*/ 789 h 1229"/>
                <a:gd name="T52" fmla="*/ 138 w 996"/>
                <a:gd name="T53" fmla="*/ 689 h 1229"/>
                <a:gd name="T54" fmla="*/ 132 w 996"/>
                <a:gd name="T55" fmla="*/ 585 h 1229"/>
                <a:gd name="T56" fmla="*/ 154 w 996"/>
                <a:gd name="T57" fmla="*/ 483 h 1229"/>
                <a:gd name="T58" fmla="*/ 210 w 996"/>
                <a:gd name="T59" fmla="*/ 387 h 1229"/>
                <a:gd name="T60" fmla="*/ 296 w 996"/>
                <a:gd name="T61" fmla="*/ 297 h 1229"/>
                <a:gd name="T62" fmla="*/ 404 w 996"/>
                <a:gd name="T63" fmla="*/ 221 h 1229"/>
                <a:gd name="T64" fmla="*/ 530 w 996"/>
                <a:gd name="T65" fmla="*/ 161 h 1229"/>
                <a:gd name="T66" fmla="*/ 679 w 996"/>
                <a:gd name="T67" fmla="*/ 114 h 1229"/>
                <a:gd name="T68" fmla="*/ 834 w 996"/>
                <a:gd name="T69" fmla="*/ 89 h 1229"/>
                <a:gd name="T70" fmla="*/ 996 w 996"/>
                <a:gd name="T71" fmla="*/ 84 h 1229"/>
                <a:gd name="T72" fmla="*/ 996 w 996"/>
                <a:gd name="T73" fmla="*/ 0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6" h="1229">
                  <a:moveTo>
                    <a:pt x="996" y="0"/>
                  </a:moveTo>
                  <a:lnTo>
                    <a:pt x="910" y="1"/>
                  </a:lnTo>
                  <a:lnTo>
                    <a:pt x="821" y="6"/>
                  </a:lnTo>
                  <a:lnTo>
                    <a:pt x="737" y="18"/>
                  </a:lnTo>
                  <a:lnTo>
                    <a:pt x="653" y="33"/>
                  </a:lnTo>
                  <a:lnTo>
                    <a:pt x="573" y="52"/>
                  </a:lnTo>
                  <a:lnTo>
                    <a:pt x="493" y="77"/>
                  </a:lnTo>
                  <a:lnTo>
                    <a:pt x="421" y="107"/>
                  </a:lnTo>
                  <a:lnTo>
                    <a:pt x="352" y="140"/>
                  </a:lnTo>
                  <a:lnTo>
                    <a:pt x="285" y="176"/>
                  </a:lnTo>
                  <a:lnTo>
                    <a:pt x="225" y="217"/>
                  </a:lnTo>
                  <a:lnTo>
                    <a:pt x="175" y="261"/>
                  </a:lnTo>
                  <a:lnTo>
                    <a:pt x="128" y="308"/>
                  </a:lnTo>
                  <a:lnTo>
                    <a:pt x="85" y="357"/>
                  </a:lnTo>
                  <a:lnTo>
                    <a:pt x="54" y="409"/>
                  </a:lnTo>
                  <a:lnTo>
                    <a:pt x="30" y="462"/>
                  </a:lnTo>
                  <a:lnTo>
                    <a:pt x="13" y="518"/>
                  </a:lnTo>
                  <a:lnTo>
                    <a:pt x="2" y="572"/>
                  </a:lnTo>
                  <a:lnTo>
                    <a:pt x="0" y="627"/>
                  </a:lnTo>
                  <a:lnTo>
                    <a:pt x="5" y="683"/>
                  </a:lnTo>
                  <a:lnTo>
                    <a:pt x="20" y="738"/>
                  </a:lnTo>
                  <a:lnTo>
                    <a:pt x="39" y="792"/>
                  </a:lnTo>
                  <a:lnTo>
                    <a:pt x="69" y="845"/>
                  </a:lnTo>
                  <a:lnTo>
                    <a:pt x="106" y="895"/>
                  </a:lnTo>
                  <a:lnTo>
                    <a:pt x="147" y="944"/>
                  </a:lnTo>
                  <a:lnTo>
                    <a:pt x="197" y="989"/>
                  </a:lnTo>
                  <a:lnTo>
                    <a:pt x="253" y="1032"/>
                  </a:lnTo>
                  <a:lnTo>
                    <a:pt x="314" y="1071"/>
                  </a:lnTo>
                  <a:lnTo>
                    <a:pt x="381" y="1105"/>
                  </a:lnTo>
                  <a:lnTo>
                    <a:pt x="454" y="1136"/>
                  </a:lnTo>
                  <a:lnTo>
                    <a:pt x="530" y="1164"/>
                  </a:lnTo>
                  <a:lnTo>
                    <a:pt x="611" y="1187"/>
                  </a:lnTo>
                  <a:lnTo>
                    <a:pt x="691" y="1204"/>
                  </a:lnTo>
                  <a:lnTo>
                    <a:pt x="776" y="1218"/>
                  </a:lnTo>
                  <a:lnTo>
                    <a:pt x="864" y="1227"/>
                  </a:lnTo>
                  <a:lnTo>
                    <a:pt x="950" y="1229"/>
                  </a:lnTo>
                  <a:lnTo>
                    <a:pt x="996" y="1228"/>
                  </a:lnTo>
                  <a:lnTo>
                    <a:pt x="996" y="1145"/>
                  </a:lnTo>
                  <a:lnTo>
                    <a:pt x="983" y="1145"/>
                  </a:lnTo>
                  <a:lnTo>
                    <a:pt x="905" y="1145"/>
                  </a:lnTo>
                  <a:lnTo>
                    <a:pt x="823" y="1139"/>
                  </a:lnTo>
                  <a:lnTo>
                    <a:pt x="745" y="1127"/>
                  </a:lnTo>
                  <a:lnTo>
                    <a:pt x="668" y="1112"/>
                  </a:lnTo>
                  <a:lnTo>
                    <a:pt x="592" y="1091"/>
                  </a:lnTo>
                  <a:lnTo>
                    <a:pt x="523" y="1066"/>
                  </a:lnTo>
                  <a:lnTo>
                    <a:pt x="458" y="1036"/>
                  </a:lnTo>
                  <a:lnTo>
                    <a:pt x="396" y="1003"/>
                  </a:lnTo>
                  <a:lnTo>
                    <a:pt x="339" y="966"/>
                  </a:lnTo>
                  <a:lnTo>
                    <a:pt x="288" y="926"/>
                  </a:lnTo>
                  <a:lnTo>
                    <a:pt x="244" y="882"/>
                  </a:lnTo>
                  <a:lnTo>
                    <a:pt x="206" y="836"/>
                  </a:lnTo>
                  <a:lnTo>
                    <a:pt x="177" y="789"/>
                  </a:lnTo>
                  <a:lnTo>
                    <a:pt x="152" y="739"/>
                  </a:lnTo>
                  <a:lnTo>
                    <a:pt x="138" y="689"/>
                  </a:lnTo>
                  <a:lnTo>
                    <a:pt x="130" y="637"/>
                  </a:lnTo>
                  <a:lnTo>
                    <a:pt x="132" y="585"/>
                  </a:lnTo>
                  <a:lnTo>
                    <a:pt x="139" y="534"/>
                  </a:lnTo>
                  <a:lnTo>
                    <a:pt x="154" y="483"/>
                  </a:lnTo>
                  <a:lnTo>
                    <a:pt x="179" y="434"/>
                  </a:lnTo>
                  <a:lnTo>
                    <a:pt x="210" y="387"/>
                  </a:lnTo>
                  <a:lnTo>
                    <a:pt x="247" y="341"/>
                  </a:lnTo>
                  <a:lnTo>
                    <a:pt x="296" y="297"/>
                  </a:lnTo>
                  <a:lnTo>
                    <a:pt x="346" y="258"/>
                  </a:lnTo>
                  <a:lnTo>
                    <a:pt x="404" y="221"/>
                  </a:lnTo>
                  <a:lnTo>
                    <a:pt x="465" y="188"/>
                  </a:lnTo>
                  <a:lnTo>
                    <a:pt x="530" y="161"/>
                  </a:lnTo>
                  <a:lnTo>
                    <a:pt x="603" y="136"/>
                  </a:lnTo>
                  <a:lnTo>
                    <a:pt x="679" y="114"/>
                  </a:lnTo>
                  <a:lnTo>
                    <a:pt x="756" y="100"/>
                  </a:lnTo>
                  <a:lnTo>
                    <a:pt x="834" y="89"/>
                  </a:lnTo>
                  <a:lnTo>
                    <a:pt x="916" y="84"/>
                  </a:lnTo>
                  <a:lnTo>
                    <a:pt x="996" y="84"/>
                  </a:lnTo>
                  <a:lnTo>
                    <a:pt x="996" y="0"/>
                  </a:lnTo>
                  <a:lnTo>
                    <a:pt x="9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91852" name="Freeform 12"/>
            <p:cNvSpPr>
              <a:spLocks/>
            </p:cNvSpPr>
            <p:nvPr/>
          </p:nvSpPr>
          <p:spPr bwMode="auto">
            <a:xfrm>
              <a:off x="2848" y="1470"/>
              <a:ext cx="1118" cy="1952"/>
            </a:xfrm>
            <a:custGeom>
              <a:avLst/>
              <a:gdLst>
                <a:gd name="T0" fmla="*/ 85 w 996"/>
                <a:gd name="T1" fmla="*/ 1 h 1229"/>
                <a:gd name="T2" fmla="*/ 259 w 996"/>
                <a:gd name="T3" fmla="*/ 16 h 1229"/>
                <a:gd name="T4" fmla="*/ 422 w 996"/>
                <a:gd name="T5" fmla="*/ 51 h 1229"/>
                <a:gd name="T6" fmla="*/ 575 w 996"/>
                <a:gd name="T7" fmla="*/ 106 h 1229"/>
                <a:gd name="T8" fmla="*/ 711 w 996"/>
                <a:gd name="T9" fmla="*/ 176 h 1229"/>
                <a:gd name="T10" fmla="*/ 821 w 996"/>
                <a:gd name="T11" fmla="*/ 260 h 1229"/>
                <a:gd name="T12" fmla="*/ 910 w 996"/>
                <a:gd name="T13" fmla="*/ 357 h 1229"/>
                <a:gd name="T14" fmla="*/ 966 w 996"/>
                <a:gd name="T15" fmla="*/ 461 h 1229"/>
                <a:gd name="T16" fmla="*/ 994 w 996"/>
                <a:gd name="T17" fmla="*/ 572 h 1229"/>
                <a:gd name="T18" fmla="*/ 990 w 996"/>
                <a:gd name="T19" fmla="*/ 682 h 1229"/>
                <a:gd name="T20" fmla="*/ 957 w 996"/>
                <a:gd name="T21" fmla="*/ 792 h 1229"/>
                <a:gd name="T22" fmla="*/ 890 w 996"/>
                <a:gd name="T23" fmla="*/ 895 h 1229"/>
                <a:gd name="T24" fmla="*/ 799 w 996"/>
                <a:gd name="T25" fmla="*/ 989 h 1229"/>
                <a:gd name="T26" fmla="*/ 681 w 996"/>
                <a:gd name="T27" fmla="*/ 1071 h 1229"/>
                <a:gd name="T28" fmla="*/ 540 w 996"/>
                <a:gd name="T29" fmla="*/ 1136 h 1229"/>
                <a:gd name="T30" fmla="*/ 385 w 996"/>
                <a:gd name="T31" fmla="*/ 1187 h 1229"/>
                <a:gd name="T32" fmla="*/ 218 w 996"/>
                <a:gd name="T33" fmla="*/ 1218 h 1229"/>
                <a:gd name="T34" fmla="*/ 46 w 996"/>
                <a:gd name="T35" fmla="*/ 1229 h 1229"/>
                <a:gd name="T36" fmla="*/ 0 w 996"/>
                <a:gd name="T37" fmla="*/ 1144 h 1229"/>
                <a:gd name="T38" fmla="*/ 91 w 996"/>
                <a:gd name="T39" fmla="*/ 1144 h 1229"/>
                <a:gd name="T40" fmla="*/ 251 w 996"/>
                <a:gd name="T41" fmla="*/ 1127 h 1229"/>
                <a:gd name="T42" fmla="*/ 402 w 996"/>
                <a:gd name="T43" fmla="*/ 1091 h 1229"/>
                <a:gd name="T44" fmla="*/ 538 w 996"/>
                <a:gd name="T45" fmla="*/ 1036 h 1229"/>
                <a:gd name="T46" fmla="*/ 655 w 996"/>
                <a:gd name="T47" fmla="*/ 965 h 1229"/>
                <a:gd name="T48" fmla="*/ 752 w 996"/>
                <a:gd name="T49" fmla="*/ 881 h 1229"/>
                <a:gd name="T50" fmla="*/ 819 w 996"/>
                <a:gd name="T51" fmla="*/ 789 h 1229"/>
                <a:gd name="T52" fmla="*/ 858 w 996"/>
                <a:gd name="T53" fmla="*/ 689 h 1229"/>
                <a:gd name="T54" fmla="*/ 864 w 996"/>
                <a:gd name="T55" fmla="*/ 584 h 1229"/>
                <a:gd name="T56" fmla="*/ 842 w 996"/>
                <a:gd name="T57" fmla="*/ 482 h 1229"/>
                <a:gd name="T58" fmla="*/ 784 w 996"/>
                <a:gd name="T59" fmla="*/ 387 h 1229"/>
                <a:gd name="T60" fmla="*/ 700 w 996"/>
                <a:gd name="T61" fmla="*/ 297 h 1229"/>
                <a:gd name="T62" fmla="*/ 592 w 996"/>
                <a:gd name="T63" fmla="*/ 221 h 1229"/>
                <a:gd name="T64" fmla="*/ 463 w 996"/>
                <a:gd name="T65" fmla="*/ 160 h 1229"/>
                <a:gd name="T66" fmla="*/ 316 w 996"/>
                <a:gd name="T67" fmla="*/ 114 h 1229"/>
                <a:gd name="T68" fmla="*/ 162 w 996"/>
                <a:gd name="T69" fmla="*/ 89 h 1229"/>
                <a:gd name="T70" fmla="*/ 0 w 996"/>
                <a:gd name="T71" fmla="*/ 84 h 1229"/>
                <a:gd name="T72" fmla="*/ 0 w 996"/>
                <a:gd name="T73" fmla="*/ 0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6" h="1229">
                  <a:moveTo>
                    <a:pt x="0" y="0"/>
                  </a:moveTo>
                  <a:lnTo>
                    <a:pt x="85" y="1"/>
                  </a:lnTo>
                  <a:lnTo>
                    <a:pt x="173" y="6"/>
                  </a:lnTo>
                  <a:lnTo>
                    <a:pt x="259" y="16"/>
                  </a:lnTo>
                  <a:lnTo>
                    <a:pt x="341" y="32"/>
                  </a:lnTo>
                  <a:lnTo>
                    <a:pt x="422" y="51"/>
                  </a:lnTo>
                  <a:lnTo>
                    <a:pt x="501" y="76"/>
                  </a:lnTo>
                  <a:lnTo>
                    <a:pt x="575" y="106"/>
                  </a:lnTo>
                  <a:lnTo>
                    <a:pt x="644" y="139"/>
                  </a:lnTo>
                  <a:lnTo>
                    <a:pt x="711" y="176"/>
                  </a:lnTo>
                  <a:lnTo>
                    <a:pt x="769" y="216"/>
                  </a:lnTo>
                  <a:lnTo>
                    <a:pt x="821" y="260"/>
                  </a:lnTo>
                  <a:lnTo>
                    <a:pt x="868" y="308"/>
                  </a:lnTo>
                  <a:lnTo>
                    <a:pt x="910" y="357"/>
                  </a:lnTo>
                  <a:lnTo>
                    <a:pt x="942" y="408"/>
                  </a:lnTo>
                  <a:lnTo>
                    <a:pt x="966" y="461"/>
                  </a:lnTo>
                  <a:lnTo>
                    <a:pt x="983" y="516"/>
                  </a:lnTo>
                  <a:lnTo>
                    <a:pt x="994" y="572"/>
                  </a:lnTo>
                  <a:lnTo>
                    <a:pt x="996" y="627"/>
                  </a:lnTo>
                  <a:lnTo>
                    <a:pt x="990" y="682"/>
                  </a:lnTo>
                  <a:lnTo>
                    <a:pt x="976" y="736"/>
                  </a:lnTo>
                  <a:lnTo>
                    <a:pt x="957" y="792"/>
                  </a:lnTo>
                  <a:lnTo>
                    <a:pt x="927" y="845"/>
                  </a:lnTo>
                  <a:lnTo>
                    <a:pt x="890" y="895"/>
                  </a:lnTo>
                  <a:lnTo>
                    <a:pt x="849" y="943"/>
                  </a:lnTo>
                  <a:lnTo>
                    <a:pt x="799" y="989"/>
                  </a:lnTo>
                  <a:lnTo>
                    <a:pt x="743" y="1031"/>
                  </a:lnTo>
                  <a:lnTo>
                    <a:pt x="681" y="1071"/>
                  </a:lnTo>
                  <a:lnTo>
                    <a:pt x="614" y="1105"/>
                  </a:lnTo>
                  <a:lnTo>
                    <a:pt x="540" y="1136"/>
                  </a:lnTo>
                  <a:lnTo>
                    <a:pt x="463" y="1163"/>
                  </a:lnTo>
                  <a:lnTo>
                    <a:pt x="385" y="1187"/>
                  </a:lnTo>
                  <a:lnTo>
                    <a:pt x="305" y="1204"/>
                  </a:lnTo>
                  <a:lnTo>
                    <a:pt x="218" y="1218"/>
                  </a:lnTo>
                  <a:lnTo>
                    <a:pt x="132" y="1225"/>
                  </a:lnTo>
                  <a:lnTo>
                    <a:pt x="46" y="1229"/>
                  </a:lnTo>
                  <a:lnTo>
                    <a:pt x="0" y="1228"/>
                  </a:lnTo>
                  <a:lnTo>
                    <a:pt x="0" y="1144"/>
                  </a:lnTo>
                  <a:lnTo>
                    <a:pt x="11" y="1144"/>
                  </a:lnTo>
                  <a:lnTo>
                    <a:pt x="91" y="1144"/>
                  </a:lnTo>
                  <a:lnTo>
                    <a:pt x="171" y="1137"/>
                  </a:lnTo>
                  <a:lnTo>
                    <a:pt x="251" y="1127"/>
                  </a:lnTo>
                  <a:lnTo>
                    <a:pt x="326" y="1111"/>
                  </a:lnTo>
                  <a:lnTo>
                    <a:pt x="402" y="1091"/>
                  </a:lnTo>
                  <a:lnTo>
                    <a:pt x="471" y="1066"/>
                  </a:lnTo>
                  <a:lnTo>
                    <a:pt x="538" y="1036"/>
                  </a:lnTo>
                  <a:lnTo>
                    <a:pt x="599" y="1003"/>
                  </a:lnTo>
                  <a:lnTo>
                    <a:pt x="655" y="965"/>
                  </a:lnTo>
                  <a:lnTo>
                    <a:pt x="707" y="926"/>
                  </a:lnTo>
                  <a:lnTo>
                    <a:pt x="752" y="881"/>
                  </a:lnTo>
                  <a:lnTo>
                    <a:pt x="789" y="836"/>
                  </a:lnTo>
                  <a:lnTo>
                    <a:pt x="819" y="789"/>
                  </a:lnTo>
                  <a:lnTo>
                    <a:pt x="843" y="739"/>
                  </a:lnTo>
                  <a:lnTo>
                    <a:pt x="858" y="689"/>
                  </a:lnTo>
                  <a:lnTo>
                    <a:pt x="866" y="636"/>
                  </a:lnTo>
                  <a:lnTo>
                    <a:pt x="864" y="584"/>
                  </a:lnTo>
                  <a:lnTo>
                    <a:pt x="856" y="534"/>
                  </a:lnTo>
                  <a:lnTo>
                    <a:pt x="842" y="482"/>
                  </a:lnTo>
                  <a:lnTo>
                    <a:pt x="815" y="434"/>
                  </a:lnTo>
                  <a:lnTo>
                    <a:pt x="784" y="387"/>
                  </a:lnTo>
                  <a:lnTo>
                    <a:pt x="747" y="340"/>
                  </a:lnTo>
                  <a:lnTo>
                    <a:pt x="700" y="297"/>
                  </a:lnTo>
                  <a:lnTo>
                    <a:pt x="650" y="257"/>
                  </a:lnTo>
                  <a:lnTo>
                    <a:pt x="592" y="221"/>
                  </a:lnTo>
                  <a:lnTo>
                    <a:pt x="530" y="188"/>
                  </a:lnTo>
                  <a:lnTo>
                    <a:pt x="463" y="160"/>
                  </a:lnTo>
                  <a:lnTo>
                    <a:pt x="393" y="134"/>
                  </a:lnTo>
                  <a:lnTo>
                    <a:pt x="316" y="114"/>
                  </a:lnTo>
                  <a:lnTo>
                    <a:pt x="240" y="100"/>
                  </a:lnTo>
                  <a:lnTo>
                    <a:pt x="162" y="89"/>
                  </a:lnTo>
                  <a:lnTo>
                    <a:pt x="80" y="84"/>
                  </a:lnTo>
                  <a:lnTo>
                    <a:pt x="0" y="84"/>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91853" name="Freeform 13"/>
            <p:cNvSpPr>
              <a:spLocks/>
            </p:cNvSpPr>
            <p:nvPr/>
          </p:nvSpPr>
          <p:spPr bwMode="auto">
            <a:xfrm>
              <a:off x="1442" y="1152"/>
              <a:ext cx="1487" cy="2592"/>
            </a:xfrm>
            <a:custGeom>
              <a:avLst/>
              <a:gdLst>
                <a:gd name="T0" fmla="*/ 1228 w 1324"/>
                <a:gd name="T1" fmla="*/ 1632 h 1632"/>
                <a:gd name="T2" fmla="*/ 1030 w 1324"/>
                <a:gd name="T3" fmla="*/ 1618 h 1632"/>
                <a:gd name="T4" fmla="*/ 835 w 1324"/>
                <a:gd name="T5" fmla="*/ 1581 h 1632"/>
                <a:gd name="T6" fmla="*/ 654 w 1324"/>
                <a:gd name="T7" fmla="*/ 1529 h 1632"/>
                <a:gd name="T8" fmla="*/ 486 w 1324"/>
                <a:gd name="T9" fmla="*/ 1457 h 1632"/>
                <a:gd name="T10" fmla="*/ 341 w 1324"/>
                <a:gd name="T11" fmla="*/ 1371 h 1632"/>
                <a:gd name="T12" fmla="*/ 216 w 1324"/>
                <a:gd name="T13" fmla="*/ 1271 h 1632"/>
                <a:gd name="T14" fmla="*/ 116 w 1324"/>
                <a:gd name="T15" fmla="*/ 1159 h 1632"/>
                <a:gd name="T16" fmla="*/ 49 w 1324"/>
                <a:gd name="T17" fmla="*/ 1037 h 1632"/>
                <a:gd name="T18" fmla="*/ 8 w 1324"/>
                <a:gd name="T19" fmla="*/ 911 h 1632"/>
                <a:gd name="T20" fmla="*/ 0 w 1324"/>
                <a:gd name="T21" fmla="*/ 784 h 1632"/>
                <a:gd name="T22" fmla="*/ 23 w 1324"/>
                <a:gd name="T23" fmla="*/ 657 h 1632"/>
                <a:gd name="T24" fmla="*/ 78 w 1324"/>
                <a:gd name="T25" fmla="*/ 534 h 1632"/>
                <a:gd name="T26" fmla="*/ 160 w 1324"/>
                <a:gd name="T27" fmla="*/ 418 h 1632"/>
                <a:gd name="T28" fmla="*/ 274 w 1324"/>
                <a:gd name="T29" fmla="*/ 310 h 1632"/>
                <a:gd name="T30" fmla="*/ 410 w 1324"/>
                <a:gd name="T31" fmla="*/ 216 h 1632"/>
                <a:gd name="T32" fmla="*/ 566 w 1324"/>
                <a:gd name="T33" fmla="*/ 137 h 1632"/>
                <a:gd name="T34" fmla="*/ 741 w 1324"/>
                <a:gd name="T35" fmla="*/ 74 h 1632"/>
                <a:gd name="T36" fmla="*/ 930 w 1324"/>
                <a:gd name="T37" fmla="*/ 30 h 1632"/>
                <a:gd name="T38" fmla="*/ 1125 w 1324"/>
                <a:gd name="T39" fmla="*/ 5 h 1632"/>
                <a:gd name="T40" fmla="*/ 1324 w 1324"/>
                <a:gd name="T41" fmla="*/ 0 h 1632"/>
                <a:gd name="T42" fmla="*/ 1231 w 1324"/>
                <a:gd name="T43" fmla="*/ 83 h 1632"/>
                <a:gd name="T44" fmla="*/ 1041 w 1324"/>
                <a:gd name="T45" fmla="*/ 99 h 1632"/>
                <a:gd name="T46" fmla="*/ 861 w 1324"/>
                <a:gd name="T47" fmla="*/ 133 h 1632"/>
                <a:gd name="T48" fmla="*/ 689 w 1324"/>
                <a:gd name="T49" fmla="*/ 187 h 1632"/>
                <a:gd name="T50" fmla="*/ 535 w 1324"/>
                <a:gd name="T51" fmla="*/ 257 h 1632"/>
                <a:gd name="T52" fmla="*/ 403 w 1324"/>
                <a:gd name="T53" fmla="*/ 343 h 1632"/>
                <a:gd name="T54" fmla="*/ 291 w 1324"/>
                <a:gd name="T55" fmla="*/ 441 h 1632"/>
                <a:gd name="T56" fmla="*/ 209 w 1324"/>
                <a:gd name="T57" fmla="*/ 552 h 1632"/>
                <a:gd name="T58" fmla="*/ 153 w 1324"/>
                <a:gd name="T59" fmla="*/ 667 h 1632"/>
                <a:gd name="T60" fmla="*/ 131 w 1324"/>
                <a:gd name="T61" fmla="*/ 788 h 1632"/>
                <a:gd name="T62" fmla="*/ 142 w 1324"/>
                <a:gd name="T63" fmla="*/ 909 h 1632"/>
                <a:gd name="T64" fmla="*/ 181 w 1324"/>
                <a:gd name="T65" fmla="*/ 1028 h 1632"/>
                <a:gd name="T66" fmla="*/ 250 w 1324"/>
                <a:gd name="T67" fmla="*/ 1141 h 1632"/>
                <a:gd name="T68" fmla="*/ 349 w 1324"/>
                <a:gd name="T69" fmla="*/ 1246 h 1632"/>
                <a:gd name="T70" fmla="*/ 471 w 1324"/>
                <a:gd name="T71" fmla="*/ 1336 h 1632"/>
                <a:gd name="T72" fmla="*/ 617 w 1324"/>
                <a:gd name="T73" fmla="*/ 1415 h 1632"/>
                <a:gd name="T74" fmla="*/ 781 w 1324"/>
                <a:gd name="T75" fmla="*/ 1477 h 1632"/>
                <a:gd name="T76" fmla="*/ 957 w 1324"/>
                <a:gd name="T77" fmla="*/ 1521 h 1632"/>
                <a:gd name="T78" fmla="*/ 1146 w 1324"/>
                <a:gd name="T79" fmla="*/ 1544 h 1632"/>
                <a:gd name="T80" fmla="*/ 1324 w 1324"/>
                <a:gd name="T81" fmla="*/ 1549 h 1632"/>
                <a:gd name="T82" fmla="*/ 1324 w 1324"/>
                <a:gd name="T83" fmla="*/ 1632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4" h="1632">
                  <a:moveTo>
                    <a:pt x="1324" y="1632"/>
                  </a:moveTo>
                  <a:lnTo>
                    <a:pt x="1228" y="1632"/>
                  </a:lnTo>
                  <a:lnTo>
                    <a:pt x="1129" y="1628"/>
                  </a:lnTo>
                  <a:lnTo>
                    <a:pt x="1030" y="1618"/>
                  </a:lnTo>
                  <a:lnTo>
                    <a:pt x="931" y="1601"/>
                  </a:lnTo>
                  <a:lnTo>
                    <a:pt x="835" y="1581"/>
                  </a:lnTo>
                  <a:lnTo>
                    <a:pt x="741" y="1557"/>
                  </a:lnTo>
                  <a:lnTo>
                    <a:pt x="654" y="1529"/>
                  </a:lnTo>
                  <a:lnTo>
                    <a:pt x="566" y="1496"/>
                  </a:lnTo>
                  <a:lnTo>
                    <a:pt x="486" y="1457"/>
                  </a:lnTo>
                  <a:lnTo>
                    <a:pt x="410" y="1417"/>
                  </a:lnTo>
                  <a:lnTo>
                    <a:pt x="341" y="1371"/>
                  </a:lnTo>
                  <a:lnTo>
                    <a:pt x="274" y="1322"/>
                  </a:lnTo>
                  <a:lnTo>
                    <a:pt x="216" y="1271"/>
                  </a:lnTo>
                  <a:lnTo>
                    <a:pt x="164" y="1215"/>
                  </a:lnTo>
                  <a:lnTo>
                    <a:pt x="116" y="1159"/>
                  </a:lnTo>
                  <a:lnTo>
                    <a:pt x="80" y="1099"/>
                  </a:lnTo>
                  <a:lnTo>
                    <a:pt x="49" y="1037"/>
                  </a:lnTo>
                  <a:lnTo>
                    <a:pt x="23" y="977"/>
                  </a:lnTo>
                  <a:lnTo>
                    <a:pt x="8" y="911"/>
                  </a:lnTo>
                  <a:lnTo>
                    <a:pt x="0" y="848"/>
                  </a:lnTo>
                  <a:lnTo>
                    <a:pt x="0" y="784"/>
                  </a:lnTo>
                  <a:lnTo>
                    <a:pt x="8" y="720"/>
                  </a:lnTo>
                  <a:lnTo>
                    <a:pt x="23" y="657"/>
                  </a:lnTo>
                  <a:lnTo>
                    <a:pt x="49" y="594"/>
                  </a:lnTo>
                  <a:lnTo>
                    <a:pt x="78" y="534"/>
                  </a:lnTo>
                  <a:lnTo>
                    <a:pt x="116" y="475"/>
                  </a:lnTo>
                  <a:lnTo>
                    <a:pt x="160" y="418"/>
                  </a:lnTo>
                  <a:lnTo>
                    <a:pt x="216" y="363"/>
                  </a:lnTo>
                  <a:lnTo>
                    <a:pt x="274" y="310"/>
                  </a:lnTo>
                  <a:lnTo>
                    <a:pt x="339" y="262"/>
                  </a:lnTo>
                  <a:lnTo>
                    <a:pt x="410" y="216"/>
                  </a:lnTo>
                  <a:lnTo>
                    <a:pt x="486" y="174"/>
                  </a:lnTo>
                  <a:lnTo>
                    <a:pt x="566" y="137"/>
                  </a:lnTo>
                  <a:lnTo>
                    <a:pt x="650" y="103"/>
                  </a:lnTo>
                  <a:lnTo>
                    <a:pt x="741" y="74"/>
                  </a:lnTo>
                  <a:lnTo>
                    <a:pt x="833" y="50"/>
                  </a:lnTo>
                  <a:lnTo>
                    <a:pt x="930" y="30"/>
                  </a:lnTo>
                  <a:lnTo>
                    <a:pt x="1026" y="14"/>
                  </a:lnTo>
                  <a:lnTo>
                    <a:pt x="1125" y="5"/>
                  </a:lnTo>
                  <a:lnTo>
                    <a:pt x="1228" y="0"/>
                  </a:lnTo>
                  <a:lnTo>
                    <a:pt x="1324" y="0"/>
                  </a:lnTo>
                  <a:lnTo>
                    <a:pt x="1324" y="83"/>
                  </a:lnTo>
                  <a:lnTo>
                    <a:pt x="1231" y="83"/>
                  </a:lnTo>
                  <a:lnTo>
                    <a:pt x="1134" y="88"/>
                  </a:lnTo>
                  <a:lnTo>
                    <a:pt x="1041" y="99"/>
                  </a:lnTo>
                  <a:lnTo>
                    <a:pt x="950" y="113"/>
                  </a:lnTo>
                  <a:lnTo>
                    <a:pt x="861" y="133"/>
                  </a:lnTo>
                  <a:lnTo>
                    <a:pt x="773" y="157"/>
                  </a:lnTo>
                  <a:lnTo>
                    <a:pt x="689" y="187"/>
                  </a:lnTo>
                  <a:lnTo>
                    <a:pt x="611" y="220"/>
                  </a:lnTo>
                  <a:lnTo>
                    <a:pt x="535" y="257"/>
                  </a:lnTo>
                  <a:lnTo>
                    <a:pt x="466" y="299"/>
                  </a:lnTo>
                  <a:lnTo>
                    <a:pt x="403" y="343"/>
                  </a:lnTo>
                  <a:lnTo>
                    <a:pt x="343" y="391"/>
                  </a:lnTo>
                  <a:lnTo>
                    <a:pt x="291" y="441"/>
                  </a:lnTo>
                  <a:lnTo>
                    <a:pt x="246" y="495"/>
                  </a:lnTo>
                  <a:lnTo>
                    <a:pt x="209" y="552"/>
                  </a:lnTo>
                  <a:lnTo>
                    <a:pt x="179" y="608"/>
                  </a:lnTo>
                  <a:lnTo>
                    <a:pt x="153" y="667"/>
                  </a:lnTo>
                  <a:lnTo>
                    <a:pt x="138" y="728"/>
                  </a:lnTo>
                  <a:lnTo>
                    <a:pt x="131" y="788"/>
                  </a:lnTo>
                  <a:lnTo>
                    <a:pt x="131" y="848"/>
                  </a:lnTo>
                  <a:lnTo>
                    <a:pt x="142" y="909"/>
                  </a:lnTo>
                  <a:lnTo>
                    <a:pt x="157" y="968"/>
                  </a:lnTo>
                  <a:lnTo>
                    <a:pt x="181" y="1028"/>
                  </a:lnTo>
                  <a:lnTo>
                    <a:pt x="213" y="1085"/>
                  </a:lnTo>
                  <a:lnTo>
                    <a:pt x="250" y="1141"/>
                  </a:lnTo>
                  <a:lnTo>
                    <a:pt x="296" y="1195"/>
                  </a:lnTo>
                  <a:lnTo>
                    <a:pt x="349" y="1246"/>
                  </a:lnTo>
                  <a:lnTo>
                    <a:pt x="406" y="1292"/>
                  </a:lnTo>
                  <a:lnTo>
                    <a:pt x="471" y="1336"/>
                  </a:lnTo>
                  <a:lnTo>
                    <a:pt x="542" y="1378"/>
                  </a:lnTo>
                  <a:lnTo>
                    <a:pt x="617" y="1415"/>
                  </a:lnTo>
                  <a:lnTo>
                    <a:pt x="697" y="1448"/>
                  </a:lnTo>
                  <a:lnTo>
                    <a:pt x="781" y="1477"/>
                  </a:lnTo>
                  <a:lnTo>
                    <a:pt x="868" y="1500"/>
                  </a:lnTo>
                  <a:lnTo>
                    <a:pt x="957" y="1521"/>
                  </a:lnTo>
                  <a:lnTo>
                    <a:pt x="1049" y="1535"/>
                  </a:lnTo>
                  <a:lnTo>
                    <a:pt x="1146" y="1544"/>
                  </a:lnTo>
                  <a:lnTo>
                    <a:pt x="1239" y="1549"/>
                  </a:lnTo>
                  <a:lnTo>
                    <a:pt x="1324" y="1549"/>
                  </a:lnTo>
                  <a:lnTo>
                    <a:pt x="1324" y="1632"/>
                  </a:lnTo>
                  <a:lnTo>
                    <a:pt x="1324" y="16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91854" name="Freeform 14"/>
            <p:cNvSpPr>
              <a:spLocks/>
            </p:cNvSpPr>
            <p:nvPr/>
          </p:nvSpPr>
          <p:spPr bwMode="auto">
            <a:xfrm>
              <a:off x="2833" y="1152"/>
              <a:ext cx="1487" cy="2592"/>
            </a:xfrm>
            <a:custGeom>
              <a:avLst/>
              <a:gdLst>
                <a:gd name="T0" fmla="*/ 98 w 1324"/>
                <a:gd name="T1" fmla="*/ 1632 h 1632"/>
                <a:gd name="T2" fmla="*/ 296 w 1324"/>
                <a:gd name="T3" fmla="*/ 1618 h 1632"/>
                <a:gd name="T4" fmla="*/ 489 w 1324"/>
                <a:gd name="T5" fmla="*/ 1581 h 1632"/>
                <a:gd name="T6" fmla="*/ 672 w 1324"/>
                <a:gd name="T7" fmla="*/ 1529 h 1632"/>
                <a:gd name="T8" fmla="*/ 840 w 1324"/>
                <a:gd name="T9" fmla="*/ 1457 h 1632"/>
                <a:gd name="T10" fmla="*/ 985 w 1324"/>
                <a:gd name="T11" fmla="*/ 1371 h 1632"/>
                <a:gd name="T12" fmla="*/ 1110 w 1324"/>
                <a:gd name="T13" fmla="*/ 1271 h 1632"/>
                <a:gd name="T14" fmla="*/ 1208 w 1324"/>
                <a:gd name="T15" fmla="*/ 1159 h 1632"/>
                <a:gd name="T16" fmla="*/ 1277 w 1324"/>
                <a:gd name="T17" fmla="*/ 1037 h 1632"/>
                <a:gd name="T18" fmla="*/ 1316 w 1324"/>
                <a:gd name="T19" fmla="*/ 911 h 1632"/>
                <a:gd name="T20" fmla="*/ 1324 w 1324"/>
                <a:gd name="T21" fmla="*/ 784 h 1632"/>
                <a:gd name="T22" fmla="*/ 1301 w 1324"/>
                <a:gd name="T23" fmla="*/ 657 h 1632"/>
                <a:gd name="T24" fmla="*/ 1247 w 1324"/>
                <a:gd name="T25" fmla="*/ 534 h 1632"/>
                <a:gd name="T26" fmla="*/ 1164 w 1324"/>
                <a:gd name="T27" fmla="*/ 418 h 1632"/>
                <a:gd name="T28" fmla="*/ 1050 w 1324"/>
                <a:gd name="T29" fmla="*/ 310 h 1632"/>
                <a:gd name="T30" fmla="*/ 916 w 1324"/>
                <a:gd name="T31" fmla="*/ 216 h 1632"/>
                <a:gd name="T32" fmla="*/ 758 w 1324"/>
                <a:gd name="T33" fmla="*/ 137 h 1632"/>
                <a:gd name="T34" fmla="*/ 583 w 1324"/>
                <a:gd name="T35" fmla="*/ 74 h 1632"/>
                <a:gd name="T36" fmla="*/ 396 w 1324"/>
                <a:gd name="T37" fmla="*/ 30 h 1632"/>
                <a:gd name="T38" fmla="*/ 199 w 1324"/>
                <a:gd name="T39" fmla="*/ 5 h 1632"/>
                <a:gd name="T40" fmla="*/ 0 w 1324"/>
                <a:gd name="T41" fmla="*/ 0 h 1632"/>
                <a:gd name="T42" fmla="*/ 93 w 1324"/>
                <a:gd name="T43" fmla="*/ 83 h 1632"/>
                <a:gd name="T44" fmla="*/ 283 w 1324"/>
                <a:gd name="T45" fmla="*/ 99 h 1632"/>
                <a:gd name="T46" fmla="*/ 465 w 1324"/>
                <a:gd name="T47" fmla="*/ 133 h 1632"/>
                <a:gd name="T48" fmla="*/ 635 w 1324"/>
                <a:gd name="T49" fmla="*/ 187 h 1632"/>
                <a:gd name="T50" fmla="*/ 789 w 1324"/>
                <a:gd name="T51" fmla="*/ 257 h 1632"/>
                <a:gd name="T52" fmla="*/ 923 w 1324"/>
                <a:gd name="T53" fmla="*/ 343 h 1632"/>
                <a:gd name="T54" fmla="*/ 1033 w 1324"/>
                <a:gd name="T55" fmla="*/ 441 h 1632"/>
                <a:gd name="T56" fmla="*/ 1117 w 1324"/>
                <a:gd name="T57" fmla="*/ 552 h 1632"/>
                <a:gd name="T58" fmla="*/ 1171 w 1324"/>
                <a:gd name="T59" fmla="*/ 667 h 1632"/>
                <a:gd name="T60" fmla="*/ 1193 w 1324"/>
                <a:gd name="T61" fmla="*/ 788 h 1632"/>
                <a:gd name="T62" fmla="*/ 1182 w 1324"/>
                <a:gd name="T63" fmla="*/ 909 h 1632"/>
                <a:gd name="T64" fmla="*/ 1145 w 1324"/>
                <a:gd name="T65" fmla="*/ 1028 h 1632"/>
                <a:gd name="T66" fmla="*/ 1074 w 1324"/>
                <a:gd name="T67" fmla="*/ 1141 h 1632"/>
                <a:gd name="T68" fmla="*/ 977 w 1324"/>
                <a:gd name="T69" fmla="*/ 1246 h 1632"/>
                <a:gd name="T70" fmla="*/ 855 w 1324"/>
                <a:gd name="T71" fmla="*/ 1336 h 1632"/>
                <a:gd name="T72" fmla="*/ 709 w 1324"/>
                <a:gd name="T73" fmla="*/ 1415 h 1632"/>
                <a:gd name="T74" fmla="*/ 543 w 1324"/>
                <a:gd name="T75" fmla="*/ 1477 h 1632"/>
                <a:gd name="T76" fmla="*/ 367 w 1324"/>
                <a:gd name="T77" fmla="*/ 1521 h 1632"/>
                <a:gd name="T78" fmla="*/ 178 w 1324"/>
                <a:gd name="T79" fmla="*/ 1544 h 1632"/>
                <a:gd name="T80" fmla="*/ 0 w 1324"/>
                <a:gd name="T81" fmla="*/ 1549 h 1632"/>
                <a:gd name="T82" fmla="*/ 0 w 1324"/>
                <a:gd name="T83" fmla="*/ 1632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4" h="1632">
                  <a:moveTo>
                    <a:pt x="0" y="1632"/>
                  </a:moveTo>
                  <a:lnTo>
                    <a:pt x="98" y="1632"/>
                  </a:lnTo>
                  <a:lnTo>
                    <a:pt x="197" y="1628"/>
                  </a:lnTo>
                  <a:lnTo>
                    <a:pt x="296" y="1618"/>
                  </a:lnTo>
                  <a:lnTo>
                    <a:pt x="395" y="1601"/>
                  </a:lnTo>
                  <a:lnTo>
                    <a:pt x="489" y="1581"/>
                  </a:lnTo>
                  <a:lnTo>
                    <a:pt x="583" y="1557"/>
                  </a:lnTo>
                  <a:lnTo>
                    <a:pt x="672" y="1529"/>
                  </a:lnTo>
                  <a:lnTo>
                    <a:pt x="758" y="1496"/>
                  </a:lnTo>
                  <a:lnTo>
                    <a:pt x="840" y="1457"/>
                  </a:lnTo>
                  <a:lnTo>
                    <a:pt x="916" y="1417"/>
                  </a:lnTo>
                  <a:lnTo>
                    <a:pt x="985" y="1371"/>
                  </a:lnTo>
                  <a:lnTo>
                    <a:pt x="1050" y="1322"/>
                  </a:lnTo>
                  <a:lnTo>
                    <a:pt x="1110" y="1271"/>
                  </a:lnTo>
                  <a:lnTo>
                    <a:pt x="1162" y="1215"/>
                  </a:lnTo>
                  <a:lnTo>
                    <a:pt x="1208" y="1159"/>
                  </a:lnTo>
                  <a:lnTo>
                    <a:pt x="1246" y="1099"/>
                  </a:lnTo>
                  <a:lnTo>
                    <a:pt x="1277" y="1037"/>
                  </a:lnTo>
                  <a:lnTo>
                    <a:pt x="1301" y="977"/>
                  </a:lnTo>
                  <a:lnTo>
                    <a:pt x="1316" y="911"/>
                  </a:lnTo>
                  <a:lnTo>
                    <a:pt x="1324" y="848"/>
                  </a:lnTo>
                  <a:lnTo>
                    <a:pt x="1324" y="784"/>
                  </a:lnTo>
                  <a:lnTo>
                    <a:pt x="1316" y="720"/>
                  </a:lnTo>
                  <a:lnTo>
                    <a:pt x="1301" y="657"/>
                  </a:lnTo>
                  <a:lnTo>
                    <a:pt x="1277" y="594"/>
                  </a:lnTo>
                  <a:lnTo>
                    <a:pt x="1247" y="534"/>
                  </a:lnTo>
                  <a:lnTo>
                    <a:pt x="1208" y="475"/>
                  </a:lnTo>
                  <a:lnTo>
                    <a:pt x="1164" y="418"/>
                  </a:lnTo>
                  <a:lnTo>
                    <a:pt x="1110" y="363"/>
                  </a:lnTo>
                  <a:lnTo>
                    <a:pt x="1050" y="310"/>
                  </a:lnTo>
                  <a:lnTo>
                    <a:pt x="987" y="262"/>
                  </a:lnTo>
                  <a:lnTo>
                    <a:pt x="916" y="216"/>
                  </a:lnTo>
                  <a:lnTo>
                    <a:pt x="840" y="174"/>
                  </a:lnTo>
                  <a:lnTo>
                    <a:pt x="758" y="137"/>
                  </a:lnTo>
                  <a:lnTo>
                    <a:pt x="674" y="103"/>
                  </a:lnTo>
                  <a:lnTo>
                    <a:pt x="583" y="74"/>
                  </a:lnTo>
                  <a:lnTo>
                    <a:pt x="491" y="50"/>
                  </a:lnTo>
                  <a:lnTo>
                    <a:pt x="396" y="30"/>
                  </a:lnTo>
                  <a:lnTo>
                    <a:pt x="298" y="14"/>
                  </a:lnTo>
                  <a:lnTo>
                    <a:pt x="199" y="5"/>
                  </a:lnTo>
                  <a:lnTo>
                    <a:pt x="98" y="0"/>
                  </a:lnTo>
                  <a:lnTo>
                    <a:pt x="0" y="0"/>
                  </a:lnTo>
                  <a:lnTo>
                    <a:pt x="0" y="83"/>
                  </a:lnTo>
                  <a:lnTo>
                    <a:pt x="93" y="83"/>
                  </a:lnTo>
                  <a:lnTo>
                    <a:pt x="190" y="88"/>
                  </a:lnTo>
                  <a:lnTo>
                    <a:pt x="283" y="99"/>
                  </a:lnTo>
                  <a:lnTo>
                    <a:pt x="374" y="113"/>
                  </a:lnTo>
                  <a:lnTo>
                    <a:pt x="465" y="133"/>
                  </a:lnTo>
                  <a:lnTo>
                    <a:pt x="551" y="157"/>
                  </a:lnTo>
                  <a:lnTo>
                    <a:pt x="635" y="187"/>
                  </a:lnTo>
                  <a:lnTo>
                    <a:pt x="713" y="220"/>
                  </a:lnTo>
                  <a:lnTo>
                    <a:pt x="789" y="257"/>
                  </a:lnTo>
                  <a:lnTo>
                    <a:pt x="858" y="299"/>
                  </a:lnTo>
                  <a:lnTo>
                    <a:pt x="923" y="343"/>
                  </a:lnTo>
                  <a:lnTo>
                    <a:pt x="981" y="391"/>
                  </a:lnTo>
                  <a:lnTo>
                    <a:pt x="1033" y="441"/>
                  </a:lnTo>
                  <a:lnTo>
                    <a:pt x="1078" y="495"/>
                  </a:lnTo>
                  <a:lnTo>
                    <a:pt x="1117" y="552"/>
                  </a:lnTo>
                  <a:lnTo>
                    <a:pt x="1147" y="608"/>
                  </a:lnTo>
                  <a:lnTo>
                    <a:pt x="1171" y="667"/>
                  </a:lnTo>
                  <a:lnTo>
                    <a:pt x="1186" y="728"/>
                  </a:lnTo>
                  <a:lnTo>
                    <a:pt x="1193" y="788"/>
                  </a:lnTo>
                  <a:lnTo>
                    <a:pt x="1193" y="848"/>
                  </a:lnTo>
                  <a:lnTo>
                    <a:pt x="1182" y="909"/>
                  </a:lnTo>
                  <a:lnTo>
                    <a:pt x="1169" y="968"/>
                  </a:lnTo>
                  <a:lnTo>
                    <a:pt x="1145" y="1028"/>
                  </a:lnTo>
                  <a:lnTo>
                    <a:pt x="1112" y="1085"/>
                  </a:lnTo>
                  <a:lnTo>
                    <a:pt x="1074" y="1141"/>
                  </a:lnTo>
                  <a:lnTo>
                    <a:pt x="1028" y="1195"/>
                  </a:lnTo>
                  <a:lnTo>
                    <a:pt x="977" y="1246"/>
                  </a:lnTo>
                  <a:lnTo>
                    <a:pt x="918" y="1292"/>
                  </a:lnTo>
                  <a:lnTo>
                    <a:pt x="855" y="1336"/>
                  </a:lnTo>
                  <a:lnTo>
                    <a:pt x="782" y="1378"/>
                  </a:lnTo>
                  <a:lnTo>
                    <a:pt x="709" y="1415"/>
                  </a:lnTo>
                  <a:lnTo>
                    <a:pt x="627" y="1448"/>
                  </a:lnTo>
                  <a:lnTo>
                    <a:pt x="543" y="1477"/>
                  </a:lnTo>
                  <a:lnTo>
                    <a:pt x="458" y="1500"/>
                  </a:lnTo>
                  <a:lnTo>
                    <a:pt x="367" y="1521"/>
                  </a:lnTo>
                  <a:lnTo>
                    <a:pt x="275" y="1535"/>
                  </a:lnTo>
                  <a:lnTo>
                    <a:pt x="178" y="1544"/>
                  </a:lnTo>
                  <a:lnTo>
                    <a:pt x="85" y="1549"/>
                  </a:lnTo>
                  <a:lnTo>
                    <a:pt x="0" y="1549"/>
                  </a:lnTo>
                  <a:lnTo>
                    <a:pt x="0" y="1632"/>
                  </a:lnTo>
                  <a:lnTo>
                    <a:pt x="0" y="16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sp>
        <p:nvSpPr>
          <p:cNvPr id="291855" name="Line 15"/>
          <p:cNvSpPr>
            <a:spLocks noChangeShapeType="1"/>
          </p:cNvSpPr>
          <p:nvPr/>
        </p:nvSpPr>
        <p:spPr bwMode="auto">
          <a:xfrm flipV="1">
            <a:off x="2133600" y="3886200"/>
            <a:ext cx="2438400" cy="1828800"/>
          </a:xfrm>
          <a:prstGeom prst="line">
            <a:avLst/>
          </a:prstGeom>
          <a:noFill/>
          <a:ln w="2540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lstStyle/>
          <a:p>
            <a:endParaRPr lang="es-MX"/>
          </a:p>
        </p:txBody>
      </p:sp>
    </p:spTree>
    <p:extLst>
      <p:ext uri="{BB962C8B-B14F-4D97-AF65-F5344CB8AC3E}">
        <p14:creationId xmlns:p14="http://schemas.microsoft.com/office/powerpoint/2010/main" val="2867533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checkerboard(across)">
                                      <p:cBhvr>
                                        <p:cTn id="7" dur="1000"/>
                                        <p:tgtEl>
                                          <p:spTgt spid="291842"/>
                                        </p:tgtEl>
                                      </p:cBhvr>
                                    </p:animEffect>
                                  </p:childTnLst>
                                </p:cTn>
                              </p:par>
                            </p:childTnLst>
                          </p:cTn>
                        </p:par>
                        <p:par>
                          <p:cTn id="8" fill="hold" nodeType="afterGroup">
                            <p:stCondLst>
                              <p:cond delay="1000"/>
                            </p:stCondLst>
                            <p:childTnLst>
                              <p:par>
                                <p:cTn id="9" presetID="21" presetClass="entr" presetSubtype="4" fill="hold" nodeType="afterEffect">
                                  <p:stCondLst>
                                    <p:cond delay="0"/>
                                  </p:stCondLst>
                                  <p:childTnLst>
                                    <p:set>
                                      <p:cBhvr>
                                        <p:cTn id="10" dur="1" fill="hold">
                                          <p:stCondLst>
                                            <p:cond delay="0"/>
                                          </p:stCondLst>
                                        </p:cTn>
                                        <p:tgtEl>
                                          <p:spTgt spid="291857"/>
                                        </p:tgtEl>
                                        <p:attrNameLst>
                                          <p:attrName>style.visibility</p:attrName>
                                        </p:attrNameLst>
                                      </p:cBhvr>
                                      <p:to>
                                        <p:strVal val="visible"/>
                                      </p:to>
                                    </p:set>
                                    <p:animEffect transition="in" filter="wheel(4)">
                                      <p:cBhvr>
                                        <p:cTn id="11" dur="2000"/>
                                        <p:tgtEl>
                                          <p:spTgt spid="291857"/>
                                        </p:tgtEl>
                                      </p:cBhvr>
                                    </p:animEffect>
                                  </p:childTnLst>
                                </p:cTn>
                              </p:par>
                            </p:childTnLst>
                          </p:cTn>
                        </p:par>
                        <p:par>
                          <p:cTn id="12" fill="hold" nodeType="afterGroup">
                            <p:stCondLst>
                              <p:cond delay="3000"/>
                            </p:stCondLst>
                            <p:childTnLst>
                              <p:par>
                                <p:cTn id="13" presetID="4" presetClass="entr" presetSubtype="32" fill="hold" grpId="0" nodeType="afterEffect">
                                  <p:stCondLst>
                                    <p:cond delay="0"/>
                                  </p:stCondLst>
                                  <p:childTnLst>
                                    <p:set>
                                      <p:cBhvr>
                                        <p:cTn id="14" dur="1" fill="hold">
                                          <p:stCondLst>
                                            <p:cond delay="0"/>
                                          </p:stCondLst>
                                        </p:cTn>
                                        <p:tgtEl>
                                          <p:spTgt spid="291855"/>
                                        </p:tgtEl>
                                        <p:attrNameLst>
                                          <p:attrName>style.visibility</p:attrName>
                                        </p:attrNameLst>
                                      </p:cBhvr>
                                      <p:to>
                                        <p:strVal val="visible"/>
                                      </p:to>
                                    </p:set>
                                    <p:animEffect transition="in" filter="box(out)">
                                      <p:cBhvr>
                                        <p:cTn id="15" dur="500"/>
                                        <p:tgtEl>
                                          <p:spTgt spid="291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2" grpId="0"/>
      <p:bldP spid="2918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1 Imagen" descr="HISSTOLOGIC FINDDINGS IN PATIENTS WITH HE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4613" y="2627313"/>
            <a:ext cx="64547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706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micros 018"/>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5669" t="5211" r="6706"/>
          <a:stretch>
            <a:fillRect/>
          </a:stretch>
        </p:blipFill>
        <p:spPr bwMode="auto">
          <a:xfrm>
            <a:off x="4643438" y="981075"/>
            <a:ext cx="3959225" cy="41068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1" name="Text Box 7"/>
          <p:cNvSpPr txBox="1">
            <a:spLocks noChangeArrowheads="1"/>
          </p:cNvSpPr>
          <p:nvPr/>
        </p:nvSpPr>
        <p:spPr bwMode="auto">
          <a:xfrm>
            <a:off x="3348038" y="4365625"/>
            <a:ext cx="503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MX" altLang="es-MX" sz="2400" b="1">
                <a:latin typeface="Arial" panose="020B0604020202020204" pitchFamily="34" charset="0"/>
              </a:rPr>
              <a:t> </a:t>
            </a:r>
          </a:p>
        </p:txBody>
      </p:sp>
      <p:pic>
        <p:nvPicPr>
          <p:cNvPr id="17412" name="Picture 8" descr="epider 013"/>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r="-874" b="3421"/>
          <a:stretch>
            <a:fillRect/>
          </a:stretch>
        </p:blipFill>
        <p:spPr bwMode="auto">
          <a:xfrm>
            <a:off x="539750" y="981075"/>
            <a:ext cx="3816350" cy="41052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3" name="Text Box 9"/>
          <p:cNvSpPr txBox="1">
            <a:spLocks noChangeArrowheads="1"/>
          </p:cNvSpPr>
          <p:nvPr/>
        </p:nvSpPr>
        <p:spPr bwMode="auto">
          <a:xfrm>
            <a:off x="7885113" y="4508500"/>
            <a:ext cx="36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MX" altLang="es-MX" sz="2400" b="1">
                <a:latin typeface="Arial" panose="020B0604020202020204" pitchFamily="34" charset="0"/>
              </a:rPr>
              <a:t>b</a:t>
            </a:r>
          </a:p>
        </p:txBody>
      </p:sp>
      <p:sp>
        <p:nvSpPr>
          <p:cNvPr id="17414" name="5 Rectángulo"/>
          <p:cNvSpPr>
            <a:spLocks noChangeArrowheads="1"/>
          </p:cNvSpPr>
          <p:nvPr/>
        </p:nvSpPr>
        <p:spPr bwMode="auto">
          <a:xfrm>
            <a:off x="3419475" y="4365625"/>
            <a:ext cx="504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MX" altLang="es-MX" sz="2800" b="1">
                <a:latin typeface="Arial" panose="020B0604020202020204" pitchFamily="34" charset="0"/>
              </a:rPr>
              <a:t>a</a:t>
            </a:r>
          </a:p>
        </p:txBody>
      </p:sp>
    </p:spTree>
    <p:extLst>
      <p:ext uri="{BB962C8B-B14F-4D97-AF65-F5344CB8AC3E}">
        <p14:creationId xmlns:p14="http://schemas.microsoft.com/office/powerpoint/2010/main" val="1160108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91264" cy="1228998"/>
          </a:xfrm>
        </p:spPr>
        <p:txBody>
          <a:bodyPr rtlCol="0">
            <a:normAutofit fontScale="90000"/>
          </a:bodyPr>
          <a:lstStyle/>
          <a:p>
            <a:pPr rtl="0"/>
            <a:r>
              <a:rPr lang="es-MX" dirty="0" smtClean="0"/>
              <a:t/>
            </a:r>
            <a:br>
              <a:rPr lang="es-MX" dirty="0" smtClean="0"/>
            </a:br>
            <a:r>
              <a:rPr lang="es-MX" dirty="0"/>
              <a:t/>
            </a:r>
            <a:br>
              <a:rPr lang="es-MX" dirty="0"/>
            </a:br>
            <a:r>
              <a:rPr lang="es-MX" dirty="0" smtClean="0"/>
              <a:t/>
            </a:r>
            <a:br>
              <a:rPr lang="es-MX" dirty="0" smtClean="0"/>
            </a:br>
            <a:r>
              <a:rPr lang="es-MX" dirty="0"/>
              <a:t/>
            </a:r>
            <a:br>
              <a:rPr lang="es-MX" dirty="0"/>
            </a:br>
            <a:r>
              <a:rPr lang="es-MX" sz="4000" dirty="0" smtClean="0"/>
              <a:t>¿</a:t>
            </a:r>
            <a:r>
              <a:rPr lang="es-MX" sz="4000" dirty="0"/>
              <a:t>Qué hemos aprendido sobre el papel del sistema </a:t>
            </a:r>
            <a:r>
              <a:rPr lang="es-MX" sz="4000" dirty="0" smtClean="0"/>
              <a:t>inmunológico </a:t>
            </a:r>
            <a:r>
              <a:rPr lang="es-MX" sz="4000" dirty="0"/>
              <a:t>en oncología</a:t>
            </a:r>
            <a:r>
              <a:rPr lang="es-MX" sz="4000" dirty="0" smtClean="0"/>
              <a:t>?</a:t>
            </a:r>
            <a:br>
              <a:rPr lang="es-MX" sz="4000" dirty="0" smtClean="0"/>
            </a:br>
            <a:r>
              <a:rPr lang="es-MX" dirty="0" smtClean="0"/>
              <a:t/>
            </a:r>
            <a:br>
              <a:rPr lang="es-MX" dirty="0" smtClean="0"/>
            </a:br>
            <a:r>
              <a:rPr lang="es-MX" dirty="0"/>
              <a:t/>
            </a:r>
            <a:br>
              <a:rPr lang="es-MX" dirty="0"/>
            </a:br>
            <a:r>
              <a:rPr lang="es-MX" dirty="0" smtClean="0"/>
              <a:t/>
            </a:r>
            <a:br>
              <a:rPr lang="es-MX" dirty="0" smtClean="0"/>
            </a:br>
            <a:endParaRPr lang="es-MX" dirty="0"/>
          </a:p>
        </p:txBody>
      </p:sp>
      <p:sp>
        <p:nvSpPr>
          <p:cNvPr id="3" name="Right Arrow 2"/>
          <p:cNvSpPr/>
          <p:nvPr/>
        </p:nvSpPr>
        <p:spPr>
          <a:xfrm>
            <a:off x="574977" y="3120106"/>
            <a:ext cx="7974423" cy="810711"/>
          </a:xfrm>
          <a:prstGeom prst="rightArrow">
            <a:avLst/>
          </a:prstGeom>
          <a:solidFill>
            <a:schemeClr val="tx1">
              <a:lumMod val="20000"/>
              <a:lumOff val="80000"/>
            </a:schemeClr>
          </a:solidFill>
          <a:effectLst>
            <a:innerShdw blurRad="63500" dist="50800" dir="162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pPr algn="ctr" rtl="0"/>
            <a:endParaRPr lang="en-US" dirty="0"/>
          </a:p>
        </p:txBody>
      </p:sp>
      <p:sp>
        <p:nvSpPr>
          <p:cNvPr id="8" name="TextBox 7"/>
          <p:cNvSpPr txBox="1"/>
          <p:nvPr/>
        </p:nvSpPr>
        <p:spPr>
          <a:xfrm>
            <a:off x="573833" y="3393321"/>
            <a:ext cx="797441" cy="276999"/>
          </a:xfrm>
          <a:prstGeom prst="rect">
            <a:avLst/>
          </a:prstGeom>
          <a:noFill/>
        </p:spPr>
        <p:txBody>
          <a:bodyPr wrap="square" rtlCol="0">
            <a:spAutoFit/>
          </a:bodyPr>
          <a:lstStyle>
            <a:defPPr>
              <a:defRPr lang="en-US"/>
            </a:defPPr>
            <a:lvl1pPr algn="ctr" rtl="0">
              <a:defRPr sz="1200" b="1"/>
            </a:lvl1pPr>
          </a:lstStyle>
          <a:p>
            <a:pPr rtl="0"/>
            <a:r>
              <a:rPr lang="es-MX" dirty="0"/>
              <a:t>1890s</a:t>
            </a:r>
          </a:p>
        </p:txBody>
      </p:sp>
      <p:cxnSp>
        <p:nvCxnSpPr>
          <p:cNvPr id="10" name="Straight Connector 9"/>
          <p:cNvCxnSpPr/>
          <p:nvPr/>
        </p:nvCxnSpPr>
        <p:spPr>
          <a:xfrm flipV="1">
            <a:off x="953042" y="2710384"/>
            <a:ext cx="0" cy="685800"/>
          </a:xfrm>
          <a:prstGeom prst="line">
            <a:avLst/>
          </a:prstGeom>
          <a:ln w="9525">
            <a:headEnd type="oval"/>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1219945" y="3393321"/>
            <a:ext cx="797441" cy="276999"/>
          </a:xfrm>
          <a:prstGeom prst="rect">
            <a:avLst/>
          </a:prstGeom>
          <a:noFill/>
        </p:spPr>
        <p:txBody>
          <a:bodyPr wrap="square" rtlCol="0">
            <a:spAutoFit/>
          </a:bodyPr>
          <a:lstStyle/>
          <a:p>
            <a:pPr algn="ctr" rtl="0"/>
            <a:r>
              <a:rPr lang="es-MX" sz="1200" b="1" dirty="0"/>
              <a:t>1909</a:t>
            </a:r>
            <a:endParaRPr lang="en-US" sz="1200" b="1" dirty="0"/>
          </a:p>
        </p:txBody>
      </p:sp>
      <p:sp>
        <p:nvSpPr>
          <p:cNvPr id="12" name="TextBox 11"/>
          <p:cNvSpPr txBox="1"/>
          <p:nvPr/>
        </p:nvSpPr>
        <p:spPr>
          <a:xfrm>
            <a:off x="7273702" y="3400271"/>
            <a:ext cx="1031394" cy="276999"/>
          </a:xfrm>
          <a:prstGeom prst="rect">
            <a:avLst/>
          </a:prstGeom>
          <a:noFill/>
        </p:spPr>
        <p:txBody>
          <a:bodyPr wrap="square" rtlCol="0">
            <a:spAutoFit/>
          </a:bodyPr>
          <a:lstStyle/>
          <a:p>
            <a:pPr algn="ctr" rtl="0"/>
            <a:r>
              <a:rPr lang="es-MX" sz="1200" b="1" dirty="0"/>
              <a:t>Presente</a:t>
            </a:r>
            <a:endParaRPr lang="en-US" sz="1200" b="1" dirty="0"/>
          </a:p>
        </p:txBody>
      </p:sp>
      <p:sp>
        <p:nvSpPr>
          <p:cNvPr id="13" name="TextBox 12"/>
          <p:cNvSpPr txBox="1"/>
          <p:nvPr/>
        </p:nvSpPr>
        <p:spPr>
          <a:xfrm>
            <a:off x="203282" y="2022002"/>
            <a:ext cx="1319323" cy="923330"/>
          </a:xfrm>
          <a:prstGeom prst="rect">
            <a:avLst/>
          </a:prstGeom>
          <a:solidFill>
            <a:schemeClr val="bg1"/>
          </a:solidFill>
          <a:ln w="12700">
            <a:solidFill>
              <a:schemeClr val="accent1"/>
            </a:solidFill>
          </a:ln>
          <a:effectLst/>
        </p:spPr>
        <p:style>
          <a:lnRef idx="2">
            <a:schemeClr val="dk1"/>
          </a:lnRef>
          <a:fillRef idx="1">
            <a:schemeClr val="lt1"/>
          </a:fillRef>
          <a:effectRef idx="0">
            <a:schemeClr val="dk1"/>
          </a:effectRef>
          <a:fontRef idx="minor">
            <a:schemeClr val="dk1"/>
          </a:fontRef>
        </p:style>
        <p:txBody>
          <a:bodyPr wrap="square" rtlCol="0">
            <a:spAutoFit/>
          </a:bodyPr>
          <a:lstStyle/>
          <a:p>
            <a:pPr rtl="0"/>
            <a:r>
              <a:rPr lang="es-MX" sz="900" b="1" dirty="0" err="1">
                <a:solidFill>
                  <a:schemeClr val="tx1">
                    <a:lumMod val="50000"/>
                  </a:schemeClr>
                </a:solidFill>
              </a:rPr>
              <a:t>Coley</a:t>
            </a:r>
            <a:r>
              <a:rPr lang="es-MX" sz="900" b="1" dirty="0">
                <a:solidFill>
                  <a:schemeClr val="tx1">
                    <a:lumMod val="50000"/>
                  </a:schemeClr>
                </a:solidFill>
              </a:rPr>
              <a:t> </a:t>
            </a:r>
            <a:r>
              <a:rPr lang="es-MX" sz="900" b="1" dirty="0" smtClean="0">
                <a:solidFill>
                  <a:schemeClr val="tx1">
                    <a:lumMod val="50000"/>
                  </a:schemeClr>
                </a:solidFill>
              </a:rPr>
              <a:t>reportó </a:t>
            </a:r>
            <a:r>
              <a:rPr lang="es-MX" sz="900" b="1" dirty="0">
                <a:solidFill>
                  <a:schemeClr val="tx1">
                    <a:lumMod val="50000"/>
                  </a:schemeClr>
                </a:solidFill>
              </a:rPr>
              <a:t>casos de regresión tumoral después de la inoculación con infección de Erisipela.</a:t>
            </a:r>
            <a:r>
              <a:rPr lang="es-MX" sz="900" b="1" baseline="30000" dirty="0">
                <a:solidFill>
                  <a:schemeClr val="tx1">
                    <a:lumMod val="50000"/>
                  </a:schemeClr>
                </a:solidFill>
              </a:rPr>
              <a:t>1</a:t>
            </a:r>
            <a:endParaRPr lang="en-US" sz="900" b="1" baseline="30000" dirty="0">
              <a:solidFill>
                <a:schemeClr val="tx1">
                  <a:lumMod val="50000"/>
                </a:schemeClr>
              </a:solidFill>
            </a:endParaRPr>
          </a:p>
        </p:txBody>
      </p:sp>
      <p:sp>
        <p:nvSpPr>
          <p:cNvPr id="16" name="TextBox 15"/>
          <p:cNvSpPr txBox="1"/>
          <p:nvPr/>
        </p:nvSpPr>
        <p:spPr>
          <a:xfrm>
            <a:off x="5749896" y="3400271"/>
            <a:ext cx="797441" cy="276999"/>
          </a:xfrm>
          <a:prstGeom prst="rect">
            <a:avLst/>
          </a:prstGeom>
          <a:noFill/>
        </p:spPr>
        <p:txBody>
          <a:bodyPr wrap="square" rtlCol="0">
            <a:spAutoFit/>
          </a:bodyPr>
          <a:lstStyle/>
          <a:p>
            <a:pPr algn="ctr" rtl="0"/>
            <a:r>
              <a:rPr lang="es-MX" sz="1200" b="1" dirty="0"/>
              <a:t>1995</a:t>
            </a:r>
            <a:endParaRPr lang="en-US" sz="1200" b="1" dirty="0"/>
          </a:p>
        </p:txBody>
      </p:sp>
      <p:cxnSp>
        <p:nvCxnSpPr>
          <p:cNvPr id="21" name="Straight Connector 20"/>
          <p:cNvCxnSpPr/>
          <p:nvPr/>
        </p:nvCxnSpPr>
        <p:spPr>
          <a:xfrm>
            <a:off x="3462757" y="3654592"/>
            <a:ext cx="0" cy="1188720"/>
          </a:xfrm>
          <a:prstGeom prst="line">
            <a:avLst/>
          </a:prstGeom>
          <a:ln w="9525">
            <a:headEnd type="oval"/>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a:off x="1618665" y="3654593"/>
            <a:ext cx="0" cy="868680"/>
          </a:xfrm>
          <a:prstGeom prst="line">
            <a:avLst/>
          </a:prstGeom>
          <a:ln w="9525">
            <a:headEnd type="oval"/>
          </a:ln>
        </p:spPr>
        <p:style>
          <a:lnRef idx="3">
            <a:schemeClr val="accent3"/>
          </a:lnRef>
          <a:fillRef idx="0">
            <a:schemeClr val="accent3"/>
          </a:fillRef>
          <a:effectRef idx="2">
            <a:schemeClr val="accent3"/>
          </a:effectRef>
          <a:fontRef idx="minor">
            <a:schemeClr val="tx1"/>
          </a:fontRef>
        </p:style>
      </p:cxnSp>
      <p:cxnSp>
        <p:nvCxnSpPr>
          <p:cNvPr id="25" name="Straight Connector 24"/>
          <p:cNvCxnSpPr/>
          <p:nvPr/>
        </p:nvCxnSpPr>
        <p:spPr>
          <a:xfrm flipV="1">
            <a:off x="6148616" y="2481784"/>
            <a:ext cx="0" cy="914400"/>
          </a:xfrm>
          <a:prstGeom prst="line">
            <a:avLst/>
          </a:prstGeom>
          <a:ln w="9525">
            <a:headEnd type="oval"/>
          </a:ln>
        </p:spPr>
        <p:style>
          <a:lnRef idx="3">
            <a:schemeClr val="accent3"/>
          </a:lnRef>
          <a:fillRef idx="0">
            <a:schemeClr val="accent3"/>
          </a:fillRef>
          <a:effectRef idx="2">
            <a:schemeClr val="accent3"/>
          </a:effectRef>
          <a:fontRef idx="minor">
            <a:schemeClr val="tx1"/>
          </a:fontRef>
        </p:style>
      </p:cxnSp>
      <p:sp>
        <p:nvSpPr>
          <p:cNvPr id="31" name="TextBox 30"/>
          <p:cNvSpPr txBox="1"/>
          <p:nvPr/>
        </p:nvSpPr>
        <p:spPr>
          <a:xfrm>
            <a:off x="3804328" y="3393321"/>
            <a:ext cx="797441" cy="276999"/>
          </a:xfrm>
          <a:prstGeom prst="rect">
            <a:avLst/>
          </a:prstGeom>
          <a:noFill/>
        </p:spPr>
        <p:txBody>
          <a:bodyPr wrap="square" rtlCol="0">
            <a:spAutoFit/>
          </a:bodyPr>
          <a:lstStyle/>
          <a:p>
            <a:pPr algn="ctr" rtl="0"/>
            <a:r>
              <a:rPr lang="es-MX" sz="1200" b="1" dirty="0"/>
              <a:t>1985</a:t>
            </a:r>
            <a:endParaRPr lang="en-US" sz="1200" b="1" dirty="0"/>
          </a:p>
        </p:txBody>
      </p:sp>
      <p:sp>
        <p:nvSpPr>
          <p:cNvPr id="32" name="TextBox 31"/>
          <p:cNvSpPr txBox="1"/>
          <p:nvPr/>
        </p:nvSpPr>
        <p:spPr>
          <a:xfrm>
            <a:off x="3064037" y="3393321"/>
            <a:ext cx="797441" cy="276999"/>
          </a:xfrm>
          <a:prstGeom prst="rect">
            <a:avLst/>
          </a:prstGeom>
          <a:noFill/>
        </p:spPr>
        <p:txBody>
          <a:bodyPr wrap="square" rtlCol="0">
            <a:spAutoFit/>
          </a:bodyPr>
          <a:lstStyle>
            <a:defPPr>
              <a:defRPr lang="en-US"/>
            </a:defPPr>
            <a:lvl1pPr algn="ctr" rtl="0">
              <a:defRPr sz="1200" b="1"/>
            </a:lvl1pPr>
          </a:lstStyle>
          <a:p>
            <a:pPr rtl="0"/>
            <a:r>
              <a:rPr lang="es-MX" dirty="0"/>
              <a:t>1980s</a:t>
            </a:r>
          </a:p>
        </p:txBody>
      </p:sp>
      <p:sp>
        <p:nvSpPr>
          <p:cNvPr id="37" name="TextBox 36"/>
          <p:cNvSpPr txBox="1"/>
          <p:nvPr/>
        </p:nvSpPr>
        <p:spPr>
          <a:xfrm>
            <a:off x="2745308" y="4408554"/>
            <a:ext cx="1499668" cy="830997"/>
          </a:xfrm>
          <a:prstGeom prst="rect">
            <a:avLst/>
          </a:prstGeom>
          <a:solidFill>
            <a:schemeClr val="bg1"/>
          </a:solidFill>
          <a:ln w="12700">
            <a:solidFill>
              <a:schemeClr val="accent1"/>
            </a:solidFill>
          </a:ln>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a:defRPr sz="900" b="1">
                <a:solidFill>
                  <a:schemeClr val="tx1"/>
                </a:solidFill>
              </a:defRPr>
            </a:lvl1pPr>
          </a:lstStyle>
          <a:p>
            <a:pPr rtl="0"/>
            <a:r>
              <a:rPr lang="es-MX" sz="800" dirty="0">
                <a:solidFill>
                  <a:schemeClr val="tx1">
                    <a:lumMod val="50000"/>
                  </a:schemeClr>
                </a:solidFill>
              </a:rPr>
              <a:t>A principios de la década de los 80, los pacientes inmunosuprimidos con VIH mostraron estar en mayor riesgo de padecer ciertos cánceres.</a:t>
            </a:r>
            <a:r>
              <a:rPr lang="es-MX" sz="800" baseline="30000" dirty="0">
                <a:solidFill>
                  <a:schemeClr val="tx1">
                    <a:lumMod val="50000"/>
                  </a:schemeClr>
                </a:solidFill>
              </a:rPr>
              <a:t>3</a:t>
            </a:r>
            <a:endParaRPr lang="en-US" sz="800" baseline="30000" dirty="0">
              <a:solidFill>
                <a:schemeClr val="tx1">
                  <a:lumMod val="50000"/>
                </a:schemeClr>
              </a:solidFill>
            </a:endParaRPr>
          </a:p>
        </p:txBody>
      </p:sp>
      <p:sp>
        <p:nvSpPr>
          <p:cNvPr id="7" name="TextBox 6"/>
          <p:cNvSpPr txBox="1"/>
          <p:nvPr/>
        </p:nvSpPr>
        <p:spPr>
          <a:xfrm>
            <a:off x="851692" y="4129428"/>
            <a:ext cx="1549019" cy="584775"/>
          </a:xfrm>
          <a:prstGeom prst="rect">
            <a:avLst/>
          </a:prstGeom>
          <a:solidFill>
            <a:schemeClr val="bg1"/>
          </a:solidFill>
          <a:ln w="12700">
            <a:solidFill>
              <a:schemeClr val="accent1"/>
            </a:solidFill>
          </a:ln>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a:defRPr sz="900" b="1">
                <a:solidFill>
                  <a:schemeClr val="tx1"/>
                </a:solidFill>
              </a:defRPr>
            </a:lvl1pPr>
          </a:lstStyle>
          <a:p>
            <a:pPr rtl="0"/>
            <a:r>
              <a:rPr lang="es-MX" sz="800" dirty="0">
                <a:solidFill>
                  <a:schemeClr val="dk1"/>
                </a:solidFill>
                <a:latin typeface="Arial" panose="020B0604020202020204" pitchFamily="34" charset="0"/>
                <a:cs typeface="Arial" panose="020B0604020202020204" pitchFamily="34" charset="0"/>
              </a:rPr>
              <a:t>Paul Ehrlich propuso un papel del sistema inmunológico contra el cáncer.</a:t>
            </a:r>
            <a:r>
              <a:rPr lang="es-MX" sz="800" baseline="30000" dirty="0"/>
              <a:t>2</a:t>
            </a:r>
            <a:endParaRPr lang="en-US" sz="800" dirty="0">
              <a:solidFill>
                <a:schemeClr val="dk1"/>
              </a:solidFill>
              <a:latin typeface="Arial" panose="020B0604020202020204" pitchFamily="34" charset="0"/>
              <a:cs typeface="Arial" panose="020B0604020202020204" pitchFamily="34" charset="0"/>
            </a:endParaRPr>
          </a:p>
        </p:txBody>
      </p:sp>
      <p:sp>
        <p:nvSpPr>
          <p:cNvPr id="43" name="TextBox 42"/>
          <p:cNvSpPr txBox="1"/>
          <p:nvPr/>
        </p:nvSpPr>
        <p:spPr>
          <a:xfrm>
            <a:off x="2106465" y="3380621"/>
            <a:ext cx="963589" cy="430887"/>
          </a:xfrm>
          <a:prstGeom prst="rect">
            <a:avLst/>
          </a:prstGeom>
          <a:noFill/>
        </p:spPr>
        <p:txBody>
          <a:bodyPr wrap="square" rtlCol="0">
            <a:spAutoFit/>
          </a:bodyPr>
          <a:lstStyle>
            <a:defPPr>
              <a:defRPr lang="en-US"/>
            </a:defPPr>
            <a:lvl1pPr algn="ctr" rtl="0">
              <a:defRPr sz="1200" b="1"/>
            </a:lvl1pPr>
          </a:lstStyle>
          <a:p>
            <a:pPr rtl="0"/>
            <a:r>
              <a:rPr lang="es-MX" sz="1050" dirty="0"/>
              <a:t>Finales de </a:t>
            </a:r>
            <a:r>
              <a:rPr lang="es-MX" sz="1050" dirty="0" smtClean="0"/>
              <a:t>los 50</a:t>
            </a:r>
            <a:endParaRPr lang="es-MX" sz="1050" dirty="0"/>
          </a:p>
        </p:txBody>
      </p:sp>
      <p:cxnSp>
        <p:nvCxnSpPr>
          <p:cNvPr id="44" name="Straight Connector 43"/>
          <p:cNvCxnSpPr/>
          <p:nvPr/>
        </p:nvCxnSpPr>
        <p:spPr>
          <a:xfrm flipV="1">
            <a:off x="2591807" y="2710384"/>
            <a:ext cx="0" cy="685800"/>
          </a:xfrm>
          <a:prstGeom prst="line">
            <a:avLst/>
          </a:prstGeom>
          <a:ln w="9525">
            <a:headEnd type="oval"/>
          </a:ln>
        </p:spPr>
        <p:style>
          <a:lnRef idx="3">
            <a:schemeClr val="accent3"/>
          </a:lnRef>
          <a:fillRef idx="0">
            <a:schemeClr val="accent3"/>
          </a:fillRef>
          <a:effectRef idx="2">
            <a:schemeClr val="accent3"/>
          </a:effectRef>
          <a:fontRef idx="minor">
            <a:schemeClr val="tx1"/>
          </a:fontRef>
        </p:style>
      </p:cxnSp>
      <p:cxnSp>
        <p:nvCxnSpPr>
          <p:cNvPr id="35" name="Straight Connector 34"/>
          <p:cNvCxnSpPr/>
          <p:nvPr/>
        </p:nvCxnSpPr>
        <p:spPr>
          <a:xfrm flipV="1">
            <a:off x="4184539" y="2034109"/>
            <a:ext cx="0" cy="1371600"/>
          </a:xfrm>
          <a:prstGeom prst="line">
            <a:avLst/>
          </a:prstGeom>
          <a:ln w="9525">
            <a:headEnd type="oval"/>
          </a:ln>
        </p:spPr>
        <p:style>
          <a:lnRef idx="3">
            <a:schemeClr val="accent3"/>
          </a:lnRef>
          <a:fillRef idx="0">
            <a:schemeClr val="accent3"/>
          </a:fillRef>
          <a:effectRef idx="2">
            <a:schemeClr val="accent3"/>
          </a:effectRef>
          <a:fontRef idx="minor">
            <a:schemeClr val="tx1"/>
          </a:fontRef>
        </p:style>
      </p:cxnSp>
      <p:sp>
        <p:nvSpPr>
          <p:cNvPr id="23" name="TextBox 22"/>
          <p:cNvSpPr txBox="1"/>
          <p:nvPr/>
        </p:nvSpPr>
        <p:spPr>
          <a:xfrm>
            <a:off x="3466460" y="1769645"/>
            <a:ext cx="1436157" cy="969496"/>
          </a:xfrm>
          <a:prstGeom prst="rect">
            <a:avLst/>
          </a:prstGeom>
          <a:solidFill>
            <a:schemeClr val="bg1"/>
          </a:solidFill>
          <a:ln w="12700">
            <a:solidFill>
              <a:schemeClr val="accent1"/>
            </a:solidFill>
          </a:ln>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a:defRPr sz="900" b="1">
                <a:solidFill>
                  <a:schemeClr val="tx1"/>
                </a:solidFill>
              </a:defRPr>
            </a:lvl1pPr>
          </a:lstStyle>
          <a:p>
            <a:pPr rtl="0"/>
            <a:r>
              <a:rPr lang="es-MX" sz="800" dirty="0">
                <a:solidFill>
                  <a:schemeClr val="tx1">
                    <a:lumMod val="50000"/>
                  </a:schemeClr>
                </a:solidFill>
              </a:rPr>
              <a:t>Informes de regresión tumoral en pacientes </a:t>
            </a:r>
            <a:r>
              <a:rPr lang="es-MX" sz="800" dirty="0" smtClean="0">
                <a:solidFill>
                  <a:schemeClr val="tx1">
                    <a:lumMod val="50000"/>
                  </a:schemeClr>
                </a:solidFill>
              </a:rPr>
              <a:t>que recibían </a:t>
            </a:r>
            <a:r>
              <a:rPr lang="es-MX" sz="800" dirty="0">
                <a:solidFill>
                  <a:schemeClr val="tx1">
                    <a:lumMod val="50000"/>
                  </a:schemeClr>
                </a:solidFill>
              </a:rPr>
              <a:t>células </a:t>
            </a:r>
            <a:r>
              <a:rPr lang="es-MX" sz="800" dirty="0" smtClean="0">
                <a:solidFill>
                  <a:schemeClr val="tx1">
                    <a:lumMod val="50000"/>
                  </a:schemeClr>
                </a:solidFill>
              </a:rPr>
              <a:t>asesinas</a:t>
            </a:r>
          </a:p>
          <a:p>
            <a:pPr rtl="0"/>
            <a:r>
              <a:rPr lang="es-MX" sz="800" dirty="0" smtClean="0">
                <a:solidFill>
                  <a:schemeClr val="tx1">
                    <a:lumMod val="50000"/>
                  </a:schemeClr>
                </a:solidFill>
              </a:rPr>
              <a:t>activadas por</a:t>
            </a:r>
          </a:p>
          <a:p>
            <a:pPr rtl="0"/>
            <a:r>
              <a:rPr lang="es-MX" sz="800" dirty="0" err="1" smtClean="0">
                <a:solidFill>
                  <a:schemeClr val="tx1">
                    <a:lumMod val="50000"/>
                  </a:schemeClr>
                </a:solidFill>
              </a:rPr>
              <a:t>linfocinas</a:t>
            </a:r>
            <a:endParaRPr lang="es-MX" sz="800" dirty="0" smtClean="0">
              <a:solidFill>
                <a:schemeClr val="tx1">
                  <a:lumMod val="50000"/>
                </a:schemeClr>
              </a:solidFill>
            </a:endParaRPr>
          </a:p>
          <a:p>
            <a:pPr rtl="0"/>
            <a:r>
              <a:rPr lang="es-MX" sz="800" dirty="0" smtClean="0">
                <a:solidFill>
                  <a:schemeClr val="tx1">
                    <a:lumMod val="50000"/>
                  </a:schemeClr>
                </a:solidFill>
              </a:rPr>
              <a:t>(</a:t>
            </a:r>
            <a:r>
              <a:rPr lang="es-MX" sz="800" dirty="0">
                <a:solidFill>
                  <a:schemeClr val="tx1">
                    <a:lumMod val="50000"/>
                  </a:schemeClr>
                </a:solidFill>
              </a:rPr>
              <a:t>AAL) con IL-2</a:t>
            </a:r>
            <a:r>
              <a:rPr lang="en" sz="800" baseline="30000" dirty="0">
                <a:solidFill>
                  <a:schemeClr val="tx1">
                    <a:lumMod val="50000"/>
                  </a:schemeClr>
                </a:solidFill>
              </a:rPr>
              <a:t>4</a:t>
            </a:r>
          </a:p>
          <a:p>
            <a:pPr rtl="0"/>
            <a:endParaRPr lang="en-US" dirty="0">
              <a:solidFill>
                <a:schemeClr val="tx1">
                  <a:lumMod val="50000"/>
                </a:schemeClr>
              </a:solidFill>
            </a:endParaRPr>
          </a:p>
        </p:txBody>
      </p:sp>
      <p:sp>
        <p:nvSpPr>
          <p:cNvPr id="45" name="TextBox 44"/>
          <p:cNvSpPr txBox="1"/>
          <p:nvPr/>
        </p:nvSpPr>
        <p:spPr>
          <a:xfrm>
            <a:off x="1902470" y="1612820"/>
            <a:ext cx="1426998" cy="1338828"/>
          </a:xfrm>
          <a:prstGeom prst="rect">
            <a:avLst/>
          </a:prstGeom>
          <a:solidFill>
            <a:schemeClr val="bg1"/>
          </a:solidFill>
          <a:ln w="12700">
            <a:solidFill>
              <a:schemeClr val="accent1"/>
            </a:solidFill>
          </a:ln>
          <a:effectLst/>
        </p:spPr>
        <p:style>
          <a:lnRef idx="2">
            <a:schemeClr val="dk1"/>
          </a:lnRef>
          <a:fillRef idx="1">
            <a:schemeClr val="lt1"/>
          </a:fillRef>
          <a:effectRef idx="0">
            <a:schemeClr val="dk1"/>
          </a:effectRef>
          <a:fontRef idx="minor">
            <a:schemeClr val="dk1"/>
          </a:fontRef>
        </p:style>
        <p:txBody>
          <a:bodyPr wrap="square" rtlCol="0">
            <a:spAutoFit/>
          </a:bodyPr>
          <a:lstStyle/>
          <a:p>
            <a:pPr rtl="0"/>
            <a:r>
              <a:rPr lang="es-MX" sz="900" b="1" dirty="0">
                <a:solidFill>
                  <a:schemeClr val="tx1"/>
                </a:solidFill>
              </a:rPr>
              <a:t>Burnet y Thomas: La teoría del inmunovigilancia</a:t>
            </a:r>
            <a:r>
              <a:rPr lang="es-MX" sz="900" b="1" baseline="30000" dirty="0">
                <a:solidFill>
                  <a:schemeClr val="tx1"/>
                </a:solidFill>
              </a:rPr>
              <a:t>2</a:t>
            </a:r>
            <a:r>
              <a:rPr lang="es-MX" sz="900" b="1" dirty="0">
                <a:solidFill>
                  <a:schemeClr val="tx1"/>
                </a:solidFill>
              </a:rPr>
              <a:t>:</a:t>
            </a:r>
            <a:endParaRPr lang="en-US" sz="900" b="1" baseline="30000" dirty="0" smtClean="0">
              <a:solidFill>
                <a:schemeClr val="tx1"/>
              </a:solidFill>
            </a:endParaRPr>
          </a:p>
          <a:p>
            <a:pPr rtl="0"/>
            <a:r>
              <a:rPr lang="es-MX" sz="900" b="1" dirty="0">
                <a:solidFill>
                  <a:schemeClr val="tx1"/>
                </a:solidFill>
              </a:rPr>
              <a:t>El </a:t>
            </a:r>
            <a:r>
              <a:rPr lang="es-MX" sz="900" b="1" dirty="0" smtClean="0">
                <a:solidFill>
                  <a:schemeClr val="tx1"/>
                </a:solidFill>
              </a:rPr>
              <a:t>sistema inmunológico patrulla </a:t>
            </a:r>
            <a:r>
              <a:rPr lang="es-MX" sz="900" b="1" dirty="0">
                <a:solidFill>
                  <a:schemeClr val="tx1"/>
                </a:solidFill>
              </a:rPr>
              <a:t>el cuerpo para detectar y destruir células tumorales nacientes. </a:t>
            </a:r>
            <a:endParaRPr lang="en-US" sz="900" b="1" dirty="0">
              <a:solidFill>
                <a:schemeClr val="tx1"/>
              </a:solidFill>
            </a:endParaRPr>
          </a:p>
        </p:txBody>
      </p:sp>
      <p:sp>
        <p:nvSpPr>
          <p:cNvPr id="46" name="TextBox 45"/>
          <p:cNvSpPr txBox="1"/>
          <p:nvPr/>
        </p:nvSpPr>
        <p:spPr>
          <a:xfrm>
            <a:off x="4780121" y="3393321"/>
            <a:ext cx="797441" cy="276999"/>
          </a:xfrm>
          <a:prstGeom prst="rect">
            <a:avLst/>
          </a:prstGeom>
          <a:noFill/>
        </p:spPr>
        <p:txBody>
          <a:bodyPr wrap="square" rtlCol="0">
            <a:spAutoFit/>
          </a:bodyPr>
          <a:lstStyle/>
          <a:p>
            <a:pPr algn="ctr" rtl="0"/>
            <a:r>
              <a:rPr lang="es-MX" sz="1200" b="1" dirty="0"/>
              <a:t>1990s</a:t>
            </a:r>
            <a:endParaRPr lang="en-US" sz="1200" b="1" dirty="0"/>
          </a:p>
        </p:txBody>
      </p:sp>
      <p:cxnSp>
        <p:nvCxnSpPr>
          <p:cNvPr id="47" name="Straight Connector 46"/>
          <p:cNvCxnSpPr/>
          <p:nvPr/>
        </p:nvCxnSpPr>
        <p:spPr>
          <a:xfrm>
            <a:off x="5167732" y="3654592"/>
            <a:ext cx="0" cy="777240"/>
          </a:xfrm>
          <a:prstGeom prst="line">
            <a:avLst/>
          </a:prstGeom>
          <a:ln w="9525">
            <a:headEnd type="oval"/>
          </a:ln>
        </p:spPr>
        <p:style>
          <a:lnRef idx="3">
            <a:schemeClr val="accent3"/>
          </a:lnRef>
          <a:fillRef idx="0">
            <a:schemeClr val="accent3"/>
          </a:fillRef>
          <a:effectRef idx="2">
            <a:schemeClr val="accent3"/>
          </a:effectRef>
          <a:fontRef idx="minor">
            <a:schemeClr val="tx1"/>
          </a:fontRef>
        </p:style>
      </p:cxnSp>
      <p:sp>
        <p:nvSpPr>
          <p:cNvPr id="48" name="TextBox 47"/>
          <p:cNvSpPr txBox="1"/>
          <p:nvPr/>
        </p:nvSpPr>
        <p:spPr>
          <a:xfrm>
            <a:off x="4600100" y="4239663"/>
            <a:ext cx="1313050" cy="954107"/>
          </a:xfrm>
          <a:prstGeom prst="rect">
            <a:avLst/>
          </a:prstGeom>
          <a:solidFill>
            <a:schemeClr val="bg1"/>
          </a:solidFill>
          <a:ln w="12700">
            <a:solidFill>
              <a:schemeClr val="accent1"/>
            </a:solidFill>
          </a:ln>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a:defRPr sz="900" b="1">
                <a:solidFill>
                  <a:schemeClr val="tx1"/>
                </a:solidFill>
              </a:defRPr>
            </a:lvl1pPr>
          </a:lstStyle>
          <a:p>
            <a:pPr rtl="0"/>
            <a:r>
              <a:rPr lang="es-MX" sz="800" dirty="0"/>
              <a:t>Se encuentran tumores que expresan antígenos que pueden provocar una respuesta inmune mediada por los linfocitos-T.</a:t>
            </a:r>
            <a:r>
              <a:rPr lang="es-MX" sz="800" baseline="30000" dirty="0"/>
              <a:t>5</a:t>
            </a:r>
            <a:endParaRPr lang="en-US" sz="800" dirty="0"/>
          </a:p>
        </p:txBody>
      </p:sp>
      <p:cxnSp>
        <p:nvCxnSpPr>
          <p:cNvPr id="49" name="Straight Connector 48"/>
          <p:cNvCxnSpPr/>
          <p:nvPr/>
        </p:nvCxnSpPr>
        <p:spPr>
          <a:xfrm>
            <a:off x="6987340" y="3645067"/>
            <a:ext cx="0" cy="863504"/>
          </a:xfrm>
          <a:prstGeom prst="line">
            <a:avLst/>
          </a:prstGeom>
          <a:ln w="9525">
            <a:headEnd type="oval"/>
          </a:ln>
        </p:spPr>
        <p:style>
          <a:lnRef idx="3">
            <a:schemeClr val="accent3"/>
          </a:lnRef>
          <a:fillRef idx="0">
            <a:schemeClr val="accent3"/>
          </a:fillRef>
          <a:effectRef idx="2">
            <a:schemeClr val="accent3"/>
          </a:effectRef>
          <a:fontRef idx="minor">
            <a:schemeClr val="tx1"/>
          </a:fontRef>
        </p:style>
      </p:cxnSp>
      <p:sp>
        <p:nvSpPr>
          <p:cNvPr id="19" name="TextBox 18"/>
          <p:cNvSpPr txBox="1"/>
          <p:nvPr/>
        </p:nvSpPr>
        <p:spPr>
          <a:xfrm>
            <a:off x="6503555" y="4192034"/>
            <a:ext cx="1241898" cy="830997"/>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a:defRPr sz="900" b="1">
                <a:solidFill>
                  <a:schemeClr val="tx1"/>
                </a:solidFill>
              </a:defRPr>
            </a:lvl1pPr>
          </a:lstStyle>
          <a:p>
            <a:pPr rtl="0"/>
            <a:r>
              <a:rPr lang="es-MX" sz="800" dirty="0">
                <a:solidFill>
                  <a:schemeClr val="tx1">
                    <a:lumMod val="50000"/>
                  </a:schemeClr>
                </a:solidFill>
              </a:rPr>
              <a:t>Aumento de </a:t>
            </a:r>
            <a:r>
              <a:rPr lang="es-MX" sz="800" dirty="0" smtClean="0">
                <a:solidFill>
                  <a:schemeClr val="tx1">
                    <a:lumMod val="50000"/>
                  </a:schemeClr>
                </a:solidFill>
              </a:rPr>
              <a:t>tumorigénesis </a:t>
            </a:r>
            <a:r>
              <a:rPr lang="es-MX" sz="800" dirty="0">
                <a:solidFill>
                  <a:schemeClr val="tx1">
                    <a:lumMod val="50000"/>
                  </a:schemeClr>
                </a:solidFill>
              </a:rPr>
              <a:t>en ratones inmunodeficientes, carentes de células T, B y NKT.</a:t>
            </a:r>
            <a:r>
              <a:rPr lang="es-MX" sz="800" baseline="30000" dirty="0">
                <a:solidFill>
                  <a:schemeClr val="tx1">
                    <a:lumMod val="50000"/>
                  </a:schemeClr>
                </a:solidFill>
              </a:rPr>
              <a:t>7,8</a:t>
            </a:r>
            <a:endParaRPr lang="en-US" sz="800" dirty="0">
              <a:solidFill>
                <a:schemeClr val="tx1">
                  <a:lumMod val="50000"/>
                </a:schemeClr>
              </a:solidFill>
            </a:endParaRPr>
          </a:p>
        </p:txBody>
      </p:sp>
      <p:cxnSp>
        <p:nvCxnSpPr>
          <p:cNvPr id="50" name="Straight Connector 49"/>
          <p:cNvCxnSpPr/>
          <p:nvPr/>
        </p:nvCxnSpPr>
        <p:spPr>
          <a:xfrm flipV="1">
            <a:off x="7788039" y="2481784"/>
            <a:ext cx="0" cy="914400"/>
          </a:xfrm>
          <a:prstGeom prst="line">
            <a:avLst/>
          </a:prstGeom>
          <a:ln w="9525">
            <a:headEnd type="oval"/>
          </a:ln>
        </p:spPr>
        <p:style>
          <a:lnRef idx="3">
            <a:schemeClr val="accent3"/>
          </a:lnRef>
          <a:fillRef idx="0">
            <a:schemeClr val="accent3"/>
          </a:fillRef>
          <a:effectRef idx="2">
            <a:schemeClr val="accent3"/>
          </a:effectRef>
          <a:fontRef idx="minor">
            <a:schemeClr val="tx1"/>
          </a:fontRef>
        </p:style>
      </p:cxnSp>
      <p:sp>
        <p:nvSpPr>
          <p:cNvPr id="20" name="TextBox 19"/>
          <p:cNvSpPr txBox="1"/>
          <p:nvPr/>
        </p:nvSpPr>
        <p:spPr>
          <a:xfrm>
            <a:off x="7097405" y="2138084"/>
            <a:ext cx="1317756" cy="707886"/>
          </a:xfrm>
          <a:prstGeom prst="rect">
            <a:avLst/>
          </a:prstGeom>
          <a:solidFill>
            <a:schemeClr val="bg1"/>
          </a:solidFill>
          <a:ln w="12700">
            <a:solidFill>
              <a:schemeClr val="accent1"/>
            </a:solidFill>
          </a:ln>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a:defRPr sz="900" b="1">
                <a:solidFill>
                  <a:schemeClr val="tx1"/>
                </a:solidFill>
              </a:defRPr>
            </a:lvl1pPr>
          </a:lstStyle>
          <a:p>
            <a:pPr rtl="0"/>
            <a:r>
              <a:rPr lang="es-MX" sz="800" dirty="0">
                <a:solidFill>
                  <a:schemeClr val="tx1">
                    <a:lumMod val="50000"/>
                  </a:schemeClr>
                </a:solidFill>
              </a:rPr>
              <a:t>La respuesta inmunológica sigue siendo un foco activo en la investigación del cáncer.</a:t>
            </a:r>
            <a:r>
              <a:rPr lang="es-MX" sz="800" baseline="30000" dirty="0">
                <a:solidFill>
                  <a:schemeClr val="tx1">
                    <a:lumMod val="50000"/>
                  </a:schemeClr>
                </a:solidFill>
              </a:rPr>
              <a:t>9</a:t>
            </a:r>
            <a:endParaRPr lang="en-US" sz="800" dirty="0">
              <a:solidFill>
                <a:schemeClr val="tx1">
                  <a:lumMod val="50000"/>
                </a:schemeClr>
              </a:solidFill>
            </a:endParaRPr>
          </a:p>
        </p:txBody>
      </p:sp>
      <p:sp>
        <p:nvSpPr>
          <p:cNvPr id="51" name="TextBox 50"/>
          <p:cNvSpPr txBox="1"/>
          <p:nvPr/>
        </p:nvSpPr>
        <p:spPr>
          <a:xfrm>
            <a:off x="6588619" y="3400271"/>
            <a:ext cx="797441" cy="276999"/>
          </a:xfrm>
          <a:prstGeom prst="rect">
            <a:avLst/>
          </a:prstGeom>
          <a:noFill/>
        </p:spPr>
        <p:txBody>
          <a:bodyPr wrap="square" rtlCol="0">
            <a:spAutoFit/>
          </a:bodyPr>
          <a:lstStyle/>
          <a:p>
            <a:pPr algn="ctr" rtl="0"/>
            <a:r>
              <a:rPr lang="es-MX" sz="1200" b="1" dirty="0"/>
              <a:t>2000s</a:t>
            </a:r>
            <a:endParaRPr lang="en-US" sz="1200" b="1" dirty="0"/>
          </a:p>
        </p:txBody>
      </p:sp>
      <p:sp>
        <p:nvSpPr>
          <p:cNvPr id="33" name="TextBox 32"/>
          <p:cNvSpPr txBox="1"/>
          <p:nvPr/>
        </p:nvSpPr>
        <p:spPr>
          <a:xfrm>
            <a:off x="5356795" y="2106672"/>
            <a:ext cx="1596677" cy="830997"/>
          </a:xfrm>
          <a:prstGeom prst="rect">
            <a:avLst/>
          </a:prstGeom>
          <a:solidFill>
            <a:schemeClr val="bg1"/>
          </a:solidFill>
          <a:ln w="12700">
            <a:solidFill>
              <a:schemeClr val="accent1"/>
            </a:solidFill>
          </a:ln>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a:defRPr sz="900" b="1">
                <a:solidFill>
                  <a:schemeClr val="tx1"/>
                </a:solidFill>
              </a:defRPr>
            </a:lvl1pPr>
          </a:lstStyle>
          <a:p>
            <a:pPr rtl="0"/>
            <a:r>
              <a:rPr lang="es-MX" sz="800" dirty="0"/>
              <a:t>Los reguladores de la actividad de linfocitos T, estimularon la investigación del papel de los puntos de control inmunológico en cáncer.</a:t>
            </a:r>
            <a:r>
              <a:rPr lang="es-MX" sz="800" baseline="30000" dirty="0"/>
              <a:t>6</a:t>
            </a:r>
            <a:endParaRPr lang="en-US" sz="800" baseline="30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303" y="2698151"/>
            <a:ext cx="827636" cy="53559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3730" y="5076013"/>
            <a:ext cx="776370" cy="505970"/>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6912" y="2375839"/>
            <a:ext cx="884900" cy="688140"/>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4441" y="5071652"/>
            <a:ext cx="1464960" cy="10936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8270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rtl="0"/>
            <a:r>
              <a:rPr lang="es-MX" sz="3600" dirty="0"/>
              <a:t>¿</a:t>
            </a:r>
            <a:r>
              <a:rPr lang="es-MX" sz="3600" b="1" dirty="0"/>
              <a:t>Puede el sistema inmune </a:t>
            </a:r>
            <a:r>
              <a:rPr lang="es-MX" sz="3600" b="1" dirty="0" smtClean="0"/>
              <a:t>ser un </a:t>
            </a:r>
            <a:r>
              <a:rPr lang="es-MX" sz="3600" b="1" dirty="0"/>
              <a:t>importante aliado en la lucha contra el cáncer?</a:t>
            </a:r>
            <a:endParaRPr lang="en-US" sz="3600" b="1" dirty="0"/>
          </a:p>
        </p:txBody>
      </p:sp>
      <p:sp>
        <p:nvSpPr>
          <p:cNvPr id="11" name="Content Placeholder 10"/>
          <p:cNvSpPr>
            <a:spLocks noGrp="1"/>
          </p:cNvSpPr>
          <p:nvPr>
            <p:ph idx="1"/>
          </p:nvPr>
        </p:nvSpPr>
        <p:spPr/>
        <p:txBody>
          <a:bodyPr rtlCol="0">
            <a:normAutofit/>
          </a:bodyPr>
          <a:lstStyle/>
          <a:p>
            <a:pPr rtl="0"/>
            <a:r>
              <a:rPr lang="es-MX" sz="1800" dirty="0"/>
              <a:t>La presencia de células </a:t>
            </a:r>
            <a:r>
              <a:rPr lang="es-MX" sz="1800" dirty="0" smtClean="0"/>
              <a:t>inmunológicas </a:t>
            </a:r>
            <a:br>
              <a:rPr lang="es-MX" sz="1800" dirty="0" smtClean="0"/>
            </a:br>
            <a:r>
              <a:rPr lang="es-MX" sz="1800" dirty="0" smtClean="0"/>
              <a:t>(como </a:t>
            </a:r>
            <a:r>
              <a:rPr lang="es-MX" sz="1800" dirty="0"/>
              <a:t>los linfocitos T) dentro de un </a:t>
            </a:r>
            <a:r>
              <a:rPr lang="es-MX" sz="1800" dirty="0" smtClean="0"/>
              <a:t>tumor,</a:t>
            </a:r>
            <a:br>
              <a:rPr lang="es-MX" sz="1800" dirty="0" smtClean="0"/>
            </a:br>
            <a:r>
              <a:rPr lang="es-MX" sz="1800" dirty="0" smtClean="0"/>
              <a:t>ha sido </a:t>
            </a:r>
            <a:r>
              <a:rPr lang="es-MX" sz="1800" dirty="0"/>
              <a:t>correlacionada con mejor </a:t>
            </a:r>
            <a:r>
              <a:rPr lang="es-MX" sz="1800" dirty="0" smtClean="0"/>
              <a:t>resultado</a:t>
            </a:r>
            <a:br>
              <a:rPr lang="es-MX" sz="1800" dirty="0" smtClean="0"/>
            </a:br>
            <a:r>
              <a:rPr lang="es-MX" sz="1800" dirty="0" smtClean="0"/>
              <a:t>clínico </a:t>
            </a:r>
            <a:r>
              <a:rPr lang="es-MX" sz="1800" dirty="0"/>
              <a:t>en algunos tipos de </a:t>
            </a:r>
            <a:r>
              <a:rPr lang="es-MX" sz="1800" dirty="0" smtClean="0"/>
              <a:t>tumor </a:t>
            </a:r>
          </a:p>
          <a:p>
            <a:pPr lvl="1"/>
            <a:r>
              <a:rPr lang="es-MX" sz="1400" dirty="0"/>
              <a:t>Etapa menos avanzada</a:t>
            </a:r>
          </a:p>
          <a:p>
            <a:pPr lvl="1" rtl="0"/>
            <a:r>
              <a:rPr lang="es-MX" sz="1400" dirty="0"/>
              <a:t>Ausencia de signos de metástasis</a:t>
            </a:r>
          </a:p>
          <a:p>
            <a:pPr lvl="1" rtl="0"/>
            <a:r>
              <a:rPr lang="es-MX" sz="1400" dirty="0"/>
              <a:t>Aumento de </a:t>
            </a:r>
            <a:r>
              <a:rPr lang="es-MX" sz="1400" dirty="0" smtClean="0"/>
              <a:t>supervivencia</a:t>
            </a:r>
            <a:endParaRPr lang="es-MX" sz="1400" dirty="0"/>
          </a:p>
          <a:p>
            <a:pPr lvl="1" rtl="0"/>
            <a:r>
              <a:rPr lang="es-MX" sz="1400" dirty="0"/>
              <a:t>Reducción del riesgo de </a:t>
            </a:r>
            <a:r>
              <a:rPr lang="es-MX" sz="1400" dirty="0" smtClean="0"/>
              <a:t>recaída</a:t>
            </a:r>
          </a:p>
          <a:p>
            <a:pPr lvl="1" rtl="0"/>
            <a:endParaRPr lang="es-MX" sz="1400" dirty="0" smtClean="0"/>
          </a:p>
          <a:p>
            <a:pPr marL="457200" lvl="1" indent="0" rtl="0">
              <a:buNone/>
            </a:pPr>
            <a:endParaRPr lang="es-MX" sz="1400" dirty="0"/>
          </a:p>
          <a:p>
            <a:pPr rtl="0"/>
            <a:r>
              <a:rPr lang="es-MX" sz="1800" dirty="0"/>
              <a:t>Cuando el sistema inmunológico queda suprimido, aumenta el riesgo de desarrollar ciertos </a:t>
            </a:r>
            <a:r>
              <a:rPr lang="es-MX" sz="1800" dirty="0" smtClean="0"/>
              <a:t>cánceres</a:t>
            </a:r>
          </a:p>
          <a:p>
            <a:pPr lvl="1"/>
            <a:r>
              <a:rPr lang="es-MX" sz="1400" dirty="0"/>
              <a:t>Pacientes con </a:t>
            </a:r>
            <a:r>
              <a:rPr lang="es-MX" sz="1400" dirty="0" smtClean="0"/>
              <a:t>VIH</a:t>
            </a:r>
          </a:p>
          <a:p>
            <a:pPr lvl="1" rtl="0"/>
            <a:r>
              <a:rPr lang="es-MX" sz="1400" dirty="0" smtClean="0"/>
              <a:t>Pacientes </a:t>
            </a:r>
            <a:r>
              <a:rPr lang="es-MX" sz="1400" dirty="0"/>
              <a:t>con algún trasplante, tratados con </a:t>
            </a:r>
            <a:r>
              <a:rPr lang="es-MX" sz="1400" dirty="0" smtClean="0"/>
              <a:t>inmunosupresores</a:t>
            </a:r>
            <a:endParaRPr lang="en-US" sz="1400" baseline="30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6911" y="1595778"/>
            <a:ext cx="3124534" cy="2067039"/>
          </a:xfrm>
          <a:prstGeom prst="rect">
            <a:avLst/>
          </a:prstGeom>
        </p:spPr>
      </p:pic>
      <p:sp>
        <p:nvSpPr>
          <p:cNvPr id="8" name="TextBox 7"/>
          <p:cNvSpPr txBox="1"/>
          <p:nvPr/>
        </p:nvSpPr>
        <p:spPr>
          <a:xfrm>
            <a:off x="6193452" y="1422059"/>
            <a:ext cx="916385" cy="338554"/>
          </a:xfrm>
          <a:prstGeom prst="rect">
            <a:avLst/>
          </a:prstGeom>
          <a:noFill/>
        </p:spPr>
        <p:txBody>
          <a:bodyPr wrap="square" rtlCol="0">
            <a:spAutoFit/>
          </a:bodyPr>
          <a:lstStyle/>
          <a:p>
            <a:pPr rtl="0"/>
            <a:r>
              <a:rPr lang="es-MX" sz="1600" b="1" dirty="0">
                <a:solidFill>
                  <a:schemeClr val="tx1">
                    <a:lumMod val="50000"/>
                  </a:schemeClr>
                </a:solidFill>
                <a:effectLst>
                  <a:outerShdw blurRad="38100" dist="38100" dir="2700000" algn="tl">
                    <a:srgbClr val="000000">
                      <a:alpha val="43137"/>
                    </a:srgbClr>
                  </a:outerShdw>
                </a:effectLst>
              </a:rPr>
              <a:t>Tumor</a:t>
            </a:r>
            <a:endParaRPr lang="en-US" sz="1600" b="1" dirty="0">
              <a:solidFill>
                <a:schemeClr val="tx1">
                  <a:lumMod val="50000"/>
                </a:schemeClr>
              </a:solidFill>
              <a:effectLst>
                <a:outerShdw blurRad="38100" dist="38100" dir="2700000" algn="tl">
                  <a:srgbClr val="000000">
                    <a:alpha val="43137"/>
                  </a:srgbClr>
                </a:outerShdw>
              </a:effectLst>
            </a:endParaRPr>
          </a:p>
        </p:txBody>
      </p:sp>
      <p:sp>
        <p:nvSpPr>
          <p:cNvPr id="10" name="TextBox 9"/>
          <p:cNvSpPr txBox="1"/>
          <p:nvPr/>
        </p:nvSpPr>
        <p:spPr>
          <a:xfrm>
            <a:off x="6875929" y="2332349"/>
            <a:ext cx="1102260" cy="307777"/>
          </a:xfrm>
          <a:prstGeom prst="rect">
            <a:avLst/>
          </a:prstGeom>
          <a:noFill/>
        </p:spPr>
        <p:txBody>
          <a:bodyPr wrap="square" rtlCol="0">
            <a:spAutoFit/>
          </a:bodyPr>
          <a:lstStyle/>
          <a:p>
            <a:pPr rtl="0"/>
            <a:r>
              <a:rPr lang="es-MX" sz="1400" b="1" dirty="0" smtClean="0">
                <a:solidFill>
                  <a:schemeClr val="tx1">
                    <a:lumMod val="50000"/>
                  </a:schemeClr>
                </a:solidFill>
                <a:effectLst>
                  <a:outerShdw blurRad="38100" dist="38100" dir="2700000" algn="tl">
                    <a:srgbClr val="000000">
                      <a:alpha val="43137"/>
                    </a:srgbClr>
                  </a:outerShdw>
                </a:effectLst>
              </a:rPr>
              <a:t>Células T</a:t>
            </a:r>
            <a:endParaRPr lang="en-US" sz="1400" b="1" dirty="0">
              <a:solidFill>
                <a:schemeClr val="tx1">
                  <a:lumMod val="50000"/>
                </a:schemeClr>
              </a:solidFill>
              <a:effectLst>
                <a:outerShdw blurRad="38100" dist="38100" dir="2700000" algn="tl">
                  <a:srgbClr val="000000">
                    <a:alpha val="43137"/>
                  </a:srgbClr>
                </a:outerShdw>
              </a:effectLst>
            </a:endParaRPr>
          </a:p>
        </p:txBody>
      </p:sp>
      <p:cxnSp>
        <p:nvCxnSpPr>
          <p:cNvPr id="13" name="Straight Connector 12"/>
          <p:cNvCxnSpPr/>
          <p:nvPr/>
        </p:nvCxnSpPr>
        <p:spPr>
          <a:xfrm flipV="1">
            <a:off x="6886562" y="2586962"/>
            <a:ext cx="223275" cy="34608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246258" y="2608853"/>
            <a:ext cx="0" cy="22860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7450045" y="2586961"/>
            <a:ext cx="191442" cy="22860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6751638" y="1728481"/>
            <a:ext cx="100133" cy="173038"/>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340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436860">
            <a:off x="3149744" y="1605187"/>
            <a:ext cx="3050927" cy="36145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pPr rtl="0"/>
            <a:r>
              <a:rPr lang="es-MX" dirty="0"/>
              <a:t>La evasión de la respuesta inmune es una característica emergente del cáncer</a:t>
            </a:r>
            <a:r>
              <a:rPr lang="es-MX" baseline="30000" dirty="0"/>
              <a:t>1</a:t>
            </a:r>
            <a:endParaRPr lang="en-US" baseline="30000" dirty="0"/>
          </a:p>
        </p:txBody>
      </p:sp>
      <p:sp>
        <p:nvSpPr>
          <p:cNvPr id="9" name="Rectangle 87"/>
          <p:cNvSpPr>
            <a:spLocks noChangeArrowheads="1"/>
          </p:cNvSpPr>
          <p:nvPr/>
        </p:nvSpPr>
        <p:spPr bwMode="auto">
          <a:xfrm>
            <a:off x="6051999" y="1727858"/>
            <a:ext cx="2271475" cy="1281809"/>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1" compatLnSpc="1">
            <a:prstTxWarp prst="textNoShape">
              <a:avLst/>
            </a:prstTxWarp>
          </a:bodyPr>
          <a:lstStyle/>
          <a:p>
            <a:pPr algn="ctr" rtl="0" fontAlgn="base">
              <a:spcBef>
                <a:spcPct val="0"/>
              </a:spcBef>
              <a:spcAft>
                <a:spcPct val="0"/>
              </a:spcAft>
            </a:pPr>
            <a:r>
              <a:rPr lang="es-MX" sz="1200" b="1" dirty="0">
                <a:solidFill>
                  <a:schemeClr val="accent4">
                    <a:lumMod val="75000"/>
                  </a:schemeClr>
                </a:solidFill>
                <a:latin typeface="Arial" pitchFamily="34" charset="0"/>
                <a:cs typeface="Arial" pitchFamily="34" charset="0"/>
              </a:rPr>
              <a:t>Las células tumorales pueden evadir la detección y destrucción del sistema inmune</a:t>
            </a:r>
            <a:endParaRPr lang="en-US" altLang="en-US" sz="1200" b="1" dirty="0">
              <a:solidFill>
                <a:schemeClr val="accent4">
                  <a:lumMod val="75000"/>
                </a:schemeClr>
              </a:solidFill>
              <a:latin typeface="Arial" pitchFamily="34" charset="0"/>
              <a:cs typeface="Arial" pitchFamily="34" charset="0"/>
            </a:endParaRPr>
          </a:p>
        </p:txBody>
      </p:sp>
      <p:sp>
        <p:nvSpPr>
          <p:cNvPr id="24" name="Rectangle 87"/>
          <p:cNvSpPr>
            <a:spLocks noChangeArrowheads="1"/>
          </p:cNvSpPr>
          <p:nvPr/>
        </p:nvSpPr>
        <p:spPr bwMode="auto">
          <a:xfrm>
            <a:off x="5479751" y="4680856"/>
            <a:ext cx="2339164" cy="92808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a:solidFill>
                  <a:schemeClr val="tx1"/>
                </a:solidFill>
                <a:latin typeface="Arial" pitchFamily="34" charset="0"/>
                <a:cs typeface="Arial" pitchFamily="34" charset="0"/>
              </a:rPr>
              <a:t>Las células tumorales estimulan el crecimiento de nuevos vasos sanguíneos</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87"/>
          <p:cNvSpPr>
            <a:spLocks noChangeArrowheads="1"/>
          </p:cNvSpPr>
          <p:nvPr/>
        </p:nvSpPr>
        <p:spPr bwMode="auto">
          <a:xfrm>
            <a:off x="6006835" y="3746800"/>
            <a:ext cx="2679965" cy="821448"/>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a:solidFill>
                  <a:schemeClr val="tx1"/>
                </a:solidFill>
                <a:latin typeface="Arial" pitchFamily="34" charset="0"/>
                <a:cs typeface="Arial" pitchFamily="34" charset="0"/>
              </a:rPr>
              <a:t>Las células tumorales invaden y se extienden por metástasis a otros tejidos</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87"/>
          <p:cNvSpPr>
            <a:spLocks noChangeArrowheads="1"/>
          </p:cNvSpPr>
          <p:nvPr/>
        </p:nvSpPr>
        <p:spPr bwMode="auto">
          <a:xfrm>
            <a:off x="991617" y="3800117"/>
            <a:ext cx="1638903" cy="714815"/>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a:solidFill>
                  <a:schemeClr val="tx1"/>
                </a:solidFill>
                <a:latin typeface="Arial" pitchFamily="34" charset="0"/>
                <a:cs typeface="Arial" pitchFamily="34" charset="0"/>
              </a:rPr>
              <a:t>Las células tumorales se dividen sin control</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Freeform 15"/>
          <p:cNvSpPr/>
          <p:nvPr/>
        </p:nvSpPr>
        <p:spPr>
          <a:xfrm rot="19086320" flipH="1" flipV="1">
            <a:off x="5453381" y="3868976"/>
            <a:ext cx="194995" cy="336434"/>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w="19050">
            <a:solidFill>
              <a:srgbClr val="FFFF00"/>
            </a:solidFill>
            <a:prstDash val="sysDash"/>
            <a:tailEnd type="triangle" w="lg" len="med"/>
          </a:ln>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7424A"/>
              </a:solidFill>
              <a:effectLst/>
              <a:uLnTx/>
              <a:uFillTx/>
              <a:latin typeface="+mn-lt"/>
              <a:ea typeface="+mn-ea"/>
              <a:cs typeface="+mn-cs"/>
            </a:endParaRPr>
          </a:p>
        </p:txBody>
      </p:sp>
      <p:sp>
        <p:nvSpPr>
          <p:cNvPr id="32" name="Rectangle 31"/>
          <p:cNvSpPr/>
          <p:nvPr/>
        </p:nvSpPr>
        <p:spPr>
          <a:xfrm>
            <a:off x="4439582" y="1904851"/>
            <a:ext cx="1043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rtl="0" fontAlgn="base">
              <a:spcBef>
                <a:spcPct val="0"/>
              </a:spcBef>
              <a:spcAft>
                <a:spcPct val="0"/>
              </a:spcAft>
            </a:pPr>
            <a:r>
              <a:rPr lang="es-MX" sz="900" b="1" dirty="0">
                <a:solidFill>
                  <a:srgbClr val="37424A"/>
                </a:solidFill>
                <a:latin typeface="Arial" pitchFamily="34" charset="0"/>
                <a:cs typeface="Arial" pitchFamily="34" charset="0"/>
              </a:rPr>
              <a:t>Linfocitos T activados</a:t>
            </a:r>
            <a:endParaRPr lang="en-US" altLang="en-US" sz="900" b="1" dirty="0">
              <a:solidFill>
                <a:srgbClr val="37424A"/>
              </a:solidFill>
              <a:latin typeface="Arial" pitchFamily="34" charset="0"/>
              <a:cs typeface="Arial" pitchFamily="34" charset="0"/>
            </a:endParaRPr>
          </a:p>
        </p:txBody>
      </p:sp>
      <p:sp>
        <p:nvSpPr>
          <p:cNvPr id="45" name="TextBox 110"/>
          <p:cNvSpPr txBox="1">
            <a:spLocks noChangeArrowheads="1"/>
          </p:cNvSpPr>
          <p:nvPr/>
        </p:nvSpPr>
        <p:spPr bwMode="auto">
          <a:xfrm>
            <a:off x="3815017" y="3378548"/>
            <a:ext cx="1670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2400" b="1" dirty="0">
                <a:solidFill>
                  <a:srgbClr val="FFFF00"/>
                </a:solidFill>
                <a:effectLst>
                  <a:outerShdw blurRad="38100" dist="38100" dir="2700000" algn="tl">
                    <a:srgbClr val="000000">
                      <a:alpha val="43137"/>
                    </a:srgbClr>
                  </a:outerShdw>
                </a:effectLst>
                <a:latin typeface="Arial" pitchFamily="34" charset="0"/>
                <a:cs typeface="Arial" pitchFamily="34" charset="0"/>
              </a:rPr>
              <a:t>TUMOR</a:t>
            </a:r>
            <a:endParaRPr kumimoji="0" lang="en-US" altLang="en-US" sz="3600" b="0" i="0" u="none" strike="noStrike" cap="none" normalizeH="0" baseline="0" dirty="0" smtClean="0">
              <a:ln>
                <a:noFill/>
              </a:ln>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224944" y="6484349"/>
            <a:ext cx="5391150" cy="153888"/>
          </a:xfrm>
          <a:prstGeom prst="rect">
            <a:avLst/>
          </a:prstGeom>
          <a:noFill/>
        </p:spPr>
        <p:txBody>
          <a:bodyPr vert="horz" wrap="square" lIns="0" tIns="0" rIns="0" bIns="0" numCol="1" rtlCol="0" anchor="b" anchorCtr="0" compatLnSpc="1">
            <a:prstTxWarp prst="textNoShape">
              <a:avLst/>
            </a:prstTxWarp>
            <a:spAutoFit/>
          </a:bodyPr>
          <a:lstStyle/>
          <a:p>
            <a:pPr rtl="0" fontAlgn="base">
              <a:spcBef>
                <a:spcPts val="300"/>
              </a:spcBef>
              <a:spcAft>
                <a:spcPct val="0"/>
              </a:spcAft>
            </a:pPr>
            <a:r>
              <a:rPr lang="es-MX" sz="1000" b="1" dirty="0">
                <a:solidFill>
                  <a:srgbClr val="37424A"/>
                </a:solidFill>
              </a:rPr>
              <a:t>1. </a:t>
            </a:r>
            <a:r>
              <a:rPr lang="es-MX" sz="1000" dirty="0">
                <a:solidFill>
                  <a:srgbClr val="37424A"/>
                </a:solidFill>
              </a:rPr>
              <a:t>Hanahan D </a:t>
            </a:r>
            <a:r>
              <a:rPr lang="es-MX" sz="1000" dirty="0" smtClean="0">
                <a:solidFill>
                  <a:srgbClr val="37424A"/>
                </a:solidFill>
              </a:rPr>
              <a:t>y cols, </a:t>
            </a:r>
            <a:r>
              <a:rPr lang="es-MX" sz="1000" i="1" dirty="0">
                <a:solidFill>
                  <a:srgbClr val="37424A"/>
                </a:solidFill>
              </a:rPr>
              <a:t>Cell</a:t>
            </a:r>
            <a:r>
              <a:rPr lang="es-MX" sz="1000" dirty="0">
                <a:solidFill>
                  <a:srgbClr val="37424A"/>
                </a:solidFill>
              </a:rPr>
              <a:t>. 2011;144:646–674. </a:t>
            </a:r>
          </a:p>
        </p:txBody>
      </p:sp>
      <p:sp>
        <p:nvSpPr>
          <p:cNvPr id="43" name="Rectangle 87"/>
          <p:cNvSpPr>
            <a:spLocks noChangeArrowheads="1"/>
          </p:cNvSpPr>
          <p:nvPr/>
        </p:nvSpPr>
        <p:spPr bwMode="auto">
          <a:xfrm>
            <a:off x="690252" y="2043659"/>
            <a:ext cx="2535854" cy="650207"/>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1" compatLnSpc="1">
            <a:prstTxWarp prst="textNoShape">
              <a:avLst/>
            </a:prstTxWarp>
          </a:bodyPr>
          <a:lstStyle/>
          <a:p>
            <a:pPr algn="ctr" rtl="0" fontAlgn="base">
              <a:spcBef>
                <a:spcPct val="0"/>
              </a:spcBef>
              <a:spcAft>
                <a:spcPct val="0"/>
              </a:spcAft>
            </a:pPr>
            <a:r>
              <a:rPr lang="es-MX" sz="1200" b="1" dirty="0">
                <a:solidFill>
                  <a:schemeClr val="accent4">
                    <a:lumMod val="75000"/>
                  </a:schemeClr>
                </a:solidFill>
                <a:latin typeface="Arial" pitchFamily="34" charset="0"/>
                <a:cs typeface="Arial" pitchFamily="34" charset="0"/>
              </a:rPr>
              <a:t>Las células tumorales pueden reprogramar el metabolismo celular para obtener energía</a:t>
            </a:r>
            <a:endParaRPr lang="en-US" altLang="en-US" sz="1200" b="1" dirty="0">
              <a:solidFill>
                <a:schemeClr val="accent4">
                  <a:lumMod val="75000"/>
                </a:schemeClr>
              </a:solidFill>
              <a:latin typeface="Arial" pitchFamily="34" charset="0"/>
              <a:cs typeface="Arial" pitchFamily="34" charset="0"/>
            </a:endParaRPr>
          </a:p>
        </p:txBody>
      </p:sp>
      <p:grpSp>
        <p:nvGrpSpPr>
          <p:cNvPr id="10" name="Group 9"/>
          <p:cNvGrpSpPr/>
          <p:nvPr/>
        </p:nvGrpSpPr>
        <p:grpSpPr>
          <a:xfrm>
            <a:off x="3077695" y="2270103"/>
            <a:ext cx="569178" cy="556829"/>
            <a:chOff x="2908125" y="2676114"/>
            <a:chExt cx="329555" cy="322405"/>
          </a:xfrm>
        </p:grpSpPr>
        <p:sp>
          <p:nvSpPr>
            <p:cNvPr id="6" name="Oval 5"/>
            <p:cNvSpPr/>
            <p:nvPr/>
          </p:nvSpPr>
          <p:spPr>
            <a:xfrm>
              <a:off x="3029342" y="2801866"/>
              <a:ext cx="74237" cy="7423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rtl="0"/>
              <a:endParaRPr lang="en-US" dirty="0"/>
            </a:p>
          </p:txBody>
        </p:sp>
        <p:sp>
          <p:nvSpPr>
            <p:cNvPr id="8" name="Oval 7"/>
            <p:cNvSpPr/>
            <p:nvPr/>
          </p:nvSpPr>
          <p:spPr>
            <a:xfrm>
              <a:off x="3004864" y="2676114"/>
              <a:ext cx="128929" cy="322405"/>
            </a:xfrm>
            <a:prstGeom prst="ellipse">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6" name="Oval 45"/>
            <p:cNvSpPr/>
            <p:nvPr/>
          </p:nvSpPr>
          <p:spPr>
            <a:xfrm rot="3041769">
              <a:off x="3012013" y="2670759"/>
              <a:ext cx="128929" cy="322405"/>
            </a:xfrm>
            <a:prstGeom prst="ellipse">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7" name="Oval 46"/>
            <p:cNvSpPr/>
            <p:nvPr/>
          </p:nvSpPr>
          <p:spPr>
            <a:xfrm rot="18558231" flipH="1">
              <a:off x="3004863" y="2676113"/>
              <a:ext cx="128929" cy="322405"/>
            </a:xfrm>
            <a:prstGeom prst="ellipse">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sp>
        <p:nvSpPr>
          <p:cNvPr id="11" name="Rounded Rectangle 10"/>
          <p:cNvSpPr/>
          <p:nvPr/>
        </p:nvSpPr>
        <p:spPr>
          <a:xfrm>
            <a:off x="3358485" y="1283272"/>
            <a:ext cx="2438711" cy="395021"/>
          </a:xfrm>
          <a:prstGeom prst="roundRect">
            <a:avLst/>
          </a:prstGeom>
          <a:ln>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rtl="0"/>
            <a:r>
              <a:rPr lang="es-MX" sz="1400" dirty="0">
                <a:solidFill>
                  <a:schemeClr val="accent4">
                    <a:lumMod val="75000"/>
                  </a:schemeClr>
                </a:solidFill>
              </a:rPr>
              <a:t>Características emergentes</a:t>
            </a:r>
            <a:endParaRPr lang="en-US" sz="1400" baseline="30000" dirty="0">
              <a:solidFill>
                <a:schemeClr val="accent4">
                  <a:lumMod val="75000"/>
                </a:schemeClr>
              </a:solidFill>
            </a:endParaRPr>
          </a:p>
        </p:txBody>
      </p:sp>
      <p:sp>
        <p:nvSpPr>
          <p:cNvPr id="12" name="Arc 11"/>
          <p:cNvSpPr/>
          <p:nvPr/>
        </p:nvSpPr>
        <p:spPr>
          <a:xfrm>
            <a:off x="4524148" y="1441466"/>
            <a:ext cx="2535019" cy="1116025"/>
          </a:xfrm>
          <a:prstGeom prst="arc">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sp>
        <p:nvSpPr>
          <p:cNvPr id="49" name="Arc 48"/>
          <p:cNvSpPr/>
          <p:nvPr/>
        </p:nvSpPr>
        <p:spPr>
          <a:xfrm flipH="1">
            <a:off x="2088429" y="1441466"/>
            <a:ext cx="2535019" cy="1116025"/>
          </a:xfrm>
          <a:prstGeom prst="arc">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sp>
        <p:nvSpPr>
          <p:cNvPr id="50" name="Arc 49"/>
          <p:cNvSpPr/>
          <p:nvPr/>
        </p:nvSpPr>
        <p:spPr>
          <a:xfrm flipV="1">
            <a:off x="4529686" y="4987349"/>
            <a:ext cx="2535019" cy="1116025"/>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sp>
        <p:nvSpPr>
          <p:cNvPr id="51" name="Arc 50"/>
          <p:cNvSpPr/>
          <p:nvPr/>
        </p:nvSpPr>
        <p:spPr>
          <a:xfrm flipH="1" flipV="1">
            <a:off x="2093967" y="4987349"/>
            <a:ext cx="2535019" cy="1116025"/>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sp>
        <p:nvSpPr>
          <p:cNvPr id="48" name="Rounded Rectangle 47"/>
          <p:cNvSpPr/>
          <p:nvPr/>
        </p:nvSpPr>
        <p:spPr>
          <a:xfrm>
            <a:off x="3299965" y="5895136"/>
            <a:ext cx="2574193" cy="39502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rtl="0"/>
            <a:r>
              <a:rPr lang="es-MX" sz="1400" dirty="0"/>
              <a:t>Características establecidas</a:t>
            </a:r>
            <a:endParaRPr lang="en-US" sz="1400" baseline="30000" dirty="0"/>
          </a:p>
        </p:txBody>
      </p:sp>
      <p:sp>
        <p:nvSpPr>
          <p:cNvPr id="52" name="Rectangle 87"/>
          <p:cNvSpPr>
            <a:spLocks noChangeArrowheads="1"/>
          </p:cNvSpPr>
          <p:nvPr/>
        </p:nvSpPr>
        <p:spPr bwMode="auto">
          <a:xfrm>
            <a:off x="3890483" y="5004753"/>
            <a:ext cx="1727047" cy="1091456"/>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a:solidFill>
                  <a:schemeClr val="tx1"/>
                </a:solidFill>
                <a:latin typeface="Arial" pitchFamily="34" charset="0"/>
                <a:cs typeface="Arial" pitchFamily="34" charset="0"/>
              </a:rPr>
              <a:t>Las células tumorales resisten la muerte celular</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6578" y="4264098"/>
            <a:ext cx="228600" cy="221765"/>
          </a:xfrm>
          <a:prstGeom prst="rect">
            <a:avLst/>
          </a:prstGeom>
        </p:spPr>
      </p:pic>
      <p:sp>
        <p:nvSpPr>
          <p:cNvPr id="17" name="Freeform 16"/>
          <p:cNvSpPr/>
          <p:nvPr/>
        </p:nvSpPr>
        <p:spPr>
          <a:xfrm>
            <a:off x="5066367" y="1639989"/>
            <a:ext cx="1015376" cy="1211766"/>
          </a:xfrm>
          <a:custGeom>
            <a:avLst/>
            <a:gdLst>
              <a:gd name="connsiteX0" fmla="*/ 0 w 1015376"/>
              <a:gd name="connsiteY0" fmla="*/ 1021032 h 1211766"/>
              <a:gd name="connsiteX1" fmla="*/ 0 w 1015376"/>
              <a:gd name="connsiteY1" fmla="*/ 1021032 h 1211766"/>
              <a:gd name="connsiteX2" fmla="*/ 33659 w 1015376"/>
              <a:gd name="connsiteY2" fmla="*/ 1060301 h 1211766"/>
              <a:gd name="connsiteX3" fmla="*/ 72927 w 1015376"/>
              <a:gd name="connsiteY3" fmla="*/ 1099570 h 1211766"/>
              <a:gd name="connsiteX4" fmla="*/ 100976 w 1015376"/>
              <a:gd name="connsiteY4" fmla="*/ 1127619 h 1211766"/>
              <a:gd name="connsiteX5" fmla="*/ 151465 w 1015376"/>
              <a:gd name="connsiteY5" fmla="*/ 1172497 h 1211766"/>
              <a:gd name="connsiteX6" fmla="*/ 173904 w 1015376"/>
              <a:gd name="connsiteY6" fmla="*/ 1200546 h 1211766"/>
              <a:gd name="connsiteX7" fmla="*/ 207563 w 1015376"/>
              <a:gd name="connsiteY7" fmla="*/ 1211766 h 1211766"/>
              <a:gd name="connsiteX8" fmla="*/ 291710 w 1015376"/>
              <a:gd name="connsiteY8" fmla="*/ 1206156 h 1211766"/>
              <a:gd name="connsiteX9" fmla="*/ 314149 w 1015376"/>
              <a:gd name="connsiteY9" fmla="*/ 1172497 h 1211766"/>
              <a:gd name="connsiteX10" fmla="*/ 330979 w 1015376"/>
              <a:gd name="connsiteY10" fmla="*/ 1155668 h 1211766"/>
              <a:gd name="connsiteX11" fmla="*/ 353418 w 1015376"/>
              <a:gd name="connsiteY11" fmla="*/ 1116399 h 1211766"/>
              <a:gd name="connsiteX12" fmla="*/ 370248 w 1015376"/>
              <a:gd name="connsiteY12" fmla="*/ 1099570 h 1211766"/>
              <a:gd name="connsiteX13" fmla="*/ 387077 w 1015376"/>
              <a:gd name="connsiteY13" fmla="*/ 1060301 h 1211766"/>
              <a:gd name="connsiteX14" fmla="*/ 403907 w 1015376"/>
              <a:gd name="connsiteY14" fmla="*/ 1026642 h 1211766"/>
              <a:gd name="connsiteX15" fmla="*/ 420736 w 1015376"/>
              <a:gd name="connsiteY15" fmla="*/ 987373 h 1211766"/>
              <a:gd name="connsiteX16" fmla="*/ 437565 w 1015376"/>
              <a:gd name="connsiteY16" fmla="*/ 936885 h 1211766"/>
              <a:gd name="connsiteX17" fmla="*/ 443175 w 1015376"/>
              <a:gd name="connsiteY17" fmla="*/ 914446 h 1211766"/>
              <a:gd name="connsiteX18" fmla="*/ 454395 w 1015376"/>
              <a:gd name="connsiteY18" fmla="*/ 897616 h 1211766"/>
              <a:gd name="connsiteX19" fmla="*/ 471224 w 1015376"/>
              <a:gd name="connsiteY19" fmla="*/ 852738 h 1211766"/>
              <a:gd name="connsiteX20" fmla="*/ 488054 w 1015376"/>
              <a:gd name="connsiteY20" fmla="*/ 819079 h 1211766"/>
              <a:gd name="connsiteX21" fmla="*/ 510493 w 1015376"/>
              <a:gd name="connsiteY21" fmla="*/ 768591 h 1211766"/>
              <a:gd name="connsiteX22" fmla="*/ 527323 w 1015376"/>
              <a:gd name="connsiteY22" fmla="*/ 729322 h 1211766"/>
              <a:gd name="connsiteX23" fmla="*/ 532932 w 1015376"/>
              <a:gd name="connsiteY23" fmla="*/ 712492 h 1211766"/>
              <a:gd name="connsiteX24" fmla="*/ 544152 w 1015376"/>
              <a:gd name="connsiteY24" fmla="*/ 695663 h 1211766"/>
              <a:gd name="connsiteX25" fmla="*/ 555372 w 1015376"/>
              <a:gd name="connsiteY25" fmla="*/ 662004 h 1211766"/>
              <a:gd name="connsiteX26" fmla="*/ 577811 w 1015376"/>
              <a:gd name="connsiteY26" fmla="*/ 622735 h 1211766"/>
              <a:gd name="connsiteX27" fmla="*/ 583421 w 1015376"/>
              <a:gd name="connsiteY27" fmla="*/ 605906 h 1211766"/>
              <a:gd name="connsiteX28" fmla="*/ 594640 w 1015376"/>
              <a:gd name="connsiteY28" fmla="*/ 589076 h 1211766"/>
              <a:gd name="connsiteX29" fmla="*/ 605860 w 1015376"/>
              <a:gd name="connsiteY29" fmla="*/ 566637 h 1211766"/>
              <a:gd name="connsiteX30" fmla="*/ 628299 w 1015376"/>
              <a:gd name="connsiteY30" fmla="*/ 532978 h 1211766"/>
              <a:gd name="connsiteX31" fmla="*/ 661958 w 1015376"/>
              <a:gd name="connsiteY31" fmla="*/ 476880 h 1211766"/>
              <a:gd name="connsiteX32" fmla="*/ 673178 w 1015376"/>
              <a:gd name="connsiteY32" fmla="*/ 460051 h 1211766"/>
              <a:gd name="connsiteX33" fmla="*/ 690007 w 1015376"/>
              <a:gd name="connsiteY33" fmla="*/ 443221 h 1211766"/>
              <a:gd name="connsiteX34" fmla="*/ 701227 w 1015376"/>
              <a:gd name="connsiteY34" fmla="*/ 426392 h 1211766"/>
              <a:gd name="connsiteX35" fmla="*/ 740496 w 1015376"/>
              <a:gd name="connsiteY35" fmla="*/ 392733 h 1211766"/>
              <a:gd name="connsiteX36" fmla="*/ 751715 w 1015376"/>
              <a:gd name="connsiteY36" fmla="*/ 375903 h 1211766"/>
              <a:gd name="connsiteX37" fmla="*/ 768545 w 1015376"/>
              <a:gd name="connsiteY37" fmla="*/ 364684 h 1211766"/>
              <a:gd name="connsiteX38" fmla="*/ 813423 w 1015376"/>
              <a:gd name="connsiteY38" fmla="*/ 331025 h 1211766"/>
              <a:gd name="connsiteX39" fmla="*/ 830253 w 1015376"/>
              <a:gd name="connsiteY39" fmla="*/ 319805 h 1211766"/>
              <a:gd name="connsiteX40" fmla="*/ 863911 w 1015376"/>
              <a:gd name="connsiteY40" fmla="*/ 308586 h 1211766"/>
              <a:gd name="connsiteX41" fmla="*/ 920010 w 1015376"/>
              <a:gd name="connsiteY41" fmla="*/ 274927 h 1211766"/>
              <a:gd name="connsiteX42" fmla="*/ 970498 w 1015376"/>
              <a:gd name="connsiteY42" fmla="*/ 230048 h 1211766"/>
              <a:gd name="connsiteX43" fmla="*/ 992937 w 1015376"/>
              <a:gd name="connsiteY43" fmla="*/ 179560 h 1211766"/>
              <a:gd name="connsiteX44" fmla="*/ 1015376 w 1015376"/>
              <a:gd name="connsiteY44" fmla="*/ 145901 h 1211766"/>
              <a:gd name="connsiteX45" fmla="*/ 998547 w 1015376"/>
              <a:gd name="connsiteY45" fmla="*/ 28095 h 1211766"/>
              <a:gd name="connsiteX46" fmla="*/ 981718 w 1015376"/>
              <a:gd name="connsiteY46" fmla="*/ 16875 h 1211766"/>
              <a:gd name="connsiteX47" fmla="*/ 970498 w 1015376"/>
              <a:gd name="connsiteY47" fmla="*/ 46 h 1211766"/>
              <a:gd name="connsiteX48" fmla="*/ 847082 w 1015376"/>
              <a:gd name="connsiteY48" fmla="*/ 11265 h 1211766"/>
              <a:gd name="connsiteX49" fmla="*/ 802203 w 1015376"/>
              <a:gd name="connsiteY49" fmla="*/ 22485 h 1211766"/>
              <a:gd name="connsiteX50" fmla="*/ 768545 w 1015376"/>
              <a:gd name="connsiteY50" fmla="*/ 44924 h 1211766"/>
              <a:gd name="connsiteX51" fmla="*/ 718056 w 1015376"/>
              <a:gd name="connsiteY51" fmla="*/ 78583 h 1211766"/>
              <a:gd name="connsiteX52" fmla="*/ 701227 w 1015376"/>
              <a:gd name="connsiteY52" fmla="*/ 89803 h 1211766"/>
              <a:gd name="connsiteX53" fmla="*/ 645129 w 1015376"/>
              <a:gd name="connsiteY53" fmla="*/ 123462 h 1211766"/>
              <a:gd name="connsiteX54" fmla="*/ 622689 w 1015376"/>
              <a:gd name="connsiteY54" fmla="*/ 140291 h 1211766"/>
              <a:gd name="connsiteX55" fmla="*/ 605860 w 1015376"/>
              <a:gd name="connsiteY55" fmla="*/ 151511 h 1211766"/>
              <a:gd name="connsiteX56" fmla="*/ 572201 w 1015376"/>
              <a:gd name="connsiteY56" fmla="*/ 173950 h 1211766"/>
              <a:gd name="connsiteX57" fmla="*/ 538542 w 1015376"/>
              <a:gd name="connsiteY57" fmla="*/ 207609 h 1211766"/>
              <a:gd name="connsiteX58" fmla="*/ 510493 w 1015376"/>
              <a:gd name="connsiteY58" fmla="*/ 235658 h 1211766"/>
              <a:gd name="connsiteX59" fmla="*/ 476834 w 1015376"/>
              <a:gd name="connsiteY59" fmla="*/ 269317 h 1211766"/>
              <a:gd name="connsiteX60" fmla="*/ 465615 w 1015376"/>
              <a:gd name="connsiteY60" fmla="*/ 286146 h 1211766"/>
              <a:gd name="connsiteX61" fmla="*/ 448785 w 1015376"/>
              <a:gd name="connsiteY61" fmla="*/ 302976 h 1211766"/>
              <a:gd name="connsiteX62" fmla="*/ 437565 w 1015376"/>
              <a:gd name="connsiteY62" fmla="*/ 319805 h 1211766"/>
              <a:gd name="connsiteX63" fmla="*/ 387077 w 1015376"/>
              <a:gd name="connsiteY63" fmla="*/ 370294 h 1211766"/>
              <a:gd name="connsiteX64" fmla="*/ 359028 w 1015376"/>
              <a:gd name="connsiteY64" fmla="*/ 403953 h 1211766"/>
              <a:gd name="connsiteX65" fmla="*/ 336589 w 1015376"/>
              <a:gd name="connsiteY65" fmla="*/ 420782 h 1211766"/>
              <a:gd name="connsiteX66" fmla="*/ 291710 w 1015376"/>
              <a:gd name="connsiteY66" fmla="*/ 471270 h 1211766"/>
              <a:gd name="connsiteX67" fmla="*/ 258051 w 1015376"/>
              <a:gd name="connsiteY67" fmla="*/ 493710 h 1211766"/>
              <a:gd name="connsiteX68" fmla="*/ 241222 w 1015376"/>
              <a:gd name="connsiteY68" fmla="*/ 504929 h 1211766"/>
              <a:gd name="connsiteX69" fmla="*/ 201953 w 1015376"/>
              <a:gd name="connsiteY69" fmla="*/ 532978 h 1211766"/>
              <a:gd name="connsiteX70" fmla="*/ 179514 w 1015376"/>
              <a:gd name="connsiteY70" fmla="*/ 549808 h 1211766"/>
              <a:gd name="connsiteX71" fmla="*/ 140245 w 1015376"/>
              <a:gd name="connsiteY71" fmla="*/ 577857 h 1211766"/>
              <a:gd name="connsiteX72" fmla="*/ 84147 w 1015376"/>
              <a:gd name="connsiteY72" fmla="*/ 645175 h 1211766"/>
              <a:gd name="connsiteX73" fmla="*/ 61708 w 1015376"/>
              <a:gd name="connsiteY73" fmla="*/ 684443 h 1211766"/>
              <a:gd name="connsiteX74" fmla="*/ 50488 w 1015376"/>
              <a:gd name="connsiteY74" fmla="*/ 718102 h 1211766"/>
              <a:gd name="connsiteX75" fmla="*/ 39269 w 1015376"/>
              <a:gd name="connsiteY75" fmla="*/ 762981 h 1211766"/>
              <a:gd name="connsiteX76" fmla="*/ 28049 w 1015376"/>
              <a:gd name="connsiteY76" fmla="*/ 796640 h 1211766"/>
              <a:gd name="connsiteX77" fmla="*/ 22439 w 1015376"/>
              <a:gd name="connsiteY77" fmla="*/ 1021032 h 1211766"/>
              <a:gd name="connsiteX78" fmla="*/ 5610 w 1015376"/>
              <a:gd name="connsiteY78" fmla="*/ 1032252 h 1211766"/>
              <a:gd name="connsiteX79" fmla="*/ 0 w 1015376"/>
              <a:gd name="connsiteY79" fmla="*/ 1021032 h 12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015376" h="1211766">
                <a:moveTo>
                  <a:pt x="0" y="1021032"/>
                </a:moveTo>
                <a:lnTo>
                  <a:pt x="0" y="1021032"/>
                </a:lnTo>
                <a:cubicBezTo>
                  <a:pt x="11220" y="1034122"/>
                  <a:pt x="23148" y="1046636"/>
                  <a:pt x="33659" y="1060301"/>
                </a:cubicBezTo>
                <a:cubicBezTo>
                  <a:pt x="64700" y="1100654"/>
                  <a:pt x="40972" y="1088918"/>
                  <a:pt x="72927" y="1099570"/>
                </a:cubicBezTo>
                <a:cubicBezTo>
                  <a:pt x="96047" y="1134248"/>
                  <a:pt x="70377" y="1100420"/>
                  <a:pt x="100976" y="1127619"/>
                </a:cubicBezTo>
                <a:cubicBezTo>
                  <a:pt x="158607" y="1178847"/>
                  <a:pt x="113272" y="1147037"/>
                  <a:pt x="151465" y="1172497"/>
                </a:cubicBezTo>
                <a:cubicBezTo>
                  <a:pt x="157548" y="1190747"/>
                  <a:pt x="154046" y="1191720"/>
                  <a:pt x="173904" y="1200546"/>
                </a:cubicBezTo>
                <a:cubicBezTo>
                  <a:pt x="184711" y="1205349"/>
                  <a:pt x="207563" y="1211766"/>
                  <a:pt x="207563" y="1211766"/>
                </a:cubicBezTo>
                <a:lnTo>
                  <a:pt x="291710" y="1206156"/>
                </a:lnTo>
                <a:cubicBezTo>
                  <a:pt x="304363" y="1201494"/>
                  <a:pt x="304614" y="1182032"/>
                  <a:pt x="314149" y="1172497"/>
                </a:cubicBezTo>
                <a:lnTo>
                  <a:pt x="330979" y="1155668"/>
                </a:lnTo>
                <a:cubicBezTo>
                  <a:pt x="337835" y="1141957"/>
                  <a:pt x="343510" y="1128288"/>
                  <a:pt x="353418" y="1116399"/>
                </a:cubicBezTo>
                <a:cubicBezTo>
                  <a:pt x="358497" y="1110304"/>
                  <a:pt x="364638" y="1105180"/>
                  <a:pt x="370248" y="1099570"/>
                </a:cubicBezTo>
                <a:cubicBezTo>
                  <a:pt x="381920" y="1052872"/>
                  <a:pt x="367708" y="1099037"/>
                  <a:pt x="387077" y="1060301"/>
                </a:cubicBezTo>
                <a:cubicBezTo>
                  <a:pt x="410306" y="1013845"/>
                  <a:pt x="371748" y="1074881"/>
                  <a:pt x="403907" y="1026642"/>
                </a:cubicBezTo>
                <a:cubicBezTo>
                  <a:pt x="418742" y="967295"/>
                  <a:pt x="398601" y="1037175"/>
                  <a:pt x="420736" y="987373"/>
                </a:cubicBezTo>
                <a:cubicBezTo>
                  <a:pt x="420748" y="987345"/>
                  <a:pt x="434756" y="945314"/>
                  <a:pt x="437565" y="936885"/>
                </a:cubicBezTo>
                <a:cubicBezTo>
                  <a:pt x="440003" y="929571"/>
                  <a:pt x="440138" y="921532"/>
                  <a:pt x="443175" y="914446"/>
                </a:cubicBezTo>
                <a:cubicBezTo>
                  <a:pt x="445831" y="908249"/>
                  <a:pt x="450655" y="903226"/>
                  <a:pt x="454395" y="897616"/>
                </a:cubicBezTo>
                <a:cubicBezTo>
                  <a:pt x="464738" y="856246"/>
                  <a:pt x="453623" y="893807"/>
                  <a:pt x="471224" y="852738"/>
                </a:cubicBezTo>
                <a:cubicBezTo>
                  <a:pt x="485158" y="820225"/>
                  <a:pt x="466494" y="851416"/>
                  <a:pt x="488054" y="819079"/>
                </a:cubicBezTo>
                <a:cubicBezTo>
                  <a:pt x="501405" y="779024"/>
                  <a:pt x="492713" y="795260"/>
                  <a:pt x="510493" y="768591"/>
                </a:cubicBezTo>
                <a:cubicBezTo>
                  <a:pt x="523653" y="729112"/>
                  <a:pt x="506522" y="777860"/>
                  <a:pt x="527323" y="729322"/>
                </a:cubicBezTo>
                <a:cubicBezTo>
                  <a:pt x="529652" y="723887"/>
                  <a:pt x="530288" y="717781"/>
                  <a:pt x="532932" y="712492"/>
                </a:cubicBezTo>
                <a:cubicBezTo>
                  <a:pt x="535947" y="706462"/>
                  <a:pt x="541414" y="701824"/>
                  <a:pt x="544152" y="695663"/>
                </a:cubicBezTo>
                <a:cubicBezTo>
                  <a:pt x="548955" y="684856"/>
                  <a:pt x="548812" y="671844"/>
                  <a:pt x="555372" y="662004"/>
                </a:cubicBezTo>
                <a:cubicBezTo>
                  <a:pt x="566640" y="645102"/>
                  <a:pt x="569270" y="642664"/>
                  <a:pt x="577811" y="622735"/>
                </a:cubicBezTo>
                <a:cubicBezTo>
                  <a:pt x="580140" y="617300"/>
                  <a:pt x="580777" y="611195"/>
                  <a:pt x="583421" y="605906"/>
                </a:cubicBezTo>
                <a:cubicBezTo>
                  <a:pt x="586436" y="599876"/>
                  <a:pt x="591295" y="594930"/>
                  <a:pt x="594640" y="589076"/>
                </a:cubicBezTo>
                <a:cubicBezTo>
                  <a:pt x="598789" y="581815"/>
                  <a:pt x="601557" y="573808"/>
                  <a:pt x="605860" y="566637"/>
                </a:cubicBezTo>
                <a:cubicBezTo>
                  <a:pt x="612798" y="555074"/>
                  <a:pt x="622268" y="545039"/>
                  <a:pt x="628299" y="532978"/>
                </a:cubicBezTo>
                <a:cubicBezTo>
                  <a:pt x="645548" y="498481"/>
                  <a:pt x="634882" y="517493"/>
                  <a:pt x="661958" y="476880"/>
                </a:cubicBezTo>
                <a:cubicBezTo>
                  <a:pt x="665698" y="471270"/>
                  <a:pt x="668411" y="464819"/>
                  <a:pt x="673178" y="460051"/>
                </a:cubicBezTo>
                <a:cubicBezTo>
                  <a:pt x="678788" y="454441"/>
                  <a:pt x="684928" y="449316"/>
                  <a:pt x="690007" y="443221"/>
                </a:cubicBezTo>
                <a:cubicBezTo>
                  <a:pt x="694323" y="438042"/>
                  <a:pt x="696460" y="431159"/>
                  <a:pt x="701227" y="426392"/>
                </a:cubicBezTo>
                <a:cubicBezTo>
                  <a:pt x="738354" y="389265"/>
                  <a:pt x="709976" y="429357"/>
                  <a:pt x="740496" y="392733"/>
                </a:cubicBezTo>
                <a:cubicBezTo>
                  <a:pt x="744812" y="387553"/>
                  <a:pt x="746948" y="380670"/>
                  <a:pt x="751715" y="375903"/>
                </a:cubicBezTo>
                <a:cubicBezTo>
                  <a:pt x="756482" y="371136"/>
                  <a:pt x="763092" y="368650"/>
                  <a:pt x="768545" y="364684"/>
                </a:cubicBezTo>
                <a:cubicBezTo>
                  <a:pt x="783668" y="353686"/>
                  <a:pt x="798464" y="342245"/>
                  <a:pt x="813423" y="331025"/>
                </a:cubicBezTo>
                <a:cubicBezTo>
                  <a:pt x="818817" y="326980"/>
                  <a:pt x="824092" y="322543"/>
                  <a:pt x="830253" y="319805"/>
                </a:cubicBezTo>
                <a:cubicBezTo>
                  <a:pt x="841060" y="315002"/>
                  <a:pt x="854071" y="315146"/>
                  <a:pt x="863911" y="308586"/>
                </a:cubicBezTo>
                <a:cubicBezTo>
                  <a:pt x="904528" y="281507"/>
                  <a:pt x="885509" y="292176"/>
                  <a:pt x="920010" y="274927"/>
                </a:cubicBezTo>
                <a:cubicBezTo>
                  <a:pt x="958436" y="236501"/>
                  <a:pt x="940467" y="250070"/>
                  <a:pt x="970498" y="230048"/>
                </a:cubicBezTo>
                <a:cubicBezTo>
                  <a:pt x="988278" y="203379"/>
                  <a:pt x="979586" y="219615"/>
                  <a:pt x="992937" y="179560"/>
                </a:cubicBezTo>
                <a:cubicBezTo>
                  <a:pt x="997201" y="166768"/>
                  <a:pt x="1015376" y="145901"/>
                  <a:pt x="1015376" y="145901"/>
                </a:cubicBezTo>
                <a:cubicBezTo>
                  <a:pt x="1008980" y="49954"/>
                  <a:pt x="1018657" y="88423"/>
                  <a:pt x="998547" y="28095"/>
                </a:cubicBezTo>
                <a:cubicBezTo>
                  <a:pt x="996415" y="21699"/>
                  <a:pt x="987328" y="20615"/>
                  <a:pt x="981718" y="16875"/>
                </a:cubicBezTo>
                <a:cubicBezTo>
                  <a:pt x="977978" y="11265"/>
                  <a:pt x="977172" y="999"/>
                  <a:pt x="970498" y="46"/>
                </a:cubicBezTo>
                <a:cubicBezTo>
                  <a:pt x="964598" y="-797"/>
                  <a:pt x="858696" y="10104"/>
                  <a:pt x="847082" y="11265"/>
                </a:cubicBezTo>
                <a:cubicBezTo>
                  <a:pt x="839311" y="12819"/>
                  <a:pt x="811906" y="17094"/>
                  <a:pt x="802203" y="22485"/>
                </a:cubicBezTo>
                <a:cubicBezTo>
                  <a:pt x="790416" y="29033"/>
                  <a:pt x="779764" y="37444"/>
                  <a:pt x="768545" y="44924"/>
                </a:cubicBezTo>
                <a:lnTo>
                  <a:pt x="718056" y="78583"/>
                </a:lnTo>
                <a:cubicBezTo>
                  <a:pt x="712446" y="82323"/>
                  <a:pt x="707257" y="86788"/>
                  <a:pt x="701227" y="89803"/>
                </a:cubicBezTo>
                <a:cubicBezTo>
                  <a:pt x="675118" y="102857"/>
                  <a:pt x="672216" y="103148"/>
                  <a:pt x="645129" y="123462"/>
                </a:cubicBezTo>
                <a:cubicBezTo>
                  <a:pt x="637649" y="129072"/>
                  <a:pt x="630297" y="134857"/>
                  <a:pt x="622689" y="140291"/>
                </a:cubicBezTo>
                <a:cubicBezTo>
                  <a:pt x="617203" y="144210"/>
                  <a:pt x="611039" y="147195"/>
                  <a:pt x="605860" y="151511"/>
                </a:cubicBezTo>
                <a:cubicBezTo>
                  <a:pt x="577847" y="174855"/>
                  <a:pt x="601775" y="164091"/>
                  <a:pt x="572201" y="173950"/>
                </a:cubicBezTo>
                <a:lnTo>
                  <a:pt x="538542" y="207609"/>
                </a:lnTo>
                <a:cubicBezTo>
                  <a:pt x="501143" y="245008"/>
                  <a:pt x="555375" y="205737"/>
                  <a:pt x="510493" y="235658"/>
                </a:cubicBezTo>
                <a:cubicBezTo>
                  <a:pt x="455495" y="308989"/>
                  <a:pt x="526051" y="220100"/>
                  <a:pt x="476834" y="269317"/>
                </a:cubicBezTo>
                <a:cubicBezTo>
                  <a:pt x="472067" y="274084"/>
                  <a:pt x="469931" y="280967"/>
                  <a:pt x="465615" y="286146"/>
                </a:cubicBezTo>
                <a:cubicBezTo>
                  <a:pt x="460536" y="292241"/>
                  <a:pt x="453864" y="296881"/>
                  <a:pt x="448785" y="302976"/>
                </a:cubicBezTo>
                <a:cubicBezTo>
                  <a:pt x="444469" y="308155"/>
                  <a:pt x="442044" y="314766"/>
                  <a:pt x="437565" y="319805"/>
                </a:cubicBezTo>
                <a:cubicBezTo>
                  <a:pt x="437556" y="319815"/>
                  <a:pt x="395496" y="361875"/>
                  <a:pt x="387077" y="370294"/>
                </a:cubicBezTo>
                <a:cubicBezTo>
                  <a:pt x="335146" y="422225"/>
                  <a:pt x="423350" y="348819"/>
                  <a:pt x="359028" y="403953"/>
                </a:cubicBezTo>
                <a:cubicBezTo>
                  <a:pt x="351929" y="410038"/>
                  <a:pt x="343200" y="414171"/>
                  <a:pt x="336589" y="420782"/>
                </a:cubicBezTo>
                <a:cubicBezTo>
                  <a:pt x="302863" y="454507"/>
                  <a:pt x="362388" y="424150"/>
                  <a:pt x="291710" y="471270"/>
                </a:cubicBezTo>
                <a:lnTo>
                  <a:pt x="258051" y="493710"/>
                </a:lnTo>
                <a:cubicBezTo>
                  <a:pt x="252441" y="497450"/>
                  <a:pt x="246615" y="500884"/>
                  <a:pt x="241222" y="504929"/>
                </a:cubicBezTo>
                <a:cubicBezTo>
                  <a:pt x="167888" y="559932"/>
                  <a:pt x="259374" y="491963"/>
                  <a:pt x="201953" y="532978"/>
                </a:cubicBezTo>
                <a:cubicBezTo>
                  <a:pt x="194345" y="538412"/>
                  <a:pt x="187122" y="544374"/>
                  <a:pt x="179514" y="549808"/>
                </a:cubicBezTo>
                <a:cubicBezTo>
                  <a:pt x="164795" y="560322"/>
                  <a:pt x="154362" y="565151"/>
                  <a:pt x="140245" y="577857"/>
                </a:cubicBezTo>
                <a:cubicBezTo>
                  <a:pt x="104247" y="610256"/>
                  <a:pt x="109272" y="607488"/>
                  <a:pt x="84147" y="645175"/>
                </a:cubicBezTo>
                <a:cubicBezTo>
                  <a:pt x="74024" y="660359"/>
                  <a:pt x="68828" y="666644"/>
                  <a:pt x="61708" y="684443"/>
                </a:cubicBezTo>
                <a:cubicBezTo>
                  <a:pt x="57316" y="695424"/>
                  <a:pt x="54228" y="706882"/>
                  <a:pt x="50488" y="718102"/>
                </a:cubicBezTo>
                <a:cubicBezTo>
                  <a:pt x="45612" y="732731"/>
                  <a:pt x="43009" y="748021"/>
                  <a:pt x="39269" y="762981"/>
                </a:cubicBezTo>
                <a:cubicBezTo>
                  <a:pt x="36401" y="774455"/>
                  <a:pt x="28049" y="796640"/>
                  <a:pt x="28049" y="796640"/>
                </a:cubicBezTo>
                <a:cubicBezTo>
                  <a:pt x="26179" y="871437"/>
                  <a:pt x="29533" y="946548"/>
                  <a:pt x="22439" y="1021032"/>
                </a:cubicBezTo>
                <a:cubicBezTo>
                  <a:pt x="21800" y="1027744"/>
                  <a:pt x="10377" y="1027484"/>
                  <a:pt x="5610" y="1032252"/>
                </a:cubicBezTo>
                <a:lnTo>
                  <a:pt x="0" y="10210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785" y="2370119"/>
            <a:ext cx="296306" cy="293380"/>
          </a:xfrm>
          <a:prstGeom prst="rect">
            <a:avLst/>
          </a:prstGeom>
        </p:spPr>
      </p:pic>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5975" y="2060165"/>
            <a:ext cx="296306" cy="293380"/>
          </a:xfrm>
          <a:prstGeom prst="rect">
            <a:avLst/>
          </a:prstGeom>
        </p:spPr>
      </p:pic>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348" y="2346752"/>
            <a:ext cx="296306" cy="293380"/>
          </a:xfrm>
          <a:prstGeom prst="rect">
            <a:avLst/>
          </a:prstGeom>
        </p:spPr>
      </p:pic>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5588" y="2677529"/>
            <a:ext cx="296306" cy="293380"/>
          </a:xfrm>
          <a:prstGeom prst="rect">
            <a:avLst/>
          </a:prstGeom>
        </p:spPr>
      </p:pic>
      <p:sp>
        <p:nvSpPr>
          <p:cNvPr id="18" name="Freeform 17"/>
          <p:cNvSpPr/>
          <p:nvPr/>
        </p:nvSpPr>
        <p:spPr>
          <a:xfrm>
            <a:off x="3096618" y="4212972"/>
            <a:ext cx="830253" cy="981718"/>
          </a:xfrm>
          <a:custGeom>
            <a:avLst/>
            <a:gdLst>
              <a:gd name="connsiteX0" fmla="*/ 650739 w 830253"/>
              <a:gd name="connsiteY0" fmla="*/ 0 h 981718"/>
              <a:gd name="connsiteX1" fmla="*/ 650739 w 830253"/>
              <a:gd name="connsiteY1" fmla="*/ 0 h 981718"/>
              <a:gd name="connsiteX2" fmla="*/ 695618 w 830253"/>
              <a:gd name="connsiteY2" fmla="*/ 22439 h 981718"/>
              <a:gd name="connsiteX3" fmla="*/ 729276 w 830253"/>
              <a:gd name="connsiteY3" fmla="*/ 39268 h 981718"/>
              <a:gd name="connsiteX4" fmla="*/ 757326 w 830253"/>
              <a:gd name="connsiteY4" fmla="*/ 72927 h 981718"/>
              <a:gd name="connsiteX5" fmla="*/ 762935 w 830253"/>
              <a:gd name="connsiteY5" fmla="*/ 89757 h 981718"/>
              <a:gd name="connsiteX6" fmla="*/ 785375 w 830253"/>
              <a:gd name="connsiteY6" fmla="*/ 129026 h 981718"/>
              <a:gd name="connsiteX7" fmla="*/ 790984 w 830253"/>
              <a:gd name="connsiteY7" fmla="*/ 145855 h 981718"/>
              <a:gd name="connsiteX8" fmla="*/ 813424 w 830253"/>
              <a:gd name="connsiteY8" fmla="*/ 179514 h 981718"/>
              <a:gd name="connsiteX9" fmla="*/ 830253 w 830253"/>
              <a:gd name="connsiteY9" fmla="*/ 213173 h 981718"/>
              <a:gd name="connsiteX10" fmla="*/ 819034 w 830253"/>
              <a:gd name="connsiteY10" fmla="*/ 286100 h 981718"/>
              <a:gd name="connsiteX11" fmla="*/ 785375 w 830253"/>
              <a:gd name="connsiteY11" fmla="*/ 342199 h 981718"/>
              <a:gd name="connsiteX12" fmla="*/ 774155 w 830253"/>
              <a:gd name="connsiteY12" fmla="*/ 359028 h 981718"/>
              <a:gd name="connsiteX13" fmla="*/ 762935 w 830253"/>
              <a:gd name="connsiteY13" fmla="*/ 375857 h 981718"/>
              <a:gd name="connsiteX14" fmla="*/ 746106 w 830253"/>
              <a:gd name="connsiteY14" fmla="*/ 392687 h 981718"/>
              <a:gd name="connsiteX15" fmla="*/ 740496 w 830253"/>
              <a:gd name="connsiteY15" fmla="*/ 409516 h 981718"/>
              <a:gd name="connsiteX16" fmla="*/ 701227 w 830253"/>
              <a:gd name="connsiteY16" fmla="*/ 448785 h 981718"/>
              <a:gd name="connsiteX17" fmla="*/ 656349 w 830253"/>
              <a:gd name="connsiteY17" fmla="*/ 488054 h 981718"/>
              <a:gd name="connsiteX18" fmla="*/ 639519 w 830253"/>
              <a:gd name="connsiteY18" fmla="*/ 504883 h 981718"/>
              <a:gd name="connsiteX19" fmla="*/ 617080 w 830253"/>
              <a:gd name="connsiteY19" fmla="*/ 510493 h 981718"/>
              <a:gd name="connsiteX20" fmla="*/ 594641 w 830253"/>
              <a:gd name="connsiteY20" fmla="*/ 527322 h 981718"/>
              <a:gd name="connsiteX21" fmla="*/ 560982 w 830253"/>
              <a:gd name="connsiteY21" fmla="*/ 549762 h 981718"/>
              <a:gd name="connsiteX22" fmla="*/ 527323 w 830253"/>
              <a:gd name="connsiteY22" fmla="*/ 572201 h 981718"/>
              <a:gd name="connsiteX23" fmla="*/ 476835 w 830253"/>
              <a:gd name="connsiteY23" fmla="*/ 617080 h 981718"/>
              <a:gd name="connsiteX24" fmla="*/ 454395 w 830253"/>
              <a:gd name="connsiteY24" fmla="*/ 628299 h 981718"/>
              <a:gd name="connsiteX25" fmla="*/ 437566 w 830253"/>
              <a:gd name="connsiteY25" fmla="*/ 645129 h 981718"/>
              <a:gd name="connsiteX26" fmla="*/ 420737 w 830253"/>
              <a:gd name="connsiteY26" fmla="*/ 650738 h 981718"/>
              <a:gd name="connsiteX27" fmla="*/ 403907 w 830253"/>
              <a:gd name="connsiteY27" fmla="*/ 690007 h 981718"/>
              <a:gd name="connsiteX28" fmla="*/ 387078 w 830253"/>
              <a:gd name="connsiteY28" fmla="*/ 723666 h 981718"/>
              <a:gd name="connsiteX29" fmla="*/ 381468 w 830253"/>
              <a:gd name="connsiteY29" fmla="*/ 757325 h 981718"/>
              <a:gd name="connsiteX30" fmla="*/ 364638 w 830253"/>
              <a:gd name="connsiteY30" fmla="*/ 807813 h 981718"/>
              <a:gd name="connsiteX31" fmla="*/ 347809 w 830253"/>
              <a:gd name="connsiteY31" fmla="*/ 903180 h 981718"/>
              <a:gd name="connsiteX32" fmla="*/ 342199 w 830253"/>
              <a:gd name="connsiteY32" fmla="*/ 920010 h 981718"/>
              <a:gd name="connsiteX33" fmla="*/ 336589 w 830253"/>
              <a:gd name="connsiteY33" fmla="*/ 942449 h 981718"/>
              <a:gd name="connsiteX34" fmla="*/ 302930 w 830253"/>
              <a:gd name="connsiteY34" fmla="*/ 981718 h 981718"/>
              <a:gd name="connsiteX35" fmla="*/ 269272 w 830253"/>
              <a:gd name="connsiteY35" fmla="*/ 976108 h 981718"/>
              <a:gd name="connsiteX36" fmla="*/ 252442 w 830253"/>
              <a:gd name="connsiteY36" fmla="*/ 964888 h 981718"/>
              <a:gd name="connsiteX37" fmla="*/ 230003 w 830253"/>
              <a:gd name="connsiteY37" fmla="*/ 953668 h 981718"/>
              <a:gd name="connsiteX38" fmla="*/ 213173 w 830253"/>
              <a:gd name="connsiteY38" fmla="*/ 936839 h 981718"/>
              <a:gd name="connsiteX39" fmla="*/ 179515 w 830253"/>
              <a:gd name="connsiteY39" fmla="*/ 925619 h 981718"/>
              <a:gd name="connsiteX40" fmla="*/ 151465 w 830253"/>
              <a:gd name="connsiteY40" fmla="*/ 886351 h 981718"/>
              <a:gd name="connsiteX41" fmla="*/ 112197 w 830253"/>
              <a:gd name="connsiteY41" fmla="*/ 847082 h 981718"/>
              <a:gd name="connsiteX42" fmla="*/ 95367 w 830253"/>
              <a:gd name="connsiteY42" fmla="*/ 835862 h 981718"/>
              <a:gd name="connsiteX43" fmla="*/ 61708 w 830253"/>
              <a:gd name="connsiteY43" fmla="*/ 796594 h 981718"/>
              <a:gd name="connsiteX44" fmla="*/ 56099 w 830253"/>
              <a:gd name="connsiteY44" fmla="*/ 779764 h 981718"/>
              <a:gd name="connsiteX45" fmla="*/ 44879 w 830253"/>
              <a:gd name="connsiteY45" fmla="*/ 762935 h 981718"/>
              <a:gd name="connsiteX46" fmla="*/ 28049 w 830253"/>
              <a:gd name="connsiteY46" fmla="*/ 723666 h 981718"/>
              <a:gd name="connsiteX47" fmla="*/ 22440 w 830253"/>
              <a:gd name="connsiteY47" fmla="*/ 706837 h 981718"/>
              <a:gd name="connsiteX48" fmla="*/ 11220 w 830253"/>
              <a:gd name="connsiteY48" fmla="*/ 690007 h 981718"/>
              <a:gd name="connsiteX49" fmla="*/ 5610 w 830253"/>
              <a:gd name="connsiteY49" fmla="*/ 639519 h 981718"/>
              <a:gd name="connsiteX50" fmla="*/ 0 w 830253"/>
              <a:gd name="connsiteY50" fmla="*/ 605860 h 981718"/>
              <a:gd name="connsiteX51" fmla="*/ 5610 w 830253"/>
              <a:gd name="connsiteY51" fmla="*/ 482444 h 981718"/>
              <a:gd name="connsiteX52" fmla="*/ 28049 w 830253"/>
              <a:gd name="connsiteY52" fmla="*/ 426346 h 981718"/>
              <a:gd name="connsiteX53" fmla="*/ 44879 w 830253"/>
              <a:gd name="connsiteY53" fmla="*/ 370248 h 981718"/>
              <a:gd name="connsiteX54" fmla="*/ 72928 w 830253"/>
              <a:gd name="connsiteY54" fmla="*/ 325369 h 981718"/>
              <a:gd name="connsiteX55" fmla="*/ 78538 w 830253"/>
              <a:gd name="connsiteY55" fmla="*/ 302930 h 981718"/>
              <a:gd name="connsiteX56" fmla="*/ 112197 w 830253"/>
              <a:gd name="connsiteY56" fmla="*/ 258051 h 981718"/>
              <a:gd name="connsiteX57" fmla="*/ 117807 w 830253"/>
              <a:gd name="connsiteY57" fmla="*/ 241222 h 981718"/>
              <a:gd name="connsiteX58" fmla="*/ 157075 w 830253"/>
              <a:gd name="connsiteY58" fmla="*/ 224392 h 981718"/>
              <a:gd name="connsiteX59" fmla="*/ 173905 w 830253"/>
              <a:gd name="connsiteY59" fmla="*/ 213173 h 981718"/>
              <a:gd name="connsiteX60" fmla="*/ 207564 w 830253"/>
              <a:gd name="connsiteY60" fmla="*/ 201953 h 981718"/>
              <a:gd name="connsiteX61" fmla="*/ 224393 w 830253"/>
              <a:gd name="connsiteY61" fmla="*/ 196343 h 981718"/>
              <a:gd name="connsiteX62" fmla="*/ 252442 w 830253"/>
              <a:gd name="connsiteY62" fmla="*/ 190734 h 981718"/>
              <a:gd name="connsiteX63" fmla="*/ 297321 w 830253"/>
              <a:gd name="connsiteY63" fmla="*/ 173904 h 981718"/>
              <a:gd name="connsiteX64" fmla="*/ 319760 w 830253"/>
              <a:gd name="connsiteY64" fmla="*/ 168294 h 981718"/>
              <a:gd name="connsiteX65" fmla="*/ 336589 w 830253"/>
              <a:gd name="connsiteY65" fmla="*/ 157075 h 981718"/>
              <a:gd name="connsiteX66" fmla="*/ 392688 w 830253"/>
              <a:gd name="connsiteY66" fmla="*/ 134635 h 981718"/>
              <a:gd name="connsiteX67" fmla="*/ 426346 w 830253"/>
              <a:gd name="connsiteY67" fmla="*/ 112196 h 981718"/>
              <a:gd name="connsiteX68" fmla="*/ 443176 w 830253"/>
              <a:gd name="connsiteY68" fmla="*/ 95367 h 981718"/>
              <a:gd name="connsiteX69" fmla="*/ 476835 w 830253"/>
              <a:gd name="connsiteY69" fmla="*/ 78537 h 981718"/>
              <a:gd name="connsiteX70" fmla="*/ 482445 w 830253"/>
              <a:gd name="connsiteY70" fmla="*/ 61708 h 981718"/>
              <a:gd name="connsiteX71" fmla="*/ 499274 w 830253"/>
              <a:gd name="connsiteY71" fmla="*/ 50488 h 981718"/>
              <a:gd name="connsiteX72" fmla="*/ 560982 w 830253"/>
              <a:gd name="connsiteY72" fmla="*/ 22439 h 981718"/>
              <a:gd name="connsiteX73" fmla="*/ 583421 w 830253"/>
              <a:gd name="connsiteY73" fmla="*/ 16829 h 981718"/>
              <a:gd name="connsiteX74" fmla="*/ 600251 w 830253"/>
              <a:gd name="connsiteY74" fmla="*/ 11219 h 981718"/>
              <a:gd name="connsiteX75" fmla="*/ 645129 w 830253"/>
              <a:gd name="connsiteY75" fmla="*/ 0 h 981718"/>
              <a:gd name="connsiteX76" fmla="*/ 650739 w 830253"/>
              <a:gd name="connsiteY76" fmla="*/ 0 h 98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0253" h="981718">
                <a:moveTo>
                  <a:pt x="650739" y="0"/>
                </a:moveTo>
                <a:lnTo>
                  <a:pt x="650739" y="0"/>
                </a:lnTo>
                <a:cubicBezTo>
                  <a:pt x="665699" y="7480"/>
                  <a:pt x="680935" y="14430"/>
                  <a:pt x="695618" y="22439"/>
                </a:cubicBezTo>
                <a:cubicBezTo>
                  <a:pt x="729796" y="41082"/>
                  <a:pt x="695150" y="27894"/>
                  <a:pt x="729276" y="39268"/>
                </a:cubicBezTo>
                <a:cubicBezTo>
                  <a:pt x="741680" y="51672"/>
                  <a:pt x="749517" y="57309"/>
                  <a:pt x="757326" y="72927"/>
                </a:cubicBezTo>
                <a:cubicBezTo>
                  <a:pt x="759970" y="78216"/>
                  <a:pt x="760291" y="84468"/>
                  <a:pt x="762935" y="89757"/>
                </a:cubicBezTo>
                <a:cubicBezTo>
                  <a:pt x="791110" y="146109"/>
                  <a:pt x="755863" y="60163"/>
                  <a:pt x="785375" y="129026"/>
                </a:cubicBezTo>
                <a:cubicBezTo>
                  <a:pt x="787704" y="134461"/>
                  <a:pt x="788112" y="140686"/>
                  <a:pt x="790984" y="145855"/>
                </a:cubicBezTo>
                <a:cubicBezTo>
                  <a:pt x="797533" y="157643"/>
                  <a:pt x="809160" y="166722"/>
                  <a:pt x="813424" y="179514"/>
                </a:cubicBezTo>
                <a:cubicBezTo>
                  <a:pt x="821166" y="202739"/>
                  <a:pt x="815754" y="191423"/>
                  <a:pt x="830253" y="213173"/>
                </a:cubicBezTo>
                <a:cubicBezTo>
                  <a:pt x="828285" y="230880"/>
                  <a:pt x="826703" y="265648"/>
                  <a:pt x="819034" y="286100"/>
                </a:cubicBezTo>
                <a:cubicBezTo>
                  <a:pt x="811642" y="305813"/>
                  <a:pt x="796557" y="325426"/>
                  <a:pt x="785375" y="342199"/>
                </a:cubicBezTo>
                <a:lnTo>
                  <a:pt x="774155" y="359028"/>
                </a:lnTo>
                <a:cubicBezTo>
                  <a:pt x="770415" y="364638"/>
                  <a:pt x="767702" y="371089"/>
                  <a:pt x="762935" y="375857"/>
                </a:cubicBezTo>
                <a:lnTo>
                  <a:pt x="746106" y="392687"/>
                </a:lnTo>
                <a:cubicBezTo>
                  <a:pt x="744236" y="398297"/>
                  <a:pt x="743430" y="404382"/>
                  <a:pt x="740496" y="409516"/>
                </a:cubicBezTo>
                <a:cubicBezTo>
                  <a:pt x="727405" y="432426"/>
                  <a:pt x="721799" y="433357"/>
                  <a:pt x="701227" y="448785"/>
                </a:cubicBezTo>
                <a:cubicBezTo>
                  <a:pt x="682529" y="476835"/>
                  <a:pt x="695618" y="461875"/>
                  <a:pt x="656349" y="488054"/>
                </a:cubicBezTo>
                <a:cubicBezTo>
                  <a:pt x="649748" y="492455"/>
                  <a:pt x="646407" y="500947"/>
                  <a:pt x="639519" y="504883"/>
                </a:cubicBezTo>
                <a:cubicBezTo>
                  <a:pt x="632825" y="508708"/>
                  <a:pt x="624560" y="508623"/>
                  <a:pt x="617080" y="510493"/>
                </a:cubicBezTo>
                <a:cubicBezTo>
                  <a:pt x="609600" y="516103"/>
                  <a:pt x="602300" y="521960"/>
                  <a:pt x="594641" y="527322"/>
                </a:cubicBezTo>
                <a:cubicBezTo>
                  <a:pt x="583594" y="535055"/>
                  <a:pt x="570517" y="540227"/>
                  <a:pt x="560982" y="549762"/>
                </a:cubicBezTo>
                <a:cubicBezTo>
                  <a:pt x="539972" y="570772"/>
                  <a:pt x="551679" y="564082"/>
                  <a:pt x="527323" y="572201"/>
                </a:cubicBezTo>
                <a:cubicBezTo>
                  <a:pt x="504610" y="594914"/>
                  <a:pt x="500189" y="603735"/>
                  <a:pt x="476835" y="617080"/>
                </a:cubicBezTo>
                <a:cubicBezTo>
                  <a:pt x="469574" y="621229"/>
                  <a:pt x="461875" y="624559"/>
                  <a:pt x="454395" y="628299"/>
                </a:cubicBezTo>
                <a:cubicBezTo>
                  <a:pt x="448785" y="633909"/>
                  <a:pt x="444167" y="640728"/>
                  <a:pt x="437566" y="645129"/>
                </a:cubicBezTo>
                <a:cubicBezTo>
                  <a:pt x="432646" y="648409"/>
                  <a:pt x="424918" y="646557"/>
                  <a:pt x="420737" y="650738"/>
                </a:cubicBezTo>
                <a:cubicBezTo>
                  <a:pt x="409065" y="662410"/>
                  <a:pt x="410611" y="676598"/>
                  <a:pt x="403907" y="690007"/>
                </a:cubicBezTo>
                <a:cubicBezTo>
                  <a:pt x="382158" y="733506"/>
                  <a:pt x="401179" y="681366"/>
                  <a:pt x="387078" y="723666"/>
                </a:cubicBezTo>
                <a:cubicBezTo>
                  <a:pt x="385208" y="734886"/>
                  <a:pt x="384227" y="746290"/>
                  <a:pt x="381468" y="757325"/>
                </a:cubicBezTo>
                <a:cubicBezTo>
                  <a:pt x="381467" y="757330"/>
                  <a:pt x="367444" y="799396"/>
                  <a:pt x="364638" y="807813"/>
                </a:cubicBezTo>
                <a:cubicBezTo>
                  <a:pt x="352661" y="843741"/>
                  <a:pt x="354843" y="868009"/>
                  <a:pt x="347809" y="903180"/>
                </a:cubicBezTo>
                <a:cubicBezTo>
                  <a:pt x="346649" y="908979"/>
                  <a:pt x="343824" y="914324"/>
                  <a:pt x="342199" y="920010"/>
                </a:cubicBezTo>
                <a:cubicBezTo>
                  <a:pt x="340081" y="927423"/>
                  <a:pt x="340037" y="935553"/>
                  <a:pt x="336589" y="942449"/>
                </a:cubicBezTo>
                <a:cubicBezTo>
                  <a:pt x="329392" y="956843"/>
                  <a:pt x="314158" y="970490"/>
                  <a:pt x="302930" y="981718"/>
                </a:cubicBezTo>
                <a:cubicBezTo>
                  <a:pt x="291711" y="979848"/>
                  <a:pt x="280062" y="979705"/>
                  <a:pt x="269272" y="976108"/>
                </a:cubicBezTo>
                <a:cubicBezTo>
                  <a:pt x="262876" y="973976"/>
                  <a:pt x="258296" y="968233"/>
                  <a:pt x="252442" y="964888"/>
                </a:cubicBezTo>
                <a:cubicBezTo>
                  <a:pt x="245181" y="960739"/>
                  <a:pt x="236808" y="958529"/>
                  <a:pt x="230003" y="953668"/>
                </a:cubicBezTo>
                <a:cubicBezTo>
                  <a:pt x="223547" y="949057"/>
                  <a:pt x="220108" y="940692"/>
                  <a:pt x="213173" y="936839"/>
                </a:cubicBezTo>
                <a:cubicBezTo>
                  <a:pt x="202835" y="931096"/>
                  <a:pt x="179515" y="925619"/>
                  <a:pt x="179515" y="925619"/>
                </a:cubicBezTo>
                <a:cubicBezTo>
                  <a:pt x="171889" y="914181"/>
                  <a:pt x="160164" y="895919"/>
                  <a:pt x="151465" y="886351"/>
                </a:cubicBezTo>
                <a:cubicBezTo>
                  <a:pt x="139013" y="872654"/>
                  <a:pt x="127599" y="857350"/>
                  <a:pt x="112197" y="847082"/>
                </a:cubicBezTo>
                <a:cubicBezTo>
                  <a:pt x="106587" y="843342"/>
                  <a:pt x="100547" y="840178"/>
                  <a:pt x="95367" y="835862"/>
                </a:cubicBezTo>
                <a:cubicBezTo>
                  <a:pt x="79741" y="822841"/>
                  <a:pt x="74088" y="813100"/>
                  <a:pt x="61708" y="796594"/>
                </a:cubicBezTo>
                <a:cubicBezTo>
                  <a:pt x="59838" y="790984"/>
                  <a:pt x="58743" y="785053"/>
                  <a:pt x="56099" y="779764"/>
                </a:cubicBezTo>
                <a:cubicBezTo>
                  <a:pt x="53084" y="773734"/>
                  <a:pt x="47535" y="769132"/>
                  <a:pt x="44879" y="762935"/>
                </a:cubicBezTo>
                <a:cubicBezTo>
                  <a:pt x="23143" y="712220"/>
                  <a:pt x="56217" y="765915"/>
                  <a:pt x="28049" y="723666"/>
                </a:cubicBezTo>
                <a:cubicBezTo>
                  <a:pt x="26179" y="718056"/>
                  <a:pt x="25084" y="712126"/>
                  <a:pt x="22440" y="706837"/>
                </a:cubicBezTo>
                <a:cubicBezTo>
                  <a:pt x="19425" y="700806"/>
                  <a:pt x="12855" y="696548"/>
                  <a:pt x="11220" y="690007"/>
                </a:cubicBezTo>
                <a:cubicBezTo>
                  <a:pt x="7113" y="673580"/>
                  <a:pt x="7848" y="656303"/>
                  <a:pt x="5610" y="639519"/>
                </a:cubicBezTo>
                <a:cubicBezTo>
                  <a:pt x="4107" y="628244"/>
                  <a:pt x="1870" y="617080"/>
                  <a:pt x="0" y="605860"/>
                </a:cubicBezTo>
                <a:cubicBezTo>
                  <a:pt x="1870" y="564721"/>
                  <a:pt x="1223" y="523391"/>
                  <a:pt x="5610" y="482444"/>
                </a:cubicBezTo>
                <a:cubicBezTo>
                  <a:pt x="7902" y="461056"/>
                  <a:pt x="19724" y="445077"/>
                  <a:pt x="28049" y="426346"/>
                </a:cubicBezTo>
                <a:cubicBezTo>
                  <a:pt x="59254" y="356135"/>
                  <a:pt x="21724" y="439711"/>
                  <a:pt x="44879" y="370248"/>
                </a:cubicBezTo>
                <a:cubicBezTo>
                  <a:pt x="51040" y="351767"/>
                  <a:pt x="61412" y="340724"/>
                  <a:pt x="72928" y="325369"/>
                </a:cubicBezTo>
                <a:cubicBezTo>
                  <a:pt x="74798" y="317889"/>
                  <a:pt x="74653" y="309590"/>
                  <a:pt x="78538" y="302930"/>
                </a:cubicBezTo>
                <a:cubicBezTo>
                  <a:pt x="87960" y="286778"/>
                  <a:pt x="112197" y="258051"/>
                  <a:pt x="112197" y="258051"/>
                </a:cubicBezTo>
                <a:cubicBezTo>
                  <a:pt x="114067" y="252441"/>
                  <a:pt x="113626" y="245403"/>
                  <a:pt x="117807" y="241222"/>
                </a:cubicBezTo>
                <a:cubicBezTo>
                  <a:pt x="129480" y="229549"/>
                  <a:pt x="143665" y="231097"/>
                  <a:pt x="157075" y="224392"/>
                </a:cubicBezTo>
                <a:cubicBezTo>
                  <a:pt x="163105" y="221377"/>
                  <a:pt x="167744" y="215911"/>
                  <a:pt x="173905" y="213173"/>
                </a:cubicBezTo>
                <a:cubicBezTo>
                  <a:pt x="184712" y="208370"/>
                  <a:pt x="196344" y="205693"/>
                  <a:pt x="207564" y="201953"/>
                </a:cubicBezTo>
                <a:cubicBezTo>
                  <a:pt x="213174" y="200083"/>
                  <a:pt x="218595" y="197503"/>
                  <a:pt x="224393" y="196343"/>
                </a:cubicBezTo>
                <a:cubicBezTo>
                  <a:pt x="233743" y="194473"/>
                  <a:pt x="243192" y="193046"/>
                  <a:pt x="252442" y="190734"/>
                </a:cubicBezTo>
                <a:cubicBezTo>
                  <a:pt x="268197" y="186795"/>
                  <a:pt x="281880" y="179051"/>
                  <a:pt x="297321" y="173904"/>
                </a:cubicBezTo>
                <a:cubicBezTo>
                  <a:pt x="304635" y="171466"/>
                  <a:pt x="312280" y="170164"/>
                  <a:pt x="319760" y="168294"/>
                </a:cubicBezTo>
                <a:cubicBezTo>
                  <a:pt x="325370" y="164554"/>
                  <a:pt x="330468" y="159900"/>
                  <a:pt x="336589" y="157075"/>
                </a:cubicBezTo>
                <a:cubicBezTo>
                  <a:pt x="354875" y="148635"/>
                  <a:pt x="392688" y="134635"/>
                  <a:pt x="392688" y="134635"/>
                </a:cubicBezTo>
                <a:cubicBezTo>
                  <a:pt x="446370" y="80953"/>
                  <a:pt x="377639" y="144667"/>
                  <a:pt x="426346" y="112196"/>
                </a:cubicBezTo>
                <a:cubicBezTo>
                  <a:pt x="432947" y="107795"/>
                  <a:pt x="437081" y="100446"/>
                  <a:pt x="443176" y="95367"/>
                </a:cubicBezTo>
                <a:cubicBezTo>
                  <a:pt x="457677" y="83283"/>
                  <a:pt x="459966" y="84160"/>
                  <a:pt x="476835" y="78537"/>
                </a:cubicBezTo>
                <a:cubicBezTo>
                  <a:pt x="478705" y="72927"/>
                  <a:pt x="478751" y="66325"/>
                  <a:pt x="482445" y="61708"/>
                </a:cubicBezTo>
                <a:cubicBezTo>
                  <a:pt x="486657" y="56443"/>
                  <a:pt x="493355" y="53716"/>
                  <a:pt x="499274" y="50488"/>
                </a:cubicBezTo>
                <a:cubicBezTo>
                  <a:pt x="523702" y="37164"/>
                  <a:pt x="537386" y="29181"/>
                  <a:pt x="560982" y="22439"/>
                </a:cubicBezTo>
                <a:cubicBezTo>
                  <a:pt x="568395" y="20321"/>
                  <a:pt x="576008" y="18947"/>
                  <a:pt x="583421" y="16829"/>
                </a:cubicBezTo>
                <a:cubicBezTo>
                  <a:pt x="589107" y="15204"/>
                  <a:pt x="594546" y="12775"/>
                  <a:pt x="600251" y="11219"/>
                </a:cubicBezTo>
                <a:cubicBezTo>
                  <a:pt x="615127" y="7162"/>
                  <a:pt x="645129" y="0"/>
                  <a:pt x="645129" y="0"/>
                </a:cubicBezTo>
                <a:lnTo>
                  <a:pt x="65073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53" name="Rectangle 87"/>
          <p:cNvSpPr>
            <a:spLocks noChangeArrowheads="1"/>
          </p:cNvSpPr>
          <p:nvPr/>
        </p:nvSpPr>
        <p:spPr bwMode="auto">
          <a:xfrm>
            <a:off x="2342086" y="4599168"/>
            <a:ext cx="1727047" cy="1091456"/>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a:solidFill>
                  <a:schemeClr val="tx1"/>
                </a:solidFill>
                <a:latin typeface="Arial" pitchFamily="34" charset="0"/>
                <a:cs typeface="Arial" pitchFamily="34" charset="0"/>
              </a:rPr>
              <a:t>Las células tumorales evaden a los supresores de crecimiento</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917725">
            <a:off x="2616027" y="3828757"/>
            <a:ext cx="508639" cy="270300"/>
          </a:xfrm>
          <a:prstGeom prst="rect">
            <a:avLst/>
          </a:prstGeom>
        </p:spPr>
      </p:pic>
      <p:pic>
        <p:nvPicPr>
          <p:cNvPr id="54" name="Picture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57243">
            <a:off x="3095954" y="4040483"/>
            <a:ext cx="508639" cy="270300"/>
          </a:xfrm>
          <a:prstGeom prst="rect">
            <a:avLst/>
          </a:prstGeom>
        </p:spPr>
      </p:pic>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154424">
            <a:off x="2616026" y="4415287"/>
            <a:ext cx="508641" cy="270301"/>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096" y="4728151"/>
            <a:ext cx="228600" cy="221765"/>
          </a:xfrm>
          <a:prstGeom prst="rect">
            <a:avLst/>
          </a:prstGeom>
        </p:spPr>
      </p:pic>
      <p:sp>
        <p:nvSpPr>
          <p:cNvPr id="58" name="Freeform 57"/>
          <p:cNvSpPr/>
          <p:nvPr/>
        </p:nvSpPr>
        <p:spPr>
          <a:xfrm rot="18071862" flipH="1" flipV="1">
            <a:off x="5806614" y="4511970"/>
            <a:ext cx="138783" cy="239449"/>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w="19050">
            <a:solidFill>
              <a:srgbClr val="FFFF00"/>
            </a:solidFill>
            <a:prstDash val="sysDash"/>
            <a:tailEnd type="triangle" w="lg" len="med"/>
          </a:ln>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7424A"/>
              </a:solidFill>
              <a:effectLst/>
              <a:uLnTx/>
              <a:uFillTx/>
              <a:latin typeface="+mn-lt"/>
              <a:ea typeface="+mn-ea"/>
              <a:cs typeface="+mn-cs"/>
            </a:endParaRPr>
          </a:p>
        </p:txBody>
      </p:sp>
      <p:sp>
        <p:nvSpPr>
          <p:cNvPr id="38" name="Rectangle 87"/>
          <p:cNvSpPr>
            <a:spLocks noChangeArrowheads="1"/>
          </p:cNvSpPr>
          <p:nvPr/>
        </p:nvSpPr>
        <p:spPr bwMode="auto">
          <a:xfrm>
            <a:off x="270927" y="4422626"/>
            <a:ext cx="2141734" cy="714815"/>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1" compatLnSpc="1">
            <a:prstTxWarp prst="textNoShape">
              <a:avLst/>
            </a:prstTxWarp>
          </a:bodyPr>
          <a:lstStyle/>
          <a:p>
            <a:pPr algn="ctr" rtl="0" fontAlgn="base">
              <a:spcBef>
                <a:spcPct val="0"/>
              </a:spcBef>
              <a:spcAft>
                <a:spcPct val="0"/>
              </a:spcAft>
            </a:pPr>
            <a:r>
              <a:rPr lang="es-MX" sz="1200" b="1" dirty="0">
                <a:solidFill>
                  <a:schemeClr val="tx1"/>
                </a:solidFill>
                <a:latin typeface="Arial" pitchFamily="34" charset="0"/>
                <a:cs typeface="Arial" pitchFamily="34" charset="0"/>
              </a:rPr>
              <a:t>Las células tumorales sostienen la señalización proliferativa</a:t>
            </a:r>
          </a:p>
        </p:txBody>
      </p:sp>
    </p:spTree>
    <p:extLst>
      <p:ext uri="{BB962C8B-B14F-4D97-AF65-F5344CB8AC3E}">
        <p14:creationId xmlns:p14="http://schemas.microsoft.com/office/powerpoint/2010/main" val="3542027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sz="quarter"/>
          </p:nvPr>
        </p:nvSpPr>
        <p:spPr/>
        <p:txBody>
          <a:bodyPr>
            <a:normAutofit fontScale="90000"/>
          </a:bodyPr>
          <a:lstStyle/>
          <a:p>
            <a:r>
              <a:rPr lang="es-MX" altLang="es-MX" sz="3200" b="1" dirty="0" smtClean="0"/>
              <a:t>Microambiente tumoral</a:t>
            </a:r>
            <a:br>
              <a:rPr lang="es-MX" altLang="es-MX" sz="3200" b="1" dirty="0" smtClean="0"/>
            </a:br>
            <a:endParaRPr lang="es-MX" altLang="es-MX" sz="4000" b="1" dirty="0" smtClean="0"/>
          </a:p>
        </p:txBody>
      </p:sp>
      <p:pic>
        <p:nvPicPr>
          <p:cNvPr id="220164" name="Picture 4" descr="micros 028"/>
          <p:cNvPicPr>
            <a:picLocks noGrp="1" noChangeAspect="1" noChangeArrowheads="1"/>
          </p:cNvPicPr>
          <p:nvPr>
            <p:ph sz="quarter" idx="1"/>
          </p:nvPr>
        </p:nvPicPr>
        <p:blipFill>
          <a:blip r:embed="rId2">
            <a:lum bright="6000" contrast="6000"/>
            <a:extLst>
              <a:ext uri="{28A0092B-C50C-407E-A947-70E740481C1C}">
                <a14:useLocalDpi xmlns:a14="http://schemas.microsoft.com/office/drawing/2010/main" val="0"/>
              </a:ext>
            </a:extLst>
          </a:blip>
          <a:srcRect l="21440" t="34679" r="19926" b="27197"/>
          <a:stretch>
            <a:fillRect/>
          </a:stretch>
        </p:blipFill>
        <p:spPr>
          <a:xfrm>
            <a:off x="2124075" y="1989138"/>
            <a:ext cx="4679950" cy="4176712"/>
          </a:xfrm>
          <a:noFill/>
          <a:ln w="19050">
            <a:solidFill>
              <a:srgbClr val="000000"/>
            </a:solidFill>
            <a:miter lim="800000"/>
            <a:headEnd/>
            <a:tailEnd/>
          </a:ln>
        </p:spPr>
      </p:pic>
      <p:pic>
        <p:nvPicPr>
          <p:cNvPr id="220167" name="Picture 7" descr="epider 036"/>
          <p:cNvPicPr>
            <a:picLocks noGrp="1" noChangeAspect="1" noChangeArrowheads="1"/>
          </p:cNvPicPr>
          <p:nvPr>
            <p:ph sz="quarter" idx="2"/>
          </p:nvPr>
        </p:nvPicPr>
        <p:blipFill>
          <a:blip r:embed="rId3">
            <a:lum bright="6000" contrast="12000"/>
            <a:extLst>
              <a:ext uri="{28A0092B-C50C-407E-A947-70E740481C1C}">
                <a14:useLocalDpi xmlns:a14="http://schemas.microsoft.com/office/drawing/2010/main" val="0"/>
              </a:ext>
            </a:extLst>
          </a:blip>
          <a:srcRect l="14546" t="15855" r="28532"/>
          <a:stretch>
            <a:fillRect/>
          </a:stretch>
        </p:blipFill>
        <p:spPr>
          <a:xfrm>
            <a:off x="2124075" y="1989138"/>
            <a:ext cx="4679950" cy="4176712"/>
          </a:xfrm>
          <a:noFill/>
          <a:ln w="28575">
            <a:solidFill>
              <a:srgbClr val="000000"/>
            </a:solidFill>
            <a:miter lim="800000"/>
            <a:headEnd/>
            <a:tailEnd/>
          </a:ln>
        </p:spPr>
      </p:pic>
      <p:pic>
        <p:nvPicPr>
          <p:cNvPr id="220169" name="Picture 9" descr="epider 037"/>
          <p:cNvPicPr>
            <a:picLocks noGrp="1" noChangeAspect="1" noChangeArrowheads="1"/>
          </p:cNvPicPr>
          <p:nvPr>
            <p:ph sz="quarter" idx="3"/>
          </p:nvPr>
        </p:nvPicPr>
        <p:blipFill>
          <a:blip r:embed="rId4">
            <a:lum bright="6000" contrast="12000"/>
            <a:extLst>
              <a:ext uri="{28A0092B-C50C-407E-A947-70E740481C1C}">
                <a14:useLocalDpi xmlns:a14="http://schemas.microsoft.com/office/drawing/2010/main" val="0"/>
              </a:ext>
            </a:extLst>
          </a:blip>
          <a:srcRect l="7639" r="29903" b="10139"/>
          <a:stretch>
            <a:fillRect/>
          </a:stretch>
        </p:blipFill>
        <p:spPr>
          <a:xfrm>
            <a:off x="2124075" y="1989138"/>
            <a:ext cx="4679950" cy="4176712"/>
          </a:xfrm>
          <a:noFill/>
          <a:ln w="28575">
            <a:solidFill>
              <a:srgbClr val="000000"/>
            </a:solidFill>
            <a:miter lim="800000"/>
            <a:headEnd/>
            <a:tailEnd/>
          </a:ln>
        </p:spPr>
      </p:pic>
      <p:pic>
        <p:nvPicPr>
          <p:cNvPr id="220171" name="Picture 11" descr="epider 008"/>
          <p:cNvPicPr>
            <a:picLocks noGrp="1" noChangeAspect="1" noChangeArrowheads="1"/>
          </p:cNvPicPr>
          <p:nvPr>
            <p:ph sz="quarter" idx="4"/>
          </p:nvPr>
        </p:nvPicPr>
        <p:blipFill>
          <a:blip r:embed="rId5" cstate="print">
            <a:lum bright="12000" contrast="30000"/>
            <a:extLst>
              <a:ext uri="{28A0092B-C50C-407E-A947-70E740481C1C}">
                <a14:useLocalDpi xmlns:a14="http://schemas.microsoft.com/office/drawing/2010/main" val="0"/>
              </a:ext>
            </a:extLst>
          </a:blip>
          <a:srcRect l="23708" t="14653"/>
          <a:stretch>
            <a:fillRect/>
          </a:stretch>
        </p:blipFill>
        <p:spPr>
          <a:xfrm>
            <a:off x="2124075" y="1556793"/>
            <a:ext cx="4968206" cy="4680519"/>
          </a:xfrm>
          <a:noFill/>
          <a:ln w="28575">
            <a:solidFill>
              <a:srgbClr val="000000"/>
            </a:solidFill>
            <a:miter lim="800000"/>
            <a:headEnd/>
            <a:tailEnd/>
          </a:ln>
        </p:spPr>
      </p:pic>
    </p:spTree>
    <p:extLst>
      <p:ext uri="{BB962C8B-B14F-4D97-AF65-F5344CB8AC3E}">
        <p14:creationId xmlns:p14="http://schemas.microsoft.com/office/powerpoint/2010/main" val="522205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0164"/>
                                        </p:tgtEl>
                                        <p:attrNameLst>
                                          <p:attrName>style.visibility</p:attrName>
                                        </p:attrNameLst>
                                      </p:cBhvr>
                                      <p:to>
                                        <p:strVal val="visible"/>
                                      </p:to>
                                    </p:set>
                                    <p:animEffect transition="in" filter="fade">
                                      <p:cBhvr>
                                        <p:cTn id="7" dur="2000"/>
                                        <p:tgtEl>
                                          <p:spTgt spid="2201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0167"/>
                                        </p:tgtEl>
                                        <p:attrNameLst>
                                          <p:attrName>style.visibility</p:attrName>
                                        </p:attrNameLst>
                                      </p:cBhvr>
                                      <p:to>
                                        <p:strVal val="visible"/>
                                      </p:to>
                                    </p:set>
                                    <p:animEffect transition="in" filter="fade">
                                      <p:cBhvr>
                                        <p:cTn id="12" dur="2000"/>
                                        <p:tgtEl>
                                          <p:spTgt spid="2201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20169"/>
                                        </p:tgtEl>
                                        <p:attrNameLst>
                                          <p:attrName>style.visibility</p:attrName>
                                        </p:attrNameLst>
                                      </p:cBhvr>
                                      <p:to>
                                        <p:strVal val="visible"/>
                                      </p:to>
                                    </p:set>
                                    <p:animEffect transition="in" filter="fade">
                                      <p:cBhvr>
                                        <p:cTn id="17" dur="2000"/>
                                        <p:tgtEl>
                                          <p:spTgt spid="2201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20171"/>
                                        </p:tgtEl>
                                        <p:attrNameLst>
                                          <p:attrName>style.visibility</p:attrName>
                                        </p:attrNameLst>
                                      </p:cBhvr>
                                      <p:to>
                                        <p:strVal val="visible"/>
                                      </p:to>
                                    </p:set>
                                    <p:animEffect transition="in" filter="fade">
                                      <p:cBhvr>
                                        <p:cTn id="22" dur="2000"/>
                                        <p:tgtEl>
                                          <p:spTgt spid="220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aren\Desktop\imgs\inmu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404664"/>
            <a:ext cx="7307371" cy="5713661"/>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5" descr="torre-s.gif"/>
          <p:cNvPicPr>
            <a:picLocks noChangeAspect="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16941" y="1369"/>
            <a:ext cx="1188193" cy="300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4 Rectángulo"/>
          <p:cNvSpPr/>
          <p:nvPr/>
        </p:nvSpPr>
        <p:spPr>
          <a:xfrm>
            <a:off x="0" y="6597352"/>
            <a:ext cx="9144000" cy="260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287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reeform 92"/>
          <p:cNvSpPr/>
          <p:nvPr/>
        </p:nvSpPr>
        <p:spPr>
          <a:xfrm rot="13783075" flipH="1" flipV="1">
            <a:off x="3640390" y="2399511"/>
            <a:ext cx="500122" cy="971938"/>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a:solidFill>
              <a:srgbClr val="FFFF00"/>
            </a:solidFill>
            <a:tailEnd type="triangle" w="lg"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rtl="0" fontAlgn="base">
              <a:spcBef>
                <a:spcPct val="0"/>
              </a:spcBef>
              <a:spcAft>
                <a:spcPct val="0"/>
              </a:spcAft>
            </a:pPr>
            <a:endParaRPr lang="en-US" dirty="0">
              <a:solidFill>
                <a:srgbClr val="37424A"/>
              </a:solidFill>
            </a:endParaRPr>
          </a:p>
        </p:txBody>
      </p:sp>
      <p:pic>
        <p:nvPicPr>
          <p:cNvPr id="6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99967" y="2400285"/>
            <a:ext cx="1368413" cy="139752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110"/>
          <p:cNvSpPr txBox="1">
            <a:spLocks noChangeArrowheads="1"/>
          </p:cNvSpPr>
          <p:nvPr/>
        </p:nvSpPr>
        <p:spPr bwMode="auto">
          <a:xfrm>
            <a:off x="1992633" y="2923644"/>
            <a:ext cx="10509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400" b="1" i="0" u="none" strike="noStrike" cap="none" normalizeH="0" dirty="0">
                <a:ln>
                  <a:noFill/>
                </a:ln>
                <a:solidFill>
                  <a:srgbClr val="FFFF00"/>
                </a:solidFill>
                <a:effectLst/>
                <a:latin typeface="Arial" pitchFamily="34" charset="0"/>
                <a:cs typeface="Arial" pitchFamily="34" charset="0"/>
              </a:rPr>
              <a:t>TUMOR</a:t>
            </a:r>
            <a:endParaRPr kumimoji="0" lang="en-US" altLang="en-US" sz="2000" b="0" i="0" u="none" strike="noStrike" cap="none" normalizeH="0" baseline="0" dirty="0" smtClean="0">
              <a:ln>
                <a:noFill/>
              </a:ln>
              <a:solidFill>
                <a:srgbClr val="FFFF00"/>
              </a:solidFill>
              <a:effectLst/>
              <a:latin typeface="Arial" pitchFamily="34" charset="0"/>
              <a:cs typeface="Arial" pitchFamily="34" charset="0"/>
            </a:endParaRPr>
          </a:p>
        </p:txBody>
      </p:sp>
      <p:sp>
        <p:nvSpPr>
          <p:cNvPr id="99" name="TextBox 98"/>
          <p:cNvSpPr txBox="1"/>
          <p:nvPr/>
        </p:nvSpPr>
        <p:spPr>
          <a:xfrm>
            <a:off x="248447" y="6465739"/>
            <a:ext cx="8969375" cy="153888"/>
          </a:xfrm>
          <a:prstGeom prst="rect">
            <a:avLst/>
          </a:prstGeom>
          <a:noFill/>
        </p:spPr>
        <p:txBody>
          <a:bodyPr vert="horz" wrap="square" lIns="0" tIns="0" rIns="0" bIns="0" numCol="1" rtlCol="0" anchor="b" anchorCtr="0" compatLnSpc="1">
            <a:prstTxWarp prst="textNoShape">
              <a:avLst/>
            </a:prstTxWarp>
            <a:spAutoFit/>
          </a:bodyPr>
          <a:lstStyle/>
          <a:p>
            <a:pPr marL="0" marR="0" lvl="0" indent="0" algn="l" defTabSz="914400" rtl="0" eaLnBrk="1" fontAlgn="base" latinLnBrk="0" hangingPunct="1">
              <a:lnSpc>
                <a:spcPct val="100000"/>
              </a:lnSpc>
              <a:spcBef>
                <a:spcPts val="300"/>
              </a:spcBef>
              <a:spcAft>
                <a:spcPct val="0"/>
              </a:spcAft>
              <a:buClrTx/>
              <a:buSzTx/>
              <a:buFontTx/>
              <a:buNone/>
              <a:tabLst/>
            </a:pPr>
            <a:r>
              <a:rPr lang="es-MX" sz="1000" b="1" dirty="0">
                <a:latin typeface="Arial" pitchFamily="34" charset="0"/>
                <a:cs typeface="Arial" pitchFamily="34" charset="0"/>
              </a:rPr>
              <a:t>1.</a:t>
            </a:r>
            <a:r>
              <a:rPr lang="es-MX" sz="1000" dirty="0">
                <a:latin typeface="Arial" pitchFamily="34" charset="0"/>
                <a:cs typeface="Arial" pitchFamily="34" charset="0"/>
              </a:rPr>
              <a:t> May KF Jr y cols. In: </a:t>
            </a:r>
            <a:r>
              <a:rPr lang="es-MX" sz="1000" b="0" i="0" u="none" strike="noStrike" cap="none" normalizeH="0" dirty="0">
                <a:ln>
                  <a:noFill/>
                </a:ln>
                <a:solidFill>
                  <a:schemeClr val="tx1"/>
                </a:solidFill>
                <a:effectLst/>
                <a:latin typeface="Arial" pitchFamily="34" charset="0"/>
                <a:cs typeface="Arial" pitchFamily="34" charset="0"/>
              </a:rPr>
              <a:t>Prendergast GC y cols. </a:t>
            </a:r>
            <a:r>
              <a:rPr lang="es-MX" sz="1000" b="0" i="1" u="none" strike="noStrike" cap="none" normalizeH="0" dirty="0">
                <a:ln>
                  <a:noFill/>
                </a:ln>
                <a:solidFill>
                  <a:schemeClr val="tx1"/>
                </a:solidFill>
                <a:effectLst/>
                <a:latin typeface="Arial" pitchFamily="34" charset="0"/>
                <a:cs typeface="Arial" pitchFamily="34" charset="0"/>
              </a:rPr>
              <a:t>Cancer Immunotherapy</a:t>
            </a:r>
            <a:r>
              <a:rPr lang="es-MX" sz="1000" b="0" i="0" u="none" strike="noStrike" cap="none" normalizeH="0" dirty="0">
                <a:ln>
                  <a:noFill/>
                </a:ln>
                <a:solidFill>
                  <a:schemeClr val="tx1"/>
                </a:solidFill>
                <a:effectLst/>
                <a:latin typeface="Arial" pitchFamily="34" charset="0"/>
                <a:cs typeface="Arial" pitchFamily="34" charset="0"/>
              </a:rPr>
              <a:t>. </a:t>
            </a:r>
            <a:r>
              <a:rPr lang="es-MX" sz="1000" dirty="0">
                <a:latin typeface="Arial" pitchFamily="34" charset="0"/>
                <a:cs typeface="Arial" pitchFamily="34" charset="0"/>
              </a:rPr>
              <a:t>2nd</a:t>
            </a:r>
            <a:r>
              <a:rPr lang="es-MX" sz="1000" b="0" i="0" u="none" strike="noStrike" cap="none" normalizeH="0" dirty="0">
                <a:ln>
                  <a:noFill/>
                </a:ln>
                <a:solidFill>
                  <a:schemeClr val="tx1"/>
                </a:solidFill>
                <a:effectLst/>
                <a:latin typeface="Arial" pitchFamily="34" charset="0"/>
                <a:cs typeface="Arial" pitchFamily="34" charset="0"/>
              </a:rPr>
              <a:t> ed. Elsevier; 2013:101–113.</a:t>
            </a:r>
          </a:p>
        </p:txBody>
      </p:sp>
      <p:sp>
        <p:nvSpPr>
          <p:cNvPr id="153" name="TextBox 80"/>
          <p:cNvSpPr txBox="1">
            <a:spLocks noChangeArrowheads="1"/>
          </p:cNvSpPr>
          <p:nvPr/>
        </p:nvSpPr>
        <p:spPr bwMode="auto">
          <a:xfrm>
            <a:off x="1910501" y="1647561"/>
            <a:ext cx="3129141" cy="992539"/>
          </a:xfrm>
          <a:prstGeom prst="rect">
            <a:avLst/>
          </a:prstGeom>
          <a:noFill/>
          <a:ln w="12700">
            <a:noFill/>
          </a:ln>
          <a:effectLst/>
          <a:scene3d>
            <a:camera prst="orthographicFront">
              <a:rot lat="0" lon="0" rev="0"/>
            </a:camera>
            <a:lightRig rig="threePt" dir="t">
              <a:rot lat="0" lon="0" rev="1200000"/>
            </a:lightRig>
          </a:scene3d>
          <a:sp3d>
            <a:bevelT w="63500" h="25400" prst="relaxedInset"/>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1" compatLnSpc="1">
            <a:prstTxWarp prst="textNoShape">
              <a:avLst/>
            </a:prstTxWarp>
          </a:bodyPr>
          <a:lstStyle>
            <a:defPPr>
              <a:defRPr lang="en-US"/>
            </a:defPPr>
            <a:lvl1pPr algn="ctr" rtl="0" fontAlgn="base">
              <a:spcBef>
                <a:spcPct val="0"/>
              </a:spcBef>
              <a:spcAft>
                <a:spcPct val="0"/>
              </a:spcAft>
              <a:defRPr sz="1100" b="1">
                <a:solidFill>
                  <a:schemeClr val="tx1"/>
                </a:solidFill>
                <a:latin typeface="Arial" pitchFamily="34" charset="0"/>
                <a:cs typeface="Arial" pitchFamily="34" charset="0"/>
              </a:defRPr>
            </a:lvl1pPr>
          </a:lstStyle>
          <a:p>
            <a:pPr rtl="0"/>
            <a:r>
              <a:rPr lang="es-MX" dirty="0"/>
              <a:t>1. Los antígenos son liberados por las células tumorales y capturados por las células dendríticas.</a:t>
            </a:r>
          </a:p>
        </p:txBody>
      </p:sp>
      <p:sp>
        <p:nvSpPr>
          <p:cNvPr id="159" name="TextBox 186"/>
          <p:cNvSpPr txBox="1">
            <a:spLocks noChangeArrowheads="1"/>
          </p:cNvSpPr>
          <p:nvPr/>
        </p:nvSpPr>
        <p:spPr bwMode="auto">
          <a:xfrm>
            <a:off x="5089171" y="2255311"/>
            <a:ext cx="106792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defPPr>
              <a:defRPr lang="en-US"/>
            </a:defPPr>
            <a:lvl1pPr marR="0" lvl="0" indent="0" algn="ctr" rtl="0" fontAlgn="base">
              <a:lnSpc>
                <a:spcPct val="100000"/>
              </a:lnSpc>
              <a:spcBef>
                <a:spcPct val="0"/>
              </a:spcBef>
              <a:spcAft>
                <a:spcPct val="0"/>
              </a:spcAft>
              <a:buClrTx/>
              <a:buSzTx/>
              <a:buFontTx/>
              <a:buNone/>
              <a:tabLst/>
              <a:defRPr sz="1100" b="1">
                <a:solidFill>
                  <a:srgbClr val="37424A"/>
                </a:solidFill>
                <a:latin typeface="Arial" pitchFamily="34" charset="0"/>
                <a:cs typeface="Arial" pitchFamily="34" charset="0"/>
              </a:defRPr>
            </a:lvl1pPr>
          </a:lstStyle>
          <a:p>
            <a:pPr rtl="0"/>
            <a:r>
              <a:rPr lang="es-MX" dirty="0">
                <a:solidFill>
                  <a:schemeClr val="accent1">
                    <a:lumMod val="75000"/>
                  </a:schemeClr>
                </a:solidFill>
              </a:rPr>
              <a:t>Célula dendrítica</a:t>
            </a:r>
            <a:endParaRPr lang="en-US" altLang="en-US" dirty="0">
              <a:solidFill>
                <a:schemeClr val="accent1">
                  <a:lumMod val="75000"/>
                </a:schemeClr>
              </a:solidFill>
            </a:endParaRPr>
          </a:p>
        </p:txBody>
      </p:sp>
      <p:sp>
        <p:nvSpPr>
          <p:cNvPr id="52" name="Title 1"/>
          <p:cNvSpPr>
            <a:spLocks noGrp="1"/>
          </p:cNvSpPr>
          <p:nvPr>
            <p:ph type="title"/>
          </p:nvPr>
        </p:nvSpPr>
        <p:spPr/>
        <p:txBody>
          <a:bodyPr rtlCol="0">
            <a:noAutofit/>
          </a:bodyPr>
          <a:lstStyle/>
          <a:p>
            <a:pPr lvl="0" rtl="0"/>
            <a:r>
              <a:rPr lang="es-MX" sz="3600" dirty="0"/>
              <a:t>Los linfocitos T son importantes para el sistema inmunológico para detectar y destruir las células </a:t>
            </a:r>
            <a:r>
              <a:rPr lang="es-MX" sz="3600" dirty="0" smtClean="0"/>
              <a:t>tumorales</a:t>
            </a:r>
            <a:endParaRPr lang="en-US" sz="3600" b="1" baseline="30000" dirty="0"/>
          </a:p>
        </p:txBody>
      </p:sp>
      <p:sp>
        <p:nvSpPr>
          <p:cNvPr id="79" name="Oval 4"/>
          <p:cNvSpPr>
            <a:spLocks noChangeAspect="1"/>
          </p:cNvSpPr>
          <p:nvPr/>
        </p:nvSpPr>
        <p:spPr>
          <a:xfrm rot="10808208">
            <a:off x="3515673" y="3032332"/>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0" name="Oval 4"/>
          <p:cNvSpPr>
            <a:spLocks noChangeAspect="1"/>
          </p:cNvSpPr>
          <p:nvPr/>
        </p:nvSpPr>
        <p:spPr>
          <a:xfrm rot="15669994">
            <a:off x="3475184" y="2751283"/>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1" name="Oval 4"/>
          <p:cNvSpPr>
            <a:spLocks noChangeAspect="1"/>
          </p:cNvSpPr>
          <p:nvPr/>
        </p:nvSpPr>
        <p:spPr>
          <a:xfrm rot="18110181">
            <a:off x="3749758" y="2920896"/>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2" name="Oval 4"/>
          <p:cNvSpPr>
            <a:spLocks noChangeAspect="1"/>
          </p:cNvSpPr>
          <p:nvPr/>
        </p:nvSpPr>
        <p:spPr>
          <a:xfrm rot="188878">
            <a:off x="3626558" y="2604873"/>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3" name="Oval 4"/>
          <p:cNvSpPr>
            <a:spLocks noChangeAspect="1"/>
          </p:cNvSpPr>
          <p:nvPr/>
        </p:nvSpPr>
        <p:spPr>
          <a:xfrm rot="188878">
            <a:off x="3931376" y="2932452"/>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4" name="Oval 4"/>
          <p:cNvSpPr>
            <a:spLocks noChangeAspect="1"/>
          </p:cNvSpPr>
          <p:nvPr/>
        </p:nvSpPr>
        <p:spPr>
          <a:xfrm rot="8380475">
            <a:off x="3776405" y="2719100"/>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5" name="Oval 4"/>
          <p:cNvSpPr>
            <a:spLocks noChangeAspect="1"/>
          </p:cNvSpPr>
          <p:nvPr/>
        </p:nvSpPr>
        <p:spPr>
          <a:xfrm rot="16200000">
            <a:off x="3953861" y="2592349"/>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6" name="Oval 4"/>
          <p:cNvSpPr>
            <a:spLocks noChangeAspect="1"/>
          </p:cNvSpPr>
          <p:nvPr/>
        </p:nvSpPr>
        <p:spPr>
          <a:xfrm rot="8314290">
            <a:off x="4126638" y="2851825"/>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grpSp>
        <p:nvGrpSpPr>
          <p:cNvPr id="48" name="Group 47"/>
          <p:cNvGrpSpPr/>
          <p:nvPr/>
        </p:nvGrpSpPr>
        <p:grpSpPr>
          <a:xfrm>
            <a:off x="4532979" y="2473693"/>
            <a:ext cx="595880" cy="569484"/>
            <a:chOff x="6118274" y="3297261"/>
            <a:chExt cx="595880" cy="569484"/>
          </a:xfrm>
        </p:grpSpPr>
        <p:sp>
          <p:nvSpPr>
            <p:cNvPr id="49" name="Oval 4"/>
            <p:cNvSpPr>
              <a:spLocks noChangeAspect="1"/>
            </p:cNvSpPr>
            <p:nvPr/>
          </p:nvSpPr>
          <p:spPr>
            <a:xfrm rot="17662069">
              <a:off x="6445547" y="3327179"/>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50" name="Oval 4"/>
            <p:cNvSpPr>
              <a:spLocks noChangeAspect="1"/>
            </p:cNvSpPr>
            <p:nvPr/>
          </p:nvSpPr>
          <p:spPr>
            <a:xfrm rot="20685727">
              <a:off x="6558817" y="3612896"/>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51" name="Oval 4"/>
            <p:cNvSpPr>
              <a:spLocks noChangeAspect="1"/>
            </p:cNvSpPr>
            <p:nvPr/>
          </p:nvSpPr>
          <p:spPr>
            <a:xfrm rot="10808208">
              <a:off x="6118274" y="3461977"/>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5434">
              <a:off x="6149876" y="3311497"/>
              <a:ext cx="503851" cy="555248"/>
            </a:xfrm>
            <a:prstGeom prst="rect">
              <a:avLst/>
            </a:prstGeom>
          </p:spPr>
        </p:pic>
      </p:grpSp>
    </p:spTree>
    <p:extLst>
      <p:ext uri="{BB962C8B-B14F-4D97-AF65-F5344CB8AC3E}">
        <p14:creationId xmlns:p14="http://schemas.microsoft.com/office/powerpoint/2010/main" val="2301297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reeform 92"/>
          <p:cNvSpPr/>
          <p:nvPr/>
        </p:nvSpPr>
        <p:spPr>
          <a:xfrm rot="13783075" flipH="1" flipV="1">
            <a:off x="3640390" y="2399511"/>
            <a:ext cx="500122" cy="971938"/>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a:solidFill>
              <a:srgbClr val="FFFF00"/>
            </a:solidFill>
            <a:tailEnd type="triangle" w="lg"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rtl="0" fontAlgn="base">
              <a:spcBef>
                <a:spcPct val="0"/>
              </a:spcBef>
              <a:spcAft>
                <a:spcPct val="0"/>
              </a:spcAft>
            </a:pPr>
            <a:endParaRPr lang="en-US" dirty="0">
              <a:solidFill>
                <a:srgbClr val="37424A"/>
              </a:solidFill>
            </a:endParaRPr>
          </a:p>
        </p:txBody>
      </p:sp>
      <p:pic>
        <p:nvPicPr>
          <p:cNvPr id="2052" name="Picture 7" descr="C:\Users\dtabuteau\Desktop\New\Images\Lymp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823596">
            <a:off x="6104008" y="2548443"/>
            <a:ext cx="1906543" cy="2599507"/>
          </a:xfrm>
          <a:prstGeom prst="rect">
            <a:avLst/>
          </a:prstGeom>
          <a:ln>
            <a:tailEnd type="triangle" w="lg" len="me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99967" y="2400285"/>
            <a:ext cx="1368413" cy="139752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110"/>
          <p:cNvSpPr txBox="1">
            <a:spLocks noChangeArrowheads="1"/>
          </p:cNvSpPr>
          <p:nvPr/>
        </p:nvSpPr>
        <p:spPr bwMode="auto">
          <a:xfrm>
            <a:off x="1992633" y="2923644"/>
            <a:ext cx="10509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400" b="1" i="0" u="none" strike="noStrike" cap="none" normalizeH="0" dirty="0">
                <a:ln>
                  <a:noFill/>
                </a:ln>
                <a:solidFill>
                  <a:srgbClr val="FFFF00"/>
                </a:solidFill>
                <a:effectLst/>
                <a:latin typeface="Arial" pitchFamily="34" charset="0"/>
                <a:cs typeface="Arial" pitchFamily="34" charset="0"/>
              </a:rPr>
              <a:t>TUMOR</a:t>
            </a:r>
            <a:endParaRPr kumimoji="0" lang="en-US" altLang="en-US" sz="2000" b="0" i="0" u="none" strike="noStrike" cap="none" normalizeH="0" baseline="0" dirty="0" smtClean="0">
              <a:ln>
                <a:noFill/>
              </a:ln>
              <a:solidFill>
                <a:srgbClr val="FFFF00"/>
              </a:solidFill>
              <a:effectLst/>
              <a:latin typeface="Arial" pitchFamily="34" charset="0"/>
              <a:cs typeface="Arial" pitchFamily="34" charset="0"/>
            </a:endParaRPr>
          </a:p>
        </p:txBody>
      </p:sp>
      <p:sp>
        <p:nvSpPr>
          <p:cNvPr id="99" name="TextBox 98"/>
          <p:cNvSpPr txBox="1"/>
          <p:nvPr/>
        </p:nvSpPr>
        <p:spPr>
          <a:xfrm>
            <a:off x="248447" y="6465739"/>
            <a:ext cx="8969375" cy="153888"/>
          </a:xfrm>
          <a:prstGeom prst="rect">
            <a:avLst/>
          </a:prstGeom>
          <a:noFill/>
        </p:spPr>
        <p:txBody>
          <a:bodyPr vert="horz" wrap="square" lIns="0" tIns="0" rIns="0" bIns="0" numCol="1" rtlCol="0" anchor="b" anchorCtr="0" compatLnSpc="1">
            <a:prstTxWarp prst="textNoShape">
              <a:avLst/>
            </a:prstTxWarp>
            <a:spAutoFit/>
          </a:bodyPr>
          <a:lstStyle/>
          <a:p>
            <a:pPr marL="0" marR="0" lvl="0" indent="0" algn="l" defTabSz="914400" rtl="0" eaLnBrk="1" fontAlgn="base" latinLnBrk="0" hangingPunct="1">
              <a:lnSpc>
                <a:spcPct val="100000"/>
              </a:lnSpc>
              <a:spcBef>
                <a:spcPts val="300"/>
              </a:spcBef>
              <a:spcAft>
                <a:spcPct val="0"/>
              </a:spcAft>
              <a:buClrTx/>
              <a:buSzTx/>
              <a:buFontTx/>
              <a:buNone/>
              <a:tabLst/>
            </a:pPr>
            <a:r>
              <a:rPr lang="es-MX" sz="1000" b="1" dirty="0">
                <a:latin typeface="Arial" pitchFamily="34" charset="0"/>
                <a:cs typeface="Arial" pitchFamily="34" charset="0"/>
              </a:rPr>
              <a:t>1.</a:t>
            </a:r>
            <a:r>
              <a:rPr lang="es-MX" sz="1000" dirty="0">
                <a:latin typeface="Arial" pitchFamily="34" charset="0"/>
                <a:cs typeface="Arial" pitchFamily="34" charset="0"/>
              </a:rPr>
              <a:t> May KF Jr y cols. In: </a:t>
            </a:r>
            <a:r>
              <a:rPr lang="es-MX" sz="1000" b="0" i="0" u="none" strike="noStrike" cap="none" normalizeH="0" dirty="0">
                <a:ln>
                  <a:noFill/>
                </a:ln>
                <a:solidFill>
                  <a:schemeClr val="tx1"/>
                </a:solidFill>
                <a:effectLst/>
                <a:latin typeface="Arial" pitchFamily="34" charset="0"/>
                <a:cs typeface="Arial" pitchFamily="34" charset="0"/>
              </a:rPr>
              <a:t>Prendergast GC y cols. </a:t>
            </a:r>
            <a:r>
              <a:rPr lang="es-MX" sz="1000" b="0" i="1" u="none" strike="noStrike" cap="none" normalizeH="0" dirty="0">
                <a:ln>
                  <a:noFill/>
                </a:ln>
                <a:solidFill>
                  <a:schemeClr val="tx1"/>
                </a:solidFill>
                <a:effectLst/>
                <a:latin typeface="Arial" pitchFamily="34" charset="0"/>
                <a:cs typeface="Arial" pitchFamily="34" charset="0"/>
              </a:rPr>
              <a:t>Cancer Immunotherapy</a:t>
            </a:r>
            <a:r>
              <a:rPr lang="es-MX" sz="1000" b="0" i="0" u="none" strike="noStrike" cap="none" normalizeH="0" dirty="0">
                <a:ln>
                  <a:noFill/>
                </a:ln>
                <a:solidFill>
                  <a:schemeClr val="tx1"/>
                </a:solidFill>
                <a:effectLst/>
                <a:latin typeface="Arial" pitchFamily="34" charset="0"/>
                <a:cs typeface="Arial" pitchFamily="34" charset="0"/>
              </a:rPr>
              <a:t>. </a:t>
            </a:r>
            <a:r>
              <a:rPr lang="es-MX" sz="1000" dirty="0">
                <a:latin typeface="Arial" pitchFamily="34" charset="0"/>
                <a:cs typeface="Arial" pitchFamily="34" charset="0"/>
              </a:rPr>
              <a:t>2nd</a:t>
            </a:r>
            <a:r>
              <a:rPr lang="es-MX" sz="1000" b="0" i="0" u="none" strike="noStrike" cap="none" normalizeH="0" dirty="0">
                <a:ln>
                  <a:noFill/>
                </a:ln>
                <a:solidFill>
                  <a:schemeClr val="tx1"/>
                </a:solidFill>
                <a:effectLst/>
                <a:latin typeface="Arial" pitchFamily="34" charset="0"/>
                <a:cs typeface="Arial" pitchFamily="34" charset="0"/>
              </a:rPr>
              <a:t> ed. Elsevier; 2013:101–113.</a:t>
            </a:r>
          </a:p>
        </p:txBody>
      </p:sp>
      <p:sp>
        <p:nvSpPr>
          <p:cNvPr id="149" name="Rectangle 187"/>
          <p:cNvSpPr>
            <a:spLocks noChangeArrowheads="1"/>
          </p:cNvSpPr>
          <p:nvPr/>
        </p:nvSpPr>
        <p:spPr bwMode="auto">
          <a:xfrm>
            <a:off x="7212889" y="2885909"/>
            <a:ext cx="2025575" cy="703496"/>
          </a:xfrm>
          <a:prstGeom prst="rect">
            <a:avLst/>
          </a:prstGeom>
          <a:noFill/>
          <a:ln w="12700">
            <a:noFill/>
          </a:ln>
          <a:effectLst/>
          <a:scene3d>
            <a:camera prst="orthographicFront">
              <a:rot lat="0" lon="0" rev="0"/>
            </a:camera>
            <a:lightRig rig="threePt" dir="t">
              <a:rot lat="0" lon="0" rev="1200000"/>
            </a:lightRig>
          </a:scene3d>
          <a:sp3d>
            <a:bevelT w="63500" h="25400" prst="relaxedInset"/>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1" compatLnSpc="1">
            <a:prstTxWarp prst="textNoShape">
              <a:avLst/>
            </a:prstTxWarp>
          </a:bodyPr>
          <a:lstStyle/>
          <a:p>
            <a:pPr algn="ctr" rtl="0" fontAlgn="base">
              <a:spcBef>
                <a:spcPct val="0"/>
              </a:spcBef>
              <a:spcAft>
                <a:spcPct val="0"/>
              </a:spcAft>
            </a:pPr>
            <a:r>
              <a:rPr lang="es-MX" sz="1100" b="1" dirty="0">
                <a:solidFill>
                  <a:schemeClr val="tx1"/>
                </a:solidFill>
                <a:latin typeface="Arial" pitchFamily="34" charset="0"/>
                <a:cs typeface="Arial" pitchFamily="34" charset="0"/>
              </a:rPr>
              <a:t>2. Las células dendríticas activan a los linfocitos T </a:t>
            </a:r>
            <a:r>
              <a:rPr lang="es-MX" sz="1100" b="1" dirty="0" smtClean="0">
                <a:solidFill>
                  <a:schemeClr val="tx1"/>
                </a:solidFill>
                <a:latin typeface="Arial" pitchFamily="34" charset="0"/>
                <a:cs typeface="Arial" pitchFamily="34" charset="0"/>
              </a:rPr>
              <a:t>nuevo </a:t>
            </a:r>
            <a:r>
              <a:rPr lang="es-MX" sz="1100" b="1" dirty="0">
                <a:solidFill>
                  <a:schemeClr val="tx1"/>
                </a:solidFill>
                <a:latin typeface="Arial" pitchFamily="34" charset="0"/>
                <a:cs typeface="Arial" pitchFamily="34" charset="0"/>
              </a:rPr>
              <a:t>en los ganglios linfáticos.</a:t>
            </a:r>
          </a:p>
        </p:txBody>
      </p:sp>
      <p:sp>
        <p:nvSpPr>
          <p:cNvPr id="153" name="TextBox 80"/>
          <p:cNvSpPr txBox="1">
            <a:spLocks noChangeArrowheads="1"/>
          </p:cNvSpPr>
          <p:nvPr/>
        </p:nvSpPr>
        <p:spPr bwMode="auto">
          <a:xfrm>
            <a:off x="1910501" y="1647561"/>
            <a:ext cx="3129141" cy="992539"/>
          </a:xfrm>
          <a:prstGeom prst="rect">
            <a:avLst/>
          </a:prstGeom>
          <a:noFill/>
          <a:ln w="12700">
            <a:noFill/>
          </a:ln>
          <a:effectLst/>
          <a:scene3d>
            <a:camera prst="orthographicFront">
              <a:rot lat="0" lon="0" rev="0"/>
            </a:camera>
            <a:lightRig rig="threePt" dir="t">
              <a:rot lat="0" lon="0" rev="1200000"/>
            </a:lightRig>
          </a:scene3d>
          <a:sp3d>
            <a:bevelT prst="relaxedInset"/>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1" compatLnSpc="1">
            <a:prstTxWarp prst="textNoShape">
              <a:avLst/>
            </a:prstTxWarp>
          </a:bodyPr>
          <a:lstStyle>
            <a:defPPr>
              <a:defRPr lang="en-US"/>
            </a:defPPr>
            <a:lvl1pPr marR="0" lvl="0" indent="0" algn="ctr" rtl="0" fontAlgn="base">
              <a:lnSpc>
                <a:spcPct val="100000"/>
              </a:lnSpc>
              <a:spcBef>
                <a:spcPct val="0"/>
              </a:spcBef>
              <a:spcAft>
                <a:spcPct val="0"/>
              </a:spcAft>
              <a:buClrTx/>
              <a:buSzTx/>
              <a:buFontTx/>
              <a:buNone/>
              <a:tabLst/>
              <a:defRPr kumimoji="0" sz="1100" b="1" i="0" u="none" strike="noStrike" cap="none" normalizeH="0" baseline="0">
                <a:ln>
                  <a:noFill/>
                </a:ln>
                <a:solidFill>
                  <a:srgbClr val="FFFFFF"/>
                </a:solidFill>
                <a:effectLst/>
                <a:latin typeface="Arial" pitchFamily="34" charset="0"/>
                <a:cs typeface="Arial" pitchFamily="34" charset="0"/>
              </a:defRPr>
            </a:lvl1pPr>
          </a:lstStyle>
          <a:p>
            <a:pPr lvl="0" rtl="0" fontAlgn="auto">
              <a:spcBef>
                <a:spcPts val="0"/>
              </a:spcBef>
              <a:spcAft>
                <a:spcPts val="0"/>
              </a:spcAft>
            </a:pPr>
            <a:r>
              <a:rPr lang="es-MX" dirty="0">
                <a:solidFill>
                  <a:schemeClr val="tx1"/>
                </a:solidFill>
              </a:rPr>
              <a:t>1. Los antígenos son liberados por las células tumorales y capturados por las células dendríticas.</a:t>
            </a:r>
            <a:endParaRPr lang="en-US" altLang="en-US" dirty="0">
              <a:solidFill>
                <a:schemeClr val="tx1"/>
              </a:solidFill>
            </a:endParaRPr>
          </a:p>
        </p:txBody>
      </p:sp>
      <p:sp>
        <p:nvSpPr>
          <p:cNvPr id="159" name="TextBox 186"/>
          <p:cNvSpPr txBox="1">
            <a:spLocks noChangeArrowheads="1"/>
          </p:cNvSpPr>
          <p:nvPr/>
        </p:nvSpPr>
        <p:spPr bwMode="auto">
          <a:xfrm>
            <a:off x="5089171" y="2255311"/>
            <a:ext cx="106792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defPPr>
              <a:defRPr lang="en-US"/>
            </a:defPPr>
            <a:lvl1pPr marR="0" lvl="0" indent="0" algn="ctr" rtl="0" fontAlgn="base">
              <a:lnSpc>
                <a:spcPct val="100000"/>
              </a:lnSpc>
              <a:spcBef>
                <a:spcPct val="0"/>
              </a:spcBef>
              <a:spcAft>
                <a:spcPct val="0"/>
              </a:spcAft>
              <a:buClrTx/>
              <a:buSzTx/>
              <a:buFontTx/>
              <a:buNone/>
              <a:tabLst/>
              <a:defRPr sz="1100" b="1">
                <a:solidFill>
                  <a:srgbClr val="37424A"/>
                </a:solidFill>
                <a:latin typeface="Arial" pitchFamily="34" charset="0"/>
                <a:cs typeface="Arial" pitchFamily="34" charset="0"/>
              </a:defRPr>
            </a:lvl1pPr>
          </a:lstStyle>
          <a:p>
            <a:pPr rtl="0"/>
            <a:r>
              <a:rPr lang="es-MX" dirty="0">
                <a:solidFill>
                  <a:schemeClr val="accent1">
                    <a:lumMod val="75000"/>
                  </a:schemeClr>
                </a:solidFill>
              </a:rPr>
              <a:t>Célula dendrítica</a:t>
            </a:r>
            <a:endParaRPr lang="en-US" altLang="en-US" dirty="0">
              <a:solidFill>
                <a:schemeClr val="accent1">
                  <a:lumMod val="75000"/>
                </a:schemeClr>
              </a:solidFill>
            </a:endParaRPr>
          </a:p>
        </p:txBody>
      </p:sp>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6670" y="3020377"/>
            <a:ext cx="394635" cy="374904"/>
          </a:xfrm>
          <a:prstGeom prst="rect">
            <a:avLst/>
          </a:prstGeom>
        </p:spPr>
      </p:pic>
      <p:sp>
        <p:nvSpPr>
          <p:cNvPr id="54" name="Rectangle 53"/>
          <p:cNvSpPr/>
          <p:nvPr/>
        </p:nvSpPr>
        <p:spPr>
          <a:xfrm>
            <a:off x="6154196" y="3920287"/>
            <a:ext cx="13683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rtl="0" fontAlgn="base">
              <a:spcBef>
                <a:spcPct val="0"/>
              </a:spcBef>
              <a:spcAft>
                <a:spcPct val="0"/>
              </a:spcAft>
            </a:pPr>
            <a:r>
              <a:rPr lang="es-MX" sz="1400" b="1" dirty="0">
                <a:solidFill>
                  <a:srgbClr val="FFFF00"/>
                </a:solidFill>
                <a:latin typeface="Arial" pitchFamily="34" charset="0"/>
                <a:cs typeface="Arial" pitchFamily="34" charset="0"/>
              </a:rPr>
              <a:t>GANGLIOS LINFÁTICOS</a:t>
            </a:r>
          </a:p>
        </p:txBody>
      </p:sp>
      <p:sp>
        <p:nvSpPr>
          <p:cNvPr id="56" name="TextBox 186"/>
          <p:cNvSpPr txBox="1">
            <a:spLocks noChangeArrowheads="1"/>
          </p:cNvSpPr>
          <p:nvPr/>
        </p:nvSpPr>
        <p:spPr bwMode="auto">
          <a:xfrm>
            <a:off x="6345671" y="2593673"/>
            <a:ext cx="150073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defPPr>
              <a:defRPr lang="en-US"/>
            </a:defPPr>
            <a:lvl1pPr marR="0" lvl="0" indent="0" algn="ctr" rtl="0" fontAlgn="base">
              <a:lnSpc>
                <a:spcPct val="100000"/>
              </a:lnSpc>
              <a:spcBef>
                <a:spcPct val="0"/>
              </a:spcBef>
              <a:spcAft>
                <a:spcPct val="0"/>
              </a:spcAft>
              <a:buClrTx/>
              <a:buSzTx/>
              <a:buFontTx/>
              <a:buNone/>
              <a:tabLst/>
              <a:defRPr sz="1100" b="1">
                <a:solidFill>
                  <a:srgbClr val="37424A"/>
                </a:solidFill>
                <a:latin typeface="Arial" pitchFamily="34" charset="0"/>
                <a:cs typeface="Arial" pitchFamily="34" charset="0"/>
              </a:defRPr>
            </a:lvl1pPr>
          </a:lstStyle>
          <a:p>
            <a:pPr rtl="0"/>
            <a:r>
              <a:rPr lang="es-MX" dirty="0">
                <a:solidFill>
                  <a:schemeClr val="accent1">
                    <a:lumMod val="75000"/>
                  </a:schemeClr>
                </a:solidFill>
              </a:rPr>
              <a:t>Linfocito T </a:t>
            </a:r>
            <a:r>
              <a:rPr lang="es-MX" dirty="0" smtClean="0">
                <a:solidFill>
                  <a:schemeClr val="accent1">
                    <a:lumMod val="75000"/>
                  </a:schemeClr>
                </a:solidFill>
              </a:rPr>
              <a:t>“nuevo”</a:t>
            </a:r>
            <a:endParaRPr lang="en-US" altLang="en-US" dirty="0">
              <a:solidFill>
                <a:schemeClr val="accent1">
                  <a:lumMod val="75000"/>
                </a:schemeClr>
              </a:solidFill>
            </a:endParaRPr>
          </a:p>
        </p:txBody>
      </p:sp>
      <p:cxnSp>
        <p:nvCxnSpPr>
          <p:cNvPr id="57" name="Straight Connector 56"/>
          <p:cNvCxnSpPr/>
          <p:nvPr/>
        </p:nvCxnSpPr>
        <p:spPr>
          <a:xfrm flipV="1">
            <a:off x="6797548" y="2812892"/>
            <a:ext cx="216832" cy="3912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rot="15651422" flipH="1" flipV="1">
            <a:off x="5322533" y="2651943"/>
            <a:ext cx="664225" cy="804324"/>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a:solidFill>
              <a:srgbClr val="FFFF00"/>
            </a:solidFill>
            <a:tailEnd type="triangle" w="lg"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rtl="0" fontAlgn="base">
              <a:spcBef>
                <a:spcPct val="0"/>
              </a:spcBef>
              <a:spcAft>
                <a:spcPct val="0"/>
              </a:spcAft>
            </a:pPr>
            <a:endParaRPr lang="en-US" dirty="0">
              <a:solidFill>
                <a:srgbClr val="37424A"/>
              </a:solidFill>
            </a:endParaRPr>
          </a:p>
        </p:txBody>
      </p:sp>
      <p:sp>
        <p:nvSpPr>
          <p:cNvPr id="52" name="Title 1"/>
          <p:cNvSpPr>
            <a:spLocks noGrp="1"/>
          </p:cNvSpPr>
          <p:nvPr>
            <p:ph type="title"/>
          </p:nvPr>
        </p:nvSpPr>
        <p:spPr/>
        <p:txBody>
          <a:bodyPr rtlCol="0">
            <a:normAutofit fontScale="90000"/>
          </a:bodyPr>
          <a:lstStyle/>
          <a:p>
            <a:pPr lvl="0" rtl="0"/>
            <a:r>
              <a:rPr lang="es-MX" dirty="0"/>
              <a:t>Los linfocitos T son importantes para el sistema inmunológico para detectar y destruir las células tumorales</a:t>
            </a:r>
            <a:r>
              <a:rPr lang="es-MX" baseline="30000" dirty="0"/>
              <a:t>1</a:t>
            </a:r>
            <a:endParaRPr lang="en-US" b="1" dirty="0"/>
          </a:p>
        </p:txBody>
      </p:sp>
      <p:sp>
        <p:nvSpPr>
          <p:cNvPr id="79" name="Oval 4"/>
          <p:cNvSpPr>
            <a:spLocks noChangeAspect="1"/>
          </p:cNvSpPr>
          <p:nvPr/>
        </p:nvSpPr>
        <p:spPr>
          <a:xfrm rot="10808208">
            <a:off x="3515673" y="3032332"/>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0" name="Oval 4"/>
          <p:cNvSpPr>
            <a:spLocks noChangeAspect="1"/>
          </p:cNvSpPr>
          <p:nvPr/>
        </p:nvSpPr>
        <p:spPr>
          <a:xfrm rot="15669994">
            <a:off x="3475184" y="2751283"/>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1" name="Oval 4"/>
          <p:cNvSpPr>
            <a:spLocks noChangeAspect="1"/>
          </p:cNvSpPr>
          <p:nvPr/>
        </p:nvSpPr>
        <p:spPr>
          <a:xfrm rot="18110181">
            <a:off x="3749758" y="2920896"/>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2" name="Oval 4"/>
          <p:cNvSpPr>
            <a:spLocks noChangeAspect="1"/>
          </p:cNvSpPr>
          <p:nvPr/>
        </p:nvSpPr>
        <p:spPr>
          <a:xfrm rot="188878">
            <a:off x="3626558" y="2604873"/>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3" name="Oval 4"/>
          <p:cNvSpPr>
            <a:spLocks noChangeAspect="1"/>
          </p:cNvSpPr>
          <p:nvPr/>
        </p:nvSpPr>
        <p:spPr>
          <a:xfrm rot="188878">
            <a:off x="3931376" y="2932452"/>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4" name="Oval 4"/>
          <p:cNvSpPr>
            <a:spLocks noChangeAspect="1"/>
          </p:cNvSpPr>
          <p:nvPr/>
        </p:nvSpPr>
        <p:spPr>
          <a:xfrm rot="8380475">
            <a:off x="3776405" y="2719100"/>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5" name="Oval 4"/>
          <p:cNvSpPr>
            <a:spLocks noChangeAspect="1"/>
          </p:cNvSpPr>
          <p:nvPr/>
        </p:nvSpPr>
        <p:spPr>
          <a:xfrm rot="16200000">
            <a:off x="3953861" y="2592349"/>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6" name="Oval 4"/>
          <p:cNvSpPr>
            <a:spLocks noChangeAspect="1"/>
          </p:cNvSpPr>
          <p:nvPr/>
        </p:nvSpPr>
        <p:spPr>
          <a:xfrm rot="8314290">
            <a:off x="4126638" y="2851825"/>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grpSp>
        <p:nvGrpSpPr>
          <p:cNvPr id="3" name="Group 2"/>
          <p:cNvGrpSpPr/>
          <p:nvPr/>
        </p:nvGrpSpPr>
        <p:grpSpPr>
          <a:xfrm>
            <a:off x="6118274" y="3297261"/>
            <a:ext cx="595880" cy="569484"/>
            <a:chOff x="6118274" y="3297261"/>
            <a:chExt cx="595880" cy="569484"/>
          </a:xfrm>
        </p:grpSpPr>
        <p:sp>
          <p:nvSpPr>
            <p:cNvPr id="76" name="Oval 4"/>
            <p:cNvSpPr>
              <a:spLocks noChangeAspect="1"/>
            </p:cNvSpPr>
            <p:nvPr/>
          </p:nvSpPr>
          <p:spPr>
            <a:xfrm rot="17662069">
              <a:off x="6445547" y="3327179"/>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77" name="Oval 4"/>
            <p:cNvSpPr>
              <a:spLocks noChangeAspect="1"/>
            </p:cNvSpPr>
            <p:nvPr/>
          </p:nvSpPr>
          <p:spPr>
            <a:xfrm rot="20685727">
              <a:off x="6558817" y="3612896"/>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78" name="Oval 4"/>
            <p:cNvSpPr>
              <a:spLocks noChangeAspect="1"/>
            </p:cNvSpPr>
            <p:nvPr/>
          </p:nvSpPr>
          <p:spPr>
            <a:xfrm rot="10808208">
              <a:off x="6118274" y="3461977"/>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5434">
              <a:off x="6149876" y="3311497"/>
              <a:ext cx="503851" cy="555248"/>
            </a:xfrm>
            <a:prstGeom prst="rect">
              <a:avLst/>
            </a:prstGeom>
          </p:spPr>
        </p:pic>
      </p:grpSp>
      <p:grpSp>
        <p:nvGrpSpPr>
          <p:cNvPr id="48" name="Group 47"/>
          <p:cNvGrpSpPr/>
          <p:nvPr/>
        </p:nvGrpSpPr>
        <p:grpSpPr>
          <a:xfrm>
            <a:off x="4532979" y="2473693"/>
            <a:ext cx="595880" cy="569484"/>
            <a:chOff x="6118274" y="3297261"/>
            <a:chExt cx="595880" cy="569484"/>
          </a:xfrm>
        </p:grpSpPr>
        <p:sp>
          <p:nvSpPr>
            <p:cNvPr id="49" name="Oval 4"/>
            <p:cNvSpPr>
              <a:spLocks noChangeAspect="1"/>
            </p:cNvSpPr>
            <p:nvPr/>
          </p:nvSpPr>
          <p:spPr>
            <a:xfrm rot="17662069">
              <a:off x="6445547" y="3327179"/>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50" name="Oval 4"/>
            <p:cNvSpPr>
              <a:spLocks noChangeAspect="1"/>
            </p:cNvSpPr>
            <p:nvPr/>
          </p:nvSpPr>
          <p:spPr>
            <a:xfrm rot="20685727">
              <a:off x="6558817" y="3612896"/>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51" name="Oval 4"/>
            <p:cNvSpPr>
              <a:spLocks noChangeAspect="1"/>
            </p:cNvSpPr>
            <p:nvPr/>
          </p:nvSpPr>
          <p:spPr>
            <a:xfrm rot="10808208">
              <a:off x="6118274" y="3461977"/>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5434">
              <a:off x="6149876" y="3311497"/>
              <a:ext cx="503851" cy="555248"/>
            </a:xfrm>
            <a:prstGeom prst="rect">
              <a:avLst/>
            </a:prstGeom>
          </p:spPr>
        </p:pic>
      </p:grpSp>
    </p:spTree>
    <p:extLst>
      <p:ext uri="{BB962C8B-B14F-4D97-AF65-F5344CB8AC3E}">
        <p14:creationId xmlns:p14="http://schemas.microsoft.com/office/powerpoint/2010/main" val="3913043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reeform 92"/>
          <p:cNvSpPr/>
          <p:nvPr/>
        </p:nvSpPr>
        <p:spPr>
          <a:xfrm rot="13783075" flipH="1" flipV="1">
            <a:off x="3640390" y="2399511"/>
            <a:ext cx="500122" cy="971938"/>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a:solidFill>
              <a:srgbClr val="FFFF00"/>
            </a:solidFill>
            <a:tailEnd type="triangle" w="lg"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rtl="0" fontAlgn="base">
              <a:spcBef>
                <a:spcPct val="0"/>
              </a:spcBef>
              <a:spcAft>
                <a:spcPct val="0"/>
              </a:spcAft>
            </a:pPr>
            <a:endParaRPr lang="en-US" dirty="0">
              <a:solidFill>
                <a:srgbClr val="37424A"/>
              </a:solidFill>
            </a:endParaRPr>
          </a:p>
        </p:txBody>
      </p:sp>
      <p:pic>
        <p:nvPicPr>
          <p:cNvPr id="2052" name="Picture 7" descr="C:\Users\dtabuteau\Desktop\New\Images\Lymp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823596">
            <a:off x="6104008" y="2548443"/>
            <a:ext cx="1906543" cy="2599507"/>
          </a:xfrm>
          <a:prstGeom prst="rect">
            <a:avLst/>
          </a:prstGeom>
          <a:ln>
            <a:tailEnd type="triangle" w="lg" len="me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Freeform 135"/>
          <p:cNvSpPr/>
          <p:nvPr/>
        </p:nvSpPr>
        <p:spPr>
          <a:xfrm rot="11898245">
            <a:off x="5504601" y="4411881"/>
            <a:ext cx="673722" cy="755512"/>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a:tailEnd type="triangle" w="lg"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txBody>
          <a:bodyPr rtlCol="0" anchor="ctr"/>
          <a:lstStyle/>
          <a:p>
            <a:pPr algn="ctr" rtl="0" fontAlgn="base">
              <a:spcBef>
                <a:spcPct val="0"/>
              </a:spcBef>
              <a:spcAft>
                <a:spcPct val="0"/>
              </a:spcAft>
            </a:pPr>
            <a:endParaRPr lang="en-US" dirty="0">
              <a:solidFill>
                <a:srgbClr val="37424A"/>
              </a:solidFill>
            </a:endParaRPr>
          </a:p>
        </p:txBody>
      </p:sp>
      <p:pic>
        <p:nvPicPr>
          <p:cNvPr id="6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99967" y="2400285"/>
            <a:ext cx="1368413" cy="139752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110"/>
          <p:cNvSpPr txBox="1">
            <a:spLocks noChangeArrowheads="1"/>
          </p:cNvSpPr>
          <p:nvPr/>
        </p:nvSpPr>
        <p:spPr bwMode="auto">
          <a:xfrm>
            <a:off x="1992633" y="2923644"/>
            <a:ext cx="10509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400" b="1" i="0" u="none" strike="noStrike" cap="none" normalizeH="0" dirty="0">
                <a:ln>
                  <a:noFill/>
                </a:ln>
                <a:solidFill>
                  <a:srgbClr val="FFFF00"/>
                </a:solidFill>
                <a:effectLst/>
                <a:latin typeface="Arial" pitchFamily="34" charset="0"/>
                <a:cs typeface="Arial" pitchFamily="34" charset="0"/>
              </a:rPr>
              <a:t>TUMOR</a:t>
            </a:r>
            <a:endParaRPr kumimoji="0" lang="en-US" altLang="en-US" sz="2000" b="0" i="0" u="none" strike="noStrike" cap="none" normalizeH="0" baseline="0" dirty="0" smtClean="0">
              <a:ln>
                <a:noFill/>
              </a:ln>
              <a:solidFill>
                <a:srgbClr val="FFFF00"/>
              </a:solidFill>
              <a:effectLst/>
              <a:latin typeface="Arial" pitchFamily="34" charset="0"/>
              <a:cs typeface="Arial" pitchFamily="34" charset="0"/>
            </a:endParaRPr>
          </a:p>
        </p:txBody>
      </p:sp>
      <p:sp>
        <p:nvSpPr>
          <p:cNvPr id="99" name="TextBox 98"/>
          <p:cNvSpPr txBox="1"/>
          <p:nvPr/>
        </p:nvSpPr>
        <p:spPr>
          <a:xfrm>
            <a:off x="248447" y="6465739"/>
            <a:ext cx="8969375" cy="153888"/>
          </a:xfrm>
          <a:prstGeom prst="rect">
            <a:avLst/>
          </a:prstGeom>
          <a:noFill/>
        </p:spPr>
        <p:txBody>
          <a:bodyPr vert="horz" wrap="square" lIns="0" tIns="0" rIns="0" bIns="0" numCol="1" rtlCol="0" anchor="b" anchorCtr="0" compatLnSpc="1">
            <a:prstTxWarp prst="textNoShape">
              <a:avLst/>
            </a:prstTxWarp>
            <a:spAutoFit/>
          </a:bodyPr>
          <a:lstStyle/>
          <a:p>
            <a:pPr marL="0" marR="0" lvl="0" indent="0" algn="l" defTabSz="914400" rtl="0" eaLnBrk="1" fontAlgn="base" latinLnBrk="0" hangingPunct="1">
              <a:lnSpc>
                <a:spcPct val="100000"/>
              </a:lnSpc>
              <a:spcBef>
                <a:spcPts val="300"/>
              </a:spcBef>
              <a:spcAft>
                <a:spcPct val="0"/>
              </a:spcAft>
              <a:buClrTx/>
              <a:buSzTx/>
              <a:buFontTx/>
              <a:buNone/>
              <a:tabLst/>
            </a:pPr>
            <a:r>
              <a:rPr lang="es-MX" sz="1000" b="1" dirty="0">
                <a:latin typeface="Arial" pitchFamily="34" charset="0"/>
                <a:cs typeface="Arial" pitchFamily="34" charset="0"/>
              </a:rPr>
              <a:t>1.</a:t>
            </a:r>
            <a:r>
              <a:rPr lang="es-MX" sz="1000" dirty="0">
                <a:latin typeface="Arial" pitchFamily="34" charset="0"/>
                <a:cs typeface="Arial" pitchFamily="34" charset="0"/>
              </a:rPr>
              <a:t> May KF Jr y cols. In: </a:t>
            </a:r>
            <a:r>
              <a:rPr lang="es-MX" sz="1000" b="0" i="0" u="none" strike="noStrike" cap="none" normalizeH="0" dirty="0">
                <a:ln>
                  <a:noFill/>
                </a:ln>
                <a:solidFill>
                  <a:schemeClr val="tx1"/>
                </a:solidFill>
                <a:effectLst/>
                <a:latin typeface="Arial" pitchFamily="34" charset="0"/>
                <a:cs typeface="Arial" pitchFamily="34" charset="0"/>
              </a:rPr>
              <a:t>Prendergast GC y cols. </a:t>
            </a:r>
            <a:r>
              <a:rPr lang="es-MX" sz="1000" b="0" i="1" u="none" strike="noStrike" cap="none" normalizeH="0" dirty="0">
                <a:ln>
                  <a:noFill/>
                </a:ln>
                <a:solidFill>
                  <a:schemeClr val="tx1"/>
                </a:solidFill>
                <a:effectLst/>
                <a:latin typeface="Arial" pitchFamily="34" charset="0"/>
                <a:cs typeface="Arial" pitchFamily="34" charset="0"/>
              </a:rPr>
              <a:t>Cancer Immunotherapy</a:t>
            </a:r>
            <a:r>
              <a:rPr lang="es-MX" sz="1000" b="0" i="0" u="none" strike="noStrike" cap="none" normalizeH="0" dirty="0">
                <a:ln>
                  <a:noFill/>
                </a:ln>
                <a:solidFill>
                  <a:schemeClr val="tx1"/>
                </a:solidFill>
                <a:effectLst/>
                <a:latin typeface="Arial" pitchFamily="34" charset="0"/>
                <a:cs typeface="Arial" pitchFamily="34" charset="0"/>
              </a:rPr>
              <a:t>. </a:t>
            </a:r>
            <a:r>
              <a:rPr lang="es-MX" sz="1000" dirty="0">
                <a:latin typeface="Arial" pitchFamily="34" charset="0"/>
                <a:cs typeface="Arial" pitchFamily="34" charset="0"/>
              </a:rPr>
              <a:t>2nd</a:t>
            </a:r>
            <a:r>
              <a:rPr lang="es-MX" sz="1000" b="0" i="0" u="none" strike="noStrike" cap="none" normalizeH="0" dirty="0">
                <a:ln>
                  <a:noFill/>
                </a:ln>
                <a:solidFill>
                  <a:schemeClr val="tx1"/>
                </a:solidFill>
                <a:effectLst/>
                <a:latin typeface="Arial" pitchFamily="34" charset="0"/>
                <a:cs typeface="Arial" pitchFamily="34" charset="0"/>
              </a:rPr>
              <a:t> ed. Elsevier; 2013:101–113.</a:t>
            </a:r>
          </a:p>
        </p:txBody>
      </p:sp>
      <p:sp>
        <p:nvSpPr>
          <p:cNvPr id="121" name="Rectangle 187"/>
          <p:cNvSpPr>
            <a:spLocks noChangeArrowheads="1"/>
          </p:cNvSpPr>
          <p:nvPr/>
        </p:nvSpPr>
        <p:spPr bwMode="auto">
          <a:xfrm>
            <a:off x="4486326" y="5411083"/>
            <a:ext cx="2852238" cy="518671"/>
          </a:xfrm>
          <a:prstGeom prst="rect">
            <a:avLst/>
          </a:prstGeom>
          <a:noFill/>
          <a:ln w="12700">
            <a:noFill/>
          </a:ln>
          <a:effectLst/>
          <a:scene3d>
            <a:camera prst="orthographicFront">
              <a:rot lat="0" lon="0" rev="0"/>
            </a:camera>
            <a:lightRig rig="threePt" dir="t">
              <a:rot lat="0" lon="0" rev="1200000"/>
            </a:lightRig>
          </a:scene3d>
          <a:sp3d>
            <a:bevelT w="63500" h="25400" prst="relaxedInset"/>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1" compatLnSpc="1">
            <a:prstTxWarp prst="textNoShape">
              <a:avLst/>
            </a:prstTxWarp>
          </a:bodyPr>
          <a:lstStyle/>
          <a:p>
            <a:pPr algn="ctr" rtl="0" fontAlgn="base">
              <a:spcBef>
                <a:spcPct val="0"/>
              </a:spcBef>
              <a:spcAft>
                <a:spcPct val="0"/>
              </a:spcAft>
            </a:pPr>
            <a:r>
              <a:rPr lang="es-MX" sz="1100" b="1" dirty="0">
                <a:solidFill>
                  <a:schemeClr val="tx1"/>
                </a:solidFill>
                <a:latin typeface="Arial" pitchFamily="34" charset="0"/>
                <a:cs typeface="Arial" pitchFamily="34" charset="0"/>
              </a:rPr>
              <a:t>3. Los linfocitos T activados migran hacia el </a:t>
            </a:r>
            <a:r>
              <a:rPr lang="es-MX" sz="1100" b="1" dirty="0" smtClean="0">
                <a:solidFill>
                  <a:schemeClr val="tx1"/>
                </a:solidFill>
                <a:latin typeface="Arial" pitchFamily="34" charset="0"/>
                <a:cs typeface="Arial" pitchFamily="34" charset="0"/>
              </a:rPr>
              <a:t>tumor</a:t>
            </a:r>
            <a:endParaRPr lang="es-MX" sz="1100" b="1" dirty="0">
              <a:solidFill>
                <a:schemeClr val="tx1"/>
              </a:solidFill>
              <a:latin typeface="Arial" pitchFamily="34" charset="0"/>
              <a:cs typeface="Arial" pitchFamily="34" charset="0"/>
            </a:endParaRPr>
          </a:p>
        </p:txBody>
      </p:sp>
      <p:sp>
        <p:nvSpPr>
          <p:cNvPr id="149" name="Rectangle 187"/>
          <p:cNvSpPr>
            <a:spLocks noChangeArrowheads="1"/>
          </p:cNvSpPr>
          <p:nvPr/>
        </p:nvSpPr>
        <p:spPr bwMode="auto">
          <a:xfrm>
            <a:off x="7212889" y="2885909"/>
            <a:ext cx="2025575" cy="703496"/>
          </a:xfrm>
          <a:prstGeom prst="rect">
            <a:avLst/>
          </a:prstGeom>
          <a:noFill/>
          <a:ln w="12700">
            <a:noFill/>
          </a:ln>
          <a:effectLst/>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1" compatLnSpc="1">
            <a:prstTxWarp prst="textNoShape">
              <a:avLst/>
            </a:prstTxWarp>
          </a:bodyPr>
          <a:lstStyle/>
          <a:p>
            <a:pPr lvl="0" algn="ctr" rtl="0" fontAlgn="base">
              <a:spcBef>
                <a:spcPct val="0"/>
              </a:spcBef>
              <a:spcAft>
                <a:spcPct val="0"/>
              </a:spcAft>
            </a:pPr>
            <a:r>
              <a:rPr lang="es-MX" sz="1100" b="1" dirty="0">
                <a:solidFill>
                  <a:srgbClr val="37424A"/>
                </a:solidFill>
                <a:latin typeface="Arial" pitchFamily="34" charset="0"/>
                <a:cs typeface="Arial" pitchFamily="34" charset="0"/>
              </a:rPr>
              <a:t>2. Las células dendríticas activan a los linfocitos T </a:t>
            </a:r>
            <a:r>
              <a:rPr lang="es-MX" sz="1100" b="1" dirty="0" smtClean="0">
                <a:solidFill>
                  <a:srgbClr val="37424A"/>
                </a:solidFill>
                <a:latin typeface="Arial" pitchFamily="34" charset="0"/>
                <a:cs typeface="Arial" pitchFamily="34" charset="0"/>
              </a:rPr>
              <a:t>nuevo </a:t>
            </a:r>
            <a:r>
              <a:rPr lang="es-MX" sz="1100" b="1" dirty="0">
                <a:solidFill>
                  <a:srgbClr val="37424A"/>
                </a:solidFill>
                <a:latin typeface="Arial" pitchFamily="34" charset="0"/>
                <a:cs typeface="Arial" pitchFamily="34" charset="0"/>
              </a:rPr>
              <a:t>en los ganglios linfáticos</a:t>
            </a:r>
            <a:r>
              <a:rPr lang="es-MX" sz="1100" b="1" dirty="0">
                <a:solidFill>
                  <a:schemeClr val="bg1">
                    <a:lumMod val="85000"/>
                  </a:schemeClr>
                </a:solidFill>
                <a:latin typeface="Arial" pitchFamily="34" charset="0"/>
                <a:cs typeface="Arial" pitchFamily="34" charset="0"/>
              </a:rPr>
              <a:t>.</a:t>
            </a:r>
          </a:p>
        </p:txBody>
      </p:sp>
      <p:sp>
        <p:nvSpPr>
          <p:cNvPr id="153" name="TextBox 80"/>
          <p:cNvSpPr txBox="1">
            <a:spLocks noChangeArrowheads="1"/>
          </p:cNvSpPr>
          <p:nvPr/>
        </p:nvSpPr>
        <p:spPr bwMode="auto">
          <a:xfrm>
            <a:off x="1910501" y="1647561"/>
            <a:ext cx="3129141" cy="992539"/>
          </a:xfrm>
          <a:prstGeom prst="rect">
            <a:avLst/>
          </a:prstGeom>
          <a:noFill/>
          <a:ln w="12700">
            <a:noFill/>
          </a:ln>
          <a:effectLst/>
          <a:scene3d>
            <a:camera prst="orthographicFront">
              <a:rot lat="0" lon="0" rev="0"/>
            </a:camera>
            <a:lightRig rig="threePt" dir="t">
              <a:rot lat="0" lon="0" rev="1200000"/>
            </a:lightRig>
          </a:scene3d>
          <a:sp3d>
            <a:bevelT prst="relaxedInset"/>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1" compatLnSpc="1">
            <a:prstTxWarp prst="textNoShape">
              <a:avLst/>
            </a:prstTxWarp>
          </a:bodyPr>
          <a:lstStyle>
            <a:defPPr>
              <a:defRPr lang="en-US"/>
            </a:defPPr>
            <a:lvl1pPr marR="0" lvl="0" indent="0" algn="ctr" rtl="0" fontAlgn="base">
              <a:lnSpc>
                <a:spcPct val="100000"/>
              </a:lnSpc>
              <a:spcBef>
                <a:spcPct val="0"/>
              </a:spcBef>
              <a:spcAft>
                <a:spcPct val="0"/>
              </a:spcAft>
              <a:buClrTx/>
              <a:buSzTx/>
              <a:buFontTx/>
              <a:buNone/>
              <a:tabLst/>
              <a:defRPr kumimoji="0" sz="1100" b="1" i="0" u="none" strike="noStrike" cap="none" normalizeH="0" baseline="0">
                <a:ln>
                  <a:noFill/>
                </a:ln>
                <a:solidFill>
                  <a:srgbClr val="FFFFFF"/>
                </a:solidFill>
                <a:effectLst/>
                <a:latin typeface="Arial" pitchFamily="34" charset="0"/>
                <a:cs typeface="Arial" pitchFamily="34" charset="0"/>
              </a:defRPr>
            </a:lvl1pPr>
          </a:lstStyle>
          <a:p>
            <a:pPr lvl="0" rtl="0" fontAlgn="auto">
              <a:spcBef>
                <a:spcPts val="0"/>
              </a:spcBef>
              <a:spcAft>
                <a:spcPts val="0"/>
              </a:spcAft>
            </a:pPr>
            <a:r>
              <a:rPr lang="es-MX" dirty="0">
                <a:solidFill>
                  <a:srgbClr val="37424A"/>
                </a:solidFill>
              </a:rPr>
              <a:t>1. Los antígenos son liberados por las células tumorales y capturados por las células dendríticas</a:t>
            </a:r>
            <a:r>
              <a:rPr lang="es-MX" dirty="0">
                <a:solidFill>
                  <a:schemeClr val="bg1">
                    <a:lumMod val="85000"/>
                  </a:schemeClr>
                </a:solidFill>
              </a:rPr>
              <a:t>.</a:t>
            </a:r>
            <a:endParaRPr lang="en-US" altLang="en-US" dirty="0">
              <a:solidFill>
                <a:schemeClr val="bg1">
                  <a:lumMod val="85000"/>
                </a:schemeClr>
              </a:solidFill>
            </a:endParaRPr>
          </a:p>
        </p:txBody>
      </p:sp>
      <p:sp>
        <p:nvSpPr>
          <p:cNvPr id="155" name="Rectangle 154"/>
          <p:cNvSpPr/>
          <p:nvPr/>
        </p:nvSpPr>
        <p:spPr>
          <a:xfrm>
            <a:off x="4549758" y="4514504"/>
            <a:ext cx="9736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rtl="0" fontAlgn="base">
              <a:spcBef>
                <a:spcPct val="0"/>
              </a:spcBef>
              <a:spcAft>
                <a:spcPct val="0"/>
              </a:spcAft>
            </a:pPr>
            <a:r>
              <a:rPr lang="es-MX" sz="1100" b="1" dirty="0">
                <a:solidFill>
                  <a:schemeClr val="accent1">
                    <a:lumMod val="75000"/>
                  </a:schemeClr>
                </a:solidFill>
                <a:latin typeface="Arial" pitchFamily="34" charset="0"/>
                <a:cs typeface="Arial" pitchFamily="34" charset="0"/>
              </a:rPr>
              <a:t>Linfocito T activado </a:t>
            </a:r>
            <a:r>
              <a:rPr lang="en-US" sz="1100" b="1" dirty="0">
                <a:solidFill>
                  <a:schemeClr val="accent1">
                    <a:lumMod val="75000"/>
                  </a:schemeClr>
                </a:solidFill>
                <a:latin typeface="Arial" pitchFamily="34" charset="0"/>
                <a:cs typeface="Arial" pitchFamily="34" charset="0"/>
              </a:rPr>
              <a:t/>
            </a:r>
            <a:br>
              <a:rPr lang="en-US" sz="1100" b="1" dirty="0">
                <a:solidFill>
                  <a:schemeClr val="accent1">
                    <a:lumMod val="75000"/>
                  </a:schemeClr>
                </a:solidFill>
                <a:latin typeface="Arial" pitchFamily="34" charset="0"/>
                <a:cs typeface="Arial" pitchFamily="34" charset="0"/>
              </a:rPr>
            </a:br>
            <a:endParaRPr lang="en-US" sz="1100" b="1" dirty="0">
              <a:solidFill>
                <a:schemeClr val="accent1">
                  <a:lumMod val="75000"/>
                </a:schemeClr>
              </a:solidFill>
              <a:latin typeface="Arial" pitchFamily="34" charset="0"/>
              <a:cs typeface="Arial" pitchFamily="34" charset="0"/>
            </a:endParaRPr>
          </a:p>
        </p:txBody>
      </p:sp>
      <p:sp>
        <p:nvSpPr>
          <p:cNvPr id="159" name="TextBox 186"/>
          <p:cNvSpPr txBox="1">
            <a:spLocks noChangeArrowheads="1"/>
          </p:cNvSpPr>
          <p:nvPr/>
        </p:nvSpPr>
        <p:spPr bwMode="auto">
          <a:xfrm>
            <a:off x="5089171" y="2255311"/>
            <a:ext cx="106792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defPPr>
              <a:defRPr lang="en-US"/>
            </a:defPPr>
            <a:lvl1pPr marR="0" lvl="0" indent="0" algn="ctr" rtl="0" fontAlgn="base">
              <a:lnSpc>
                <a:spcPct val="100000"/>
              </a:lnSpc>
              <a:spcBef>
                <a:spcPct val="0"/>
              </a:spcBef>
              <a:spcAft>
                <a:spcPct val="0"/>
              </a:spcAft>
              <a:buClrTx/>
              <a:buSzTx/>
              <a:buFontTx/>
              <a:buNone/>
              <a:tabLst/>
              <a:defRPr sz="1100" b="1">
                <a:solidFill>
                  <a:srgbClr val="37424A"/>
                </a:solidFill>
                <a:latin typeface="Arial" pitchFamily="34" charset="0"/>
                <a:cs typeface="Arial" pitchFamily="34" charset="0"/>
              </a:defRPr>
            </a:lvl1pPr>
          </a:lstStyle>
          <a:p>
            <a:pPr rtl="0"/>
            <a:r>
              <a:rPr lang="es-MX" dirty="0">
                <a:solidFill>
                  <a:schemeClr val="accent1">
                    <a:lumMod val="75000"/>
                  </a:schemeClr>
                </a:solidFill>
              </a:rPr>
              <a:t>Célula dendrítica</a:t>
            </a:r>
            <a:endParaRPr lang="en-US" altLang="en-US" dirty="0">
              <a:solidFill>
                <a:schemeClr val="accent1">
                  <a:lumMod val="75000"/>
                </a:schemeClr>
              </a:solidFill>
            </a:endParaRPr>
          </a:p>
        </p:txBody>
      </p:sp>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6670" y="3020377"/>
            <a:ext cx="394635" cy="37490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0320" y="4942234"/>
            <a:ext cx="378643" cy="374904"/>
          </a:xfrm>
          <a:prstGeom prst="rect">
            <a:avLst/>
          </a:prstGeom>
        </p:spPr>
      </p:pic>
      <p:sp>
        <p:nvSpPr>
          <p:cNvPr id="54" name="Rectangle 53"/>
          <p:cNvSpPr/>
          <p:nvPr/>
        </p:nvSpPr>
        <p:spPr>
          <a:xfrm>
            <a:off x="6353612" y="3795842"/>
            <a:ext cx="1467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rtl="0" fontAlgn="base">
              <a:spcBef>
                <a:spcPct val="0"/>
              </a:spcBef>
              <a:spcAft>
                <a:spcPct val="0"/>
              </a:spcAft>
            </a:pPr>
            <a:r>
              <a:rPr lang="es-MX" sz="1400" b="1" dirty="0">
                <a:solidFill>
                  <a:srgbClr val="FFFF00"/>
                </a:solidFill>
                <a:latin typeface="Arial" pitchFamily="34" charset="0"/>
                <a:cs typeface="Arial" pitchFamily="34" charset="0"/>
              </a:rPr>
              <a:t>GANGLIOS LINFÁTICOS</a:t>
            </a:r>
          </a:p>
        </p:txBody>
      </p:sp>
      <p:sp>
        <p:nvSpPr>
          <p:cNvPr id="56" name="TextBox 186"/>
          <p:cNvSpPr txBox="1">
            <a:spLocks noChangeArrowheads="1"/>
          </p:cNvSpPr>
          <p:nvPr/>
        </p:nvSpPr>
        <p:spPr bwMode="auto">
          <a:xfrm>
            <a:off x="6345670" y="2593673"/>
            <a:ext cx="150073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defPPr>
              <a:defRPr lang="en-US"/>
            </a:defPPr>
            <a:lvl1pPr marR="0" lvl="0" indent="0" algn="ctr" rtl="0" fontAlgn="base">
              <a:lnSpc>
                <a:spcPct val="100000"/>
              </a:lnSpc>
              <a:spcBef>
                <a:spcPct val="0"/>
              </a:spcBef>
              <a:spcAft>
                <a:spcPct val="0"/>
              </a:spcAft>
              <a:buClrTx/>
              <a:buSzTx/>
              <a:buFontTx/>
              <a:buNone/>
              <a:tabLst/>
              <a:defRPr sz="1100" b="1">
                <a:solidFill>
                  <a:srgbClr val="37424A"/>
                </a:solidFill>
                <a:latin typeface="Arial" pitchFamily="34" charset="0"/>
                <a:cs typeface="Arial" pitchFamily="34" charset="0"/>
              </a:defRPr>
            </a:lvl1pPr>
          </a:lstStyle>
          <a:p>
            <a:pPr rtl="0"/>
            <a:r>
              <a:rPr lang="es-MX" dirty="0">
                <a:solidFill>
                  <a:schemeClr val="accent1">
                    <a:lumMod val="75000"/>
                  </a:schemeClr>
                </a:solidFill>
              </a:rPr>
              <a:t>Linfocito T </a:t>
            </a:r>
            <a:r>
              <a:rPr lang="es-MX" dirty="0" smtClean="0">
                <a:solidFill>
                  <a:schemeClr val="accent1">
                    <a:lumMod val="75000"/>
                  </a:schemeClr>
                </a:solidFill>
              </a:rPr>
              <a:t>“nuevo”</a:t>
            </a:r>
            <a:endParaRPr lang="en-US" altLang="en-US" dirty="0">
              <a:solidFill>
                <a:schemeClr val="accent1">
                  <a:lumMod val="75000"/>
                </a:schemeClr>
              </a:solidFill>
            </a:endParaRPr>
          </a:p>
        </p:txBody>
      </p:sp>
      <p:cxnSp>
        <p:nvCxnSpPr>
          <p:cNvPr id="57" name="Straight Connector 56"/>
          <p:cNvCxnSpPr/>
          <p:nvPr/>
        </p:nvCxnSpPr>
        <p:spPr>
          <a:xfrm flipV="1">
            <a:off x="6797548" y="2812892"/>
            <a:ext cx="216832" cy="3912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rot="15651422" flipH="1" flipV="1">
            <a:off x="5322533" y="2651943"/>
            <a:ext cx="664225" cy="804324"/>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a:solidFill>
              <a:srgbClr val="FFFF00"/>
            </a:solidFill>
            <a:tailEnd type="triangle" w="lg"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rtl="0" fontAlgn="base">
              <a:spcBef>
                <a:spcPct val="0"/>
              </a:spcBef>
              <a:spcAft>
                <a:spcPct val="0"/>
              </a:spcAft>
            </a:pPr>
            <a:endParaRPr lang="en-US" dirty="0">
              <a:solidFill>
                <a:srgbClr val="37424A"/>
              </a:solidFill>
            </a:endParaRPr>
          </a:p>
        </p:txBody>
      </p:sp>
      <p:sp>
        <p:nvSpPr>
          <p:cNvPr id="52" name="Title 1"/>
          <p:cNvSpPr>
            <a:spLocks noGrp="1"/>
          </p:cNvSpPr>
          <p:nvPr>
            <p:ph type="title"/>
          </p:nvPr>
        </p:nvSpPr>
        <p:spPr/>
        <p:txBody>
          <a:bodyPr rtlCol="0">
            <a:normAutofit fontScale="90000"/>
          </a:bodyPr>
          <a:lstStyle/>
          <a:p>
            <a:pPr lvl="0" rtl="0"/>
            <a:r>
              <a:rPr lang="es-MX" dirty="0"/>
              <a:t>Los linfocitos T son importantes para el sistema inmunológico para detectar y destruir las células tumorales</a:t>
            </a:r>
            <a:r>
              <a:rPr lang="es-MX" baseline="30000" dirty="0"/>
              <a:t>1</a:t>
            </a:r>
            <a:endParaRPr lang="en-US" b="1" dirty="0"/>
          </a:p>
        </p:txBody>
      </p:sp>
      <p:sp>
        <p:nvSpPr>
          <p:cNvPr id="79" name="Oval 4"/>
          <p:cNvSpPr>
            <a:spLocks noChangeAspect="1"/>
          </p:cNvSpPr>
          <p:nvPr/>
        </p:nvSpPr>
        <p:spPr>
          <a:xfrm rot="10808208">
            <a:off x="3515673" y="3032332"/>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0" name="Oval 4"/>
          <p:cNvSpPr>
            <a:spLocks noChangeAspect="1"/>
          </p:cNvSpPr>
          <p:nvPr/>
        </p:nvSpPr>
        <p:spPr>
          <a:xfrm rot="15669994">
            <a:off x="3475184" y="2751283"/>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1" name="Oval 4"/>
          <p:cNvSpPr>
            <a:spLocks noChangeAspect="1"/>
          </p:cNvSpPr>
          <p:nvPr/>
        </p:nvSpPr>
        <p:spPr>
          <a:xfrm rot="18110181">
            <a:off x="3749758" y="2920896"/>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2" name="Oval 4"/>
          <p:cNvSpPr>
            <a:spLocks noChangeAspect="1"/>
          </p:cNvSpPr>
          <p:nvPr/>
        </p:nvSpPr>
        <p:spPr>
          <a:xfrm rot="188878">
            <a:off x="3626558" y="2604873"/>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3" name="Oval 4"/>
          <p:cNvSpPr>
            <a:spLocks noChangeAspect="1"/>
          </p:cNvSpPr>
          <p:nvPr/>
        </p:nvSpPr>
        <p:spPr>
          <a:xfrm rot="188878">
            <a:off x="3931376" y="2932452"/>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4" name="Oval 4"/>
          <p:cNvSpPr>
            <a:spLocks noChangeAspect="1"/>
          </p:cNvSpPr>
          <p:nvPr/>
        </p:nvSpPr>
        <p:spPr>
          <a:xfrm rot="8380475">
            <a:off x="3776405" y="2719100"/>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5" name="Oval 4"/>
          <p:cNvSpPr>
            <a:spLocks noChangeAspect="1"/>
          </p:cNvSpPr>
          <p:nvPr/>
        </p:nvSpPr>
        <p:spPr>
          <a:xfrm rot="16200000">
            <a:off x="3953861" y="2592349"/>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6" name="Oval 4"/>
          <p:cNvSpPr>
            <a:spLocks noChangeAspect="1"/>
          </p:cNvSpPr>
          <p:nvPr/>
        </p:nvSpPr>
        <p:spPr>
          <a:xfrm rot="8314290">
            <a:off x="4126638" y="2851825"/>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grpSp>
        <p:nvGrpSpPr>
          <p:cNvPr id="3" name="Group 2"/>
          <p:cNvGrpSpPr/>
          <p:nvPr/>
        </p:nvGrpSpPr>
        <p:grpSpPr>
          <a:xfrm>
            <a:off x="6118274" y="3297261"/>
            <a:ext cx="595880" cy="569484"/>
            <a:chOff x="6118274" y="3297261"/>
            <a:chExt cx="595880" cy="569484"/>
          </a:xfrm>
        </p:grpSpPr>
        <p:sp>
          <p:nvSpPr>
            <p:cNvPr id="76" name="Oval 4"/>
            <p:cNvSpPr>
              <a:spLocks noChangeAspect="1"/>
            </p:cNvSpPr>
            <p:nvPr/>
          </p:nvSpPr>
          <p:spPr>
            <a:xfrm rot="17662069">
              <a:off x="6445547" y="3327179"/>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77" name="Oval 4"/>
            <p:cNvSpPr>
              <a:spLocks noChangeAspect="1"/>
            </p:cNvSpPr>
            <p:nvPr/>
          </p:nvSpPr>
          <p:spPr>
            <a:xfrm rot="20685727">
              <a:off x="6558817" y="3612896"/>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78" name="Oval 4"/>
            <p:cNvSpPr>
              <a:spLocks noChangeAspect="1"/>
            </p:cNvSpPr>
            <p:nvPr/>
          </p:nvSpPr>
          <p:spPr>
            <a:xfrm rot="10808208">
              <a:off x="6118274" y="3461977"/>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5434">
              <a:off x="6149876" y="3311497"/>
              <a:ext cx="503851" cy="555248"/>
            </a:xfrm>
            <a:prstGeom prst="rect">
              <a:avLst/>
            </a:prstGeom>
          </p:spPr>
        </p:pic>
      </p:grpSp>
      <p:grpSp>
        <p:nvGrpSpPr>
          <p:cNvPr id="48" name="Group 47"/>
          <p:cNvGrpSpPr/>
          <p:nvPr/>
        </p:nvGrpSpPr>
        <p:grpSpPr>
          <a:xfrm>
            <a:off x="4532979" y="2473693"/>
            <a:ext cx="595880" cy="569484"/>
            <a:chOff x="6118274" y="3297261"/>
            <a:chExt cx="595880" cy="569484"/>
          </a:xfrm>
        </p:grpSpPr>
        <p:sp>
          <p:nvSpPr>
            <p:cNvPr id="49" name="Oval 4"/>
            <p:cNvSpPr>
              <a:spLocks noChangeAspect="1"/>
            </p:cNvSpPr>
            <p:nvPr/>
          </p:nvSpPr>
          <p:spPr>
            <a:xfrm rot="17662069">
              <a:off x="6445547" y="3327179"/>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50" name="Oval 4"/>
            <p:cNvSpPr>
              <a:spLocks noChangeAspect="1"/>
            </p:cNvSpPr>
            <p:nvPr/>
          </p:nvSpPr>
          <p:spPr>
            <a:xfrm rot="20685727">
              <a:off x="6558817" y="3612896"/>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51" name="Oval 4"/>
            <p:cNvSpPr>
              <a:spLocks noChangeAspect="1"/>
            </p:cNvSpPr>
            <p:nvPr/>
          </p:nvSpPr>
          <p:spPr>
            <a:xfrm rot="10808208">
              <a:off x="6118274" y="3461977"/>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5434">
              <a:off x="6149876" y="3311497"/>
              <a:ext cx="503851" cy="555248"/>
            </a:xfrm>
            <a:prstGeom prst="rect">
              <a:avLst/>
            </a:prstGeom>
          </p:spPr>
        </p:pic>
      </p:grpSp>
    </p:spTree>
    <p:extLst>
      <p:ext uri="{BB962C8B-B14F-4D97-AF65-F5344CB8AC3E}">
        <p14:creationId xmlns:p14="http://schemas.microsoft.com/office/powerpoint/2010/main" val="1220495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reeform 92"/>
          <p:cNvSpPr/>
          <p:nvPr/>
        </p:nvSpPr>
        <p:spPr>
          <a:xfrm rot="13783075" flipH="1" flipV="1">
            <a:off x="3640390" y="2399511"/>
            <a:ext cx="500122" cy="971938"/>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a:solidFill>
              <a:srgbClr val="FFFF00"/>
            </a:solidFill>
            <a:tailEnd type="triangle" w="lg"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rtl="0" fontAlgn="base">
              <a:spcBef>
                <a:spcPct val="0"/>
              </a:spcBef>
              <a:spcAft>
                <a:spcPct val="0"/>
              </a:spcAft>
            </a:pPr>
            <a:endParaRPr lang="en-US" dirty="0">
              <a:solidFill>
                <a:srgbClr val="37424A"/>
              </a:solidFill>
            </a:endParaRPr>
          </a:p>
        </p:txBody>
      </p:sp>
      <p:pic>
        <p:nvPicPr>
          <p:cNvPr id="2052" name="Picture 7" descr="C:\Users\dtabuteau\Desktop\New\Images\Lymp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823596">
            <a:off x="6104008" y="2548443"/>
            <a:ext cx="1906543" cy="2599507"/>
          </a:xfrm>
          <a:prstGeom prst="rect">
            <a:avLst/>
          </a:prstGeom>
          <a:ln>
            <a:tailEnd type="triangle" w="lg" len="me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Freeform 135"/>
          <p:cNvSpPr/>
          <p:nvPr/>
        </p:nvSpPr>
        <p:spPr>
          <a:xfrm rot="11898245">
            <a:off x="5504601" y="4411881"/>
            <a:ext cx="673722" cy="755512"/>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a:tailEnd type="triangle" w="lg"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txBody>
          <a:bodyPr rtlCol="0" anchor="ctr"/>
          <a:lstStyle/>
          <a:p>
            <a:pPr algn="ctr" rtl="0" fontAlgn="base">
              <a:spcBef>
                <a:spcPct val="0"/>
              </a:spcBef>
              <a:spcAft>
                <a:spcPct val="0"/>
              </a:spcAft>
            </a:pPr>
            <a:endParaRPr lang="en-US" dirty="0">
              <a:solidFill>
                <a:srgbClr val="37424A"/>
              </a:solidFill>
            </a:endParaRPr>
          </a:p>
        </p:txBody>
      </p:sp>
      <p:sp>
        <p:nvSpPr>
          <p:cNvPr id="91" name="Freeform 90"/>
          <p:cNvSpPr/>
          <p:nvPr/>
        </p:nvSpPr>
        <p:spPr>
          <a:xfrm rot="13704886">
            <a:off x="3298461" y="4505767"/>
            <a:ext cx="1187744" cy="668523"/>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a:tailEnd type="triangle" w="lg"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txBody>
          <a:bodyPr rtlCol="0" anchor="ctr"/>
          <a:lstStyle/>
          <a:p>
            <a:pPr algn="ctr" rtl="0" fontAlgn="base">
              <a:spcBef>
                <a:spcPct val="0"/>
              </a:spcBef>
              <a:spcAft>
                <a:spcPct val="0"/>
              </a:spcAft>
            </a:pPr>
            <a:endParaRPr lang="en-US" dirty="0">
              <a:solidFill>
                <a:srgbClr val="37424A"/>
              </a:solidFill>
            </a:endParaRPr>
          </a:p>
        </p:txBody>
      </p:sp>
      <p:pic>
        <p:nvPicPr>
          <p:cNvPr id="6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99967" y="2400285"/>
            <a:ext cx="1368413" cy="139752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110"/>
          <p:cNvSpPr txBox="1">
            <a:spLocks noChangeArrowheads="1"/>
          </p:cNvSpPr>
          <p:nvPr/>
        </p:nvSpPr>
        <p:spPr bwMode="auto">
          <a:xfrm>
            <a:off x="1992633" y="2923644"/>
            <a:ext cx="10509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400" b="1" i="0" u="none" strike="noStrike" cap="none" normalizeH="0" dirty="0">
                <a:ln>
                  <a:noFill/>
                </a:ln>
                <a:solidFill>
                  <a:srgbClr val="FFFF00"/>
                </a:solidFill>
                <a:effectLst/>
                <a:latin typeface="Arial" pitchFamily="34" charset="0"/>
                <a:cs typeface="Arial" pitchFamily="34" charset="0"/>
              </a:rPr>
              <a:t>TUMOR</a:t>
            </a:r>
            <a:endParaRPr kumimoji="0" lang="en-US" altLang="en-US" sz="2000" b="0" i="0" u="none" strike="noStrike" cap="none" normalizeH="0" baseline="0" dirty="0" smtClean="0">
              <a:ln>
                <a:noFill/>
              </a:ln>
              <a:solidFill>
                <a:srgbClr val="FFFF00"/>
              </a:solidFill>
              <a:effectLst/>
              <a:latin typeface="Arial" pitchFamily="34" charset="0"/>
              <a:cs typeface="Arial" pitchFamily="34" charset="0"/>
            </a:endParaRPr>
          </a:p>
        </p:txBody>
      </p:sp>
      <p:sp>
        <p:nvSpPr>
          <p:cNvPr id="152" name="Rectangle 187"/>
          <p:cNvSpPr>
            <a:spLocks noChangeArrowheads="1"/>
          </p:cNvSpPr>
          <p:nvPr/>
        </p:nvSpPr>
        <p:spPr bwMode="auto">
          <a:xfrm>
            <a:off x="654973" y="4615647"/>
            <a:ext cx="2589990" cy="678808"/>
          </a:xfrm>
          <a:prstGeom prst="rect">
            <a:avLst/>
          </a:prstGeom>
          <a:noFill/>
          <a:ln w="12700">
            <a:noFill/>
          </a:ln>
          <a:effectLst/>
          <a:scene3d>
            <a:camera prst="orthographicFront">
              <a:rot lat="0" lon="0" rev="0"/>
            </a:camera>
            <a:lightRig rig="threePt" dir="t">
              <a:rot lat="0" lon="0" rev="1200000"/>
            </a:lightRig>
          </a:scene3d>
          <a:sp3d>
            <a:bevelT w="63500" h="25400" prst="relaxedInset"/>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1" compatLnSpc="1">
            <a:prstTxWarp prst="textNoShape">
              <a:avLst/>
            </a:prstTxWarp>
          </a:bodyPr>
          <a:lstStyle/>
          <a:p>
            <a:pPr algn="ctr" rtl="0" fontAlgn="base">
              <a:spcBef>
                <a:spcPct val="0"/>
              </a:spcBef>
              <a:spcAft>
                <a:spcPct val="0"/>
              </a:spcAft>
            </a:pPr>
            <a:r>
              <a:rPr lang="es-MX" sz="1100" b="1" dirty="0">
                <a:solidFill>
                  <a:schemeClr val="tx1"/>
                </a:solidFill>
                <a:latin typeface="Arial" pitchFamily="34" charset="0"/>
                <a:cs typeface="Arial" pitchFamily="34" charset="0"/>
              </a:rPr>
              <a:t>4. Los linfocitos T matan las células del tumor a través de la liberación de enzimas líticas o la inducción de </a:t>
            </a:r>
            <a:r>
              <a:rPr lang="es-MX" sz="1100" b="1" dirty="0" smtClean="0">
                <a:solidFill>
                  <a:schemeClr val="tx1"/>
                </a:solidFill>
                <a:latin typeface="Arial" pitchFamily="34" charset="0"/>
                <a:cs typeface="Arial" pitchFamily="34" charset="0"/>
              </a:rPr>
              <a:t> apoptosis</a:t>
            </a:r>
            <a:endParaRPr lang="es-MX" sz="1100" b="1" dirty="0">
              <a:solidFill>
                <a:schemeClr val="tx1"/>
              </a:solidFill>
              <a:latin typeface="Arial" pitchFamily="34" charset="0"/>
              <a:cs typeface="Arial" pitchFamily="34" charset="0"/>
            </a:endParaRPr>
          </a:p>
        </p:txBody>
      </p:sp>
      <p:sp>
        <p:nvSpPr>
          <p:cNvPr id="99" name="TextBox 98"/>
          <p:cNvSpPr txBox="1"/>
          <p:nvPr/>
        </p:nvSpPr>
        <p:spPr>
          <a:xfrm>
            <a:off x="248447" y="6465739"/>
            <a:ext cx="8969375" cy="153888"/>
          </a:xfrm>
          <a:prstGeom prst="rect">
            <a:avLst/>
          </a:prstGeom>
          <a:noFill/>
        </p:spPr>
        <p:txBody>
          <a:bodyPr vert="horz" wrap="square" lIns="0" tIns="0" rIns="0" bIns="0" numCol="1" rtlCol="0" anchor="b" anchorCtr="0" compatLnSpc="1">
            <a:prstTxWarp prst="textNoShape">
              <a:avLst/>
            </a:prstTxWarp>
            <a:spAutoFit/>
          </a:bodyPr>
          <a:lstStyle/>
          <a:p>
            <a:pPr marL="0" marR="0" lvl="0" indent="0" algn="l" defTabSz="914400" rtl="0" eaLnBrk="1" fontAlgn="base" latinLnBrk="0" hangingPunct="1">
              <a:lnSpc>
                <a:spcPct val="100000"/>
              </a:lnSpc>
              <a:spcBef>
                <a:spcPts val="300"/>
              </a:spcBef>
              <a:spcAft>
                <a:spcPct val="0"/>
              </a:spcAft>
              <a:buClrTx/>
              <a:buSzTx/>
              <a:buFontTx/>
              <a:buNone/>
              <a:tabLst/>
            </a:pPr>
            <a:r>
              <a:rPr lang="es-MX" sz="1000" b="1" dirty="0">
                <a:latin typeface="Arial" pitchFamily="34" charset="0"/>
                <a:cs typeface="Arial" pitchFamily="34" charset="0"/>
              </a:rPr>
              <a:t>1.</a:t>
            </a:r>
            <a:r>
              <a:rPr lang="es-MX" sz="1000" dirty="0">
                <a:latin typeface="Arial" pitchFamily="34" charset="0"/>
                <a:cs typeface="Arial" pitchFamily="34" charset="0"/>
              </a:rPr>
              <a:t> May KF Jr y cols. In: </a:t>
            </a:r>
            <a:r>
              <a:rPr lang="es-MX" sz="1000" b="0" i="0" u="none" strike="noStrike" cap="none" normalizeH="0" dirty="0">
                <a:ln>
                  <a:noFill/>
                </a:ln>
                <a:solidFill>
                  <a:schemeClr val="tx1"/>
                </a:solidFill>
                <a:effectLst/>
                <a:latin typeface="Arial" pitchFamily="34" charset="0"/>
                <a:cs typeface="Arial" pitchFamily="34" charset="0"/>
              </a:rPr>
              <a:t>Prendergast GC y cols. </a:t>
            </a:r>
            <a:r>
              <a:rPr lang="es-MX" sz="1000" b="0" i="1" u="none" strike="noStrike" cap="none" normalizeH="0" dirty="0">
                <a:ln>
                  <a:noFill/>
                </a:ln>
                <a:solidFill>
                  <a:schemeClr val="tx1"/>
                </a:solidFill>
                <a:effectLst/>
                <a:latin typeface="Arial" pitchFamily="34" charset="0"/>
                <a:cs typeface="Arial" pitchFamily="34" charset="0"/>
              </a:rPr>
              <a:t>Cancer Immunotherapy</a:t>
            </a:r>
            <a:r>
              <a:rPr lang="es-MX" sz="1000" b="0" i="0" u="none" strike="noStrike" cap="none" normalizeH="0" dirty="0">
                <a:ln>
                  <a:noFill/>
                </a:ln>
                <a:solidFill>
                  <a:schemeClr val="tx1"/>
                </a:solidFill>
                <a:effectLst/>
                <a:latin typeface="Arial" pitchFamily="34" charset="0"/>
                <a:cs typeface="Arial" pitchFamily="34" charset="0"/>
              </a:rPr>
              <a:t>. </a:t>
            </a:r>
            <a:r>
              <a:rPr lang="es-MX" sz="1000" dirty="0">
                <a:latin typeface="Arial" pitchFamily="34" charset="0"/>
                <a:cs typeface="Arial" pitchFamily="34" charset="0"/>
              </a:rPr>
              <a:t>2nd</a:t>
            </a:r>
            <a:r>
              <a:rPr lang="es-MX" sz="1000" b="0" i="0" u="none" strike="noStrike" cap="none" normalizeH="0" dirty="0">
                <a:ln>
                  <a:noFill/>
                </a:ln>
                <a:solidFill>
                  <a:schemeClr val="tx1"/>
                </a:solidFill>
                <a:effectLst/>
                <a:latin typeface="Arial" pitchFamily="34" charset="0"/>
                <a:cs typeface="Arial" pitchFamily="34" charset="0"/>
              </a:rPr>
              <a:t> ed. Elsevier; 2013:101–113.</a:t>
            </a:r>
          </a:p>
        </p:txBody>
      </p:sp>
      <p:sp>
        <p:nvSpPr>
          <p:cNvPr id="121" name="Rectangle 187"/>
          <p:cNvSpPr>
            <a:spLocks noChangeArrowheads="1"/>
          </p:cNvSpPr>
          <p:nvPr/>
        </p:nvSpPr>
        <p:spPr bwMode="auto">
          <a:xfrm>
            <a:off x="4486326" y="5411083"/>
            <a:ext cx="2852238" cy="518671"/>
          </a:xfrm>
          <a:prstGeom prst="rect">
            <a:avLst/>
          </a:prstGeom>
          <a:noFill/>
          <a:ln w="12700">
            <a:noFill/>
          </a:ln>
          <a:effectLst/>
          <a:scene3d>
            <a:camera prst="orthographicFront">
              <a:rot lat="0" lon="0" rev="0"/>
            </a:camera>
            <a:lightRig rig="threePt" dir="t">
              <a:rot lat="0" lon="0" rev="1200000"/>
            </a:lightRig>
          </a:scene3d>
          <a:sp3d>
            <a:bevelT w="63500" h="25400" prst="relaxedInset"/>
          </a:sp3d>
          <a:extLst/>
        </p:spPr>
        <p:style>
          <a:lnRef idx="0">
            <a:schemeClr val="accent1"/>
          </a:lnRef>
          <a:fillRef idx="3">
            <a:schemeClr val="accent1"/>
          </a:fillRef>
          <a:effectRef idx="3">
            <a:schemeClr val="accent1"/>
          </a:effectRef>
          <a:fontRef idx="minor">
            <a:schemeClr val="lt1"/>
          </a:fontRef>
        </p:style>
        <p:txBody>
          <a:bodyPr vert="horz" wrap="square" lIns="0" tIns="45720" rIns="0" bIns="45720" numCol="1" rtlCol="0"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100" b="1" i="0" u="none" strike="noStrike" cap="none" normalizeH="0" dirty="0">
                <a:ln>
                  <a:noFill/>
                </a:ln>
                <a:solidFill>
                  <a:srgbClr val="37424A"/>
                </a:solidFill>
                <a:effectLst/>
                <a:latin typeface="Arial" pitchFamily="34" charset="0"/>
                <a:cs typeface="Arial" pitchFamily="34" charset="0"/>
              </a:rPr>
              <a:t>3. Los linfocitos T activados migran hacia el tumor</a:t>
            </a:r>
            <a:r>
              <a:rPr lang="es-MX" sz="1100" b="1" i="0" u="none" strike="noStrike" cap="none" normalizeH="0" dirty="0">
                <a:ln>
                  <a:noFill/>
                </a:ln>
                <a:solidFill>
                  <a:schemeClr val="bg1">
                    <a:lumMod val="85000"/>
                  </a:schemeClr>
                </a:solidFill>
                <a:effectLst/>
                <a:latin typeface="Arial" pitchFamily="34" charset="0"/>
                <a:cs typeface="Arial" pitchFamily="34" charset="0"/>
              </a:rPr>
              <a:t>.</a:t>
            </a:r>
            <a:endParaRPr kumimoji="0" lang="en-US" altLang="en-US" sz="14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49" name="Rectangle 187"/>
          <p:cNvSpPr>
            <a:spLocks noChangeArrowheads="1"/>
          </p:cNvSpPr>
          <p:nvPr/>
        </p:nvSpPr>
        <p:spPr bwMode="auto">
          <a:xfrm>
            <a:off x="7212889" y="2885909"/>
            <a:ext cx="2025575" cy="703496"/>
          </a:xfrm>
          <a:prstGeom prst="rect">
            <a:avLst/>
          </a:prstGeom>
          <a:noFill/>
          <a:ln w="12700">
            <a:noFill/>
          </a:ln>
          <a:effectLst/>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1" compatLnSpc="1">
            <a:prstTxWarp prst="textNoShape">
              <a:avLst/>
            </a:prstTxWarp>
          </a:bodyPr>
          <a:lstStyle/>
          <a:p>
            <a:pPr lvl="0" algn="ctr" rtl="0" fontAlgn="base">
              <a:spcBef>
                <a:spcPct val="0"/>
              </a:spcBef>
              <a:spcAft>
                <a:spcPct val="0"/>
              </a:spcAft>
            </a:pPr>
            <a:r>
              <a:rPr lang="es-MX" sz="1100" b="1" dirty="0">
                <a:solidFill>
                  <a:srgbClr val="37424A"/>
                </a:solidFill>
                <a:latin typeface="Arial" pitchFamily="34" charset="0"/>
                <a:cs typeface="Arial" pitchFamily="34" charset="0"/>
              </a:rPr>
              <a:t>2. Las células dendríticas activan a los linfocitos T </a:t>
            </a:r>
            <a:r>
              <a:rPr lang="es-MX" sz="1100" b="1" dirty="0" smtClean="0">
                <a:solidFill>
                  <a:srgbClr val="37424A"/>
                </a:solidFill>
                <a:latin typeface="Arial" pitchFamily="34" charset="0"/>
                <a:cs typeface="Arial" pitchFamily="34" charset="0"/>
              </a:rPr>
              <a:t>nuevo </a:t>
            </a:r>
            <a:r>
              <a:rPr lang="es-MX" sz="1100" b="1" dirty="0">
                <a:solidFill>
                  <a:srgbClr val="37424A"/>
                </a:solidFill>
                <a:latin typeface="Arial" pitchFamily="34" charset="0"/>
                <a:cs typeface="Arial" pitchFamily="34" charset="0"/>
              </a:rPr>
              <a:t>en los ganglios linfáticos.</a:t>
            </a:r>
          </a:p>
        </p:txBody>
      </p:sp>
      <p:sp>
        <p:nvSpPr>
          <p:cNvPr id="153" name="TextBox 80"/>
          <p:cNvSpPr txBox="1">
            <a:spLocks noChangeArrowheads="1"/>
          </p:cNvSpPr>
          <p:nvPr/>
        </p:nvSpPr>
        <p:spPr bwMode="auto">
          <a:xfrm>
            <a:off x="1910501" y="1647561"/>
            <a:ext cx="3129141" cy="992539"/>
          </a:xfrm>
          <a:prstGeom prst="rect">
            <a:avLst/>
          </a:prstGeom>
          <a:noFill/>
          <a:ln w="12700">
            <a:noFill/>
          </a:ln>
          <a:effectLst/>
          <a:scene3d>
            <a:camera prst="orthographicFront">
              <a:rot lat="0" lon="0" rev="0"/>
            </a:camera>
            <a:lightRig rig="threePt" dir="t">
              <a:rot lat="0" lon="0" rev="1200000"/>
            </a:lightRig>
          </a:scene3d>
          <a:sp3d>
            <a:bevelT prst="relaxedInset"/>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1" compatLnSpc="1">
            <a:prstTxWarp prst="textNoShape">
              <a:avLst/>
            </a:prstTxWarp>
          </a:bodyPr>
          <a:lstStyle>
            <a:defPPr>
              <a:defRPr lang="en-US"/>
            </a:defPPr>
            <a:lvl1pPr marR="0" lvl="0" indent="0" algn="ctr" rtl="0" fontAlgn="base">
              <a:lnSpc>
                <a:spcPct val="100000"/>
              </a:lnSpc>
              <a:spcBef>
                <a:spcPct val="0"/>
              </a:spcBef>
              <a:spcAft>
                <a:spcPct val="0"/>
              </a:spcAft>
              <a:buClrTx/>
              <a:buSzTx/>
              <a:buFontTx/>
              <a:buNone/>
              <a:tabLst/>
              <a:defRPr kumimoji="0" sz="1100" b="1" i="0" u="none" strike="noStrike" cap="none" normalizeH="0" baseline="0">
                <a:ln>
                  <a:noFill/>
                </a:ln>
                <a:solidFill>
                  <a:srgbClr val="FFFFFF"/>
                </a:solidFill>
                <a:effectLst/>
                <a:latin typeface="Arial" pitchFamily="34" charset="0"/>
                <a:cs typeface="Arial" pitchFamily="34" charset="0"/>
              </a:defRPr>
            </a:lvl1pPr>
          </a:lstStyle>
          <a:p>
            <a:pPr lvl="0" rtl="0" fontAlgn="auto">
              <a:spcBef>
                <a:spcPts val="0"/>
              </a:spcBef>
              <a:spcAft>
                <a:spcPts val="0"/>
              </a:spcAft>
            </a:pPr>
            <a:r>
              <a:rPr lang="es-MX" dirty="0">
                <a:solidFill>
                  <a:srgbClr val="37424A"/>
                </a:solidFill>
              </a:rPr>
              <a:t>1. Los antígenos son liberados por las células tumorales y capturados por las células dendríticas.</a:t>
            </a:r>
            <a:endParaRPr lang="en-US" altLang="en-US" dirty="0">
              <a:solidFill>
                <a:srgbClr val="37424A"/>
              </a:solidFill>
            </a:endParaRPr>
          </a:p>
        </p:txBody>
      </p:sp>
      <p:sp>
        <p:nvSpPr>
          <p:cNvPr id="155" name="Rectangle 154"/>
          <p:cNvSpPr/>
          <p:nvPr/>
        </p:nvSpPr>
        <p:spPr>
          <a:xfrm>
            <a:off x="4549758" y="4514504"/>
            <a:ext cx="9736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rtl="0" fontAlgn="base">
              <a:spcBef>
                <a:spcPct val="0"/>
              </a:spcBef>
              <a:spcAft>
                <a:spcPct val="0"/>
              </a:spcAft>
            </a:pPr>
            <a:r>
              <a:rPr lang="es-MX" sz="1100" b="1" dirty="0">
                <a:solidFill>
                  <a:schemeClr val="accent1">
                    <a:lumMod val="75000"/>
                  </a:schemeClr>
                </a:solidFill>
                <a:latin typeface="Arial" pitchFamily="34" charset="0"/>
                <a:cs typeface="Arial" pitchFamily="34" charset="0"/>
              </a:rPr>
              <a:t>Linfocito T activado </a:t>
            </a:r>
            <a:r>
              <a:rPr lang="en-US" sz="1100" b="1" dirty="0">
                <a:solidFill>
                  <a:schemeClr val="accent1">
                    <a:lumMod val="75000"/>
                  </a:schemeClr>
                </a:solidFill>
                <a:latin typeface="Arial" pitchFamily="34" charset="0"/>
                <a:cs typeface="Arial" pitchFamily="34" charset="0"/>
              </a:rPr>
              <a:t/>
            </a:r>
            <a:br>
              <a:rPr lang="en-US" sz="1100" b="1" dirty="0">
                <a:solidFill>
                  <a:schemeClr val="accent1">
                    <a:lumMod val="75000"/>
                  </a:schemeClr>
                </a:solidFill>
                <a:latin typeface="Arial" pitchFamily="34" charset="0"/>
                <a:cs typeface="Arial" pitchFamily="34" charset="0"/>
              </a:rPr>
            </a:br>
            <a:endParaRPr lang="en-US" sz="1100" b="1" dirty="0">
              <a:solidFill>
                <a:schemeClr val="accent1">
                  <a:lumMod val="75000"/>
                </a:schemeClr>
              </a:solidFill>
              <a:latin typeface="Arial" pitchFamily="34" charset="0"/>
              <a:cs typeface="Arial" pitchFamily="34" charset="0"/>
            </a:endParaRPr>
          </a:p>
        </p:txBody>
      </p:sp>
      <p:sp>
        <p:nvSpPr>
          <p:cNvPr id="159" name="TextBox 186"/>
          <p:cNvSpPr txBox="1">
            <a:spLocks noChangeArrowheads="1"/>
          </p:cNvSpPr>
          <p:nvPr/>
        </p:nvSpPr>
        <p:spPr bwMode="auto">
          <a:xfrm>
            <a:off x="5089171" y="2255311"/>
            <a:ext cx="106792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defPPr>
              <a:defRPr lang="en-US"/>
            </a:defPPr>
            <a:lvl1pPr marR="0" lvl="0" indent="0" algn="ctr" rtl="0" fontAlgn="base">
              <a:lnSpc>
                <a:spcPct val="100000"/>
              </a:lnSpc>
              <a:spcBef>
                <a:spcPct val="0"/>
              </a:spcBef>
              <a:spcAft>
                <a:spcPct val="0"/>
              </a:spcAft>
              <a:buClrTx/>
              <a:buSzTx/>
              <a:buFontTx/>
              <a:buNone/>
              <a:tabLst/>
              <a:defRPr sz="1100" b="1">
                <a:solidFill>
                  <a:srgbClr val="37424A"/>
                </a:solidFill>
                <a:latin typeface="Arial" pitchFamily="34" charset="0"/>
                <a:cs typeface="Arial" pitchFamily="34" charset="0"/>
              </a:defRPr>
            </a:lvl1pPr>
          </a:lstStyle>
          <a:p>
            <a:pPr rtl="0"/>
            <a:r>
              <a:rPr lang="es-MX" dirty="0">
                <a:solidFill>
                  <a:schemeClr val="accent1">
                    <a:lumMod val="75000"/>
                  </a:schemeClr>
                </a:solidFill>
              </a:rPr>
              <a:t>Célula dendrítica</a:t>
            </a:r>
            <a:endParaRPr lang="en-US" altLang="en-US" dirty="0">
              <a:solidFill>
                <a:schemeClr val="accent1">
                  <a:lumMod val="75000"/>
                </a:schemeClr>
              </a:solidFill>
            </a:endParaRPr>
          </a:p>
        </p:txBody>
      </p:sp>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6670" y="3020377"/>
            <a:ext cx="394635" cy="37490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0320" y="4942234"/>
            <a:ext cx="378643" cy="374904"/>
          </a:xfrm>
          <a:prstGeom prst="rect">
            <a:avLst/>
          </a:prstGeom>
        </p:spPr>
      </p:pic>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6952" y="4293013"/>
            <a:ext cx="378643" cy="374904"/>
          </a:xfrm>
          <a:prstGeom prst="rect">
            <a:avLst/>
          </a:prstGeom>
        </p:spPr>
      </p:pic>
      <p:sp>
        <p:nvSpPr>
          <p:cNvPr id="54" name="Rectangle 53"/>
          <p:cNvSpPr/>
          <p:nvPr/>
        </p:nvSpPr>
        <p:spPr>
          <a:xfrm>
            <a:off x="6353611" y="3795842"/>
            <a:ext cx="1558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rtl="0" fontAlgn="base">
              <a:spcBef>
                <a:spcPct val="0"/>
              </a:spcBef>
              <a:spcAft>
                <a:spcPct val="0"/>
              </a:spcAft>
            </a:pPr>
            <a:r>
              <a:rPr lang="es-MX" sz="1400" b="1" dirty="0">
                <a:solidFill>
                  <a:srgbClr val="FFFF00"/>
                </a:solidFill>
                <a:latin typeface="Arial" pitchFamily="34" charset="0"/>
                <a:cs typeface="Arial" pitchFamily="34" charset="0"/>
              </a:rPr>
              <a:t>GANGLIOS LINFÁTICOS</a:t>
            </a:r>
          </a:p>
        </p:txBody>
      </p:sp>
      <p:sp>
        <p:nvSpPr>
          <p:cNvPr id="56" name="TextBox 186"/>
          <p:cNvSpPr txBox="1">
            <a:spLocks noChangeArrowheads="1"/>
          </p:cNvSpPr>
          <p:nvPr/>
        </p:nvSpPr>
        <p:spPr bwMode="auto">
          <a:xfrm>
            <a:off x="6345670" y="2593673"/>
            <a:ext cx="150073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defPPr>
              <a:defRPr lang="en-US"/>
            </a:defPPr>
            <a:lvl1pPr marR="0" lvl="0" indent="0" algn="ctr" rtl="0" fontAlgn="base">
              <a:lnSpc>
                <a:spcPct val="100000"/>
              </a:lnSpc>
              <a:spcBef>
                <a:spcPct val="0"/>
              </a:spcBef>
              <a:spcAft>
                <a:spcPct val="0"/>
              </a:spcAft>
              <a:buClrTx/>
              <a:buSzTx/>
              <a:buFontTx/>
              <a:buNone/>
              <a:tabLst/>
              <a:defRPr sz="1100" b="1">
                <a:solidFill>
                  <a:srgbClr val="37424A"/>
                </a:solidFill>
                <a:latin typeface="Arial" pitchFamily="34" charset="0"/>
                <a:cs typeface="Arial" pitchFamily="34" charset="0"/>
              </a:defRPr>
            </a:lvl1pPr>
          </a:lstStyle>
          <a:p>
            <a:pPr rtl="0"/>
            <a:r>
              <a:rPr lang="es-MX" dirty="0">
                <a:solidFill>
                  <a:schemeClr val="accent1">
                    <a:lumMod val="75000"/>
                  </a:schemeClr>
                </a:solidFill>
              </a:rPr>
              <a:t>Linfocito T </a:t>
            </a:r>
            <a:r>
              <a:rPr lang="es-MX" dirty="0" smtClean="0">
                <a:solidFill>
                  <a:schemeClr val="accent1">
                    <a:lumMod val="75000"/>
                  </a:schemeClr>
                </a:solidFill>
              </a:rPr>
              <a:t>“nuevo”</a:t>
            </a:r>
            <a:endParaRPr lang="en-US" altLang="en-US" dirty="0">
              <a:solidFill>
                <a:schemeClr val="accent1">
                  <a:lumMod val="75000"/>
                </a:schemeClr>
              </a:solidFill>
            </a:endParaRPr>
          </a:p>
        </p:txBody>
      </p:sp>
      <p:cxnSp>
        <p:nvCxnSpPr>
          <p:cNvPr id="57" name="Straight Connector 56"/>
          <p:cNvCxnSpPr/>
          <p:nvPr/>
        </p:nvCxnSpPr>
        <p:spPr>
          <a:xfrm flipV="1">
            <a:off x="6797548" y="2812892"/>
            <a:ext cx="216832" cy="3912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rot="15651422" flipH="1" flipV="1">
            <a:off x="5322533" y="2651943"/>
            <a:ext cx="664225" cy="804324"/>
          </a:xfrm>
          <a:custGeom>
            <a:avLst/>
            <a:gdLst>
              <a:gd name="connsiteX0" fmla="*/ 0 w 413468"/>
              <a:gd name="connsiteY0" fmla="*/ 405516 h 405516"/>
              <a:gd name="connsiteX1" fmla="*/ 413468 w 413468"/>
              <a:gd name="connsiteY1" fmla="*/ 0 h 405516"/>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421419"/>
              <a:gd name="connsiteY0" fmla="*/ 445272 h 445272"/>
              <a:gd name="connsiteX1" fmla="*/ 421419 w 421419"/>
              <a:gd name="connsiteY1" fmla="*/ 0 h 445272"/>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89613"/>
              <a:gd name="connsiteY0" fmla="*/ 477077 h 477077"/>
              <a:gd name="connsiteX1" fmla="*/ 389613 w 389613"/>
              <a:gd name="connsiteY1" fmla="*/ 0 h 477077"/>
              <a:gd name="connsiteX0" fmla="*/ 0 w 378315"/>
              <a:gd name="connsiteY0" fmla="*/ 474911 h 474911"/>
              <a:gd name="connsiteX1" fmla="*/ 378315 w 378315"/>
              <a:gd name="connsiteY1" fmla="*/ 0 h 474911"/>
            </a:gdLst>
            <a:ahLst/>
            <a:cxnLst>
              <a:cxn ang="0">
                <a:pos x="connsiteX0" y="connsiteY0"/>
              </a:cxn>
              <a:cxn ang="0">
                <a:pos x="connsiteX1" y="connsiteY1"/>
              </a:cxn>
            </a:cxnLst>
            <a:rect l="l" t="t" r="r" b="b"/>
            <a:pathLst>
              <a:path w="378315" h="474911">
                <a:moveTo>
                  <a:pt x="0" y="474911"/>
                </a:moveTo>
                <a:cubicBezTo>
                  <a:pt x="42501" y="336289"/>
                  <a:pt x="241715" y="102294"/>
                  <a:pt x="378315" y="0"/>
                </a:cubicBezTo>
              </a:path>
            </a:pathLst>
          </a:custGeom>
          <a:ln>
            <a:solidFill>
              <a:srgbClr val="FFFF00"/>
            </a:solidFill>
            <a:tailEnd type="triangle" w="lg"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rtl="0" fontAlgn="base">
              <a:spcBef>
                <a:spcPct val="0"/>
              </a:spcBef>
              <a:spcAft>
                <a:spcPct val="0"/>
              </a:spcAft>
            </a:pPr>
            <a:endParaRPr lang="en-US" dirty="0">
              <a:solidFill>
                <a:srgbClr val="37424A"/>
              </a:solidFill>
            </a:endParaRPr>
          </a:p>
        </p:txBody>
      </p:sp>
      <p:sp>
        <p:nvSpPr>
          <p:cNvPr id="52" name="Title 1"/>
          <p:cNvSpPr>
            <a:spLocks noGrp="1"/>
          </p:cNvSpPr>
          <p:nvPr>
            <p:ph type="title"/>
          </p:nvPr>
        </p:nvSpPr>
        <p:spPr/>
        <p:txBody>
          <a:bodyPr rtlCol="0"/>
          <a:lstStyle/>
          <a:p>
            <a:pPr lvl="0" rtl="0"/>
            <a:r>
              <a:rPr lang="es-MX" sz="2400" dirty="0"/>
              <a:t>Los linfocitos T son importantes </a:t>
            </a:r>
            <a:r>
              <a:rPr lang="es-MX" sz="2400" dirty="0" smtClean="0"/>
              <a:t>en el </a:t>
            </a:r>
            <a:r>
              <a:rPr lang="es-MX" sz="2400" dirty="0"/>
              <a:t>sistema inmunológico para detectar y destruir las células </a:t>
            </a:r>
            <a:r>
              <a:rPr lang="es-MX" sz="2400" dirty="0" smtClean="0"/>
              <a:t>tumorales</a:t>
            </a:r>
            <a:endParaRPr lang="en-US" sz="2400" b="1" dirty="0"/>
          </a:p>
        </p:txBody>
      </p:sp>
      <p:sp>
        <p:nvSpPr>
          <p:cNvPr id="79" name="Oval 4"/>
          <p:cNvSpPr>
            <a:spLocks noChangeAspect="1"/>
          </p:cNvSpPr>
          <p:nvPr/>
        </p:nvSpPr>
        <p:spPr>
          <a:xfrm rot="10808208">
            <a:off x="3515673" y="3032332"/>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0" name="Oval 4"/>
          <p:cNvSpPr>
            <a:spLocks noChangeAspect="1"/>
          </p:cNvSpPr>
          <p:nvPr/>
        </p:nvSpPr>
        <p:spPr>
          <a:xfrm rot="15669994">
            <a:off x="3475184" y="2751283"/>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1" name="Oval 4"/>
          <p:cNvSpPr>
            <a:spLocks noChangeAspect="1"/>
          </p:cNvSpPr>
          <p:nvPr/>
        </p:nvSpPr>
        <p:spPr>
          <a:xfrm rot="18110181">
            <a:off x="3749758" y="2920896"/>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2" name="Oval 4"/>
          <p:cNvSpPr>
            <a:spLocks noChangeAspect="1"/>
          </p:cNvSpPr>
          <p:nvPr/>
        </p:nvSpPr>
        <p:spPr>
          <a:xfrm rot="188878">
            <a:off x="3626558" y="2604873"/>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3" name="Oval 4"/>
          <p:cNvSpPr>
            <a:spLocks noChangeAspect="1"/>
          </p:cNvSpPr>
          <p:nvPr/>
        </p:nvSpPr>
        <p:spPr>
          <a:xfrm rot="188878">
            <a:off x="3931376" y="2932452"/>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4" name="Oval 4"/>
          <p:cNvSpPr>
            <a:spLocks noChangeAspect="1"/>
          </p:cNvSpPr>
          <p:nvPr/>
        </p:nvSpPr>
        <p:spPr>
          <a:xfrm rot="8380475">
            <a:off x="3776405" y="2719100"/>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5" name="Oval 4"/>
          <p:cNvSpPr>
            <a:spLocks noChangeAspect="1"/>
          </p:cNvSpPr>
          <p:nvPr/>
        </p:nvSpPr>
        <p:spPr>
          <a:xfrm rot="16200000">
            <a:off x="3953861" y="2592349"/>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6" name="Oval 4"/>
          <p:cNvSpPr>
            <a:spLocks noChangeAspect="1"/>
          </p:cNvSpPr>
          <p:nvPr/>
        </p:nvSpPr>
        <p:spPr>
          <a:xfrm rot="8314290">
            <a:off x="4126638" y="2851825"/>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grpSp>
        <p:nvGrpSpPr>
          <p:cNvPr id="3" name="Group 2"/>
          <p:cNvGrpSpPr/>
          <p:nvPr/>
        </p:nvGrpSpPr>
        <p:grpSpPr>
          <a:xfrm>
            <a:off x="6118274" y="3297261"/>
            <a:ext cx="595880" cy="569484"/>
            <a:chOff x="6118274" y="3297261"/>
            <a:chExt cx="595880" cy="569484"/>
          </a:xfrm>
        </p:grpSpPr>
        <p:sp>
          <p:nvSpPr>
            <p:cNvPr id="76" name="Oval 4"/>
            <p:cNvSpPr>
              <a:spLocks noChangeAspect="1"/>
            </p:cNvSpPr>
            <p:nvPr/>
          </p:nvSpPr>
          <p:spPr>
            <a:xfrm rot="17662069">
              <a:off x="6445547" y="3327179"/>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77" name="Oval 4"/>
            <p:cNvSpPr>
              <a:spLocks noChangeAspect="1"/>
            </p:cNvSpPr>
            <p:nvPr/>
          </p:nvSpPr>
          <p:spPr>
            <a:xfrm rot="20685727">
              <a:off x="6558817" y="3612896"/>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78" name="Oval 4"/>
            <p:cNvSpPr>
              <a:spLocks noChangeAspect="1"/>
            </p:cNvSpPr>
            <p:nvPr/>
          </p:nvSpPr>
          <p:spPr>
            <a:xfrm rot="10808208">
              <a:off x="6118274" y="3461977"/>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5434">
              <a:off x="6149876" y="3311497"/>
              <a:ext cx="503851" cy="555248"/>
            </a:xfrm>
            <a:prstGeom prst="rect">
              <a:avLst/>
            </a:prstGeom>
          </p:spPr>
        </p:pic>
      </p:grpSp>
      <p:grpSp>
        <p:nvGrpSpPr>
          <p:cNvPr id="48" name="Group 47"/>
          <p:cNvGrpSpPr/>
          <p:nvPr/>
        </p:nvGrpSpPr>
        <p:grpSpPr>
          <a:xfrm>
            <a:off x="4532979" y="2473693"/>
            <a:ext cx="595880" cy="569484"/>
            <a:chOff x="6118274" y="3297261"/>
            <a:chExt cx="595880" cy="569484"/>
          </a:xfrm>
        </p:grpSpPr>
        <p:sp>
          <p:nvSpPr>
            <p:cNvPr id="49" name="Oval 4"/>
            <p:cNvSpPr>
              <a:spLocks noChangeAspect="1"/>
            </p:cNvSpPr>
            <p:nvPr/>
          </p:nvSpPr>
          <p:spPr>
            <a:xfrm rot="17662069">
              <a:off x="6445547" y="3327179"/>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50" name="Oval 4"/>
            <p:cNvSpPr>
              <a:spLocks noChangeAspect="1"/>
            </p:cNvSpPr>
            <p:nvPr/>
          </p:nvSpPr>
          <p:spPr>
            <a:xfrm rot="20685727">
              <a:off x="6558817" y="3612896"/>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51" name="Oval 4"/>
            <p:cNvSpPr>
              <a:spLocks noChangeAspect="1"/>
            </p:cNvSpPr>
            <p:nvPr/>
          </p:nvSpPr>
          <p:spPr>
            <a:xfrm rot="10808208">
              <a:off x="6118274" y="3461977"/>
              <a:ext cx="155337" cy="95501"/>
            </a:xfrm>
            <a:custGeom>
              <a:avLst/>
              <a:gdLst>
                <a:gd name="connsiteX0" fmla="*/ 0 w 137160"/>
                <a:gd name="connsiteY0" fmla="*/ 68580 h 137160"/>
                <a:gd name="connsiteX1" fmla="*/ 68580 w 137160"/>
                <a:gd name="connsiteY1" fmla="*/ 0 h 137160"/>
                <a:gd name="connsiteX2" fmla="*/ 137160 w 137160"/>
                <a:gd name="connsiteY2" fmla="*/ 68580 h 137160"/>
                <a:gd name="connsiteX3" fmla="*/ 68580 w 137160"/>
                <a:gd name="connsiteY3" fmla="*/ 137160 h 137160"/>
                <a:gd name="connsiteX4" fmla="*/ 0 w 137160"/>
                <a:gd name="connsiteY4" fmla="*/ 68580 h 137160"/>
                <a:gd name="connsiteX0" fmla="*/ 0 w 137160"/>
                <a:gd name="connsiteY0" fmla="*/ 77889 h 146469"/>
                <a:gd name="connsiteX1" fmla="*/ 68580 w 137160"/>
                <a:gd name="connsiteY1" fmla="*/ 9309 h 146469"/>
                <a:gd name="connsiteX2" fmla="*/ 137160 w 137160"/>
                <a:gd name="connsiteY2" fmla="*/ 77889 h 146469"/>
                <a:gd name="connsiteX3" fmla="*/ 68580 w 137160"/>
                <a:gd name="connsiteY3" fmla="*/ 146469 h 146469"/>
                <a:gd name="connsiteX4" fmla="*/ 0 w 137160"/>
                <a:gd name="connsiteY4" fmla="*/ 77889 h 146469"/>
                <a:gd name="connsiteX0" fmla="*/ 0 w 168117"/>
                <a:gd name="connsiteY0" fmla="*/ 72712 h 142085"/>
                <a:gd name="connsiteX1" fmla="*/ 68580 w 168117"/>
                <a:gd name="connsiteY1" fmla="*/ 4132 h 142085"/>
                <a:gd name="connsiteX2" fmla="*/ 168117 w 168117"/>
                <a:gd name="connsiteY2" fmla="*/ 32231 h 142085"/>
                <a:gd name="connsiteX3" fmla="*/ 68580 w 168117"/>
                <a:gd name="connsiteY3" fmla="*/ 141292 h 142085"/>
                <a:gd name="connsiteX4" fmla="*/ 0 w 168117"/>
                <a:gd name="connsiteY4" fmla="*/ 72712 h 142085"/>
                <a:gd name="connsiteX0" fmla="*/ 0 w 171898"/>
                <a:gd name="connsiteY0" fmla="*/ 70318 h 139691"/>
                <a:gd name="connsiteX1" fmla="*/ 68580 w 171898"/>
                <a:gd name="connsiteY1" fmla="*/ 1738 h 139691"/>
                <a:gd name="connsiteX2" fmla="*/ 168117 w 171898"/>
                <a:gd name="connsiteY2" fmla="*/ 29837 h 139691"/>
                <a:gd name="connsiteX3" fmla="*/ 68580 w 171898"/>
                <a:gd name="connsiteY3" fmla="*/ 138898 h 139691"/>
                <a:gd name="connsiteX4" fmla="*/ 0 w 171898"/>
                <a:gd name="connsiteY4" fmla="*/ 70318 h 139691"/>
                <a:gd name="connsiteX0" fmla="*/ 0 w 153466"/>
                <a:gd name="connsiteY0" fmla="*/ 68595 h 137185"/>
                <a:gd name="connsiteX1" fmla="*/ 68580 w 153466"/>
                <a:gd name="connsiteY1" fmla="*/ 15 h 137185"/>
                <a:gd name="connsiteX2" fmla="*/ 149067 w 153466"/>
                <a:gd name="connsiteY2" fmla="*/ 73357 h 137185"/>
                <a:gd name="connsiteX3" fmla="*/ 68580 w 153466"/>
                <a:gd name="connsiteY3" fmla="*/ 137175 h 137185"/>
                <a:gd name="connsiteX4" fmla="*/ 0 w 153466"/>
                <a:gd name="connsiteY4" fmla="*/ 68595 h 137185"/>
                <a:gd name="connsiteX0" fmla="*/ 2 w 153468"/>
                <a:gd name="connsiteY0" fmla="*/ 69146 h 137736"/>
                <a:gd name="connsiteX1" fmla="*/ 68582 w 153468"/>
                <a:gd name="connsiteY1" fmla="*/ 566 h 137736"/>
                <a:gd name="connsiteX2" fmla="*/ 149069 w 153468"/>
                <a:gd name="connsiteY2" fmla="*/ 73908 h 137736"/>
                <a:gd name="connsiteX3" fmla="*/ 68582 w 153468"/>
                <a:gd name="connsiteY3" fmla="*/ 137726 h 137736"/>
                <a:gd name="connsiteX4" fmla="*/ 2 w 153468"/>
                <a:gd name="connsiteY4" fmla="*/ 69146 h 137736"/>
                <a:gd name="connsiteX0" fmla="*/ 2 w 153912"/>
                <a:gd name="connsiteY0" fmla="*/ 69146 h 150803"/>
                <a:gd name="connsiteX1" fmla="*/ 68582 w 153912"/>
                <a:gd name="connsiteY1" fmla="*/ 566 h 150803"/>
                <a:gd name="connsiteX2" fmla="*/ 149069 w 153912"/>
                <a:gd name="connsiteY2" fmla="*/ 73908 h 150803"/>
                <a:gd name="connsiteX3" fmla="*/ 68582 w 153912"/>
                <a:gd name="connsiteY3" fmla="*/ 137726 h 150803"/>
                <a:gd name="connsiteX4" fmla="*/ 2 w 153912"/>
                <a:gd name="connsiteY4" fmla="*/ 69146 h 150803"/>
                <a:gd name="connsiteX0" fmla="*/ 0 w 177453"/>
                <a:gd name="connsiteY0" fmla="*/ 104626 h 139867"/>
                <a:gd name="connsiteX1" fmla="*/ 92392 w 177453"/>
                <a:gd name="connsiteY1" fmla="*/ 327 h 139867"/>
                <a:gd name="connsiteX2" fmla="*/ 172879 w 177453"/>
                <a:gd name="connsiteY2" fmla="*/ 73669 h 139867"/>
                <a:gd name="connsiteX3" fmla="*/ 92392 w 177453"/>
                <a:gd name="connsiteY3" fmla="*/ 137487 h 139867"/>
                <a:gd name="connsiteX4" fmla="*/ 0 w 177453"/>
                <a:gd name="connsiteY4" fmla="*/ 104626 h 139867"/>
                <a:gd name="connsiteX0" fmla="*/ 0 w 177453"/>
                <a:gd name="connsiteY0" fmla="*/ 104626 h 149696"/>
                <a:gd name="connsiteX1" fmla="*/ 92392 w 177453"/>
                <a:gd name="connsiteY1" fmla="*/ 327 h 149696"/>
                <a:gd name="connsiteX2" fmla="*/ 172879 w 177453"/>
                <a:gd name="connsiteY2" fmla="*/ 73669 h 149696"/>
                <a:gd name="connsiteX3" fmla="*/ 92392 w 177453"/>
                <a:gd name="connsiteY3" fmla="*/ 137487 h 149696"/>
                <a:gd name="connsiteX4" fmla="*/ 0 w 177453"/>
                <a:gd name="connsiteY4" fmla="*/ 104626 h 149696"/>
                <a:gd name="connsiteX0" fmla="*/ 1 w 172882"/>
                <a:gd name="connsiteY0" fmla="*/ 104600 h 110414"/>
                <a:gd name="connsiteX1" fmla="*/ 92393 w 172882"/>
                <a:gd name="connsiteY1" fmla="*/ 301 h 110414"/>
                <a:gd name="connsiteX2" fmla="*/ 172880 w 172882"/>
                <a:gd name="connsiteY2" fmla="*/ 73643 h 110414"/>
                <a:gd name="connsiteX3" fmla="*/ 94775 w 172882"/>
                <a:gd name="connsiteY3" fmla="*/ 94599 h 110414"/>
                <a:gd name="connsiteX4" fmla="*/ 1 w 172882"/>
                <a:gd name="connsiteY4" fmla="*/ 104600 h 110414"/>
                <a:gd name="connsiteX0" fmla="*/ 1 w 173120"/>
                <a:gd name="connsiteY0" fmla="*/ 106937 h 118529"/>
                <a:gd name="connsiteX1" fmla="*/ 92393 w 173120"/>
                <a:gd name="connsiteY1" fmla="*/ 2638 h 118529"/>
                <a:gd name="connsiteX2" fmla="*/ 172880 w 173120"/>
                <a:gd name="connsiteY2" fmla="*/ 75980 h 118529"/>
                <a:gd name="connsiteX3" fmla="*/ 94775 w 173120"/>
                <a:gd name="connsiteY3" fmla="*/ 96936 h 118529"/>
                <a:gd name="connsiteX4" fmla="*/ 1 w 173120"/>
                <a:gd name="connsiteY4" fmla="*/ 106937 h 118529"/>
                <a:gd name="connsiteX0" fmla="*/ 7 w 172895"/>
                <a:gd name="connsiteY0" fmla="*/ 104613 h 116816"/>
                <a:gd name="connsiteX1" fmla="*/ 92399 w 172895"/>
                <a:gd name="connsiteY1" fmla="*/ 314 h 116816"/>
                <a:gd name="connsiteX2" fmla="*/ 172886 w 172895"/>
                <a:gd name="connsiteY2" fmla="*/ 73656 h 116816"/>
                <a:gd name="connsiteX3" fmla="*/ 97163 w 172895"/>
                <a:gd name="connsiteY3" fmla="*/ 111281 h 116816"/>
                <a:gd name="connsiteX4" fmla="*/ 7 w 172895"/>
                <a:gd name="connsiteY4" fmla="*/ 104613 h 116816"/>
                <a:gd name="connsiteX0" fmla="*/ 7 w 172900"/>
                <a:gd name="connsiteY0" fmla="*/ 104613 h 124921"/>
                <a:gd name="connsiteX1" fmla="*/ 92399 w 172900"/>
                <a:gd name="connsiteY1" fmla="*/ 314 h 124921"/>
                <a:gd name="connsiteX2" fmla="*/ 172886 w 172900"/>
                <a:gd name="connsiteY2" fmla="*/ 73656 h 124921"/>
                <a:gd name="connsiteX3" fmla="*/ 97163 w 172900"/>
                <a:gd name="connsiteY3" fmla="*/ 111281 h 124921"/>
                <a:gd name="connsiteX4" fmla="*/ 7 w 172900"/>
                <a:gd name="connsiteY4" fmla="*/ 104613 h 124921"/>
                <a:gd name="connsiteX0" fmla="*/ 12235 w 185128"/>
                <a:gd name="connsiteY0" fmla="*/ 122636 h 142944"/>
                <a:gd name="connsiteX1" fmla="*/ 11545 w 185128"/>
                <a:gd name="connsiteY1" fmla="*/ 8186 h 142944"/>
                <a:gd name="connsiteX2" fmla="*/ 104627 w 185128"/>
                <a:gd name="connsiteY2" fmla="*/ 18337 h 142944"/>
                <a:gd name="connsiteX3" fmla="*/ 185114 w 185128"/>
                <a:gd name="connsiteY3" fmla="*/ 91679 h 142944"/>
                <a:gd name="connsiteX4" fmla="*/ 109391 w 185128"/>
                <a:gd name="connsiteY4" fmla="*/ 129304 h 142944"/>
                <a:gd name="connsiteX5" fmla="*/ 12235 w 185128"/>
                <a:gd name="connsiteY5" fmla="*/ 122636 h 142944"/>
                <a:gd name="connsiteX0" fmla="*/ 12387 w 185300"/>
                <a:gd name="connsiteY0" fmla="*/ 122636 h 129934"/>
                <a:gd name="connsiteX1" fmla="*/ 11697 w 185300"/>
                <a:gd name="connsiteY1" fmla="*/ 8186 h 129934"/>
                <a:gd name="connsiteX2" fmla="*/ 104779 w 185300"/>
                <a:gd name="connsiteY2" fmla="*/ 18337 h 129934"/>
                <a:gd name="connsiteX3" fmla="*/ 185266 w 185300"/>
                <a:gd name="connsiteY3" fmla="*/ 91679 h 129934"/>
                <a:gd name="connsiteX4" fmla="*/ 111988 w 185300"/>
                <a:gd name="connsiteY4" fmla="*/ 114049 h 129934"/>
                <a:gd name="connsiteX5" fmla="*/ 12387 w 185300"/>
                <a:gd name="connsiteY5" fmla="*/ 122636 h 129934"/>
                <a:gd name="connsiteX0" fmla="*/ 12387 w 186516"/>
                <a:gd name="connsiteY0" fmla="*/ 122636 h 136880"/>
                <a:gd name="connsiteX1" fmla="*/ 11697 w 186516"/>
                <a:gd name="connsiteY1" fmla="*/ 8186 h 136880"/>
                <a:gd name="connsiteX2" fmla="*/ 104779 w 186516"/>
                <a:gd name="connsiteY2" fmla="*/ 18337 h 136880"/>
                <a:gd name="connsiteX3" fmla="*/ 185266 w 186516"/>
                <a:gd name="connsiteY3" fmla="*/ 91679 h 136880"/>
                <a:gd name="connsiteX4" fmla="*/ 111988 w 186516"/>
                <a:gd name="connsiteY4" fmla="*/ 114049 h 136880"/>
                <a:gd name="connsiteX5" fmla="*/ 12387 w 186516"/>
                <a:gd name="connsiteY5" fmla="*/ 122636 h 136880"/>
                <a:gd name="connsiteX0" fmla="*/ 12387 w 185282"/>
                <a:gd name="connsiteY0" fmla="*/ 119050 h 125697"/>
                <a:gd name="connsiteX1" fmla="*/ 11697 w 185282"/>
                <a:gd name="connsiteY1" fmla="*/ 4600 h 125697"/>
                <a:gd name="connsiteX2" fmla="*/ 107224 w 185282"/>
                <a:gd name="connsiteY2" fmla="*/ 37635 h 125697"/>
                <a:gd name="connsiteX3" fmla="*/ 185266 w 185282"/>
                <a:gd name="connsiteY3" fmla="*/ 88093 h 125697"/>
                <a:gd name="connsiteX4" fmla="*/ 111988 w 185282"/>
                <a:gd name="connsiteY4" fmla="*/ 110463 h 125697"/>
                <a:gd name="connsiteX5" fmla="*/ 12387 w 185282"/>
                <a:gd name="connsiteY5" fmla="*/ 119050 h 125697"/>
                <a:gd name="connsiteX0" fmla="*/ 12387 w 185267"/>
                <a:gd name="connsiteY0" fmla="*/ 119050 h 125701"/>
                <a:gd name="connsiteX1" fmla="*/ 11697 w 185267"/>
                <a:gd name="connsiteY1" fmla="*/ 4600 h 125701"/>
                <a:gd name="connsiteX2" fmla="*/ 107224 w 185267"/>
                <a:gd name="connsiteY2" fmla="*/ 37635 h 125701"/>
                <a:gd name="connsiteX3" fmla="*/ 185266 w 185267"/>
                <a:gd name="connsiteY3" fmla="*/ 88093 h 125701"/>
                <a:gd name="connsiteX4" fmla="*/ 111988 w 185267"/>
                <a:gd name="connsiteY4" fmla="*/ 110463 h 125701"/>
                <a:gd name="connsiteX5" fmla="*/ 12387 w 185267"/>
                <a:gd name="connsiteY5" fmla="*/ 119050 h 125701"/>
                <a:gd name="connsiteX0" fmla="*/ 13988 w 186868"/>
                <a:gd name="connsiteY0" fmla="*/ 129305 h 135956"/>
                <a:gd name="connsiteX1" fmla="*/ 13298 w 186868"/>
                <a:gd name="connsiteY1" fmla="*/ 14855 h 135956"/>
                <a:gd name="connsiteX2" fmla="*/ 108825 w 186868"/>
                <a:gd name="connsiteY2" fmla="*/ 47890 h 135956"/>
                <a:gd name="connsiteX3" fmla="*/ 186867 w 186868"/>
                <a:gd name="connsiteY3" fmla="*/ 98348 h 135956"/>
                <a:gd name="connsiteX4" fmla="*/ 113589 w 186868"/>
                <a:gd name="connsiteY4" fmla="*/ 120718 h 135956"/>
                <a:gd name="connsiteX5" fmla="*/ 13988 w 186868"/>
                <a:gd name="connsiteY5" fmla="*/ 129305 h 135956"/>
                <a:gd name="connsiteX0" fmla="*/ 15929 w 188809"/>
                <a:gd name="connsiteY0" fmla="*/ 129305 h 135956"/>
                <a:gd name="connsiteX1" fmla="*/ 15239 w 188809"/>
                <a:gd name="connsiteY1" fmla="*/ 14855 h 135956"/>
                <a:gd name="connsiteX2" fmla="*/ 110766 w 188809"/>
                <a:gd name="connsiteY2" fmla="*/ 47890 h 135956"/>
                <a:gd name="connsiteX3" fmla="*/ 188808 w 188809"/>
                <a:gd name="connsiteY3" fmla="*/ 98348 h 135956"/>
                <a:gd name="connsiteX4" fmla="*/ 115530 w 188809"/>
                <a:gd name="connsiteY4" fmla="*/ 120718 h 135956"/>
                <a:gd name="connsiteX5" fmla="*/ 15929 w 188809"/>
                <a:gd name="connsiteY5" fmla="*/ 129305 h 135956"/>
                <a:gd name="connsiteX0" fmla="*/ 39758 w 212638"/>
                <a:gd name="connsiteY0" fmla="*/ 129305 h 135956"/>
                <a:gd name="connsiteX1" fmla="*/ 39068 w 212638"/>
                <a:gd name="connsiteY1" fmla="*/ 14855 h 135956"/>
                <a:gd name="connsiteX2" fmla="*/ 134595 w 212638"/>
                <a:gd name="connsiteY2" fmla="*/ 47890 h 135956"/>
                <a:gd name="connsiteX3" fmla="*/ 212637 w 212638"/>
                <a:gd name="connsiteY3" fmla="*/ 98348 h 135956"/>
                <a:gd name="connsiteX4" fmla="*/ 139359 w 212638"/>
                <a:gd name="connsiteY4" fmla="*/ 120718 h 135956"/>
                <a:gd name="connsiteX5" fmla="*/ 39758 w 212638"/>
                <a:gd name="connsiteY5" fmla="*/ 129305 h 1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638" h="135956">
                  <a:moveTo>
                    <a:pt x="39758" y="129305"/>
                  </a:moveTo>
                  <a:cubicBezTo>
                    <a:pt x="-38480" y="85937"/>
                    <a:pt x="19521" y="27393"/>
                    <a:pt x="39068" y="14855"/>
                  </a:cubicBezTo>
                  <a:cubicBezTo>
                    <a:pt x="105808" y="-27954"/>
                    <a:pt x="105667" y="33975"/>
                    <a:pt x="134595" y="47890"/>
                  </a:cubicBezTo>
                  <a:cubicBezTo>
                    <a:pt x="163523" y="61805"/>
                    <a:pt x="211843" y="50614"/>
                    <a:pt x="212637" y="98348"/>
                  </a:cubicBezTo>
                  <a:cubicBezTo>
                    <a:pt x="212839" y="110510"/>
                    <a:pt x="184841" y="160803"/>
                    <a:pt x="139359" y="120718"/>
                  </a:cubicBezTo>
                  <a:cubicBezTo>
                    <a:pt x="93877" y="80633"/>
                    <a:pt x="86602" y="155271"/>
                    <a:pt x="39758" y="129305"/>
                  </a:cubicBezTo>
                  <a:close/>
                </a:path>
              </a:pathLst>
            </a:custGeom>
            <a:solidFill>
              <a:srgbClr val="9BBB59"/>
            </a:solidFill>
            <a:ln w="25400" cap="flat" cmpd="sng" algn="ctr">
              <a:no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5434">
              <a:off x="6149876" y="3311497"/>
              <a:ext cx="503851" cy="555248"/>
            </a:xfrm>
            <a:prstGeom prst="rect">
              <a:avLst/>
            </a:prstGeom>
          </p:spPr>
        </p:pic>
      </p:grpSp>
      <p:sp>
        <p:nvSpPr>
          <p:cNvPr id="45" name="Diamond 44"/>
          <p:cNvSpPr/>
          <p:nvPr/>
        </p:nvSpPr>
        <p:spPr>
          <a:xfrm>
            <a:off x="2478564" y="4154797"/>
            <a:ext cx="91440" cy="91440"/>
          </a:xfrm>
          <a:prstGeom prst="diamond">
            <a:avLst/>
          </a:prstGeom>
          <a:solidFill>
            <a:srgbClr val="FF8C19"/>
          </a:solidFill>
          <a:ln>
            <a:noFill/>
          </a:ln>
          <a:effectLst>
            <a:glow rad="101600">
              <a:schemeClr val="accent6">
                <a:satMod val="175000"/>
                <a:alpha val="40000"/>
              </a:schemeClr>
            </a:glow>
          </a:effectLst>
          <a:scene3d>
            <a:camera prst="orthographicFront"/>
            <a:lightRig rig="balance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7" name="Diamond 46"/>
          <p:cNvSpPr/>
          <p:nvPr/>
        </p:nvSpPr>
        <p:spPr>
          <a:xfrm>
            <a:off x="2773733" y="4188039"/>
            <a:ext cx="91440" cy="91440"/>
          </a:xfrm>
          <a:prstGeom prst="diamond">
            <a:avLst/>
          </a:prstGeom>
          <a:solidFill>
            <a:srgbClr val="FF8C19"/>
          </a:solidFill>
          <a:ln>
            <a:noFill/>
          </a:ln>
          <a:effectLst>
            <a:glow rad="101600">
              <a:schemeClr val="accent6">
                <a:satMod val="175000"/>
                <a:alpha val="40000"/>
              </a:schemeClr>
            </a:glow>
          </a:effectLst>
          <a:scene3d>
            <a:camera prst="orthographicFront"/>
            <a:lightRig rig="balance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53" name="Diamond 52"/>
          <p:cNvSpPr/>
          <p:nvPr/>
        </p:nvSpPr>
        <p:spPr>
          <a:xfrm>
            <a:off x="2640436" y="3893825"/>
            <a:ext cx="91440" cy="91440"/>
          </a:xfrm>
          <a:prstGeom prst="diamond">
            <a:avLst/>
          </a:prstGeom>
          <a:solidFill>
            <a:srgbClr val="FF8C19"/>
          </a:solidFill>
          <a:ln>
            <a:noFill/>
          </a:ln>
          <a:effectLst>
            <a:glow rad="101600">
              <a:schemeClr val="accent6">
                <a:satMod val="175000"/>
                <a:alpha val="40000"/>
              </a:schemeClr>
            </a:glow>
          </a:effectLst>
          <a:scene3d>
            <a:camera prst="orthographicFront"/>
            <a:lightRig rig="balance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58" name="Diamond 57"/>
          <p:cNvSpPr/>
          <p:nvPr/>
        </p:nvSpPr>
        <p:spPr>
          <a:xfrm>
            <a:off x="2341404" y="3912880"/>
            <a:ext cx="91440" cy="91440"/>
          </a:xfrm>
          <a:prstGeom prst="diamond">
            <a:avLst/>
          </a:prstGeom>
          <a:solidFill>
            <a:srgbClr val="FF8C19"/>
          </a:solidFill>
          <a:ln>
            <a:noFill/>
          </a:ln>
          <a:effectLst>
            <a:glow rad="101600">
              <a:schemeClr val="accent6">
                <a:satMod val="175000"/>
                <a:alpha val="40000"/>
              </a:schemeClr>
            </a:glow>
          </a:effectLst>
          <a:scene3d>
            <a:camera prst="orthographicFront"/>
            <a:lightRig rig="balance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Tree>
    <p:extLst>
      <p:ext uri="{BB962C8B-B14F-4D97-AF65-F5344CB8AC3E}">
        <p14:creationId xmlns:p14="http://schemas.microsoft.com/office/powerpoint/2010/main" val="16125574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MX" sz="2400" dirty="0"/>
              <a:t>Las células tumorales pueden evadir la respuesta inmunológica del cuerpo mediante diferentes mecanismos</a:t>
            </a:r>
            <a:endParaRPr lang="en-US" sz="2400" dirty="0"/>
          </a:p>
        </p:txBody>
      </p:sp>
      <p:sp>
        <p:nvSpPr>
          <p:cNvPr id="3" name="Content Placeholder 2"/>
          <p:cNvSpPr>
            <a:spLocks noGrp="1"/>
          </p:cNvSpPr>
          <p:nvPr>
            <p:ph idx="1"/>
          </p:nvPr>
        </p:nvSpPr>
        <p:spPr/>
        <p:txBody>
          <a:bodyPr rtlCol="0"/>
          <a:lstStyle/>
          <a:p>
            <a:pPr marL="457200" indent="-457200" rtl="0">
              <a:buFont typeface="+mj-lt"/>
              <a:buAutoNum type="arabicPeriod"/>
            </a:pPr>
            <a:r>
              <a:rPr lang="es-MX" dirty="0"/>
              <a:t>Pérdida de expresión del </a:t>
            </a:r>
            <a:r>
              <a:rPr lang="es-MX" dirty="0" smtClean="0"/>
              <a:t>antígeno</a:t>
            </a:r>
            <a:endParaRPr lang="es-MX" baseline="30000" dirty="0"/>
          </a:p>
          <a:p>
            <a:pPr marL="457200" indent="-457200" rtl="0">
              <a:buFont typeface="+mj-lt"/>
              <a:buAutoNum type="arabicPeriod"/>
            </a:pPr>
            <a:r>
              <a:rPr lang="es-MX" dirty="0"/>
              <a:t>Secreción de </a:t>
            </a:r>
            <a:r>
              <a:rPr lang="es-MX" dirty="0" smtClean="0"/>
              <a:t>citosinas </a:t>
            </a:r>
            <a:r>
              <a:rPr lang="es-MX" dirty="0"/>
              <a:t>inmunosupresoras y reclutamiento de células </a:t>
            </a:r>
            <a:r>
              <a:rPr lang="es-MX" dirty="0" smtClean="0"/>
              <a:t>inmunosupresoras</a:t>
            </a:r>
            <a:endParaRPr lang="es-MX" baseline="30000" dirty="0"/>
          </a:p>
          <a:p>
            <a:pPr marL="457200" indent="-457200" rtl="0">
              <a:buFont typeface="+mj-lt"/>
              <a:buAutoNum type="arabicPeriod"/>
            </a:pPr>
            <a:r>
              <a:rPr lang="es-MX" dirty="0" smtClean="0"/>
              <a:t>Utilización </a:t>
            </a:r>
            <a:r>
              <a:rPr lang="es-MX" dirty="0"/>
              <a:t>de las vías de </a:t>
            </a:r>
            <a:r>
              <a:rPr lang="es-MX" b="1" dirty="0"/>
              <a:t>puntos de control inmunológico</a:t>
            </a:r>
            <a:r>
              <a:rPr lang="es-MX" dirty="0"/>
              <a:t>, como la vía de la </a:t>
            </a:r>
            <a:r>
              <a:rPr lang="es-MX" dirty="0" smtClean="0"/>
              <a:t>PD-1</a:t>
            </a:r>
          </a:p>
          <a:p>
            <a:pPr marL="0" indent="0" rtl="0">
              <a:buNone/>
            </a:pPr>
            <a:endParaRPr lang="es-MX" baseline="30000" dirty="0"/>
          </a:p>
          <a:p>
            <a:pPr marL="0" indent="0" rtl="0">
              <a:buNone/>
            </a:pPr>
            <a:r>
              <a:rPr lang="es-MX" baseline="30000" dirty="0" smtClean="0"/>
              <a:t>       </a:t>
            </a:r>
            <a:r>
              <a:rPr lang="es-MX" dirty="0" smtClean="0"/>
              <a:t> </a:t>
            </a:r>
            <a:r>
              <a:rPr lang="es-MX" dirty="0" err="1" smtClean="0"/>
              <a:t>Science</a:t>
            </a:r>
            <a:r>
              <a:rPr lang="es-MX" dirty="0" smtClean="0"/>
              <a:t> 2013;432:1432-3:  </a:t>
            </a:r>
            <a:r>
              <a:rPr lang="es-MX" b="1" dirty="0" smtClean="0"/>
              <a:t>“El avance </a:t>
            </a:r>
          </a:p>
          <a:p>
            <a:pPr marL="0" indent="0" rtl="0">
              <a:buNone/>
            </a:pPr>
            <a:r>
              <a:rPr lang="es-MX" b="1" dirty="0"/>
              <a:t> </a:t>
            </a:r>
            <a:r>
              <a:rPr lang="es-MX" b="1" dirty="0" smtClean="0"/>
              <a:t>     científico del año”</a:t>
            </a:r>
            <a:endParaRPr lang="en-US" b="1" baseline="30000" dirty="0"/>
          </a:p>
        </p:txBody>
      </p:sp>
      <p:sp>
        <p:nvSpPr>
          <p:cNvPr id="4" name="TextBox 3"/>
          <p:cNvSpPr txBox="1"/>
          <p:nvPr/>
        </p:nvSpPr>
        <p:spPr>
          <a:xfrm>
            <a:off x="249237" y="6164560"/>
            <a:ext cx="8408987" cy="461665"/>
          </a:xfrm>
          <a:prstGeom prst="rect">
            <a:avLst/>
          </a:prstGeom>
          <a:noFill/>
        </p:spPr>
        <p:txBody>
          <a:bodyPr vert="horz" wrap="square" lIns="0" tIns="0" rIns="0" bIns="0" numCol="1" rtlCol="0" anchor="b" anchorCtr="0" compatLnSpc="1">
            <a:prstTxWarp prst="textNoShape">
              <a:avLst/>
            </a:prstTxWarp>
            <a:noAutofit/>
          </a:bodyPr>
          <a:lstStyle/>
          <a:p>
            <a:pPr lvl="0" rtl="0" fontAlgn="base">
              <a:spcBef>
                <a:spcPts val="300"/>
              </a:spcBef>
              <a:spcAft>
                <a:spcPct val="0"/>
              </a:spcAft>
            </a:pPr>
            <a:endParaRPr kumimoji="0" lang="en-US" altLang="en-US" sz="1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509059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ren\Desktop\imgs\img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380"/>
          <a:stretch/>
        </p:blipFill>
        <p:spPr bwMode="auto">
          <a:xfrm>
            <a:off x="1475656" y="1988840"/>
            <a:ext cx="5760640" cy="342539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475656" y="785578"/>
            <a:ext cx="6624736" cy="923330"/>
          </a:xfrm>
          <a:prstGeom prst="rect">
            <a:avLst/>
          </a:prstGeom>
          <a:noFill/>
        </p:spPr>
        <p:txBody>
          <a:bodyPr wrap="square" rtlCol="0">
            <a:spAutoFit/>
          </a:bodyPr>
          <a:lstStyle/>
          <a:p>
            <a:pPr marL="342900" indent="-342900" algn="just">
              <a:buAutoNum type="arabicPeriod"/>
            </a:pPr>
            <a:r>
              <a:rPr lang="es-ES_tradnl" b="1" dirty="0" smtClean="0"/>
              <a:t>Función normal del sistema inmunitario </a:t>
            </a:r>
          </a:p>
          <a:p>
            <a:pPr algn="just"/>
            <a:r>
              <a:rPr lang="es-ES_tradnl" dirty="0" smtClean="0"/>
              <a:t>Los linfocitos T son las células del sistema inmunitario encargadas de identificar como extrañas a las células y destruirlas </a:t>
            </a:r>
            <a:endParaRPr lang="es-ES_tradnl" dirty="0"/>
          </a:p>
        </p:txBody>
      </p:sp>
      <p:sp>
        <p:nvSpPr>
          <p:cNvPr id="6" name="5 Rectángulo"/>
          <p:cNvSpPr/>
          <p:nvPr/>
        </p:nvSpPr>
        <p:spPr>
          <a:xfrm>
            <a:off x="0" y="6597352"/>
            <a:ext cx="9144000" cy="260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524303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aren\Desktop\imgs\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628526"/>
            <a:ext cx="7056784" cy="534170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5" descr="torre-s.gif"/>
          <p:cNvPicPr>
            <a:picLocks noChangeAspect="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16941" y="1369"/>
            <a:ext cx="1188193" cy="300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4 Rectángulo"/>
          <p:cNvSpPr/>
          <p:nvPr/>
        </p:nvSpPr>
        <p:spPr>
          <a:xfrm>
            <a:off x="0" y="6597352"/>
            <a:ext cx="9144000" cy="260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17895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aren\Desktop\imgs\img2.jpg"/>
          <p:cNvPicPr>
            <a:picLocks noChangeAspect="1" noChangeArrowheads="1"/>
          </p:cNvPicPr>
          <p:nvPr/>
        </p:nvPicPr>
        <p:blipFill rotWithShape="1">
          <a:blip r:embed="rId2">
            <a:extLst>
              <a:ext uri="{28A0092B-C50C-407E-A947-70E740481C1C}">
                <a14:useLocalDpi xmlns:a14="http://schemas.microsoft.com/office/drawing/2010/main" val="0"/>
              </a:ext>
            </a:extLst>
          </a:blip>
          <a:srcRect t="21436"/>
          <a:stretch/>
        </p:blipFill>
        <p:spPr bwMode="auto">
          <a:xfrm>
            <a:off x="1187624" y="2060848"/>
            <a:ext cx="6696744" cy="378089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403648" y="764704"/>
            <a:ext cx="6696744" cy="1200329"/>
          </a:xfrm>
          <a:prstGeom prst="rect">
            <a:avLst/>
          </a:prstGeom>
          <a:noFill/>
        </p:spPr>
        <p:txBody>
          <a:bodyPr wrap="square" rtlCol="0">
            <a:spAutoFit/>
          </a:bodyPr>
          <a:lstStyle/>
          <a:p>
            <a:pPr algn="just"/>
            <a:r>
              <a:rPr lang="es-ES_tradnl" b="1" dirty="0" smtClean="0"/>
              <a:t>2.  “Camuflaje” de las células tumorales</a:t>
            </a:r>
          </a:p>
          <a:p>
            <a:pPr algn="just"/>
            <a:r>
              <a:rPr lang="es-ES_tradnl" dirty="0" smtClean="0"/>
              <a:t>Algunas células tumorales se arman con un escudo de moléculas llamadas PD-L1.  Los linfocitos poseen receptores PD-1 que, al unirse a estos, anulan su capacidad de atacar </a:t>
            </a:r>
            <a:endParaRPr lang="es-ES_tradnl" dirty="0"/>
          </a:p>
        </p:txBody>
      </p:sp>
      <p:sp>
        <p:nvSpPr>
          <p:cNvPr id="6" name="5 Rectángulo"/>
          <p:cNvSpPr/>
          <p:nvPr/>
        </p:nvSpPr>
        <p:spPr>
          <a:xfrm>
            <a:off x="0" y="6597352"/>
            <a:ext cx="9144000" cy="260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109685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aren\Desktop\imgs\img3.jpg"/>
          <p:cNvPicPr>
            <a:picLocks noChangeAspect="1" noChangeArrowheads="1"/>
          </p:cNvPicPr>
          <p:nvPr/>
        </p:nvPicPr>
        <p:blipFill rotWithShape="1">
          <a:blip r:embed="rId2">
            <a:extLst>
              <a:ext uri="{28A0092B-C50C-407E-A947-70E740481C1C}">
                <a14:useLocalDpi xmlns:a14="http://schemas.microsoft.com/office/drawing/2010/main" val="0"/>
              </a:ext>
            </a:extLst>
          </a:blip>
          <a:srcRect t="29023"/>
          <a:stretch/>
        </p:blipFill>
        <p:spPr bwMode="auto">
          <a:xfrm>
            <a:off x="1475656" y="2332624"/>
            <a:ext cx="6295899" cy="352652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475656" y="699256"/>
            <a:ext cx="6552728" cy="1200329"/>
          </a:xfrm>
          <a:prstGeom prst="rect">
            <a:avLst/>
          </a:prstGeom>
          <a:noFill/>
        </p:spPr>
        <p:txBody>
          <a:bodyPr wrap="square" rtlCol="0">
            <a:spAutoFit/>
          </a:bodyPr>
          <a:lstStyle/>
          <a:p>
            <a:pPr algn="just"/>
            <a:r>
              <a:rPr lang="es-ES_tradnl" b="1" dirty="0" smtClean="0"/>
              <a:t>3. Acción de los nuevos fármacos inhibidores</a:t>
            </a:r>
          </a:p>
          <a:p>
            <a:pPr algn="just"/>
            <a:r>
              <a:rPr lang="es-ES_tradnl" dirty="0" smtClean="0"/>
              <a:t>Los nuevos fármacos basados en anticuerpos bloquean los PD-1 de las células del sistema inmunitario o los PD-L1 de las tumorales para impedir su unión</a:t>
            </a:r>
            <a:endParaRPr lang="es-ES_tradnl" dirty="0"/>
          </a:p>
        </p:txBody>
      </p:sp>
      <p:sp>
        <p:nvSpPr>
          <p:cNvPr id="6" name="5 Rectángulo"/>
          <p:cNvSpPr/>
          <p:nvPr/>
        </p:nvSpPr>
        <p:spPr>
          <a:xfrm>
            <a:off x="0" y="6597352"/>
            <a:ext cx="9144000" cy="260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39983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ren\Desktop\imgs\img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671"/>
          <a:stretch/>
        </p:blipFill>
        <p:spPr bwMode="auto">
          <a:xfrm>
            <a:off x="1331640" y="2060848"/>
            <a:ext cx="6120680" cy="360162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331640" y="620688"/>
            <a:ext cx="6552728" cy="923330"/>
          </a:xfrm>
          <a:prstGeom prst="rect">
            <a:avLst/>
          </a:prstGeom>
          <a:noFill/>
        </p:spPr>
        <p:txBody>
          <a:bodyPr wrap="square" rtlCol="0">
            <a:spAutoFit/>
          </a:bodyPr>
          <a:lstStyle/>
          <a:p>
            <a:pPr algn="just"/>
            <a:r>
              <a:rPr lang="es-ES_tradnl" b="1" dirty="0" smtClean="0"/>
              <a:t>4. Resultado de la inmunoterapia</a:t>
            </a:r>
          </a:p>
          <a:p>
            <a:pPr algn="just"/>
            <a:r>
              <a:rPr lang="es-ES_tradnl" dirty="0" smtClean="0"/>
              <a:t>Los linfocitos una vez liberados a consecuencia del fármaco, recuperan su función de defensa  </a:t>
            </a:r>
            <a:endParaRPr lang="es-ES_tradnl" dirty="0"/>
          </a:p>
        </p:txBody>
      </p:sp>
      <p:sp>
        <p:nvSpPr>
          <p:cNvPr id="6" name="5 Rectángulo"/>
          <p:cNvSpPr/>
          <p:nvPr/>
        </p:nvSpPr>
        <p:spPr>
          <a:xfrm>
            <a:off x="0" y="6597352"/>
            <a:ext cx="9144000" cy="260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644020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548681"/>
            <a:ext cx="7558608" cy="1800199"/>
          </a:xfrm>
        </p:spPr>
        <p:txBody>
          <a:bodyPr/>
          <a:lstStyle/>
          <a:p>
            <a:r>
              <a:rPr lang="es-MX" b="1" dirty="0"/>
              <a:t>Inmunoterapia en cáncer</a:t>
            </a:r>
            <a:br>
              <a:rPr lang="es-MX" b="1" dirty="0"/>
            </a:br>
            <a:r>
              <a:rPr lang="es-MX" dirty="0"/>
              <a:t>Retos y oportunidades</a:t>
            </a:r>
          </a:p>
        </p:txBody>
      </p:sp>
      <p:sp>
        <p:nvSpPr>
          <p:cNvPr id="3" name="Subtítulo 2"/>
          <p:cNvSpPr>
            <a:spLocks noGrp="1"/>
          </p:cNvSpPr>
          <p:nvPr>
            <p:ph type="subTitle" idx="1"/>
          </p:nvPr>
        </p:nvSpPr>
        <p:spPr>
          <a:xfrm>
            <a:off x="1259632" y="2564904"/>
            <a:ext cx="7272807" cy="3744416"/>
          </a:xfrm>
        </p:spPr>
        <p:txBody>
          <a:bodyPr>
            <a:normAutofit lnSpcReduction="10000"/>
          </a:bodyPr>
          <a:lstStyle/>
          <a:p>
            <a:pPr marL="457200" indent="-457200" algn="l">
              <a:buFont typeface="Arial" panose="020B0604020202020204" pitchFamily="34" charset="0"/>
              <a:buChar char="•"/>
            </a:pPr>
            <a:r>
              <a:rPr lang="es-MX" b="1" dirty="0" smtClean="0"/>
              <a:t>Año 2011: Anticuerpo anti-CTLA-4 (</a:t>
            </a:r>
            <a:r>
              <a:rPr lang="es-MX" b="1" dirty="0" err="1" smtClean="0"/>
              <a:t>ipilimumab</a:t>
            </a:r>
            <a:r>
              <a:rPr lang="es-MX" b="1" dirty="0" smtClean="0"/>
              <a:t>): Melanoma</a:t>
            </a:r>
          </a:p>
          <a:p>
            <a:pPr algn="l"/>
            <a:endParaRPr lang="es-MX" b="1" dirty="0" smtClean="0"/>
          </a:p>
          <a:p>
            <a:pPr marL="457200" indent="-457200" algn="l">
              <a:buFont typeface="Arial" panose="020B0604020202020204" pitchFamily="34" charset="0"/>
              <a:buChar char="•"/>
            </a:pPr>
            <a:r>
              <a:rPr lang="es-MX" b="1" dirty="0" smtClean="0"/>
              <a:t> Año 2014: Anticuerpo anti PD-1</a:t>
            </a:r>
          </a:p>
          <a:p>
            <a:pPr algn="l"/>
            <a:r>
              <a:rPr lang="es-MX" b="1" dirty="0" smtClean="0"/>
              <a:t>      (</a:t>
            </a:r>
            <a:r>
              <a:rPr lang="es-MX" b="1" dirty="0" err="1" smtClean="0"/>
              <a:t>Pembrolizumab</a:t>
            </a:r>
            <a:r>
              <a:rPr lang="es-MX" b="1" dirty="0" smtClean="0"/>
              <a:t> y </a:t>
            </a:r>
            <a:r>
              <a:rPr lang="es-MX" b="1" dirty="0" err="1" smtClean="0"/>
              <a:t>Nivolumab</a:t>
            </a:r>
            <a:r>
              <a:rPr lang="es-MX" b="1" dirty="0" smtClean="0"/>
              <a:t>):   </a:t>
            </a:r>
          </a:p>
          <a:p>
            <a:pPr algn="l"/>
            <a:r>
              <a:rPr lang="es-MX" b="1" dirty="0"/>
              <a:t> </a:t>
            </a:r>
            <a:r>
              <a:rPr lang="es-MX" b="1" dirty="0" smtClean="0"/>
              <a:t>     melanoma, cáncer de pulmón, </a:t>
            </a:r>
            <a:r>
              <a:rPr lang="es-MX" b="1" dirty="0" err="1" smtClean="0"/>
              <a:t>riñon</a:t>
            </a:r>
            <a:r>
              <a:rPr lang="es-MX" b="1" dirty="0" smtClean="0"/>
              <a:t>,  </a:t>
            </a:r>
          </a:p>
          <a:p>
            <a:pPr algn="l"/>
            <a:r>
              <a:rPr lang="es-MX" b="1" dirty="0"/>
              <a:t> </a:t>
            </a:r>
            <a:r>
              <a:rPr lang="es-MX" b="1" dirty="0" smtClean="0"/>
              <a:t>     vejiga, próstata, linfoma</a:t>
            </a:r>
          </a:p>
          <a:p>
            <a:pPr algn="l"/>
            <a:endParaRPr lang="es-MX" b="1" dirty="0"/>
          </a:p>
        </p:txBody>
      </p:sp>
    </p:spTree>
    <p:extLst>
      <p:ext uri="{BB962C8B-B14F-4D97-AF65-F5344CB8AC3E}">
        <p14:creationId xmlns:p14="http://schemas.microsoft.com/office/powerpoint/2010/main" val="997992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476673"/>
            <a:ext cx="7414592" cy="1584176"/>
          </a:xfrm>
        </p:spPr>
        <p:txBody>
          <a:bodyPr>
            <a:normAutofit/>
          </a:bodyPr>
          <a:lstStyle/>
          <a:p>
            <a:r>
              <a:rPr lang="es-MX" sz="3200" b="1" dirty="0" smtClean="0"/>
              <a:t>Relevancia de la inmunoterapia tumoral</a:t>
            </a:r>
            <a:endParaRPr lang="es-MX" sz="3200" b="1" dirty="0"/>
          </a:p>
        </p:txBody>
      </p:sp>
      <p:sp>
        <p:nvSpPr>
          <p:cNvPr id="3" name="Subtítulo 2"/>
          <p:cNvSpPr>
            <a:spLocks noGrp="1"/>
          </p:cNvSpPr>
          <p:nvPr>
            <p:ph type="subTitle" idx="1"/>
          </p:nvPr>
        </p:nvSpPr>
        <p:spPr>
          <a:xfrm>
            <a:off x="395536" y="2204864"/>
            <a:ext cx="8280920" cy="4392488"/>
          </a:xfrm>
        </p:spPr>
        <p:txBody>
          <a:bodyPr>
            <a:noAutofit/>
          </a:bodyPr>
          <a:lstStyle/>
          <a:p>
            <a:pPr marL="514350" indent="-514350" algn="l">
              <a:buAutoNum type="arabicPeriod"/>
            </a:pPr>
            <a:r>
              <a:rPr lang="es-MX" sz="3600" b="1" dirty="0" smtClean="0"/>
              <a:t>No tienen como blanco a las células tumorales, pero si a las células T</a:t>
            </a:r>
          </a:p>
          <a:p>
            <a:pPr algn="l"/>
            <a:endParaRPr lang="es-MX" sz="3600" b="1" dirty="0" smtClean="0"/>
          </a:p>
          <a:p>
            <a:pPr algn="l"/>
            <a:r>
              <a:rPr lang="es-MX" sz="3600" b="1" dirty="0" smtClean="0"/>
              <a:t>2. Restaurar las vías inhibitorias que </a:t>
            </a:r>
          </a:p>
          <a:p>
            <a:pPr algn="l"/>
            <a:r>
              <a:rPr lang="es-MX" sz="3600" b="1" dirty="0"/>
              <a:t> </a:t>
            </a:r>
            <a:r>
              <a:rPr lang="es-MX" sz="3600" b="1" dirty="0" smtClean="0"/>
              <a:t>   bloquean la respuesta antitumoral </a:t>
            </a:r>
          </a:p>
          <a:p>
            <a:pPr algn="l"/>
            <a:r>
              <a:rPr lang="es-MX" sz="3600" b="1" dirty="0"/>
              <a:t> </a:t>
            </a:r>
            <a:r>
              <a:rPr lang="es-MX" sz="3600" b="1" dirty="0" smtClean="0"/>
              <a:t>   en células T: inhibidores de puntos de  </a:t>
            </a:r>
          </a:p>
          <a:p>
            <a:pPr algn="l"/>
            <a:r>
              <a:rPr lang="es-MX" sz="3600" b="1" dirty="0"/>
              <a:t> </a:t>
            </a:r>
            <a:r>
              <a:rPr lang="es-MX" sz="3600" b="1" dirty="0" smtClean="0"/>
              <a:t>   control inmunológico</a:t>
            </a:r>
            <a:endParaRPr lang="es-MX" sz="3600" b="1" dirty="0"/>
          </a:p>
        </p:txBody>
      </p:sp>
    </p:spTree>
    <p:extLst>
      <p:ext uri="{BB962C8B-B14F-4D97-AF65-F5344CB8AC3E}">
        <p14:creationId xmlns:p14="http://schemas.microsoft.com/office/powerpoint/2010/main" val="1770781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27" descr="12"/>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677863" y="3048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2277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0"/>
            <a:ext cx="7630616" cy="2636913"/>
          </a:xfrm>
        </p:spPr>
        <p:txBody>
          <a:bodyPr>
            <a:normAutofit/>
          </a:bodyPr>
          <a:lstStyle/>
          <a:p>
            <a:r>
              <a:rPr lang="es-MX" sz="3200" b="1" dirty="0" smtClean="0"/>
              <a:t>Futuro de la inmunoterapia oncológica: </a:t>
            </a:r>
            <a:endParaRPr lang="es-MX" sz="3200" b="1" dirty="0"/>
          </a:p>
        </p:txBody>
      </p:sp>
      <p:sp>
        <p:nvSpPr>
          <p:cNvPr id="3" name="Subtítulo 2"/>
          <p:cNvSpPr>
            <a:spLocks noGrp="1"/>
          </p:cNvSpPr>
          <p:nvPr>
            <p:ph type="subTitle" idx="1"/>
          </p:nvPr>
        </p:nvSpPr>
        <p:spPr>
          <a:xfrm>
            <a:off x="1403648" y="2204864"/>
            <a:ext cx="7200800" cy="4104456"/>
          </a:xfrm>
        </p:spPr>
        <p:txBody>
          <a:bodyPr>
            <a:normAutofit fontScale="92500" lnSpcReduction="10000"/>
          </a:bodyPr>
          <a:lstStyle/>
          <a:p>
            <a:pPr marL="514350" indent="-514350" algn="l">
              <a:buAutoNum type="arabicPeriod"/>
            </a:pPr>
            <a:r>
              <a:rPr lang="es-MX" b="1" dirty="0" smtClean="0"/>
              <a:t>La inmunoterapia constituirá el 60% de todos los tratamientos contra el cáncer</a:t>
            </a:r>
          </a:p>
          <a:p>
            <a:pPr marL="514350" indent="-514350" algn="l">
              <a:buAutoNum type="arabicPeriod"/>
            </a:pPr>
            <a:r>
              <a:rPr lang="es-MX" b="1" dirty="0" smtClean="0"/>
              <a:t>Manipulación del microambiente tumoral</a:t>
            </a:r>
          </a:p>
          <a:p>
            <a:pPr marL="514350" indent="-514350" algn="l">
              <a:buAutoNum type="arabicPeriod"/>
            </a:pPr>
            <a:r>
              <a:rPr lang="es-MX" b="1" dirty="0" smtClean="0"/>
              <a:t>Transferencia adoptiva de linfocitos T</a:t>
            </a:r>
          </a:p>
          <a:p>
            <a:pPr marL="514350" indent="-514350" algn="l">
              <a:buAutoNum type="arabicPeriod"/>
            </a:pPr>
            <a:r>
              <a:rPr lang="es-MX" b="1" dirty="0" smtClean="0"/>
              <a:t>Inmunoterapia con células NK y con células dendríticas</a:t>
            </a:r>
          </a:p>
          <a:p>
            <a:pPr marL="514350" indent="-514350" algn="l">
              <a:buAutoNum type="arabicPeriod"/>
            </a:pPr>
            <a:r>
              <a:rPr lang="es-MX" b="1" dirty="0" smtClean="0"/>
              <a:t>Inmunoterapia combinada</a:t>
            </a:r>
            <a:endParaRPr lang="es-MX" b="1" dirty="0"/>
          </a:p>
        </p:txBody>
      </p:sp>
    </p:spTree>
    <p:extLst>
      <p:ext uri="{BB962C8B-B14F-4D97-AF65-F5344CB8AC3E}">
        <p14:creationId xmlns:p14="http://schemas.microsoft.com/office/powerpoint/2010/main" val="3834969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60649"/>
            <a:ext cx="7126560" cy="1728191"/>
          </a:xfrm>
        </p:spPr>
        <p:txBody>
          <a:bodyPr/>
          <a:lstStyle/>
          <a:p>
            <a:r>
              <a:rPr lang="es-MX" sz="4000" b="1" dirty="0" smtClean="0"/>
              <a:t>Opciones terapéuticas en cáncer</a:t>
            </a:r>
            <a:endParaRPr lang="es-MX" sz="4000" dirty="0"/>
          </a:p>
        </p:txBody>
      </p:sp>
      <p:sp>
        <p:nvSpPr>
          <p:cNvPr id="3" name="Subtítulo 2"/>
          <p:cNvSpPr>
            <a:spLocks noGrp="1"/>
          </p:cNvSpPr>
          <p:nvPr>
            <p:ph type="subTitle" idx="1"/>
          </p:nvPr>
        </p:nvSpPr>
        <p:spPr>
          <a:xfrm>
            <a:off x="1371600" y="2060848"/>
            <a:ext cx="6800800" cy="4464496"/>
          </a:xfrm>
        </p:spPr>
        <p:txBody>
          <a:bodyPr>
            <a:normAutofit/>
          </a:bodyPr>
          <a:lstStyle/>
          <a:p>
            <a:pPr marL="514350" indent="-514350" algn="l">
              <a:buAutoNum type="arabicPeriod"/>
            </a:pPr>
            <a:r>
              <a:rPr lang="es-MX" b="1" dirty="0" smtClean="0"/>
              <a:t>Cirugía</a:t>
            </a:r>
          </a:p>
          <a:p>
            <a:pPr marL="514350" indent="-514350" algn="l">
              <a:buAutoNum type="arabicPeriod"/>
            </a:pPr>
            <a:r>
              <a:rPr lang="es-MX" b="1" dirty="0" smtClean="0"/>
              <a:t>Quimioterapia</a:t>
            </a:r>
          </a:p>
          <a:p>
            <a:pPr marL="514350" indent="-514350" algn="l">
              <a:buAutoNum type="arabicPeriod"/>
            </a:pPr>
            <a:r>
              <a:rPr lang="es-MX" b="1" dirty="0" smtClean="0"/>
              <a:t>Radioterapia</a:t>
            </a:r>
          </a:p>
          <a:p>
            <a:pPr marL="514350" indent="-514350" algn="l">
              <a:buAutoNum type="arabicPeriod"/>
            </a:pPr>
            <a:r>
              <a:rPr lang="es-MX" b="1" dirty="0" smtClean="0"/>
              <a:t>Terapia dirigida</a:t>
            </a:r>
          </a:p>
          <a:p>
            <a:pPr marL="514350" indent="-514350" algn="l">
              <a:buAutoNum type="arabicPeriod"/>
            </a:pPr>
            <a:r>
              <a:rPr lang="es-MX" b="1" dirty="0" smtClean="0"/>
              <a:t>Inmunoterapia: melanoma, </a:t>
            </a:r>
            <a:r>
              <a:rPr lang="es-MX" b="1" dirty="0" err="1" smtClean="0"/>
              <a:t>riñon</a:t>
            </a:r>
            <a:r>
              <a:rPr lang="es-MX" b="1" dirty="0" smtClean="0"/>
              <a:t>, pulmón, vejiga, próstata y linfoma</a:t>
            </a:r>
            <a:endParaRPr lang="es-MX" b="1" dirty="0"/>
          </a:p>
        </p:txBody>
      </p:sp>
    </p:spTree>
    <p:extLst>
      <p:ext uri="{BB962C8B-B14F-4D97-AF65-F5344CB8AC3E}">
        <p14:creationId xmlns:p14="http://schemas.microsoft.com/office/powerpoint/2010/main" val="2308543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332657"/>
            <a:ext cx="6550496" cy="1080119"/>
          </a:xfrm>
        </p:spPr>
        <p:txBody>
          <a:bodyPr>
            <a:normAutofit/>
          </a:bodyPr>
          <a:lstStyle/>
          <a:p>
            <a:r>
              <a:rPr lang="es-MX" dirty="0" smtClean="0"/>
              <a:t>      Futuro: sugerencias</a:t>
            </a:r>
            <a:endParaRPr lang="es-MX" dirty="0"/>
          </a:p>
        </p:txBody>
      </p:sp>
      <p:sp>
        <p:nvSpPr>
          <p:cNvPr id="3" name="Subtítulo 2"/>
          <p:cNvSpPr>
            <a:spLocks noGrp="1"/>
          </p:cNvSpPr>
          <p:nvPr>
            <p:ph type="subTitle" idx="1"/>
          </p:nvPr>
        </p:nvSpPr>
        <p:spPr>
          <a:xfrm>
            <a:off x="1115616" y="2132856"/>
            <a:ext cx="7632848" cy="4464496"/>
          </a:xfrm>
        </p:spPr>
        <p:txBody>
          <a:bodyPr>
            <a:normAutofit/>
          </a:bodyPr>
          <a:lstStyle/>
          <a:p>
            <a:pPr marL="514350" indent="-514350" algn="l">
              <a:buAutoNum type="arabicPeriod"/>
            </a:pPr>
            <a:r>
              <a:rPr lang="es-MX" b="1" dirty="0" smtClean="0"/>
              <a:t>Actualización de programas de estudio en inmunología en residencia oncológica</a:t>
            </a:r>
          </a:p>
          <a:p>
            <a:pPr marL="514350" indent="-514350" algn="l">
              <a:buAutoNum type="arabicPeriod"/>
            </a:pPr>
            <a:r>
              <a:rPr lang="es-MX" b="1" dirty="0" smtClean="0"/>
              <a:t>Desarrollar investigación en inmunología tumoral</a:t>
            </a:r>
          </a:p>
          <a:p>
            <a:pPr marL="514350" indent="-514350" algn="l">
              <a:buAutoNum type="arabicPeriod"/>
            </a:pPr>
            <a:r>
              <a:rPr lang="es-MX" b="1" dirty="0" smtClean="0"/>
              <a:t>Aumentar proyectos de colaboración en inmunoterapia oncológica</a:t>
            </a:r>
          </a:p>
          <a:p>
            <a:pPr marL="514350" indent="-514350" algn="l">
              <a:buAutoNum type="arabicPeriod"/>
            </a:pPr>
            <a:r>
              <a:rPr lang="es-MX" b="1" dirty="0" smtClean="0"/>
              <a:t>Prevención y diagnóstico oportuno</a:t>
            </a:r>
          </a:p>
          <a:p>
            <a:pPr algn="l"/>
            <a:endParaRPr lang="es-MX" dirty="0"/>
          </a:p>
        </p:txBody>
      </p:sp>
    </p:spTree>
    <p:extLst>
      <p:ext uri="{BB962C8B-B14F-4D97-AF65-F5344CB8AC3E}">
        <p14:creationId xmlns:p14="http://schemas.microsoft.com/office/powerpoint/2010/main" val="943184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torre-s.gif"/>
          <p:cNvPicPr>
            <a:picLocks noChangeAspect="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16941" y="1369"/>
            <a:ext cx="1188193" cy="300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10 Rectángulo"/>
          <p:cNvSpPr/>
          <p:nvPr/>
        </p:nvSpPr>
        <p:spPr>
          <a:xfrm>
            <a:off x="0" y="6597352"/>
            <a:ext cx="9144000" cy="260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p:nvSpPr>
        <p:spPr>
          <a:xfrm>
            <a:off x="1619672" y="1916832"/>
            <a:ext cx="6840760" cy="2308324"/>
          </a:xfrm>
          <a:prstGeom prst="rect">
            <a:avLst/>
          </a:prstGeom>
          <a:noFill/>
        </p:spPr>
        <p:txBody>
          <a:bodyPr wrap="square" rtlCol="0">
            <a:spAutoFit/>
          </a:bodyPr>
          <a:lstStyle/>
          <a:p>
            <a:r>
              <a:rPr lang="es-MX" sz="3600" b="1" dirty="0" smtClean="0"/>
              <a:t>“Este campo terapéutico no es ajeno a los obstáculos,</a:t>
            </a:r>
          </a:p>
          <a:p>
            <a:r>
              <a:rPr lang="es-MX" sz="3600" b="1" dirty="0" smtClean="0"/>
              <a:t>Pero el futuro parece ser muy prometedor”</a:t>
            </a:r>
            <a:endParaRPr lang="es-MX" sz="3600" b="1" dirty="0"/>
          </a:p>
        </p:txBody>
      </p:sp>
    </p:spTree>
    <p:extLst>
      <p:ext uri="{BB962C8B-B14F-4D97-AF65-F5344CB8AC3E}">
        <p14:creationId xmlns:p14="http://schemas.microsoft.com/office/powerpoint/2010/main" val="326430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idx="4294967295"/>
          </p:nvPr>
        </p:nvSpPr>
        <p:spPr>
          <a:xfrm>
            <a:off x="684213" y="5661025"/>
            <a:ext cx="2232025" cy="649288"/>
          </a:xfrm>
        </p:spPr>
        <p:txBody>
          <a:bodyPr/>
          <a:lstStyle/>
          <a:p>
            <a:pPr algn="l"/>
            <a:r>
              <a:rPr lang="es-MX" altLang="es-MX" sz="2000" b="1" smtClean="0"/>
              <a:t>  </a:t>
            </a:r>
          </a:p>
        </p:txBody>
      </p:sp>
      <p:graphicFrame>
        <p:nvGraphicFramePr>
          <p:cNvPr id="15363" name="Object 2"/>
          <p:cNvGraphicFramePr>
            <a:graphicFrameLocks noChangeAspect="1"/>
          </p:cNvGraphicFramePr>
          <p:nvPr/>
        </p:nvGraphicFramePr>
        <p:xfrm>
          <a:off x="4716463" y="1341438"/>
          <a:ext cx="4103687" cy="3816350"/>
        </p:xfrm>
        <a:graphic>
          <a:graphicData uri="http://schemas.openxmlformats.org/presentationml/2006/ole">
            <mc:AlternateContent xmlns:mc="http://schemas.openxmlformats.org/markup-compatibility/2006">
              <mc:Choice xmlns:v="urn:schemas-microsoft-com:vml" Requires="v">
                <p:oleObj spid="_x0000_s2094" name="Imagen de mapa de bits" r:id="rId3" imgW="4191585" imgH="3200000" progId="Paint.Picture">
                  <p:embed/>
                </p:oleObj>
              </mc:Choice>
              <mc:Fallback>
                <p:oleObj name="Imagen de mapa de bits" r:id="rId3" imgW="4191585" imgH="3200000" progId="Paint.Picture">
                  <p:embed/>
                  <p:pic>
                    <p:nvPicPr>
                      <p:cNvPr id="0" name=""/>
                      <p:cNvPicPr>
                        <a:picLocks noChangeAspect="1" noChangeArrowheads="1"/>
                      </p:cNvPicPr>
                      <p:nvPr/>
                    </p:nvPicPr>
                    <p:blipFill>
                      <a:blip r:embed="rId4">
                        <a:lum bright="-8000" contrast="20000"/>
                        <a:extLst>
                          <a:ext uri="{28A0092B-C50C-407E-A947-70E740481C1C}">
                            <a14:useLocalDpi xmlns:a14="http://schemas.microsoft.com/office/drawing/2010/main" val="0"/>
                          </a:ext>
                        </a:extLst>
                      </a:blip>
                      <a:srcRect l="3482"/>
                      <a:stretch>
                        <a:fillRect/>
                      </a:stretch>
                    </p:blipFill>
                    <p:spPr bwMode="auto">
                      <a:xfrm>
                        <a:off x="4716463" y="1341438"/>
                        <a:ext cx="4103687" cy="38163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4" name="Text Box 10"/>
          <p:cNvSpPr txBox="1">
            <a:spLocks noChangeArrowheads="1"/>
          </p:cNvSpPr>
          <p:nvPr/>
        </p:nvSpPr>
        <p:spPr bwMode="auto">
          <a:xfrm>
            <a:off x="8459788" y="4652963"/>
            <a:ext cx="36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MX" altLang="es-MX" sz="2400" b="1">
                <a:latin typeface="Arial" panose="020B0604020202020204" pitchFamily="34" charset="0"/>
              </a:rPr>
              <a:t>b</a:t>
            </a:r>
          </a:p>
        </p:txBody>
      </p:sp>
      <p:pic>
        <p:nvPicPr>
          <p:cNvPr id="15365" name="Picture 11" descr="Explorar0200"/>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12645" t="9369" r="12646" b="12505"/>
          <a:stretch>
            <a:fillRect/>
          </a:stretch>
        </p:blipFill>
        <p:spPr bwMode="auto">
          <a:xfrm>
            <a:off x="323850" y="1341438"/>
            <a:ext cx="4248150" cy="38163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66" name="Text Box 12"/>
          <p:cNvSpPr txBox="1">
            <a:spLocks noChangeArrowheads="1"/>
          </p:cNvSpPr>
          <p:nvPr/>
        </p:nvSpPr>
        <p:spPr bwMode="auto">
          <a:xfrm>
            <a:off x="755650" y="1196975"/>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MX" altLang="es-MX" sz="2400" b="1">
                <a:latin typeface="Arial" panose="020B0604020202020204" pitchFamily="34" charset="0"/>
              </a:rPr>
              <a:t>a</a:t>
            </a:r>
          </a:p>
        </p:txBody>
      </p:sp>
    </p:spTree>
    <p:extLst>
      <p:ext uri="{BB962C8B-B14F-4D97-AF65-F5344CB8AC3E}">
        <p14:creationId xmlns:p14="http://schemas.microsoft.com/office/powerpoint/2010/main" val="4664708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395536" y="1340768"/>
          <a:ext cx="862322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0" y="6597352"/>
            <a:ext cx="9144000" cy="260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p:cNvSpPr txBox="1"/>
          <p:nvPr/>
        </p:nvSpPr>
        <p:spPr>
          <a:xfrm>
            <a:off x="3347864" y="548681"/>
            <a:ext cx="3384376" cy="584775"/>
          </a:xfrm>
          <a:prstGeom prst="rect">
            <a:avLst/>
          </a:prstGeom>
          <a:noFill/>
        </p:spPr>
        <p:txBody>
          <a:bodyPr wrap="square" rtlCol="0">
            <a:spAutoFit/>
          </a:bodyPr>
          <a:lstStyle/>
          <a:p>
            <a:r>
              <a:rPr lang="es-MX" sz="3200" b="1" dirty="0" err="1" smtClean="0"/>
              <a:t>Inmunoedición</a:t>
            </a:r>
            <a:endParaRPr lang="es-MX" sz="3200" b="1" dirty="0"/>
          </a:p>
        </p:txBody>
      </p:sp>
    </p:spTree>
    <p:extLst>
      <p:ext uri="{BB962C8B-B14F-4D97-AF65-F5344CB8AC3E}">
        <p14:creationId xmlns:p14="http://schemas.microsoft.com/office/powerpoint/2010/main" val="38233914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torre-s.gif"/>
          <p:cNvPicPr>
            <a:picLocks noChangeAspect="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16941" y="1369"/>
            <a:ext cx="1188193" cy="300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10 Rectángulo"/>
          <p:cNvSpPr/>
          <p:nvPr/>
        </p:nvSpPr>
        <p:spPr>
          <a:xfrm>
            <a:off x="0" y="6597352"/>
            <a:ext cx="9144000" cy="260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5"/>
          <p:cNvPicPr>
            <a:picLocks noChangeAspect="1" noChangeArrowheads="1"/>
          </p:cNvPicPr>
          <p:nvPr/>
        </p:nvPicPr>
        <p:blipFill>
          <a:blip r:embed="rId3" cstate="print">
            <a:duotone>
              <a:schemeClr val="accent1">
                <a:shade val="45000"/>
                <a:satMod val="135000"/>
              </a:schemeClr>
              <a:prstClr val="white"/>
            </a:duotone>
          </a:blip>
          <a:srcRect l="40259" t="20863" b="19613"/>
          <a:stretch>
            <a:fillRect/>
          </a:stretch>
        </p:blipFill>
        <p:spPr bwMode="auto">
          <a:xfrm flipH="1">
            <a:off x="8228106" y="5733256"/>
            <a:ext cx="915894" cy="1140356"/>
          </a:xfrm>
          <a:prstGeom prst="rect">
            <a:avLst/>
          </a:prstGeom>
          <a:noFill/>
          <a:ln w="9525">
            <a:noFill/>
            <a:miter lim="800000"/>
            <a:headEnd/>
            <a:tailEnd/>
          </a:ln>
          <a:effectLst/>
        </p:spPr>
      </p:pic>
    </p:spTree>
    <p:extLst>
      <p:ext uri="{BB962C8B-B14F-4D97-AF65-F5344CB8AC3E}">
        <p14:creationId xmlns:p14="http://schemas.microsoft.com/office/powerpoint/2010/main" val="210797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038" y="804863"/>
            <a:ext cx="3905250"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214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Explorar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896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a:extLst>
              <a:ext uri="{28A0092B-C50C-407E-A947-70E740481C1C}">
                <a14:useLocalDpi xmlns:a14="http://schemas.microsoft.com/office/drawing/2010/main" val="0"/>
              </a:ext>
            </a:extLst>
          </a:blip>
          <a:srcRect l="22576" t="2561" r="24494" b="4106"/>
          <a:stretch/>
        </p:blipFill>
        <p:spPr>
          <a:xfrm rot="16200000">
            <a:off x="3130098" y="-533184"/>
            <a:ext cx="3816425" cy="7996371"/>
          </a:xfrm>
          <a:prstGeom prst="rect">
            <a:avLst/>
          </a:prstGeom>
        </p:spPr>
      </p:pic>
      <p:sp>
        <p:nvSpPr>
          <p:cNvPr id="8" name="7 Rectángulo"/>
          <p:cNvSpPr/>
          <p:nvPr/>
        </p:nvSpPr>
        <p:spPr>
          <a:xfrm>
            <a:off x="0" y="6597352"/>
            <a:ext cx="9144000" cy="260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p:nvSpPr>
        <p:spPr>
          <a:xfrm>
            <a:off x="3275856" y="692696"/>
            <a:ext cx="4824536" cy="646331"/>
          </a:xfrm>
          <a:prstGeom prst="rect">
            <a:avLst/>
          </a:prstGeom>
          <a:noFill/>
        </p:spPr>
        <p:txBody>
          <a:bodyPr wrap="square" rtlCol="0">
            <a:spAutoFit/>
          </a:bodyPr>
          <a:lstStyle/>
          <a:p>
            <a:r>
              <a:rPr lang="es-MX" sz="3600" b="1" dirty="0" err="1" smtClean="0"/>
              <a:t>Inmunoedición</a:t>
            </a:r>
            <a:endParaRPr lang="es-MX" sz="3600" b="1" dirty="0"/>
          </a:p>
        </p:txBody>
      </p:sp>
    </p:spTree>
    <p:extLst>
      <p:ext uri="{BB962C8B-B14F-4D97-AF65-F5344CB8AC3E}">
        <p14:creationId xmlns:p14="http://schemas.microsoft.com/office/powerpoint/2010/main" val="3667584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p:txBody>
          <a:bodyPr>
            <a:normAutofit fontScale="90000"/>
          </a:bodyPr>
          <a:lstStyle/>
          <a:p>
            <a:r>
              <a:rPr lang="es-MX" altLang="es-MX" sz="2800" b="1" smtClean="0">
                <a:latin typeface="Verdana" panose="020B0604030504040204" pitchFamily="34" charset="0"/>
              </a:rPr>
              <a:t>Parámetros histológicos</a:t>
            </a:r>
            <a:br>
              <a:rPr lang="es-MX" altLang="es-MX" sz="2800" b="1" smtClean="0">
                <a:latin typeface="Verdana" panose="020B0604030504040204" pitchFamily="34" charset="0"/>
              </a:rPr>
            </a:br>
            <a:r>
              <a:rPr lang="es-MX" altLang="es-MX" sz="2800" b="1" smtClean="0">
                <a:latin typeface="Verdana" panose="020B0604030504040204" pitchFamily="34" charset="0"/>
              </a:rPr>
              <a:t> Gradificación de Jakobsson </a:t>
            </a:r>
            <a:br>
              <a:rPr lang="es-MX" altLang="es-MX" sz="2800" b="1" smtClean="0">
                <a:latin typeface="Verdana" panose="020B0604030504040204" pitchFamily="34" charset="0"/>
              </a:rPr>
            </a:br>
            <a:endParaRPr lang="es-MX" altLang="es-MX" sz="2800" b="1" smtClean="0">
              <a:latin typeface="Verdana" panose="020B0604030504040204" pitchFamily="34" charset="0"/>
            </a:endParaRPr>
          </a:p>
        </p:txBody>
      </p:sp>
      <p:pic>
        <p:nvPicPr>
          <p:cNvPr id="226309" name="Picture 5" descr="Explorar0204"/>
          <p:cNvPicPr>
            <a:picLocks noGrp="1" noChangeAspect="1" noChangeArrowheads="1"/>
          </p:cNvPicPr>
          <p:nvPr>
            <p:ph sz="half" idx="1"/>
          </p:nvPr>
        </p:nvPicPr>
        <p:blipFill>
          <a:blip r:embed="rId2" cstate="print">
            <a:lum bright="30000" contrast="18000"/>
            <a:extLst>
              <a:ext uri="{28A0092B-C50C-407E-A947-70E740481C1C}">
                <a14:useLocalDpi xmlns:a14="http://schemas.microsoft.com/office/drawing/2010/main" val="0"/>
              </a:ext>
            </a:extLst>
          </a:blip>
          <a:srcRect l="15691" t="-1584" r="14719"/>
          <a:stretch>
            <a:fillRect/>
          </a:stretch>
        </p:blipFill>
        <p:spPr>
          <a:xfrm>
            <a:off x="1835696" y="2133600"/>
            <a:ext cx="5544616" cy="4032250"/>
          </a:xfrm>
          <a:noFill/>
        </p:spPr>
      </p:pic>
      <p:pic>
        <p:nvPicPr>
          <p:cNvPr id="226312" name="Picture 8" descr="epider 013"/>
          <p:cNvPicPr>
            <a:picLocks noGrp="1" noChangeAspect="1" noChangeArrowheads="1"/>
          </p:cNvPicPr>
          <p:nvPr>
            <p:ph sz="quarter" idx="2"/>
          </p:nvPr>
        </p:nvPicPr>
        <p:blipFill>
          <a:blip r:embed="rId3">
            <a:lum bright="-6000" contrast="6000"/>
            <a:extLst>
              <a:ext uri="{28A0092B-C50C-407E-A947-70E740481C1C}">
                <a14:useLocalDpi xmlns:a14="http://schemas.microsoft.com/office/drawing/2010/main" val="0"/>
              </a:ext>
            </a:extLst>
          </a:blip>
          <a:srcRect r="-874" b="3421"/>
          <a:stretch>
            <a:fillRect/>
          </a:stretch>
        </p:blipFill>
        <p:spPr>
          <a:xfrm>
            <a:off x="1835696" y="2133600"/>
            <a:ext cx="5544616" cy="4032250"/>
          </a:xfrm>
          <a:noFill/>
          <a:ln w="28575">
            <a:solidFill>
              <a:srgbClr val="000000"/>
            </a:solidFill>
            <a:miter lim="800000"/>
            <a:headEnd/>
            <a:tailEnd/>
          </a:ln>
        </p:spPr>
      </p:pic>
      <p:sp>
        <p:nvSpPr>
          <p:cNvPr id="226311" name="Text Box 7"/>
          <p:cNvSpPr txBox="1">
            <a:spLocks noChangeArrowheads="1"/>
          </p:cNvSpPr>
          <p:nvPr/>
        </p:nvSpPr>
        <p:spPr bwMode="auto">
          <a:xfrm>
            <a:off x="1691680" y="1340768"/>
            <a:ext cx="5976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MX" altLang="es-MX" sz="2400" b="1" dirty="0">
                <a:latin typeface="Arial" panose="020B0604020202020204" pitchFamily="34" charset="0"/>
              </a:rPr>
              <a:t>Grado de infiltrado </a:t>
            </a:r>
            <a:r>
              <a:rPr lang="es-MX" altLang="es-MX" sz="2400" b="1" dirty="0" err="1">
                <a:latin typeface="Arial" panose="020B0604020202020204" pitchFamily="34" charset="0"/>
              </a:rPr>
              <a:t>linfoplasmocitario</a:t>
            </a:r>
            <a:endParaRPr lang="es-MX" altLang="es-MX" sz="2400" b="1" dirty="0">
              <a:latin typeface="Arial" panose="020B0604020202020204" pitchFamily="34" charset="0"/>
            </a:endParaRPr>
          </a:p>
        </p:txBody>
      </p:sp>
    </p:spTree>
    <p:extLst>
      <p:ext uri="{BB962C8B-B14F-4D97-AF65-F5344CB8AC3E}">
        <p14:creationId xmlns:p14="http://schemas.microsoft.com/office/powerpoint/2010/main" val="1213505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6311"/>
                                        </p:tgtEl>
                                        <p:attrNameLst>
                                          <p:attrName>style.visibility</p:attrName>
                                        </p:attrNameLst>
                                      </p:cBhvr>
                                      <p:to>
                                        <p:strVal val="visible"/>
                                      </p:to>
                                    </p:set>
                                    <p:animEffect transition="in" filter="fade">
                                      <p:cBhvr>
                                        <p:cTn id="7" dur="500"/>
                                        <p:tgtEl>
                                          <p:spTgt spid="2263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6309"/>
                                        </p:tgtEl>
                                        <p:attrNameLst>
                                          <p:attrName>style.visibility</p:attrName>
                                        </p:attrNameLst>
                                      </p:cBhvr>
                                      <p:to>
                                        <p:strVal val="visible"/>
                                      </p:to>
                                    </p:set>
                                    <p:animEffect transition="in" filter="fade">
                                      <p:cBhvr>
                                        <p:cTn id="12" dur="500"/>
                                        <p:tgtEl>
                                          <p:spTgt spid="2263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26312"/>
                                        </p:tgtEl>
                                        <p:attrNameLst>
                                          <p:attrName>style.visibility</p:attrName>
                                        </p:attrNameLst>
                                      </p:cBhvr>
                                      <p:to>
                                        <p:strVal val="visible"/>
                                      </p:to>
                                    </p:set>
                                    <p:animEffect transition="in" filter="fade">
                                      <p:cBhvr>
                                        <p:cTn id="17" dur="500"/>
                                        <p:tgtEl>
                                          <p:spTgt spid="226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l="5336" t="3614" r="14066" b="10426"/>
          <a:stretch/>
        </p:blipFill>
        <p:spPr>
          <a:xfrm>
            <a:off x="1043608" y="620688"/>
            <a:ext cx="7920880" cy="5240095"/>
          </a:xfrm>
          <a:prstGeom prst="rect">
            <a:avLst/>
          </a:prstGeom>
        </p:spPr>
      </p:pic>
      <p:sp>
        <p:nvSpPr>
          <p:cNvPr id="6" name="5 CuadroTexto"/>
          <p:cNvSpPr txBox="1"/>
          <p:nvPr/>
        </p:nvSpPr>
        <p:spPr>
          <a:xfrm>
            <a:off x="2051720" y="5878433"/>
            <a:ext cx="1599482" cy="430887"/>
          </a:xfrm>
          <a:prstGeom prst="rect">
            <a:avLst/>
          </a:prstGeom>
          <a:noFill/>
        </p:spPr>
        <p:txBody>
          <a:bodyPr wrap="square" rtlCol="0">
            <a:spAutoFit/>
          </a:bodyPr>
          <a:lstStyle/>
          <a:p>
            <a:pPr algn="ctr"/>
            <a:r>
              <a:rPr lang="es-MX" sz="1100" dirty="0" smtClean="0"/>
              <a:t>Microambiente del tumor primario </a:t>
            </a:r>
            <a:endParaRPr lang="es-MX" sz="1100" dirty="0"/>
          </a:p>
        </p:txBody>
      </p:sp>
      <p:sp>
        <p:nvSpPr>
          <p:cNvPr id="7" name="6 CuadroTexto"/>
          <p:cNvSpPr txBox="1"/>
          <p:nvPr/>
        </p:nvSpPr>
        <p:spPr>
          <a:xfrm>
            <a:off x="4139952" y="5877272"/>
            <a:ext cx="1599482" cy="430887"/>
          </a:xfrm>
          <a:prstGeom prst="rect">
            <a:avLst/>
          </a:prstGeom>
          <a:noFill/>
        </p:spPr>
        <p:txBody>
          <a:bodyPr wrap="square" rtlCol="0">
            <a:spAutoFit/>
          </a:bodyPr>
          <a:lstStyle/>
          <a:p>
            <a:pPr algn="ctr"/>
            <a:r>
              <a:rPr lang="es-MX" sz="1100" dirty="0" smtClean="0"/>
              <a:t>Microambiente del tumor invasivo</a:t>
            </a:r>
            <a:endParaRPr lang="es-MX" sz="1100" dirty="0"/>
          </a:p>
        </p:txBody>
      </p:sp>
      <p:sp>
        <p:nvSpPr>
          <p:cNvPr id="8" name="7 CuadroTexto"/>
          <p:cNvSpPr txBox="1"/>
          <p:nvPr/>
        </p:nvSpPr>
        <p:spPr>
          <a:xfrm>
            <a:off x="6516216" y="5877272"/>
            <a:ext cx="1728192" cy="430887"/>
          </a:xfrm>
          <a:prstGeom prst="rect">
            <a:avLst/>
          </a:prstGeom>
          <a:noFill/>
        </p:spPr>
        <p:txBody>
          <a:bodyPr wrap="square" rtlCol="0">
            <a:spAutoFit/>
          </a:bodyPr>
          <a:lstStyle/>
          <a:p>
            <a:pPr algn="ctr"/>
            <a:r>
              <a:rPr lang="es-MX" sz="1100" dirty="0" smtClean="0"/>
              <a:t>Microambiente del tumor </a:t>
            </a:r>
            <a:r>
              <a:rPr lang="es-MX" sz="1100" dirty="0" err="1" smtClean="0"/>
              <a:t>metastásico</a:t>
            </a:r>
            <a:endParaRPr lang="es-MX" sz="1100" dirty="0"/>
          </a:p>
        </p:txBody>
      </p:sp>
      <p:pic>
        <p:nvPicPr>
          <p:cNvPr id="10" name="Picture 5" descr="torre-s.gif"/>
          <p:cNvPicPr>
            <a:picLocks noChangeAspect="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16941" y="1369"/>
            <a:ext cx="845041" cy="300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10 Rectángulo"/>
          <p:cNvSpPr/>
          <p:nvPr/>
        </p:nvSpPr>
        <p:spPr>
          <a:xfrm>
            <a:off x="0" y="6597352"/>
            <a:ext cx="9144000" cy="260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2267744" y="2216471"/>
            <a:ext cx="1599482" cy="261610"/>
          </a:xfrm>
          <a:prstGeom prst="rect">
            <a:avLst/>
          </a:prstGeom>
          <a:solidFill>
            <a:schemeClr val="bg1">
              <a:lumMod val="95000"/>
            </a:schemeClr>
          </a:solidFill>
        </p:spPr>
        <p:txBody>
          <a:bodyPr wrap="square" rtlCol="0">
            <a:spAutoFit/>
          </a:bodyPr>
          <a:lstStyle/>
          <a:p>
            <a:pPr algn="ctr"/>
            <a:r>
              <a:rPr lang="es-MX" sz="1100" dirty="0" err="1" smtClean="0"/>
              <a:t>Pericitos</a:t>
            </a:r>
            <a:endParaRPr lang="es-MX" sz="1100" dirty="0"/>
          </a:p>
        </p:txBody>
      </p:sp>
      <p:sp>
        <p:nvSpPr>
          <p:cNvPr id="13" name="12 CuadroTexto"/>
          <p:cNvSpPr txBox="1"/>
          <p:nvPr/>
        </p:nvSpPr>
        <p:spPr>
          <a:xfrm>
            <a:off x="1835696" y="1727230"/>
            <a:ext cx="1872208" cy="276999"/>
          </a:xfrm>
          <a:prstGeom prst="rect">
            <a:avLst/>
          </a:prstGeom>
          <a:solidFill>
            <a:schemeClr val="bg1">
              <a:lumMod val="95000"/>
            </a:schemeClr>
          </a:solidFill>
        </p:spPr>
        <p:txBody>
          <a:bodyPr wrap="square" rtlCol="0">
            <a:spAutoFit/>
          </a:bodyPr>
          <a:lstStyle/>
          <a:p>
            <a:pPr algn="ctr"/>
            <a:r>
              <a:rPr lang="es-MX" sz="1200" b="1" dirty="0" smtClean="0"/>
              <a:t>Célula endotelial</a:t>
            </a:r>
            <a:endParaRPr lang="es-MX" sz="1200" b="1" dirty="0"/>
          </a:p>
        </p:txBody>
      </p:sp>
      <p:sp>
        <p:nvSpPr>
          <p:cNvPr id="14" name="13 CuadroTexto"/>
          <p:cNvSpPr txBox="1"/>
          <p:nvPr/>
        </p:nvSpPr>
        <p:spPr>
          <a:xfrm>
            <a:off x="1331640" y="1122538"/>
            <a:ext cx="2448272" cy="523220"/>
          </a:xfrm>
          <a:prstGeom prst="rect">
            <a:avLst/>
          </a:prstGeom>
          <a:solidFill>
            <a:schemeClr val="bg1">
              <a:lumMod val="95000"/>
            </a:schemeClr>
          </a:solidFill>
        </p:spPr>
        <p:txBody>
          <a:bodyPr wrap="square" rtlCol="0">
            <a:spAutoFit/>
          </a:bodyPr>
          <a:lstStyle/>
          <a:p>
            <a:pPr algn="ctr"/>
            <a:r>
              <a:rPr lang="es-MX" sz="1400" b="1" dirty="0" smtClean="0"/>
              <a:t>Fibroblastos asociados a cáncer</a:t>
            </a:r>
          </a:p>
        </p:txBody>
      </p:sp>
      <p:sp>
        <p:nvSpPr>
          <p:cNvPr id="15" name="14 CuadroTexto"/>
          <p:cNvSpPr txBox="1"/>
          <p:nvPr/>
        </p:nvSpPr>
        <p:spPr>
          <a:xfrm>
            <a:off x="5318048" y="620688"/>
            <a:ext cx="2494312" cy="307777"/>
          </a:xfrm>
          <a:prstGeom prst="rect">
            <a:avLst/>
          </a:prstGeom>
          <a:solidFill>
            <a:schemeClr val="bg1">
              <a:lumMod val="95000"/>
            </a:schemeClr>
          </a:solidFill>
        </p:spPr>
        <p:txBody>
          <a:bodyPr wrap="square" rtlCol="0">
            <a:spAutoFit/>
          </a:bodyPr>
          <a:lstStyle/>
          <a:p>
            <a:pPr algn="ctr"/>
            <a:r>
              <a:rPr lang="es-MX" sz="1400" dirty="0" smtClean="0"/>
              <a:t>Célula neoplásica troncal</a:t>
            </a:r>
            <a:endParaRPr lang="es-MX" sz="1400" dirty="0"/>
          </a:p>
        </p:txBody>
      </p:sp>
      <p:sp>
        <p:nvSpPr>
          <p:cNvPr id="16" name="15 CuadroTexto"/>
          <p:cNvSpPr txBox="1"/>
          <p:nvPr/>
        </p:nvSpPr>
        <p:spPr>
          <a:xfrm>
            <a:off x="5769462" y="1252271"/>
            <a:ext cx="2173826" cy="307777"/>
          </a:xfrm>
          <a:prstGeom prst="rect">
            <a:avLst/>
          </a:prstGeom>
          <a:solidFill>
            <a:schemeClr val="bg1">
              <a:lumMod val="95000"/>
            </a:schemeClr>
          </a:solidFill>
        </p:spPr>
        <p:txBody>
          <a:bodyPr wrap="square" rtlCol="0">
            <a:spAutoFit/>
          </a:bodyPr>
          <a:lstStyle/>
          <a:p>
            <a:pPr algn="ctr"/>
            <a:r>
              <a:rPr lang="es-MX" sz="1400" dirty="0" smtClean="0"/>
              <a:t>Célula tumoral</a:t>
            </a:r>
            <a:endParaRPr lang="es-MX" sz="1400" dirty="0"/>
          </a:p>
        </p:txBody>
      </p:sp>
      <p:sp>
        <p:nvSpPr>
          <p:cNvPr id="17" name="16 CuadroTexto"/>
          <p:cNvSpPr txBox="1"/>
          <p:nvPr/>
        </p:nvSpPr>
        <p:spPr>
          <a:xfrm>
            <a:off x="6804248" y="1988840"/>
            <a:ext cx="1944216" cy="954107"/>
          </a:xfrm>
          <a:prstGeom prst="rect">
            <a:avLst/>
          </a:prstGeom>
          <a:solidFill>
            <a:schemeClr val="bg1">
              <a:lumMod val="95000"/>
            </a:schemeClr>
          </a:solidFill>
        </p:spPr>
        <p:txBody>
          <a:bodyPr wrap="square" rtlCol="0">
            <a:spAutoFit/>
          </a:bodyPr>
          <a:lstStyle/>
          <a:p>
            <a:pPr algn="ctr"/>
            <a:r>
              <a:rPr lang="es-MX" sz="1400" b="1" dirty="0" smtClean="0">
                <a:solidFill>
                  <a:schemeClr val="tx2">
                    <a:lumMod val="60000"/>
                    <a:lumOff val="40000"/>
                  </a:schemeClr>
                </a:solidFill>
              </a:rPr>
              <a:t>Células inmunes inflamatorias:</a:t>
            </a:r>
          </a:p>
          <a:p>
            <a:pPr algn="ctr"/>
            <a:r>
              <a:rPr lang="es-MX" sz="1400" b="1" dirty="0" smtClean="0">
                <a:solidFill>
                  <a:schemeClr val="tx2">
                    <a:lumMod val="60000"/>
                    <a:lumOff val="40000"/>
                  </a:schemeClr>
                </a:solidFill>
              </a:rPr>
              <a:t>T </a:t>
            </a:r>
            <a:r>
              <a:rPr lang="es-MX" sz="1400" b="1" dirty="0" err="1" smtClean="0">
                <a:solidFill>
                  <a:schemeClr val="tx2">
                    <a:lumMod val="60000"/>
                    <a:lumOff val="40000"/>
                  </a:schemeClr>
                </a:solidFill>
              </a:rPr>
              <a:t>citotóxicas</a:t>
            </a:r>
            <a:r>
              <a:rPr lang="es-MX" sz="1400" b="1" dirty="0" smtClean="0">
                <a:solidFill>
                  <a:schemeClr val="tx2">
                    <a:lumMod val="60000"/>
                    <a:lumOff val="40000"/>
                  </a:schemeClr>
                </a:solidFill>
              </a:rPr>
              <a:t>, NK, CD</a:t>
            </a:r>
          </a:p>
          <a:p>
            <a:pPr algn="ctr"/>
            <a:endParaRPr lang="es-MX" sz="1400" b="1" dirty="0">
              <a:solidFill>
                <a:schemeClr val="tx2">
                  <a:lumMod val="60000"/>
                  <a:lumOff val="40000"/>
                </a:schemeClr>
              </a:solidFill>
            </a:endParaRPr>
          </a:p>
        </p:txBody>
      </p:sp>
      <p:sp>
        <p:nvSpPr>
          <p:cNvPr id="18" name="17 CuadroTexto"/>
          <p:cNvSpPr txBox="1"/>
          <p:nvPr/>
        </p:nvSpPr>
        <p:spPr>
          <a:xfrm>
            <a:off x="5739434" y="3178279"/>
            <a:ext cx="2203854" cy="276999"/>
          </a:xfrm>
          <a:prstGeom prst="rect">
            <a:avLst/>
          </a:prstGeom>
          <a:solidFill>
            <a:schemeClr val="bg1">
              <a:lumMod val="95000"/>
            </a:schemeClr>
          </a:solidFill>
        </p:spPr>
        <p:txBody>
          <a:bodyPr wrap="square" rtlCol="0">
            <a:spAutoFit/>
          </a:bodyPr>
          <a:lstStyle/>
          <a:p>
            <a:pPr algn="ctr"/>
            <a:r>
              <a:rPr lang="es-MX" sz="1200" b="1" dirty="0" smtClean="0">
                <a:solidFill>
                  <a:schemeClr val="tx2">
                    <a:lumMod val="60000"/>
                    <a:lumOff val="40000"/>
                  </a:schemeClr>
                </a:solidFill>
              </a:rPr>
              <a:t>Célula neoplásica invasora</a:t>
            </a:r>
            <a:endParaRPr lang="es-MX" sz="1200" b="1" dirty="0">
              <a:solidFill>
                <a:schemeClr val="tx2">
                  <a:lumMod val="60000"/>
                  <a:lumOff val="40000"/>
                </a:schemeClr>
              </a:solidFill>
            </a:endParaRPr>
          </a:p>
        </p:txBody>
      </p:sp>
      <p:sp>
        <p:nvSpPr>
          <p:cNvPr id="19" name="18 CuadroTexto"/>
          <p:cNvSpPr txBox="1"/>
          <p:nvPr/>
        </p:nvSpPr>
        <p:spPr>
          <a:xfrm>
            <a:off x="2051721" y="2708920"/>
            <a:ext cx="1815505" cy="646331"/>
          </a:xfrm>
          <a:prstGeom prst="rect">
            <a:avLst/>
          </a:prstGeom>
          <a:solidFill>
            <a:schemeClr val="bg1">
              <a:lumMod val="95000"/>
            </a:schemeClr>
          </a:solidFill>
        </p:spPr>
        <p:txBody>
          <a:bodyPr wrap="square" rtlCol="0">
            <a:spAutoFit/>
          </a:bodyPr>
          <a:lstStyle/>
          <a:p>
            <a:pPr algn="ctr"/>
            <a:r>
              <a:rPr lang="es-MX" sz="1200" dirty="0" smtClean="0"/>
              <a:t>Células </a:t>
            </a:r>
            <a:r>
              <a:rPr lang="es-MX" sz="1200" dirty="0" err="1" smtClean="0"/>
              <a:t>estromales</a:t>
            </a:r>
            <a:r>
              <a:rPr lang="es-MX" sz="1200" dirty="0" smtClean="0"/>
              <a:t> de origen mieloide y células troncales </a:t>
            </a:r>
            <a:endParaRPr lang="es-MX" sz="1200" dirty="0"/>
          </a:p>
        </p:txBody>
      </p:sp>
    </p:spTree>
    <p:extLst>
      <p:ext uri="{BB962C8B-B14F-4D97-AF65-F5344CB8AC3E}">
        <p14:creationId xmlns:p14="http://schemas.microsoft.com/office/powerpoint/2010/main" val="218886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3650</Words>
  <Application>Microsoft Office PowerPoint</Application>
  <PresentationFormat>Presentación en pantalla (4:3)</PresentationFormat>
  <Paragraphs>373</Paragraphs>
  <Slides>41</Slides>
  <Notes>13</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41</vt:i4>
      </vt:variant>
    </vt:vector>
  </HeadingPairs>
  <TitlesOfParts>
    <vt:vector size="49" baseType="lpstr">
      <vt:lpstr>ＭＳ Ｐゴシック</vt:lpstr>
      <vt:lpstr>Arial</vt:lpstr>
      <vt:lpstr>Arial Black</vt:lpstr>
      <vt:lpstr>Calibri</vt:lpstr>
      <vt:lpstr>Times New Roman</vt:lpstr>
      <vt:lpstr>Verdana</vt:lpstr>
      <vt:lpstr>Tema de Office</vt:lpstr>
      <vt:lpstr>Imagen de mapa de bits</vt:lpstr>
      <vt:lpstr>Inmunoterapia en Cáncer: Presente y futuro</vt:lpstr>
      <vt:lpstr>    ¿Qué hemos aprendido sobre el papel del sistema inmunológico en oncología?    </vt:lpstr>
      <vt:lpstr>Presentación de PowerPoint</vt:lpstr>
      <vt:lpstr>  </vt:lpstr>
      <vt:lpstr>Presentación de PowerPoint</vt:lpstr>
      <vt:lpstr>Presentación de PowerPoint</vt:lpstr>
      <vt:lpstr>Presentación de PowerPoint</vt:lpstr>
      <vt:lpstr>Parámetros histológicos  Gradificación de Jakobsson  </vt:lpstr>
      <vt:lpstr>Presentación de PowerPoint</vt:lpstr>
      <vt:lpstr>Presentación de PowerPoint</vt:lpstr>
      <vt:lpstr>Presentación de PowerPoint</vt:lpstr>
      <vt:lpstr>Presentación de PowerPoint</vt:lpstr>
      <vt:lpstr>Presentación de PowerPoint</vt:lpstr>
      <vt:lpstr>Familia de ErbB Receptores de Tirosin-Cinasa</vt:lpstr>
      <vt:lpstr>Presentación de PowerPoint</vt:lpstr>
      <vt:lpstr>Vasculature and Tumor Growth</vt:lpstr>
      <vt:lpstr>Terapia blanco</vt:lpstr>
      <vt:lpstr>Presentación de PowerPoint</vt:lpstr>
      <vt:lpstr>Presentación de PowerPoint</vt:lpstr>
      <vt:lpstr>¿Puede el sistema inmune ser un importante aliado en la lucha contra el cáncer?</vt:lpstr>
      <vt:lpstr>La evasión de la respuesta inmune es una característica emergente del cáncer1</vt:lpstr>
      <vt:lpstr>Microambiente tumoral </vt:lpstr>
      <vt:lpstr>Presentación de PowerPoint</vt:lpstr>
      <vt:lpstr>Los linfocitos T son importantes para el sistema inmunológico para detectar y destruir las células tumorales</vt:lpstr>
      <vt:lpstr>Los linfocitos T son importantes para el sistema inmunológico para detectar y destruir las células tumorales1</vt:lpstr>
      <vt:lpstr>Los linfocitos T son importantes para el sistema inmunológico para detectar y destruir las células tumorales1</vt:lpstr>
      <vt:lpstr>Los linfocitos T son importantes en el sistema inmunológico para detectar y destruir las células tumorales</vt:lpstr>
      <vt:lpstr>Las células tumorales pueden evadir la respuesta inmunológica del cuerpo mediante diferentes mecanismos</vt:lpstr>
      <vt:lpstr>Presentación de PowerPoint</vt:lpstr>
      <vt:lpstr>Presentación de PowerPoint</vt:lpstr>
      <vt:lpstr>Presentación de PowerPoint</vt:lpstr>
      <vt:lpstr>Presentación de PowerPoint</vt:lpstr>
      <vt:lpstr>Inmunoterapia en cáncer Retos y oportunidades</vt:lpstr>
      <vt:lpstr>Relevancia de la inmunoterapia tumoral</vt:lpstr>
      <vt:lpstr>Presentación de PowerPoint</vt:lpstr>
      <vt:lpstr>Futuro de la inmunoterapia oncológica: </vt:lpstr>
      <vt:lpstr>Opciones terapéuticas en cáncer</vt:lpstr>
      <vt:lpstr>      Futuro: sugerencias</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Karen</dc:creator>
  <cp:lastModifiedBy>Dr. Antelmo Meneses</cp:lastModifiedBy>
  <cp:revision>60</cp:revision>
  <dcterms:created xsi:type="dcterms:W3CDTF">2016-06-14T17:30:39Z</dcterms:created>
  <dcterms:modified xsi:type="dcterms:W3CDTF">2016-06-15T23:17:37Z</dcterms:modified>
</cp:coreProperties>
</file>