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0" r:id="rId2"/>
    <p:sldId id="262" r:id="rId3"/>
    <p:sldId id="277" r:id="rId4"/>
    <p:sldId id="284" r:id="rId5"/>
    <p:sldId id="274" r:id="rId6"/>
    <p:sldId id="288" r:id="rId7"/>
    <p:sldId id="278" r:id="rId8"/>
    <p:sldId id="276" r:id="rId9"/>
    <p:sldId id="268" r:id="rId10"/>
    <p:sldId id="256" r:id="rId11"/>
    <p:sldId id="280" r:id="rId12"/>
    <p:sldId id="281" r:id="rId13"/>
    <p:sldId id="279" r:id="rId14"/>
    <p:sldId id="282" r:id="rId15"/>
    <p:sldId id="290" r:id="rId16"/>
    <p:sldId id="283" r:id="rId17"/>
    <p:sldId id="289" r:id="rId18"/>
    <p:sldId id="291" r:id="rId19"/>
    <p:sldId id="292" r:id="rId20"/>
    <p:sldId id="293" r:id="rId21"/>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33"/>
    <a:srgbClr val="336600"/>
    <a:srgbClr val="808000"/>
    <a:srgbClr val="FF3300"/>
    <a:srgbClr val="333300"/>
    <a:srgbClr val="FFCC00"/>
    <a:srgbClr val="339933"/>
    <a:srgbClr val="FF9900"/>
    <a:srgbClr val="FFFF66"/>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05" autoAdjust="0"/>
    <p:restoredTop sz="94669" autoAdjust="0"/>
  </p:normalViewPr>
  <p:slideViewPr>
    <p:cSldViewPr>
      <p:cViewPr varScale="1">
        <p:scale>
          <a:sx n="83" d="100"/>
          <a:sy n="83" d="100"/>
        </p:scale>
        <p:origin x="-137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54"/>
    </p:cViewPr>
  </p:sorterViewPr>
  <p:notesViewPr>
    <p:cSldViewPr>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18871574655952E-2"/>
          <c:y val="0.10988202230527377"/>
          <c:w val="0.90048549570142322"/>
          <c:h val="0.59075415231327022"/>
        </c:manualLayout>
      </c:layout>
      <c:barChart>
        <c:barDir val="col"/>
        <c:grouping val="clustered"/>
        <c:varyColors val="0"/>
        <c:ser>
          <c:idx val="0"/>
          <c:order val="0"/>
          <c:tx>
            <c:strRef>
              <c:f>Hoja1!$B$1</c:f>
              <c:strCache>
                <c:ptCount val="1"/>
                <c:pt idx="0">
                  <c:v>Hombres</c:v>
                </c:pt>
              </c:strCache>
            </c:strRef>
          </c:tx>
          <c:spPr>
            <a:solidFill>
              <a:srgbClr val="339933"/>
            </a:solidFill>
          </c:spPr>
          <c:invertIfNegative val="0"/>
          <c:cat>
            <c:strRef>
              <c:f>Hoja1!$A$2:$A$5</c:f>
              <c:strCache>
                <c:ptCount val="4"/>
                <c:pt idx="0">
                  <c:v>Soltero</c:v>
                </c:pt>
                <c:pt idx="1">
                  <c:v>Con pareja</c:v>
                </c:pt>
                <c:pt idx="2">
                  <c:v>Sep/div</c:v>
                </c:pt>
                <c:pt idx="3">
                  <c:v>Viudo</c:v>
                </c:pt>
              </c:strCache>
            </c:strRef>
          </c:cat>
          <c:val>
            <c:numRef>
              <c:f>Hoja1!$B$2:$B$5</c:f>
              <c:numCache>
                <c:formatCode>General</c:formatCode>
                <c:ptCount val="4"/>
                <c:pt idx="0">
                  <c:v>0</c:v>
                </c:pt>
                <c:pt idx="1">
                  <c:v>54.5</c:v>
                </c:pt>
                <c:pt idx="2">
                  <c:v>36.4</c:v>
                </c:pt>
                <c:pt idx="3">
                  <c:v>9.1</c:v>
                </c:pt>
              </c:numCache>
            </c:numRef>
          </c:val>
          <c:extLst xmlns:c16r2="http://schemas.microsoft.com/office/drawing/2015/06/chart">
            <c:ext xmlns:c16="http://schemas.microsoft.com/office/drawing/2014/chart" uri="{C3380CC4-5D6E-409C-BE32-E72D297353CC}">
              <c16:uniqueId val="{00000000-D987-4F7D-94D6-39E11A6D17C3}"/>
            </c:ext>
          </c:extLst>
        </c:ser>
        <c:ser>
          <c:idx val="1"/>
          <c:order val="1"/>
          <c:tx>
            <c:strRef>
              <c:f>Hoja1!$C$1</c:f>
              <c:strCache>
                <c:ptCount val="1"/>
                <c:pt idx="0">
                  <c:v>Mujeres</c:v>
                </c:pt>
              </c:strCache>
            </c:strRef>
          </c:tx>
          <c:spPr>
            <a:solidFill>
              <a:srgbClr val="990033"/>
            </a:solidFill>
          </c:spPr>
          <c:invertIfNegative val="0"/>
          <c:cat>
            <c:strRef>
              <c:f>Hoja1!$A$2:$A$5</c:f>
              <c:strCache>
                <c:ptCount val="4"/>
                <c:pt idx="0">
                  <c:v>Soltero</c:v>
                </c:pt>
                <c:pt idx="1">
                  <c:v>Con pareja</c:v>
                </c:pt>
                <c:pt idx="2">
                  <c:v>Sep/div</c:v>
                </c:pt>
                <c:pt idx="3">
                  <c:v>Viudo</c:v>
                </c:pt>
              </c:strCache>
            </c:strRef>
          </c:cat>
          <c:val>
            <c:numRef>
              <c:f>Hoja1!$C$2:$C$5</c:f>
              <c:numCache>
                <c:formatCode>General</c:formatCode>
                <c:ptCount val="4"/>
                <c:pt idx="0">
                  <c:v>24.5</c:v>
                </c:pt>
                <c:pt idx="1">
                  <c:v>44.9</c:v>
                </c:pt>
                <c:pt idx="2">
                  <c:v>16.3</c:v>
                </c:pt>
                <c:pt idx="3">
                  <c:v>14.3</c:v>
                </c:pt>
              </c:numCache>
            </c:numRef>
          </c:val>
          <c:extLst xmlns:c16r2="http://schemas.microsoft.com/office/drawing/2015/06/chart">
            <c:ext xmlns:c16="http://schemas.microsoft.com/office/drawing/2014/chart" uri="{C3380CC4-5D6E-409C-BE32-E72D297353CC}">
              <c16:uniqueId val="{00000001-D987-4F7D-94D6-39E11A6D17C3}"/>
            </c:ext>
          </c:extLst>
        </c:ser>
        <c:ser>
          <c:idx val="2"/>
          <c:order val="2"/>
          <c:tx>
            <c:strRef>
              <c:f>Hoja1!$D$1</c:f>
              <c:strCache>
                <c:ptCount val="1"/>
                <c:pt idx="0">
                  <c:v>Total</c:v>
                </c:pt>
              </c:strCache>
            </c:strRef>
          </c:tx>
          <c:spPr>
            <a:solidFill>
              <a:srgbClr val="FFC000"/>
            </a:solidFill>
          </c:spPr>
          <c:invertIfNegative val="0"/>
          <c:cat>
            <c:strRef>
              <c:f>Hoja1!$A$2:$A$5</c:f>
              <c:strCache>
                <c:ptCount val="4"/>
                <c:pt idx="0">
                  <c:v>Soltero</c:v>
                </c:pt>
                <c:pt idx="1">
                  <c:v>Con pareja</c:v>
                </c:pt>
                <c:pt idx="2">
                  <c:v>Sep/div</c:v>
                </c:pt>
                <c:pt idx="3">
                  <c:v>Viudo</c:v>
                </c:pt>
              </c:strCache>
            </c:strRef>
          </c:cat>
          <c:val>
            <c:numRef>
              <c:f>Hoja1!$D$2:$D$5</c:f>
              <c:numCache>
                <c:formatCode>General</c:formatCode>
                <c:ptCount val="4"/>
                <c:pt idx="0">
                  <c:v>20</c:v>
                </c:pt>
                <c:pt idx="1">
                  <c:v>46.7</c:v>
                </c:pt>
                <c:pt idx="2">
                  <c:v>20</c:v>
                </c:pt>
                <c:pt idx="3">
                  <c:v>13.3</c:v>
                </c:pt>
              </c:numCache>
            </c:numRef>
          </c:val>
          <c:extLst xmlns:c16r2="http://schemas.microsoft.com/office/drawing/2015/06/chart">
            <c:ext xmlns:c16="http://schemas.microsoft.com/office/drawing/2014/chart" uri="{C3380CC4-5D6E-409C-BE32-E72D297353CC}">
              <c16:uniqueId val="{00000002-D987-4F7D-94D6-39E11A6D17C3}"/>
            </c:ext>
          </c:extLst>
        </c:ser>
        <c:dLbls>
          <c:showLegendKey val="0"/>
          <c:showVal val="0"/>
          <c:showCatName val="0"/>
          <c:showSerName val="0"/>
          <c:showPercent val="0"/>
          <c:showBubbleSize val="0"/>
        </c:dLbls>
        <c:gapWidth val="150"/>
        <c:axId val="138274688"/>
        <c:axId val="138276224"/>
      </c:barChart>
      <c:catAx>
        <c:axId val="138274688"/>
        <c:scaling>
          <c:orientation val="minMax"/>
        </c:scaling>
        <c:delete val="0"/>
        <c:axPos val="b"/>
        <c:numFmt formatCode="General" sourceLinked="0"/>
        <c:majorTickMark val="out"/>
        <c:minorTickMark val="none"/>
        <c:tickLblPos val="nextTo"/>
        <c:txPr>
          <a:bodyPr/>
          <a:lstStyle/>
          <a:p>
            <a:pPr>
              <a:defRPr sz="1600"/>
            </a:pPr>
            <a:endParaRPr lang="es-ES"/>
          </a:p>
        </c:txPr>
        <c:crossAx val="138276224"/>
        <c:crosses val="autoZero"/>
        <c:auto val="1"/>
        <c:lblAlgn val="ctr"/>
        <c:lblOffset val="100"/>
        <c:noMultiLvlLbl val="0"/>
      </c:catAx>
      <c:valAx>
        <c:axId val="138276224"/>
        <c:scaling>
          <c:orientation val="minMax"/>
        </c:scaling>
        <c:delete val="0"/>
        <c:axPos val="l"/>
        <c:numFmt formatCode="General" sourceLinked="1"/>
        <c:majorTickMark val="out"/>
        <c:minorTickMark val="none"/>
        <c:tickLblPos val="nextTo"/>
        <c:crossAx val="138274688"/>
        <c:crosses val="autoZero"/>
        <c:crossBetween val="between"/>
      </c:valAx>
      <c:spPr>
        <a:noFill/>
        <a:ln w="25400">
          <a:noFill/>
        </a:ln>
      </c:spPr>
    </c:plotArea>
    <c:legend>
      <c:legendPos val="r"/>
      <c:layout>
        <c:manualLayout>
          <c:xMode val="edge"/>
          <c:yMode val="edge"/>
          <c:x val="0.43414044420596293"/>
          <c:y val="0.75475727406267346"/>
          <c:w val="0.56398328672700659"/>
          <c:h val="0.23902880624949141"/>
        </c:manualLayout>
      </c:layout>
      <c:overlay val="0"/>
      <c:txPr>
        <a:bodyPr/>
        <a:lstStyle/>
        <a:p>
          <a:pPr>
            <a:defRPr sz="140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Columna1</c:v>
                </c:pt>
              </c:strCache>
            </c:strRef>
          </c:tx>
          <c:explosion val="4"/>
          <c:dPt>
            <c:idx val="0"/>
            <c:bubble3D val="0"/>
            <c:spPr>
              <a:solidFill>
                <a:srgbClr val="339933"/>
              </a:solidFill>
            </c:spPr>
            <c:extLst xmlns:c16r2="http://schemas.microsoft.com/office/drawing/2015/06/chart">
              <c:ext xmlns:c16="http://schemas.microsoft.com/office/drawing/2014/chart" uri="{C3380CC4-5D6E-409C-BE32-E72D297353CC}">
                <c16:uniqueId val="{00000001-3486-41C1-A601-D038AD560628}"/>
              </c:ext>
            </c:extLst>
          </c:dPt>
          <c:dPt>
            <c:idx val="1"/>
            <c:bubble3D val="0"/>
            <c:extLst xmlns:c16r2="http://schemas.microsoft.com/office/drawing/2015/06/chart">
              <c:ext xmlns:c16="http://schemas.microsoft.com/office/drawing/2014/chart" uri="{C3380CC4-5D6E-409C-BE32-E72D297353CC}">
                <c16:uniqueId val="{00000000-3486-41C1-A601-D038AD560628}"/>
              </c:ext>
            </c:extLst>
          </c:dPt>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486-41C1-A601-D038AD560628}"/>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486-41C1-A601-D038AD560628}"/>
                </c:ext>
              </c:extLst>
            </c:dLbl>
            <c:spPr>
              <a:noFill/>
              <a:ln>
                <a:noFill/>
              </a:ln>
              <a:effectLst/>
            </c:spPr>
            <c:txPr>
              <a:bodyPr/>
              <a:lstStyle/>
              <a:p>
                <a:pPr>
                  <a:defRPr b="1">
                    <a:solidFill>
                      <a:schemeClr val="bg1"/>
                    </a:solidFill>
                  </a:defRPr>
                </a:pPr>
                <a:endParaRPr lang="es-E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Hoja1!$A$2:$A$3</c:f>
              <c:strCache>
                <c:ptCount val="2"/>
                <c:pt idx="0">
                  <c:v>Hombres </c:v>
                </c:pt>
                <c:pt idx="1">
                  <c:v>Mujeres</c:v>
                </c:pt>
              </c:strCache>
            </c:strRef>
          </c:cat>
          <c:val>
            <c:numRef>
              <c:f>Hoja1!$B$2:$B$3</c:f>
              <c:numCache>
                <c:formatCode>General</c:formatCode>
                <c:ptCount val="2"/>
                <c:pt idx="0">
                  <c:v>18.3</c:v>
                </c:pt>
                <c:pt idx="1">
                  <c:v>81.7</c:v>
                </c:pt>
              </c:numCache>
            </c:numRef>
          </c:val>
          <c:extLst xmlns:c16r2="http://schemas.microsoft.com/office/drawing/2015/06/chart">
            <c:ext xmlns:c16="http://schemas.microsoft.com/office/drawing/2014/chart" uri="{C3380CC4-5D6E-409C-BE32-E72D297353CC}">
              <c16:uniqueId val="{00000002-3486-41C1-A601-D038AD560628}"/>
            </c:ext>
          </c:extLst>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59962043585479"/>
          <c:y val="8.1463376765634282E-2"/>
          <c:w val="0.84229194998238555"/>
          <c:h val="0.69776846076544841"/>
        </c:manualLayout>
      </c:layout>
      <c:barChart>
        <c:barDir val="col"/>
        <c:grouping val="clustered"/>
        <c:varyColors val="0"/>
        <c:ser>
          <c:idx val="0"/>
          <c:order val="0"/>
          <c:tx>
            <c:strRef>
              <c:f>Hoja1!$B$1</c:f>
              <c:strCache>
                <c:ptCount val="1"/>
                <c:pt idx="0">
                  <c:v>Hombre</c:v>
                </c:pt>
              </c:strCache>
            </c:strRef>
          </c:tx>
          <c:spPr>
            <a:solidFill>
              <a:srgbClr val="339933"/>
            </a:solidFill>
          </c:spPr>
          <c:invertIfNegative val="0"/>
          <c:dLbls>
            <c:dLbl>
              <c:idx val="0"/>
              <c:layout>
                <c:manualLayout>
                  <c:x val="-2.8148261102383439E-2"/>
                  <c:y val="-1.028628818885733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4F6-4F9E-870C-893CCF681CDB}"/>
                </c:ext>
              </c:extLst>
            </c:dLbl>
            <c:dLbl>
              <c:idx val="1"/>
              <c:layout>
                <c:manualLayout>
                  <c:x val="-1.4074130551191713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4F6-4F9E-870C-893CCF681CDB}"/>
                </c:ext>
              </c:extLst>
            </c:dLbl>
            <c:spPr>
              <a:noFill/>
              <a:ln>
                <a:noFill/>
              </a:ln>
              <a:effectLst/>
            </c:spPr>
            <c:txPr>
              <a:bodyPr/>
              <a:lstStyle/>
              <a:p>
                <a:pPr>
                  <a:defRPr sz="14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&lt;  1 SM</c:v>
                </c:pt>
                <c:pt idx="1">
                  <c:v>Hasta 2 SM</c:v>
                </c:pt>
                <c:pt idx="2">
                  <c:v>Más 2 SM</c:v>
                </c:pt>
                <c:pt idx="3">
                  <c:v>No sabe</c:v>
                </c:pt>
              </c:strCache>
            </c:strRef>
          </c:cat>
          <c:val>
            <c:numRef>
              <c:f>Hoja1!$B$2:$B$5</c:f>
              <c:numCache>
                <c:formatCode>General</c:formatCode>
                <c:ptCount val="4"/>
                <c:pt idx="0">
                  <c:v>36.4</c:v>
                </c:pt>
                <c:pt idx="1">
                  <c:v>18.2</c:v>
                </c:pt>
                <c:pt idx="2">
                  <c:v>18.2</c:v>
                </c:pt>
                <c:pt idx="3">
                  <c:v>27.3</c:v>
                </c:pt>
              </c:numCache>
            </c:numRef>
          </c:val>
          <c:extLst xmlns:c16r2="http://schemas.microsoft.com/office/drawing/2015/06/chart">
            <c:ext xmlns:c16="http://schemas.microsoft.com/office/drawing/2014/chart" uri="{C3380CC4-5D6E-409C-BE32-E72D297353CC}">
              <c16:uniqueId val="{00000002-14F6-4F9E-870C-893CCF681CDB}"/>
            </c:ext>
          </c:extLst>
        </c:ser>
        <c:ser>
          <c:idx val="1"/>
          <c:order val="1"/>
          <c:tx>
            <c:strRef>
              <c:f>Hoja1!$C$1</c:f>
              <c:strCache>
                <c:ptCount val="1"/>
                <c:pt idx="0">
                  <c:v>Mujer</c:v>
                </c:pt>
              </c:strCache>
            </c:strRef>
          </c:tx>
          <c:invertIfNegative val="0"/>
          <c:dLbls>
            <c:dLbl>
              <c:idx val="1"/>
              <c:layout>
                <c:manualLayout>
                  <c:x val="1.6888956661430057E-2"/>
                  <c:y val="-2.743010183695288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4F6-4F9E-870C-893CCF681CDB}"/>
                </c:ext>
              </c:extLst>
            </c:dLbl>
            <c:spPr>
              <a:noFill/>
              <a:ln>
                <a:noFill/>
              </a:ln>
              <a:effectLst/>
            </c:spPr>
            <c:txPr>
              <a:bodyPr/>
              <a:lstStyle/>
              <a:p>
                <a:pPr>
                  <a:defRPr sz="14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&lt;  1 SM</c:v>
                </c:pt>
                <c:pt idx="1">
                  <c:v>Hasta 2 SM</c:v>
                </c:pt>
                <c:pt idx="2">
                  <c:v>Más 2 SM</c:v>
                </c:pt>
                <c:pt idx="3">
                  <c:v>No sabe</c:v>
                </c:pt>
              </c:strCache>
            </c:strRef>
          </c:cat>
          <c:val>
            <c:numRef>
              <c:f>Hoja1!$C$2:$C$5</c:f>
              <c:numCache>
                <c:formatCode>General</c:formatCode>
                <c:ptCount val="4"/>
                <c:pt idx="0">
                  <c:v>68.099999999999994</c:v>
                </c:pt>
                <c:pt idx="1">
                  <c:v>21.3</c:v>
                </c:pt>
                <c:pt idx="2">
                  <c:v>4.3</c:v>
                </c:pt>
                <c:pt idx="3">
                  <c:v>6.4</c:v>
                </c:pt>
              </c:numCache>
            </c:numRef>
          </c:val>
          <c:extLst xmlns:c16r2="http://schemas.microsoft.com/office/drawing/2015/06/chart">
            <c:ext xmlns:c16="http://schemas.microsoft.com/office/drawing/2014/chart" uri="{C3380CC4-5D6E-409C-BE32-E72D297353CC}">
              <c16:uniqueId val="{00000004-14F6-4F9E-870C-893CCF681CDB}"/>
            </c:ext>
          </c:extLst>
        </c:ser>
        <c:dLbls>
          <c:showLegendKey val="0"/>
          <c:showVal val="0"/>
          <c:showCatName val="0"/>
          <c:showSerName val="0"/>
          <c:showPercent val="0"/>
          <c:showBubbleSize val="0"/>
        </c:dLbls>
        <c:gapWidth val="150"/>
        <c:axId val="139701632"/>
        <c:axId val="139703424"/>
      </c:barChart>
      <c:catAx>
        <c:axId val="139701632"/>
        <c:scaling>
          <c:orientation val="minMax"/>
        </c:scaling>
        <c:delete val="0"/>
        <c:axPos val="b"/>
        <c:numFmt formatCode="General" sourceLinked="0"/>
        <c:majorTickMark val="out"/>
        <c:minorTickMark val="none"/>
        <c:tickLblPos val="nextTo"/>
        <c:txPr>
          <a:bodyPr/>
          <a:lstStyle/>
          <a:p>
            <a:pPr>
              <a:defRPr sz="1400"/>
            </a:pPr>
            <a:endParaRPr lang="es-ES"/>
          </a:p>
        </c:txPr>
        <c:crossAx val="139703424"/>
        <c:crosses val="autoZero"/>
        <c:auto val="1"/>
        <c:lblAlgn val="ctr"/>
        <c:lblOffset val="100"/>
        <c:noMultiLvlLbl val="0"/>
      </c:catAx>
      <c:valAx>
        <c:axId val="139703424"/>
        <c:scaling>
          <c:orientation val="minMax"/>
        </c:scaling>
        <c:delete val="1"/>
        <c:axPos val="l"/>
        <c:numFmt formatCode="General" sourceLinked="1"/>
        <c:majorTickMark val="out"/>
        <c:minorTickMark val="none"/>
        <c:tickLblPos val="nextTo"/>
        <c:crossAx val="139701632"/>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78015486202019E-2"/>
          <c:y val="0.11547706820454295"/>
          <c:w val="0.90048549570142322"/>
          <c:h val="0.59075415231327022"/>
        </c:manualLayout>
      </c:layout>
      <c:barChart>
        <c:barDir val="col"/>
        <c:grouping val="clustered"/>
        <c:varyColors val="0"/>
        <c:ser>
          <c:idx val="0"/>
          <c:order val="0"/>
          <c:tx>
            <c:strRef>
              <c:f>Hoja1!$B$1</c:f>
              <c:strCache>
                <c:ptCount val="1"/>
                <c:pt idx="0">
                  <c:v>Columna1</c:v>
                </c:pt>
              </c:strCache>
            </c:strRef>
          </c:tx>
          <c:spPr>
            <a:solidFill>
              <a:srgbClr val="339933"/>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Hoja1!$A$3:$A$9</c:f>
              <c:strCache>
                <c:ptCount val="7"/>
                <c:pt idx="0">
                  <c:v> Familiar o amigo</c:v>
                </c:pt>
                <c:pt idx="1">
                  <c:v>Religioso</c:v>
                </c:pt>
                <c:pt idx="2">
                  <c:v>Médico gral</c:v>
                </c:pt>
                <c:pt idx="3">
                  <c:v>Esp.  SM </c:v>
                </c:pt>
                <c:pt idx="4">
                  <c:v>Se automedica</c:v>
                </c:pt>
                <c:pt idx="5">
                  <c:v>R. Caseros</c:v>
                </c:pt>
                <c:pt idx="6">
                  <c:v>Ejercicios</c:v>
                </c:pt>
              </c:strCache>
            </c:strRef>
          </c:cat>
          <c:val>
            <c:numRef>
              <c:f>Hoja1!$B$3:$B$9</c:f>
              <c:numCache>
                <c:formatCode>General</c:formatCode>
                <c:ptCount val="7"/>
                <c:pt idx="0">
                  <c:v>33.299999999999997</c:v>
                </c:pt>
                <c:pt idx="1">
                  <c:v>15</c:v>
                </c:pt>
                <c:pt idx="2">
                  <c:v>13.3</c:v>
                </c:pt>
                <c:pt idx="3">
                  <c:v>20</c:v>
                </c:pt>
                <c:pt idx="4">
                  <c:v>35</c:v>
                </c:pt>
                <c:pt idx="5">
                  <c:v>20</c:v>
                </c:pt>
                <c:pt idx="6">
                  <c:v>15</c:v>
                </c:pt>
              </c:numCache>
            </c:numRef>
          </c:val>
          <c:extLst xmlns:c16r2="http://schemas.microsoft.com/office/drawing/2015/06/chart">
            <c:ext xmlns:c16="http://schemas.microsoft.com/office/drawing/2014/chart" uri="{C3380CC4-5D6E-409C-BE32-E72D297353CC}">
              <c16:uniqueId val="{00000000-49C7-4C28-A240-DABF90B6D2A4}"/>
            </c:ext>
          </c:extLst>
        </c:ser>
        <c:dLbls>
          <c:showLegendKey val="0"/>
          <c:showVal val="0"/>
          <c:showCatName val="0"/>
          <c:showSerName val="0"/>
          <c:showPercent val="0"/>
          <c:showBubbleSize val="0"/>
        </c:dLbls>
        <c:gapWidth val="150"/>
        <c:axId val="139844992"/>
        <c:axId val="139883648"/>
      </c:barChart>
      <c:catAx>
        <c:axId val="139844992"/>
        <c:scaling>
          <c:orientation val="minMax"/>
        </c:scaling>
        <c:delete val="0"/>
        <c:axPos val="b"/>
        <c:numFmt formatCode="General" sourceLinked="0"/>
        <c:majorTickMark val="out"/>
        <c:minorTickMark val="none"/>
        <c:tickLblPos val="nextTo"/>
        <c:txPr>
          <a:bodyPr/>
          <a:lstStyle/>
          <a:p>
            <a:pPr>
              <a:defRPr sz="1600"/>
            </a:pPr>
            <a:endParaRPr lang="es-ES"/>
          </a:p>
        </c:txPr>
        <c:crossAx val="139883648"/>
        <c:crosses val="autoZero"/>
        <c:auto val="1"/>
        <c:lblAlgn val="ctr"/>
        <c:lblOffset val="100"/>
        <c:noMultiLvlLbl val="0"/>
      </c:catAx>
      <c:valAx>
        <c:axId val="139883648"/>
        <c:scaling>
          <c:orientation val="minMax"/>
        </c:scaling>
        <c:delete val="1"/>
        <c:axPos val="l"/>
        <c:numFmt formatCode="General" sourceLinked="1"/>
        <c:majorTickMark val="out"/>
        <c:minorTickMark val="none"/>
        <c:tickLblPos val="nextTo"/>
        <c:crossAx val="139844992"/>
        <c:crosses val="autoZero"/>
        <c:crossBetween val="between"/>
      </c:valAx>
      <c:spPr>
        <a:noFill/>
        <a:ln w="25400">
          <a:noFill/>
        </a:ln>
      </c:spPr>
    </c:plotArea>
    <c:plotVisOnly val="1"/>
    <c:dispBlanksAs val="gap"/>
    <c:showDLblsOverMax val="0"/>
  </c:chart>
  <c:txPr>
    <a:bodyPr/>
    <a:lstStyle/>
    <a:p>
      <a:pPr>
        <a:defRPr sz="1800"/>
      </a:pPr>
      <a:endParaRPr lang="es-E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9FDF26-2AD5-4EE6-8DDD-4D642B2CECE7}" type="datetimeFigureOut">
              <a:rPr lang="en-US"/>
              <a:t>10/12/2016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D95E9B3-EE33-46E9-AABE-5084F3C69E0B}" type="slidenum">
              <a:rPr lang="en-US"/>
              <a:t>‹Nº›</a:t>
            </a:fld>
            <a:endParaRPr lang="en-US" dirty="0"/>
          </a:p>
        </p:txBody>
      </p:sp>
    </p:spTree>
    <p:extLst>
      <p:ext uri="{BB962C8B-B14F-4D97-AF65-F5344CB8AC3E}">
        <p14:creationId xmlns:p14="http://schemas.microsoft.com/office/powerpoint/2010/main" val="292812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5E9B3-EE33-46E9-AABE-5084F3C69E0B}" type="slidenum">
              <a:rPr lang="en-US"/>
              <a:t>1</a:t>
            </a:fld>
            <a:endParaRPr lang="en-US" dirty="0"/>
          </a:p>
        </p:txBody>
      </p:sp>
    </p:spTree>
    <p:extLst>
      <p:ext uri="{BB962C8B-B14F-4D97-AF65-F5344CB8AC3E}">
        <p14:creationId xmlns:p14="http://schemas.microsoft.com/office/powerpoint/2010/main" val="152787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D95E9B3-EE33-46E9-AABE-5084F3C69E0B}" type="slidenum">
              <a:rPr lang="en-US" smtClean="0"/>
              <a:t>2</a:t>
            </a:fld>
            <a:endParaRPr lang="en-US" dirty="0"/>
          </a:p>
        </p:txBody>
      </p:sp>
    </p:spTree>
    <p:extLst>
      <p:ext uri="{BB962C8B-B14F-4D97-AF65-F5344CB8AC3E}">
        <p14:creationId xmlns:p14="http://schemas.microsoft.com/office/powerpoint/2010/main" val="212070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43113" y="1162050"/>
            <a:ext cx="3556000" cy="2667000"/>
          </a:xfrm>
        </p:spPr>
      </p:sp>
      <p:sp>
        <p:nvSpPr>
          <p:cNvPr id="3" name="Marcador de notas 2"/>
          <p:cNvSpPr>
            <a:spLocks noGrp="1"/>
          </p:cNvSpPr>
          <p:nvPr>
            <p:ph type="body" idx="1"/>
          </p:nvPr>
        </p:nvSpPr>
        <p:spPr>
          <a:xfrm>
            <a:off x="0" y="3989327"/>
            <a:ext cx="7008778" cy="5124569"/>
          </a:xfrm>
        </p:spPr>
        <p:txBody>
          <a:bodyPr/>
          <a:lstStyle/>
          <a:p>
            <a:r>
              <a:rPr lang="es-ES" sz="1000" dirty="0"/>
              <a:t>El Fondo de Población de Naciones Unidas estima que en el 2050, uno de cada cinco habitantes en el mundo tendrá 60 años o más. </a:t>
            </a:r>
          </a:p>
          <a:p>
            <a:r>
              <a:rPr lang="es-ES" sz="1000" dirty="0"/>
              <a:t>Hay 11.7  millones de personas de 60 años y más, lo que representa 9.7% de la población total.</a:t>
            </a:r>
          </a:p>
          <a:p>
            <a:r>
              <a:rPr lang="es-ES" sz="1000" dirty="0"/>
              <a:t>Hay un aumento de hogares monoparentales, sobre todo de mujeres que puede producir sentimientos de inestabilidad, aislamiento, soledad incrementando el riesgo de sufrir depresión y ansiedad. </a:t>
            </a:r>
          </a:p>
          <a:p>
            <a:endParaRPr lang="es-ES" sz="1000" dirty="0"/>
          </a:p>
          <a:p>
            <a:r>
              <a:rPr lang="es-ES" sz="1000" dirty="0"/>
              <a:t>OMS (2016)  más del 20% de la población de 60 años o más presenta algún trastorno mental o neural. La demencia y la depresión son los trastornos más frecuentes.</a:t>
            </a:r>
          </a:p>
          <a:p>
            <a:r>
              <a:rPr lang="es-MX" sz="1000" dirty="0"/>
              <a:t>El 6.6% de la discapacidad en este grupo se atribuye a trastornos mentales y del sistema nervioso.</a:t>
            </a:r>
          </a:p>
          <a:p>
            <a:endParaRPr lang="es-ES" sz="1000" dirty="0"/>
          </a:p>
          <a:p>
            <a:r>
              <a:rPr lang="es-ES" sz="1000" dirty="0"/>
              <a:t>En México los trastornos más frecuentes son la demencia, los trastornos mentales y del comportamiento debidos al uso de alcohol, trastornos depresivos, esquizofrenia. Las mujeres presentan con mayor frecuencia depresión y entre los 65 y 74 años, después disminuye el porcentaje. (ENSANUT, 2012)</a:t>
            </a:r>
          </a:p>
          <a:p>
            <a:r>
              <a:rPr lang="es-MX" sz="1000" dirty="0"/>
              <a:t>Deterioro cognoscitivo no demencia 7.3%</a:t>
            </a:r>
          </a:p>
          <a:p>
            <a:r>
              <a:rPr lang="es-MX" sz="1000" dirty="0"/>
              <a:t>Demencias 7.9%</a:t>
            </a:r>
          </a:p>
          <a:p>
            <a:r>
              <a:rPr lang="es-MX" sz="1000" dirty="0"/>
              <a:t>Demencias u sintomatología depresiva  clínicamente significativa 35.6%</a:t>
            </a:r>
          </a:p>
          <a:p>
            <a:endParaRPr lang="es-MX" sz="1000" dirty="0"/>
          </a:p>
          <a:p>
            <a:r>
              <a:rPr lang="es-ES" sz="1000" dirty="0"/>
              <a:t>Las patologías neurodegenerativas, frecuentemente se asocian con depresión y ansiedad. </a:t>
            </a:r>
          </a:p>
          <a:p>
            <a:r>
              <a:rPr lang="es-ES" sz="1000" dirty="0"/>
              <a:t>La depresión no se diagnóstica adecuadamente y los síntomas se consideran erróneamente como parte del proceso de envejecimiento y menos del 15% recibe un tratamiento apropiado. </a:t>
            </a:r>
          </a:p>
          <a:p>
            <a:endParaRPr lang="es-ES" sz="1000" dirty="0"/>
          </a:p>
          <a:p>
            <a:r>
              <a:rPr lang="es-ES" sz="1000" dirty="0"/>
              <a:t>Los adultos mayores que sufren depresión tiene dos o tres veces más riesgo de tener dos o más enfermedades crónicas y de dos a seis veces de sufrir cuando menos una limitación en sus actividades cotidianas.  </a:t>
            </a:r>
          </a:p>
          <a:p>
            <a:r>
              <a:rPr lang="es-MX" sz="1000" dirty="0"/>
              <a:t>La tasa de suicidio en las personas mayores es aproximadamente el doble que la de los grupo de edad más jóvenes. </a:t>
            </a:r>
          </a:p>
          <a:p>
            <a:endParaRPr lang="es-MX" sz="1000" dirty="0"/>
          </a:p>
          <a:p>
            <a:r>
              <a:rPr lang="es-MX" sz="1000" dirty="0"/>
              <a:t>Las personas que tienen  este tipo de trastornos como quienes lo asisten necesitan apoyo sanitario, social, económico y legal. </a:t>
            </a:r>
          </a:p>
          <a:p>
            <a:r>
              <a:rPr lang="es-MX" sz="1000" dirty="0"/>
              <a:t>Suicidios Con base en los registros administrativos de las Secretaría de Salud, se ha observado una alta prevalencia de suicidios entre la población adulta mayor, particularmente en hombres de 80 años y más de edad. En 2012 se registró una tasa de 15.3 suicidios por cada 100 mil hombres de esa edad, y una tasa considerablemente menor para las mujeres, de 0.2 por cien mil. Como apunta Becerra (s/f), lo anterior representa un problema de salud pública con costos sociales y económicos de enormes proporciones. Este grave problema se puede asociar a la prevalencia de trastornos afectivos, cognitivos y conductuales en la edad avanzada que, a pesar de ser padecimientos potencialmente tratables, no son diagnosticados ni tratados adecuadamente, por lo que desembocan en el suicidio de quienes lo padecen.</a:t>
            </a:r>
            <a:endParaRPr lang="es-ES" sz="1000" dirty="0"/>
          </a:p>
        </p:txBody>
      </p:sp>
      <p:sp>
        <p:nvSpPr>
          <p:cNvPr id="4" name="Marcador de número de diapositiva 3"/>
          <p:cNvSpPr>
            <a:spLocks noGrp="1"/>
          </p:cNvSpPr>
          <p:nvPr>
            <p:ph type="sldNum" sz="quarter" idx="10"/>
          </p:nvPr>
        </p:nvSpPr>
        <p:spPr/>
        <p:txBody>
          <a:bodyPr/>
          <a:lstStyle/>
          <a:p>
            <a:fld id="{FD95E9B3-EE33-46E9-AABE-5084F3C69E0B}" type="slidenum">
              <a:rPr lang="en-US" smtClean="0"/>
              <a:t>3</a:t>
            </a:fld>
            <a:endParaRPr lang="en-US" dirty="0"/>
          </a:p>
        </p:txBody>
      </p:sp>
    </p:spTree>
    <p:extLst>
      <p:ext uri="{BB962C8B-B14F-4D97-AF65-F5344CB8AC3E}">
        <p14:creationId xmlns:p14="http://schemas.microsoft.com/office/powerpoint/2010/main" val="3313014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Derechohabiencia a servicios de salud Los datos presentados sugieren un gran reto para el sector salud. De acuerdo con los resultados de la ENSANUT 2012, en ese año, 16.6% no era derechohabiente de institución alguna, mientras que el Seguro Popular de Salud cubría prácticamente a 30% de la población, y es más común entre los residentes de áreas rurales que entre los de áreas urbanas (60.5% y 20.7%, respectivamente). Por otro lado, la geriatría es una rama de la medicina que no se ha extendido lo suficiente como para cubrir las necesidades de la población adulta mayor en nuestro país. Los indicadores internacionales recomiendan que exista un geriatra por cada 50,000 habitantes (Gutiérrez y Lezama, 2013). El Instituto Nacional de Geriatría señala que hasta enero de 2012, en México existían 450 geriatras certificados, lo que equivale a un geriatra por cada 22,345 personas adultas mayores, o a un geriatra por cada 10,270 personas de 70 años y más, edades en las que pudieran ser más susceptibles de requerir esta atención especializada. Datos del mismo Instituto indican que anualmente se forman 20 geriatras, lo cual es insuficiente para cubrir las necesidades presentes y futuras de atención geriátrica en el país, pues para aproximarse a los indicadores internacionales se requeriría formar, entre 2014 y 2020, a cerca de 2,000 geriatras, para lo cual sería necesario que egresen alrededor de 200 por año (Gutié- rrez y Lezama, 2013).</a:t>
            </a:r>
            <a:endParaRPr lang="es-ES" dirty="0"/>
          </a:p>
          <a:p>
            <a:endParaRPr lang="es-ES" dirty="0"/>
          </a:p>
        </p:txBody>
      </p:sp>
      <p:sp>
        <p:nvSpPr>
          <p:cNvPr id="4" name="Marcador de número de diapositiva 3"/>
          <p:cNvSpPr>
            <a:spLocks noGrp="1"/>
          </p:cNvSpPr>
          <p:nvPr>
            <p:ph type="sldNum" sz="quarter" idx="10"/>
          </p:nvPr>
        </p:nvSpPr>
        <p:spPr/>
        <p:txBody>
          <a:bodyPr/>
          <a:lstStyle/>
          <a:p>
            <a:fld id="{FD95E9B3-EE33-46E9-AABE-5084F3C69E0B}" type="slidenum">
              <a:rPr lang="en-US" smtClean="0"/>
              <a:t>4</a:t>
            </a:fld>
            <a:endParaRPr lang="en-US" dirty="0"/>
          </a:p>
        </p:txBody>
      </p:sp>
      <p:graphicFrame>
        <p:nvGraphicFramePr>
          <p:cNvPr id="5" name="Objeto 4"/>
          <p:cNvGraphicFramePr>
            <a:graphicFrameLocks noChangeAspect="1"/>
          </p:cNvGraphicFramePr>
          <p:nvPr>
            <p:extLst>
              <p:ext uri="{D42A27DB-BD31-4B8C-83A1-F6EECF244321}">
                <p14:modId xmlns:p14="http://schemas.microsoft.com/office/powerpoint/2010/main" val="4184297512"/>
              </p:ext>
            </p:extLst>
          </p:nvPr>
        </p:nvGraphicFramePr>
        <p:xfrm>
          <a:off x="1168400" y="2906739"/>
          <a:ext cx="4671978" cy="3484536"/>
        </p:xfrm>
        <a:graphic>
          <a:graphicData uri="http://schemas.openxmlformats.org/presentationml/2006/ole">
            <mc:AlternateContent xmlns:mc="http://schemas.openxmlformats.org/markup-compatibility/2006">
              <mc:Choice xmlns:v="urn:schemas-microsoft-com:vml" Requires="v">
                <p:oleObj spid="_x0000_s1084" name="Slide" r:id="rId4" imgW="4570388" imgH="3427437" progId="PowerPoint.Slide.12">
                  <p:embed/>
                </p:oleObj>
              </mc:Choice>
              <mc:Fallback>
                <p:oleObj name="Slide" r:id="rId4" imgW="4570388" imgH="3427437" progId="PowerPoint.Slide.12">
                  <p:embed/>
                  <p:pic>
                    <p:nvPicPr>
                      <p:cNvPr id="0" name=""/>
                      <p:cNvPicPr/>
                      <p:nvPr/>
                    </p:nvPicPr>
                    <p:blipFill>
                      <a:blip r:embed="rId5"/>
                      <a:stretch>
                        <a:fillRect/>
                      </a:stretch>
                    </p:blipFill>
                    <p:spPr>
                      <a:xfrm>
                        <a:off x="1168400" y="2906739"/>
                        <a:ext cx="4671978" cy="3484536"/>
                      </a:xfrm>
                      <a:prstGeom prst="rect">
                        <a:avLst/>
                      </a:prstGeom>
                    </p:spPr>
                  </p:pic>
                </p:oleObj>
              </mc:Fallback>
            </mc:AlternateContent>
          </a:graphicData>
        </a:graphic>
      </p:graphicFrame>
    </p:spTree>
    <p:extLst>
      <p:ext uri="{BB962C8B-B14F-4D97-AF65-F5344CB8AC3E}">
        <p14:creationId xmlns:p14="http://schemas.microsoft.com/office/powerpoint/2010/main" val="299204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5E9B3-EE33-46E9-AABE-5084F3C69E0B}" type="slidenum">
              <a:rPr lang="en-US"/>
              <a:t>10</a:t>
            </a:fld>
            <a:endParaRPr lang="en-US" dirty="0"/>
          </a:p>
        </p:txBody>
      </p:sp>
    </p:spTree>
    <p:extLst>
      <p:ext uri="{BB962C8B-B14F-4D97-AF65-F5344CB8AC3E}">
        <p14:creationId xmlns:p14="http://schemas.microsoft.com/office/powerpoint/2010/main" val="3704349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D797EF74-5EC5-49FB-9230-18FE0B8E15EE}" type="datetimeFigureOut">
              <a:rPr lang="es-MX" smtClean="0"/>
              <a:t>12/10/2016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D91D6A80-A859-4119-A437-8230584ADF9C}" type="slidenum">
              <a:rPr lang="es-MX" smtClean="0"/>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D797EF74-5EC5-49FB-9230-18FE0B8E15EE}" type="datetimeFigureOut">
              <a:rPr lang="es-MX" smtClean="0"/>
              <a:t>12/10/2016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D91D6A80-A859-4119-A437-8230584ADF9C}" type="slidenum">
              <a:rPr lang="es-MX" smtClean="0"/>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D797EF74-5EC5-49FB-9230-18FE0B8E15EE}" type="datetimeFigureOut">
              <a:rPr lang="es-MX" smtClean="0"/>
              <a:t>12/10/2016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D91D6A80-A859-4119-A437-8230584ADF9C}" type="slidenum">
              <a:rPr lang="es-MX" smtClean="0"/>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D797EF74-5EC5-49FB-9230-18FE0B8E15EE}" type="datetimeFigureOut">
              <a:rPr lang="es-MX" smtClean="0"/>
              <a:t>12/10/2016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D91D6A80-A859-4119-A437-8230584ADF9C}" type="slidenum">
              <a:rPr lang="es-MX" smtClean="0"/>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D797EF74-5EC5-49FB-9230-18FE0B8E15EE}" type="datetimeFigureOut">
              <a:rPr lang="es-MX" smtClean="0"/>
              <a:t>12/10/2016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D91D6A80-A859-4119-A437-8230584ADF9C}" type="slidenum">
              <a:rPr lang="es-MX" smtClean="0"/>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D797EF74-5EC5-49FB-9230-18FE0B8E15EE}" type="datetimeFigureOut">
              <a:rPr lang="es-MX" smtClean="0"/>
              <a:t>12/10/2016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D91D6A80-A859-4119-A437-8230584ADF9C}" type="slidenum">
              <a:rPr lang="es-MX" smtClean="0"/>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D797EF74-5EC5-49FB-9230-18FE0B8E15EE}" type="datetimeFigureOut">
              <a:rPr lang="es-MX" smtClean="0"/>
              <a:t>12/10/2016</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D91D6A80-A859-4119-A437-8230584ADF9C}" type="slidenum">
              <a:rPr lang="es-MX" smtClean="0"/>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D797EF74-5EC5-49FB-9230-18FE0B8E15EE}" type="datetimeFigureOut">
              <a:rPr lang="es-MX" smtClean="0"/>
              <a:t>12/10/2016</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D91D6A80-A859-4119-A437-8230584ADF9C}" type="slidenum">
              <a:rPr lang="es-MX" smtClean="0"/>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797EF74-5EC5-49FB-9230-18FE0B8E15EE}" type="datetimeFigureOut">
              <a:rPr lang="es-MX" smtClean="0"/>
              <a:t>12/10/2016</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D91D6A80-A859-4119-A437-8230584ADF9C}" type="slidenum">
              <a:rPr lang="es-MX" smtClean="0"/>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797EF74-5EC5-49FB-9230-18FE0B8E15EE}" type="datetimeFigureOut">
              <a:rPr lang="es-MX" smtClean="0"/>
              <a:t>12/10/2016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D91D6A80-A859-4119-A437-8230584ADF9C}" type="slidenum">
              <a:rPr lang="es-MX" smtClean="0"/>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797EF74-5EC5-49FB-9230-18FE0B8E15EE}" type="datetimeFigureOut">
              <a:rPr lang="es-MX" smtClean="0"/>
              <a:t>12/10/2016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D91D6A80-A859-4119-A437-8230584ADF9C}" type="slidenum">
              <a:rPr lang="es-MX" smtClean="0"/>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7EF74-5EC5-49FB-9230-18FE0B8E15EE}" type="datetimeFigureOut">
              <a:rPr lang="es-MX" smtClean="0"/>
              <a:t>12/10/2016</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D6A80-A859-4119-A437-8230584ADF9C}" type="slidenum">
              <a:rPr lang="es-MX" smtClean="0"/>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68957"/>
          </a:xfrm>
        </p:spPr>
        <p:txBody>
          <a:bodyPr>
            <a:normAutofit/>
          </a:bodyPr>
          <a:lstStyle/>
          <a:p>
            <a:r>
              <a:rPr lang="es-MX" sz="3500" b="1" dirty="0">
                <a:solidFill>
                  <a:srgbClr val="336600"/>
                </a:solidFill>
                <a:latin typeface="Calibri" charset="0"/>
              </a:rPr>
              <a:t>Necesidades de atención en salud mental para la población de la tercera edad que acude a centros de atención primaria de la Ciudad de México</a:t>
            </a:r>
            <a:r>
              <a:rPr lang="en-US" sz="3500" b="1" dirty="0">
                <a:solidFill>
                  <a:srgbClr val="336600"/>
                </a:solidFill>
              </a:rPr>
              <a:t/>
            </a:r>
            <a:br>
              <a:rPr lang="en-US" sz="3500" b="1" dirty="0">
                <a:solidFill>
                  <a:srgbClr val="336600"/>
                </a:solidFill>
              </a:rPr>
            </a:br>
            <a:endParaRPr lang="en-US" sz="3500" b="1" dirty="0">
              <a:solidFill>
                <a:srgbClr val="336600"/>
              </a:solidFill>
            </a:endParaRPr>
          </a:p>
        </p:txBody>
      </p:sp>
      <p:pic>
        <p:nvPicPr>
          <p:cNvPr id="8" name="Picture 8" descr="http://2.bp.blogspot.com/-gHsz3YSINyo/T5HCqCAw5rI/AAAAAAAAAEc/Pb0-Fp8a8hA/s1600/dibujo+centro+de+salud.gif"/>
          <p:cNvPicPr>
            <a:picLocks noChangeAspect="1" noChangeArrowheads="1"/>
          </p:cNvPicPr>
          <p:nvPr/>
        </p:nvPicPr>
        <p:blipFill>
          <a:blip r:embed="rId3" cstate="print"/>
          <a:srcRect/>
          <a:stretch>
            <a:fillRect/>
          </a:stretch>
        </p:blipFill>
        <p:spPr bwMode="auto">
          <a:xfrm>
            <a:off x="5641817" y="3137187"/>
            <a:ext cx="3044983" cy="3726532"/>
          </a:xfrm>
          <a:prstGeom prst="rect">
            <a:avLst/>
          </a:prstGeom>
          <a:noFill/>
        </p:spPr>
      </p:pic>
      <p:pic>
        <p:nvPicPr>
          <p:cNvPr id="9" name="Picture 4" descr="http://portaltransparencia.gob.mx/pot/imagenServlet?archivo=12295"/>
          <p:cNvPicPr>
            <a:picLocks noChangeAspect="1" noChangeArrowheads="1"/>
          </p:cNvPicPr>
          <p:nvPr/>
        </p:nvPicPr>
        <p:blipFill>
          <a:blip r:embed="rId4" cstate="print"/>
          <a:srcRect/>
          <a:stretch>
            <a:fillRect/>
          </a:stretch>
        </p:blipFill>
        <p:spPr bwMode="auto">
          <a:xfrm>
            <a:off x="179512" y="5949280"/>
            <a:ext cx="1152128" cy="800828"/>
          </a:xfrm>
          <a:prstGeom prst="rect">
            <a:avLst/>
          </a:prstGeom>
          <a:noFill/>
        </p:spPr>
      </p:pic>
    </p:spTree>
    <p:extLst>
      <p:ext uri="{BB962C8B-B14F-4D97-AF65-F5344CB8AC3E}">
        <p14:creationId xmlns:p14="http://schemas.microsoft.com/office/powerpoint/2010/main" val="58148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2375882157"/>
              </p:ext>
            </p:extLst>
          </p:nvPr>
        </p:nvGraphicFramePr>
        <p:xfrm>
          <a:off x="1043608" y="3829690"/>
          <a:ext cx="4608512" cy="2992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4 Gráfico"/>
          <p:cNvGraphicFramePr/>
          <p:nvPr>
            <p:extLst>
              <p:ext uri="{D42A27DB-BD31-4B8C-83A1-F6EECF244321}">
                <p14:modId xmlns:p14="http://schemas.microsoft.com/office/powerpoint/2010/main" val="3929387135"/>
              </p:ext>
            </p:extLst>
          </p:nvPr>
        </p:nvGraphicFramePr>
        <p:xfrm>
          <a:off x="179512" y="548680"/>
          <a:ext cx="4056112" cy="2968104"/>
        </p:xfrm>
        <a:graphic>
          <a:graphicData uri="http://schemas.openxmlformats.org/drawingml/2006/chart">
            <c:chart xmlns:c="http://schemas.openxmlformats.org/drawingml/2006/chart" xmlns:r="http://schemas.openxmlformats.org/officeDocument/2006/relationships" r:id="rId4"/>
          </a:graphicData>
        </a:graphic>
      </p:graphicFrame>
      <p:sp>
        <p:nvSpPr>
          <p:cNvPr id="6" name="5 Rectángulo"/>
          <p:cNvSpPr/>
          <p:nvPr/>
        </p:nvSpPr>
        <p:spPr>
          <a:xfrm>
            <a:off x="323528" y="116632"/>
            <a:ext cx="3240360" cy="553998"/>
          </a:xfrm>
          <a:prstGeom prst="rect">
            <a:avLst/>
          </a:prstGeom>
        </p:spPr>
        <p:txBody>
          <a:bodyPr wrap="square">
            <a:spAutoFit/>
          </a:bodyPr>
          <a:lstStyle/>
          <a:p>
            <a:pPr>
              <a:defRPr/>
            </a:pPr>
            <a:r>
              <a:rPr lang="es-MX" sz="3000" b="1" dirty="0">
                <a:solidFill>
                  <a:srgbClr val="336600"/>
                </a:solidFill>
              </a:rPr>
              <a:t>Los participantes </a:t>
            </a:r>
          </a:p>
        </p:txBody>
      </p:sp>
      <p:graphicFrame>
        <p:nvGraphicFramePr>
          <p:cNvPr id="7" name="6 Gráfico"/>
          <p:cNvGraphicFramePr/>
          <p:nvPr>
            <p:extLst>
              <p:ext uri="{D42A27DB-BD31-4B8C-83A1-F6EECF244321}">
                <p14:modId xmlns:p14="http://schemas.microsoft.com/office/powerpoint/2010/main" val="2460495091"/>
              </p:ext>
            </p:extLst>
          </p:nvPr>
        </p:nvGraphicFramePr>
        <p:xfrm>
          <a:off x="5004048" y="639798"/>
          <a:ext cx="3935760" cy="3168352"/>
        </p:xfrm>
        <a:graphic>
          <a:graphicData uri="http://schemas.openxmlformats.org/drawingml/2006/chart">
            <c:chart xmlns:c="http://schemas.openxmlformats.org/drawingml/2006/chart" xmlns:r="http://schemas.openxmlformats.org/officeDocument/2006/relationships" r:id="rId5"/>
          </a:graphicData>
        </a:graphic>
      </p:graphicFrame>
      <p:sp>
        <p:nvSpPr>
          <p:cNvPr id="8" name="7 CuadroTexto"/>
          <p:cNvSpPr txBox="1"/>
          <p:nvPr/>
        </p:nvSpPr>
        <p:spPr>
          <a:xfrm>
            <a:off x="6372200" y="1484784"/>
            <a:ext cx="1800200" cy="369332"/>
          </a:xfrm>
          <a:prstGeom prst="rect">
            <a:avLst/>
          </a:prstGeom>
          <a:noFill/>
        </p:spPr>
        <p:txBody>
          <a:bodyPr wrap="square" rtlCol="0">
            <a:spAutoFit/>
          </a:bodyPr>
          <a:lstStyle/>
          <a:p>
            <a:r>
              <a:rPr lang="es-MX" dirty="0"/>
              <a:t>Ingreso Mensual </a:t>
            </a:r>
            <a:endParaRPr lang="es-ES" dirty="0"/>
          </a:p>
        </p:txBody>
      </p:sp>
      <p:sp>
        <p:nvSpPr>
          <p:cNvPr id="9" name="8 CuadroTexto"/>
          <p:cNvSpPr txBox="1"/>
          <p:nvPr/>
        </p:nvSpPr>
        <p:spPr>
          <a:xfrm>
            <a:off x="2771800" y="3829690"/>
            <a:ext cx="1800200" cy="369332"/>
          </a:xfrm>
          <a:prstGeom prst="rect">
            <a:avLst/>
          </a:prstGeom>
          <a:noFill/>
        </p:spPr>
        <p:txBody>
          <a:bodyPr wrap="square" rtlCol="0">
            <a:spAutoFit/>
          </a:bodyPr>
          <a:lstStyle/>
          <a:p>
            <a:r>
              <a:rPr lang="es-MX" dirty="0"/>
              <a:t>Estado Civil</a:t>
            </a:r>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p:cNvSpPr/>
          <p:nvPr/>
        </p:nvSpPr>
        <p:spPr>
          <a:xfrm>
            <a:off x="323528" y="116632"/>
            <a:ext cx="8352928" cy="1015663"/>
          </a:xfrm>
          <a:prstGeom prst="rect">
            <a:avLst/>
          </a:prstGeom>
        </p:spPr>
        <p:txBody>
          <a:bodyPr wrap="square">
            <a:spAutoFit/>
          </a:bodyPr>
          <a:lstStyle/>
          <a:p>
            <a:pPr>
              <a:defRPr/>
            </a:pPr>
            <a:r>
              <a:rPr lang="es-MX" sz="3000" b="1" dirty="0">
                <a:solidFill>
                  <a:srgbClr val="336600"/>
                </a:solidFill>
              </a:rPr>
              <a:t>Principales preocupaciones y malestares emocionales</a:t>
            </a:r>
          </a:p>
        </p:txBody>
      </p:sp>
      <p:sp>
        <p:nvSpPr>
          <p:cNvPr id="3" name="CuadroTexto 2"/>
          <p:cNvSpPr txBox="1"/>
          <p:nvPr/>
        </p:nvSpPr>
        <p:spPr>
          <a:xfrm>
            <a:off x="647564" y="1412776"/>
            <a:ext cx="7560840" cy="3960440"/>
          </a:xfrm>
          <a:prstGeom prst="rect">
            <a:avLst/>
          </a:prstGeom>
          <a:noFill/>
        </p:spPr>
        <p:txBody>
          <a:bodyPr wrap="square" rtlCol="0">
            <a:spAutoFit/>
          </a:bodyPr>
          <a:lstStyle/>
          <a:p>
            <a:endParaRPr lang="es-ES" dirty="0"/>
          </a:p>
        </p:txBody>
      </p:sp>
      <p:sp>
        <p:nvSpPr>
          <p:cNvPr id="4" name="Text Box 12"/>
          <p:cNvSpPr txBox="1">
            <a:spLocks noChangeArrowheads="1"/>
          </p:cNvSpPr>
          <p:nvPr/>
        </p:nvSpPr>
        <p:spPr bwMode="auto">
          <a:xfrm>
            <a:off x="1187624" y="1484784"/>
            <a:ext cx="7128792" cy="4493538"/>
          </a:xfrm>
          <a:prstGeom prst="rect">
            <a:avLst/>
          </a:prstGeom>
          <a:noFill/>
          <a:ln w="9525">
            <a:noFill/>
            <a:miter lim="800000"/>
            <a:headEnd/>
            <a:tailEnd/>
          </a:ln>
        </p:spPr>
        <p:txBody>
          <a:bodyPr wrap="square">
            <a:spAutoFit/>
          </a:bodyPr>
          <a:lstStyle/>
          <a:p>
            <a:pPr marL="342900" indent="-342900">
              <a:spcBef>
                <a:spcPct val="50000"/>
              </a:spcBef>
              <a:buClr>
                <a:srgbClr val="FF9900"/>
              </a:buClr>
              <a:buFont typeface="Wingdings" panose="05000000000000000000" pitchFamily="2" charset="2"/>
              <a:buChar char="Ø"/>
            </a:pPr>
            <a:r>
              <a:rPr lang="es-MX" sz="2200" dirty="0">
                <a:solidFill>
                  <a:srgbClr val="339933"/>
                </a:solidFill>
                <a:latin typeface="Georgia Bold" pitchFamily="-32" charset="0"/>
              </a:rPr>
              <a:t>Falta de dinero</a:t>
            </a:r>
          </a:p>
          <a:p>
            <a:pPr marL="342900" indent="-342900">
              <a:spcBef>
                <a:spcPct val="50000"/>
              </a:spcBef>
              <a:buClr>
                <a:srgbClr val="FF9900"/>
              </a:buClr>
              <a:buFont typeface="Wingdings" panose="05000000000000000000" pitchFamily="2" charset="2"/>
              <a:buChar char="Ø"/>
            </a:pPr>
            <a:r>
              <a:rPr lang="es-MX" sz="2200" dirty="0">
                <a:solidFill>
                  <a:srgbClr val="339933"/>
                </a:solidFill>
                <a:latin typeface="Georgia Bold" pitchFamily="-32" charset="0"/>
              </a:rPr>
              <a:t>Problemas con los hijos</a:t>
            </a:r>
          </a:p>
          <a:p>
            <a:pPr marL="800100" lvl="1" indent="-342900">
              <a:spcBef>
                <a:spcPct val="50000"/>
              </a:spcBef>
              <a:buClr>
                <a:srgbClr val="FFCC00"/>
              </a:buClr>
              <a:buFont typeface="Wingdings" panose="05000000000000000000" pitchFamily="2" charset="2"/>
              <a:buChar char="§"/>
            </a:pPr>
            <a:r>
              <a:rPr lang="es-MX" sz="2200" dirty="0">
                <a:solidFill>
                  <a:srgbClr val="339933"/>
                </a:solidFill>
                <a:latin typeface="Georgia Bold" pitchFamily="-32" charset="0"/>
              </a:rPr>
              <a:t>Abandono</a:t>
            </a:r>
          </a:p>
          <a:p>
            <a:pPr marL="800100" lvl="1" indent="-342900">
              <a:spcBef>
                <a:spcPct val="50000"/>
              </a:spcBef>
              <a:buClr>
                <a:srgbClr val="FFCC00"/>
              </a:buClr>
              <a:buFont typeface="Wingdings" panose="05000000000000000000" pitchFamily="2" charset="2"/>
              <a:buChar char="§"/>
            </a:pPr>
            <a:r>
              <a:rPr lang="es-MX" sz="2200" dirty="0">
                <a:solidFill>
                  <a:srgbClr val="339933"/>
                </a:solidFill>
                <a:latin typeface="Georgia Bold" pitchFamily="-32" charset="0"/>
              </a:rPr>
              <a:t>Siguen manteniendo a hijos adultos</a:t>
            </a:r>
          </a:p>
          <a:p>
            <a:pPr marL="342900" indent="-342900">
              <a:spcBef>
                <a:spcPct val="50000"/>
              </a:spcBef>
              <a:buClr>
                <a:srgbClr val="FF9900"/>
              </a:buClr>
              <a:buFont typeface="Wingdings" panose="05000000000000000000" pitchFamily="2" charset="2"/>
              <a:buChar char="Ø"/>
            </a:pPr>
            <a:r>
              <a:rPr lang="es-MX" sz="2200" dirty="0">
                <a:solidFill>
                  <a:srgbClr val="339933"/>
                </a:solidFill>
                <a:latin typeface="Georgia Bold" pitchFamily="-32" charset="0"/>
              </a:rPr>
              <a:t>No tener trabajo</a:t>
            </a:r>
          </a:p>
          <a:p>
            <a:pPr marL="342900" indent="-342900">
              <a:spcBef>
                <a:spcPct val="50000"/>
              </a:spcBef>
              <a:buClr>
                <a:srgbClr val="FF9900"/>
              </a:buClr>
              <a:buFont typeface="Wingdings" panose="05000000000000000000" pitchFamily="2" charset="2"/>
              <a:buChar char="Ø"/>
            </a:pPr>
            <a:r>
              <a:rPr lang="es-MX" sz="2200" dirty="0">
                <a:solidFill>
                  <a:srgbClr val="339933"/>
                </a:solidFill>
                <a:latin typeface="Georgia Bold" pitchFamily="-32" charset="0"/>
              </a:rPr>
              <a:t>Enfermedades crónicas (deterioro) </a:t>
            </a:r>
          </a:p>
          <a:p>
            <a:pPr marL="342900" indent="-342900">
              <a:spcBef>
                <a:spcPct val="50000"/>
              </a:spcBef>
              <a:buClr>
                <a:srgbClr val="FF9900"/>
              </a:buClr>
              <a:buFont typeface="Wingdings" panose="05000000000000000000" pitchFamily="2" charset="2"/>
              <a:buChar char="Ø"/>
            </a:pPr>
            <a:r>
              <a:rPr lang="es-MX" sz="2200" dirty="0">
                <a:solidFill>
                  <a:srgbClr val="339933"/>
                </a:solidFill>
                <a:latin typeface="Georgia Bold" pitchFamily="-32" charset="0"/>
              </a:rPr>
              <a:t>Sentirse solos</a:t>
            </a:r>
          </a:p>
          <a:p>
            <a:pPr marL="800100" lvl="1" indent="-342900">
              <a:spcBef>
                <a:spcPct val="50000"/>
              </a:spcBef>
              <a:buClr>
                <a:srgbClr val="FFCC00"/>
              </a:buClr>
              <a:buFont typeface="Wingdings" panose="05000000000000000000" pitchFamily="2" charset="2"/>
              <a:buChar char="§"/>
            </a:pPr>
            <a:r>
              <a:rPr lang="es-ES" sz="2200" dirty="0">
                <a:solidFill>
                  <a:srgbClr val="339933"/>
                </a:solidFill>
                <a:latin typeface="Georgia Bold" pitchFamily="-32" charset="0"/>
              </a:rPr>
              <a:t>Viven solos, sobre todo las mujeres</a:t>
            </a:r>
          </a:p>
          <a:p>
            <a:pPr marL="342900" lvl="0" indent="-342900">
              <a:spcBef>
                <a:spcPct val="50000"/>
              </a:spcBef>
              <a:buClr>
                <a:srgbClr val="FF9900"/>
              </a:buClr>
              <a:buFont typeface="Wingdings" panose="05000000000000000000" pitchFamily="2" charset="2"/>
              <a:buChar char="Ø"/>
            </a:pPr>
            <a:r>
              <a:rPr lang="es-MX" sz="2200" dirty="0">
                <a:solidFill>
                  <a:srgbClr val="339933"/>
                </a:solidFill>
                <a:latin typeface="Georgia Bold" pitchFamily="-32" charset="0"/>
              </a:rPr>
              <a:t>Inseguridad percibida en la colonia, ciudad, etc.</a:t>
            </a:r>
          </a:p>
        </p:txBody>
      </p:sp>
    </p:spTree>
    <p:extLst>
      <p:ext uri="{BB962C8B-B14F-4D97-AF65-F5344CB8AC3E}">
        <p14:creationId xmlns:p14="http://schemas.microsoft.com/office/powerpoint/2010/main" val="2490015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332656"/>
            <a:ext cx="2952328" cy="6278642"/>
          </a:xfrm>
          <a:prstGeom prst="rect">
            <a:avLst/>
          </a:prstGeom>
          <a:noFill/>
        </p:spPr>
        <p:txBody>
          <a:bodyPr wrap="square" rtlCol="0">
            <a:spAutoFit/>
          </a:bodyPr>
          <a:lstStyle/>
          <a:p>
            <a:pPr algn="just"/>
            <a:r>
              <a:rPr lang="es-MX" sz="1600" b="1" dirty="0">
                <a:solidFill>
                  <a:srgbClr val="339933"/>
                </a:solidFill>
              </a:rPr>
              <a:t>“A mí me afecta porque muchas de las veces se me sube la presión, estando preocupada por varias situaciones, por ejemplo ahora mi esposo no trabaja y ya es una persona mayor de setenta y siete años y no trabaja y entonces pues nos la vemos muy muy duras para poder sobrevivir. </a:t>
            </a:r>
          </a:p>
          <a:p>
            <a:pPr algn="just"/>
            <a:endParaRPr lang="es-MX" sz="1600" b="1" dirty="0">
              <a:solidFill>
                <a:srgbClr val="339933"/>
              </a:solidFill>
            </a:endParaRPr>
          </a:p>
          <a:p>
            <a:pPr algn="just"/>
            <a:r>
              <a:rPr lang="es-MX" sz="1600" b="1" dirty="0">
                <a:solidFill>
                  <a:srgbClr val="339933"/>
                </a:solidFill>
              </a:rPr>
              <a:t>A veces nos ayudan los hijos, a veces no; entonces él nada más gana $80, $40 en un lado $40 en el otro cuando trabaja en dos lugares y con eso nos la vamos pasando.</a:t>
            </a:r>
          </a:p>
          <a:p>
            <a:pPr algn="just"/>
            <a:r>
              <a:rPr lang="es-MX" sz="1600" b="1" dirty="0">
                <a:solidFill>
                  <a:srgbClr val="339933"/>
                </a:solidFill>
              </a:rPr>
              <a:t> </a:t>
            </a:r>
          </a:p>
          <a:p>
            <a:pPr algn="just"/>
            <a:r>
              <a:rPr lang="es-MX" sz="1600" b="1" dirty="0">
                <a:solidFill>
                  <a:srgbClr val="339933"/>
                </a:solidFill>
              </a:rPr>
              <a:t>La verdad con esa situación si, para mí hay veces que con esa situación últimamente me ha dado un calor muy feo en la cabeza y dicen que eso es por estrés” (Lucila, 65 años) </a:t>
            </a:r>
            <a:endParaRPr lang="es-ES" sz="1600" b="1" dirty="0">
              <a:solidFill>
                <a:srgbClr val="339933"/>
              </a:solidFill>
            </a:endParaRPr>
          </a:p>
          <a:p>
            <a:endParaRPr lang="es-ES" dirty="0"/>
          </a:p>
        </p:txBody>
      </p:sp>
      <p:sp>
        <p:nvSpPr>
          <p:cNvPr id="3" name="CuadroTexto 2"/>
          <p:cNvSpPr txBox="1"/>
          <p:nvPr/>
        </p:nvSpPr>
        <p:spPr>
          <a:xfrm>
            <a:off x="3491880" y="1268760"/>
            <a:ext cx="2376264" cy="5139869"/>
          </a:xfrm>
          <a:prstGeom prst="rect">
            <a:avLst/>
          </a:prstGeom>
          <a:noFill/>
        </p:spPr>
        <p:txBody>
          <a:bodyPr wrap="square" rtlCol="0">
            <a:spAutoFit/>
          </a:bodyPr>
          <a:lstStyle/>
          <a:p>
            <a:endParaRPr lang="es-MX" dirty="0"/>
          </a:p>
          <a:p>
            <a:pPr algn="just"/>
            <a:r>
              <a:rPr lang="es-MX" sz="1600" b="1" dirty="0">
                <a:solidFill>
                  <a:srgbClr val="808000"/>
                </a:solidFill>
              </a:rPr>
              <a:t>Siempre estoy muy preocupado porque no tengo dinero para ir al médico, ni comprar medicamento para mis  enfermedades, eso me  pone triste, preocupado…</a:t>
            </a:r>
          </a:p>
          <a:p>
            <a:pPr algn="just"/>
            <a:endParaRPr lang="es-MX" sz="1600" b="1" dirty="0">
              <a:solidFill>
                <a:srgbClr val="808000"/>
              </a:solidFill>
            </a:endParaRPr>
          </a:p>
          <a:p>
            <a:pPr algn="just"/>
            <a:r>
              <a:rPr lang="es-MX" sz="1600" b="1" dirty="0">
                <a:solidFill>
                  <a:srgbClr val="808000"/>
                </a:solidFill>
              </a:rPr>
              <a:t>Al principio, cuando tuve la depresión mi hija me cuidaba, porque yo la mantenía,  pero por falta de dinero ella decidió irse, regresarse con su mamá y su hermana (José 69 años) </a:t>
            </a:r>
          </a:p>
          <a:p>
            <a:endParaRPr lang="es-MX" dirty="0">
              <a:solidFill>
                <a:srgbClr val="808000"/>
              </a:solidFill>
            </a:endParaRPr>
          </a:p>
          <a:p>
            <a:endParaRPr lang="es-MX" dirty="0"/>
          </a:p>
          <a:p>
            <a:r>
              <a:rPr lang="es-MX" dirty="0"/>
              <a:t> </a:t>
            </a:r>
            <a:endParaRPr lang="es-ES" dirty="0"/>
          </a:p>
        </p:txBody>
      </p:sp>
      <p:sp>
        <p:nvSpPr>
          <p:cNvPr id="4" name="CuadroTexto 3"/>
          <p:cNvSpPr txBox="1"/>
          <p:nvPr/>
        </p:nvSpPr>
        <p:spPr>
          <a:xfrm>
            <a:off x="6079178" y="548680"/>
            <a:ext cx="2808312" cy="5786199"/>
          </a:xfrm>
          <a:prstGeom prst="rect">
            <a:avLst/>
          </a:prstGeom>
          <a:noFill/>
        </p:spPr>
        <p:txBody>
          <a:bodyPr wrap="square" rtlCol="0">
            <a:spAutoFit/>
          </a:bodyPr>
          <a:lstStyle/>
          <a:p>
            <a:pPr algn="just"/>
            <a:r>
              <a:rPr lang="es-MX" sz="1600" b="1" dirty="0">
                <a:solidFill>
                  <a:srgbClr val="339933"/>
                </a:solidFill>
              </a:rPr>
              <a:t>“Estoy viuda, mis hijos viven muy lejos,  a veces si me cala la soledad, triste y sí como que estoy alterada ya de mis nervios, tengo miedo, siento angustia, no, no me siento así bien; me entra luego una melancolía horrible.</a:t>
            </a:r>
            <a:endParaRPr lang="es-ES" sz="1600" b="1" dirty="0">
              <a:solidFill>
                <a:srgbClr val="339933"/>
              </a:solidFill>
            </a:endParaRPr>
          </a:p>
          <a:p>
            <a:endParaRPr lang="es-MX" dirty="0"/>
          </a:p>
          <a:p>
            <a:pPr algn="just"/>
            <a:r>
              <a:rPr lang="es-MX" sz="1600" b="1" dirty="0">
                <a:solidFill>
                  <a:srgbClr val="339933"/>
                </a:solidFill>
              </a:rPr>
              <a:t>Tengo diabetes, soy hipertensa, últimamente se me han complicado muchas cosas. Ahora ya tengo colitis, el colesterol alto, los triglicéridos. Todo eso me pone mal, sentirme enferma porque digo si me preocupa estar sola y siempre ando con mucho cuidado porque me da miedo caerme,  digo "ay no" me vaya yo romper algo (Silvia, 70 años) </a:t>
            </a:r>
          </a:p>
          <a:p>
            <a:pPr algn="just"/>
            <a:r>
              <a:rPr lang="es-MX" sz="1600" b="1" dirty="0">
                <a:solidFill>
                  <a:srgbClr val="339933"/>
                </a:solidFill>
              </a:rPr>
              <a:t> </a:t>
            </a:r>
            <a:endParaRPr lang="es-ES" sz="1600" b="1" dirty="0">
              <a:solidFill>
                <a:srgbClr val="339933"/>
              </a:solidFill>
            </a:endParaRPr>
          </a:p>
        </p:txBody>
      </p:sp>
    </p:spTree>
    <p:extLst>
      <p:ext uri="{BB962C8B-B14F-4D97-AF65-F5344CB8AC3E}">
        <p14:creationId xmlns:p14="http://schemas.microsoft.com/office/powerpoint/2010/main" val="1570110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323528" y="282714"/>
            <a:ext cx="8280920" cy="553998"/>
          </a:xfrm>
          <a:prstGeom prst="rect">
            <a:avLst/>
          </a:prstGeom>
        </p:spPr>
        <p:txBody>
          <a:bodyPr wrap="square">
            <a:spAutoFit/>
          </a:bodyPr>
          <a:lstStyle/>
          <a:p>
            <a:pPr>
              <a:defRPr/>
            </a:pPr>
            <a:r>
              <a:rPr lang="es-MX" sz="3000" b="1" dirty="0">
                <a:solidFill>
                  <a:srgbClr val="336600"/>
                </a:solidFill>
              </a:rPr>
              <a:t>Qué hacen cuando tienen un malestar emocional</a:t>
            </a:r>
          </a:p>
        </p:txBody>
      </p:sp>
      <p:graphicFrame>
        <p:nvGraphicFramePr>
          <p:cNvPr id="5" name="1 Gráfico"/>
          <p:cNvGraphicFramePr/>
          <p:nvPr>
            <p:extLst>
              <p:ext uri="{D42A27DB-BD31-4B8C-83A1-F6EECF244321}">
                <p14:modId xmlns:p14="http://schemas.microsoft.com/office/powerpoint/2010/main" val="3916750025"/>
              </p:ext>
            </p:extLst>
          </p:nvPr>
        </p:nvGraphicFramePr>
        <p:xfrm>
          <a:off x="323528" y="1556792"/>
          <a:ext cx="8280920"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323528" y="2996952"/>
            <a:ext cx="792088" cy="523220"/>
          </a:xfrm>
          <a:prstGeom prst="rect">
            <a:avLst/>
          </a:prstGeom>
          <a:noFill/>
        </p:spPr>
        <p:txBody>
          <a:bodyPr wrap="square" rtlCol="0">
            <a:spAutoFit/>
          </a:bodyPr>
          <a:lstStyle/>
          <a:p>
            <a:pPr algn="ctr"/>
            <a:r>
              <a:rPr lang="es-MX" sz="2800" b="1" dirty="0">
                <a:solidFill>
                  <a:srgbClr val="336600"/>
                </a:solidFill>
              </a:rPr>
              <a:t>%</a:t>
            </a:r>
            <a:endParaRPr lang="es-ES" sz="2800" b="1" dirty="0">
              <a:solidFill>
                <a:srgbClr val="336600"/>
              </a:solidFill>
            </a:endParaRPr>
          </a:p>
        </p:txBody>
      </p:sp>
    </p:spTree>
    <p:extLst>
      <p:ext uri="{BB962C8B-B14F-4D97-AF65-F5344CB8AC3E}">
        <p14:creationId xmlns:p14="http://schemas.microsoft.com/office/powerpoint/2010/main" val="2671564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61087" y="-171400"/>
            <a:ext cx="8134672" cy="1143000"/>
          </a:xfrm>
          <a:prstGeom prst="rect">
            <a:avLst/>
          </a:prstGeom>
          <a:noFill/>
          <a:ln w="9525">
            <a:noFill/>
            <a:miter lim="800000"/>
            <a:headEnd/>
            <a:tailEnd/>
          </a:ln>
        </p:spPr>
        <p:txBody>
          <a:bodyPr anchor="ctr"/>
          <a:lstStyle/>
          <a:p>
            <a:pPr algn="ctr"/>
            <a:r>
              <a:rPr lang="es-MX" sz="2500" b="1" dirty="0">
                <a:solidFill>
                  <a:srgbClr val="800080"/>
                </a:solidFill>
                <a:latin typeface="+mj-lt"/>
              </a:rPr>
              <a:t> </a:t>
            </a:r>
            <a:r>
              <a:rPr lang="es-MX" sz="2500" b="1" dirty="0">
                <a:solidFill>
                  <a:srgbClr val="666633"/>
                </a:solidFill>
              </a:rPr>
              <a:t>Porqué no hablan de sus preocupaciones, malestares en los Centros de Salud </a:t>
            </a:r>
          </a:p>
        </p:txBody>
      </p:sp>
      <p:sp>
        <p:nvSpPr>
          <p:cNvPr id="3" name="5 CuadroTexto"/>
          <p:cNvSpPr txBox="1"/>
          <p:nvPr/>
        </p:nvSpPr>
        <p:spPr>
          <a:xfrm>
            <a:off x="685800" y="980728"/>
            <a:ext cx="7702624" cy="4770537"/>
          </a:xfrm>
          <a:prstGeom prst="rect">
            <a:avLst/>
          </a:prstGeom>
          <a:noFill/>
        </p:spPr>
        <p:txBody>
          <a:bodyPr wrap="square" rtlCol="0">
            <a:spAutoFit/>
          </a:bodyPr>
          <a:lstStyle/>
          <a:p>
            <a:pPr marL="180975" indent="-180975" algn="just">
              <a:buClr>
                <a:schemeClr val="accent6">
                  <a:lumMod val="75000"/>
                </a:schemeClr>
              </a:buClr>
              <a:buSzPct val="150000"/>
              <a:buFont typeface="Arial" pitchFamily="34" charset="0"/>
              <a:buChar char="•"/>
            </a:pPr>
            <a:r>
              <a:rPr lang="es-MX" sz="1600" dirty="0">
                <a:solidFill>
                  <a:srgbClr val="CC0066"/>
                </a:solidFill>
                <a:latin typeface="Verdana" pitchFamily="34" charset="0"/>
              </a:rPr>
              <a:t> </a:t>
            </a:r>
            <a:r>
              <a:rPr lang="es-MX" sz="1600" dirty="0">
                <a:solidFill>
                  <a:srgbClr val="339933"/>
                </a:solidFill>
                <a:latin typeface="Verdana" pitchFamily="34" charset="0"/>
              </a:rPr>
              <a:t>Existen algunas reservas en cuanto a la capacidad de los médicos generales para solucionar problemas que no sean estrictamente del orden médico. </a:t>
            </a:r>
          </a:p>
          <a:p>
            <a:pPr algn="just"/>
            <a:r>
              <a:rPr lang="es-MX" sz="1600" b="1" i="1" dirty="0">
                <a:solidFill>
                  <a:srgbClr val="FF9900"/>
                </a:solidFill>
                <a:latin typeface="Verdana" pitchFamily="34" charset="0"/>
                <a:ea typeface="Verdana" pitchFamily="34" charset="0"/>
                <a:cs typeface="Verdana" pitchFamily="34" charset="0"/>
              </a:rPr>
              <a:t>      </a:t>
            </a:r>
            <a:r>
              <a:rPr lang="es-MX" sz="1600" b="1" i="1" dirty="0">
                <a:solidFill>
                  <a:srgbClr val="666633"/>
                </a:solidFill>
                <a:latin typeface="Verdana" pitchFamily="34" charset="0"/>
                <a:ea typeface="Verdana" pitchFamily="34" charset="0"/>
                <a:cs typeface="Verdana" pitchFamily="34" charset="0"/>
              </a:rPr>
              <a:t>“luego uno piensa que no sirve de nada hablar con ellos” </a:t>
            </a:r>
          </a:p>
          <a:p>
            <a:pPr algn="just"/>
            <a:endParaRPr lang="es-MX" sz="1600" b="1" i="1" dirty="0">
              <a:solidFill>
                <a:srgbClr val="990099"/>
              </a:solidFill>
            </a:endParaRPr>
          </a:p>
          <a:p>
            <a:pPr algn="just"/>
            <a:endParaRPr lang="es-MX" sz="1600" b="1" i="1" dirty="0">
              <a:solidFill>
                <a:srgbClr val="990099"/>
              </a:solidFill>
            </a:endParaRPr>
          </a:p>
          <a:p>
            <a:pPr marL="180975" indent="-180975" algn="just">
              <a:buClr>
                <a:schemeClr val="accent6">
                  <a:lumMod val="75000"/>
                </a:schemeClr>
              </a:buClr>
              <a:buSzPct val="150000"/>
              <a:buFont typeface="Arial" pitchFamily="34" charset="0"/>
              <a:buChar char="•"/>
            </a:pPr>
            <a:r>
              <a:rPr lang="es-MX" sz="1600" dirty="0">
                <a:solidFill>
                  <a:srgbClr val="339933"/>
                </a:solidFill>
                <a:latin typeface="Verdana" pitchFamily="34" charset="0"/>
              </a:rPr>
              <a:t>No consideran que la consulta médica sea el espacio adecuado para hablar de lo que les preocupa en su día a día,</a:t>
            </a:r>
          </a:p>
          <a:p>
            <a:pPr algn="ctr"/>
            <a:r>
              <a:rPr lang="es-MX" sz="1600" dirty="0"/>
              <a:t>   </a:t>
            </a:r>
            <a:r>
              <a:rPr lang="es-MX" sz="1600" b="1" i="1" dirty="0">
                <a:solidFill>
                  <a:srgbClr val="666633"/>
                </a:solidFill>
                <a:latin typeface="Verdana" pitchFamily="34" charset="0"/>
                <a:ea typeface="Verdana" pitchFamily="34" charset="0"/>
                <a:cs typeface="Verdana" pitchFamily="34" charset="0"/>
              </a:rPr>
              <a:t>“nunca había pensado en eso, en desahogarme con alguien de aquí”</a:t>
            </a:r>
          </a:p>
          <a:p>
            <a:pPr algn="ctr"/>
            <a:endParaRPr lang="es-MX" sz="1600" b="1" i="1" dirty="0">
              <a:solidFill>
                <a:srgbClr val="FF9900"/>
              </a:solidFill>
              <a:latin typeface="Verdana" pitchFamily="34" charset="0"/>
              <a:ea typeface="Verdana" pitchFamily="34" charset="0"/>
              <a:cs typeface="Verdana" pitchFamily="34" charset="0"/>
            </a:endParaRPr>
          </a:p>
          <a:p>
            <a:pPr algn="ctr"/>
            <a:endParaRPr lang="es-MX" sz="1600" b="1" i="1" dirty="0">
              <a:solidFill>
                <a:srgbClr val="FF9900"/>
              </a:solidFill>
              <a:latin typeface="Verdana" pitchFamily="34" charset="0"/>
              <a:ea typeface="Verdana" pitchFamily="34" charset="0"/>
              <a:cs typeface="Verdana" pitchFamily="34" charset="0"/>
            </a:endParaRPr>
          </a:p>
          <a:p>
            <a:pPr marL="180975" indent="-180975" algn="just">
              <a:buClr>
                <a:schemeClr val="accent6">
                  <a:lumMod val="75000"/>
                </a:schemeClr>
              </a:buClr>
              <a:buSzPct val="150000"/>
              <a:buFont typeface="Arial" pitchFamily="34" charset="0"/>
              <a:buChar char="•"/>
            </a:pPr>
            <a:r>
              <a:rPr lang="es-MX" sz="1600" dirty="0">
                <a:solidFill>
                  <a:srgbClr val="339933"/>
                </a:solidFill>
                <a:latin typeface="Verdana" pitchFamily="34" charset="0"/>
              </a:rPr>
              <a:t>Hay estigma hacia los servicios de salud mental de los centros de salud </a:t>
            </a:r>
          </a:p>
          <a:p>
            <a:pPr algn="ctr">
              <a:buClr>
                <a:srgbClr val="FFC000"/>
              </a:buClr>
              <a:buSzPct val="150000"/>
            </a:pPr>
            <a:r>
              <a:rPr lang="es-MX" sz="1600" b="1" i="1" dirty="0">
                <a:solidFill>
                  <a:srgbClr val="666633"/>
                </a:solidFill>
                <a:latin typeface="Verdana" pitchFamily="34" charset="0"/>
                <a:ea typeface="Verdana" pitchFamily="34" charset="0"/>
                <a:cs typeface="Verdana" pitchFamily="34" charset="0"/>
              </a:rPr>
              <a:t>psicólogos “son para orientar a la gente que generalmente anda fuera de control”</a:t>
            </a:r>
          </a:p>
          <a:p>
            <a:pPr algn="ctr">
              <a:buClr>
                <a:srgbClr val="FFC000"/>
              </a:buClr>
              <a:buSzPct val="150000"/>
            </a:pPr>
            <a:endParaRPr lang="es-MX" sz="1600" b="1" dirty="0">
              <a:solidFill>
                <a:srgbClr val="666633"/>
              </a:solidFill>
              <a:latin typeface="Verdana" pitchFamily="34" charset="0"/>
            </a:endParaRPr>
          </a:p>
          <a:p>
            <a:pPr algn="ctr"/>
            <a:r>
              <a:rPr lang="es-MX" sz="1600" dirty="0">
                <a:solidFill>
                  <a:srgbClr val="339933"/>
                </a:solidFill>
                <a:latin typeface="Verdana" pitchFamily="34" charset="0"/>
              </a:rPr>
              <a:t>Les da vergüenza hablar de sus problemas personales, preocupaciones, etc. </a:t>
            </a:r>
          </a:p>
          <a:p>
            <a:pPr algn="ctr"/>
            <a:r>
              <a:rPr lang="es-MX" sz="1600" b="1" i="1" dirty="0">
                <a:solidFill>
                  <a:srgbClr val="666633"/>
                </a:solidFill>
              </a:rPr>
              <a:t>        </a:t>
            </a:r>
            <a:r>
              <a:rPr lang="es-MX" sz="1600" b="1" i="1" dirty="0">
                <a:solidFill>
                  <a:srgbClr val="666633"/>
                </a:solidFill>
                <a:latin typeface="Verdana" pitchFamily="34" charset="0"/>
                <a:ea typeface="Verdana" pitchFamily="34" charset="0"/>
                <a:cs typeface="Verdana" pitchFamily="34" charset="0"/>
              </a:rPr>
              <a:t>“No debo hablar de mi gente, ventilar cosas de la familia” </a:t>
            </a:r>
            <a:endParaRPr lang="es-MX" sz="1600" dirty="0">
              <a:solidFill>
                <a:srgbClr val="666633"/>
              </a:solidFill>
            </a:endParaRPr>
          </a:p>
        </p:txBody>
      </p:sp>
      <p:sp>
        <p:nvSpPr>
          <p:cNvPr id="5" name="Rectangle 2"/>
          <p:cNvSpPr>
            <a:spLocks noChangeArrowheads="1"/>
          </p:cNvSpPr>
          <p:nvPr/>
        </p:nvSpPr>
        <p:spPr bwMode="auto">
          <a:xfrm>
            <a:off x="685800" y="-18256"/>
            <a:ext cx="7772400" cy="1143000"/>
          </a:xfrm>
          <a:prstGeom prst="rect">
            <a:avLst/>
          </a:prstGeom>
          <a:noFill/>
          <a:ln w="9525">
            <a:noFill/>
            <a:miter lim="800000"/>
            <a:headEnd/>
            <a:tailEnd/>
          </a:ln>
        </p:spPr>
        <p:txBody>
          <a:bodyPr anchor="ctr"/>
          <a:lstStyle/>
          <a:p>
            <a:pPr algn="ctr"/>
            <a:endParaRPr lang="es-MX" sz="2500" b="1" dirty="0">
              <a:solidFill>
                <a:srgbClr val="800080"/>
              </a:solidFill>
              <a:latin typeface="+mj-lt"/>
            </a:endParaRPr>
          </a:p>
        </p:txBody>
      </p:sp>
    </p:spTree>
    <p:extLst>
      <p:ext uri="{BB962C8B-B14F-4D97-AF65-F5344CB8AC3E}">
        <p14:creationId xmlns:p14="http://schemas.microsoft.com/office/powerpoint/2010/main" val="983251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5800" y="-315416"/>
            <a:ext cx="8134672" cy="1143000"/>
          </a:xfrm>
          <a:prstGeom prst="rect">
            <a:avLst/>
          </a:prstGeom>
          <a:noFill/>
          <a:ln w="9525">
            <a:noFill/>
            <a:miter lim="800000"/>
            <a:headEnd/>
            <a:tailEnd/>
          </a:ln>
        </p:spPr>
        <p:txBody>
          <a:bodyPr anchor="ctr"/>
          <a:lstStyle/>
          <a:p>
            <a:pPr algn="ctr"/>
            <a:r>
              <a:rPr lang="es-MX" sz="2500" b="1" dirty="0">
                <a:solidFill>
                  <a:srgbClr val="800080"/>
                </a:solidFill>
                <a:latin typeface="+mj-lt"/>
              </a:rPr>
              <a:t> </a:t>
            </a:r>
            <a:r>
              <a:rPr lang="es-MX" sz="2500" b="1" dirty="0">
                <a:solidFill>
                  <a:srgbClr val="336600"/>
                </a:solidFill>
              </a:rPr>
              <a:t>Percepciones y vivencias en los Centros de  Salud </a:t>
            </a:r>
          </a:p>
        </p:txBody>
      </p:sp>
      <p:sp>
        <p:nvSpPr>
          <p:cNvPr id="3" name="5 CuadroTexto"/>
          <p:cNvSpPr txBox="1"/>
          <p:nvPr/>
        </p:nvSpPr>
        <p:spPr>
          <a:xfrm>
            <a:off x="539552" y="1196752"/>
            <a:ext cx="7992888" cy="4139595"/>
          </a:xfrm>
          <a:prstGeom prst="rect">
            <a:avLst/>
          </a:prstGeom>
          <a:noFill/>
        </p:spPr>
        <p:txBody>
          <a:bodyPr wrap="square" rtlCol="0">
            <a:spAutoFit/>
          </a:bodyPr>
          <a:lstStyle/>
          <a:p>
            <a:pPr algn="just">
              <a:buClr>
                <a:srgbClr val="FFC000"/>
              </a:buClr>
              <a:buSzPct val="150000"/>
            </a:pPr>
            <a:r>
              <a:rPr lang="es-MX" sz="1600" dirty="0">
                <a:solidFill>
                  <a:srgbClr val="CC0066"/>
                </a:solidFill>
                <a:latin typeface="Verdana" pitchFamily="34" charset="0"/>
              </a:rPr>
              <a:t> </a:t>
            </a:r>
            <a:r>
              <a:rPr lang="es-MX" b="1" dirty="0">
                <a:solidFill>
                  <a:srgbClr val="666633"/>
                </a:solidFill>
                <a:latin typeface="Verdana" pitchFamily="34" charset="0"/>
              </a:rPr>
              <a:t>Servicios y recursos que utilizan</a:t>
            </a:r>
          </a:p>
          <a:p>
            <a:pPr marL="180975" indent="-180975" algn="just">
              <a:buClr>
                <a:srgbClr val="FFC000"/>
              </a:buClr>
              <a:buSzPct val="150000"/>
              <a:buFont typeface="Arial" pitchFamily="34" charset="0"/>
              <a:buChar char="•"/>
            </a:pPr>
            <a:endParaRPr lang="es-MX" sz="1600" dirty="0">
              <a:solidFill>
                <a:srgbClr val="CC0066"/>
              </a:solidFill>
              <a:latin typeface="Verdana" pitchFamily="34" charset="0"/>
            </a:endParaRPr>
          </a:p>
          <a:p>
            <a:pPr marL="701675" indent="-342900" algn="just">
              <a:lnSpc>
                <a:spcPct val="150000"/>
              </a:lnSpc>
              <a:buClr>
                <a:srgbClr val="666633"/>
              </a:buClr>
              <a:buSzPct val="100000"/>
              <a:buFont typeface="+mj-lt"/>
              <a:buAutoNum type="arabicPeriod"/>
            </a:pPr>
            <a:r>
              <a:rPr lang="es-MX" sz="1600" b="1" dirty="0">
                <a:solidFill>
                  <a:srgbClr val="336600"/>
                </a:solidFill>
                <a:latin typeface="Verdana" pitchFamily="34" charset="0"/>
              </a:rPr>
              <a:t>Conforman una proporción importante de las personas atendidas en los Centros de Salud. </a:t>
            </a:r>
          </a:p>
          <a:p>
            <a:pPr marL="701675" indent="-342900" algn="just">
              <a:lnSpc>
                <a:spcPct val="150000"/>
              </a:lnSpc>
              <a:buClr>
                <a:srgbClr val="666633"/>
              </a:buClr>
              <a:buSzPct val="100000"/>
              <a:buFont typeface="+mj-lt"/>
              <a:buAutoNum type="arabicPeriod"/>
            </a:pPr>
            <a:r>
              <a:rPr lang="es-MX" sz="1600" b="1" dirty="0">
                <a:solidFill>
                  <a:srgbClr val="336600"/>
                </a:solidFill>
                <a:latin typeface="Verdana" pitchFamily="34" charset="0"/>
              </a:rPr>
              <a:t>Afiliación al seguro popular </a:t>
            </a:r>
          </a:p>
          <a:p>
            <a:pPr marL="701675" indent="-342900" algn="just">
              <a:lnSpc>
                <a:spcPct val="150000"/>
              </a:lnSpc>
              <a:buClr>
                <a:srgbClr val="666633"/>
              </a:buClr>
              <a:buSzPct val="100000"/>
              <a:buFont typeface="+mj-lt"/>
              <a:buAutoNum type="arabicPeriod"/>
            </a:pPr>
            <a:r>
              <a:rPr lang="es-MX" sz="1600" b="1" dirty="0">
                <a:solidFill>
                  <a:srgbClr val="336600"/>
                </a:solidFill>
                <a:latin typeface="Verdana" pitchFamily="34" charset="0"/>
              </a:rPr>
              <a:t>Programa adultos mayores (Van por sus medicamentos) </a:t>
            </a:r>
          </a:p>
          <a:p>
            <a:pPr marL="701675" indent="-342900" algn="just">
              <a:lnSpc>
                <a:spcPct val="150000"/>
              </a:lnSpc>
              <a:buClr>
                <a:srgbClr val="666633"/>
              </a:buClr>
              <a:buSzPct val="100000"/>
              <a:buFont typeface="+mj-lt"/>
              <a:buAutoNum type="arabicPeriod"/>
            </a:pPr>
            <a:r>
              <a:rPr lang="es-MX" sz="1600" b="1" dirty="0">
                <a:solidFill>
                  <a:srgbClr val="336600"/>
                </a:solidFill>
                <a:latin typeface="Verdana" pitchFamily="34" charset="0"/>
              </a:rPr>
              <a:t>Atención a enfermedades crónico-degenerativas </a:t>
            </a:r>
          </a:p>
          <a:p>
            <a:pPr marL="974725" lvl="1" indent="-342900" algn="just">
              <a:lnSpc>
                <a:spcPct val="150000"/>
              </a:lnSpc>
              <a:buClr>
                <a:srgbClr val="666633"/>
              </a:buClr>
              <a:buSzPct val="100000"/>
              <a:buFont typeface="Arial" panose="020B0604020202020204" pitchFamily="34" charset="0"/>
              <a:buChar char="•"/>
            </a:pPr>
            <a:r>
              <a:rPr lang="es-MX" sz="1600" b="1" dirty="0">
                <a:solidFill>
                  <a:srgbClr val="336600"/>
                </a:solidFill>
                <a:latin typeface="Verdana" pitchFamily="34" charset="0"/>
              </a:rPr>
              <a:t>Grupos de autoayuda donde reciben información sobre enfermedades, hacen ejercicios, actividades recreativas. </a:t>
            </a:r>
          </a:p>
          <a:p>
            <a:pPr marL="701675" indent="-342900" algn="just">
              <a:lnSpc>
                <a:spcPct val="150000"/>
              </a:lnSpc>
              <a:buClr>
                <a:srgbClr val="666633"/>
              </a:buClr>
              <a:buSzPct val="100000"/>
              <a:buFont typeface="+mj-lt"/>
              <a:buAutoNum type="arabicPeriod"/>
            </a:pPr>
            <a:r>
              <a:rPr lang="es-MX" sz="1600" b="1" dirty="0">
                <a:solidFill>
                  <a:srgbClr val="336600"/>
                </a:solidFill>
                <a:latin typeface="Verdana" pitchFamily="34" charset="0"/>
              </a:rPr>
              <a:t>Pocos saben si en sus Centros de Salud existen servicios de Salud Mental</a:t>
            </a:r>
          </a:p>
          <a:p>
            <a:pPr marL="361950" indent="-361950" algn="just">
              <a:buClr>
                <a:srgbClr val="660066"/>
              </a:buClr>
              <a:buFont typeface="Wingdings" pitchFamily="2" charset="2"/>
              <a:buChar char="Ø"/>
            </a:pPr>
            <a:endParaRPr lang="es-MX" sz="1500" dirty="0">
              <a:solidFill>
                <a:srgbClr val="CC0066"/>
              </a:solidFill>
              <a:latin typeface="Verdana" pitchFamily="34" charset="0"/>
            </a:endParaRPr>
          </a:p>
        </p:txBody>
      </p:sp>
    </p:spTree>
    <p:extLst>
      <p:ext uri="{BB962C8B-B14F-4D97-AF65-F5344CB8AC3E}">
        <p14:creationId xmlns:p14="http://schemas.microsoft.com/office/powerpoint/2010/main" val="2005201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5536" y="-315416"/>
            <a:ext cx="8062664" cy="1143000"/>
          </a:xfrm>
          <a:prstGeom prst="rect">
            <a:avLst/>
          </a:prstGeom>
          <a:noFill/>
          <a:ln w="9525">
            <a:noFill/>
            <a:miter lim="800000"/>
            <a:headEnd/>
            <a:tailEnd/>
          </a:ln>
        </p:spPr>
        <p:txBody>
          <a:bodyPr anchor="ctr"/>
          <a:lstStyle/>
          <a:p>
            <a:pPr algn="ctr"/>
            <a:r>
              <a:rPr lang="es-MX" sz="2500" b="1" dirty="0">
                <a:solidFill>
                  <a:srgbClr val="666633"/>
                </a:solidFill>
                <a:latin typeface="+mj-lt"/>
              </a:rPr>
              <a:t> </a:t>
            </a:r>
            <a:r>
              <a:rPr lang="es-MX" sz="2400" b="1" dirty="0">
                <a:solidFill>
                  <a:srgbClr val="666633"/>
                </a:solidFill>
                <a:latin typeface="+mj-lt"/>
              </a:rPr>
              <a:t>Percepciones y vivencias en  el primer nivel de  atención  (2)</a:t>
            </a:r>
          </a:p>
        </p:txBody>
      </p:sp>
      <p:sp>
        <p:nvSpPr>
          <p:cNvPr id="3" name="3 CuadroTexto"/>
          <p:cNvSpPr txBox="1"/>
          <p:nvPr/>
        </p:nvSpPr>
        <p:spPr>
          <a:xfrm>
            <a:off x="685800" y="836712"/>
            <a:ext cx="7846640" cy="5878532"/>
          </a:xfrm>
          <a:prstGeom prst="rect">
            <a:avLst/>
          </a:prstGeom>
          <a:noFill/>
        </p:spPr>
        <p:txBody>
          <a:bodyPr wrap="square" rtlCol="0">
            <a:spAutoFit/>
          </a:bodyPr>
          <a:lstStyle/>
          <a:p>
            <a:pPr marL="342900" lvl="0" indent="-342900" algn="just">
              <a:buClr>
                <a:schemeClr val="accent6">
                  <a:lumMod val="75000"/>
                </a:schemeClr>
              </a:buClr>
              <a:buFont typeface="Wingdings" pitchFamily="2" charset="2"/>
              <a:buChar char="v"/>
            </a:pPr>
            <a:r>
              <a:rPr lang="es-MX" sz="1600" b="1" dirty="0">
                <a:solidFill>
                  <a:srgbClr val="339933"/>
                </a:solidFill>
              </a:rPr>
              <a:t>Perciben que pocas veces el personal médico les pregunta sobre sus, preocupaciones, problemas personales,  “estado de ánimo” </a:t>
            </a:r>
            <a:r>
              <a:rPr lang="es-MX" sz="1600" b="1" dirty="0">
                <a:solidFill>
                  <a:srgbClr val="666633"/>
                </a:solidFill>
              </a:rPr>
              <a:t>70% nunca le han preguntado.</a:t>
            </a:r>
          </a:p>
          <a:p>
            <a:pPr marL="342900" lvl="0" indent="-342900" algn="just">
              <a:buClr>
                <a:schemeClr val="accent6">
                  <a:lumMod val="75000"/>
                </a:schemeClr>
              </a:buClr>
              <a:buFont typeface="Wingdings" pitchFamily="2" charset="2"/>
              <a:buChar char="v"/>
            </a:pPr>
            <a:endParaRPr lang="es-MX" sz="1600" b="1" dirty="0">
              <a:solidFill>
                <a:srgbClr val="339933"/>
              </a:solidFill>
            </a:endParaRPr>
          </a:p>
          <a:p>
            <a:pPr marL="342900" indent="-342900" algn="just">
              <a:buClr>
                <a:schemeClr val="accent6">
                  <a:lumMod val="75000"/>
                </a:schemeClr>
              </a:buClr>
              <a:buFont typeface="Wingdings" pitchFamily="2" charset="2"/>
              <a:buChar char="v"/>
            </a:pPr>
            <a:r>
              <a:rPr lang="es-MX" sz="1600" b="1" dirty="0">
                <a:solidFill>
                  <a:srgbClr val="339933"/>
                </a:solidFill>
              </a:rPr>
              <a:t>Están más interesados en reconocer y tratar los síntomas físicos y concluir rápidamente la consulta antes que conocer sus historias de vida.  </a:t>
            </a:r>
          </a:p>
          <a:p>
            <a:pPr marL="342900" lvl="0" indent="-342900" algn="just">
              <a:buClr>
                <a:srgbClr val="FF9900"/>
              </a:buClr>
              <a:buFont typeface="Wingdings" pitchFamily="2" charset="2"/>
              <a:buChar char="v"/>
            </a:pPr>
            <a:endParaRPr lang="es-MX" sz="800" b="1" dirty="0">
              <a:solidFill>
                <a:srgbClr val="339933"/>
              </a:solidFill>
            </a:endParaRPr>
          </a:p>
          <a:p>
            <a:pPr algn="ctr"/>
            <a:r>
              <a:rPr lang="es-MX" sz="1600" b="1" i="1" dirty="0">
                <a:solidFill>
                  <a:srgbClr val="666633"/>
                </a:solidFill>
              </a:rPr>
              <a:t>“Si no hay tiempo para atendernos menos para platicar ”</a:t>
            </a:r>
          </a:p>
          <a:p>
            <a:pPr algn="ctr"/>
            <a:r>
              <a:rPr lang="es-MX" sz="1600" b="1" i="1" dirty="0">
                <a:solidFill>
                  <a:srgbClr val="666633"/>
                </a:solidFill>
              </a:rPr>
              <a:t>Siempre andan ocupados y no se prestan para que uno les cuente”</a:t>
            </a:r>
          </a:p>
          <a:p>
            <a:pPr lvl="0" algn="just">
              <a:buClr>
                <a:srgbClr val="660066"/>
              </a:buClr>
            </a:pPr>
            <a:endParaRPr lang="es-MX" sz="1600" dirty="0"/>
          </a:p>
          <a:p>
            <a:pPr marL="342900" lvl="0" indent="-342900" algn="just">
              <a:buClr>
                <a:schemeClr val="accent6">
                  <a:lumMod val="75000"/>
                </a:schemeClr>
              </a:buClr>
              <a:buFont typeface="Wingdings" pitchFamily="2" charset="2"/>
              <a:buChar char="v"/>
            </a:pPr>
            <a:r>
              <a:rPr lang="es-MX" sz="1600" b="1" dirty="0">
                <a:solidFill>
                  <a:srgbClr val="339933"/>
                </a:solidFill>
              </a:rPr>
              <a:t>Los trastornos mentales comunes son mal diagnosticados, se les ignora o se perciben como un aspecto inevitable del envejecimiento. </a:t>
            </a:r>
            <a:endParaRPr lang="es-MX" sz="1600" dirty="0">
              <a:solidFill>
                <a:srgbClr val="339933"/>
              </a:solidFill>
            </a:endParaRPr>
          </a:p>
          <a:p>
            <a:pPr marL="342900" lvl="0" indent="-342900" algn="ctr">
              <a:buClr>
                <a:srgbClr val="660066"/>
              </a:buClr>
            </a:pPr>
            <a:r>
              <a:rPr lang="es-MX" sz="1600" b="1" i="1" dirty="0">
                <a:solidFill>
                  <a:srgbClr val="666633"/>
                </a:solidFill>
              </a:rPr>
              <a:t>La Dra. me dijo  que es “normal” que es parte de ir acumulando años. </a:t>
            </a:r>
          </a:p>
          <a:p>
            <a:pPr marL="265113"/>
            <a:endParaRPr lang="es-MX" sz="1600" i="1" dirty="0">
              <a:solidFill>
                <a:srgbClr val="660066"/>
              </a:solidFill>
            </a:endParaRPr>
          </a:p>
          <a:p>
            <a:pPr marL="285750" lvl="0" indent="-285750" algn="just">
              <a:buClr>
                <a:schemeClr val="accent6">
                  <a:lumMod val="75000"/>
                </a:schemeClr>
              </a:buClr>
              <a:buFont typeface="Wingdings" panose="05000000000000000000" pitchFamily="2" charset="2"/>
              <a:buChar char="v"/>
            </a:pPr>
            <a:r>
              <a:rPr lang="es-MX" sz="1600" b="1" dirty="0">
                <a:solidFill>
                  <a:srgbClr val="339933"/>
                </a:solidFill>
              </a:rPr>
              <a:t>Se recetan diversos fármacos, desde antiácidos, analgésicos, relajantes hasta psicofármacos, principalmente para dormir (no siempre se receta el medicamento adecuado)</a:t>
            </a:r>
            <a:endParaRPr lang="es-MX" sz="1600" dirty="0">
              <a:solidFill>
                <a:srgbClr val="339933"/>
              </a:solidFill>
            </a:endParaRPr>
          </a:p>
          <a:p>
            <a:r>
              <a:rPr lang="es-MX" sz="1600" dirty="0"/>
              <a:t> </a:t>
            </a:r>
          </a:p>
          <a:p>
            <a:pPr marL="265113" algn="ctr"/>
            <a:r>
              <a:rPr lang="es-MX" sz="1600" dirty="0">
                <a:solidFill>
                  <a:srgbClr val="666633"/>
                </a:solidFill>
              </a:rPr>
              <a:t>“</a:t>
            </a:r>
            <a:r>
              <a:rPr lang="es-MX" sz="1600" b="1" dirty="0">
                <a:solidFill>
                  <a:srgbClr val="666633"/>
                </a:solidFill>
              </a:rPr>
              <a:t>el [doctor] me empezó a controlar la presión y me dio las pastillas para dormir porque me dice que tenía yo una fuerte depresión, "una fuerte depresión" dice "con esto se va a levantar" y si le digo hasta la fecha las tomo…” (Lucila) .</a:t>
            </a:r>
          </a:p>
          <a:p>
            <a:pPr algn="ctr"/>
            <a:endParaRPr lang="es-MX" sz="1600" b="1" dirty="0">
              <a:solidFill>
                <a:srgbClr val="666633"/>
              </a:solidFill>
            </a:endParaRPr>
          </a:p>
          <a:p>
            <a:pPr marL="265113" algn="ctr"/>
            <a:r>
              <a:rPr lang="es-MX" sz="1600" b="1" i="1" dirty="0">
                <a:solidFill>
                  <a:srgbClr val="666633"/>
                </a:solidFill>
              </a:rPr>
              <a:t>No me atendió bien, la verdad; no me agradó cómo me atendió y dije "no pues ya no vuelvo a venir con esa señora". Y me recetó medicamento y yo lo que quería eran consejos. Y ella me recetaba medicamento (Ema).</a:t>
            </a:r>
            <a:endParaRPr lang="es-MX" sz="1600" i="1" dirty="0">
              <a:solidFill>
                <a:srgbClr val="666633"/>
              </a:solidFill>
            </a:endParaRPr>
          </a:p>
        </p:txBody>
      </p:sp>
    </p:spTree>
    <p:extLst>
      <p:ext uri="{BB962C8B-B14F-4D97-AF65-F5344CB8AC3E}">
        <p14:creationId xmlns:p14="http://schemas.microsoft.com/office/powerpoint/2010/main" val="687710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9592" y="836712"/>
            <a:ext cx="7488832" cy="5829801"/>
          </a:xfrm>
          <a:prstGeom prst="rect">
            <a:avLst/>
          </a:prstGeom>
          <a:noFill/>
        </p:spPr>
        <p:txBody>
          <a:bodyPr wrap="square" rtlCol="0">
            <a:spAutoFit/>
          </a:bodyPr>
          <a:lstStyle/>
          <a:p>
            <a:pPr marL="285750" indent="-285750">
              <a:buClr>
                <a:srgbClr val="FF9900"/>
              </a:buClr>
              <a:buFont typeface="Wingdings" panose="05000000000000000000" pitchFamily="2" charset="2"/>
              <a:buChar char="v"/>
            </a:pPr>
            <a:r>
              <a:rPr lang="es-MX" b="1" dirty="0">
                <a:solidFill>
                  <a:srgbClr val="339933"/>
                </a:solidFill>
              </a:rPr>
              <a:t>“Ayuda  psicológica informal” </a:t>
            </a:r>
          </a:p>
          <a:p>
            <a:pPr marL="361950" lvl="0">
              <a:buClr>
                <a:srgbClr val="FF9900"/>
              </a:buClr>
            </a:pPr>
            <a:r>
              <a:rPr lang="es-MX" b="1" i="1" dirty="0">
                <a:solidFill>
                  <a:srgbClr val="666633"/>
                </a:solidFill>
              </a:rPr>
              <a:t>Algunos de los trabajadores de los centros (trabajadores sociales y enfermeras) a veces dedican  un poco tiempo para escuchar  experiencias, quejas y asuntos relacionados con problemas de SM  y  ofrecen «consejos», «consuelos», «dan ánimo», o «simplemente escuchan»,</a:t>
            </a:r>
          </a:p>
          <a:p>
            <a:pPr marL="285750" lvl="0" indent="-285750">
              <a:buClr>
                <a:srgbClr val="FF9900"/>
              </a:buClr>
              <a:buFont typeface="Wingdings" panose="05000000000000000000" pitchFamily="2" charset="2"/>
              <a:buChar char="v"/>
            </a:pPr>
            <a:endParaRPr lang="es-MX" b="1" dirty="0">
              <a:solidFill>
                <a:srgbClr val="339933"/>
              </a:solidFill>
            </a:endParaRPr>
          </a:p>
          <a:p>
            <a:pPr marL="285750" lvl="0" indent="-285750">
              <a:buClr>
                <a:srgbClr val="FF9900"/>
              </a:buClr>
              <a:buFont typeface="Wingdings" panose="05000000000000000000" pitchFamily="2" charset="2"/>
              <a:buChar char="v"/>
            </a:pPr>
            <a:r>
              <a:rPr lang="es-MX" b="1" dirty="0">
                <a:solidFill>
                  <a:srgbClr val="339933"/>
                </a:solidFill>
              </a:rPr>
              <a:t>Referencia con un especialista en salud mental</a:t>
            </a:r>
            <a:r>
              <a:rPr lang="es-MX" sz="1200" b="1" dirty="0">
                <a:solidFill>
                  <a:srgbClr val="339933"/>
                </a:solidFill>
              </a:rPr>
              <a:t> </a:t>
            </a:r>
          </a:p>
          <a:p>
            <a:pPr lvl="0"/>
            <a:endParaRPr lang="es-MX" sz="1200" dirty="0"/>
          </a:p>
          <a:p>
            <a:pPr marL="265113" algn="ctr"/>
            <a:r>
              <a:rPr lang="es-MX" b="1" i="1" dirty="0">
                <a:solidFill>
                  <a:srgbClr val="666633"/>
                </a:solidFill>
              </a:rPr>
              <a:t>“si, de hecho yo estuve con psicólogos, me mandaron con el psicólogo, porque estuve fregando…  Estuve con el psicólogo, mucho tiempo estuve con ella. </a:t>
            </a:r>
          </a:p>
          <a:p>
            <a:pPr marL="265113" algn="ctr"/>
            <a:endParaRPr lang="es-MX" b="1" i="1" dirty="0">
              <a:solidFill>
                <a:srgbClr val="FF9900"/>
              </a:solidFill>
            </a:endParaRPr>
          </a:p>
          <a:p>
            <a:pPr marL="285750" indent="-285750">
              <a:buClr>
                <a:srgbClr val="FF9900"/>
              </a:buClr>
              <a:buFont typeface="Wingdings" panose="05000000000000000000" pitchFamily="2" charset="2"/>
              <a:buChar char="v"/>
            </a:pPr>
            <a:r>
              <a:rPr lang="es-MX" i="1" dirty="0">
                <a:solidFill>
                  <a:srgbClr val="660066"/>
                </a:solidFill>
              </a:rPr>
              <a:t> </a:t>
            </a:r>
            <a:r>
              <a:rPr lang="es-MX" b="1" dirty="0">
                <a:solidFill>
                  <a:srgbClr val="339933"/>
                </a:solidFill>
              </a:rPr>
              <a:t>Se le recomienda realizar actividades alternas </a:t>
            </a:r>
          </a:p>
          <a:p>
            <a:pPr>
              <a:buClr>
                <a:srgbClr val="660066"/>
              </a:buClr>
            </a:pPr>
            <a:endParaRPr lang="es-MX" b="1" dirty="0"/>
          </a:p>
          <a:p>
            <a:pPr>
              <a:lnSpc>
                <a:spcPts val="50"/>
              </a:lnSpc>
              <a:buClr>
                <a:srgbClr val="660066"/>
              </a:buClr>
            </a:pPr>
            <a:r>
              <a:rPr lang="es-MX" b="1" dirty="0"/>
              <a:t> </a:t>
            </a:r>
          </a:p>
          <a:p>
            <a:pPr marL="265113">
              <a:buClr>
                <a:srgbClr val="660066"/>
              </a:buClr>
            </a:pPr>
            <a:r>
              <a:rPr lang="es-MX" b="1" i="1" dirty="0">
                <a:solidFill>
                  <a:srgbClr val="666633"/>
                </a:solidFill>
              </a:rPr>
              <a:t>“el doctor me recomendó hacer ejercicio, ir al grupo [de enfermedades crónicas] me dijo que me sentiría mejor y si me siento muy bien con el ejercicio. [me ayuda] en el estrés, más que nada en el estrés.  </a:t>
            </a:r>
          </a:p>
          <a:p>
            <a:pPr marL="265113">
              <a:buClr>
                <a:srgbClr val="660066"/>
              </a:buClr>
            </a:pPr>
            <a:endParaRPr lang="es-MX" b="1" i="1" dirty="0">
              <a:solidFill>
                <a:srgbClr val="666633"/>
              </a:solidFill>
            </a:endParaRPr>
          </a:p>
          <a:p>
            <a:pPr marL="265113">
              <a:buClr>
                <a:srgbClr val="660066"/>
              </a:buClr>
            </a:pPr>
            <a:r>
              <a:rPr lang="es-MX" b="1" i="1" dirty="0">
                <a:solidFill>
                  <a:srgbClr val="666633"/>
                </a:solidFill>
              </a:rPr>
              <a:t>También platicamos las que vamos, echamos relajo, nos estamos riendo; yo me siento bien, platicamos, nos relajamos y salimos bien contentas”  </a:t>
            </a:r>
          </a:p>
        </p:txBody>
      </p:sp>
      <p:sp>
        <p:nvSpPr>
          <p:cNvPr id="3" name="Rectangle 2"/>
          <p:cNvSpPr>
            <a:spLocks noChangeArrowheads="1"/>
          </p:cNvSpPr>
          <p:nvPr/>
        </p:nvSpPr>
        <p:spPr bwMode="auto">
          <a:xfrm>
            <a:off x="35496" y="116632"/>
            <a:ext cx="8640960" cy="864096"/>
          </a:xfrm>
          <a:prstGeom prst="rect">
            <a:avLst/>
          </a:prstGeom>
          <a:noFill/>
          <a:ln w="9525">
            <a:noFill/>
            <a:miter lim="800000"/>
            <a:headEnd/>
            <a:tailEnd/>
          </a:ln>
        </p:spPr>
        <p:txBody>
          <a:bodyPr anchor="ctr"/>
          <a:lstStyle/>
          <a:p>
            <a:pPr algn="ctr"/>
            <a:r>
              <a:rPr lang="es-MX" sz="3200" b="1" dirty="0">
                <a:solidFill>
                  <a:srgbClr val="FF9900"/>
                </a:solidFill>
              </a:rPr>
              <a:t> </a:t>
            </a:r>
            <a:r>
              <a:rPr lang="es-MX" sz="2400" b="1" dirty="0">
                <a:solidFill>
                  <a:srgbClr val="666633"/>
                </a:solidFill>
              </a:rPr>
              <a:t>Percepciones y vivencias en  el primer nivel de  atención  (2)</a:t>
            </a:r>
          </a:p>
          <a:p>
            <a:pPr algn="r"/>
            <a:endParaRPr lang="es-MX" sz="2500" b="1" dirty="0">
              <a:solidFill>
                <a:srgbClr val="FF9900"/>
              </a:solidFill>
            </a:endParaRPr>
          </a:p>
        </p:txBody>
      </p:sp>
    </p:spTree>
    <p:extLst>
      <p:ext uri="{BB962C8B-B14F-4D97-AF65-F5344CB8AC3E}">
        <p14:creationId xmlns:p14="http://schemas.microsoft.com/office/powerpoint/2010/main" val="3154138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116632"/>
            <a:ext cx="8712968" cy="6746462"/>
          </a:xfrm>
          <a:prstGeom prst="rect">
            <a:avLst/>
          </a:prstGeom>
          <a:noFill/>
        </p:spPr>
        <p:txBody>
          <a:bodyPr wrap="square" rtlCol="0">
            <a:spAutoFit/>
          </a:bodyPr>
          <a:lstStyle/>
          <a:p>
            <a:r>
              <a:rPr lang="es-MX" sz="3000" b="1" dirty="0">
                <a:solidFill>
                  <a:srgbClr val="666633"/>
                </a:solidFill>
              </a:rPr>
              <a:t>¿Cuáles son los retos?  </a:t>
            </a:r>
          </a:p>
          <a:p>
            <a:endParaRPr lang="es-MX" sz="800" dirty="0">
              <a:solidFill>
                <a:srgbClr val="FF9900"/>
              </a:solidFill>
            </a:endParaRPr>
          </a:p>
          <a:p>
            <a:r>
              <a:rPr lang="es-ES_tradnl" b="1" kern="0" dirty="0">
                <a:solidFill>
                  <a:srgbClr val="336600"/>
                </a:solidFill>
                <a:latin typeface="+mj-lt"/>
              </a:rPr>
              <a:t>Se requieren programas que consideren las necesidades especiales de las adultos mayores :</a:t>
            </a:r>
          </a:p>
          <a:p>
            <a:pPr marL="808038" lvl="2" indent="-361950" algn="just" eaLnBrk="0" hangingPunct="0">
              <a:lnSpc>
                <a:spcPct val="120000"/>
              </a:lnSpc>
              <a:spcBef>
                <a:spcPct val="20000"/>
              </a:spcBef>
              <a:buClr>
                <a:schemeClr val="accent6">
                  <a:lumMod val="75000"/>
                </a:schemeClr>
              </a:buClr>
              <a:buSzPct val="110000"/>
              <a:buFont typeface="Wingdings" pitchFamily="2" charset="2"/>
              <a:buChar char="Ø"/>
              <a:defRPr/>
            </a:pPr>
            <a:r>
              <a:rPr lang="es-MX" sz="1600" b="1" dirty="0">
                <a:solidFill>
                  <a:srgbClr val="666633"/>
                </a:solidFill>
              </a:rPr>
              <a:t>Capacitación del personal en prácticas sensibles a la edad, género y elementos sociales y culturales del entorno de los adultos mayores. </a:t>
            </a:r>
          </a:p>
          <a:p>
            <a:pPr marL="808038" lvl="2" indent="-361950" algn="just" eaLnBrk="0" hangingPunct="0">
              <a:lnSpc>
                <a:spcPct val="120000"/>
              </a:lnSpc>
              <a:spcBef>
                <a:spcPct val="20000"/>
              </a:spcBef>
              <a:buClr>
                <a:schemeClr val="accent6">
                  <a:lumMod val="75000"/>
                </a:schemeClr>
              </a:buClr>
              <a:buSzPct val="110000"/>
              <a:buFont typeface="Wingdings" pitchFamily="2" charset="2"/>
              <a:buChar char="Ø"/>
              <a:defRPr/>
            </a:pPr>
            <a:r>
              <a:rPr lang="es-MX" sz="1600" b="1" dirty="0">
                <a:solidFill>
                  <a:srgbClr val="339933"/>
                </a:solidFill>
              </a:rPr>
              <a:t>Entrenamiento básico sobre la SM del adulto mayor</a:t>
            </a:r>
          </a:p>
          <a:p>
            <a:pPr marL="808038" lvl="2" indent="-361950" algn="just" eaLnBrk="0" hangingPunct="0">
              <a:lnSpc>
                <a:spcPct val="120000"/>
              </a:lnSpc>
              <a:spcBef>
                <a:spcPct val="20000"/>
              </a:spcBef>
              <a:buClr>
                <a:schemeClr val="accent6">
                  <a:lumMod val="75000"/>
                </a:schemeClr>
              </a:buClr>
              <a:buSzPct val="110000"/>
              <a:buFont typeface="Wingdings" pitchFamily="2" charset="2"/>
              <a:buChar char="Ø"/>
              <a:defRPr/>
            </a:pPr>
            <a:endParaRPr lang="es-MX" sz="800" b="1" dirty="0">
              <a:solidFill>
                <a:srgbClr val="339933"/>
              </a:solidFill>
            </a:endParaRPr>
          </a:p>
          <a:p>
            <a:pPr marL="808038" lvl="2" indent="-361950" algn="just" eaLnBrk="0" hangingPunct="0">
              <a:lnSpc>
                <a:spcPct val="120000"/>
              </a:lnSpc>
              <a:spcBef>
                <a:spcPct val="20000"/>
              </a:spcBef>
              <a:buClr>
                <a:schemeClr val="accent6">
                  <a:lumMod val="75000"/>
                </a:schemeClr>
              </a:buClr>
              <a:buSzPct val="110000"/>
              <a:buFont typeface="Wingdings" pitchFamily="2" charset="2"/>
              <a:buChar char="Ø"/>
              <a:defRPr/>
            </a:pPr>
            <a:r>
              <a:rPr lang="es-MX" sz="1600" b="1" dirty="0">
                <a:solidFill>
                  <a:srgbClr val="666633"/>
                </a:solidFill>
              </a:rPr>
              <a:t>Sensibilizar al personal médico  para poder escuchar situaciones diferentes a la queja médica o somática:</a:t>
            </a:r>
          </a:p>
          <a:p>
            <a:pPr marL="1657350" lvl="3" indent="-285750" algn="just" eaLnBrk="0" hangingPunct="0">
              <a:lnSpc>
                <a:spcPct val="120000"/>
              </a:lnSpc>
              <a:spcBef>
                <a:spcPct val="20000"/>
              </a:spcBef>
              <a:buClr>
                <a:srgbClr val="FF9900"/>
              </a:buClr>
              <a:buSzPct val="110000"/>
              <a:buFont typeface="Wingdings" panose="05000000000000000000" pitchFamily="2" charset="2"/>
              <a:buChar char="§"/>
              <a:defRPr/>
            </a:pPr>
            <a:r>
              <a:rPr lang="es-MX" sz="1600" b="1" dirty="0">
                <a:solidFill>
                  <a:srgbClr val="336600"/>
                </a:solidFill>
              </a:rPr>
              <a:t>Abordar en  las consultas  temas relacionados  con carencias económicas, pérdidas, jubilación, soledad, etc.   Todas esas  experiencias de vida que tienen repercusiones en  el proceso de salud-enfermedad. </a:t>
            </a:r>
          </a:p>
          <a:p>
            <a:pPr marL="1657350" lvl="3" indent="-285750" algn="just" eaLnBrk="0" hangingPunct="0">
              <a:lnSpc>
                <a:spcPct val="120000"/>
              </a:lnSpc>
              <a:spcBef>
                <a:spcPct val="20000"/>
              </a:spcBef>
              <a:buClr>
                <a:srgbClr val="FF9900"/>
              </a:buClr>
              <a:buSzPct val="110000"/>
              <a:buFont typeface="Wingdings" panose="05000000000000000000" pitchFamily="2" charset="2"/>
              <a:buChar char="§"/>
              <a:defRPr/>
            </a:pPr>
            <a:endParaRPr lang="es-MX" sz="800" b="1" dirty="0">
              <a:solidFill>
                <a:srgbClr val="336600"/>
              </a:solidFill>
            </a:endParaRPr>
          </a:p>
          <a:p>
            <a:pPr marL="808038" lvl="2" indent="-361950" algn="just" eaLnBrk="0" hangingPunct="0">
              <a:lnSpc>
                <a:spcPct val="120000"/>
              </a:lnSpc>
              <a:spcBef>
                <a:spcPct val="20000"/>
              </a:spcBef>
              <a:buClr>
                <a:schemeClr val="accent6">
                  <a:lumMod val="75000"/>
                </a:schemeClr>
              </a:buClr>
              <a:buSzPct val="110000"/>
              <a:buFont typeface="Wingdings" pitchFamily="2" charset="2"/>
              <a:buChar char="Ø"/>
              <a:defRPr/>
            </a:pPr>
            <a:r>
              <a:rPr lang="es-MX" sz="1600" b="1" dirty="0">
                <a:solidFill>
                  <a:srgbClr val="666633"/>
                </a:solidFill>
              </a:rPr>
              <a:t>Fomentar la promoción de la salud mental mediante la realización de actividades grupales comunitarias. Los grupos de crónicos degenerativos son una gran oportunidad</a:t>
            </a:r>
            <a:r>
              <a:rPr lang="es-MX" sz="1600" b="1" dirty="0">
                <a:solidFill>
                  <a:srgbClr val="339933"/>
                </a:solidFill>
              </a:rPr>
              <a:t>. </a:t>
            </a:r>
          </a:p>
          <a:p>
            <a:pPr marL="1657350" lvl="3" indent="-285750" algn="just" eaLnBrk="0" hangingPunct="0">
              <a:lnSpc>
                <a:spcPct val="120000"/>
              </a:lnSpc>
              <a:spcBef>
                <a:spcPct val="20000"/>
              </a:spcBef>
              <a:buClr>
                <a:schemeClr val="accent6"/>
              </a:buClr>
              <a:buSzPct val="110000"/>
              <a:buFont typeface="Wingdings" panose="05000000000000000000" pitchFamily="2" charset="2"/>
              <a:buChar char="§"/>
              <a:defRPr/>
            </a:pPr>
            <a:r>
              <a:rPr lang="es-MX" sz="1600" b="1" dirty="0">
                <a:solidFill>
                  <a:srgbClr val="336600"/>
                </a:solidFill>
              </a:rPr>
              <a:t>Actividades recreativas y productivas que les permitan encontrar alternativas  creativas para enfrentar la enfermedad. </a:t>
            </a:r>
          </a:p>
          <a:p>
            <a:pPr marL="808038" lvl="2" indent="-361950" algn="just" eaLnBrk="0" hangingPunct="0">
              <a:lnSpc>
                <a:spcPct val="120000"/>
              </a:lnSpc>
              <a:spcBef>
                <a:spcPct val="20000"/>
              </a:spcBef>
              <a:buClr>
                <a:schemeClr val="accent6">
                  <a:lumMod val="75000"/>
                </a:schemeClr>
              </a:buClr>
              <a:buSzPct val="110000"/>
              <a:buFont typeface="Wingdings" pitchFamily="2" charset="2"/>
              <a:buChar char="Ø"/>
              <a:defRPr/>
            </a:pPr>
            <a:r>
              <a:rPr lang="es-MX" sz="1600" b="1" dirty="0">
                <a:solidFill>
                  <a:srgbClr val="666633"/>
                </a:solidFill>
              </a:rPr>
              <a:t>Implementarse acciones para  mejorar la vida de las personas que padecen trastornos mentales o neurológicos y para sus cuidadores y familias</a:t>
            </a:r>
          </a:p>
          <a:p>
            <a:pPr marL="2114550" lvl="4" indent="-285750" algn="just" eaLnBrk="0" hangingPunct="0">
              <a:lnSpc>
                <a:spcPct val="120000"/>
              </a:lnSpc>
              <a:spcBef>
                <a:spcPct val="20000"/>
              </a:spcBef>
              <a:buClr>
                <a:srgbClr val="FF9900"/>
              </a:buClr>
              <a:buSzPct val="110000"/>
              <a:buFont typeface="Wingdings" panose="05000000000000000000" pitchFamily="2" charset="2"/>
              <a:buChar char="§"/>
              <a:defRPr/>
            </a:pPr>
            <a:r>
              <a:rPr lang="es-MX" sz="1600" dirty="0"/>
              <a:t> </a:t>
            </a:r>
            <a:r>
              <a:rPr lang="es-MX" sz="1600" b="1" dirty="0">
                <a:solidFill>
                  <a:srgbClr val="336600"/>
                </a:solidFill>
              </a:rPr>
              <a:t>Diagnóstico temprano, estrategias para optimizar la salud física y psíquica</a:t>
            </a:r>
          </a:p>
          <a:p>
            <a:pPr marL="2114550" lvl="4" indent="-285750" algn="just" eaLnBrk="0" hangingPunct="0">
              <a:lnSpc>
                <a:spcPct val="120000"/>
              </a:lnSpc>
              <a:spcBef>
                <a:spcPct val="20000"/>
              </a:spcBef>
              <a:buClr>
                <a:srgbClr val="FF9900"/>
              </a:buClr>
              <a:buSzPct val="110000"/>
              <a:buFont typeface="Wingdings" panose="05000000000000000000" pitchFamily="2" charset="2"/>
              <a:buChar char="§"/>
              <a:defRPr/>
            </a:pPr>
            <a:r>
              <a:rPr lang="es-MX" sz="1600" b="1" dirty="0">
                <a:solidFill>
                  <a:srgbClr val="336600"/>
                </a:solidFill>
              </a:rPr>
              <a:t>Información y apoyo continuo a los cuidadores</a:t>
            </a:r>
            <a:endParaRPr lang="es-MX" dirty="0">
              <a:solidFill>
                <a:srgbClr val="336600"/>
              </a:solidFill>
            </a:endParaRPr>
          </a:p>
        </p:txBody>
      </p:sp>
    </p:spTree>
    <p:extLst>
      <p:ext uri="{BB962C8B-B14F-4D97-AF65-F5344CB8AC3E}">
        <p14:creationId xmlns:p14="http://schemas.microsoft.com/office/powerpoint/2010/main" val="2533452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268760"/>
            <a:ext cx="6764840" cy="3570208"/>
          </a:xfrm>
          <a:prstGeom prst="rect">
            <a:avLst/>
          </a:prstGeom>
        </p:spPr>
        <p:txBody>
          <a:bodyPr wrap="square">
            <a:spAutoFit/>
          </a:bodyPr>
          <a:lstStyle/>
          <a:p>
            <a:r>
              <a:rPr lang="es-MX" sz="2000" b="1" dirty="0">
                <a:solidFill>
                  <a:srgbClr val="808000"/>
                </a:solidFill>
              </a:rPr>
              <a:t>Continuar investigando </a:t>
            </a:r>
          </a:p>
          <a:p>
            <a:endParaRPr lang="es-MX" sz="1000" dirty="0"/>
          </a:p>
          <a:p>
            <a:pPr marL="285750" indent="-285750">
              <a:buClr>
                <a:srgbClr val="666633"/>
              </a:buClr>
              <a:buFont typeface="Wingdings" panose="05000000000000000000" pitchFamily="2" charset="2"/>
              <a:buChar char="q"/>
            </a:pPr>
            <a:r>
              <a:rPr lang="es-MX" sz="1600" b="1" dirty="0">
                <a:solidFill>
                  <a:srgbClr val="339933"/>
                </a:solidFill>
              </a:rPr>
              <a:t>La magnitud  de brecha de tratamiento  de lo TM en  los adultos mayores </a:t>
            </a:r>
            <a:endParaRPr lang="es-ES" sz="1600" b="1" dirty="0">
              <a:solidFill>
                <a:srgbClr val="339933"/>
              </a:solidFill>
            </a:endParaRPr>
          </a:p>
          <a:p>
            <a:pPr marL="285750" indent="-285750">
              <a:buClr>
                <a:srgbClr val="666633"/>
              </a:buClr>
              <a:buFont typeface="Wingdings" panose="05000000000000000000" pitchFamily="2" charset="2"/>
              <a:buChar char="q"/>
            </a:pPr>
            <a:endParaRPr lang="es-MX" sz="1600" b="1" dirty="0">
              <a:solidFill>
                <a:srgbClr val="339933"/>
              </a:solidFill>
            </a:endParaRPr>
          </a:p>
          <a:p>
            <a:pPr marL="285750" indent="-285750">
              <a:buClr>
                <a:srgbClr val="666633"/>
              </a:buClr>
              <a:buFont typeface="Wingdings" panose="05000000000000000000" pitchFamily="2" charset="2"/>
              <a:buChar char="q"/>
            </a:pPr>
            <a:r>
              <a:rPr lang="es-MX" sz="1600" b="1" dirty="0">
                <a:solidFill>
                  <a:srgbClr val="339933"/>
                </a:solidFill>
              </a:rPr>
              <a:t>Factores asociados con las conductas suicidas en esta población</a:t>
            </a:r>
          </a:p>
          <a:p>
            <a:pPr marL="285750" indent="-285750">
              <a:buClr>
                <a:srgbClr val="666633"/>
              </a:buClr>
              <a:buFont typeface="Wingdings" panose="05000000000000000000" pitchFamily="2" charset="2"/>
              <a:buChar char="q"/>
            </a:pPr>
            <a:endParaRPr lang="es-MX" sz="1600" b="1" dirty="0">
              <a:solidFill>
                <a:srgbClr val="339933"/>
              </a:solidFill>
            </a:endParaRPr>
          </a:p>
          <a:p>
            <a:pPr marL="285750" indent="-285750">
              <a:buClr>
                <a:srgbClr val="666633"/>
              </a:buClr>
              <a:buFont typeface="Wingdings" panose="05000000000000000000" pitchFamily="2" charset="2"/>
              <a:buChar char="q"/>
            </a:pPr>
            <a:r>
              <a:rPr lang="es-MX" sz="1600" b="1" dirty="0">
                <a:solidFill>
                  <a:srgbClr val="339933"/>
                </a:solidFill>
              </a:rPr>
              <a:t>Intervenciones basadas en  la evidencia para promover la salud  y calidad de vida,  prevenir  trastornos depresivos y de ansiedad en estos grupos de edad </a:t>
            </a:r>
          </a:p>
          <a:p>
            <a:pPr marL="285750" indent="-285750">
              <a:buClr>
                <a:srgbClr val="666633"/>
              </a:buClr>
              <a:buFont typeface="Wingdings" panose="05000000000000000000" pitchFamily="2" charset="2"/>
              <a:buChar char="q"/>
            </a:pPr>
            <a:endParaRPr lang="es-MX" sz="1600" b="1" dirty="0">
              <a:solidFill>
                <a:srgbClr val="339933"/>
              </a:solidFill>
            </a:endParaRPr>
          </a:p>
          <a:p>
            <a:pPr marL="285750" indent="-285750">
              <a:buClr>
                <a:srgbClr val="666633"/>
              </a:buClr>
              <a:buFont typeface="Wingdings" panose="05000000000000000000" pitchFamily="2" charset="2"/>
              <a:buChar char="q"/>
            </a:pPr>
            <a:r>
              <a:rPr lang="es-MX" sz="1600" b="1" dirty="0">
                <a:solidFill>
                  <a:srgbClr val="339933"/>
                </a:solidFill>
              </a:rPr>
              <a:t>Estrategias para implementar estas  intervenciones  en diferentes instalaciones  o servicios  accesibles  incluyendo la atención primaria, los centros sociales, los domicilios.</a:t>
            </a:r>
          </a:p>
          <a:p>
            <a:pPr marL="171450" indent="-171450">
              <a:buFont typeface="Wingdings" panose="05000000000000000000" pitchFamily="2" charset="2"/>
              <a:buChar char="q"/>
            </a:pPr>
            <a:endParaRPr lang="es-MX" sz="1000" dirty="0">
              <a:solidFill>
                <a:srgbClr val="339933"/>
              </a:solidFill>
            </a:endParaRPr>
          </a:p>
          <a:p>
            <a:endParaRPr lang="es-MX" sz="1000" dirty="0"/>
          </a:p>
        </p:txBody>
      </p:sp>
      <p:sp>
        <p:nvSpPr>
          <p:cNvPr id="4" name="3 CuadroTexto"/>
          <p:cNvSpPr txBox="1"/>
          <p:nvPr/>
        </p:nvSpPr>
        <p:spPr>
          <a:xfrm>
            <a:off x="467544" y="116632"/>
            <a:ext cx="4172552" cy="861774"/>
          </a:xfrm>
          <a:prstGeom prst="rect">
            <a:avLst/>
          </a:prstGeom>
          <a:noFill/>
        </p:spPr>
        <p:txBody>
          <a:bodyPr wrap="square" rtlCol="0">
            <a:spAutoFit/>
          </a:bodyPr>
          <a:lstStyle/>
          <a:p>
            <a:r>
              <a:rPr lang="es-MX" sz="3200" b="1" dirty="0">
                <a:solidFill>
                  <a:srgbClr val="666633"/>
                </a:solidFill>
              </a:rPr>
              <a:t>¿Cuáles son los retos?  </a:t>
            </a:r>
          </a:p>
          <a:p>
            <a:endParaRPr lang="es-ES" dirty="0"/>
          </a:p>
        </p:txBody>
      </p:sp>
    </p:spTree>
    <p:extLst>
      <p:ext uri="{BB962C8B-B14F-4D97-AF65-F5344CB8AC3E}">
        <p14:creationId xmlns:p14="http://schemas.microsoft.com/office/powerpoint/2010/main" val="1767835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byronbaypsych.com.au/wp-content/uploads/2011/07/Picture3.jpg"/>
          <p:cNvPicPr>
            <a:picLocks noGrp="1" noChangeAspect="1" noChangeArrowheads="1"/>
          </p:cNvPicPr>
          <p:nvPr>
            <p:ph idx="1"/>
          </p:nvPr>
        </p:nvPicPr>
        <p:blipFill>
          <a:blip r:embed="rId3" cstate="print"/>
          <a:srcRect/>
          <a:stretch>
            <a:fillRect/>
          </a:stretch>
        </p:blipFill>
        <p:spPr bwMode="auto">
          <a:xfrm>
            <a:off x="251520" y="631229"/>
            <a:ext cx="3315428" cy="5750099"/>
          </a:xfrm>
          <a:prstGeom prst="rect">
            <a:avLst/>
          </a:prstGeom>
          <a:noFill/>
        </p:spPr>
      </p:pic>
      <p:sp>
        <p:nvSpPr>
          <p:cNvPr id="5" name="4 CuadroTexto"/>
          <p:cNvSpPr txBox="1"/>
          <p:nvPr/>
        </p:nvSpPr>
        <p:spPr>
          <a:xfrm>
            <a:off x="4067944" y="1844824"/>
            <a:ext cx="4644008" cy="1508105"/>
          </a:xfrm>
          <a:prstGeom prst="rect">
            <a:avLst/>
          </a:prstGeom>
          <a:noFill/>
        </p:spPr>
        <p:txBody>
          <a:bodyPr wrap="square">
            <a:spAutoFit/>
          </a:bodyPr>
          <a:lstStyle/>
          <a:p>
            <a:pPr algn="r"/>
            <a:r>
              <a:rPr lang="es-MX" sz="4600" b="1" dirty="0">
                <a:solidFill>
                  <a:srgbClr val="336600"/>
                </a:solidFill>
                <a:latin typeface="+mj-lt"/>
              </a:rPr>
              <a:t>Dimensiones del problema</a:t>
            </a:r>
          </a:p>
        </p:txBody>
      </p:sp>
    </p:spTree>
    <p:extLst>
      <p:ext uri="{BB962C8B-B14F-4D97-AF65-F5344CB8AC3E}">
        <p14:creationId xmlns:p14="http://schemas.microsoft.com/office/powerpoint/2010/main" val="3843024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436096" y="5661248"/>
            <a:ext cx="3070678" cy="769441"/>
          </a:xfrm>
          <a:prstGeom prst="rect">
            <a:avLst/>
          </a:prstGeom>
          <a:noFill/>
        </p:spPr>
        <p:txBody>
          <a:bodyPr wrap="square" rtlCol="0">
            <a:spAutoFit/>
          </a:bodyPr>
          <a:lstStyle/>
          <a:p>
            <a:pPr algn="ctr"/>
            <a:r>
              <a:rPr lang="es-MX" sz="4400" b="1" dirty="0">
                <a:solidFill>
                  <a:srgbClr val="666633"/>
                </a:solidFill>
              </a:rPr>
              <a:t>¡GRACIAS!</a:t>
            </a:r>
          </a:p>
        </p:txBody>
      </p:sp>
      <p:pic>
        <p:nvPicPr>
          <p:cNvPr id="2052" name="Picture 4" descr="Resultado de imagen para tercera edad dibuj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88640"/>
            <a:ext cx="7008779"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326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Mexico%203"/>
          <p:cNvPicPr>
            <a:picLocks noChangeAspect="1" noChangeArrowheads="1"/>
          </p:cNvPicPr>
          <p:nvPr/>
        </p:nvPicPr>
        <p:blipFill>
          <a:blip r:embed="rId3" cstate="print"/>
          <a:srcRect/>
          <a:stretch>
            <a:fillRect/>
          </a:stretch>
        </p:blipFill>
        <p:spPr bwMode="auto">
          <a:xfrm>
            <a:off x="107504" y="3933056"/>
            <a:ext cx="2332443" cy="1676275"/>
          </a:xfrm>
          <a:prstGeom prst="rect">
            <a:avLst/>
          </a:prstGeom>
          <a:noFill/>
          <a:ln w="9525">
            <a:noFill/>
            <a:miter lim="800000"/>
            <a:headEnd/>
            <a:tailEnd/>
          </a:ln>
        </p:spPr>
      </p:pic>
      <p:sp>
        <p:nvSpPr>
          <p:cNvPr id="3" name="AutoShape 10"/>
          <p:cNvSpPr>
            <a:spLocks/>
          </p:cNvSpPr>
          <p:nvPr/>
        </p:nvSpPr>
        <p:spPr bwMode="auto">
          <a:xfrm>
            <a:off x="2771800" y="188641"/>
            <a:ext cx="358542" cy="2520280"/>
          </a:xfrm>
          <a:prstGeom prst="leftBrace">
            <a:avLst>
              <a:gd name="adj1" fmla="val 29584"/>
              <a:gd name="adj2" fmla="val 51845"/>
            </a:avLst>
          </a:prstGeom>
          <a:noFill/>
          <a:ln w="38100">
            <a:solidFill>
              <a:srgbClr val="FF3300"/>
            </a:solidFill>
            <a:round/>
            <a:headEnd/>
            <a:tailEnd/>
          </a:ln>
        </p:spPr>
        <p:txBody>
          <a:bodyPr wrap="none" anchor="ctr"/>
          <a:lstStyle/>
          <a:p>
            <a:endParaRPr lang="es-MX" dirty="0">
              <a:solidFill>
                <a:srgbClr val="FF3300"/>
              </a:solidFill>
            </a:endParaRPr>
          </a:p>
        </p:txBody>
      </p:sp>
      <p:pic>
        <p:nvPicPr>
          <p:cNvPr id="4" name="Picture 2" descr="http://bibliotecamanuelreina.files.wordpress.com/2011/11/mapa-mundi.jpg"/>
          <p:cNvPicPr>
            <a:picLocks noChangeAspect="1" noChangeArrowheads="1"/>
          </p:cNvPicPr>
          <p:nvPr/>
        </p:nvPicPr>
        <p:blipFill>
          <a:blip r:embed="rId4" cstate="print"/>
          <a:srcRect/>
          <a:stretch>
            <a:fillRect/>
          </a:stretch>
        </p:blipFill>
        <p:spPr bwMode="auto">
          <a:xfrm>
            <a:off x="183611" y="345304"/>
            <a:ext cx="2444173" cy="2219600"/>
          </a:xfrm>
          <a:prstGeom prst="rect">
            <a:avLst/>
          </a:prstGeom>
          <a:noFill/>
        </p:spPr>
      </p:pic>
      <p:sp>
        <p:nvSpPr>
          <p:cNvPr id="5" name="AutoShape 10"/>
          <p:cNvSpPr>
            <a:spLocks/>
          </p:cNvSpPr>
          <p:nvPr/>
        </p:nvSpPr>
        <p:spPr bwMode="auto">
          <a:xfrm>
            <a:off x="2771800" y="3226563"/>
            <a:ext cx="278675" cy="3096344"/>
          </a:xfrm>
          <a:prstGeom prst="leftBrace">
            <a:avLst>
              <a:gd name="adj1" fmla="val 29584"/>
              <a:gd name="adj2" fmla="val 50000"/>
            </a:avLst>
          </a:prstGeom>
          <a:noFill/>
          <a:ln w="38100">
            <a:solidFill>
              <a:srgbClr val="FF3300"/>
            </a:solidFill>
            <a:round/>
            <a:headEnd/>
            <a:tailEnd/>
          </a:ln>
        </p:spPr>
        <p:txBody>
          <a:bodyPr wrap="none" anchor="ctr"/>
          <a:lstStyle/>
          <a:p>
            <a:endParaRPr lang="es-MX" dirty="0"/>
          </a:p>
        </p:txBody>
      </p:sp>
      <p:sp>
        <p:nvSpPr>
          <p:cNvPr id="6" name="CuadroTexto 5"/>
          <p:cNvSpPr txBox="1"/>
          <p:nvPr/>
        </p:nvSpPr>
        <p:spPr>
          <a:xfrm>
            <a:off x="3092342" y="236255"/>
            <a:ext cx="5800138" cy="2400657"/>
          </a:xfrm>
          <a:prstGeom prst="rect">
            <a:avLst/>
          </a:prstGeom>
          <a:noFill/>
        </p:spPr>
        <p:txBody>
          <a:bodyPr wrap="square" rtlCol="0">
            <a:spAutoFit/>
          </a:bodyPr>
          <a:lstStyle/>
          <a:p>
            <a:r>
              <a:rPr lang="es-ES" sz="1400" dirty="0"/>
              <a:t>En el 2050, </a:t>
            </a:r>
            <a:r>
              <a:rPr lang="es-ES" sz="1400" dirty="0">
                <a:solidFill>
                  <a:srgbClr val="336600"/>
                </a:solidFill>
              </a:rPr>
              <a:t>uno de cada cinco </a:t>
            </a:r>
            <a:r>
              <a:rPr lang="es-ES" sz="1400" dirty="0"/>
              <a:t>habitantes en el mundo tendrá 60 años o más. </a:t>
            </a:r>
          </a:p>
          <a:p>
            <a:endParaRPr lang="es-ES" sz="800" dirty="0"/>
          </a:p>
          <a:p>
            <a:r>
              <a:rPr lang="es-ES" sz="1400" dirty="0">
                <a:solidFill>
                  <a:srgbClr val="336600"/>
                </a:solidFill>
              </a:rPr>
              <a:t>Más del 20% de la población de 60 años o más presenta algún trastorno mental o neural</a:t>
            </a:r>
            <a:r>
              <a:rPr lang="es-ES" sz="1400" dirty="0"/>
              <a:t>. La demencia y la depresión son los trastornos más frecuentes.</a:t>
            </a:r>
          </a:p>
          <a:p>
            <a:endParaRPr lang="es-ES" sz="800" dirty="0"/>
          </a:p>
          <a:p>
            <a:r>
              <a:rPr lang="es-ES" sz="1400" dirty="0"/>
              <a:t>Los adultos mayores que sufren </a:t>
            </a:r>
            <a:r>
              <a:rPr lang="es-ES" sz="1400" dirty="0">
                <a:solidFill>
                  <a:srgbClr val="336600"/>
                </a:solidFill>
              </a:rPr>
              <a:t>depresión</a:t>
            </a:r>
            <a:r>
              <a:rPr lang="es-ES" sz="1400" dirty="0"/>
              <a:t> tiene dos o tres veces más riesgo de tener dos o más enfermedades crónicas y </a:t>
            </a:r>
            <a:r>
              <a:rPr lang="es-ES" sz="1400" dirty="0">
                <a:solidFill>
                  <a:srgbClr val="336600"/>
                </a:solidFill>
              </a:rPr>
              <a:t>de dos a seis veces </a:t>
            </a:r>
            <a:r>
              <a:rPr lang="es-ES" sz="1400" dirty="0"/>
              <a:t>de sufrir cuando menos una limitación en sus actividades cotidianas</a:t>
            </a:r>
          </a:p>
          <a:p>
            <a:r>
              <a:rPr lang="es-ES" sz="800" dirty="0"/>
              <a:t>  </a:t>
            </a:r>
          </a:p>
          <a:p>
            <a:r>
              <a:rPr lang="es-MX" sz="1400" dirty="0"/>
              <a:t>La tasa de </a:t>
            </a:r>
            <a:r>
              <a:rPr lang="es-MX" sz="1400" dirty="0">
                <a:solidFill>
                  <a:srgbClr val="336600"/>
                </a:solidFill>
              </a:rPr>
              <a:t>suicidio </a:t>
            </a:r>
            <a:r>
              <a:rPr lang="es-MX" sz="1400" dirty="0"/>
              <a:t>en las personas mayores es aproximadamente </a:t>
            </a:r>
            <a:r>
              <a:rPr lang="es-MX" sz="1400" dirty="0">
                <a:solidFill>
                  <a:srgbClr val="336600"/>
                </a:solidFill>
              </a:rPr>
              <a:t>el doble </a:t>
            </a:r>
            <a:r>
              <a:rPr lang="es-MX" sz="1400" dirty="0"/>
              <a:t>que la de los grupo de edad más jóvenes </a:t>
            </a:r>
            <a:r>
              <a:rPr lang="es-MX" sz="1400" dirty="0">
                <a:solidFill>
                  <a:srgbClr val="339933"/>
                </a:solidFill>
              </a:rPr>
              <a:t>(OMS 2016)</a:t>
            </a:r>
            <a:endParaRPr lang="es-ES" sz="1400" dirty="0">
              <a:solidFill>
                <a:srgbClr val="339933"/>
              </a:solidFill>
            </a:endParaRPr>
          </a:p>
        </p:txBody>
      </p:sp>
      <p:sp>
        <p:nvSpPr>
          <p:cNvPr id="7" name="CuadroTexto 6"/>
          <p:cNvSpPr txBox="1"/>
          <p:nvPr/>
        </p:nvSpPr>
        <p:spPr>
          <a:xfrm>
            <a:off x="3061734" y="3226563"/>
            <a:ext cx="5883870" cy="3231654"/>
          </a:xfrm>
          <a:prstGeom prst="rect">
            <a:avLst/>
          </a:prstGeom>
          <a:noFill/>
        </p:spPr>
        <p:txBody>
          <a:bodyPr wrap="square" rtlCol="0">
            <a:spAutoFit/>
          </a:bodyPr>
          <a:lstStyle/>
          <a:p>
            <a:r>
              <a:rPr lang="es-MX" sz="1400" dirty="0">
                <a:solidFill>
                  <a:srgbClr val="336600"/>
                </a:solidFill>
              </a:rPr>
              <a:t>El 9.7% </a:t>
            </a:r>
            <a:r>
              <a:rPr lang="es-MX" sz="1400" dirty="0"/>
              <a:t>de la población mexicana tiene 60 años o más y para el 2030, representarán </a:t>
            </a:r>
            <a:r>
              <a:rPr lang="es-MX" sz="1400" dirty="0">
                <a:solidFill>
                  <a:srgbClr val="336600"/>
                </a:solidFill>
              </a:rPr>
              <a:t>14.8%</a:t>
            </a:r>
          </a:p>
          <a:p>
            <a:endParaRPr lang="es-ES" sz="800" dirty="0">
              <a:solidFill>
                <a:srgbClr val="FF9900"/>
              </a:solidFill>
            </a:endParaRPr>
          </a:p>
          <a:p>
            <a:r>
              <a:rPr lang="es-MX" sz="1400" dirty="0"/>
              <a:t>Se </a:t>
            </a:r>
            <a:r>
              <a:rPr lang="es-MX" sz="1400" dirty="0">
                <a:solidFill>
                  <a:srgbClr val="336600"/>
                </a:solidFill>
              </a:rPr>
              <a:t>incrementa la demanda de servicios </a:t>
            </a:r>
            <a:r>
              <a:rPr lang="es-MX" sz="1400" dirty="0"/>
              <a:t>relacionados con la salud, vivienda, pensiones y espacios urbanos acordes. </a:t>
            </a:r>
            <a:endParaRPr lang="es-ES" sz="1400" dirty="0"/>
          </a:p>
          <a:p>
            <a:endParaRPr lang="es-ES" sz="800" dirty="0"/>
          </a:p>
          <a:p>
            <a:r>
              <a:rPr lang="es-ES" sz="1400" dirty="0"/>
              <a:t>Los trastornos mentales  más frecuentes son:  los relacionados con el  </a:t>
            </a:r>
            <a:r>
              <a:rPr lang="es-ES" sz="1400" dirty="0">
                <a:solidFill>
                  <a:srgbClr val="336600"/>
                </a:solidFill>
              </a:rPr>
              <a:t>abuso  de alcohol, los trastornos depresivos y la  esquizofrenia</a:t>
            </a:r>
          </a:p>
          <a:p>
            <a:endParaRPr lang="es-MX" sz="800" dirty="0"/>
          </a:p>
          <a:p>
            <a:r>
              <a:rPr lang="es-ES" sz="1400" dirty="0"/>
              <a:t>Las patologías neurodegenerativas, frecuentemente se asocian </a:t>
            </a:r>
            <a:r>
              <a:rPr lang="es-ES" sz="1400" dirty="0">
                <a:solidFill>
                  <a:srgbClr val="336600"/>
                </a:solidFill>
              </a:rPr>
              <a:t>con depresión y ansiedad. </a:t>
            </a:r>
          </a:p>
          <a:p>
            <a:endParaRPr lang="es-MX" sz="800" dirty="0"/>
          </a:p>
          <a:p>
            <a:r>
              <a:rPr lang="es-MX" sz="1400" dirty="0"/>
              <a:t>Los trastornos afectivos, cognitivos y conductuales en la edad </a:t>
            </a:r>
            <a:r>
              <a:rPr lang="es-MX" sz="1400" dirty="0">
                <a:solidFill>
                  <a:srgbClr val="336600"/>
                </a:solidFill>
              </a:rPr>
              <a:t>avanzada no son diagnosticados ni tratados</a:t>
            </a:r>
            <a:r>
              <a:rPr lang="es-MX" sz="1400" dirty="0">
                <a:solidFill>
                  <a:srgbClr val="FF9900"/>
                </a:solidFill>
              </a:rPr>
              <a:t> </a:t>
            </a:r>
            <a:r>
              <a:rPr lang="es-MX" sz="1400" dirty="0"/>
              <a:t>adecuadamente.</a:t>
            </a:r>
          </a:p>
          <a:p>
            <a:endParaRPr lang="es-MX" sz="800" dirty="0"/>
          </a:p>
          <a:p>
            <a:endParaRPr lang="es-MX" sz="1200" dirty="0">
              <a:solidFill>
                <a:srgbClr val="339933"/>
              </a:solidFill>
            </a:endParaRPr>
          </a:p>
          <a:p>
            <a:pPr algn="r"/>
            <a:r>
              <a:rPr lang="es-MX" sz="1200" dirty="0">
                <a:solidFill>
                  <a:srgbClr val="339933"/>
                </a:solidFill>
              </a:rPr>
              <a:t>ENSANUT 2012, INEGI 2016, CONAPO, Gutiérrez y Lezama 2013</a:t>
            </a:r>
            <a:endParaRPr lang="es-MX" dirty="0"/>
          </a:p>
        </p:txBody>
      </p:sp>
    </p:spTree>
    <p:extLst>
      <p:ext uri="{BB962C8B-B14F-4D97-AF65-F5344CB8AC3E}">
        <p14:creationId xmlns:p14="http://schemas.microsoft.com/office/powerpoint/2010/main" val="15403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17699" t="8381" r="63466" b="26668"/>
          <a:stretch/>
        </p:blipFill>
        <p:spPr>
          <a:xfrm>
            <a:off x="1331640" y="27343"/>
            <a:ext cx="5760640" cy="6786033"/>
          </a:xfrm>
          <a:prstGeom prst="rect">
            <a:avLst/>
          </a:prstGeom>
        </p:spPr>
      </p:pic>
      <p:sp>
        <p:nvSpPr>
          <p:cNvPr id="3" name="Rectángulo 2"/>
          <p:cNvSpPr/>
          <p:nvPr/>
        </p:nvSpPr>
        <p:spPr>
          <a:xfrm>
            <a:off x="1187624" y="2780928"/>
            <a:ext cx="5760640" cy="7200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42628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71600" y="548680"/>
            <a:ext cx="6768752" cy="6509474"/>
          </a:xfrm>
          <a:prstGeom prst="rect">
            <a:avLst/>
          </a:prstGeom>
          <a:noFill/>
        </p:spPr>
        <p:txBody>
          <a:bodyPr wrap="square" rtlCol="0">
            <a:spAutoFit/>
          </a:bodyPr>
          <a:lstStyle/>
          <a:p>
            <a:r>
              <a:rPr lang="es-ES" sz="3000" b="1" dirty="0">
                <a:solidFill>
                  <a:srgbClr val="336600"/>
                </a:solidFill>
              </a:rPr>
              <a:t>Factores de riesgo  asociados</a:t>
            </a:r>
            <a:endParaRPr lang="es-MX" dirty="0">
              <a:solidFill>
                <a:srgbClr val="336600"/>
              </a:solidFill>
            </a:endParaRPr>
          </a:p>
          <a:p>
            <a:endParaRPr lang="es-ES" dirty="0">
              <a:solidFill>
                <a:srgbClr val="336600"/>
              </a:solidFill>
            </a:endParaRPr>
          </a:p>
          <a:p>
            <a:pPr marL="285750" indent="-285750">
              <a:lnSpc>
                <a:spcPct val="150000"/>
              </a:lnSpc>
              <a:buClr>
                <a:srgbClr val="336600"/>
              </a:buClr>
              <a:buFont typeface="Wingdings" panose="05000000000000000000" pitchFamily="2" charset="2"/>
              <a:buChar char="v"/>
            </a:pPr>
            <a:r>
              <a:rPr lang="es-ES" dirty="0"/>
              <a:t>Deterioro gradual de la salud y la capacidad física</a:t>
            </a:r>
          </a:p>
          <a:p>
            <a:pPr marL="285750" indent="-285750">
              <a:lnSpc>
                <a:spcPct val="150000"/>
              </a:lnSpc>
              <a:buClr>
                <a:srgbClr val="336600"/>
              </a:buClr>
              <a:buFont typeface="Wingdings" panose="05000000000000000000" pitchFamily="2" charset="2"/>
              <a:buChar char="v"/>
            </a:pPr>
            <a:r>
              <a:rPr lang="es-ES" dirty="0"/>
              <a:t>Jubilación</a:t>
            </a:r>
          </a:p>
          <a:p>
            <a:pPr marL="285750" indent="-285750">
              <a:lnSpc>
                <a:spcPct val="150000"/>
              </a:lnSpc>
              <a:buClr>
                <a:srgbClr val="336600"/>
              </a:buClr>
              <a:buFont typeface="Wingdings" panose="05000000000000000000" pitchFamily="2" charset="2"/>
              <a:buChar char="v"/>
            </a:pPr>
            <a:r>
              <a:rPr lang="es-ES" dirty="0"/>
              <a:t>La pérdida de estabilidad económica, pobreza</a:t>
            </a:r>
          </a:p>
          <a:p>
            <a:pPr marL="285750" indent="-285750">
              <a:lnSpc>
                <a:spcPct val="150000"/>
              </a:lnSpc>
              <a:buClr>
                <a:srgbClr val="336600"/>
              </a:buClr>
              <a:buFont typeface="Wingdings" panose="05000000000000000000" pitchFamily="2" charset="2"/>
              <a:buChar char="v"/>
            </a:pPr>
            <a:r>
              <a:rPr lang="es-ES" dirty="0"/>
              <a:t>El miedo a perder la independencia</a:t>
            </a:r>
          </a:p>
          <a:p>
            <a:pPr marL="285750" indent="-285750">
              <a:lnSpc>
                <a:spcPct val="150000"/>
              </a:lnSpc>
              <a:buClr>
                <a:srgbClr val="336600"/>
              </a:buClr>
              <a:buFont typeface="Wingdings" panose="05000000000000000000" pitchFamily="2" charset="2"/>
              <a:buChar char="v"/>
            </a:pPr>
            <a:r>
              <a:rPr lang="es-ES" dirty="0"/>
              <a:t>La pérdida paulatina de amigos, familiares, pareja </a:t>
            </a:r>
          </a:p>
          <a:p>
            <a:pPr marL="285750" indent="-285750">
              <a:lnSpc>
                <a:spcPct val="150000"/>
              </a:lnSpc>
              <a:buClr>
                <a:srgbClr val="336600"/>
              </a:buClr>
              <a:buFont typeface="Wingdings" panose="05000000000000000000" pitchFamily="2" charset="2"/>
              <a:buChar char="v"/>
            </a:pPr>
            <a:r>
              <a:rPr lang="es-MX" dirty="0"/>
              <a:t>Aislamiento </a:t>
            </a:r>
          </a:p>
          <a:p>
            <a:pPr marL="285750" indent="-285750">
              <a:lnSpc>
                <a:spcPct val="150000"/>
              </a:lnSpc>
              <a:buClr>
                <a:srgbClr val="336600"/>
              </a:buClr>
              <a:buFont typeface="Wingdings" panose="05000000000000000000" pitchFamily="2" charset="2"/>
              <a:buChar char="v"/>
            </a:pPr>
            <a:r>
              <a:rPr lang="es-MX" dirty="0"/>
              <a:t>Maltrato (físico, emocional, psicológico, económico, material, abandono) </a:t>
            </a:r>
          </a:p>
          <a:p>
            <a:pPr marL="285750" indent="-285750">
              <a:lnSpc>
                <a:spcPct val="150000"/>
              </a:lnSpc>
              <a:buClr>
                <a:srgbClr val="336600"/>
              </a:buClr>
              <a:buFont typeface="Wingdings" panose="05000000000000000000" pitchFamily="2" charset="2"/>
              <a:buChar char="v"/>
            </a:pPr>
            <a:r>
              <a:rPr lang="es-MX" dirty="0"/>
              <a:t>Inactividad</a:t>
            </a:r>
          </a:p>
          <a:p>
            <a:pPr marL="285750" indent="-285750">
              <a:lnSpc>
                <a:spcPct val="150000"/>
              </a:lnSpc>
              <a:buClr>
                <a:srgbClr val="336600"/>
              </a:buClr>
              <a:buFont typeface="Wingdings" panose="05000000000000000000" pitchFamily="2" charset="2"/>
              <a:buChar char="v"/>
            </a:pPr>
            <a:r>
              <a:rPr lang="es-MX" dirty="0"/>
              <a:t>Insatisfacción con actividades cotidianas</a:t>
            </a:r>
          </a:p>
          <a:p>
            <a:pPr marL="285750" indent="-285750">
              <a:lnSpc>
                <a:spcPct val="150000"/>
              </a:lnSpc>
              <a:buClr>
                <a:srgbClr val="336600"/>
              </a:buClr>
              <a:buFont typeface="Wingdings" panose="05000000000000000000" pitchFamily="2" charset="2"/>
              <a:buChar char="v"/>
            </a:pPr>
            <a:r>
              <a:rPr lang="es-MX" dirty="0"/>
              <a:t>Ser mujer</a:t>
            </a:r>
          </a:p>
          <a:p>
            <a:r>
              <a:rPr lang="es-MX" dirty="0"/>
              <a:t> </a:t>
            </a:r>
          </a:p>
          <a:p>
            <a:endParaRPr lang="es-ES" dirty="0"/>
          </a:p>
          <a:p>
            <a:r>
              <a:rPr lang="es-MX" dirty="0"/>
              <a:t> </a:t>
            </a:r>
          </a:p>
          <a:p>
            <a:endParaRPr lang="es-ES" dirty="0"/>
          </a:p>
        </p:txBody>
      </p:sp>
      <p:sp>
        <p:nvSpPr>
          <p:cNvPr id="4" name="CuadroTexto 3"/>
          <p:cNvSpPr txBox="1"/>
          <p:nvPr/>
        </p:nvSpPr>
        <p:spPr>
          <a:xfrm>
            <a:off x="6732240" y="6237312"/>
            <a:ext cx="1800200" cy="369332"/>
          </a:xfrm>
          <a:prstGeom prst="rect">
            <a:avLst/>
          </a:prstGeom>
          <a:noFill/>
        </p:spPr>
        <p:txBody>
          <a:bodyPr wrap="square" rtlCol="0">
            <a:spAutoFit/>
          </a:bodyPr>
          <a:lstStyle/>
          <a:p>
            <a:pPr algn="r"/>
            <a:r>
              <a:rPr lang="es-MX" dirty="0">
                <a:solidFill>
                  <a:srgbClr val="336600"/>
                </a:solidFill>
              </a:rPr>
              <a:t>OMS, 2016</a:t>
            </a:r>
            <a:endParaRPr lang="es-ES" dirty="0">
              <a:solidFill>
                <a:srgbClr val="336600"/>
              </a:solidFill>
            </a:endParaRPr>
          </a:p>
        </p:txBody>
      </p:sp>
    </p:spTree>
    <p:extLst>
      <p:ext uri="{BB962C8B-B14F-4D97-AF65-F5344CB8AC3E}">
        <p14:creationId xmlns:p14="http://schemas.microsoft.com/office/powerpoint/2010/main" val="188137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260648"/>
            <a:ext cx="7272808" cy="584775"/>
          </a:xfrm>
          <a:prstGeom prst="rect">
            <a:avLst/>
          </a:prstGeom>
          <a:noFill/>
        </p:spPr>
        <p:txBody>
          <a:bodyPr wrap="square" rtlCol="0">
            <a:spAutoFit/>
          </a:bodyPr>
          <a:lstStyle/>
          <a:p>
            <a:r>
              <a:rPr lang="es-ES" sz="3200" b="1" dirty="0">
                <a:solidFill>
                  <a:srgbClr val="336600"/>
                </a:solidFill>
              </a:rPr>
              <a:t>La atención en el primer nivel</a:t>
            </a:r>
            <a:endParaRPr lang="es-ES" sz="3200" dirty="0">
              <a:solidFill>
                <a:srgbClr val="336600"/>
              </a:solidFill>
            </a:endParaRPr>
          </a:p>
        </p:txBody>
      </p:sp>
      <p:sp>
        <p:nvSpPr>
          <p:cNvPr id="3" name="CuadroTexto 2"/>
          <p:cNvSpPr txBox="1"/>
          <p:nvPr/>
        </p:nvSpPr>
        <p:spPr>
          <a:xfrm>
            <a:off x="539552" y="1340768"/>
            <a:ext cx="7272808" cy="6678751"/>
          </a:xfrm>
          <a:prstGeom prst="rect">
            <a:avLst/>
          </a:prstGeom>
          <a:noFill/>
        </p:spPr>
        <p:txBody>
          <a:bodyPr wrap="square" rtlCol="0">
            <a:spAutoFit/>
          </a:bodyPr>
          <a:lstStyle/>
          <a:p>
            <a:pPr marL="285750" indent="-285750" algn="just">
              <a:buClr>
                <a:srgbClr val="336600"/>
              </a:buClr>
              <a:buFont typeface="Wingdings" panose="05000000000000000000" pitchFamily="2" charset="2"/>
              <a:buChar char="q"/>
            </a:pPr>
            <a:r>
              <a:rPr lang="es-MX" dirty="0"/>
              <a:t>Se carece de un programa nacional de salud mental específico para los adultos mayores</a:t>
            </a:r>
          </a:p>
          <a:p>
            <a:pPr marL="171450" indent="-171450" algn="just">
              <a:buClr>
                <a:srgbClr val="336600"/>
              </a:buClr>
              <a:buFont typeface="Wingdings" panose="05000000000000000000" pitchFamily="2" charset="2"/>
              <a:buChar char="q"/>
            </a:pPr>
            <a:endParaRPr lang="es-MX" sz="1000" dirty="0"/>
          </a:p>
          <a:p>
            <a:pPr marL="285750" indent="-285750" algn="just">
              <a:buClr>
                <a:srgbClr val="336600"/>
              </a:buClr>
              <a:buFont typeface="Wingdings" panose="05000000000000000000" pitchFamily="2" charset="2"/>
              <a:buChar char="q"/>
            </a:pPr>
            <a:r>
              <a:rPr lang="es-MX" dirty="0"/>
              <a:t>Existe un paquete garantizado de servicios de prevención y promoción de la salud” establecido en la Cartilla Nacional de Salud del Adulto Mayor de 60 años o más (Prevención y tratamiento en adicciones, violencia familiar)</a:t>
            </a:r>
          </a:p>
          <a:p>
            <a:pPr marL="285750" indent="-285750" algn="just">
              <a:buClr>
                <a:srgbClr val="336600"/>
              </a:buClr>
              <a:buFont typeface="Wingdings" panose="05000000000000000000" pitchFamily="2" charset="2"/>
              <a:buChar char="q"/>
            </a:pPr>
            <a:endParaRPr lang="es-MX" dirty="0"/>
          </a:p>
          <a:p>
            <a:pPr marL="285750" indent="-285750" algn="just">
              <a:buClr>
                <a:srgbClr val="336600"/>
              </a:buClr>
              <a:buFont typeface="Wingdings" panose="05000000000000000000" pitchFamily="2" charset="2"/>
              <a:buChar char="q"/>
            </a:pPr>
            <a:r>
              <a:rPr lang="es-MX" dirty="0"/>
              <a:t>Los servicios de primer nivel no están adecuados a las necesidades de las personas mayores</a:t>
            </a:r>
          </a:p>
          <a:p>
            <a:pPr marL="285750" indent="-285750" algn="just">
              <a:buClr>
                <a:srgbClr val="336600"/>
              </a:buClr>
              <a:buFont typeface="Wingdings" panose="05000000000000000000" pitchFamily="2" charset="2"/>
              <a:buChar char="q"/>
            </a:pPr>
            <a:endParaRPr lang="es-MX" sz="1000" dirty="0"/>
          </a:p>
          <a:p>
            <a:pPr marL="285750" lvl="0" indent="-285750" algn="just">
              <a:buClr>
                <a:srgbClr val="336600"/>
              </a:buClr>
              <a:buFont typeface="Wingdings" panose="05000000000000000000" pitchFamily="2" charset="2"/>
              <a:buChar char="q"/>
            </a:pPr>
            <a:r>
              <a:rPr lang="es-MX" dirty="0">
                <a:solidFill>
                  <a:prstClr val="black"/>
                </a:solidFill>
              </a:rPr>
              <a:t>Poca capacitación para prevenir, diagnosticar, atender y entender las necesidades de atención en Salud Mental de los adultos mayores</a:t>
            </a:r>
          </a:p>
          <a:p>
            <a:pPr marL="285750" lvl="0" indent="-285750" algn="just">
              <a:buClr>
                <a:srgbClr val="336600"/>
              </a:buClr>
              <a:buFont typeface="Wingdings" panose="05000000000000000000" pitchFamily="2" charset="2"/>
              <a:buChar char="q"/>
            </a:pPr>
            <a:endParaRPr lang="es-MX" dirty="0">
              <a:solidFill>
                <a:prstClr val="black"/>
              </a:solidFill>
            </a:endParaRPr>
          </a:p>
          <a:p>
            <a:pPr marL="285750" indent="-285750" algn="just">
              <a:buClr>
                <a:srgbClr val="336600"/>
              </a:buClr>
              <a:buFont typeface="Wingdings" panose="05000000000000000000" pitchFamily="2" charset="2"/>
              <a:buChar char="q"/>
            </a:pPr>
            <a:r>
              <a:rPr lang="es-MX" dirty="0"/>
              <a:t>La geriatría no se ha extendido lo suficiente como para cubrir las necesidades de la población adulta mayor en nuestro país</a:t>
            </a:r>
          </a:p>
          <a:p>
            <a:pPr marL="285750" indent="-285750" algn="just">
              <a:buClr>
                <a:srgbClr val="336600"/>
              </a:buClr>
              <a:buFont typeface="Wingdings" panose="05000000000000000000" pitchFamily="2" charset="2"/>
              <a:buChar char="q"/>
            </a:pPr>
            <a:endParaRPr lang="es-MX" sz="1200" dirty="0"/>
          </a:p>
          <a:p>
            <a:pPr marL="285750" indent="-285750" algn="just">
              <a:buClr>
                <a:srgbClr val="336600"/>
              </a:buClr>
              <a:buFont typeface="Wingdings" panose="05000000000000000000" pitchFamily="2" charset="2"/>
              <a:buChar char="q"/>
            </a:pPr>
            <a:r>
              <a:rPr lang="es-MX" dirty="0"/>
              <a:t>Recae la atención en los familiares y no existen acciones para prevenir y atender los problemas emocionales de los cuidadores </a:t>
            </a:r>
          </a:p>
          <a:p>
            <a:pPr marL="285750" lvl="0" indent="-285750" algn="just">
              <a:buClr>
                <a:srgbClr val="FFCC00"/>
              </a:buClr>
              <a:buFont typeface="Wingdings" panose="05000000000000000000" pitchFamily="2" charset="2"/>
              <a:buChar char="q"/>
            </a:pPr>
            <a:endParaRPr lang="es-MX" dirty="0">
              <a:solidFill>
                <a:prstClr val="black"/>
              </a:solidFill>
            </a:endParaRPr>
          </a:p>
          <a:p>
            <a:pPr marL="285750" lvl="0" indent="-285750" algn="just">
              <a:buClr>
                <a:srgbClr val="FFCC00"/>
              </a:buClr>
              <a:buFont typeface="Wingdings" panose="05000000000000000000" pitchFamily="2" charset="2"/>
              <a:buChar char="q"/>
            </a:pPr>
            <a:endParaRPr lang="es-MX" dirty="0">
              <a:solidFill>
                <a:prstClr val="black"/>
              </a:solidFill>
            </a:endParaRPr>
          </a:p>
          <a:p>
            <a:pPr marL="285750" lvl="0" indent="-285750" algn="just">
              <a:buClr>
                <a:srgbClr val="FFCC00"/>
              </a:buClr>
              <a:buFont typeface="Wingdings" panose="05000000000000000000" pitchFamily="2" charset="2"/>
              <a:buChar char="q"/>
            </a:pPr>
            <a:endParaRPr lang="es-MX" dirty="0">
              <a:solidFill>
                <a:prstClr val="black"/>
              </a:solidFill>
            </a:endParaRPr>
          </a:p>
          <a:p>
            <a:pPr marL="285750" lvl="0" indent="-285750" algn="just">
              <a:buClr>
                <a:srgbClr val="FFCC00"/>
              </a:buClr>
              <a:buFont typeface="Wingdings" panose="05000000000000000000" pitchFamily="2" charset="2"/>
              <a:buChar char="q"/>
            </a:pPr>
            <a:endParaRPr lang="es-MX" dirty="0">
              <a:solidFill>
                <a:prstClr val="black"/>
              </a:solidFill>
            </a:endParaRPr>
          </a:p>
          <a:p>
            <a:pPr marL="285750" indent="-285750" algn="just">
              <a:buClr>
                <a:srgbClr val="FFCC00"/>
              </a:buClr>
              <a:buFont typeface="Wingdings" panose="05000000000000000000" pitchFamily="2" charset="2"/>
              <a:buChar char="q"/>
            </a:pPr>
            <a:endParaRPr lang="es-MX" dirty="0"/>
          </a:p>
          <a:p>
            <a:endParaRPr lang="es-MX" dirty="0"/>
          </a:p>
        </p:txBody>
      </p:sp>
    </p:spTree>
    <p:extLst>
      <p:ext uri="{BB962C8B-B14F-4D97-AF65-F5344CB8AC3E}">
        <p14:creationId xmlns:p14="http://schemas.microsoft.com/office/powerpoint/2010/main" val="20998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1752600" y="398463"/>
            <a:ext cx="5943600" cy="609600"/>
          </a:xfrm>
          <a:prstGeom prst="rect">
            <a:avLst/>
          </a:prstGeom>
          <a:noFill/>
          <a:ln w="9525">
            <a:noFill/>
            <a:miter lim="800000"/>
            <a:headEnd/>
            <a:tailEnd/>
          </a:ln>
        </p:spPr>
        <p:txBody>
          <a:bodyPr>
            <a:spAutoFit/>
          </a:bodyPr>
          <a:lstStyle/>
          <a:p>
            <a:pPr algn="ctr" eaLnBrk="0" hangingPunct="0">
              <a:buClrTx/>
              <a:buFontTx/>
              <a:buNone/>
            </a:pPr>
            <a:r>
              <a:rPr lang="es-ES" sz="3400" b="1" dirty="0">
                <a:solidFill>
                  <a:srgbClr val="336600"/>
                </a:solidFill>
              </a:rPr>
              <a:t>OBJETIVO</a:t>
            </a:r>
            <a:endParaRPr lang="es-ES" sz="3200" b="1" dirty="0">
              <a:solidFill>
                <a:srgbClr val="336600"/>
              </a:solidFill>
            </a:endParaRPr>
          </a:p>
        </p:txBody>
      </p:sp>
      <p:sp>
        <p:nvSpPr>
          <p:cNvPr id="3" name="2 CuadroTexto"/>
          <p:cNvSpPr txBox="1"/>
          <p:nvPr/>
        </p:nvSpPr>
        <p:spPr>
          <a:xfrm>
            <a:off x="539552" y="1519653"/>
            <a:ext cx="8280920" cy="1246495"/>
          </a:xfrm>
          <a:prstGeom prst="rect">
            <a:avLst/>
          </a:prstGeom>
          <a:noFill/>
          <a:ln w="34925">
            <a:solidFill>
              <a:srgbClr val="336600"/>
            </a:solidFill>
          </a:ln>
        </p:spPr>
        <p:txBody>
          <a:bodyPr wrap="square" rtlCol="0">
            <a:spAutoFit/>
          </a:bodyPr>
          <a:lstStyle/>
          <a:p>
            <a:pPr algn="ctr"/>
            <a:r>
              <a:rPr lang="es-MX" sz="2500" dirty="0"/>
              <a:t>Conocer las percepciones hacia la atención de la salud mental de adultos mayores que acuden a centros de atención primaria de la Ciudad de México</a:t>
            </a:r>
          </a:p>
        </p:txBody>
      </p:sp>
      <p:sp>
        <p:nvSpPr>
          <p:cNvPr id="4" name="3 CuadroTexto"/>
          <p:cNvSpPr txBox="1"/>
          <p:nvPr/>
        </p:nvSpPr>
        <p:spPr>
          <a:xfrm>
            <a:off x="1403648" y="3140968"/>
            <a:ext cx="6768752" cy="3046988"/>
          </a:xfrm>
          <a:prstGeom prst="rect">
            <a:avLst/>
          </a:prstGeom>
          <a:noFill/>
        </p:spPr>
        <p:txBody>
          <a:bodyPr wrap="square" rtlCol="0">
            <a:spAutoFit/>
          </a:bodyPr>
          <a:lstStyle/>
          <a:p>
            <a:pPr marL="0" lvl="1" algn="just">
              <a:buClr>
                <a:srgbClr val="FFC000"/>
              </a:buClr>
            </a:pPr>
            <a:endParaRPr lang="es-ES_tradnl" sz="2400" dirty="0"/>
          </a:p>
          <a:p>
            <a:pPr marL="361950" lvl="1" indent="-361950" algn="just">
              <a:buClr>
                <a:srgbClr val="336600"/>
              </a:buClr>
              <a:buFont typeface="Wingdings" pitchFamily="2" charset="2"/>
              <a:buChar char="v"/>
            </a:pPr>
            <a:r>
              <a:rPr lang="es-ES_tradnl" sz="2400" dirty="0"/>
              <a:t>Identificar los malestares emocionales y factores de riesgo  </a:t>
            </a:r>
          </a:p>
          <a:p>
            <a:pPr marL="361950" lvl="1" indent="-361950" algn="just">
              <a:buClr>
                <a:srgbClr val="336600"/>
              </a:buClr>
              <a:buFont typeface="Wingdings" pitchFamily="2" charset="2"/>
              <a:buChar char="v"/>
            </a:pPr>
            <a:endParaRPr lang="es-MX" sz="2400" dirty="0"/>
          </a:p>
          <a:p>
            <a:pPr marL="361950" lvl="1" indent="-361950" algn="just">
              <a:buClr>
                <a:srgbClr val="336600"/>
              </a:buClr>
              <a:buFont typeface="Wingdings" pitchFamily="2" charset="2"/>
              <a:buChar char="v"/>
            </a:pPr>
            <a:r>
              <a:rPr lang="es-ES_tradnl" sz="2400" dirty="0"/>
              <a:t>Conocer las percepciones sobre la atención recibida </a:t>
            </a:r>
          </a:p>
          <a:p>
            <a:pPr marL="361950" lvl="1" indent="-361950" algn="just">
              <a:buClr>
                <a:srgbClr val="336600"/>
              </a:buClr>
              <a:buFont typeface="Wingdings" pitchFamily="2" charset="2"/>
              <a:buChar char="v"/>
            </a:pPr>
            <a:endParaRPr lang="es-MX" sz="2400" dirty="0"/>
          </a:p>
          <a:p>
            <a:pPr marL="361950" lvl="1" indent="-361950" algn="just">
              <a:buClr>
                <a:srgbClr val="336600"/>
              </a:buClr>
              <a:buFont typeface="Wingdings" pitchFamily="2" charset="2"/>
              <a:buChar char="v"/>
            </a:pPr>
            <a:r>
              <a:rPr lang="es-ES_tradnl" sz="2400" dirty="0"/>
              <a:t>Analizar las necesidades especificas de atención </a:t>
            </a:r>
            <a:endParaRPr lang="es-MX" sz="2400" dirty="0"/>
          </a:p>
        </p:txBody>
      </p:sp>
    </p:spTree>
    <p:extLst>
      <p:ext uri="{BB962C8B-B14F-4D97-AF65-F5344CB8AC3E}">
        <p14:creationId xmlns:p14="http://schemas.microsoft.com/office/powerpoint/2010/main" val="447417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245784600"/>
              </p:ext>
            </p:extLst>
          </p:nvPr>
        </p:nvGraphicFramePr>
        <p:xfrm>
          <a:off x="179512" y="116632"/>
          <a:ext cx="8784976" cy="6551067"/>
        </p:xfrm>
        <a:graphic>
          <a:graphicData uri="http://schemas.openxmlformats.org/drawingml/2006/table">
            <a:tbl>
              <a:tblPr firstRow="1" firstCol="1" bandRow="1">
                <a:tableStyleId>{F5AB1C69-6EDB-4FF4-983F-18BD219EF322}</a:tableStyleId>
              </a:tblPr>
              <a:tblGrid>
                <a:gridCol w="1562033">
                  <a:extLst>
                    <a:ext uri="{9D8B030D-6E8A-4147-A177-3AD203B41FA5}">
                      <a16:colId xmlns:a16="http://schemas.microsoft.com/office/drawing/2014/main" xmlns="" val="20000"/>
                    </a:ext>
                  </a:extLst>
                </a:gridCol>
                <a:gridCol w="4486639">
                  <a:extLst>
                    <a:ext uri="{9D8B030D-6E8A-4147-A177-3AD203B41FA5}">
                      <a16:colId xmlns:a16="http://schemas.microsoft.com/office/drawing/2014/main" xmlns="" val="20001"/>
                    </a:ext>
                  </a:extLst>
                </a:gridCol>
                <a:gridCol w="2736304">
                  <a:extLst>
                    <a:ext uri="{9D8B030D-6E8A-4147-A177-3AD203B41FA5}">
                      <a16:colId xmlns:a16="http://schemas.microsoft.com/office/drawing/2014/main" xmlns="" val="20002"/>
                    </a:ext>
                  </a:extLst>
                </a:gridCol>
              </a:tblGrid>
              <a:tr h="144094">
                <a:tc>
                  <a:txBody>
                    <a:bodyPr/>
                    <a:lstStyle/>
                    <a:p>
                      <a:pPr algn="ctr">
                        <a:lnSpc>
                          <a:spcPct val="115000"/>
                        </a:lnSpc>
                        <a:spcAft>
                          <a:spcPts val="0"/>
                        </a:spcAft>
                      </a:pPr>
                      <a:r>
                        <a:rPr lang="es-ES" sz="1300" dirty="0">
                          <a:effectLst/>
                        </a:rPr>
                        <a:t>Métodos</a:t>
                      </a:r>
                      <a:endParaRPr lang="es-ES" sz="1300" dirty="0">
                        <a:effectLst/>
                        <a:latin typeface="Calibri"/>
                        <a:ea typeface="Times New Roman"/>
                        <a:cs typeface="Times New Roman"/>
                      </a:endParaRPr>
                    </a:p>
                  </a:txBody>
                  <a:tcPr marL="39182" marR="39182" marT="0" marB="0"/>
                </a:tc>
                <a:tc>
                  <a:txBody>
                    <a:bodyPr/>
                    <a:lstStyle/>
                    <a:p>
                      <a:pPr algn="ctr">
                        <a:lnSpc>
                          <a:spcPct val="115000"/>
                        </a:lnSpc>
                        <a:spcAft>
                          <a:spcPts val="0"/>
                        </a:spcAft>
                      </a:pPr>
                      <a:r>
                        <a:rPr lang="es-ES" sz="1300" dirty="0">
                          <a:effectLst/>
                        </a:rPr>
                        <a:t>Instrumentos</a:t>
                      </a:r>
                      <a:endParaRPr lang="es-ES" sz="1300" dirty="0">
                        <a:effectLst/>
                        <a:latin typeface="Calibri"/>
                        <a:ea typeface="Times New Roman"/>
                        <a:cs typeface="Times New Roman"/>
                      </a:endParaRPr>
                    </a:p>
                  </a:txBody>
                  <a:tcPr marL="39182" marR="39182" marT="0" marB="0"/>
                </a:tc>
                <a:tc>
                  <a:txBody>
                    <a:bodyPr/>
                    <a:lstStyle/>
                    <a:p>
                      <a:pPr algn="ctr">
                        <a:lnSpc>
                          <a:spcPct val="115000"/>
                        </a:lnSpc>
                        <a:spcAft>
                          <a:spcPts val="0"/>
                        </a:spcAft>
                      </a:pPr>
                      <a:r>
                        <a:rPr lang="es-ES" sz="1300" dirty="0">
                          <a:effectLst/>
                        </a:rPr>
                        <a:t>Participantes</a:t>
                      </a:r>
                      <a:endParaRPr lang="es-ES" sz="1300" dirty="0">
                        <a:effectLst/>
                        <a:latin typeface="Calibri"/>
                        <a:ea typeface="Times New Roman"/>
                        <a:cs typeface="Times New Roman"/>
                      </a:endParaRPr>
                    </a:p>
                  </a:txBody>
                  <a:tcPr marL="39182" marR="39182" marT="0" marB="0"/>
                </a:tc>
                <a:extLst>
                  <a:ext uri="{0D108BD9-81ED-4DB2-BD59-A6C34878D82A}">
                    <a16:rowId xmlns:a16="http://schemas.microsoft.com/office/drawing/2014/main" xmlns="" val="10000"/>
                  </a:ext>
                </a:extLst>
              </a:tr>
              <a:tr h="100132">
                <a:tc>
                  <a:txBody>
                    <a:bodyPr/>
                    <a:lstStyle/>
                    <a:p>
                      <a:pPr algn="just">
                        <a:lnSpc>
                          <a:spcPct val="115000"/>
                        </a:lnSpc>
                        <a:spcAft>
                          <a:spcPts val="0"/>
                        </a:spcAft>
                      </a:pPr>
                      <a:r>
                        <a:rPr lang="es-ES" sz="1300" dirty="0">
                          <a:effectLst/>
                        </a:rPr>
                        <a:t>CUALITATIVOS</a:t>
                      </a:r>
                      <a:endParaRPr lang="es-ES" sz="1300" dirty="0">
                        <a:effectLst/>
                        <a:latin typeface="Calibri"/>
                        <a:ea typeface="Times New Roman"/>
                        <a:cs typeface="Times New Roman"/>
                      </a:endParaRPr>
                    </a:p>
                  </a:txBody>
                  <a:tcPr marL="39182" marR="39182" marT="0" marB="0"/>
                </a:tc>
                <a:tc>
                  <a:txBody>
                    <a:bodyPr/>
                    <a:lstStyle/>
                    <a:p>
                      <a:pPr algn="just">
                        <a:lnSpc>
                          <a:spcPct val="115000"/>
                        </a:lnSpc>
                        <a:spcAft>
                          <a:spcPts val="0"/>
                        </a:spcAft>
                      </a:pPr>
                      <a:r>
                        <a:rPr lang="es-ES" sz="1300" dirty="0">
                          <a:effectLst/>
                        </a:rPr>
                        <a:t> </a:t>
                      </a:r>
                      <a:endParaRPr lang="es-ES" sz="1300" dirty="0">
                        <a:effectLst/>
                        <a:latin typeface="Calibri"/>
                        <a:ea typeface="Times New Roman"/>
                        <a:cs typeface="Times New Roman"/>
                      </a:endParaRPr>
                    </a:p>
                  </a:txBody>
                  <a:tcPr marL="39182" marR="39182" marT="0" marB="0"/>
                </a:tc>
                <a:tc>
                  <a:txBody>
                    <a:bodyPr/>
                    <a:lstStyle/>
                    <a:p>
                      <a:pPr algn="just">
                        <a:lnSpc>
                          <a:spcPct val="115000"/>
                        </a:lnSpc>
                        <a:spcAft>
                          <a:spcPts val="0"/>
                        </a:spcAft>
                      </a:pPr>
                      <a:r>
                        <a:rPr lang="es-ES" sz="1300" dirty="0">
                          <a:effectLst/>
                        </a:rPr>
                        <a:t> </a:t>
                      </a:r>
                      <a:endParaRPr lang="es-ES" sz="1300" dirty="0">
                        <a:effectLst/>
                        <a:latin typeface="Calibri"/>
                        <a:ea typeface="Times New Roman"/>
                        <a:cs typeface="Times New Roman"/>
                      </a:endParaRPr>
                    </a:p>
                  </a:txBody>
                  <a:tcPr marL="39182" marR="39182" marT="0" marB="0"/>
                </a:tc>
                <a:extLst>
                  <a:ext uri="{0D108BD9-81ED-4DB2-BD59-A6C34878D82A}">
                    <a16:rowId xmlns:a16="http://schemas.microsoft.com/office/drawing/2014/main" xmlns="" val="10001"/>
                  </a:ext>
                </a:extLst>
              </a:tr>
              <a:tr h="1659353">
                <a:tc>
                  <a:txBody>
                    <a:bodyPr/>
                    <a:lstStyle/>
                    <a:p>
                      <a:pPr>
                        <a:lnSpc>
                          <a:spcPct val="115000"/>
                        </a:lnSpc>
                        <a:spcAft>
                          <a:spcPts val="0"/>
                        </a:spcAft>
                      </a:pPr>
                      <a:r>
                        <a:rPr lang="es-ES" sz="1300" dirty="0">
                          <a:effectLst/>
                        </a:rPr>
                        <a:t>Observaciones no participativas en los Centros de Salud </a:t>
                      </a:r>
                      <a:endParaRPr lang="es-ES" sz="1300" dirty="0">
                        <a:effectLst/>
                        <a:latin typeface="Calibri"/>
                        <a:ea typeface="Times New Roman"/>
                        <a:cs typeface="Times New Roman"/>
                      </a:endParaRPr>
                    </a:p>
                  </a:txBody>
                  <a:tcPr marL="39182" marR="39182" marT="0" marB="0"/>
                </a:tc>
                <a:tc>
                  <a:txBody>
                    <a:bodyPr/>
                    <a:lstStyle/>
                    <a:p>
                      <a:pPr algn="just">
                        <a:lnSpc>
                          <a:spcPct val="115000"/>
                        </a:lnSpc>
                        <a:spcAft>
                          <a:spcPts val="0"/>
                        </a:spcAft>
                      </a:pPr>
                      <a:r>
                        <a:rPr lang="es-ES" sz="1300" dirty="0">
                          <a:effectLst/>
                        </a:rPr>
                        <a:t>Guía de observación y notas de campo :</a:t>
                      </a:r>
                    </a:p>
                    <a:p>
                      <a:pPr algn="just">
                        <a:lnSpc>
                          <a:spcPct val="115000"/>
                        </a:lnSpc>
                        <a:spcAft>
                          <a:spcPts val="0"/>
                        </a:spcAft>
                      </a:pPr>
                      <a:r>
                        <a:rPr lang="es-ES" sz="1300" dirty="0">
                          <a:effectLst/>
                        </a:rPr>
                        <a:t>Elementos a observar</a:t>
                      </a:r>
                    </a:p>
                    <a:p>
                      <a:pPr marL="342900" lvl="0" indent="-342900" algn="just">
                        <a:lnSpc>
                          <a:spcPct val="115000"/>
                        </a:lnSpc>
                        <a:spcAft>
                          <a:spcPts val="0"/>
                        </a:spcAft>
                        <a:buFont typeface="+mj-lt"/>
                        <a:buAutoNum type="arabicPeriod"/>
                      </a:pPr>
                      <a:r>
                        <a:rPr lang="es-ES" sz="1300" dirty="0">
                          <a:effectLst/>
                        </a:rPr>
                        <a:t>Zona en la que está ubicada el centro de salud  </a:t>
                      </a:r>
                    </a:p>
                    <a:p>
                      <a:pPr marL="342900" lvl="0" indent="-342900" algn="just">
                        <a:lnSpc>
                          <a:spcPct val="115000"/>
                        </a:lnSpc>
                        <a:spcAft>
                          <a:spcPts val="0"/>
                        </a:spcAft>
                        <a:buFont typeface="+mj-lt"/>
                        <a:buAutoNum type="arabicPeriod"/>
                      </a:pPr>
                      <a:r>
                        <a:rPr lang="es-ES" sz="1300" dirty="0">
                          <a:effectLst/>
                        </a:rPr>
                        <a:t>Características físicas del centro de salud Servicios y funcionamiento</a:t>
                      </a:r>
                    </a:p>
                    <a:p>
                      <a:pPr marL="342900" lvl="0" indent="-342900" algn="just">
                        <a:lnSpc>
                          <a:spcPct val="115000"/>
                        </a:lnSpc>
                        <a:spcAft>
                          <a:spcPts val="0"/>
                        </a:spcAft>
                        <a:buFont typeface="+mj-lt"/>
                        <a:buAutoNum type="arabicPeriod"/>
                      </a:pPr>
                      <a:r>
                        <a:rPr lang="es-ES" sz="1300" dirty="0">
                          <a:effectLst/>
                        </a:rPr>
                        <a:t> Personal que trabaja en en el centro de salud </a:t>
                      </a:r>
                    </a:p>
                    <a:p>
                      <a:pPr marL="342900" lvl="0" indent="-342900" algn="just">
                        <a:lnSpc>
                          <a:spcPct val="115000"/>
                        </a:lnSpc>
                        <a:spcAft>
                          <a:spcPts val="0"/>
                        </a:spcAft>
                        <a:buFont typeface="+mj-lt"/>
                        <a:buAutoNum type="arabicPeriod"/>
                      </a:pPr>
                      <a:r>
                        <a:rPr lang="es-ES" sz="1300" dirty="0">
                          <a:effectLst/>
                        </a:rPr>
                        <a:t>Pacientes </a:t>
                      </a:r>
                      <a:endParaRPr lang="es-ES" sz="1300" dirty="0">
                        <a:effectLst/>
                        <a:latin typeface="Calibri"/>
                        <a:ea typeface="Times New Roman"/>
                        <a:cs typeface="Times New Roman"/>
                      </a:endParaRPr>
                    </a:p>
                  </a:txBody>
                  <a:tcPr marL="39182" marR="39182" marT="0" marB="0"/>
                </a:tc>
                <a:tc>
                  <a:txBody>
                    <a:bodyPr/>
                    <a:lstStyle/>
                    <a:p>
                      <a:pPr algn="just">
                        <a:lnSpc>
                          <a:spcPct val="115000"/>
                        </a:lnSpc>
                        <a:spcAft>
                          <a:spcPts val="0"/>
                        </a:spcAft>
                      </a:pPr>
                      <a:r>
                        <a:rPr lang="es-ES" sz="1300" dirty="0">
                          <a:effectLst/>
                        </a:rPr>
                        <a:t> </a:t>
                      </a:r>
                    </a:p>
                    <a:p>
                      <a:pPr algn="just">
                        <a:lnSpc>
                          <a:spcPct val="115000"/>
                        </a:lnSpc>
                        <a:spcAft>
                          <a:spcPts val="0"/>
                        </a:spcAft>
                      </a:pPr>
                      <a:r>
                        <a:rPr lang="es-ES" sz="1300" dirty="0">
                          <a:effectLst/>
                        </a:rPr>
                        <a:t>Puntos de observación: salas de espera, consultorios médicos, estación de enfermería, farmacia, aulas de usos múltiples, áreas externas, calles y barrios aledaños al centro.</a:t>
                      </a:r>
                    </a:p>
                    <a:p>
                      <a:pPr algn="just">
                        <a:lnSpc>
                          <a:spcPct val="115000"/>
                        </a:lnSpc>
                        <a:spcAft>
                          <a:spcPts val="0"/>
                        </a:spcAft>
                      </a:pPr>
                      <a:r>
                        <a:rPr lang="es-ES" sz="1300" dirty="0">
                          <a:effectLst/>
                        </a:rPr>
                        <a:t> </a:t>
                      </a:r>
                      <a:endParaRPr lang="es-ES" sz="1300" dirty="0">
                        <a:effectLst/>
                        <a:latin typeface="Calibri"/>
                        <a:ea typeface="Times New Roman"/>
                        <a:cs typeface="Times New Roman"/>
                      </a:endParaRPr>
                    </a:p>
                  </a:txBody>
                  <a:tcPr marL="39182" marR="39182" marT="0" marB="0"/>
                </a:tc>
                <a:extLst>
                  <a:ext uri="{0D108BD9-81ED-4DB2-BD59-A6C34878D82A}">
                    <a16:rowId xmlns:a16="http://schemas.microsoft.com/office/drawing/2014/main" xmlns="" val="10002"/>
                  </a:ext>
                </a:extLst>
              </a:tr>
              <a:tr h="2439088">
                <a:tc>
                  <a:txBody>
                    <a:bodyPr/>
                    <a:lstStyle/>
                    <a:p>
                      <a:pPr>
                        <a:lnSpc>
                          <a:spcPct val="115000"/>
                        </a:lnSpc>
                        <a:spcAft>
                          <a:spcPts val="0"/>
                        </a:spcAft>
                      </a:pPr>
                      <a:r>
                        <a:rPr lang="es-ES" sz="1300" dirty="0">
                          <a:effectLst/>
                        </a:rPr>
                        <a:t>Entrevistas individuales semiestructuradas</a:t>
                      </a:r>
                      <a:endParaRPr lang="es-ES" sz="1300" dirty="0">
                        <a:effectLst/>
                        <a:latin typeface="Calibri"/>
                        <a:ea typeface="Times New Roman"/>
                        <a:cs typeface="Times New Roman"/>
                      </a:endParaRPr>
                    </a:p>
                  </a:txBody>
                  <a:tcPr marL="39182" marR="39182" marT="0" marB="0"/>
                </a:tc>
                <a:tc>
                  <a:txBody>
                    <a:bodyPr/>
                    <a:lstStyle/>
                    <a:p>
                      <a:pPr algn="just">
                        <a:lnSpc>
                          <a:spcPct val="115000"/>
                        </a:lnSpc>
                        <a:spcAft>
                          <a:spcPts val="0"/>
                        </a:spcAft>
                      </a:pPr>
                      <a:r>
                        <a:rPr lang="es-ES" sz="1300" dirty="0">
                          <a:effectLst/>
                        </a:rPr>
                        <a:t>Guía de entrevista:</a:t>
                      </a:r>
                    </a:p>
                    <a:p>
                      <a:pPr algn="just">
                        <a:lnSpc>
                          <a:spcPct val="115000"/>
                        </a:lnSpc>
                        <a:spcAft>
                          <a:spcPts val="0"/>
                        </a:spcAft>
                      </a:pPr>
                      <a:r>
                        <a:rPr lang="es-ES" sz="1300" dirty="0">
                          <a:effectLst/>
                        </a:rPr>
                        <a:t>Temas</a:t>
                      </a:r>
                    </a:p>
                    <a:p>
                      <a:pPr marL="342900" lvl="0" indent="-342900" algn="just">
                        <a:lnSpc>
                          <a:spcPct val="115000"/>
                        </a:lnSpc>
                        <a:spcAft>
                          <a:spcPts val="0"/>
                        </a:spcAft>
                        <a:buFont typeface="+mj-lt"/>
                        <a:buAutoNum type="arabicPeriod"/>
                      </a:pPr>
                      <a:r>
                        <a:rPr lang="es-ES" sz="1300" dirty="0">
                          <a:effectLst/>
                        </a:rPr>
                        <a:t>Experiencia</a:t>
                      </a:r>
                      <a:r>
                        <a:rPr lang="es-ES" sz="1300" baseline="0" dirty="0">
                          <a:effectLst/>
                        </a:rPr>
                        <a:t> y utilización de servicios de salud </a:t>
                      </a:r>
                    </a:p>
                    <a:p>
                      <a:pPr marL="342900" lvl="0" indent="-342900" algn="just">
                        <a:lnSpc>
                          <a:spcPct val="115000"/>
                        </a:lnSpc>
                        <a:spcAft>
                          <a:spcPts val="0"/>
                        </a:spcAft>
                        <a:buFont typeface="+mj-lt"/>
                        <a:buAutoNum type="arabicPeriod"/>
                      </a:pPr>
                      <a:r>
                        <a:rPr lang="es-ES" sz="1300" baseline="0" dirty="0">
                          <a:effectLst/>
                        </a:rPr>
                        <a:t>Actividades realizadas en el Centro  de Salud </a:t>
                      </a:r>
                    </a:p>
                    <a:p>
                      <a:pPr marL="342900" lvl="0" indent="-342900" algn="just">
                        <a:lnSpc>
                          <a:spcPct val="115000"/>
                        </a:lnSpc>
                        <a:spcAft>
                          <a:spcPts val="0"/>
                        </a:spcAft>
                        <a:buFont typeface="+mj-lt"/>
                        <a:buAutoNum type="arabicPeriod"/>
                      </a:pPr>
                      <a:r>
                        <a:rPr lang="es-ES" sz="1300" baseline="0" dirty="0">
                          <a:effectLst/>
                        </a:rPr>
                        <a:t>Experiencias durante la consulta</a:t>
                      </a:r>
                      <a:endParaRPr lang="es-ES" sz="1300" dirty="0">
                        <a:effectLst/>
                      </a:endParaRPr>
                    </a:p>
                    <a:p>
                      <a:pPr marL="342900" lvl="0" indent="-342900" algn="just">
                        <a:lnSpc>
                          <a:spcPct val="115000"/>
                        </a:lnSpc>
                        <a:spcAft>
                          <a:spcPts val="0"/>
                        </a:spcAft>
                        <a:buFont typeface="+mj-lt"/>
                        <a:buAutoNum type="arabicPeriod"/>
                      </a:pPr>
                      <a:r>
                        <a:rPr lang="es-ES" sz="1300" dirty="0">
                          <a:effectLst/>
                        </a:rPr>
                        <a:t>Adherencia y apego al tratamiento</a:t>
                      </a:r>
                    </a:p>
                    <a:p>
                      <a:pPr marL="342900" lvl="0" indent="-342900" algn="just">
                        <a:lnSpc>
                          <a:spcPct val="115000"/>
                        </a:lnSpc>
                        <a:spcAft>
                          <a:spcPts val="0"/>
                        </a:spcAft>
                        <a:buFont typeface="+mj-lt"/>
                        <a:buAutoNum type="arabicPeriod"/>
                      </a:pPr>
                      <a:r>
                        <a:rPr lang="es-MX" sz="1300" dirty="0">
                          <a:effectLst/>
                        </a:rPr>
                        <a:t>Percepciones y creencias</a:t>
                      </a:r>
                      <a:r>
                        <a:rPr lang="es-MX" sz="1300" baseline="0" dirty="0">
                          <a:effectLst/>
                        </a:rPr>
                        <a:t> de salud mental</a:t>
                      </a:r>
                    </a:p>
                    <a:p>
                      <a:pPr marL="342900" lvl="0" indent="-342900" algn="just">
                        <a:lnSpc>
                          <a:spcPct val="115000"/>
                        </a:lnSpc>
                        <a:spcAft>
                          <a:spcPts val="0"/>
                        </a:spcAft>
                        <a:buFont typeface="+mj-lt"/>
                        <a:buAutoNum type="arabicPeriod"/>
                      </a:pPr>
                      <a:r>
                        <a:rPr lang="es-MX" sz="1300" baseline="0" dirty="0">
                          <a:effectLst/>
                        </a:rPr>
                        <a:t>Información sobre salud mental </a:t>
                      </a:r>
                    </a:p>
                    <a:p>
                      <a:pPr marL="342900" lvl="0" indent="-342900" algn="just">
                        <a:lnSpc>
                          <a:spcPct val="115000"/>
                        </a:lnSpc>
                        <a:spcAft>
                          <a:spcPts val="0"/>
                        </a:spcAft>
                        <a:buFont typeface="+mj-lt"/>
                        <a:buAutoNum type="arabicPeriod"/>
                      </a:pPr>
                      <a:r>
                        <a:rPr lang="es-MX" sz="1300" baseline="0" dirty="0">
                          <a:effectLst/>
                        </a:rPr>
                        <a:t>Atención a la Salud Mental </a:t>
                      </a:r>
                      <a:endParaRPr lang="es-ES" sz="1300" dirty="0">
                        <a:effectLst/>
                      </a:endParaRPr>
                    </a:p>
                    <a:p>
                      <a:pPr marL="342900" lvl="0" indent="-342900" algn="just">
                        <a:lnSpc>
                          <a:spcPct val="115000"/>
                        </a:lnSpc>
                        <a:spcAft>
                          <a:spcPts val="0"/>
                        </a:spcAft>
                        <a:buFont typeface="+mj-lt"/>
                        <a:buAutoNum type="arabicPeriod"/>
                      </a:pPr>
                      <a:r>
                        <a:rPr lang="es-ES" sz="1300" dirty="0">
                          <a:effectLst/>
                        </a:rPr>
                        <a:t>Estigma y salud mental</a:t>
                      </a:r>
                      <a:endParaRPr lang="es-ES" sz="1300" dirty="0">
                        <a:effectLst/>
                        <a:latin typeface="Calibri"/>
                        <a:ea typeface="Times New Roman"/>
                        <a:cs typeface="Times New Roman"/>
                      </a:endParaRPr>
                    </a:p>
                  </a:txBody>
                  <a:tcPr marL="39182" marR="39182" marT="0" marB="0"/>
                </a:tc>
                <a:tc>
                  <a:txBody>
                    <a:bodyPr/>
                    <a:lstStyle/>
                    <a:p>
                      <a:pPr>
                        <a:lnSpc>
                          <a:spcPct val="115000"/>
                        </a:lnSpc>
                        <a:spcAft>
                          <a:spcPts val="0"/>
                        </a:spcAft>
                      </a:pPr>
                      <a:r>
                        <a:rPr lang="es-ES" sz="1300" dirty="0">
                          <a:effectLst/>
                        </a:rPr>
                        <a:t> </a:t>
                      </a:r>
                    </a:p>
                    <a:p>
                      <a:pPr algn="just">
                        <a:lnSpc>
                          <a:spcPct val="115000"/>
                        </a:lnSpc>
                        <a:spcAft>
                          <a:spcPts val="0"/>
                        </a:spcAft>
                      </a:pPr>
                      <a:r>
                        <a:rPr lang="es-ES" sz="1300" dirty="0">
                          <a:effectLst/>
                        </a:rPr>
                        <a:t>Se entrevistaron a 39 pacientes (31 mujeres</a:t>
                      </a:r>
                      <a:r>
                        <a:rPr lang="es-ES" sz="1300" baseline="0" dirty="0">
                          <a:effectLst/>
                        </a:rPr>
                        <a:t> y 8 hombres  de tres delegaciones CDMX</a:t>
                      </a:r>
                      <a:endParaRPr lang="es-ES" sz="1300" dirty="0">
                        <a:effectLst/>
                      </a:endParaRPr>
                    </a:p>
                    <a:p>
                      <a:pPr>
                        <a:lnSpc>
                          <a:spcPct val="115000"/>
                        </a:lnSpc>
                        <a:spcAft>
                          <a:spcPts val="0"/>
                        </a:spcAft>
                      </a:pPr>
                      <a:r>
                        <a:rPr lang="es-ES" sz="1300" dirty="0">
                          <a:effectLst/>
                        </a:rPr>
                        <a:t> </a:t>
                      </a:r>
                    </a:p>
                    <a:p>
                      <a:pPr algn="just">
                        <a:lnSpc>
                          <a:spcPct val="115000"/>
                        </a:lnSpc>
                        <a:spcAft>
                          <a:spcPts val="0"/>
                        </a:spcAft>
                      </a:pPr>
                      <a:r>
                        <a:rPr lang="es-ES" sz="1300" dirty="0">
                          <a:effectLst/>
                        </a:rPr>
                        <a:t> </a:t>
                      </a:r>
                      <a:endParaRPr lang="es-ES" sz="1300" dirty="0">
                        <a:effectLst/>
                        <a:latin typeface="Calibri"/>
                        <a:ea typeface="Times New Roman"/>
                        <a:cs typeface="Times New Roman"/>
                      </a:endParaRPr>
                    </a:p>
                  </a:txBody>
                  <a:tcPr marL="39182" marR="39182" marT="0" marB="0"/>
                </a:tc>
                <a:extLst>
                  <a:ext uri="{0D108BD9-81ED-4DB2-BD59-A6C34878D82A}">
                    <a16:rowId xmlns:a16="http://schemas.microsoft.com/office/drawing/2014/main" xmlns="" val="10003"/>
                  </a:ext>
                </a:extLst>
              </a:tr>
              <a:tr h="90119">
                <a:tc>
                  <a:txBody>
                    <a:bodyPr/>
                    <a:lstStyle/>
                    <a:p>
                      <a:pPr>
                        <a:lnSpc>
                          <a:spcPct val="115000"/>
                        </a:lnSpc>
                        <a:spcAft>
                          <a:spcPts val="0"/>
                        </a:spcAft>
                      </a:pPr>
                      <a:r>
                        <a:rPr lang="es-ES" sz="1300" dirty="0">
                          <a:effectLst/>
                        </a:rPr>
                        <a:t>CUANTITATIVOS</a:t>
                      </a:r>
                      <a:endParaRPr lang="es-ES" sz="1300" dirty="0">
                        <a:effectLst/>
                        <a:latin typeface="Calibri"/>
                        <a:ea typeface="Times New Roman"/>
                        <a:cs typeface="Times New Roman"/>
                      </a:endParaRPr>
                    </a:p>
                  </a:txBody>
                  <a:tcPr marL="39182" marR="39182" marT="0" marB="0"/>
                </a:tc>
                <a:tc>
                  <a:txBody>
                    <a:bodyPr/>
                    <a:lstStyle/>
                    <a:p>
                      <a:pPr>
                        <a:lnSpc>
                          <a:spcPct val="115000"/>
                        </a:lnSpc>
                        <a:spcAft>
                          <a:spcPts val="0"/>
                        </a:spcAft>
                      </a:pPr>
                      <a:r>
                        <a:rPr lang="es-ES" sz="1300" dirty="0">
                          <a:effectLst/>
                        </a:rPr>
                        <a:t> </a:t>
                      </a:r>
                      <a:endParaRPr lang="es-ES" sz="1300" dirty="0">
                        <a:effectLst/>
                        <a:latin typeface="Calibri"/>
                        <a:ea typeface="Times New Roman"/>
                        <a:cs typeface="Times New Roman"/>
                      </a:endParaRPr>
                    </a:p>
                  </a:txBody>
                  <a:tcPr marL="39182" marR="39182" marT="0" marB="0"/>
                </a:tc>
                <a:tc>
                  <a:txBody>
                    <a:bodyPr/>
                    <a:lstStyle/>
                    <a:p>
                      <a:pPr>
                        <a:lnSpc>
                          <a:spcPct val="115000"/>
                        </a:lnSpc>
                        <a:spcAft>
                          <a:spcPts val="0"/>
                        </a:spcAft>
                      </a:pPr>
                      <a:r>
                        <a:rPr lang="es-ES" sz="1300" dirty="0">
                          <a:effectLst/>
                        </a:rPr>
                        <a:t> </a:t>
                      </a:r>
                      <a:endParaRPr lang="es-ES" sz="1300" dirty="0">
                        <a:effectLst/>
                        <a:latin typeface="Calibri"/>
                        <a:ea typeface="Times New Roman"/>
                        <a:cs typeface="Times New Roman"/>
                      </a:endParaRPr>
                    </a:p>
                  </a:txBody>
                  <a:tcPr marL="39182" marR="39182" marT="0" marB="0"/>
                </a:tc>
                <a:extLst>
                  <a:ext uri="{0D108BD9-81ED-4DB2-BD59-A6C34878D82A}">
                    <a16:rowId xmlns:a16="http://schemas.microsoft.com/office/drawing/2014/main" xmlns="" val="10004"/>
                  </a:ext>
                </a:extLst>
              </a:tr>
              <a:tr h="1351781">
                <a:tc>
                  <a:txBody>
                    <a:bodyPr/>
                    <a:lstStyle/>
                    <a:p>
                      <a:pPr>
                        <a:lnSpc>
                          <a:spcPct val="115000"/>
                        </a:lnSpc>
                        <a:spcAft>
                          <a:spcPts val="0"/>
                        </a:spcAft>
                      </a:pPr>
                      <a:r>
                        <a:rPr lang="es-ES" sz="1300" dirty="0">
                          <a:effectLst/>
                        </a:rPr>
                        <a:t>Encuesta en centros de salud </a:t>
                      </a:r>
                      <a:endParaRPr lang="es-ES" sz="1300" dirty="0">
                        <a:effectLst/>
                        <a:latin typeface="Calibri"/>
                        <a:ea typeface="Times New Roman"/>
                        <a:cs typeface="Times New Roman"/>
                      </a:endParaRPr>
                    </a:p>
                  </a:txBody>
                  <a:tcPr marL="39182" marR="39182" marT="0" marB="0"/>
                </a:tc>
                <a:tc>
                  <a:txBody>
                    <a:bodyPr/>
                    <a:lstStyle/>
                    <a:p>
                      <a:pPr>
                        <a:lnSpc>
                          <a:spcPct val="115000"/>
                        </a:lnSpc>
                        <a:spcAft>
                          <a:spcPts val="0"/>
                        </a:spcAft>
                      </a:pPr>
                      <a:r>
                        <a:rPr lang="es-ES" sz="1300" dirty="0">
                          <a:effectLst/>
                        </a:rPr>
                        <a:t>Cuestionario </a:t>
                      </a:r>
                    </a:p>
                    <a:p>
                      <a:pPr marL="342900" indent="-342900">
                        <a:lnSpc>
                          <a:spcPct val="115000"/>
                        </a:lnSpc>
                        <a:spcAft>
                          <a:spcPts val="0"/>
                        </a:spcAft>
                        <a:buAutoNum type="arabicPeriod"/>
                      </a:pPr>
                      <a:r>
                        <a:rPr lang="es-ES" sz="1300" kern="1200" dirty="0">
                          <a:effectLst/>
                        </a:rPr>
                        <a:t>Datos sociodemográficos.</a:t>
                      </a:r>
                    </a:p>
                    <a:p>
                      <a:pPr marL="342900" indent="-342900">
                        <a:lnSpc>
                          <a:spcPct val="115000"/>
                        </a:lnSpc>
                        <a:spcAft>
                          <a:spcPts val="0"/>
                        </a:spcAft>
                        <a:buAutoNum type="arabicPeriod"/>
                      </a:pPr>
                      <a:r>
                        <a:rPr lang="es-ES" sz="1300" dirty="0">
                          <a:effectLst/>
                        </a:rPr>
                        <a:t>Experiencias en el Centro de Salud y experiencias dentro de la consulta </a:t>
                      </a:r>
                    </a:p>
                    <a:p>
                      <a:pPr marL="342900" indent="-342900">
                        <a:lnSpc>
                          <a:spcPct val="115000"/>
                        </a:lnSpc>
                        <a:spcAft>
                          <a:spcPts val="0"/>
                        </a:spcAft>
                        <a:buAutoNum type="arabicPeriod"/>
                      </a:pPr>
                      <a:r>
                        <a:rPr lang="es-ES" sz="1300" dirty="0">
                          <a:effectLst/>
                        </a:rPr>
                        <a:t>Utilización de recursos y servicios </a:t>
                      </a:r>
                      <a:r>
                        <a:rPr lang="es-MX" sz="1300" dirty="0">
                          <a:effectLst/>
                        </a:rPr>
                        <a:t>Información sobre salud mental</a:t>
                      </a:r>
                    </a:p>
                    <a:p>
                      <a:pPr marL="342900" indent="-342900">
                        <a:lnSpc>
                          <a:spcPct val="115000"/>
                        </a:lnSpc>
                        <a:spcAft>
                          <a:spcPts val="0"/>
                        </a:spcAft>
                        <a:buAutoNum type="arabicPeriod"/>
                      </a:pPr>
                      <a:r>
                        <a:rPr lang="es-MX" sz="1300" dirty="0">
                          <a:effectLst/>
                        </a:rPr>
                        <a:t>Atención a la salud mental </a:t>
                      </a:r>
                    </a:p>
                    <a:p>
                      <a:pPr marL="342900" indent="-342900">
                        <a:lnSpc>
                          <a:spcPct val="115000"/>
                        </a:lnSpc>
                        <a:spcAft>
                          <a:spcPts val="0"/>
                        </a:spcAft>
                        <a:buAutoNum type="arabicPeriod"/>
                      </a:pPr>
                      <a:r>
                        <a:rPr lang="es-MX" sz="1300" dirty="0">
                          <a:effectLst/>
                        </a:rPr>
                        <a:t>Estigma y salud mental</a:t>
                      </a:r>
                      <a:r>
                        <a:rPr lang="es-MX" sz="1300" baseline="0" dirty="0">
                          <a:effectLst/>
                        </a:rPr>
                        <a:t> </a:t>
                      </a:r>
                      <a:endParaRPr lang="es-ES" sz="1300" dirty="0">
                        <a:effectLst/>
                      </a:endParaRPr>
                    </a:p>
                  </a:txBody>
                  <a:tcPr marL="39182" marR="39182" marT="0" marB="0"/>
                </a:tc>
                <a:tc>
                  <a:txBody>
                    <a:bodyPr/>
                    <a:lstStyle/>
                    <a:p>
                      <a:pPr>
                        <a:lnSpc>
                          <a:spcPct val="115000"/>
                        </a:lnSpc>
                        <a:spcAft>
                          <a:spcPts val="0"/>
                        </a:spcAft>
                      </a:pPr>
                      <a:r>
                        <a:rPr lang="es-ES" sz="1300" dirty="0">
                          <a:effectLst/>
                        </a:rPr>
                        <a:t>Se encuestaron a 529 personas que acudían a los centros de salud de las 16 delegaciones CDMX; 86.2 mujeres</a:t>
                      </a:r>
                      <a:r>
                        <a:rPr lang="es-ES" sz="1300" baseline="0" dirty="0">
                          <a:effectLst/>
                        </a:rPr>
                        <a:t> y 13.8% hombres.</a:t>
                      </a:r>
                    </a:p>
                    <a:p>
                      <a:pPr>
                        <a:lnSpc>
                          <a:spcPct val="115000"/>
                        </a:lnSpc>
                        <a:spcAft>
                          <a:spcPts val="0"/>
                        </a:spcAft>
                      </a:pPr>
                      <a:r>
                        <a:rPr lang="es-ES" sz="1300" baseline="0" dirty="0">
                          <a:effectLst/>
                        </a:rPr>
                        <a:t>11.3  (n= 60) del total de los entrevistados tenían 60 años o más  </a:t>
                      </a:r>
                      <a:r>
                        <a:rPr lang="es-ES" sz="1300" dirty="0">
                          <a:effectLst/>
                        </a:rPr>
                        <a:t> </a:t>
                      </a:r>
                      <a:endParaRPr lang="es-ES" sz="1300" dirty="0">
                        <a:effectLst/>
                        <a:latin typeface="Calibri"/>
                        <a:ea typeface="Times New Roman"/>
                        <a:cs typeface="Times New Roman"/>
                      </a:endParaRPr>
                    </a:p>
                  </a:txBody>
                  <a:tcPr marL="39182" marR="39182"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97439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46365"/>
            <a:ext cx="3888432" cy="646331"/>
          </a:xfrm>
          <a:prstGeom prst="rect">
            <a:avLst/>
          </a:prstGeom>
        </p:spPr>
        <p:txBody>
          <a:bodyPr wrap="square">
            <a:spAutoFit/>
          </a:bodyPr>
          <a:lstStyle/>
          <a:p>
            <a:pPr>
              <a:defRPr/>
            </a:pPr>
            <a:r>
              <a:rPr lang="es-MX" sz="3600" b="1" dirty="0">
                <a:solidFill>
                  <a:srgbClr val="336600"/>
                </a:solidFill>
              </a:rPr>
              <a:t>El contexto</a:t>
            </a:r>
          </a:p>
        </p:txBody>
      </p:sp>
      <p:pic>
        <p:nvPicPr>
          <p:cNvPr id="6" name="Picture 2" descr="C:\Versión final de la HUb junio 2011\Solicitud finanaciamiento CONACYT\Poyecto  Primer nivel y salud mental\GAM\archivo Visual GAM\Centro Lomas T-I GAM\vista desde Lomas 3.JPG"/>
          <p:cNvPicPr>
            <a:picLocks noChangeAspect="1" noChangeArrowheads="1"/>
          </p:cNvPicPr>
          <p:nvPr/>
        </p:nvPicPr>
        <p:blipFill>
          <a:blip r:embed="rId2" cstate="print"/>
          <a:srcRect/>
          <a:stretch>
            <a:fillRect/>
          </a:stretch>
        </p:blipFill>
        <p:spPr bwMode="auto">
          <a:xfrm>
            <a:off x="4884036" y="3573016"/>
            <a:ext cx="4128457" cy="3096344"/>
          </a:xfrm>
          <a:prstGeom prst="rect">
            <a:avLst/>
          </a:prstGeom>
          <a:noFill/>
        </p:spPr>
      </p:pic>
      <p:sp>
        <p:nvSpPr>
          <p:cNvPr id="8" name="7 Rectángulo"/>
          <p:cNvSpPr/>
          <p:nvPr/>
        </p:nvSpPr>
        <p:spPr>
          <a:xfrm>
            <a:off x="2123728" y="4510035"/>
            <a:ext cx="648072" cy="144016"/>
          </a:xfrm>
          <a:prstGeom prst="rect">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CuadroTexto"/>
          <p:cNvSpPr txBox="1"/>
          <p:nvPr/>
        </p:nvSpPr>
        <p:spPr>
          <a:xfrm>
            <a:off x="467544" y="836712"/>
            <a:ext cx="8136904" cy="2954655"/>
          </a:xfrm>
          <a:prstGeom prst="rect">
            <a:avLst/>
          </a:prstGeom>
          <a:noFill/>
        </p:spPr>
        <p:txBody>
          <a:bodyPr wrap="square" rtlCol="0">
            <a:spAutoFit/>
          </a:bodyPr>
          <a:lstStyle/>
          <a:p>
            <a:pPr marL="265113" lvl="0" indent="-265113" algn="just">
              <a:buClr>
                <a:srgbClr val="336600"/>
              </a:buClr>
              <a:buFont typeface="Wingdings" pitchFamily="2" charset="2"/>
              <a:buChar char="§"/>
            </a:pPr>
            <a:r>
              <a:rPr lang="es-MX" sz="2400" dirty="0"/>
              <a:t>TI, TII, TIII  ubicados en la Ciudad de México</a:t>
            </a:r>
          </a:p>
          <a:p>
            <a:pPr marL="265113" lvl="0" indent="-265113" algn="just">
              <a:buClr>
                <a:srgbClr val="336600"/>
              </a:buClr>
              <a:buFont typeface="Wingdings" pitchFamily="2" charset="2"/>
              <a:buChar char="§"/>
            </a:pPr>
            <a:r>
              <a:rPr lang="es-MX" sz="2400" dirty="0"/>
              <a:t>Los centros de atención se localizan en zonas de bajos recursos económicos. </a:t>
            </a:r>
          </a:p>
          <a:p>
            <a:pPr marL="265113" lvl="0" indent="-265113" algn="just">
              <a:buClr>
                <a:srgbClr val="336600"/>
              </a:buClr>
              <a:buFont typeface="Wingdings" pitchFamily="2" charset="2"/>
              <a:buChar char="§"/>
            </a:pPr>
            <a:r>
              <a:rPr lang="es-MX" sz="2400" dirty="0"/>
              <a:t>La población que acude vive  o trabaja en colonias cercanas al centro.</a:t>
            </a:r>
          </a:p>
          <a:p>
            <a:pPr marL="265113" lvl="0" indent="-265113" algn="just">
              <a:buClr>
                <a:srgbClr val="336600"/>
              </a:buClr>
              <a:buFont typeface="Wingdings" pitchFamily="2" charset="2"/>
              <a:buChar char="§"/>
            </a:pPr>
            <a:r>
              <a:rPr lang="es-MX" sz="2400" dirty="0"/>
              <a:t>En estas colonias existen importantes niveles de violencia,  consumo de drogas,  marginación,  falta de servicios, etc. </a:t>
            </a:r>
            <a:endParaRPr lang="es-MX" dirty="0"/>
          </a:p>
          <a:p>
            <a:endParaRPr lang="es-MX" dirty="0"/>
          </a:p>
        </p:txBody>
      </p:sp>
      <p:pic>
        <p:nvPicPr>
          <p:cNvPr id="10" name="Picture 6" descr="C:\Versión final de la HUb junio 2011\Solicitud finanaciamiento CONACYT\Poyecto  Primer nivel y salud mental\GAM\archivo Visual GAM\Centro Malacates T-1 GAM\entrada Malacates.JPG"/>
          <p:cNvPicPr>
            <a:picLocks noChangeAspect="1" noChangeArrowheads="1"/>
          </p:cNvPicPr>
          <p:nvPr/>
        </p:nvPicPr>
        <p:blipFill>
          <a:blip r:embed="rId3" cstate="print"/>
          <a:srcRect/>
          <a:stretch>
            <a:fillRect/>
          </a:stretch>
        </p:blipFill>
        <p:spPr bwMode="auto">
          <a:xfrm>
            <a:off x="672075" y="3573016"/>
            <a:ext cx="4187957" cy="3140968"/>
          </a:xfrm>
          <a:prstGeom prst="rect">
            <a:avLst/>
          </a:prstGeom>
          <a:noFill/>
        </p:spPr>
      </p:pic>
      <p:sp>
        <p:nvSpPr>
          <p:cNvPr id="11" name="10 Rectángulo"/>
          <p:cNvSpPr/>
          <p:nvPr/>
        </p:nvSpPr>
        <p:spPr>
          <a:xfrm>
            <a:off x="2195736" y="4510035"/>
            <a:ext cx="792088" cy="215109"/>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6026584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3175</TotalTime>
  <Words>2562</Words>
  <Application>Microsoft Office PowerPoint</Application>
  <PresentationFormat>Presentación en pantalla (4:3)</PresentationFormat>
  <Paragraphs>249</Paragraphs>
  <Slides>20</Slides>
  <Notes>5</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22" baseType="lpstr">
      <vt:lpstr>Tema de Office</vt:lpstr>
      <vt:lpstr>Slide</vt:lpstr>
      <vt:lpstr>Necesidades de atención en salud mental para la población de la tercera edad que acude a centros de atención primaria de la Ciudad de México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sberenzong</dc:creator>
  <cp:lastModifiedBy>Shoshana Berenzon Gorn</cp:lastModifiedBy>
  <cp:revision>138</cp:revision>
  <cp:lastPrinted>2016-10-12T17:56:13Z</cp:lastPrinted>
  <dcterms:created xsi:type="dcterms:W3CDTF">2015-06-23T18:03:21Z</dcterms:created>
  <dcterms:modified xsi:type="dcterms:W3CDTF">2016-10-12T18:08:23Z</dcterms:modified>
</cp:coreProperties>
</file>