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40" r:id="rId2"/>
    <p:sldId id="257" r:id="rId3"/>
    <p:sldId id="259" r:id="rId4"/>
    <p:sldId id="261" r:id="rId5"/>
    <p:sldId id="264" r:id="rId6"/>
    <p:sldId id="277" r:id="rId7"/>
    <p:sldId id="280" r:id="rId8"/>
    <p:sldId id="297" r:id="rId9"/>
    <p:sldId id="284" r:id="rId10"/>
    <p:sldId id="266" r:id="rId11"/>
    <p:sldId id="265" r:id="rId12"/>
    <p:sldId id="339" r:id="rId13"/>
    <p:sldId id="338" r:id="rId14"/>
    <p:sldId id="287" r:id="rId15"/>
    <p:sldId id="333" r:id="rId16"/>
    <p:sldId id="334" r:id="rId17"/>
    <p:sldId id="335" r:id="rId18"/>
    <p:sldId id="337" r:id="rId19"/>
    <p:sldId id="305" r:id="rId20"/>
    <p:sldId id="314" r:id="rId21"/>
    <p:sldId id="285" r:id="rId22"/>
    <p:sldId id="267" r:id="rId23"/>
    <p:sldId id="291" r:id="rId24"/>
    <p:sldId id="331" r:id="rId25"/>
    <p:sldId id="336" r:id="rId26"/>
    <p:sldId id="332" r:id="rId27"/>
    <p:sldId id="329" r:id="rId28"/>
    <p:sldId id="330" r:id="rId2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04A50587-5429-47AA-872E-04E02642E654}">
          <p14:sldIdLst>
            <p14:sldId id="340"/>
            <p14:sldId id="257"/>
            <p14:sldId id="259"/>
            <p14:sldId id="261"/>
            <p14:sldId id="264"/>
            <p14:sldId id="277"/>
            <p14:sldId id="280"/>
            <p14:sldId id="297"/>
            <p14:sldId id="284"/>
            <p14:sldId id="266"/>
            <p14:sldId id="265"/>
            <p14:sldId id="339"/>
            <p14:sldId id="338"/>
            <p14:sldId id="287"/>
            <p14:sldId id="333"/>
            <p14:sldId id="334"/>
            <p14:sldId id="335"/>
            <p14:sldId id="337"/>
            <p14:sldId id="305"/>
            <p14:sldId id="314"/>
            <p14:sldId id="285"/>
            <p14:sldId id="267"/>
            <p14:sldId id="291"/>
            <p14:sldId id="331"/>
            <p14:sldId id="336"/>
            <p14:sldId id="332"/>
            <p14:sldId id="329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4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6A0E2-C72B-4219-A6B5-EEAECF59136C}" type="datetimeFigureOut">
              <a:rPr lang="es-MX" smtClean="0"/>
              <a:t>08/08/2016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AD298-8AE4-4026-8890-D3561FF945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1796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34F597-3E94-41C2-9B06-37A2E424972E}" type="slidenum">
              <a:rPr lang="es-ES"/>
              <a:pPr/>
              <a:t>13</a:t>
            </a:fld>
            <a:endParaRPr lang="es-E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529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DB8408-8FB5-4C10-A6A4-BFB01C649E20}" type="slidenum">
              <a:rPr lang="es-ES"/>
              <a:pPr/>
              <a:t>14</a:t>
            </a:fld>
            <a:endParaRPr lang="es-E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950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FE9-0DF7-4564-B06B-853C1AA67F52}" type="datetimeFigureOut">
              <a:rPr lang="es-MX" smtClean="0"/>
              <a:t>08/08/2016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7CD28-7466-4B50-9D0F-97C28D0ED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410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FE9-0DF7-4564-B06B-853C1AA67F52}" type="datetimeFigureOut">
              <a:rPr lang="es-MX" smtClean="0"/>
              <a:t>08/08/2016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7CD28-7466-4B50-9D0F-97C28D0ED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1113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FE9-0DF7-4564-B06B-853C1AA67F52}" type="datetimeFigureOut">
              <a:rPr lang="es-MX" smtClean="0"/>
              <a:t>08/08/2016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7CD28-7466-4B50-9D0F-97C28D0ED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9664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538288"/>
            <a:ext cx="8239125" cy="4759326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391275"/>
            <a:ext cx="3851275" cy="458788"/>
          </a:xfrm>
          <a:ln>
            <a:noFill/>
          </a:ln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391275"/>
            <a:ext cx="4653166" cy="458788"/>
          </a:xfrm>
          <a:ln>
            <a:noFill/>
          </a:ln>
        </p:spPr>
        <p:txBody>
          <a:bodyPr anchor="b"/>
          <a:lstStyle>
            <a:lvl1pPr marL="0" indent="0" algn="r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13092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391275"/>
            <a:ext cx="3851275" cy="458788"/>
          </a:xfrm>
          <a:ln>
            <a:noFill/>
          </a:ln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283881" y="6391275"/>
            <a:ext cx="3851275" cy="458788"/>
          </a:xfrm>
          <a:ln>
            <a:noFill/>
          </a:ln>
        </p:spPr>
        <p:txBody>
          <a:bodyPr anchor="b"/>
          <a:lstStyle>
            <a:lvl1pPr marL="0" indent="0" algn="r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35938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FE9-0DF7-4564-B06B-853C1AA67F52}" type="datetimeFigureOut">
              <a:rPr lang="es-MX" smtClean="0"/>
              <a:t>08/08/2016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7CD28-7466-4B50-9D0F-97C28D0ED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1639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FE9-0DF7-4564-B06B-853C1AA67F52}" type="datetimeFigureOut">
              <a:rPr lang="es-MX" smtClean="0"/>
              <a:t>08/08/2016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7CD28-7466-4B50-9D0F-97C28D0ED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427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FE9-0DF7-4564-B06B-853C1AA67F52}" type="datetimeFigureOut">
              <a:rPr lang="es-MX" smtClean="0"/>
              <a:t>08/08/2016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7CD28-7466-4B50-9D0F-97C28D0ED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466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FE9-0DF7-4564-B06B-853C1AA67F52}" type="datetimeFigureOut">
              <a:rPr lang="es-MX" smtClean="0"/>
              <a:t>08/08/2016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7CD28-7466-4B50-9D0F-97C28D0ED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220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FE9-0DF7-4564-B06B-853C1AA67F52}" type="datetimeFigureOut">
              <a:rPr lang="es-MX" smtClean="0"/>
              <a:t>08/08/2016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7CD28-7466-4B50-9D0F-97C28D0ED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977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FE9-0DF7-4564-B06B-853C1AA67F52}" type="datetimeFigureOut">
              <a:rPr lang="es-MX" smtClean="0"/>
              <a:t>08/08/2016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7CD28-7466-4B50-9D0F-97C28D0ED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329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FE9-0DF7-4564-B06B-853C1AA67F52}" type="datetimeFigureOut">
              <a:rPr lang="es-MX" smtClean="0"/>
              <a:t>08/08/2016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7CD28-7466-4B50-9D0F-97C28D0ED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201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FE9-0DF7-4564-B06B-853C1AA67F52}" type="datetimeFigureOut">
              <a:rPr lang="es-MX" smtClean="0"/>
              <a:t>08/08/2016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7CD28-7466-4B50-9D0F-97C28D0ED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387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E2FE9-0DF7-4564-B06B-853C1AA67F52}" type="datetimeFigureOut">
              <a:rPr lang="es-MX" smtClean="0"/>
              <a:t>08/08/2016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7CD28-7466-4B50-9D0F-97C28D0ED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986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resentaci_n_de_Microsoft_PowerPoint_97-20031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271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MX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CÓMO AFECTAN EN LA ECONOMÍA DE LOS PACIENTES HEMATOLÓGICOS LAS LLAMADAS TERAPIAS BLANCO?</a:t>
            </a:r>
            <a:endParaRPr 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Síndromes </a:t>
            </a:r>
            <a:r>
              <a:rPr lang="es-MX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mielodisplásicos</a:t>
            </a:r>
            <a:endParaRPr lang="es-MX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Xavier López </a:t>
            </a:r>
            <a:r>
              <a:rPr lang="es-MX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Karpovitch</a:t>
            </a:r>
            <a:endParaRPr lang="es-MX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Leucemia </a:t>
            </a:r>
            <a:r>
              <a:rPr lang="es-MX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promielocítica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aguda</a:t>
            </a:r>
          </a:p>
          <a:p>
            <a:pPr marL="0" indent="0">
              <a:buNone/>
            </a:pP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Roberta </a:t>
            </a:r>
            <a:r>
              <a:rPr lang="es-MX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Demichelis</a:t>
            </a:r>
            <a:endParaRPr lang="es-MX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Mieloma múltiple</a:t>
            </a:r>
          </a:p>
          <a:p>
            <a:pPr marL="0" indent="0">
              <a:buNone/>
            </a:pP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Déborah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Martínez Baños</a:t>
            </a:r>
          </a:p>
          <a:p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Leucemia mieloide crónica</a:t>
            </a:r>
          </a:p>
          <a:p>
            <a:pPr marL="0" indent="0">
              <a:buNone/>
            </a:pP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Álvaro Aguayo Gonzále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0" y="1700808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10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HIPOMETILANTES</a:t>
            </a:r>
            <a:br>
              <a:rPr lang="es-MX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MECANISMO </a:t>
            </a:r>
            <a:r>
              <a:rPr lang="es-MX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DE ACCIÓN</a:t>
            </a:r>
            <a:endParaRPr lang="es-ES" sz="36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ln w="9525">
            <a:solidFill>
              <a:schemeClr val="tx1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es-MX" b="1" dirty="0" err="1" smtClean="0">
                <a:latin typeface="Arial" pitchFamily="34" charset="0"/>
                <a:cs typeface="Arial" pitchFamily="34" charset="0"/>
              </a:rPr>
              <a:t>Hipometilante</a:t>
            </a:r>
            <a:endParaRPr lang="es-MX" b="1" dirty="0"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None/>
            </a:pPr>
            <a:endParaRPr lang="es-MX" b="1" dirty="0">
              <a:solidFill>
                <a:srgbClr val="CCCCFF"/>
              </a:solidFill>
            </a:endParaRPr>
          </a:p>
          <a:p>
            <a:pPr algn="ctr">
              <a:buFontTx/>
              <a:buNone/>
            </a:pPr>
            <a:r>
              <a:rPr lang="es-MX" b="1" dirty="0">
                <a:latin typeface="Arial" pitchFamily="34" charset="0"/>
                <a:cs typeface="Arial" pitchFamily="34" charset="0"/>
              </a:rPr>
              <a:t>Inhibe </a:t>
            </a:r>
            <a:r>
              <a:rPr lang="es-MX" b="1" dirty="0" err="1">
                <a:latin typeface="Arial" pitchFamily="34" charset="0"/>
                <a:cs typeface="Arial" pitchFamily="34" charset="0"/>
              </a:rPr>
              <a:t>metiltransferasa</a:t>
            </a:r>
            <a:endParaRPr lang="es-MX" b="1" dirty="0"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None/>
            </a:pPr>
            <a:endParaRPr lang="es-MX" b="1" dirty="0">
              <a:solidFill>
                <a:srgbClr val="CCCCFF"/>
              </a:solidFill>
            </a:endParaRPr>
          </a:p>
          <a:p>
            <a:pPr algn="ctr">
              <a:buFontTx/>
              <a:buNone/>
            </a:pPr>
            <a:r>
              <a:rPr lang="es-MX" b="1" dirty="0">
                <a:latin typeface="Arial" pitchFamily="34" charset="0"/>
                <a:cs typeface="Arial" pitchFamily="34" charset="0"/>
              </a:rPr>
              <a:t>Inhibe metilación DNA</a:t>
            </a:r>
          </a:p>
          <a:p>
            <a:pPr algn="ctr">
              <a:buFontTx/>
              <a:buNone/>
            </a:pPr>
            <a:endParaRPr lang="es-MX" b="1" dirty="0">
              <a:solidFill>
                <a:srgbClr val="CCCCFF"/>
              </a:solidFill>
            </a:endParaRPr>
          </a:p>
          <a:p>
            <a:pPr algn="ctr">
              <a:buFontTx/>
              <a:buNone/>
            </a:pPr>
            <a:r>
              <a:rPr lang="es-MX" b="1" dirty="0" err="1">
                <a:latin typeface="Arial" pitchFamily="34" charset="0"/>
                <a:cs typeface="Arial" pitchFamily="34" charset="0"/>
              </a:rPr>
              <a:t>Desrepresión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 genes normales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6980" name="AutoShape 4"/>
          <p:cNvSpPr>
            <a:spLocks noChangeArrowheads="1"/>
          </p:cNvSpPr>
          <p:nvPr/>
        </p:nvSpPr>
        <p:spPr bwMode="auto">
          <a:xfrm>
            <a:off x="4429125" y="2205038"/>
            <a:ext cx="431800" cy="576262"/>
          </a:xfrm>
          <a:prstGeom prst="downArrow">
            <a:avLst>
              <a:gd name="adj1" fmla="val 50000"/>
              <a:gd name="adj2" fmla="val 33364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26981" name="AutoShape 5"/>
          <p:cNvSpPr>
            <a:spLocks noChangeArrowheads="1"/>
          </p:cNvSpPr>
          <p:nvPr/>
        </p:nvSpPr>
        <p:spPr bwMode="auto">
          <a:xfrm>
            <a:off x="4443413" y="3357563"/>
            <a:ext cx="431800" cy="6477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26982" name="AutoShape 6"/>
          <p:cNvSpPr>
            <a:spLocks noChangeArrowheads="1"/>
          </p:cNvSpPr>
          <p:nvPr/>
        </p:nvSpPr>
        <p:spPr bwMode="auto">
          <a:xfrm>
            <a:off x="4457700" y="4581525"/>
            <a:ext cx="431800" cy="6477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560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ibujo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9" t="-3983" b="46265"/>
          <a:stretch>
            <a:fillRect/>
          </a:stretch>
        </p:blipFill>
        <p:spPr bwMode="auto">
          <a:xfrm>
            <a:off x="1835150" y="2349500"/>
            <a:ext cx="1822450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ibujo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3" t="50000" r="57085"/>
          <a:stretch>
            <a:fillRect/>
          </a:stretch>
        </p:blipFill>
        <p:spPr bwMode="auto">
          <a:xfrm>
            <a:off x="4284663" y="2636838"/>
            <a:ext cx="2303462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162647" y="679450"/>
            <a:ext cx="63367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AGENTES HIPOMETILANTES</a:t>
            </a:r>
            <a:endParaRPr lang="es-ES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258875" y="4787860"/>
            <a:ext cx="15128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Azacitidina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477178" y="4797425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Decitabina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21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468313" y="1547808"/>
            <a:ext cx="8424862" cy="45370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16203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SMD</a:t>
            </a:r>
            <a:b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AZACITIDINA</a:t>
            </a:r>
            <a:r>
              <a:rPr lang="es-MX" sz="2400" b="1" dirty="0"/>
              <a:t/>
            </a:r>
            <a:br>
              <a:rPr lang="es-MX" sz="2400" b="1" dirty="0"/>
            </a:br>
            <a:endParaRPr lang="es-MX" sz="2400" b="1" dirty="0"/>
          </a:p>
        </p:txBody>
      </p:sp>
      <p:pic>
        <p:nvPicPr>
          <p:cNvPr id="176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9138"/>
            <a:ext cx="3859213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1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133600"/>
            <a:ext cx="3859212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4427538" y="6351588"/>
            <a:ext cx="4392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400" b="1" dirty="0" err="1">
                <a:latin typeface="Arial" pitchFamily="34" charset="0"/>
                <a:cs typeface="Arial" pitchFamily="34" charset="0"/>
              </a:rPr>
              <a:t>Silverman</a:t>
            </a:r>
            <a:r>
              <a:rPr lang="es-MX" sz="1400" b="1" dirty="0">
                <a:latin typeface="Arial" pitchFamily="34" charset="0"/>
                <a:cs typeface="Arial" pitchFamily="34" charset="0"/>
              </a:rPr>
              <a:t> LR, </a:t>
            </a:r>
            <a:r>
              <a:rPr lang="es-MX" sz="1400" b="1" i="1" dirty="0">
                <a:latin typeface="Arial" pitchFamily="34" charset="0"/>
                <a:cs typeface="Arial" pitchFamily="34" charset="0"/>
              </a:rPr>
              <a:t>et al</a:t>
            </a:r>
            <a:r>
              <a:rPr lang="es-MX" sz="1400" b="1" dirty="0">
                <a:latin typeface="Arial" pitchFamily="34" charset="0"/>
                <a:cs typeface="Arial" pitchFamily="34" charset="0"/>
              </a:rPr>
              <a:t>. J </a:t>
            </a:r>
            <a:r>
              <a:rPr lang="es-MX" sz="1400" b="1" dirty="0" err="1">
                <a:latin typeface="Arial" pitchFamily="34" charset="0"/>
                <a:cs typeface="Arial" pitchFamily="34" charset="0"/>
              </a:rPr>
              <a:t>Clin</a:t>
            </a:r>
            <a:r>
              <a:rPr lang="es-MX" sz="1400" b="1" dirty="0">
                <a:latin typeface="Arial" pitchFamily="34" charset="0"/>
                <a:cs typeface="Arial" pitchFamily="34" charset="0"/>
              </a:rPr>
              <a:t> Oncol;2002;20:2429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94834" y="5198027"/>
            <a:ext cx="1080120" cy="144016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5476931" y="4971612"/>
            <a:ext cx="1944216" cy="18485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17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ESTUDIO CALBG 9221(AZA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vs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APOYO)</a:t>
            </a:r>
            <a:b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CALIDAD DE VIDA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6781" name="Group 45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962025" y="1346200"/>
          <a:ext cx="8182173" cy="4540087"/>
        </p:xfrm>
        <a:graphic>
          <a:graphicData uri="http://schemas.openxmlformats.org/drawingml/2006/table">
            <a:tbl>
              <a:tblPr/>
              <a:tblGrid>
                <a:gridCol w="2949773"/>
                <a:gridCol w="2666851"/>
                <a:gridCol w="2565549"/>
              </a:tblGrid>
              <a:tr h="1054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Escala</a:t>
                      </a:r>
                      <a:r>
                        <a:rPr kumimoji="0" lang="en-GB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 EORTC</a:t>
                      </a:r>
                    </a:p>
                  </a:txBody>
                  <a:tcPr marL="36000" marR="36000" marT="46804" marB="46804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Azacitidina</a:t>
                      </a:r>
                      <a:r>
                        <a:rPr kumimoji="0" lang="en-GB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 versus </a:t>
                      </a:r>
                      <a:r>
                        <a:rPr kumimoji="0" lang="en-GB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Apoyo</a:t>
                      </a:r>
                      <a:r>
                        <a:rPr kumimoji="0" lang="en-GB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/>
                      </a:r>
                      <a:br>
                        <a:rPr kumimoji="0" lang="en-GB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GB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(n=191), </a:t>
                      </a:r>
                      <a:r>
                        <a:rPr kumimoji="0" lang="en-GB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valor</a:t>
                      </a:r>
                      <a:r>
                        <a:rPr kumimoji="0" lang="en-GB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 p</a:t>
                      </a:r>
                    </a:p>
                  </a:txBody>
                  <a:tcPr marL="36000" marR="36000" marT="46804" marB="468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Grupo</a:t>
                      </a:r>
                      <a:r>
                        <a:rPr kumimoji="0" lang="en-GB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GB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cruzado</a:t>
                      </a:r>
                      <a:r>
                        <a:rPr kumimoji="0" lang="en-GB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/>
                      </a:r>
                      <a:br>
                        <a:rPr kumimoji="0" lang="en-GB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GB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(n=38), </a:t>
                      </a:r>
                      <a:r>
                        <a:rPr kumimoji="0" lang="en-GB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valor</a:t>
                      </a:r>
                      <a:r>
                        <a:rPr kumimoji="0" lang="en-GB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 p</a:t>
                      </a:r>
                    </a:p>
                  </a:txBody>
                  <a:tcPr marL="36000" marR="36000" marT="46804" marB="468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Desempeño</a:t>
                      </a:r>
                      <a:r>
                        <a:rPr kumimoji="0" lang="en-GB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 </a:t>
                      </a:r>
                      <a:r>
                        <a:rPr kumimoji="0" lang="en-GB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físico</a:t>
                      </a:r>
                      <a:endParaRPr kumimoji="0" lang="en-GB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36000" marR="36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7913" algn="dec"/>
                        </a:tabLst>
                      </a:pPr>
                      <a:r>
                        <a:rPr kumimoji="0" lang="en-GB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	0.0002</a:t>
                      </a:r>
                    </a:p>
                  </a:txBody>
                  <a:tcPr marL="36000" marR="36000" marT="46804" marB="468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1563" algn="dec"/>
                        </a:tabLst>
                      </a:pPr>
                      <a:r>
                        <a:rPr kumimoji="0" lang="en-GB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	0.0040</a:t>
                      </a:r>
                    </a:p>
                  </a:txBody>
                  <a:tcPr marL="36000" marR="36000" marT="46804" marB="468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Fatiga</a:t>
                      </a:r>
                      <a:endParaRPr kumimoji="0" lang="en-GB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36000" marR="36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7913" algn="dec"/>
                        </a:tabLst>
                      </a:pPr>
                      <a:r>
                        <a:rPr kumimoji="0" lang="en-GB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	0.0010</a:t>
                      </a:r>
                    </a:p>
                  </a:txBody>
                  <a:tcPr marL="36000" marR="36000" marT="46804" marB="468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1563" algn="dec"/>
                        </a:tabLst>
                      </a:pPr>
                      <a:r>
                        <a:rPr kumimoji="0" lang="en-GB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	0.0001</a:t>
                      </a:r>
                    </a:p>
                  </a:txBody>
                  <a:tcPr marL="36000" marR="36000" marT="46804" marB="468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Disnea</a:t>
                      </a:r>
                      <a:endParaRPr kumimoji="0" lang="en-GB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36000" marR="36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7913" algn="dec"/>
                        </a:tabLst>
                      </a:pPr>
                      <a:r>
                        <a:rPr kumimoji="0" lang="en-GB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	0.0014</a:t>
                      </a:r>
                    </a:p>
                  </a:txBody>
                  <a:tcPr marL="36000" marR="36000" marT="46804" marB="468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1563" algn="dec"/>
                        </a:tabLst>
                      </a:pPr>
                      <a:r>
                        <a:rPr kumimoji="0" lang="en-GB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	0.0002</a:t>
                      </a:r>
                    </a:p>
                  </a:txBody>
                  <a:tcPr marL="36000" marR="36000" marT="46804" marB="468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Insomnio</a:t>
                      </a:r>
                      <a:endParaRPr kumimoji="0" lang="en-GB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36000" marR="36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7913" algn="dec"/>
                        </a:tabLst>
                      </a:pPr>
                      <a:r>
                        <a:rPr kumimoji="0" lang="en-GB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	0.035</a:t>
                      </a:r>
                    </a:p>
                  </a:txBody>
                  <a:tcPr marL="36000" marR="36000" marT="46804" marB="468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1563" algn="dec"/>
                        </a:tabLst>
                      </a:pPr>
                      <a:r>
                        <a:rPr kumimoji="0" lang="en-GB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	0.025</a:t>
                      </a:r>
                    </a:p>
                  </a:txBody>
                  <a:tcPr marL="36000" marR="36000" marT="46804" marB="468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Desempeño</a:t>
                      </a:r>
                      <a:r>
                        <a:rPr kumimoji="0" lang="en-GB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 social</a:t>
                      </a:r>
                    </a:p>
                  </a:txBody>
                  <a:tcPr marL="36000" marR="36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7913" algn="dec"/>
                        </a:tabLst>
                      </a:pPr>
                      <a:r>
                        <a:rPr kumimoji="0" lang="en-GB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	0.041</a:t>
                      </a:r>
                    </a:p>
                  </a:txBody>
                  <a:tcPr marL="36000" marR="36000" marT="46804" marB="468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1563" algn="dec"/>
                        </a:tabLst>
                      </a:pPr>
                      <a:r>
                        <a:rPr kumimoji="0" lang="en-GB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	0.156</a:t>
                      </a:r>
                    </a:p>
                  </a:txBody>
                  <a:tcPr marL="36000" marR="36000" marT="46804" marB="468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Calidad</a:t>
                      </a:r>
                      <a:r>
                        <a:rPr kumimoji="0" lang="en-GB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 de </a:t>
                      </a:r>
                      <a:r>
                        <a:rPr kumimoji="0" lang="en-GB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vida</a:t>
                      </a:r>
                      <a:r>
                        <a:rPr kumimoji="0" lang="en-GB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 global</a:t>
                      </a:r>
                    </a:p>
                  </a:txBody>
                  <a:tcPr marL="36000" marR="36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7913" algn="dec"/>
                        </a:tabLst>
                      </a:pPr>
                      <a:r>
                        <a:rPr kumimoji="0" lang="en-GB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	0.0001</a:t>
                      </a:r>
                    </a:p>
                  </a:txBody>
                  <a:tcPr marL="36000" marR="36000" marT="46804" marB="468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1563" algn="dec"/>
                        </a:tabLst>
                      </a:pPr>
                      <a:r>
                        <a:rPr kumimoji="0" lang="en-GB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	0.0001</a:t>
                      </a:r>
                    </a:p>
                  </a:txBody>
                  <a:tcPr marL="36000" marR="36000" marT="46804" marB="468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6773" name="Rectangle 7"/>
          <p:cNvSpPr>
            <a:spLocks noChangeArrowheads="1"/>
          </p:cNvSpPr>
          <p:nvPr/>
        </p:nvSpPr>
        <p:spPr bwMode="auto">
          <a:xfrm>
            <a:off x="4987925" y="6124575"/>
            <a:ext cx="3732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1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ヒラギノ角ゴ Pro W3" charset="-128"/>
                <a:cs typeface="Arial" pitchFamily="34" charset="0"/>
              </a:rPr>
              <a:t>Kornblith</a:t>
            </a:r>
            <a:r>
              <a:rPr lang="en-US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ヒラギノ角ゴ Pro W3" charset="-128"/>
                <a:cs typeface="Arial" pitchFamily="34" charset="0"/>
              </a:rPr>
              <a:t> AB, et al. J </a:t>
            </a:r>
            <a:r>
              <a:rPr lang="en-US" sz="1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ヒラギノ角ゴ Pro W3" charset="-128"/>
                <a:cs typeface="Arial" pitchFamily="34" charset="0"/>
              </a:rPr>
              <a:t>Clin</a:t>
            </a:r>
            <a:r>
              <a:rPr lang="en-US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ヒラギノ角ゴ Pro W3" charset="-128"/>
                <a:cs typeface="Arial" pitchFamily="34" charset="0"/>
              </a:rPr>
              <a:t> </a:t>
            </a:r>
            <a:r>
              <a:rPr lang="en-US" sz="1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ヒラギノ角ゴ Pro W3" charset="-128"/>
                <a:cs typeface="Arial" pitchFamily="34" charset="0"/>
              </a:rPr>
              <a:t>Oncol</a:t>
            </a:r>
            <a:r>
              <a:rPr lang="en-US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ヒラギノ角ゴ Pro W3" charset="-128"/>
                <a:cs typeface="Arial" pitchFamily="34" charset="0"/>
              </a:rPr>
              <a:t> 2002;20:2441–52</a:t>
            </a:r>
          </a:p>
        </p:txBody>
      </p:sp>
    </p:spTree>
    <p:extLst>
      <p:ext uri="{BB962C8B-B14F-4D97-AF65-F5344CB8AC3E}">
        <p14:creationId xmlns:p14="http://schemas.microsoft.com/office/powerpoint/2010/main" val="235838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82" name="Object 2"/>
          <p:cNvGraphicFramePr>
            <a:graphicFrameLocks noChangeAspect="1"/>
          </p:cNvGraphicFramePr>
          <p:nvPr/>
        </p:nvGraphicFramePr>
        <p:xfrm>
          <a:off x="536575" y="1671638"/>
          <a:ext cx="7850188" cy="464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Graphique" r:id="rId4" imgW="10058267" imgH="5591134" progId="MSGraph.Chart.8">
                  <p:embed followColorScheme="full"/>
                </p:oleObj>
              </mc:Choice>
              <mc:Fallback>
                <p:oleObj name="Graphique" r:id="rId4" imgW="10058267" imgH="559113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1671638"/>
                        <a:ext cx="7850188" cy="464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ESTUDIOS CALGB</a:t>
            </a:r>
            <a:br>
              <a:rPr lang="en-GB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CICLOS DE AZACITIDINA Y RESPUESTA</a:t>
            </a:r>
          </a:p>
        </p:txBody>
      </p:sp>
      <p:sp>
        <p:nvSpPr>
          <p:cNvPr id="122884" name="Text Box 16"/>
          <p:cNvSpPr txBox="1">
            <a:spLocks noChangeArrowheads="1"/>
          </p:cNvSpPr>
          <p:nvPr/>
        </p:nvSpPr>
        <p:spPr bwMode="auto">
          <a:xfrm>
            <a:off x="323528" y="6406356"/>
            <a:ext cx="41306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IWG = International Working Group</a:t>
            </a:r>
          </a:p>
        </p:txBody>
      </p:sp>
      <p:sp>
        <p:nvSpPr>
          <p:cNvPr id="122885" name="Rectangle 4"/>
          <p:cNvSpPr>
            <a:spLocks noChangeArrowheads="1"/>
          </p:cNvSpPr>
          <p:nvPr/>
        </p:nvSpPr>
        <p:spPr bwMode="auto">
          <a:xfrm>
            <a:off x="4074585" y="6393145"/>
            <a:ext cx="4229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 W3" charset="-128"/>
                <a:cs typeface="Arial" pitchFamily="34" charset="0"/>
              </a:rPr>
              <a:t>Silverman LR, et al. J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 W3" charset="-128"/>
                <a:cs typeface="Arial" pitchFamily="34" charset="0"/>
              </a:rPr>
              <a:t>Clin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 W3" charset="-128"/>
                <a:cs typeface="Arial" pitchFamily="34" charset="0"/>
              </a:rPr>
              <a:t>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 W3" charset="-128"/>
                <a:cs typeface="Arial" pitchFamily="34" charset="0"/>
              </a:rPr>
              <a:t>Oncol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 W3" charset="-128"/>
                <a:cs typeface="Arial" pitchFamily="34" charset="0"/>
              </a:rPr>
              <a:t> 2006;24:3895–3903</a:t>
            </a:r>
          </a:p>
        </p:txBody>
      </p:sp>
      <p:sp>
        <p:nvSpPr>
          <p:cNvPr id="122886" name="Text Box 5"/>
          <p:cNvSpPr txBox="1">
            <a:spLocks noChangeArrowheads="1"/>
          </p:cNvSpPr>
          <p:nvPr/>
        </p:nvSpPr>
        <p:spPr bwMode="auto">
          <a:xfrm>
            <a:off x="3384550" y="5484813"/>
            <a:ext cx="3382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Franklin Gothic Medium Cond" pitchFamily="34" charset="0"/>
                <a:ea typeface="ヒラギノ角ゴ Pro W3" charset="-128"/>
              </a:rPr>
              <a:t>Time (cycles)</a:t>
            </a:r>
          </a:p>
        </p:txBody>
      </p:sp>
      <p:sp>
        <p:nvSpPr>
          <p:cNvPr id="122887" name="Text Box 6"/>
          <p:cNvSpPr txBox="1">
            <a:spLocks noChangeArrowheads="1"/>
          </p:cNvSpPr>
          <p:nvPr/>
        </p:nvSpPr>
        <p:spPr bwMode="auto">
          <a:xfrm rot="-5400000">
            <a:off x="-69850" y="3771900"/>
            <a:ext cx="3060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Franklin Gothic Medium Cond" pitchFamily="34" charset="0"/>
                <a:ea typeface="ヒラギノ角ゴ Pro W3" charset="-128"/>
              </a:rPr>
              <a:t>Cumulative probability</a:t>
            </a:r>
          </a:p>
        </p:txBody>
      </p:sp>
      <p:grpSp>
        <p:nvGrpSpPr>
          <p:cNvPr id="122888" name="Group 7"/>
          <p:cNvGrpSpPr>
            <a:grpSpLocks/>
          </p:cNvGrpSpPr>
          <p:nvPr/>
        </p:nvGrpSpPr>
        <p:grpSpPr bwMode="auto">
          <a:xfrm>
            <a:off x="2052638" y="3884613"/>
            <a:ext cx="1081087" cy="1177925"/>
            <a:chOff x="1392" y="2294"/>
            <a:chExt cx="681" cy="742"/>
          </a:xfrm>
        </p:grpSpPr>
        <p:sp>
          <p:nvSpPr>
            <p:cNvPr id="122889" name="Line 8"/>
            <p:cNvSpPr>
              <a:spLocks noChangeShapeType="1"/>
            </p:cNvSpPr>
            <p:nvPr/>
          </p:nvSpPr>
          <p:spPr bwMode="auto">
            <a:xfrm>
              <a:off x="1392" y="2294"/>
              <a:ext cx="6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22890" name="Line 9"/>
            <p:cNvSpPr>
              <a:spLocks noChangeShapeType="1"/>
            </p:cNvSpPr>
            <p:nvPr/>
          </p:nvSpPr>
          <p:spPr bwMode="auto">
            <a:xfrm flipV="1">
              <a:off x="2073" y="2294"/>
              <a:ext cx="0" cy="7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22891" name="Group 10"/>
          <p:cNvGrpSpPr>
            <a:grpSpLocks/>
          </p:cNvGrpSpPr>
          <p:nvPr/>
        </p:nvGrpSpPr>
        <p:grpSpPr bwMode="auto">
          <a:xfrm>
            <a:off x="2043113" y="3313113"/>
            <a:ext cx="1452562" cy="1749425"/>
            <a:chOff x="1386" y="1934"/>
            <a:chExt cx="915" cy="1102"/>
          </a:xfrm>
        </p:grpSpPr>
        <p:sp>
          <p:nvSpPr>
            <p:cNvPr id="122892" name="Line 11"/>
            <p:cNvSpPr>
              <a:spLocks noChangeShapeType="1"/>
            </p:cNvSpPr>
            <p:nvPr/>
          </p:nvSpPr>
          <p:spPr bwMode="auto">
            <a:xfrm>
              <a:off x="1386" y="1934"/>
              <a:ext cx="9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22893" name="Line 12"/>
            <p:cNvSpPr>
              <a:spLocks noChangeShapeType="1"/>
            </p:cNvSpPr>
            <p:nvPr/>
          </p:nvSpPr>
          <p:spPr bwMode="auto">
            <a:xfrm flipV="1">
              <a:off x="2301" y="1934"/>
              <a:ext cx="0" cy="1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22894" name="Group 13"/>
          <p:cNvGrpSpPr>
            <a:grpSpLocks/>
          </p:cNvGrpSpPr>
          <p:nvPr/>
        </p:nvGrpSpPr>
        <p:grpSpPr bwMode="auto">
          <a:xfrm>
            <a:off x="2052638" y="2922588"/>
            <a:ext cx="2157412" cy="2149475"/>
            <a:chOff x="1392" y="1688"/>
            <a:chExt cx="1359" cy="1354"/>
          </a:xfrm>
        </p:grpSpPr>
        <p:sp>
          <p:nvSpPr>
            <p:cNvPr id="122895" name="Line 14"/>
            <p:cNvSpPr>
              <a:spLocks noChangeShapeType="1"/>
            </p:cNvSpPr>
            <p:nvPr/>
          </p:nvSpPr>
          <p:spPr bwMode="auto">
            <a:xfrm>
              <a:off x="1392" y="1688"/>
              <a:ext cx="13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22896" name="Line 15"/>
            <p:cNvSpPr>
              <a:spLocks noChangeShapeType="1"/>
            </p:cNvSpPr>
            <p:nvPr/>
          </p:nvSpPr>
          <p:spPr bwMode="auto">
            <a:xfrm flipV="1">
              <a:off x="2751" y="1688"/>
              <a:ext cx="0" cy="13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22897" name="Text Box 17"/>
          <p:cNvSpPr txBox="1">
            <a:spLocks noChangeArrowheads="1"/>
          </p:cNvSpPr>
          <p:nvPr/>
        </p:nvSpPr>
        <p:spPr bwMode="auto">
          <a:xfrm>
            <a:off x="4064000" y="2847975"/>
            <a:ext cx="4757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Franklin Gothic Medium Cond" pitchFamily="34" charset="0"/>
                <a:ea typeface="MS PGothic" pitchFamily="34" charset="-128"/>
              </a:rPr>
              <a:t>90% of patients respond by 6 cycles</a:t>
            </a:r>
          </a:p>
        </p:txBody>
      </p:sp>
      <p:sp>
        <p:nvSpPr>
          <p:cNvPr id="122898" name="Text Box 18"/>
          <p:cNvSpPr txBox="1">
            <a:spLocks noChangeArrowheads="1"/>
          </p:cNvSpPr>
          <p:nvPr/>
        </p:nvSpPr>
        <p:spPr bwMode="auto">
          <a:xfrm>
            <a:off x="4064000" y="3406775"/>
            <a:ext cx="4757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Franklin Gothic Medium Cond" pitchFamily="34" charset="0"/>
                <a:ea typeface="MS PGothic" pitchFamily="34" charset="-128"/>
              </a:rPr>
              <a:t>75% of patients respond by 4 cycles</a:t>
            </a:r>
          </a:p>
        </p:txBody>
      </p:sp>
      <p:sp>
        <p:nvSpPr>
          <p:cNvPr id="122899" name="Text Box 19"/>
          <p:cNvSpPr txBox="1">
            <a:spLocks noChangeArrowheads="1"/>
          </p:cNvSpPr>
          <p:nvPr/>
        </p:nvSpPr>
        <p:spPr bwMode="auto">
          <a:xfrm>
            <a:off x="4064000" y="3978275"/>
            <a:ext cx="4757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Franklin Gothic Medium Cond" pitchFamily="34" charset="0"/>
                <a:ea typeface="MS PGothic" pitchFamily="34" charset="-128"/>
              </a:rPr>
              <a:t>50% of patients respond by 3 cycles</a:t>
            </a:r>
            <a:endParaRPr lang="en-US" baseline="30000">
              <a:latin typeface="Franklin Gothic Medium Cond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5708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AZACITIDINA</a:t>
            </a:r>
            <a:b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PRECIO EN MÉXICO</a:t>
            </a: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FEBRERO 2016</a:t>
            </a:r>
            <a:endParaRPr lang="es-MX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0" y="256490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contenido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Ampolleta 100 mg = $11 500</a:t>
            </a:r>
          </a:p>
          <a:p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Dosis: 75 mg x m</a:t>
            </a:r>
            <a:r>
              <a:rPr lang="es-MX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 7 días = ciclo</a:t>
            </a:r>
          </a:p>
          <a:p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Paciente 1.7 m</a:t>
            </a:r>
            <a:r>
              <a:rPr lang="es-MX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900 mg x ciclo </a:t>
            </a:r>
          </a:p>
          <a:p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$11 500 x 9 ampolletas = $103 500 x ciclo</a:t>
            </a:r>
          </a:p>
          <a:p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$103 500 x 6 ciclos = $621 000</a:t>
            </a:r>
          </a:p>
          <a:p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Costo anual = $1 242 000 x paciente</a:t>
            </a:r>
          </a:p>
          <a:p>
            <a:endParaRPr lang="es-MX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0" y="152763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33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AZACITIDINA</a:t>
            </a:r>
            <a:b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ASEQUIBILIDAD EN MÉXICO</a:t>
            </a:r>
            <a:endParaRPr lang="es-MX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Seguro de gastos médicos = 1 %</a:t>
            </a:r>
          </a:p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ISSSTE = 7 %</a:t>
            </a:r>
          </a:p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Otras entidades públicas = 3 %</a:t>
            </a:r>
          </a:p>
          <a:p>
            <a:pPr marL="0" indent="0">
              <a:buNone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INEGI, 2013</a:t>
            </a:r>
          </a:p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Número de habitantes en México; </a:t>
            </a:r>
          </a:p>
          <a:p>
            <a:pPr marL="0" indent="0">
              <a:buNone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	126 346 524</a:t>
            </a:r>
          </a:p>
          <a:p>
            <a:pPr marL="0" indent="0">
              <a:buNone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INEGI, 2016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0" y="1513116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6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AZACITIDINA EN SMD</a:t>
            </a:r>
            <a:b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COSTO ANUALIZADO EN MÉXICO</a:t>
            </a:r>
            <a:endParaRPr lang="es-MX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4154" y="1700808"/>
            <a:ext cx="8229600" cy="4525963"/>
          </a:xfrm>
        </p:spPr>
        <p:txBody>
          <a:bodyPr>
            <a:noAutofit/>
          </a:bodyPr>
          <a:lstStyle/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Incidencia anual SMD en E.E.U.U. 4.8 casos/100 000 habitantes</a:t>
            </a:r>
          </a:p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Incidencia anual en México usando estadística de E.E.U.U. = 6 065</a:t>
            </a:r>
          </a:p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México 43.7 %</a:t>
            </a:r>
            <a:r>
              <a:rPr lang="es-MX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casos IPSS-R intermedio, alto y muy alto = 2 650</a:t>
            </a:r>
          </a:p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Ninguna comorbilidad 36.8 %</a:t>
            </a:r>
            <a:r>
              <a:rPr lang="es-MX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975</a:t>
            </a:r>
          </a:p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ECOG 0-1 82.8 %</a:t>
            </a:r>
            <a:r>
              <a:rPr lang="es-MX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2 194 </a:t>
            </a:r>
          </a:p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1 585 x $1 242 000 </a:t>
            </a:r>
            <a:r>
              <a:rPr lang="es-MX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circa </a:t>
            </a:r>
            <a:r>
              <a:rPr lang="es-MX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2 000 MDP </a:t>
            </a:r>
            <a:r>
              <a:rPr lang="es-MX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anualmente</a:t>
            </a:r>
            <a:endParaRPr lang="es-MX" sz="24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					*SMD/REMEDEH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errar llave 4"/>
          <p:cNvSpPr/>
          <p:nvPr/>
        </p:nvSpPr>
        <p:spPr>
          <a:xfrm>
            <a:off x="6113166" y="4204620"/>
            <a:ext cx="432048" cy="72008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6522278" y="4319303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1 585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0" y="1556792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09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s-MX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azacitidina</a:t>
            </a:r>
            <a:r>
              <a:rPr lang="es-MX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(AZA) mejora la supervivencia y calidad de vida de los pacientes con SMD.</a:t>
            </a:r>
            <a:endParaRPr lang="es-MX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alto precio de AZA y aplicación por tiempo indefinido limitan su empleo en México.</a:t>
            </a:r>
          </a:p>
          <a:p>
            <a:r>
              <a:rPr lang="es-MX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Este lamentable escenario puede cambiar:</a:t>
            </a:r>
          </a:p>
          <a:p>
            <a:pPr marL="0" indent="0">
              <a:buNone/>
            </a:pPr>
            <a:endParaRPr lang="es-MX" sz="2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MX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Demostrando la efectividad de AZA a 100 mg </a:t>
            </a:r>
            <a:r>
              <a:rPr lang="es-MX" sz="2900" b="1" smtClean="0">
                <a:latin typeface="Arial" panose="020B0604020202020204" pitchFamily="34" charset="0"/>
                <a:cs typeface="Arial" panose="020B0604020202020204" pitchFamily="34" charset="0"/>
              </a:rPr>
              <a:t>dosis fija.</a:t>
            </a:r>
            <a:endParaRPr lang="es-MX" sz="2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MX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Reduciendo el costo de AZA. Es inaceptable que tras 52 años de síntesis continúe inasequible por su alto precio a la mayoría de los enfermos con SMD.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Empleando trasplante de células troncales como primera línea de tratamiento en SMD riesgos intermedio (con alto requerimiento transfusional), alto y muy alto.</a:t>
            </a:r>
          </a:p>
          <a:p>
            <a:pPr>
              <a:buFont typeface="Wingdings" panose="05000000000000000000" pitchFamily="2" charset="2"/>
              <a:buChar char="Ø"/>
            </a:pPr>
            <a:endParaRPr lang="es-MX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MX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0" y="1556792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11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2800" b="1" dirty="0">
                <a:latin typeface="Arial" pitchFamily="34" charset="0"/>
                <a:cs typeface="Arial" pitchFamily="34" charset="0"/>
              </a:rPr>
              <a:t>AGRUPACIÓN MEXICANA PARA EL ESTUDIO DE LA HEMATOLOGÍA, A.C.</a:t>
            </a:r>
            <a:br>
              <a:rPr lang="es-MX" sz="2800" b="1" dirty="0">
                <a:latin typeface="Arial" pitchFamily="34" charset="0"/>
                <a:cs typeface="Arial" pitchFamily="34" charset="0"/>
              </a:rPr>
            </a:br>
            <a:r>
              <a:rPr lang="es-MX" sz="2800" b="1" dirty="0">
                <a:latin typeface="Arial" pitchFamily="34" charset="0"/>
                <a:cs typeface="Arial" pitchFamily="34" charset="0"/>
              </a:rPr>
              <a:t>(AMEH)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MX" sz="2800" dirty="0"/>
          </a:p>
          <a:p>
            <a:r>
              <a:rPr lang="es-MX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www.amehac.org</a:t>
            </a:r>
            <a:endParaRPr lang="es-ES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98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872492"/>
              </p:ext>
            </p:extLst>
          </p:nvPr>
        </p:nvGraphicFramePr>
        <p:xfrm>
          <a:off x="684213" y="3735388"/>
          <a:ext cx="2951162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Presentación" r:id="rId3" imgW="4189432" imgH="3142387" progId="PowerPoint.Show.8">
                  <p:embed/>
                </p:oleObj>
              </mc:Choice>
              <mc:Fallback>
                <p:oleObj name="Presentación" r:id="rId3" imgW="4189432" imgH="3142387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735388"/>
                        <a:ext cx="2951162" cy="221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s-E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AZACITIDINA EN SÍNDROMES MIELODISPLÁSICOS (SMD): EL COSTO DE SU BENEFICIO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578837" y="4347402"/>
            <a:ext cx="561657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J. Xavier López </a:t>
            </a:r>
            <a:r>
              <a:rPr lang="es-MX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Karpovitch</a:t>
            </a:r>
            <a:r>
              <a:rPr lang="es-MX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es-MX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Instituto </a:t>
            </a:r>
            <a:r>
              <a:rPr lang="es-MX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Nacional de Ciencias Médicas y Nutrición Salvador </a:t>
            </a:r>
            <a:r>
              <a:rPr lang="es-MX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Zubirán</a:t>
            </a:r>
            <a:endParaRPr lang="es-ES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699792" y="4212319"/>
            <a:ext cx="57610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70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SMD</a:t>
            </a:r>
            <a:b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CLASIFICACIÓN OMS 2016</a:t>
            </a:r>
            <a:endParaRPr lang="es-MX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000" b="1" dirty="0" err="1" smtClean="0">
                <a:latin typeface="Arial" pitchFamily="34" charset="0"/>
                <a:cs typeface="Arial" pitchFamily="34" charset="0"/>
              </a:rPr>
              <a:t>Citopenia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refractaria con displasia de </a:t>
            </a:r>
            <a:r>
              <a:rPr lang="es-MX" sz="2000" b="1" dirty="0" err="1" smtClean="0">
                <a:latin typeface="Arial" pitchFamily="34" charset="0"/>
                <a:cs typeface="Arial" pitchFamily="34" charset="0"/>
              </a:rPr>
              <a:t>unilinaje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s-MX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CRDU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r>
              <a:rPr lang="es-MX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Anemia refractaria (</a:t>
            </a:r>
            <a:r>
              <a:rPr lang="es-MX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r>
              <a:rPr lang="es-MX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Neutropenia refractaria</a:t>
            </a:r>
          </a:p>
          <a:p>
            <a:pPr marL="0" indent="0">
              <a:buNone/>
            </a:pPr>
            <a:r>
              <a:rPr lang="es-MX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Trombocitopenia refractaria</a:t>
            </a:r>
          </a:p>
          <a:p>
            <a:r>
              <a:rPr lang="es-MX" sz="2000" b="1" dirty="0" smtClean="0">
                <a:latin typeface="Arial" pitchFamily="34" charset="0"/>
                <a:cs typeface="Arial" pitchFamily="34" charset="0"/>
              </a:rPr>
              <a:t>CRDU con </a:t>
            </a:r>
            <a:r>
              <a:rPr lang="es-MX" sz="2000" b="1" dirty="0" err="1" smtClean="0">
                <a:latin typeface="Arial" pitchFamily="34" charset="0"/>
                <a:cs typeface="Arial" pitchFamily="34" charset="0"/>
              </a:rPr>
              <a:t>sideroblastos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en anillo (</a:t>
            </a:r>
            <a:r>
              <a:rPr lang="es-MX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CRDU-SA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s-MX" sz="2000" b="1" dirty="0" err="1" smtClean="0">
                <a:latin typeface="Arial" pitchFamily="34" charset="0"/>
                <a:cs typeface="Arial" pitchFamily="34" charset="0"/>
              </a:rPr>
              <a:t>Citopenia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refractaria con displasia de </a:t>
            </a:r>
            <a:r>
              <a:rPr lang="es-MX" sz="2000" b="1" dirty="0" err="1" smtClean="0">
                <a:latin typeface="Arial" pitchFamily="34" charset="0"/>
                <a:cs typeface="Arial" pitchFamily="34" charset="0"/>
              </a:rPr>
              <a:t>multilinaje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s-MX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CRDM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r>
              <a:rPr lang="es-MX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es-MX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CRDM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s-MX" sz="2000" b="1" dirty="0" err="1" smtClean="0">
                <a:latin typeface="Arial" pitchFamily="34" charset="0"/>
                <a:cs typeface="Arial" pitchFamily="34" charset="0"/>
              </a:rPr>
              <a:t>sideroblastos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en anillo (</a:t>
            </a:r>
            <a:r>
              <a:rPr lang="es-MX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CRDM-SA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s-MX" sz="2000" b="1" dirty="0" smtClean="0">
                <a:latin typeface="Arial" pitchFamily="34" charset="0"/>
                <a:cs typeface="Arial" pitchFamily="34" charset="0"/>
              </a:rPr>
              <a:t>AR con exceso de </a:t>
            </a:r>
            <a:r>
              <a:rPr lang="es-MX" sz="2000" b="1" dirty="0" err="1" smtClean="0">
                <a:latin typeface="Arial" pitchFamily="34" charset="0"/>
                <a:cs typeface="Arial" pitchFamily="34" charset="0"/>
              </a:rPr>
              <a:t>blastos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1 (</a:t>
            </a:r>
            <a:r>
              <a:rPr lang="es-MX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AREB-1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)  2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(</a:t>
            </a:r>
            <a:r>
              <a:rPr lang="es-MX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AREB-2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es-MX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MX" sz="2000" b="1" dirty="0" smtClean="0">
                <a:latin typeface="Arial" pitchFamily="34" charset="0"/>
                <a:cs typeface="Arial" pitchFamily="34" charset="0"/>
              </a:rPr>
              <a:t>SMD inclasificable (</a:t>
            </a:r>
            <a:r>
              <a:rPr lang="es-MX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SMD-I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s-MX" sz="2000" b="1" dirty="0" smtClean="0">
                <a:latin typeface="Arial" pitchFamily="34" charset="0"/>
                <a:cs typeface="Arial" pitchFamily="34" charset="0"/>
              </a:rPr>
              <a:t>SMD asociado con </a:t>
            </a:r>
            <a:r>
              <a:rPr lang="es-MX" sz="2000" b="1" dirty="0" err="1" smtClean="0">
                <a:latin typeface="Arial" pitchFamily="34" charset="0"/>
                <a:cs typeface="Arial" pitchFamily="34" charset="0"/>
              </a:rPr>
              <a:t>deleción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aislada 5q; </a:t>
            </a:r>
            <a:r>
              <a:rPr lang="es-MX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del(5q)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-/+mutación TP53 </a:t>
            </a:r>
            <a:r>
              <a:rPr lang="es-MX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del(5q) mutación TP53</a:t>
            </a:r>
            <a:endParaRPr lang="es-MX" sz="800" b="1" dirty="0" smtClean="0">
              <a:latin typeface="Arial" pitchFamily="34" charset="0"/>
              <a:cs typeface="Arial" pitchFamily="34" charset="0"/>
            </a:endParaRPr>
          </a:p>
          <a:p>
            <a:endParaRPr lang="es-MX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 flipV="1">
            <a:off x="0" y="1487517"/>
            <a:ext cx="9144000" cy="36004"/>
          </a:xfrm>
          <a:prstGeom prst="line">
            <a:avLst/>
          </a:prstGeom>
          <a:ln w="7620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11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METILACIÓN </a:t>
            </a:r>
            <a:r>
              <a:rPr lang="es-MX" sz="36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vs </a:t>
            </a:r>
            <a:r>
              <a:rPr lang="es-MX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DESMETILACIÓN</a:t>
            </a:r>
            <a:endParaRPr lang="es-ES" sz="36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MX" b="1" dirty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es-MX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Metilación		</a:t>
            </a:r>
            <a:r>
              <a:rPr lang="es-MX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Desmetilación</a:t>
            </a:r>
            <a:endParaRPr lang="es-MX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es-MX" b="1" dirty="0">
              <a:solidFill>
                <a:srgbClr val="CC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es-MX" b="1" dirty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Inhibe			Favorece</a:t>
            </a:r>
          </a:p>
          <a:p>
            <a:pPr>
              <a:buFontTx/>
              <a:buNone/>
            </a:pPr>
            <a:r>
              <a:rPr lang="es-MX" b="1" dirty="0">
                <a:latin typeface="Arial" pitchFamily="34" charset="0"/>
                <a:cs typeface="Arial" pitchFamily="34" charset="0"/>
              </a:rPr>
              <a:t>		Transcripción		Transcripción</a:t>
            </a:r>
          </a:p>
          <a:p>
            <a:pPr>
              <a:buFontTx/>
              <a:buNone/>
            </a:pPr>
            <a:r>
              <a:rPr lang="es-MX" b="1" dirty="0">
                <a:latin typeface="Arial" pitchFamily="34" charset="0"/>
                <a:cs typeface="Arial" pitchFamily="34" charset="0"/>
              </a:rPr>
              <a:t>		“Silencio”</a:t>
            </a:r>
          </a:p>
          <a:p>
            <a:pPr>
              <a:buFontTx/>
              <a:buNone/>
            </a:pPr>
            <a:r>
              <a:rPr lang="es-MX" b="1" dirty="0">
                <a:latin typeface="Arial" pitchFamily="34" charset="0"/>
                <a:cs typeface="Arial" pitchFamily="34" charset="0"/>
              </a:rPr>
              <a:t>		</a:t>
            </a:r>
            <a:r>
              <a:rPr lang="es-MX" b="1" dirty="0" err="1">
                <a:latin typeface="Arial" pitchFamily="34" charset="0"/>
                <a:cs typeface="Arial" pitchFamily="34" charset="0"/>
              </a:rPr>
              <a:t>Transcripcional</a:t>
            </a:r>
            <a:endParaRPr lang="es-MX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es-ES" b="1" dirty="0">
              <a:solidFill>
                <a:srgbClr val="CC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6020" name="AutoShape 4"/>
          <p:cNvSpPr>
            <a:spLocks noChangeArrowheads="1"/>
          </p:cNvSpPr>
          <p:nvPr/>
        </p:nvSpPr>
        <p:spPr bwMode="auto">
          <a:xfrm>
            <a:off x="2339975" y="2205038"/>
            <a:ext cx="287338" cy="576262"/>
          </a:xfrm>
          <a:prstGeom prst="downArrow">
            <a:avLst>
              <a:gd name="adj1" fmla="val 50000"/>
              <a:gd name="adj2" fmla="val 5013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s-MX"/>
          </a:p>
        </p:txBody>
      </p:sp>
      <p:sp>
        <p:nvSpPr>
          <p:cNvPr id="86021" name="AutoShape 5"/>
          <p:cNvSpPr>
            <a:spLocks noChangeArrowheads="1"/>
          </p:cNvSpPr>
          <p:nvPr/>
        </p:nvSpPr>
        <p:spPr bwMode="auto">
          <a:xfrm>
            <a:off x="6372225" y="2205038"/>
            <a:ext cx="287338" cy="576262"/>
          </a:xfrm>
          <a:prstGeom prst="downArrow">
            <a:avLst>
              <a:gd name="adj1" fmla="val 50000"/>
              <a:gd name="adj2" fmla="val 5013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00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AZACITIDINA Y DECITABINA</a:t>
            </a:r>
            <a:endParaRPr lang="es-ES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sz="half" idx="1"/>
          </p:nvPr>
        </p:nvSpPr>
        <p:spPr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es-MX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Azacitidina</a:t>
            </a:r>
            <a:endParaRPr lang="es-MX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MX" b="1" dirty="0">
                <a:latin typeface="Arial" pitchFamily="34" charset="0"/>
                <a:cs typeface="Arial" pitchFamily="34" charset="0"/>
              </a:rPr>
              <a:t>Activada </a:t>
            </a:r>
            <a:r>
              <a:rPr lang="es-MX" b="1" dirty="0" err="1">
                <a:latin typeface="Arial" pitchFamily="34" charset="0"/>
                <a:cs typeface="Arial" pitchFamily="34" charset="0"/>
              </a:rPr>
              <a:t>cinasa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latin typeface="Arial" pitchFamily="34" charset="0"/>
                <a:cs typeface="Arial" pitchFamily="34" charset="0"/>
              </a:rPr>
              <a:t>uridina-citidina</a:t>
            </a:r>
            <a:endParaRPr lang="es-MX" b="1" dirty="0">
              <a:latin typeface="Arial" pitchFamily="34" charset="0"/>
              <a:cs typeface="Arial" pitchFamily="34" charset="0"/>
            </a:endParaRPr>
          </a:p>
          <a:p>
            <a:r>
              <a:rPr lang="es-MX" b="1" dirty="0">
                <a:latin typeface="Arial" pitchFamily="34" charset="0"/>
                <a:cs typeface="Arial" pitchFamily="34" charset="0"/>
              </a:rPr>
              <a:t>Se incorpora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RNA</a:t>
            </a:r>
            <a:endParaRPr lang="es-MX" b="1" dirty="0">
              <a:latin typeface="Arial" pitchFamily="34" charset="0"/>
              <a:cs typeface="Arial" pitchFamily="34" charset="0"/>
            </a:endParaRPr>
          </a:p>
          <a:p>
            <a:r>
              <a:rPr lang="es-MX" b="1" dirty="0">
                <a:latin typeface="Arial" pitchFamily="34" charset="0"/>
                <a:cs typeface="Arial" pitchFamily="34" charset="0"/>
              </a:rPr>
              <a:t>Fase S ciclo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celular</a:t>
            </a:r>
            <a:endParaRPr lang="es-MX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es-ES" b="1" dirty="0">
              <a:solidFill>
                <a:srgbClr val="CC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2100" name="Rectangle 4"/>
          <p:cNvSpPr>
            <a:spLocks noGrp="1" noChangeArrowheads="1"/>
          </p:cNvSpPr>
          <p:nvPr>
            <p:ph sz="half" idx="2"/>
          </p:nvPr>
        </p:nvSpPr>
        <p:spPr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es-MX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Decitabina</a:t>
            </a:r>
            <a:endParaRPr lang="es-MX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MX" b="1" dirty="0">
                <a:latin typeface="Arial" pitchFamily="34" charset="0"/>
                <a:cs typeface="Arial" pitchFamily="34" charset="0"/>
              </a:rPr>
              <a:t>Activada </a:t>
            </a:r>
            <a:r>
              <a:rPr lang="es-MX" b="1" dirty="0" err="1">
                <a:latin typeface="Arial" pitchFamily="34" charset="0"/>
                <a:cs typeface="Arial" pitchFamily="34" charset="0"/>
              </a:rPr>
              <a:t>cinasa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latin typeface="Arial" pitchFamily="34" charset="0"/>
                <a:cs typeface="Arial" pitchFamily="34" charset="0"/>
              </a:rPr>
              <a:t>deoxicitidina</a:t>
            </a:r>
            <a:endParaRPr lang="es-MX" b="1" dirty="0">
              <a:latin typeface="Arial" pitchFamily="34" charset="0"/>
              <a:cs typeface="Arial" pitchFamily="34" charset="0"/>
            </a:endParaRPr>
          </a:p>
          <a:p>
            <a:r>
              <a:rPr lang="es-MX" b="1" dirty="0">
                <a:latin typeface="Arial" pitchFamily="34" charset="0"/>
                <a:cs typeface="Arial" pitchFamily="34" charset="0"/>
              </a:rPr>
              <a:t>Se incorpora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DNA</a:t>
            </a:r>
            <a:endParaRPr lang="es-MX" b="1" dirty="0">
              <a:latin typeface="Arial" pitchFamily="34" charset="0"/>
              <a:cs typeface="Arial" pitchFamily="34" charset="0"/>
            </a:endParaRPr>
          </a:p>
          <a:p>
            <a:r>
              <a:rPr lang="es-MX" b="1" dirty="0">
                <a:latin typeface="Arial" pitchFamily="34" charset="0"/>
                <a:cs typeface="Arial" pitchFamily="34" charset="0"/>
              </a:rPr>
              <a:t>Fase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inespecífica</a:t>
            </a:r>
            <a:endParaRPr lang="es-MX" b="1" dirty="0">
              <a:latin typeface="Arial" pitchFamily="34" charset="0"/>
              <a:cs typeface="Arial" pitchFamily="34" charset="0"/>
            </a:endParaRPr>
          </a:p>
          <a:p>
            <a:r>
              <a:rPr lang="es-MX" b="1" dirty="0">
                <a:latin typeface="Arial" pitchFamily="34" charset="0"/>
                <a:cs typeface="Arial" pitchFamily="34" charset="0"/>
              </a:rPr>
              <a:t>30 veces más potente que </a:t>
            </a:r>
            <a:r>
              <a:rPr lang="es-MX" b="1" dirty="0" err="1" smtClean="0">
                <a:latin typeface="Arial" pitchFamily="34" charset="0"/>
                <a:cs typeface="Arial" pitchFamily="34" charset="0"/>
              </a:rPr>
              <a:t>azacitidina</a:t>
            </a:r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ES" sz="3200" b="1" dirty="0">
              <a:solidFill>
                <a:srgbClr val="CC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663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0"/>
          <p:cNvGrpSpPr>
            <a:grpSpLocks/>
          </p:cNvGrpSpPr>
          <p:nvPr/>
        </p:nvGrpSpPr>
        <p:grpSpPr bwMode="auto">
          <a:xfrm>
            <a:off x="1658938" y="1890713"/>
            <a:ext cx="6786562" cy="3365500"/>
            <a:chOff x="1045" y="1191"/>
            <a:chExt cx="4275" cy="2120"/>
          </a:xfrm>
        </p:grpSpPr>
        <p:sp>
          <p:nvSpPr>
            <p:cNvPr id="81119" name="Freeform 37"/>
            <p:cNvSpPr>
              <a:spLocks/>
            </p:cNvSpPr>
            <p:nvPr/>
          </p:nvSpPr>
          <p:spPr bwMode="auto">
            <a:xfrm>
              <a:off x="1045" y="1191"/>
              <a:ext cx="4275" cy="2090"/>
            </a:xfrm>
            <a:custGeom>
              <a:avLst/>
              <a:gdLst>
                <a:gd name="T0" fmla="*/ 2147483647 w 4320"/>
                <a:gd name="T1" fmla="*/ 0 h 1882"/>
                <a:gd name="T2" fmla="*/ 2147483647 w 4320"/>
                <a:gd name="T3" fmla="*/ 2147483647 h 1882"/>
                <a:gd name="T4" fmla="*/ 2147483647 w 4320"/>
                <a:gd name="T5" fmla="*/ 2147483647 h 1882"/>
                <a:gd name="T6" fmla="*/ 2147483647 w 4320"/>
                <a:gd name="T7" fmla="*/ 2147483647 h 1882"/>
                <a:gd name="T8" fmla="*/ 2147483647 w 4320"/>
                <a:gd name="T9" fmla="*/ 2147483647 h 1882"/>
                <a:gd name="T10" fmla="*/ 2147483647 w 4320"/>
                <a:gd name="T11" fmla="*/ 2147483647 h 1882"/>
                <a:gd name="T12" fmla="*/ 2147483647 w 4320"/>
                <a:gd name="T13" fmla="*/ 2147483647 h 1882"/>
                <a:gd name="T14" fmla="*/ 2147483647 w 4320"/>
                <a:gd name="T15" fmla="*/ 2147483647 h 1882"/>
                <a:gd name="T16" fmla="*/ 2147483647 w 4320"/>
                <a:gd name="T17" fmla="*/ 2147483647 h 1882"/>
                <a:gd name="T18" fmla="*/ 2147483647 w 4320"/>
                <a:gd name="T19" fmla="*/ 2147483647 h 1882"/>
                <a:gd name="T20" fmla="*/ 2147483647 w 4320"/>
                <a:gd name="T21" fmla="*/ 2147483647 h 1882"/>
                <a:gd name="T22" fmla="*/ 2147483647 w 4320"/>
                <a:gd name="T23" fmla="*/ 2147483647 h 1882"/>
                <a:gd name="T24" fmla="*/ 2147483647 w 4320"/>
                <a:gd name="T25" fmla="*/ 2147483647 h 1882"/>
                <a:gd name="T26" fmla="*/ 2147483647 w 4320"/>
                <a:gd name="T27" fmla="*/ 2147483647 h 1882"/>
                <a:gd name="T28" fmla="*/ 2147483647 w 4320"/>
                <a:gd name="T29" fmla="*/ 2147483647 h 1882"/>
                <a:gd name="T30" fmla="*/ 2147483647 w 4320"/>
                <a:gd name="T31" fmla="*/ 2147483647 h 1882"/>
                <a:gd name="T32" fmla="*/ 2147483647 w 4320"/>
                <a:gd name="T33" fmla="*/ 2147483647 h 1882"/>
                <a:gd name="T34" fmla="*/ 2147483647 w 4320"/>
                <a:gd name="T35" fmla="*/ 2147483647 h 1882"/>
                <a:gd name="T36" fmla="*/ 2147483647 w 4320"/>
                <a:gd name="T37" fmla="*/ 2147483647 h 1882"/>
                <a:gd name="T38" fmla="*/ 2147483647 w 4320"/>
                <a:gd name="T39" fmla="*/ 2147483647 h 1882"/>
                <a:gd name="T40" fmla="*/ 2147483647 w 4320"/>
                <a:gd name="T41" fmla="*/ 2147483647 h 1882"/>
                <a:gd name="T42" fmla="*/ 2147483647 w 4320"/>
                <a:gd name="T43" fmla="*/ 2147483647 h 1882"/>
                <a:gd name="T44" fmla="*/ 2147483647 w 4320"/>
                <a:gd name="T45" fmla="*/ 2147483647 h 1882"/>
                <a:gd name="T46" fmla="*/ 2147483647 w 4320"/>
                <a:gd name="T47" fmla="*/ 2147483647 h 1882"/>
                <a:gd name="T48" fmla="*/ 2147483647 w 4320"/>
                <a:gd name="T49" fmla="*/ 2147483647 h 1882"/>
                <a:gd name="T50" fmla="*/ 2147483647 w 4320"/>
                <a:gd name="T51" fmla="*/ 2147483647 h 1882"/>
                <a:gd name="T52" fmla="*/ 2147483647 w 4320"/>
                <a:gd name="T53" fmla="*/ 2147483647 h 1882"/>
                <a:gd name="T54" fmla="*/ 2147483647 w 4320"/>
                <a:gd name="T55" fmla="*/ 2147483647 h 1882"/>
                <a:gd name="T56" fmla="*/ 2147483647 w 4320"/>
                <a:gd name="T57" fmla="*/ 2147483647 h 1882"/>
                <a:gd name="T58" fmla="*/ 2147483647 w 4320"/>
                <a:gd name="T59" fmla="*/ 2147483647 h 1882"/>
                <a:gd name="T60" fmla="*/ 2147483647 w 4320"/>
                <a:gd name="T61" fmla="*/ 2147483647 h 1882"/>
                <a:gd name="T62" fmla="*/ 2147483647 w 4320"/>
                <a:gd name="T63" fmla="*/ 2147483647 h 1882"/>
                <a:gd name="T64" fmla="*/ 2147483647 w 4320"/>
                <a:gd name="T65" fmla="*/ 2147483647 h 1882"/>
                <a:gd name="T66" fmla="*/ 2147483647 w 4320"/>
                <a:gd name="T67" fmla="*/ 2147483647 h 1882"/>
                <a:gd name="T68" fmla="*/ 2147483647 w 4320"/>
                <a:gd name="T69" fmla="*/ 2147483647 h 1882"/>
                <a:gd name="T70" fmla="*/ 2147483647 w 4320"/>
                <a:gd name="T71" fmla="*/ 2147483647 h 1882"/>
                <a:gd name="T72" fmla="*/ 2147483647 w 4320"/>
                <a:gd name="T73" fmla="*/ 2147483647 h 1882"/>
                <a:gd name="T74" fmla="*/ 2147483647 w 4320"/>
                <a:gd name="T75" fmla="*/ 2147483647 h 1882"/>
                <a:gd name="T76" fmla="*/ 2147483647 w 4320"/>
                <a:gd name="T77" fmla="*/ 2147483647 h 1882"/>
                <a:gd name="T78" fmla="*/ 2147483647 w 4320"/>
                <a:gd name="T79" fmla="*/ 2147483647 h 1882"/>
                <a:gd name="T80" fmla="*/ 2147483647 w 4320"/>
                <a:gd name="T81" fmla="*/ 2147483647 h 1882"/>
                <a:gd name="T82" fmla="*/ 2147483647 w 4320"/>
                <a:gd name="T83" fmla="*/ 2147483647 h 1882"/>
                <a:gd name="T84" fmla="*/ 2147483647 w 4320"/>
                <a:gd name="T85" fmla="*/ 2147483647 h 1882"/>
                <a:gd name="T86" fmla="*/ 2147483647 w 4320"/>
                <a:gd name="T87" fmla="*/ 2147483647 h 1882"/>
                <a:gd name="T88" fmla="*/ 2147483647 w 4320"/>
                <a:gd name="T89" fmla="*/ 2147483647 h 1882"/>
                <a:gd name="T90" fmla="*/ 2147483647 w 4320"/>
                <a:gd name="T91" fmla="*/ 2147483647 h 1882"/>
                <a:gd name="T92" fmla="*/ 2147483647 w 4320"/>
                <a:gd name="T93" fmla="*/ 2147483647 h 1882"/>
                <a:gd name="T94" fmla="*/ 2147483647 w 4320"/>
                <a:gd name="T95" fmla="*/ 2147483647 h 18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320"/>
                <a:gd name="T145" fmla="*/ 0 h 1882"/>
                <a:gd name="T146" fmla="*/ 4320 w 4320"/>
                <a:gd name="T147" fmla="*/ 1882 h 18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320" h="1882">
                  <a:moveTo>
                    <a:pt x="0" y="0"/>
                  </a:moveTo>
                  <a:lnTo>
                    <a:pt x="144" y="0"/>
                  </a:lnTo>
                  <a:lnTo>
                    <a:pt x="144" y="46"/>
                  </a:lnTo>
                  <a:lnTo>
                    <a:pt x="168" y="46"/>
                  </a:lnTo>
                  <a:lnTo>
                    <a:pt x="162" y="124"/>
                  </a:lnTo>
                  <a:lnTo>
                    <a:pt x="180" y="124"/>
                  </a:lnTo>
                  <a:lnTo>
                    <a:pt x="180" y="148"/>
                  </a:lnTo>
                  <a:lnTo>
                    <a:pt x="198" y="148"/>
                  </a:lnTo>
                  <a:lnTo>
                    <a:pt x="198" y="184"/>
                  </a:lnTo>
                  <a:lnTo>
                    <a:pt x="207" y="187"/>
                  </a:lnTo>
                  <a:lnTo>
                    <a:pt x="207" y="211"/>
                  </a:lnTo>
                  <a:lnTo>
                    <a:pt x="261" y="211"/>
                  </a:lnTo>
                  <a:lnTo>
                    <a:pt x="261" y="259"/>
                  </a:lnTo>
                  <a:lnTo>
                    <a:pt x="285" y="259"/>
                  </a:lnTo>
                  <a:lnTo>
                    <a:pt x="288" y="320"/>
                  </a:lnTo>
                  <a:lnTo>
                    <a:pt x="343" y="322"/>
                  </a:lnTo>
                  <a:lnTo>
                    <a:pt x="343" y="358"/>
                  </a:lnTo>
                  <a:lnTo>
                    <a:pt x="367" y="358"/>
                  </a:lnTo>
                  <a:lnTo>
                    <a:pt x="367" y="388"/>
                  </a:lnTo>
                  <a:lnTo>
                    <a:pt x="403" y="388"/>
                  </a:lnTo>
                  <a:lnTo>
                    <a:pt x="409" y="430"/>
                  </a:lnTo>
                  <a:lnTo>
                    <a:pt x="451" y="424"/>
                  </a:lnTo>
                  <a:lnTo>
                    <a:pt x="451" y="466"/>
                  </a:lnTo>
                  <a:lnTo>
                    <a:pt x="474" y="466"/>
                  </a:lnTo>
                  <a:lnTo>
                    <a:pt x="480" y="502"/>
                  </a:lnTo>
                  <a:lnTo>
                    <a:pt x="498" y="502"/>
                  </a:lnTo>
                  <a:lnTo>
                    <a:pt x="498" y="526"/>
                  </a:lnTo>
                  <a:lnTo>
                    <a:pt x="516" y="526"/>
                  </a:lnTo>
                  <a:lnTo>
                    <a:pt x="522" y="568"/>
                  </a:lnTo>
                  <a:lnTo>
                    <a:pt x="558" y="568"/>
                  </a:lnTo>
                  <a:lnTo>
                    <a:pt x="558" y="598"/>
                  </a:lnTo>
                  <a:lnTo>
                    <a:pt x="570" y="598"/>
                  </a:lnTo>
                  <a:lnTo>
                    <a:pt x="570" y="634"/>
                  </a:lnTo>
                  <a:lnTo>
                    <a:pt x="654" y="634"/>
                  </a:lnTo>
                  <a:lnTo>
                    <a:pt x="654" y="670"/>
                  </a:lnTo>
                  <a:lnTo>
                    <a:pt x="666" y="670"/>
                  </a:lnTo>
                  <a:lnTo>
                    <a:pt x="666" y="700"/>
                  </a:lnTo>
                  <a:lnTo>
                    <a:pt x="684" y="700"/>
                  </a:lnTo>
                  <a:lnTo>
                    <a:pt x="684" y="736"/>
                  </a:lnTo>
                  <a:lnTo>
                    <a:pt x="702" y="736"/>
                  </a:lnTo>
                  <a:lnTo>
                    <a:pt x="702" y="778"/>
                  </a:lnTo>
                  <a:lnTo>
                    <a:pt x="744" y="778"/>
                  </a:lnTo>
                  <a:lnTo>
                    <a:pt x="744" y="808"/>
                  </a:lnTo>
                  <a:lnTo>
                    <a:pt x="858" y="808"/>
                  </a:lnTo>
                  <a:lnTo>
                    <a:pt x="858" y="844"/>
                  </a:lnTo>
                  <a:lnTo>
                    <a:pt x="876" y="844"/>
                  </a:lnTo>
                  <a:lnTo>
                    <a:pt x="876" y="874"/>
                  </a:lnTo>
                  <a:lnTo>
                    <a:pt x="960" y="874"/>
                  </a:lnTo>
                  <a:lnTo>
                    <a:pt x="960" y="910"/>
                  </a:lnTo>
                  <a:lnTo>
                    <a:pt x="972" y="910"/>
                  </a:lnTo>
                  <a:lnTo>
                    <a:pt x="972" y="952"/>
                  </a:lnTo>
                  <a:lnTo>
                    <a:pt x="1020" y="952"/>
                  </a:lnTo>
                  <a:lnTo>
                    <a:pt x="1020" y="1018"/>
                  </a:lnTo>
                  <a:lnTo>
                    <a:pt x="1038" y="1018"/>
                  </a:lnTo>
                  <a:lnTo>
                    <a:pt x="1038" y="1054"/>
                  </a:lnTo>
                  <a:lnTo>
                    <a:pt x="1080" y="1054"/>
                  </a:lnTo>
                  <a:lnTo>
                    <a:pt x="1086" y="1084"/>
                  </a:lnTo>
                  <a:lnTo>
                    <a:pt x="1110" y="1084"/>
                  </a:lnTo>
                  <a:lnTo>
                    <a:pt x="1110" y="1120"/>
                  </a:lnTo>
                  <a:lnTo>
                    <a:pt x="1128" y="1120"/>
                  </a:lnTo>
                  <a:lnTo>
                    <a:pt x="1134" y="1168"/>
                  </a:lnTo>
                  <a:lnTo>
                    <a:pt x="1194" y="1168"/>
                  </a:lnTo>
                  <a:lnTo>
                    <a:pt x="1194" y="1228"/>
                  </a:lnTo>
                  <a:lnTo>
                    <a:pt x="1260" y="1228"/>
                  </a:lnTo>
                  <a:lnTo>
                    <a:pt x="1260" y="1264"/>
                  </a:lnTo>
                  <a:lnTo>
                    <a:pt x="1278" y="1264"/>
                  </a:lnTo>
                  <a:lnTo>
                    <a:pt x="1278" y="1300"/>
                  </a:lnTo>
                  <a:lnTo>
                    <a:pt x="1344" y="1300"/>
                  </a:lnTo>
                  <a:lnTo>
                    <a:pt x="1344" y="1342"/>
                  </a:lnTo>
                  <a:lnTo>
                    <a:pt x="1374" y="1342"/>
                  </a:lnTo>
                  <a:lnTo>
                    <a:pt x="1374" y="1378"/>
                  </a:lnTo>
                  <a:lnTo>
                    <a:pt x="1392" y="1378"/>
                  </a:lnTo>
                  <a:lnTo>
                    <a:pt x="1392" y="1414"/>
                  </a:lnTo>
                  <a:lnTo>
                    <a:pt x="1488" y="1414"/>
                  </a:lnTo>
                  <a:lnTo>
                    <a:pt x="1488" y="1450"/>
                  </a:lnTo>
                  <a:lnTo>
                    <a:pt x="1518" y="1450"/>
                  </a:lnTo>
                  <a:lnTo>
                    <a:pt x="1518" y="1480"/>
                  </a:lnTo>
                  <a:lnTo>
                    <a:pt x="1566" y="1480"/>
                  </a:lnTo>
                  <a:lnTo>
                    <a:pt x="1566" y="1510"/>
                  </a:lnTo>
                  <a:lnTo>
                    <a:pt x="1626" y="1510"/>
                  </a:lnTo>
                  <a:lnTo>
                    <a:pt x="1626" y="1546"/>
                  </a:lnTo>
                  <a:lnTo>
                    <a:pt x="1806" y="1546"/>
                  </a:lnTo>
                  <a:lnTo>
                    <a:pt x="1806" y="1576"/>
                  </a:lnTo>
                  <a:lnTo>
                    <a:pt x="1818" y="1576"/>
                  </a:lnTo>
                  <a:lnTo>
                    <a:pt x="1818" y="1606"/>
                  </a:lnTo>
                  <a:lnTo>
                    <a:pt x="1842" y="1606"/>
                  </a:lnTo>
                  <a:lnTo>
                    <a:pt x="1842" y="1648"/>
                  </a:lnTo>
                  <a:lnTo>
                    <a:pt x="2160" y="1648"/>
                  </a:lnTo>
                  <a:lnTo>
                    <a:pt x="2160" y="1690"/>
                  </a:lnTo>
                  <a:lnTo>
                    <a:pt x="2766" y="1690"/>
                  </a:lnTo>
                  <a:lnTo>
                    <a:pt x="2766" y="1726"/>
                  </a:lnTo>
                  <a:lnTo>
                    <a:pt x="2976" y="1728"/>
                  </a:lnTo>
                  <a:lnTo>
                    <a:pt x="2976" y="1768"/>
                  </a:lnTo>
                  <a:lnTo>
                    <a:pt x="3198" y="1768"/>
                  </a:lnTo>
                  <a:lnTo>
                    <a:pt x="3198" y="1882"/>
                  </a:lnTo>
                  <a:lnTo>
                    <a:pt x="4320" y="1882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334"/>
            <p:cNvGrpSpPr>
              <a:grpSpLocks/>
            </p:cNvGrpSpPr>
            <p:nvPr/>
          </p:nvGrpSpPr>
          <p:grpSpPr bwMode="auto">
            <a:xfrm>
              <a:off x="2849" y="2991"/>
              <a:ext cx="2470" cy="320"/>
              <a:chOff x="2849" y="2991"/>
              <a:chExt cx="2470" cy="320"/>
            </a:xfrm>
          </p:grpSpPr>
          <p:grpSp>
            <p:nvGrpSpPr>
              <p:cNvPr id="6" name="Group 114"/>
              <p:cNvGrpSpPr>
                <a:grpSpLocks/>
              </p:cNvGrpSpPr>
              <p:nvPr/>
            </p:nvGrpSpPr>
            <p:grpSpPr bwMode="auto">
              <a:xfrm>
                <a:off x="5266" y="3251"/>
                <a:ext cx="53" cy="60"/>
                <a:chOff x="4799" y="1789"/>
                <a:chExt cx="36" cy="36"/>
              </a:xfrm>
            </p:grpSpPr>
            <p:sp>
              <p:nvSpPr>
                <p:cNvPr id="38960" name="Line 115"/>
                <p:cNvSpPr>
                  <a:spLocks noChangeShapeType="1"/>
                </p:cNvSpPr>
                <p:nvPr/>
              </p:nvSpPr>
              <p:spPr bwMode="auto">
                <a:xfrm>
                  <a:off x="4800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61" name="Line 116"/>
                <p:cNvSpPr>
                  <a:spLocks noChangeShapeType="1"/>
                </p:cNvSpPr>
                <p:nvPr/>
              </p:nvSpPr>
              <p:spPr bwMode="auto">
                <a:xfrm rot="5400000"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17"/>
              <p:cNvGrpSpPr>
                <a:grpSpLocks/>
              </p:cNvGrpSpPr>
              <p:nvPr/>
            </p:nvGrpSpPr>
            <p:grpSpPr bwMode="auto">
              <a:xfrm>
                <a:off x="4612" y="3251"/>
                <a:ext cx="54" cy="60"/>
                <a:chOff x="4799" y="1789"/>
                <a:chExt cx="36" cy="36"/>
              </a:xfrm>
            </p:grpSpPr>
            <p:sp>
              <p:nvSpPr>
                <p:cNvPr id="38958" name="Line 118"/>
                <p:cNvSpPr>
                  <a:spLocks noChangeShapeType="1"/>
                </p:cNvSpPr>
                <p:nvPr/>
              </p:nvSpPr>
              <p:spPr bwMode="auto">
                <a:xfrm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59" name="Line 119"/>
                <p:cNvSpPr>
                  <a:spLocks noChangeShapeType="1"/>
                </p:cNvSpPr>
                <p:nvPr/>
              </p:nvSpPr>
              <p:spPr bwMode="auto">
                <a:xfrm rot="5400000">
                  <a:off x="4800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20"/>
              <p:cNvGrpSpPr>
                <a:grpSpLocks/>
              </p:cNvGrpSpPr>
              <p:nvPr/>
            </p:nvGrpSpPr>
            <p:grpSpPr bwMode="auto">
              <a:xfrm>
                <a:off x="4393" y="3251"/>
                <a:ext cx="53" cy="60"/>
                <a:chOff x="4799" y="1789"/>
                <a:chExt cx="36" cy="36"/>
              </a:xfrm>
            </p:grpSpPr>
            <p:sp>
              <p:nvSpPr>
                <p:cNvPr id="38956" name="Line 121"/>
                <p:cNvSpPr>
                  <a:spLocks noChangeShapeType="1"/>
                </p:cNvSpPr>
                <p:nvPr/>
              </p:nvSpPr>
              <p:spPr bwMode="auto">
                <a:xfrm>
                  <a:off x="4800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57" name="Line 122"/>
                <p:cNvSpPr>
                  <a:spLocks noChangeShapeType="1"/>
                </p:cNvSpPr>
                <p:nvPr/>
              </p:nvSpPr>
              <p:spPr bwMode="auto">
                <a:xfrm rot="5400000"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123"/>
              <p:cNvGrpSpPr>
                <a:grpSpLocks/>
              </p:cNvGrpSpPr>
              <p:nvPr/>
            </p:nvGrpSpPr>
            <p:grpSpPr bwMode="auto">
              <a:xfrm>
                <a:off x="4037" y="3124"/>
                <a:ext cx="53" cy="60"/>
                <a:chOff x="4799" y="1789"/>
                <a:chExt cx="36" cy="36"/>
              </a:xfrm>
            </p:grpSpPr>
            <p:sp>
              <p:nvSpPr>
                <p:cNvPr id="38954" name="Line 124"/>
                <p:cNvSpPr>
                  <a:spLocks noChangeShapeType="1"/>
                </p:cNvSpPr>
                <p:nvPr/>
              </p:nvSpPr>
              <p:spPr bwMode="auto">
                <a:xfrm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55" name="Line 125"/>
                <p:cNvSpPr>
                  <a:spLocks noChangeShapeType="1"/>
                </p:cNvSpPr>
                <p:nvPr/>
              </p:nvSpPr>
              <p:spPr bwMode="auto">
                <a:xfrm rot="5400000"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26"/>
              <p:cNvGrpSpPr>
                <a:grpSpLocks/>
              </p:cNvGrpSpPr>
              <p:nvPr/>
            </p:nvGrpSpPr>
            <p:grpSpPr bwMode="auto">
              <a:xfrm>
                <a:off x="3989" y="3124"/>
                <a:ext cx="53" cy="60"/>
                <a:chOff x="4799" y="1789"/>
                <a:chExt cx="36" cy="36"/>
              </a:xfrm>
            </p:grpSpPr>
            <p:sp>
              <p:nvSpPr>
                <p:cNvPr id="38952" name="Line 127"/>
                <p:cNvSpPr>
                  <a:spLocks noChangeShapeType="1"/>
                </p:cNvSpPr>
                <p:nvPr/>
              </p:nvSpPr>
              <p:spPr bwMode="auto">
                <a:xfrm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53" name="Line 128"/>
                <p:cNvSpPr>
                  <a:spLocks noChangeShapeType="1"/>
                </p:cNvSpPr>
                <p:nvPr/>
              </p:nvSpPr>
              <p:spPr bwMode="auto">
                <a:xfrm rot="5400000">
                  <a:off x="4800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29"/>
              <p:cNvGrpSpPr>
                <a:grpSpLocks/>
              </p:cNvGrpSpPr>
              <p:nvPr/>
            </p:nvGrpSpPr>
            <p:grpSpPr bwMode="auto">
              <a:xfrm>
                <a:off x="3803" y="3078"/>
                <a:ext cx="53" cy="60"/>
                <a:chOff x="4799" y="1789"/>
                <a:chExt cx="36" cy="36"/>
              </a:xfrm>
            </p:grpSpPr>
            <p:sp>
              <p:nvSpPr>
                <p:cNvPr id="38950" name="Line 130"/>
                <p:cNvSpPr>
                  <a:spLocks noChangeShapeType="1"/>
                </p:cNvSpPr>
                <p:nvPr/>
              </p:nvSpPr>
              <p:spPr bwMode="auto">
                <a:xfrm>
                  <a:off x="4800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51" name="Line 131"/>
                <p:cNvSpPr>
                  <a:spLocks noChangeShapeType="1"/>
                </p:cNvSpPr>
                <p:nvPr/>
              </p:nvSpPr>
              <p:spPr bwMode="auto">
                <a:xfrm rot="5400000"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32"/>
              <p:cNvGrpSpPr>
                <a:grpSpLocks/>
              </p:cNvGrpSpPr>
              <p:nvPr/>
            </p:nvGrpSpPr>
            <p:grpSpPr bwMode="auto">
              <a:xfrm>
                <a:off x="2849" y="2991"/>
                <a:ext cx="53" cy="60"/>
                <a:chOff x="4799" y="1789"/>
                <a:chExt cx="36" cy="36"/>
              </a:xfrm>
            </p:grpSpPr>
            <p:sp>
              <p:nvSpPr>
                <p:cNvPr id="38948" name="Line 133"/>
                <p:cNvSpPr>
                  <a:spLocks noChangeShapeType="1"/>
                </p:cNvSpPr>
                <p:nvPr/>
              </p:nvSpPr>
              <p:spPr bwMode="auto">
                <a:xfrm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49" name="Line 134"/>
                <p:cNvSpPr>
                  <a:spLocks noChangeShapeType="1"/>
                </p:cNvSpPr>
                <p:nvPr/>
              </p:nvSpPr>
              <p:spPr bwMode="auto">
                <a:xfrm rot="5400000"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1046" name="Rectangle 15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SMD</a:t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AZACITIDINA EN PACIENTES CON IPSS BAJO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AZA, </a:t>
            </a:r>
            <a:r>
              <a:rPr lang="en-US" dirty="0" err="1" smtClean="0"/>
              <a:t>azacitidine</a:t>
            </a:r>
            <a:r>
              <a:rPr lang="en-US" dirty="0" smtClean="0"/>
              <a:t>; </a:t>
            </a:r>
            <a:r>
              <a:rPr lang="en-US" dirty="0" err="1" smtClean="0"/>
              <a:t>supp</a:t>
            </a:r>
            <a:r>
              <a:rPr lang="en-US" dirty="0" smtClean="0"/>
              <a:t>, supportive.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Silverman L, et al. </a:t>
            </a:r>
            <a:r>
              <a:rPr lang="en-US" dirty="0" smtClean="0"/>
              <a:t>J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 smtClean="0"/>
              <a:t>Oncol</a:t>
            </a:r>
            <a:r>
              <a:rPr lang="en-US" dirty="0" smtClean="0"/>
              <a:t>. 2002;18:2414-26.</a:t>
            </a:r>
            <a:endParaRPr lang="en-US" dirty="0"/>
          </a:p>
        </p:txBody>
      </p:sp>
      <p:sp>
        <p:nvSpPr>
          <p:cNvPr id="81045" name="Text Placeholder 17"/>
          <p:cNvSpPr>
            <a:spLocks/>
          </p:cNvSpPr>
          <p:nvPr/>
        </p:nvSpPr>
        <p:spPr bwMode="auto">
          <a:xfrm>
            <a:off x="5283200" y="6391275"/>
            <a:ext cx="38512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 bIns="90000" anchor="b"/>
          <a:lstStyle/>
          <a:p>
            <a:pPr algn="r" eaLnBrk="0" hangingPunct="0"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sz="1200" dirty="0">
              <a:solidFill>
                <a:srgbClr val="333333"/>
              </a:solidFill>
            </a:endParaRPr>
          </a:p>
        </p:txBody>
      </p:sp>
      <p:sp>
        <p:nvSpPr>
          <p:cNvPr id="81049" name="Text Box 34"/>
          <p:cNvSpPr txBox="1">
            <a:spLocks noChangeArrowheads="1"/>
          </p:cNvSpPr>
          <p:nvPr/>
        </p:nvSpPr>
        <p:spPr bwMode="auto">
          <a:xfrm rot="-5400000">
            <a:off x="-602456" y="3552032"/>
            <a:ext cx="259080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b="1">
                <a:solidFill>
                  <a:srgbClr val="333333"/>
                </a:solidFill>
                <a:ea typeface="ＭＳ Ｐゴシック" pitchFamily="34" charset="-128"/>
              </a:rPr>
              <a:t>Probability of survival</a:t>
            </a:r>
          </a:p>
        </p:txBody>
      </p:sp>
      <p:sp>
        <p:nvSpPr>
          <p:cNvPr id="81050" name="Rectangle 32"/>
          <p:cNvSpPr>
            <a:spLocks noChangeArrowheads="1"/>
          </p:cNvSpPr>
          <p:nvPr/>
        </p:nvSpPr>
        <p:spPr bwMode="auto">
          <a:xfrm>
            <a:off x="4398554" y="6096000"/>
            <a:ext cx="14962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b="1" dirty="0" smtClean="0">
                <a:solidFill>
                  <a:srgbClr val="333333"/>
                </a:solidFill>
                <a:ea typeface="ＭＳ Ｐゴシック" pitchFamily="34" charset="-128"/>
              </a:rPr>
              <a:t>Time, months</a:t>
            </a:r>
            <a:endParaRPr lang="en-GB" b="1" dirty="0">
              <a:solidFill>
                <a:srgbClr val="333333"/>
              </a:solidFill>
              <a:ea typeface="ＭＳ Ｐゴシック" pitchFamily="34" charset="-128"/>
            </a:endParaRPr>
          </a:p>
        </p:txBody>
      </p:sp>
      <p:grpSp>
        <p:nvGrpSpPr>
          <p:cNvPr id="14" name="Group 201"/>
          <p:cNvGrpSpPr>
            <a:grpSpLocks/>
          </p:cNvGrpSpPr>
          <p:nvPr/>
        </p:nvGrpSpPr>
        <p:grpSpPr bwMode="auto">
          <a:xfrm>
            <a:off x="1501775" y="5672138"/>
            <a:ext cx="6473825" cy="382587"/>
            <a:chOff x="790" y="3496"/>
            <a:chExt cx="4078" cy="241"/>
          </a:xfrm>
        </p:grpSpPr>
        <p:sp>
          <p:nvSpPr>
            <p:cNvPr id="81076" name="Text Box 22"/>
            <p:cNvSpPr txBox="1">
              <a:spLocks noChangeArrowheads="1"/>
            </p:cNvSpPr>
            <p:nvPr/>
          </p:nvSpPr>
          <p:spPr bwMode="auto">
            <a:xfrm>
              <a:off x="790" y="3506"/>
              <a:ext cx="196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>
                  <a:solidFill>
                    <a:srgbClr val="333333"/>
                  </a:solidFill>
                  <a:ea typeface="ＭＳ Ｐゴシック" pitchFamily="34" charset="-128"/>
                </a:rPr>
                <a:t>0</a:t>
              </a:r>
            </a:p>
          </p:txBody>
        </p:sp>
        <p:sp>
          <p:nvSpPr>
            <p:cNvPr id="81077" name="Text Box 23"/>
            <p:cNvSpPr txBox="1">
              <a:spLocks noChangeArrowheads="1"/>
            </p:cNvSpPr>
            <p:nvPr/>
          </p:nvSpPr>
          <p:spPr bwMode="auto">
            <a:xfrm>
              <a:off x="1518" y="3504"/>
              <a:ext cx="276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>
                  <a:solidFill>
                    <a:srgbClr val="333333"/>
                  </a:solidFill>
                  <a:ea typeface="ＭＳ Ｐゴシック" pitchFamily="34" charset="-128"/>
                </a:rPr>
                <a:t>10</a:t>
              </a:r>
            </a:p>
          </p:txBody>
        </p:sp>
        <p:sp>
          <p:nvSpPr>
            <p:cNvPr id="81078" name="Text Box 24"/>
            <p:cNvSpPr txBox="1">
              <a:spLocks noChangeArrowheads="1"/>
            </p:cNvSpPr>
            <p:nvPr/>
          </p:nvSpPr>
          <p:spPr bwMode="auto">
            <a:xfrm>
              <a:off x="2286" y="3502"/>
              <a:ext cx="276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>
                  <a:solidFill>
                    <a:srgbClr val="333333"/>
                  </a:solidFill>
                  <a:ea typeface="ＭＳ Ｐゴシック" pitchFamily="34" charset="-128"/>
                </a:rPr>
                <a:t>20</a:t>
              </a:r>
            </a:p>
          </p:txBody>
        </p:sp>
        <p:sp>
          <p:nvSpPr>
            <p:cNvPr id="81079" name="Text Box 25"/>
            <p:cNvSpPr txBox="1">
              <a:spLocks noChangeArrowheads="1"/>
            </p:cNvSpPr>
            <p:nvPr/>
          </p:nvSpPr>
          <p:spPr bwMode="auto">
            <a:xfrm>
              <a:off x="3055" y="3500"/>
              <a:ext cx="276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>
                  <a:solidFill>
                    <a:srgbClr val="333333"/>
                  </a:solidFill>
                  <a:ea typeface="ＭＳ Ｐゴシック" pitchFamily="34" charset="-128"/>
                </a:rPr>
                <a:t>30</a:t>
              </a:r>
            </a:p>
          </p:txBody>
        </p:sp>
        <p:sp>
          <p:nvSpPr>
            <p:cNvPr id="81080" name="Text Box 26"/>
            <p:cNvSpPr txBox="1">
              <a:spLocks noChangeArrowheads="1"/>
            </p:cNvSpPr>
            <p:nvPr/>
          </p:nvSpPr>
          <p:spPr bwMode="auto">
            <a:xfrm>
              <a:off x="3823" y="3498"/>
              <a:ext cx="276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>
                  <a:solidFill>
                    <a:srgbClr val="333333"/>
                  </a:solidFill>
                  <a:ea typeface="ＭＳ Ｐゴシック" pitchFamily="34" charset="-128"/>
                </a:rPr>
                <a:t>40</a:t>
              </a:r>
            </a:p>
          </p:txBody>
        </p:sp>
        <p:sp>
          <p:nvSpPr>
            <p:cNvPr id="81081" name="Text Box 27"/>
            <p:cNvSpPr txBox="1">
              <a:spLocks noChangeArrowheads="1"/>
            </p:cNvSpPr>
            <p:nvPr/>
          </p:nvSpPr>
          <p:spPr bwMode="auto">
            <a:xfrm>
              <a:off x="4592" y="3496"/>
              <a:ext cx="276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>
                  <a:solidFill>
                    <a:srgbClr val="333333"/>
                  </a:solidFill>
                  <a:ea typeface="ＭＳ Ｐゴシック" pitchFamily="34" charset="-128"/>
                </a:rPr>
                <a:t>50</a:t>
              </a:r>
            </a:p>
          </p:txBody>
        </p:sp>
      </p:grpSp>
      <p:grpSp>
        <p:nvGrpSpPr>
          <p:cNvPr id="15" name="Group 196"/>
          <p:cNvGrpSpPr>
            <a:grpSpLocks/>
          </p:cNvGrpSpPr>
          <p:nvPr/>
        </p:nvGrpSpPr>
        <p:grpSpPr bwMode="auto">
          <a:xfrm>
            <a:off x="1054100" y="1730375"/>
            <a:ext cx="501650" cy="4011613"/>
            <a:chOff x="508" y="1013"/>
            <a:chExt cx="316" cy="2527"/>
          </a:xfrm>
        </p:grpSpPr>
        <p:sp>
          <p:nvSpPr>
            <p:cNvPr id="81083" name="Text Box 29"/>
            <p:cNvSpPr txBox="1">
              <a:spLocks noChangeArrowheads="1"/>
            </p:cNvSpPr>
            <p:nvPr/>
          </p:nvSpPr>
          <p:spPr bwMode="auto">
            <a:xfrm>
              <a:off x="627" y="3307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dirty="0" smtClean="0">
                  <a:solidFill>
                    <a:srgbClr val="333333"/>
                  </a:solidFill>
                  <a:ea typeface="ＭＳ Ｐゴシック" pitchFamily="34" charset="-128"/>
                </a:rPr>
                <a:t>0</a:t>
              </a:r>
              <a:endParaRPr lang="en-US" dirty="0">
                <a:solidFill>
                  <a:srgbClr val="333333"/>
                </a:solidFill>
                <a:ea typeface="ＭＳ Ｐゴシック" pitchFamily="34" charset="-128"/>
              </a:endParaRPr>
            </a:p>
          </p:txBody>
        </p:sp>
        <p:sp>
          <p:nvSpPr>
            <p:cNvPr id="81084" name="Text Box 30"/>
            <p:cNvSpPr txBox="1">
              <a:spLocks noChangeArrowheads="1"/>
            </p:cNvSpPr>
            <p:nvPr/>
          </p:nvSpPr>
          <p:spPr bwMode="auto">
            <a:xfrm>
              <a:off x="508" y="2848"/>
              <a:ext cx="316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>
                  <a:solidFill>
                    <a:srgbClr val="333333"/>
                  </a:solidFill>
                  <a:ea typeface="ＭＳ Ｐゴシック" pitchFamily="34" charset="-128"/>
                </a:rPr>
                <a:t>0.2</a:t>
              </a:r>
            </a:p>
          </p:txBody>
        </p:sp>
        <p:sp>
          <p:nvSpPr>
            <p:cNvPr id="81085" name="Text Box 31"/>
            <p:cNvSpPr txBox="1">
              <a:spLocks noChangeArrowheads="1"/>
            </p:cNvSpPr>
            <p:nvPr/>
          </p:nvSpPr>
          <p:spPr bwMode="auto">
            <a:xfrm>
              <a:off x="508" y="2389"/>
              <a:ext cx="316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>
                  <a:solidFill>
                    <a:srgbClr val="333333"/>
                  </a:solidFill>
                  <a:ea typeface="ＭＳ Ｐゴシック" pitchFamily="34" charset="-128"/>
                </a:rPr>
                <a:t>0.4</a:t>
              </a:r>
            </a:p>
          </p:txBody>
        </p:sp>
        <p:sp>
          <p:nvSpPr>
            <p:cNvPr id="81086" name="Text Box 32"/>
            <p:cNvSpPr txBox="1">
              <a:spLocks noChangeArrowheads="1"/>
            </p:cNvSpPr>
            <p:nvPr/>
          </p:nvSpPr>
          <p:spPr bwMode="auto">
            <a:xfrm>
              <a:off x="508" y="1930"/>
              <a:ext cx="316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>
                  <a:solidFill>
                    <a:srgbClr val="333333"/>
                  </a:solidFill>
                  <a:ea typeface="ＭＳ Ｐゴシック" pitchFamily="34" charset="-128"/>
                </a:rPr>
                <a:t>0.6</a:t>
              </a:r>
            </a:p>
          </p:txBody>
        </p:sp>
        <p:sp>
          <p:nvSpPr>
            <p:cNvPr id="81087" name="Text Box 33"/>
            <p:cNvSpPr txBox="1">
              <a:spLocks noChangeArrowheads="1"/>
            </p:cNvSpPr>
            <p:nvPr/>
          </p:nvSpPr>
          <p:spPr bwMode="auto">
            <a:xfrm>
              <a:off x="508" y="1471"/>
              <a:ext cx="316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>
                  <a:solidFill>
                    <a:srgbClr val="333333"/>
                  </a:solidFill>
                  <a:ea typeface="ＭＳ Ｐゴシック" pitchFamily="34" charset="-128"/>
                </a:rPr>
                <a:t>0.8</a:t>
              </a:r>
            </a:p>
          </p:txBody>
        </p:sp>
        <p:sp>
          <p:nvSpPr>
            <p:cNvPr id="81088" name="Text Box 34"/>
            <p:cNvSpPr txBox="1">
              <a:spLocks noChangeArrowheads="1"/>
            </p:cNvSpPr>
            <p:nvPr/>
          </p:nvSpPr>
          <p:spPr bwMode="auto">
            <a:xfrm>
              <a:off x="508" y="1013"/>
              <a:ext cx="316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>
                  <a:solidFill>
                    <a:srgbClr val="333333"/>
                  </a:solidFill>
                  <a:ea typeface="ＭＳ Ｐゴシック" pitchFamily="34" charset="-128"/>
                </a:rPr>
                <a:t>1.0</a:t>
              </a:r>
            </a:p>
          </p:txBody>
        </p:sp>
      </p:grpSp>
      <p:grpSp>
        <p:nvGrpSpPr>
          <p:cNvPr id="16" name="Group 199"/>
          <p:cNvGrpSpPr>
            <a:grpSpLocks/>
          </p:cNvGrpSpPr>
          <p:nvPr/>
        </p:nvGrpSpPr>
        <p:grpSpPr bwMode="auto">
          <a:xfrm>
            <a:off x="6515100" y="1912937"/>
            <a:ext cx="2198688" cy="1282699"/>
            <a:chOff x="2787" y="1174"/>
            <a:chExt cx="1385" cy="808"/>
          </a:xfrm>
        </p:grpSpPr>
        <p:sp>
          <p:nvSpPr>
            <p:cNvPr id="81048" name="Text Box 46"/>
            <p:cNvSpPr txBox="1">
              <a:spLocks noChangeArrowheads="1"/>
            </p:cNvSpPr>
            <p:nvPr/>
          </p:nvSpPr>
          <p:spPr bwMode="auto">
            <a:xfrm>
              <a:off x="3038" y="1174"/>
              <a:ext cx="1134" cy="80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>
                <a:spcAft>
                  <a:spcPct val="10000"/>
                </a:spcAft>
              </a:pPr>
              <a:r>
                <a:rPr lang="en-GB">
                  <a:solidFill>
                    <a:srgbClr val="333333"/>
                  </a:solidFill>
                  <a:ea typeface="ＭＳ Ｐゴシック" pitchFamily="34" charset="-128"/>
                </a:rPr>
                <a:t>AZA/low</a:t>
              </a:r>
            </a:p>
            <a:p>
              <a:pPr eaLnBrk="0" hangingPunct="0">
                <a:spcAft>
                  <a:spcPct val="10000"/>
                </a:spcAft>
              </a:pPr>
              <a:r>
                <a:rPr lang="en-GB" smtClean="0">
                  <a:solidFill>
                    <a:srgbClr val="333333"/>
                  </a:solidFill>
                  <a:ea typeface="ＭＳ Ｐゴシック" pitchFamily="34" charset="-128"/>
                </a:rPr>
                <a:t>Supp. </a:t>
              </a:r>
              <a:r>
                <a:rPr lang="en-GB">
                  <a:solidFill>
                    <a:srgbClr val="333333"/>
                  </a:solidFill>
                  <a:ea typeface="ＭＳ Ｐゴシック" pitchFamily="34" charset="-128"/>
                </a:rPr>
                <a:t>care/low</a:t>
              </a:r>
            </a:p>
            <a:p>
              <a:pPr eaLnBrk="0" hangingPunct="0">
                <a:spcAft>
                  <a:spcPct val="10000"/>
                </a:spcAft>
              </a:pPr>
              <a:r>
                <a:rPr lang="en-GB">
                  <a:solidFill>
                    <a:srgbClr val="333333"/>
                  </a:solidFill>
                  <a:ea typeface="ＭＳ Ｐゴシック" pitchFamily="34" charset="-128"/>
                </a:rPr>
                <a:t>AZA/high</a:t>
              </a:r>
            </a:p>
            <a:p>
              <a:pPr eaLnBrk="0" hangingPunct="0">
                <a:spcAft>
                  <a:spcPct val="10000"/>
                </a:spcAft>
              </a:pPr>
              <a:r>
                <a:rPr lang="en-GB" smtClean="0">
                  <a:solidFill>
                    <a:srgbClr val="333333"/>
                  </a:solidFill>
                  <a:ea typeface="ＭＳ Ｐゴシック" pitchFamily="34" charset="-128"/>
                </a:rPr>
                <a:t>Supp. </a:t>
              </a:r>
              <a:r>
                <a:rPr lang="en-GB">
                  <a:solidFill>
                    <a:srgbClr val="333333"/>
                  </a:solidFill>
                  <a:ea typeface="ＭＳ Ｐゴシック" pitchFamily="34" charset="-128"/>
                </a:rPr>
                <a:t>care/high</a:t>
              </a:r>
            </a:p>
          </p:txBody>
        </p:sp>
        <p:sp>
          <p:nvSpPr>
            <p:cNvPr id="81051" name="Line 11"/>
            <p:cNvSpPr>
              <a:spLocks noChangeShapeType="1"/>
            </p:cNvSpPr>
            <p:nvPr/>
          </p:nvSpPr>
          <p:spPr bwMode="invGray">
            <a:xfrm>
              <a:off x="2787" y="1285"/>
              <a:ext cx="239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52" name="Line 12"/>
            <p:cNvSpPr>
              <a:spLocks noChangeShapeType="1"/>
            </p:cNvSpPr>
            <p:nvPr/>
          </p:nvSpPr>
          <p:spPr bwMode="invGray">
            <a:xfrm>
              <a:off x="2787" y="1478"/>
              <a:ext cx="239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93" name="Line 12"/>
            <p:cNvSpPr>
              <a:spLocks noChangeShapeType="1"/>
            </p:cNvSpPr>
            <p:nvPr/>
          </p:nvSpPr>
          <p:spPr bwMode="invGray">
            <a:xfrm>
              <a:off x="2787" y="1671"/>
              <a:ext cx="239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94" name="Line 12"/>
            <p:cNvSpPr>
              <a:spLocks noChangeShapeType="1"/>
            </p:cNvSpPr>
            <p:nvPr/>
          </p:nvSpPr>
          <p:spPr bwMode="invGray">
            <a:xfrm>
              <a:off x="2787" y="1865"/>
              <a:ext cx="239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204"/>
          <p:cNvGrpSpPr>
            <a:grpSpLocks/>
          </p:cNvGrpSpPr>
          <p:nvPr/>
        </p:nvGrpSpPr>
        <p:grpSpPr bwMode="auto">
          <a:xfrm>
            <a:off x="1584325" y="1912938"/>
            <a:ext cx="7050088" cy="3719512"/>
            <a:chOff x="842" y="1128"/>
            <a:chExt cx="4441" cy="2343"/>
          </a:xfrm>
        </p:grpSpPr>
        <p:grpSp>
          <p:nvGrpSpPr>
            <p:cNvPr id="18" name="Group 160"/>
            <p:cNvGrpSpPr>
              <a:grpSpLocks/>
            </p:cNvGrpSpPr>
            <p:nvPr/>
          </p:nvGrpSpPr>
          <p:grpSpPr bwMode="auto">
            <a:xfrm>
              <a:off x="842" y="1128"/>
              <a:ext cx="46" cy="2297"/>
              <a:chOff x="800" y="1072"/>
              <a:chExt cx="46" cy="2081"/>
            </a:xfrm>
          </p:grpSpPr>
          <p:sp>
            <p:nvSpPr>
              <p:cNvPr id="81057" name="AutoShape 161"/>
              <p:cNvSpPr>
                <a:spLocks/>
              </p:cNvSpPr>
              <p:nvPr/>
            </p:nvSpPr>
            <p:spPr bwMode="auto">
              <a:xfrm>
                <a:off x="800" y="1072"/>
                <a:ext cx="46" cy="2081"/>
              </a:xfrm>
              <a:prstGeom prst="rightBracket">
                <a:avLst>
                  <a:gd name="adj" fmla="val 0"/>
                </a:avLst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58" name="Line 162"/>
              <p:cNvSpPr>
                <a:spLocks noChangeShapeType="1"/>
              </p:cNvSpPr>
              <p:nvPr/>
            </p:nvSpPr>
            <p:spPr bwMode="auto">
              <a:xfrm>
                <a:off x="800" y="1072"/>
                <a:ext cx="46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59" name="Line 163"/>
              <p:cNvSpPr>
                <a:spLocks noChangeShapeType="1"/>
              </p:cNvSpPr>
              <p:nvPr/>
            </p:nvSpPr>
            <p:spPr bwMode="auto">
              <a:xfrm>
                <a:off x="800" y="3153"/>
                <a:ext cx="46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60" name="Line 164"/>
              <p:cNvSpPr>
                <a:spLocks noChangeShapeType="1"/>
              </p:cNvSpPr>
              <p:nvPr/>
            </p:nvSpPr>
            <p:spPr bwMode="auto">
              <a:xfrm>
                <a:off x="800" y="1488"/>
                <a:ext cx="46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61" name="Line 165"/>
              <p:cNvSpPr>
                <a:spLocks noChangeShapeType="1"/>
              </p:cNvSpPr>
              <p:nvPr/>
            </p:nvSpPr>
            <p:spPr bwMode="auto">
              <a:xfrm>
                <a:off x="800" y="1904"/>
                <a:ext cx="46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62" name="Line 166"/>
              <p:cNvSpPr>
                <a:spLocks noChangeShapeType="1"/>
              </p:cNvSpPr>
              <p:nvPr/>
            </p:nvSpPr>
            <p:spPr bwMode="auto">
              <a:xfrm>
                <a:off x="800" y="2321"/>
                <a:ext cx="46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63" name="Line 167"/>
              <p:cNvSpPr>
                <a:spLocks noChangeShapeType="1"/>
              </p:cNvSpPr>
              <p:nvPr/>
            </p:nvSpPr>
            <p:spPr bwMode="auto">
              <a:xfrm>
                <a:off x="800" y="2737"/>
                <a:ext cx="46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203"/>
            <p:cNvGrpSpPr>
              <a:grpSpLocks/>
            </p:cNvGrpSpPr>
            <p:nvPr/>
          </p:nvGrpSpPr>
          <p:grpSpPr bwMode="auto">
            <a:xfrm>
              <a:off x="888" y="3425"/>
              <a:ext cx="4395" cy="46"/>
              <a:chOff x="888" y="3425"/>
              <a:chExt cx="4395" cy="46"/>
            </a:xfrm>
          </p:grpSpPr>
          <p:sp>
            <p:nvSpPr>
              <p:cNvPr id="81064" name="Freeform 168"/>
              <p:cNvSpPr>
                <a:spLocks/>
              </p:cNvSpPr>
              <p:nvPr/>
            </p:nvSpPr>
            <p:spPr bwMode="auto">
              <a:xfrm>
                <a:off x="888" y="3425"/>
                <a:ext cx="4395" cy="46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0"/>
                  </a:cxn>
                  <a:cxn ang="0">
                    <a:pos x="4395" y="0"/>
                  </a:cxn>
                </a:cxnLst>
                <a:rect l="0" t="0" r="r" b="b"/>
                <a:pathLst>
                  <a:path w="4395" h="46">
                    <a:moveTo>
                      <a:pt x="0" y="46"/>
                    </a:moveTo>
                    <a:lnTo>
                      <a:pt x="0" y="0"/>
                    </a:lnTo>
                    <a:lnTo>
                      <a:pt x="4395" y="0"/>
                    </a:lnTo>
                  </a:path>
                </a:pathLst>
              </a:cu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66" name="Line 170"/>
              <p:cNvSpPr>
                <a:spLocks noChangeShapeType="1"/>
              </p:cNvSpPr>
              <p:nvPr/>
            </p:nvSpPr>
            <p:spPr bwMode="auto">
              <a:xfrm>
                <a:off x="1656" y="3425"/>
                <a:ext cx="0" cy="4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67" name="Line 171"/>
              <p:cNvSpPr>
                <a:spLocks noChangeShapeType="1"/>
              </p:cNvSpPr>
              <p:nvPr/>
            </p:nvSpPr>
            <p:spPr bwMode="auto">
              <a:xfrm>
                <a:off x="888" y="3425"/>
                <a:ext cx="0" cy="4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68" name="Line 172"/>
              <p:cNvSpPr>
                <a:spLocks noChangeShapeType="1"/>
              </p:cNvSpPr>
              <p:nvPr/>
            </p:nvSpPr>
            <p:spPr bwMode="auto">
              <a:xfrm>
                <a:off x="2424" y="3425"/>
                <a:ext cx="0" cy="4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69" name="Line 173"/>
              <p:cNvSpPr>
                <a:spLocks noChangeShapeType="1"/>
              </p:cNvSpPr>
              <p:nvPr/>
            </p:nvSpPr>
            <p:spPr bwMode="auto">
              <a:xfrm>
                <a:off x="3193" y="3425"/>
                <a:ext cx="0" cy="4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70" name="Line 174"/>
              <p:cNvSpPr>
                <a:spLocks noChangeShapeType="1"/>
              </p:cNvSpPr>
              <p:nvPr/>
            </p:nvSpPr>
            <p:spPr bwMode="auto">
              <a:xfrm>
                <a:off x="4730" y="3425"/>
                <a:ext cx="0" cy="4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96" name="Line 200"/>
              <p:cNvSpPr>
                <a:spLocks noChangeShapeType="1"/>
              </p:cNvSpPr>
              <p:nvPr/>
            </p:nvSpPr>
            <p:spPr bwMode="auto">
              <a:xfrm>
                <a:off x="3961" y="3425"/>
                <a:ext cx="0" cy="4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" name="Group 341"/>
          <p:cNvGrpSpPr>
            <a:grpSpLocks/>
          </p:cNvGrpSpPr>
          <p:nvPr/>
        </p:nvGrpSpPr>
        <p:grpSpPr bwMode="auto">
          <a:xfrm>
            <a:off x="1655763" y="1892300"/>
            <a:ext cx="6265862" cy="3321050"/>
            <a:chOff x="1043" y="1192"/>
            <a:chExt cx="3947" cy="2092"/>
          </a:xfrm>
        </p:grpSpPr>
        <p:sp>
          <p:nvSpPr>
            <p:cNvPr id="12" name="Freeform 39"/>
            <p:cNvSpPr>
              <a:spLocks/>
            </p:cNvSpPr>
            <p:nvPr/>
          </p:nvSpPr>
          <p:spPr bwMode="auto">
            <a:xfrm>
              <a:off x="1043" y="1192"/>
              <a:ext cx="3931" cy="2059"/>
            </a:xfrm>
            <a:custGeom>
              <a:avLst/>
              <a:gdLst>
                <a:gd name="T0" fmla="*/ 32397 w 3971"/>
                <a:gd name="T1" fmla="*/ 0 h 1854"/>
                <a:gd name="T2" fmla="*/ 222153 w 3971"/>
                <a:gd name="T3" fmla="*/ 161925 h 1854"/>
                <a:gd name="T4" fmla="*/ 328601 w 3971"/>
                <a:gd name="T5" fmla="*/ 295275 h 1854"/>
                <a:gd name="T6" fmla="*/ 377968 w 3971"/>
                <a:gd name="T7" fmla="*/ 342900 h 1854"/>
                <a:gd name="T8" fmla="*/ 468989 w 3971"/>
                <a:gd name="T9" fmla="*/ 447675 h 1854"/>
                <a:gd name="T10" fmla="*/ 575437 w 3971"/>
                <a:gd name="T11" fmla="*/ 504825 h 1854"/>
                <a:gd name="T12" fmla="*/ 880896 w 3971"/>
                <a:gd name="T13" fmla="*/ 600075 h 1854"/>
                <a:gd name="T14" fmla="*/ 930264 w 3971"/>
                <a:gd name="T15" fmla="*/ 647700 h 1854"/>
                <a:gd name="T16" fmla="*/ 954947 w 3971"/>
                <a:gd name="T17" fmla="*/ 714375 h 1854"/>
                <a:gd name="T18" fmla="*/ 1028998 w 3971"/>
                <a:gd name="T19" fmla="*/ 762000 h 1854"/>
                <a:gd name="T20" fmla="*/ 1194070 w 3971"/>
                <a:gd name="T21" fmla="*/ 809625 h 1854"/>
                <a:gd name="T22" fmla="*/ 1218753 w 3971"/>
                <a:gd name="T23" fmla="*/ 857250 h 1854"/>
                <a:gd name="T24" fmla="*/ 1251150 w 3971"/>
                <a:gd name="T25" fmla="*/ 914400 h 1854"/>
                <a:gd name="T26" fmla="*/ 1308231 w 3971"/>
                <a:gd name="T27" fmla="*/ 952500 h 1854"/>
                <a:gd name="T28" fmla="*/ 1325201 w 3971"/>
                <a:gd name="T29" fmla="*/ 1009650 h 1854"/>
                <a:gd name="T30" fmla="*/ 1366855 w 3971"/>
                <a:gd name="T31" fmla="*/ 1095375 h 1854"/>
                <a:gd name="T32" fmla="*/ 1454790 w 3971"/>
                <a:gd name="T33" fmla="*/ 1181100 h 1854"/>
                <a:gd name="T34" fmla="*/ 1528841 w 3971"/>
                <a:gd name="T35" fmla="*/ 1238250 h 1854"/>
                <a:gd name="T36" fmla="*/ 1553525 w 3971"/>
                <a:gd name="T37" fmla="*/ 1285875 h 1854"/>
                <a:gd name="T38" fmla="*/ 1627576 w 3971"/>
                <a:gd name="T39" fmla="*/ 1333500 h 1854"/>
                <a:gd name="T40" fmla="*/ 1686199 w 3971"/>
                <a:gd name="T41" fmla="*/ 1381125 h 1854"/>
                <a:gd name="T42" fmla="*/ 1710883 w 3971"/>
                <a:gd name="T43" fmla="*/ 1428750 h 1854"/>
                <a:gd name="T44" fmla="*/ 1735567 w 3971"/>
                <a:gd name="T45" fmla="*/ 1495425 h 1854"/>
                <a:gd name="T46" fmla="*/ 1925322 w 3971"/>
                <a:gd name="T47" fmla="*/ 1543050 h 1854"/>
                <a:gd name="T48" fmla="*/ 1940749 w 3971"/>
                <a:gd name="T49" fmla="*/ 1647825 h 1854"/>
                <a:gd name="T50" fmla="*/ 1957719 w 3971"/>
                <a:gd name="T51" fmla="*/ 1704975 h 1854"/>
                <a:gd name="T52" fmla="*/ 1999373 w 3971"/>
                <a:gd name="T53" fmla="*/ 1733550 h 1854"/>
                <a:gd name="T54" fmla="*/ 2172158 w 3971"/>
                <a:gd name="T55" fmla="*/ 1790700 h 1854"/>
                <a:gd name="T56" fmla="*/ 2221525 w 3971"/>
                <a:gd name="T57" fmla="*/ 1847850 h 1854"/>
                <a:gd name="T58" fmla="*/ 2278606 w 3971"/>
                <a:gd name="T59" fmla="*/ 1895475 h 1854"/>
                <a:gd name="T60" fmla="*/ 2493045 w 3971"/>
                <a:gd name="T61" fmla="*/ 2009775 h 1854"/>
                <a:gd name="T62" fmla="*/ 2607206 w 3971"/>
                <a:gd name="T63" fmla="*/ 2038350 h 1854"/>
                <a:gd name="T64" fmla="*/ 2764564 w 3971"/>
                <a:gd name="T65" fmla="*/ 2095500 h 1854"/>
                <a:gd name="T66" fmla="*/ 2838615 w 3971"/>
                <a:gd name="T67" fmla="*/ 2200275 h 1854"/>
                <a:gd name="T68" fmla="*/ 3167216 w 3971"/>
                <a:gd name="T69" fmla="*/ 2266950 h 1854"/>
                <a:gd name="T70" fmla="*/ 3258237 w 3971"/>
                <a:gd name="T71" fmla="*/ 2314575 h 1854"/>
                <a:gd name="T72" fmla="*/ 3447992 w 3971"/>
                <a:gd name="T73" fmla="*/ 2362200 h 1854"/>
                <a:gd name="T74" fmla="*/ 3554440 w 3971"/>
                <a:gd name="T75" fmla="*/ 2409825 h 1854"/>
                <a:gd name="T76" fmla="*/ 3660888 w 3971"/>
                <a:gd name="T77" fmla="*/ 2466975 h 1854"/>
                <a:gd name="T78" fmla="*/ 3850643 w 3971"/>
                <a:gd name="T79" fmla="*/ 2514600 h 1854"/>
                <a:gd name="T80" fmla="*/ 4031142 w 3971"/>
                <a:gd name="T81" fmla="*/ 2571750 h 1854"/>
                <a:gd name="T82" fmla="*/ 4065082 w 3971"/>
                <a:gd name="T83" fmla="*/ 2638425 h 1854"/>
                <a:gd name="T84" fmla="*/ 4500131 w 3971"/>
                <a:gd name="T85" fmla="*/ 2686050 h 1854"/>
                <a:gd name="T86" fmla="*/ 4574182 w 3971"/>
                <a:gd name="T87" fmla="*/ 2771775 h 1854"/>
                <a:gd name="T88" fmla="*/ 4623549 w 3971"/>
                <a:gd name="T89" fmla="*/ 2847975 h 1854"/>
                <a:gd name="T90" fmla="*/ 5447364 w 3971"/>
                <a:gd name="T91" fmla="*/ 2933700 h 18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971"/>
                <a:gd name="T139" fmla="*/ 0 h 1854"/>
                <a:gd name="T140" fmla="*/ 3971 w 3971"/>
                <a:gd name="T141" fmla="*/ 1854 h 18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971" h="1854">
                  <a:moveTo>
                    <a:pt x="0" y="0"/>
                  </a:moveTo>
                  <a:lnTo>
                    <a:pt x="24" y="0"/>
                  </a:lnTo>
                  <a:lnTo>
                    <a:pt x="24" y="102"/>
                  </a:lnTo>
                  <a:lnTo>
                    <a:pt x="162" y="102"/>
                  </a:lnTo>
                  <a:lnTo>
                    <a:pt x="162" y="186"/>
                  </a:lnTo>
                  <a:lnTo>
                    <a:pt x="240" y="186"/>
                  </a:lnTo>
                  <a:lnTo>
                    <a:pt x="240" y="216"/>
                  </a:lnTo>
                  <a:lnTo>
                    <a:pt x="276" y="216"/>
                  </a:lnTo>
                  <a:lnTo>
                    <a:pt x="276" y="282"/>
                  </a:lnTo>
                  <a:lnTo>
                    <a:pt x="342" y="282"/>
                  </a:lnTo>
                  <a:lnTo>
                    <a:pt x="342" y="318"/>
                  </a:lnTo>
                  <a:lnTo>
                    <a:pt x="420" y="318"/>
                  </a:lnTo>
                  <a:lnTo>
                    <a:pt x="420" y="378"/>
                  </a:lnTo>
                  <a:lnTo>
                    <a:pt x="642" y="378"/>
                  </a:lnTo>
                  <a:lnTo>
                    <a:pt x="642" y="408"/>
                  </a:lnTo>
                  <a:lnTo>
                    <a:pt x="678" y="408"/>
                  </a:lnTo>
                  <a:lnTo>
                    <a:pt x="678" y="450"/>
                  </a:lnTo>
                  <a:lnTo>
                    <a:pt x="696" y="450"/>
                  </a:lnTo>
                  <a:lnTo>
                    <a:pt x="696" y="480"/>
                  </a:lnTo>
                  <a:lnTo>
                    <a:pt x="750" y="480"/>
                  </a:lnTo>
                  <a:lnTo>
                    <a:pt x="750" y="510"/>
                  </a:lnTo>
                  <a:lnTo>
                    <a:pt x="870" y="510"/>
                  </a:lnTo>
                  <a:lnTo>
                    <a:pt x="870" y="540"/>
                  </a:lnTo>
                  <a:lnTo>
                    <a:pt x="888" y="540"/>
                  </a:lnTo>
                  <a:lnTo>
                    <a:pt x="888" y="576"/>
                  </a:lnTo>
                  <a:lnTo>
                    <a:pt x="912" y="576"/>
                  </a:lnTo>
                  <a:lnTo>
                    <a:pt x="912" y="600"/>
                  </a:lnTo>
                  <a:lnTo>
                    <a:pt x="954" y="600"/>
                  </a:lnTo>
                  <a:lnTo>
                    <a:pt x="954" y="636"/>
                  </a:lnTo>
                  <a:lnTo>
                    <a:pt x="966" y="636"/>
                  </a:lnTo>
                  <a:lnTo>
                    <a:pt x="966" y="690"/>
                  </a:lnTo>
                  <a:lnTo>
                    <a:pt x="996" y="690"/>
                  </a:lnTo>
                  <a:lnTo>
                    <a:pt x="995" y="744"/>
                  </a:lnTo>
                  <a:lnTo>
                    <a:pt x="1061" y="744"/>
                  </a:lnTo>
                  <a:lnTo>
                    <a:pt x="1061" y="780"/>
                  </a:lnTo>
                  <a:lnTo>
                    <a:pt x="1115" y="780"/>
                  </a:lnTo>
                  <a:lnTo>
                    <a:pt x="1115" y="810"/>
                  </a:lnTo>
                  <a:lnTo>
                    <a:pt x="1133" y="810"/>
                  </a:lnTo>
                  <a:lnTo>
                    <a:pt x="1133" y="840"/>
                  </a:lnTo>
                  <a:lnTo>
                    <a:pt x="1187" y="840"/>
                  </a:lnTo>
                  <a:lnTo>
                    <a:pt x="1187" y="870"/>
                  </a:lnTo>
                  <a:lnTo>
                    <a:pt x="1229" y="870"/>
                  </a:lnTo>
                  <a:lnTo>
                    <a:pt x="1229" y="900"/>
                  </a:lnTo>
                  <a:lnTo>
                    <a:pt x="1247" y="900"/>
                  </a:lnTo>
                  <a:lnTo>
                    <a:pt x="1247" y="942"/>
                  </a:lnTo>
                  <a:lnTo>
                    <a:pt x="1265" y="942"/>
                  </a:lnTo>
                  <a:lnTo>
                    <a:pt x="1265" y="972"/>
                  </a:lnTo>
                  <a:lnTo>
                    <a:pt x="1403" y="972"/>
                  </a:lnTo>
                  <a:lnTo>
                    <a:pt x="1403" y="1038"/>
                  </a:lnTo>
                  <a:lnTo>
                    <a:pt x="1415" y="1038"/>
                  </a:lnTo>
                  <a:lnTo>
                    <a:pt x="1415" y="1074"/>
                  </a:lnTo>
                  <a:lnTo>
                    <a:pt x="1427" y="1074"/>
                  </a:lnTo>
                  <a:lnTo>
                    <a:pt x="1427" y="1092"/>
                  </a:lnTo>
                  <a:lnTo>
                    <a:pt x="1457" y="1092"/>
                  </a:lnTo>
                  <a:lnTo>
                    <a:pt x="1457" y="1128"/>
                  </a:lnTo>
                  <a:lnTo>
                    <a:pt x="1583" y="1128"/>
                  </a:lnTo>
                  <a:lnTo>
                    <a:pt x="1583" y="1164"/>
                  </a:lnTo>
                  <a:lnTo>
                    <a:pt x="1619" y="1164"/>
                  </a:lnTo>
                  <a:lnTo>
                    <a:pt x="1619" y="1194"/>
                  </a:lnTo>
                  <a:lnTo>
                    <a:pt x="1661" y="1194"/>
                  </a:lnTo>
                  <a:lnTo>
                    <a:pt x="1661" y="1266"/>
                  </a:lnTo>
                  <a:lnTo>
                    <a:pt x="1817" y="1266"/>
                  </a:lnTo>
                  <a:lnTo>
                    <a:pt x="1817" y="1284"/>
                  </a:lnTo>
                  <a:lnTo>
                    <a:pt x="1901" y="1284"/>
                  </a:lnTo>
                  <a:lnTo>
                    <a:pt x="1901" y="1320"/>
                  </a:lnTo>
                  <a:lnTo>
                    <a:pt x="2015" y="1320"/>
                  </a:lnTo>
                  <a:lnTo>
                    <a:pt x="2015" y="1386"/>
                  </a:lnTo>
                  <a:lnTo>
                    <a:pt x="2069" y="1386"/>
                  </a:lnTo>
                  <a:lnTo>
                    <a:pt x="2069" y="1428"/>
                  </a:lnTo>
                  <a:lnTo>
                    <a:pt x="2309" y="1428"/>
                  </a:lnTo>
                  <a:lnTo>
                    <a:pt x="2309" y="1458"/>
                  </a:lnTo>
                  <a:lnTo>
                    <a:pt x="2375" y="1458"/>
                  </a:lnTo>
                  <a:lnTo>
                    <a:pt x="2375" y="1488"/>
                  </a:lnTo>
                  <a:lnTo>
                    <a:pt x="2513" y="1488"/>
                  </a:lnTo>
                  <a:lnTo>
                    <a:pt x="2513" y="1518"/>
                  </a:lnTo>
                  <a:lnTo>
                    <a:pt x="2591" y="1518"/>
                  </a:lnTo>
                  <a:lnTo>
                    <a:pt x="2591" y="1554"/>
                  </a:lnTo>
                  <a:lnTo>
                    <a:pt x="2669" y="1554"/>
                  </a:lnTo>
                  <a:lnTo>
                    <a:pt x="2669" y="1584"/>
                  </a:lnTo>
                  <a:lnTo>
                    <a:pt x="2807" y="1584"/>
                  </a:lnTo>
                  <a:lnTo>
                    <a:pt x="2807" y="1620"/>
                  </a:lnTo>
                  <a:lnTo>
                    <a:pt x="2939" y="1620"/>
                  </a:lnTo>
                  <a:lnTo>
                    <a:pt x="2939" y="1662"/>
                  </a:lnTo>
                  <a:lnTo>
                    <a:pt x="2963" y="1662"/>
                  </a:lnTo>
                  <a:lnTo>
                    <a:pt x="2963" y="1692"/>
                  </a:lnTo>
                  <a:lnTo>
                    <a:pt x="3281" y="1692"/>
                  </a:lnTo>
                  <a:lnTo>
                    <a:pt x="3281" y="1746"/>
                  </a:lnTo>
                  <a:lnTo>
                    <a:pt x="3335" y="1746"/>
                  </a:lnTo>
                  <a:lnTo>
                    <a:pt x="3335" y="1794"/>
                  </a:lnTo>
                  <a:lnTo>
                    <a:pt x="3371" y="1794"/>
                  </a:lnTo>
                  <a:lnTo>
                    <a:pt x="3371" y="1854"/>
                  </a:lnTo>
                  <a:lnTo>
                    <a:pt x="3971" y="1848"/>
                  </a:lnTo>
                </a:path>
              </a:pathLst>
            </a:custGeom>
            <a:noFill/>
            <a:ln w="28575" cap="flat" cmpd="sng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" name="Group 336"/>
            <p:cNvGrpSpPr>
              <a:grpSpLocks/>
            </p:cNvGrpSpPr>
            <p:nvPr/>
          </p:nvGrpSpPr>
          <p:grpSpPr bwMode="auto">
            <a:xfrm>
              <a:off x="2907" y="2628"/>
              <a:ext cx="2083" cy="656"/>
              <a:chOff x="2907" y="2628"/>
              <a:chExt cx="2083" cy="656"/>
            </a:xfrm>
          </p:grpSpPr>
          <p:grpSp>
            <p:nvGrpSpPr>
              <p:cNvPr id="22" name="Group 89"/>
              <p:cNvGrpSpPr>
                <a:grpSpLocks/>
              </p:cNvGrpSpPr>
              <p:nvPr/>
            </p:nvGrpSpPr>
            <p:grpSpPr bwMode="auto">
              <a:xfrm>
                <a:off x="4937" y="3217"/>
                <a:ext cx="53" cy="60"/>
                <a:chOff x="4799" y="1789"/>
                <a:chExt cx="36" cy="36"/>
              </a:xfrm>
            </p:grpSpPr>
            <p:sp>
              <p:nvSpPr>
                <p:cNvPr id="38984" name="Line 90"/>
                <p:cNvSpPr>
                  <a:spLocks noChangeShapeType="1"/>
                </p:cNvSpPr>
                <p:nvPr/>
              </p:nvSpPr>
              <p:spPr bwMode="auto">
                <a:xfrm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85" name="Line 91"/>
                <p:cNvSpPr>
                  <a:spLocks noChangeShapeType="1"/>
                </p:cNvSpPr>
                <p:nvPr/>
              </p:nvSpPr>
              <p:spPr bwMode="auto">
                <a:xfrm rot="5400000"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92"/>
              <p:cNvGrpSpPr>
                <a:grpSpLocks/>
              </p:cNvGrpSpPr>
              <p:nvPr/>
            </p:nvGrpSpPr>
            <p:grpSpPr bwMode="auto">
              <a:xfrm>
                <a:off x="4581" y="3224"/>
                <a:ext cx="53" cy="60"/>
                <a:chOff x="4799" y="1789"/>
                <a:chExt cx="36" cy="36"/>
              </a:xfrm>
            </p:grpSpPr>
            <p:sp>
              <p:nvSpPr>
                <p:cNvPr id="38982" name="Line 93"/>
                <p:cNvSpPr>
                  <a:spLocks noChangeShapeType="1"/>
                </p:cNvSpPr>
                <p:nvPr/>
              </p:nvSpPr>
              <p:spPr bwMode="auto">
                <a:xfrm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83" name="Line 94"/>
                <p:cNvSpPr>
                  <a:spLocks noChangeShapeType="1"/>
                </p:cNvSpPr>
                <p:nvPr/>
              </p:nvSpPr>
              <p:spPr bwMode="auto">
                <a:xfrm rot="5400000"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95"/>
              <p:cNvGrpSpPr>
                <a:grpSpLocks/>
              </p:cNvGrpSpPr>
              <p:nvPr/>
            </p:nvGrpSpPr>
            <p:grpSpPr bwMode="auto">
              <a:xfrm>
                <a:off x="4462" y="3217"/>
                <a:ext cx="53" cy="60"/>
                <a:chOff x="4799" y="1789"/>
                <a:chExt cx="36" cy="36"/>
              </a:xfrm>
            </p:grpSpPr>
            <p:sp>
              <p:nvSpPr>
                <p:cNvPr id="38980" name="Line 96"/>
                <p:cNvSpPr>
                  <a:spLocks noChangeShapeType="1"/>
                </p:cNvSpPr>
                <p:nvPr/>
              </p:nvSpPr>
              <p:spPr bwMode="auto">
                <a:xfrm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81" name="Line 97"/>
                <p:cNvSpPr>
                  <a:spLocks noChangeShapeType="1"/>
                </p:cNvSpPr>
                <p:nvPr/>
              </p:nvSpPr>
              <p:spPr bwMode="auto">
                <a:xfrm rot="5400000"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98"/>
              <p:cNvGrpSpPr>
                <a:grpSpLocks/>
              </p:cNvGrpSpPr>
              <p:nvPr/>
            </p:nvGrpSpPr>
            <p:grpSpPr bwMode="auto">
              <a:xfrm>
                <a:off x="4313" y="3102"/>
                <a:ext cx="54" cy="60"/>
                <a:chOff x="4799" y="1789"/>
                <a:chExt cx="36" cy="36"/>
              </a:xfrm>
            </p:grpSpPr>
            <p:sp>
              <p:nvSpPr>
                <p:cNvPr id="38978" name="Line 99"/>
                <p:cNvSpPr>
                  <a:spLocks noChangeShapeType="1"/>
                </p:cNvSpPr>
                <p:nvPr/>
              </p:nvSpPr>
              <p:spPr bwMode="auto">
                <a:xfrm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79" name="Line 100"/>
                <p:cNvSpPr>
                  <a:spLocks noChangeShapeType="1"/>
                </p:cNvSpPr>
                <p:nvPr/>
              </p:nvSpPr>
              <p:spPr bwMode="auto">
                <a:xfrm rot="5400000"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101"/>
              <p:cNvGrpSpPr>
                <a:grpSpLocks/>
              </p:cNvGrpSpPr>
              <p:nvPr/>
            </p:nvGrpSpPr>
            <p:grpSpPr bwMode="auto">
              <a:xfrm>
                <a:off x="4011" y="3041"/>
                <a:ext cx="53" cy="60"/>
                <a:chOff x="4799" y="1789"/>
                <a:chExt cx="36" cy="36"/>
              </a:xfrm>
            </p:grpSpPr>
            <p:sp>
              <p:nvSpPr>
                <p:cNvPr id="38976" name="Line 102"/>
                <p:cNvSpPr>
                  <a:spLocks noChangeShapeType="1"/>
                </p:cNvSpPr>
                <p:nvPr/>
              </p:nvSpPr>
              <p:spPr bwMode="auto">
                <a:xfrm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77" name="Line 103"/>
                <p:cNvSpPr>
                  <a:spLocks noChangeShapeType="1"/>
                </p:cNvSpPr>
                <p:nvPr/>
              </p:nvSpPr>
              <p:spPr bwMode="auto">
                <a:xfrm rot="5400000"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04"/>
              <p:cNvGrpSpPr>
                <a:grpSpLocks/>
              </p:cNvGrpSpPr>
              <p:nvPr/>
            </p:nvGrpSpPr>
            <p:grpSpPr bwMode="auto">
              <a:xfrm>
                <a:off x="3874" y="2961"/>
                <a:ext cx="54" cy="59"/>
                <a:chOff x="4799" y="1789"/>
                <a:chExt cx="36" cy="36"/>
              </a:xfrm>
            </p:grpSpPr>
            <p:sp>
              <p:nvSpPr>
                <p:cNvPr id="38974" name="Line 105"/>
                <p:cNvSpPr>
                  <a:spLocks noChangeShapeType="1"/>
                </p:cNvSpPr>
                <p:nvPr/>
              </p:nvSpPr>
              <p:spPr bwMode="auto">
                <a:xfrm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75" name="Line 106"/>
                <p:cNvSpPr>
                  <a:spLocks noChangeShapeType="1"/>
                </p:cNvSpPr>
                <p:nvPr/>
              </p:nvSpPr>
              <p:spPr bwMode="auto">
                <a:xfrm rot="5400000"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107"/>
              <p:cNvGrpSpPr>
                <a:grpSpLocks/>
              </p:cNvGrpSpPr>
              <p:nvPr/>
            </p:nvGrpSpPr>
            <p:grpSpPr bwMode="auto">
              <a:xfrm>
                <a:off x="3150" y="2749"/>
                <a:ext cx="54" cy="60"/>
                <a:chOff x="4799" y="1789"/>
                <a:chExt cx="36" cy="36"/>
              </a:xfrm>
            </p:grpSpPr>
            <p:sp>
              <p:nvSpPr>
                <p:cNvPr id="38972" name="Line 108"/>
                <p:cNvSpPr>
                  <a:spLocks noChangeShapeType="1"/>
                </p:cNvSpPr>
                <p:nvPr/>
              </p:nvSpPr>
              <p:spPr bwMode="auto">
                <a:xfrm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73" name="Line 109"/>
                <p:cNvSpPr>
                  <a:spLocks noChangeShapeType="1"/>
                </p:cNvSpPr>
                <p:nvPr/>
              </p:nvSpPr>
              <p:spPr bwMode="auto">
                <a:xfrm rot="5400000"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110"/>
              <p:cNvGrpSpPr>
                <a:grpSpLocks/>
              </p:cNvGrpSpPr>
              <p:nvPr/>
            </p:nvGrpSpPr>
            <p:grpSpPr bwMode="auto">
              <a:xfrm>
                <a:off x="2907" y="2628"/>
                <a:ext cx="53" cy="60"/>
                <a:chOff x="4799" y="1789"/>
                <a:chExt cx="36" cy="36"/>
              </a:xfrm>
            </p:grpSpPr>
            <p:sp>
              <p:nvSpPr>
                <p:cNvPr id="38970" name="Line 111"/>
                <p:cNvSpPr>
                  <a:spLocks noChangeShapeType="1"/>
                </p:cNvSpPr>
                <p:nvPr/>
              </p:nvSpPr>
              <p:spPr bwMode="auto">
                <a:xfrm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71" name="Line 112"/>
                <p:cNvSpPr>
                  <a:spLocks noChangeShapeType="1"/>
                </p:cNvSpPr>
                <p:nvPr/>
              </p:nvSpPr>
              <p:spPr bwMode="auto">
                <a:xfrm rot="5400000"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0" name="Group 342"/>
          <p:cNvGrpSpPr>
            <a:grpSpLocks/>
          </p:cNvGrpSpPr>
          <p:nvPr/>
        </p:nvGrpSpPr>
        <p:grpSpPr bwMode="auto">
          <a:xfrm>
            <a:off x="1665288" y="1892300"/>
            <a:ext cx="6116637" cy="2312988"/>
            <a:chOff x="1049" y="1192"/>
            <a:chExt cx="3853" cy="1457"/>
          </a:xfrm>
        </p:grpSpPr>
        <p:sp>
          <p:nvSpPr>
            <p:cNvPr id="81120" name="Freeform 38"/>
            <p:cNvSpPr>
              <a:spLocks/>
            </p:cNvSpPr>
            <p:nvPr/>
          </p:nvSpPr>
          <p:spPr bwMode="auto">
            <a:xfrm>
              <a:off x="1049" y="1192"/>
              <a:ext cx="3853" cy="1426"/>
            </a:xfrm>
            <a:custGeom>
              <a:avLst/>
              <a:gdLst>
                <a:gd name="T0" fmla="*/ 0 w 3894"/>
                <a:gd name="T1" fmla="*/ 0 h 1284"/>
                <a:gd name="T2" fmla="*/ 2147483647 w 3894"/>
                <a:gd name="T3" fmla="*/ 0 h 1284"/>
                <a:gd name="T4" fmla="*/ 2147483647 w 3894"/>
                <a:gd name="T5" fmla="*/ 2147483647 h 1284"/>
                <a:gd name="T6" fmla="*/ 2147483647 w 3894"/>
                <a:gd name="T7" fmla="*/ 2147483647 h 1284"/>
                <a:gd name="T8" fmla="*/ 2147483647 w 3894"/>
                <a:gd name="T9" fmla="*/ 2147483647 h 1284"/>
                <a:gd name="T10" fmla="*/ 2147483647 w 3894"/>
                <a:gd name="T11" fmla="*/ 2147483647 h 1284"/>
                <a:gd name="T12" fmla="*/ 2147483647 w 3894"/>
                <a:gd name="T13" fmla="*/ 2147483647 h 1284"/>
                <a:gd name="T14" fmla="*/ 2147483647 w 3894"/>
                <a:gd name="T15" fmla="*/ 2147483647 h 1284"/>
                <a:gd name="T16" fmla="*/ 2147483647 w 3894"/>
                <a:gd name="T17" fmla="*/ 2147483647 h 1284"/>
                <a:gd name="T18" fmla="*/ 2147483647 w 3894"/>
                <a:gd name="T19" fmla="*/ 2147483647 h 1284"/>
                <a:gd name="T20" fmla="*/ 2147483647 w 3894"/>
                <a:gd name="T21" fmla="*/ 2147483647 h 1284"/>
                <a:gd name="T22" fmla="*/ 2147483647 w 3894"/>
                <a:gd name="T23" fmla="*/ 2147483647 h 1284"/>
                <a:gd name="T24" fmla="*/ 2147483647 w 3894"/>
                <a:gd name="T25" fmla="*/ 2147483647 h 1284"/>
                <a:gd name="T26" fmla="*/ 2147483647 w 3894"/>
                <a:gd name="T27" fmla="*/ 2147483647 h 1284"/>
                <a:gd name="T28" fmla="*/ 2147483647 w 3894"/>
                <a:gd name="T29" fmla="*/ 2147483647 h 1284"/>
                <a:gd name="T30" fmla="*/ 2147483647 w 3894"/>
                <a:gd name="T31" fmla="*/ 2147483647 h 1284"/>
                <a:gd name="T32" fmla="*/ 2147483647 w 3894"/>
                <a:gd name="T33" fmla="*/ 2147483647 h 1284"/>
                <a:gd name="T34" fmla="*/ 2147483647 w 3894"/>
                <a:gd name="T35" fmla="*/ 2147483647 h 1284"/>
                <a:gd name="T36" fmla="*/ 2147483647 w 3894"/>
                <a:gd name="T37" fmla="*/ 2147483647 h 1284"/>
                <a:gd name="T38" fmla="*/ 2147483647 w 3894"/>
                <a:gd name="T39" fmla="*/ 2147483647 h 1284"/>
                <a:gd name="T40" fmla="*/ 2147483647 w 3894"/>
                <a:gd name="T41" fmla="*/ 2147483647 h 1284"/>
                <a:gd name="T42" fmla="*/ 2147483647 w 3894"/>
                <a:gd name="T43" fmla="*/ 2147483647 h 1284"/>
                <a:gd name="T44" fmla="*/ 2147483647 w 3894"/>
                <a:gd name="T45" fmla="*/ 2147483647 h 1284"/>
                <a:gd name="T46" fmla="*/ 2147483647 w 3894"/>
                <a:gd name="T47" fmla="*/ 2147483647 h 1284"/>
                <a:gd name="T48" fmla="*/ 2147483647 w 3894"/>
                <a:gd name="T49" fmla="*/ 2147483647 h 1284"/>
                <a:gd name="T50" fmla="*/ 2147483647 w 3894"/>
                <a:gd name="T51" fmla="*/ 2147483647 h 1284"/>
                <a:gd name="T52" fmla="*/ 2147483647 w 3894"/>
                <a:gd name="T53" fmla="*/ 2147483647 h 1284"/>
                <a:gd name="T54" fmla="*/ 2147483647 w 3894"/>
                <a:gd name="T55" fmla="*/ 2147483647 h 1284"/>
                <a:gd name="T56" fmla="*/ 2147483647 w 3894"/>
                <a:gd name="T57" fmla="*/ 2147483647 h 1284"/>
                <a:gd name="T58" fmla="*/ 2147483647 w 3894"/>
                <a:gd name="T59" fmla="*/ 2147483647 h 1284"/>
                <a:gd name="T60" fmla="*/ 2147483647 w 3894"/>
                <a:gd name="T61" fmla="*/ 2147483647 h 1284"/>
                <a:gd name="T62" fmla="*/ 2147483647 w 3894"/>
                <a:gd name="T63" fmla="*/ 2147483647 h 1284"/>
                <a:gd name="T64" fmla="*/ 2147483647 w 3894"/>
                <a:gd name="T65" fmla="*/ 2147483647 h 1284"/>
                <a:gd name="T66" fmla="*/ 2147483647 w 3894"/>
                <a:gd name="T67" fmla="*/ 2147483647 h 12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94"/>
                <a:gd name="T103" fmla="*/ 0 h 1284"/>
                <a:gd name="T104" fmla="*/ 3894 w 3894"/>
                <a:gd name="T105" fmla="*/ 1284 h 12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94" h="1284">
                  <a:moveTo>
                    <a:pt x="0" y="0"/>
                  </a:moveTo>
                  <a:lnTo>
                    <a:pt x="108" y="0"/>
                  </a:lnTo>
                  <a:lnTo>
                    <a:pt x="108" y="96"/>
                  </a:lnTo>
                  <a:lnTo>
                    <a:pt x="156" y="96"/>
                  </a:lnTo>
                  <a:lnTo>
                    <a:pt x="156" y="120"/>
                  </a:lnTo>
                  <a:lnTo>
                    <a:pt x="174" y="120"/>
                  </a:lnTo>
                  <a:lnTo>
                    <a:pt x="174" y="168"/>
                  </a:lnTo>
                  <a:lnTo>
                    <a:pt x="252" y="168"/>
                  </a:lnTo>
                  <a:lnTo>
                    <a:pt x="251" y="189"/>
                  </a:lnTo>
                  <a:lnTo>
                    <a:pt x="667" y="189"/>
                  </a:lnTo>
                  <a:lnTo>
                    <a:pt x="667" y="269"/>
                  </a:lnTo>
                  <a:lnTo>
                    <a:pt x="787" y="269"/>
                  </a:lnTo>
                  <a:lnTo>
                    <a:pt x="787" y="365"/>
                  </a:lnTo>
                  <a:lnTo>
                    <a:pt x="955" y="365"/>
                  </a:lnTo>
                  <a:lnTo>
                    <a:pt x="955" y="453"/>
                  </a:lnTo>
                  <a:lnTo>
                    <a:pt x="995" y="453"/>
                  </a:lnTo>
                  <a:lnTo>
                    <a:pt x="995" y="541"/>
                  </a:lnTo>
                  <a:lnTo>
                    <a:pt x="1041" y="541"/>
                  </a:lnTo>
                  <a:lnTo>
                    <a:pt x="1041" y="637"/>
                  </a:lnTo>
                  <a:lnTo>
                    <a:pt x="1113" y="637"/>
                  </a:lnTo>
                  <a:lnTo>
                    <a:pt x="1113" y="717"/>
                  </a:lnTo>
                  <a:lnTo>
                    <a:pt x="1449" y="717"/>
                  </a:lnTo>
                  <a:lnTo>
                    <a:pt x="1449" y="805"/>
                  </a:lnTo>
                  <a:lnTo>
                    <a:pt x="1545" y="805"/>
                  </a:lnTo>
                  <a:lnTo>
                    <a:pt x="1548" y="900"/>
                  </a:lnTo>
                  <a:lnTo>
                    <a:pt x="1584" y="900"/>
                  </a:lnTo>
                  <a:lnTo>
                    <a:pt x="1584" y="990"/>
                  </a:lnTo>
                  <a:lnTo>
                    <a:pt x="2154" y="990"/>
                  </a:lnTo>
                  <a:lnTo>
                    <a:pt x="2154" y="1086"/>
                  </a:lnTo>
                  <a:lnTo>
                    <a:pt x="2244" y="1086"/>
                  </a:lnTo>
                  <a:lnTo>
                    <a:pt x="2244" y="1188"/>
                  </a:lnTo>
                  <a:lnTo>
                    <a:pt x="2286" y="1188"/>
                  </a:lnTo>
                  <a:lnTo>
                    <a:pt x="2286" y="1284"/>
                  </a:lnTo>
                  <a:lnTo>
                    <a:pt x="3894" y="1284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" name="Group 69"/>
            <p:cNvGrpSpPr>
              <a:grpSpLocks/>
            </p:cNvGrpSpPr>
            <p:nvPr/>
          </p:nvGrpSpPr>
          <p:grpSpPr bwMode="auto">
            <a:xfrm>
              <a:off x="3090" y="2263"/>
              <a:ext cx="1806" cy="386"/>
              <a:chOff x="3239" y="1969"/>
              <a:chExt cx="1826" cy="348"/>
            </a:xfrm>
          </p:grpSpPr>
          <p:sp>
            <p:nvSpPr>
              <p:cNvPr id="38986" name="Line 70"/>
              <p:cNvSpPr>
                <a:spLocks noChangeShapeType="1"/>
              </p:cNvSpPr>
              <p:nvPr/>
            </p:nvSpPr>
            <p:spPr bwMode="auto">
              <a:xfrm>
                <a:off x="5011" y="2290"/>
                <a:ext cx="54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7" name="Line 71"/>
              <p:cNvSpPr>
                <a:spLocks noChangeShapeType="1"/>
              </p:cNvSpPr>
              <p:nvPr/>
            </p:nvSpPr>
            <p:spPr bwMode="auto">
              <a:xfrm rot="5400000">
                <a:off x="5011" y="2290"/>
                <a:ext cx="54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8" name="Line 72"/>
              <p:cNvSpPr>
                <a:spLocks noChangeShapeType="1"/>
              </p:cNvSpPr>
              <p:nvPr/>
            </p:nvSpPr>
            <p:spPr bwMode="auto">
              <a:xfrm>
                <a:off x="4668" y="2290"/>
                <a:ext cx="55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9" name="Line 73"/>
              <p:cNvSpPr>
                <a:spLocks noChangeShapeType="1"/>
              </p:cNvSpPr>
              <p:nvPr/>
            </p:nvSpPr>
            <p:spPr bwMode="auto">
              <a:xfrm rot="5400000">
                <a:off x="4669" y="2290"/>
                <a:ext cx="54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0" name="Line 74"/>
              <p:cNvSpPr>
                <a:spLocks noChangeShapeType="1"/>
              </p:cNvSpPr>
              <p:nvPr/>
            </p:nvSpPr>
            <p:spPr bwMode="auto">
              <a:xfrm>
                <a:off x="4599" y="2290"/>
                <a:ext cx="62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1" name="Line 75"/>
              <p:cNvSpPr>
                <a:spLocks noChangeShapeType="1"/>
              </p:cNvSpPr>
              <p:nvPr/>
            </p:nvSpPr>
            <p:spPr bwMode="auto">
              <a:xfrm rot="5400000">
                <a:off x="4608" y="2290"/>
                <a:ext cx="54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2" name="Line 76"/>
              <p:cNvSpPr>
                <a:spLocks noChangeShapeType="1"/>
              </p:cNvSpPr>
              <p:nvPr/>
            </p:nvSpPr>
            <p:spPr bwMode="auto">
              <a:xfrm>
                <a:off x="4097" y="2290"/>
                <a:ext cx="56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3" name="Line 77"/>
              <p:cNvSpPr>
                <a:spLocks noChangeShapeType="1"/>
              </p:cNvSpPr>
              <p:nvPr/>
            </p:nvSpPr>
            <p:spPr bwMode="auto">
              <a:xfrm rot="5400000">
                <a:off x="4097" y="2290"/>
                <a:ext cx="54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4" name="Line 78"/>
              <p:cNvSpPr>
                <a:spLocks noChangeShapeType="1"/>
              </p:cNvSpPr>
              <p:nvPr/>
            </p:nvSpPr>
            <p:spPr bwMode="auto">
              <a:xfrm>
                <a:off x="3613" y="2290"/>
                <a:ext cx="57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5" name="Line 79"/>
              <p:cNvSpPr>
                <a:spLocks noChangeShapeType="1"/>
              </p:cNvSpPr>
              <p:nvPr/>
            </p:nvSpPr>
            <p:spPr bwMode="auto">
              <a:xfrm rot="5400000">
                <a:off x="3613" y="2290"/>
                <a:ext cx="54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6" name="Line 80"/>
              <p:cNvSpPr>
                <a:spLocks noChangeShapeType="1"/>
              </p:cNvSpPr>
              <p:nvPr/>
            </p:nvSpPr>
            <p:spPr bwMode="auto">
              <a:xfrm>
                <a:off x="3935" y="2290"/>
                <a:ext cx="54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7" name="Line 81"/>
              <p:cNvSpPr>
                <a:spLocks noChangeShapeType="1"/>
              </p:cNvSpPr>
              <p:nvPr/>
            </p:nvSpPr>
            <p:spPr bwMode="auto">
              <a:xfrm rot="5400000">
                <a:off x="3935" y="2290"/>
                <a:ext cx="54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8" name="Line 82"/>
              <p:cNvSpPr>
                <a:spLocks noChangeShapeType="1"/>
              </p:cNvSpPr>
              <p:nvPr/>
            </p:nvSpPr>
            <p:spPr bwMode="auto">
              <a:xfrm>
                <a:off x="3899" y="2290"/>
                <a:ext cx="54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9" name="Line 83"/>
              <p:cNvSpPr>
                <a:spLocks noChangeShapeType="1"/>
              </p:cNvSpPr>
              <p:nvPr/>
            </p:nvSpPr>
            <p:spPr bwMode="auto">
              <a:xfrm rot="5400000">
                <a:off x="3899" y="2290"/>
                <a:ext cx="54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00" name="Line 84"/>
              <p:cNvSpPr>
                <a:spLocks noChangeShapeType="1"/>
              </p:cNvSpPr>
              <p:nvPr/>
            </p:nvSpPr>
            <p:spPr bwMode="auto">
              <a:xfrm>
                <a:off x="3653" y="2290"/>
                <a:ext cx="54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01" name="Line 85"/>
              <p:cNvSpPr>
                <a:spLocks noChangeShapeType="1"/>
              </p:cNvSpPr>
              <p:nvPr/>
            </p:nvSpPr>
            <p:spPr bwMode="auto">
              <a:xfrm rot="5400000">
                <a:off x="3653" y="2290"/>
                <a:ext cx="54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02" name="Line 86"/>
              <p:cNvSpPr>
                <a:spLocks noChangeShapeType="1"/>
              </p:cNvSpPr>
              <p:nvPr/>
            </p:nvSpPr>
            <p:spPr bwMode="auto">
              <a:xfrm>
                <a:off x="3239" y="1996"/>
                <a:ext cx="54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03" name="Line 87"/>
              <p:cNvSpPr>
                <a:spLocks noChangeShapeType="1"/>
              </p:cNvSpPr>
              <p:nvPr/>
            </p:nvSpPr>
            <p:spPr bwMode="auto">
              <a:xfrm rot="5400000">
                <a:off x="3239" y="1996"/>
                <a:ext cx="54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9008" name="Group 343"/>
          <p:cNvGrpSpPr>
            <a:grpSpLocks/>
          </p:cNvGrpSpPr>
          <p:nvPr/>
        </p:nvGrpSpPr>
        <p:grpSpPr bwMode="auto">
          <a:xfrm>
            <a:off x="1666875" y="1903413"/>
            <a:ext cx="6518275" cy="2154237"/>
            <a:chOff x="1050" y="1199"/>
            <a:chExt cx="4106" cy="1357"/>
          </a:xfrm>
        </p:grpSpPr>
        <p:sp>
          <p:nvSpPr>
            <p:cNvPr id="81122" name="Freeform 40"/>
            <p:cNvSpPr>
              <a:spLocks/>
            </p:cNvSpPr>
            <p:nvPr/>
          </p:nvSpPr>
          <p:spPr bwMode="auto">
            <a:xfrm>
              <a:off x="1050" y="1199"/>
              <a:ext cx="4106" cy="1326"/>
            </a:xfrm>
            <a:custGeom>
              <a:avLst/>
              <a:gdLst>
                <a:gd name="T0" fmla="*/ 0 w 4151"/>
                <a:gd name="T1" fmla="*/ 0 h 1194"/>
                <a:gd name="T2" fmla="*/ 2147483647 w 4151"/>
                <a:gd name="T3" fmla="*/ 0 h 1194"/>
                <a:gd name="T4" fmla="*/ 2147483647 w 4151"/>
                <a:gd name="T5" fmla="*/ 2147483647 h 1194"/>
                <a:gd name="T6" fmla="*/ 2147483647 w 4151"/>
                <a:gd name="T7" fmla="*/ 2147483647 h 1194"/>
                <a:gd name="T8" fmla="*/ 2147483647 w 4151"/>
                <a:gd name="T9" fmla="*/ 2147483647 h 1194"/>
                <a:gd name="T10" fmla="*/ 2147483647 w 4151"/>
                <a:gd name="T11" fmla="*/ 2147483647 h 1194"/>
                <a:gd name="T12" fmla="*/ 2147483647 w 4151"/>
                <a:gd name="T13" fmla="*/ 2147483647 h 1194"/>
                <a:gd name="T14" fmla="*/ 2147483647 w 4151"/>
                <a:gd name="T15" fmla="*/ 2147483647 h 1194"/>
                <a:gd name="T16" fmla="*/ 2147483647 w 4151"/>
                <a:gd name="T17" fmla="*/ 2147483647 h 1194"/>
                <a:gd name="T18" fmla="*/ 2147483647 w 4151"/>
                <a:gd name="T19" fmla="*/ 2147483647 h 1194"/>
                <a:gd name="T20" fmla="*/ 2147483647 w 4151"/>
                <a:gd name="T21" fmla="*/ 2147483647 h 1194"/>
                <a:gd name="T22" fmla="*/ 2147483647 w 4151"/>
                <a:gd name="T23" fmla="*/ 2147483647 h 1194"/>
                <a:gd name="T24" fmla="*/ 2147483647 w 4151"/>
                <a:gd name="T25" fmla="*/ 2147483647 h 1194"/>
                <a:gd name="T26" fmla="*/ 2147483647 w 4151"/>
                <a:gd name="T27" fmla="*/ 2147483647 h 1194"/>
                <a:gd name="T28" fmla="*/ 2147483647 w 4151"/>
                <a:gd name="T29" fmla="*/ 2147483647 h 1194"/>
                <a:gd name="T30" fmla="*/ 2147483647 w 4151"/>
                <a:gd name="T31" fmla="*/ 2147483647 h 1194"/>
                <a:gd name="T32" fmla="*/ 2147483647 w 4151"/>
                <a:gd name="T33" fmla="*/ 2147483647 h 1194"/>
                <a:gd name="T34" fmla="*/ 2147483647 w 4151"/>
                <a:gd name="T35" fmla="*/ 2147483647 h 1194"/>
                <a:gd name="T36" fmla="*/ 2147483647 w 4151"/>
                <a:gd name="T37" fmla="*/ 2147483647 h 1194"/>
                <a:gd name="T38" fmla="*/ 2147483647 w 4151"/>
                <a:gd name="T39" fmla="*/ 2147483647 h 1194"/>
                <a:gd name="T40" fmla="*/ 2147483647 w 4151"/>
                <a:gd name="T41" fmla="*/ 2147483647 h 1194"/>
                <a:gd name="T42" fmla="*/ 2147483647 w 4151"/>
                <a:gd name="T43" fmla="*/ 2147483647 h 11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51"/>
                <a:gd name="T67" fmla="*/ 0 h 1194"/>
                <a:gd name="T68" fmla="*/ 4151 w 4151"/>
                <a:gd name="T69" fmla="*/ 1194 h 11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51" h="1194">
                  <a:moveTo>
                    <a:pt x="0" y="0"/>
                  </a:moveTo>
                  <a:lnTo>
                    <a:pt x="252" y="0"/>
                  </a:lnTo>
                  <a:lnTo>
                    <a:pt x="252" y="102"/>
                  </a:lnTo>
                  <a:lnTo>
                    <a:pt x="708" y="102"/>
                  </a:lnTo>
                  <a:lnTo>
                    <a:pt x="708" y="192"/>
                  </a:lnTo>
                  <a:lnTo>
                    <a:pt x="798" y="192"/>
                  </a:lnTo>
                  <a:lnTo>
                    <a:pt x="798" y="294"/>
                  </a:lnTo>
                  <a:lnTo>
                    <a:pt x="966" y="294"/>
                  </a:lnTo>
                  <a:lnTo>
                    <a:pt x="966" y="390"/>
                  </a:lnTo>
                  <a:lnTo>
                    <a:pt x="1266" y="390"/>
                  </a:lnTo>
                  <a:lnTo>
                    <a:pt x="1266" y="492"/>
                  </a:lnTo>
                  <a:lnTo>
                    <a:pt x="1547" y="492"/>
                  </a:lnTo>
                  <a:lnTo>
                    <a:pt x="1547" y="588"/>
                  </a:lnTo>
                  <a:lnTo>
                    <a:pt x="1955" y="588"/>
                  </a:lnTo>
                  <a:lnTo>
                    <a:pt x="1955" y="690"/>
                  </a:lnTo>
                  <a:lnTo>
                    <a:pt x="2094" y="690"/>
                  </a:lnTo>
                  <a:lnTo>
                    <a:pt x="2094" y="792"/>
                  </a:lnTo>
                  <a:lnTo>
                    <a:pt x="2322" y="792"/>
                  </a:lnTo>
                  <a:lnTo>
                    <a:pt x="2322" y="900"/>
                  </a:lnTo>
                  <a:lnTo>
                    <a:pt x="3401" y="900"/>
                  </a:lnTo>
                  <a:lnTo>
                    <a:pt x="3401" y="1194"/>
                  </a:lnTo>
                  <a:lnTo>
                    <a:pt x="4151" y="1194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009" name="Group 41"/>
            <p:cNvGrpSpPr>
              <a:grpSpLocks/>
            </p:cNvGrpSpPr>
            <p:nvPr/>
          </p:nvGrpSpPr>
          <p:grpSpPr bwMode="auto">
            <a:xfrm>
              <a:off x="2876" y="1821"/>
              <a:ext cx="2270" cy="735"/>
              <a:chOff x="3023" y="1571"/>
              <a:chExt cx="2294" cy="662"/>
            </a:xfrm>
          </p:grpSpPr>
          <p:grpSp>
            <p:nvGrpSpPr>
              <p:cNvPr id="39010" name="Group 42"/>
              <p:cNvGrpSpPr>
                <a:grpSpLocks/>
              </p:cNvGrpSpPr>
              <p:nvPr/>
            </p:nvGrpSpPr>
            <p:grpSpPr bwMode="auto">
              <a:xfrm>
                <a:off x="5263" y="2177"/>
                <a:ext cx="54" cy="54"/>
                <a:chOff x="4799" y="1789"/>
                <a:chExt cx="36" cy="36"/>
              </a:xfrm>
            </p:grpSpPr>
            <p:sp>
              <p:nvSpPr>
                <p:cNvPr id="39029" name="Line 43"/>
                <p:cNvSpPr>
                  <a:spLocks noChangeShapeType="1"/>
                </p:cNvSpPr>
                <p:nvPr/>
              </p:nvSpPr>
              <p:spPr bwMode="auto">
                <a:xfrm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30" name="Line 44"/>
                <p:cNvSpPr>
                  <a:spLocks noChangeShapeType="1"/>
                </p:cNvSpPr>
                <p:nvPr/>
              </p:nvSpPr>
              <p:spPr bwMode="auto">
                <a:xfrm rot="5400000"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011" name="Group 45"/>
              <p:cNvGrpSpPr>
                <a:grpSpLocks/>
              </p:cNvGrpSpPr>
              <p:nvPr/>
            </p:nvGrpSpPr>
            <p:grpSpPr bwMode="auto">
              <a:xfrm>
                <a:off x="4639" y="2179"/>
                <a:ext cx="54" cy="54"/>
                <a:chOff x="4799" y="1789"/>
                <a:chExt cx="36" cy="36"/>
              </a:xfrm>
            </p:grpSpPr>
            <p:sp>
              <p:nvSpPr>
                <p:cNvPr id="39027" name="Line 46"/>
                <p:cNvSpPr>
                  <a:spLocks noChangeShapeType="1"/>
                </p:cNvSpPr>
                <p:nvPr/>
              </p:nvSpPr>
              <p:spPr bwMode="auto">
                <a:xfrm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28" name="Line 47"/>
                <p:cNvSpPr>
                  <a:spLocks noChangeShapeType="1"/>
                </p:cNvSpPr>
                <p:nvPr/>
              </p:nvSpPr>
              <p:spPr bwMode="auto">
                <a:xfrm rot="5400000"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012" name="Group 48"/>
              <p:cNvGrpSpPr>
                <a:grpSpLocks/>
              </p:cNvGrpSpPr>
              <p:nvPr/>
            </p:nvGrpSpPr>
            <p:grpSpPr bwMode="auto">
              <a:xfrm>
                <a:off x="4137" y="1885"/>
                <a:ext cx="54" cy="54"/>
                <a:chOff x="4799" y="1789"/>
                <a:chExt cx="36" cy="36"/>
              </a:xfrm>
            </p:grpSpPr>
            <p:sp>
              <p:nvSpPr>
                <p:cNvPr id="39025" name="Line 49"/>
                <p:cNvSpPr>
                  <a:spLocks noChangeShapeType="1"/>
                </p:cNvSpPr>
                <p:nvPr/>
              </p:nvSpPr>
              <p:spPr bwMode="auto">
                <a:xfrm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26" name="Line 50"/>
                <p:cNvSpPr>
                  <a:spLocks noChangeShapeType="1"/>
                </p:cNvSpPr>
                <p:nvPr/>
              </p:nvSpPr>
              <p:spPr bwMode="auto">
                <a:xfrm rot="5400000"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031" name="Group 51"/>
              <p:cNvGrpSpPr>
                <a:grpSpLocks/>
              </p:cNvGrpSpPr>
              <p:nvPr/>
            </p:nvGrpSpPr>
            <p:grpSpPr bwMode="auto">
              <a:xfrm>
                <a:off x="4025" y="1885"/>
                <a:ext cx="54" cy="54"/>
                <a:chOff x="4799" y="1789"/>
                <a:chExt cx="36" cy="36"/>
              </a:xfrm>
            </p:grpSpPr>
            <p:sp>
              <p:nvSpPr>
                <p:cNvPr id="39023" name="Line 52"/>
                <p:cNvSpPr>
                  <a:spLocks noChangeShapeType="1"/>
                </p:cNvSpPr>
                <p:nvPr/>
              </p:nvSpPr>
              <p:spPr bwMode="auto">
                <a:xfrm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24" name="Line 53"/>
                <p:cNvSpPr>
                  <a:spLocks noChangeShapeType="1"/>
                </p:cNvSpPr>
                <p:nvPr/>
              </p:nvSpPr>
              <p:spPr bwMode="auto">
                <a:xfrm rot="5400000"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032" name="Group 54"/>
              <p:cNvGrpSpPr>
                <a:grpSpLocks/>
              </p:cNvGrpSpPr>
              <p:nvPr/>
            </p:nvGrpSpPr>
            <p:grpSpPr bwMode="auto">
              <a:xfrm>
                <a:off x="3977" y="1885"/>
                <a:ext cx="54" cy="54"/>
                <a:chOff x="4799" y="1789"/>
                <a:chExt cx="36" cy="36"/>
              </a:xfrm>
            </p:grpSpPr>
            <p:sp>
              <p:nvSpPr>
                <p:cNvPr id="39021" name="Line 55"/>
                <p:cNvSpPr>
                  <a:spLocks noChangeShapeType="1"/>
                </p:cNvSpPr>
                <p:nvPr/>
              </p:nvSpPr>
              <p:spPr bwMode="auto">
                <a:xfrm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22" name="Line 56"/>
                <p:cNvSpPr>
                  <a:spLocks noChangeShapeType="1"/>
                </p:cNvSpPr>
                <p:nvPr/>
              </p:nvSpPr>
              <p:spPr bwMode="auto">
                <a:xfrm rot="5400000"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033" name="Group 57"/>
              <p:cNvGrpSpPr>
                <a:grpSpLocks/>
              </p:cNvGrpSpPr>
              <p:nvPr/>
            </p:nvGrpSpPr>
            <p:grpSpPr bwMode="auto">
              <a:xfrm>
                <a:off x="3949" y="1885"/>
                <a:ext cx="54" cy="54"/>
                <a:chOff x="4799" y="1789"/>
                <a:chExt cx="36" cy="36"/>
              </a:xfrm>
            </p:grpSpPr>
            <p:sp>
              <p:nvSpPr>
                <p:cNvPr id="39019" name="Line 58"/>
                <p:cNvSpPr>
                  <a:spLocks noChangeShapeType="1"/>
                </p:cNvSpPr>
                <p:nvPr/>
              </p:nvSpPr>
              <p:spPr bwMode="auto">
                <a:xfrm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20" name="Line 59"/>
                <p:cNvSpPr>
                  <a:spLocks noChangeShapeType="1"/>
                </p:cNvSpPr>
                <p:nvPr/>
              </p:nvSpPr>
              <p:spPr bwMode="auto">
                <a:xfrm rot="5400000"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034" name="Group 60"/>
              <p:cNvGrpSpPr>
                <a:grpSpLocks/>
              </p:cNvGrpSpPr>
              <p:nvPr/>
            </p:nvGrpSpPr>
            <p:grpSpPr bwMode="auto">
              <a:xfrm>
                <a:off x="3921" y="1885"/>
                <a:ext cx="54" cy="54"/>
                <a:chOff x="4799" y="1789"/>
                <a:chExt cx="36" cy="36"/>
              </a:xfrm>
            </p:grpSpPr>
            <p:sp>
              <p:nvSpPr>
                <p:cNvPr id="39017" name="Line 61"/>
                <p:cNvSpPr>
                  <a:spLocks noChangeShapeType="1"/>
                </p:cNvSpPr>
                <p:nvPr/>
              </p:nvSpPr>
              <p:spPr bwMode="auto">
                <a:xfrm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18" name="Line 62"/>
                <p:cNvSpPr>
                  <a:spLocks noChangeShapeType="1"/>
                </p:cNvSpPr>
                <p:nvPr/>
              </p:nvSpPr>
              <p:spPr bwMode="auto">
                <a:xfrm rot="5400000"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035" name="Group 63"/>
              <p:cNvGrpSpPr>
                <a:grpSpLocks/>
              </p:cNvGrpSpPr>
              <p:nvPr/>
            </p:nvGrpSpPr>
            <p:grpSpPr bwMode="auto">
              <a:xfrm>
                <a:off x="3655" y="1885"/>
                <a:ext cx="54" cy="54"/>
                <a:chOff x="4799" y="1789"/>
                <a:chExt cx="36" cy="36"/>
              </a:xfrm>
            </p:grpSpPr>
            <p:sp>
              <p:nvSpPr>
                <p:cNvPr id="39015" name="Line 64"/>
                <p:cNvSpPr>
                  <a:spLocks noChangeShapeType="1"/>
                </p:cNvSpPr>
                <p:nvPr/>
              </p:nvSpPr>
              <p:spPr bwMode="auto">
                <a:xfrm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16" name="Line 65"/>
                <p:cNvSpPr>
                  <a:spLocks noChangeShapeType="1"/>
                </p:cNvSpPr>
                <p:nvPr/>
              </p:nvSpPr>
              <p:spPr bwMode="auto">
                <a:xfrm rot="5400000"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036" name="Group 66"/>
              <p:cNvGrpSpPr>
                <a:grpSpLocks/>
              </p:cNvGrpSpPr>
              <p:nvPr/>
            </p:nvGrpSpPr>
            <p:grpSpPr bwMode="auto">
              <a:xfrm>
                <a:off x="3023" y="1571"/>
                <a:ext cx="54" cy="54"/>
                <a:chOff x="4799" y="1789"/>
                <a:chExt cx="36" cy="36"/>
              </a:xfrm>
            </p:grpSpPr>
            <p:sp>
              <p:nvSpPr>
                <p:cNvPr id="39013" name="Line 67"/>
                <p:cNvSpPr>
                  <a:spLocks noChangeShapeType="1"/>
                </p:cNvSpPr>
                <p:nvPr/>
              </p:nvSpPr>
              <p:spPr bwMode="auto">
                <a:xfrm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14" name="Line 68"/>
                <p:cNvSpPr>
                  <a:spLocks noChangeShapeType="1"/>
                </p:cNvSpPr>
                <p:nvPr/>
              </p:nvSpPr>
              <p:spPr bwMode="auto">
                <a:xfrm rot="5400000">
                  <a:off x="4799" y="1807"/>
                  <a:ext cx="36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4185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3" t="28336" r="41524" b="6233"/>
          <a:stretch>
            <a:fillRect/>
          </a:stretch>
        </p:blipFill>
        <p:spPr bwMode="auto">
          <a:xfrm>
            <a:off x="-3175" y="11113"/>
            <a:ext cx="4321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3830" name="Line 6"/>
          <p:cNvSpPr>
            <a:spLocks noChangeShapeType="1"/>
          </p:cNvSpPr>
          <p:nvPr/>
        </p:nvSpPr>
        <p:spPr bwMode="auto">
          <a:xfrm>
            <a:off x="860425" y="1290638"/>
            <a:ext cx="3457575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333831" name="Line 7"/>
          <p:cNvSpPr>
            <a:spLocks noChangeShapeType="1"/>
          </p:cNvSpPr>
          <p:nvPr/>
        </p:nvSpPr>
        <p:spPr bwMode="auto">
          <a:xfrm>
            <a:off x="860425" y="3838575"/>
            <a:ext cx="338455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333832" name="Line 8"/>
          <p:cNvSpPr>
            <a:spLocks noChangeShapeType="1"/>
          </p:cNvSpPr>
          <p:nvPr/>
        </p:nvSpPr>
        <p:spPr bwMode="auto">
          <a:xfrm>
            <a:off x="860425" y="5827713"/>
            <a:ext cx="3384550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333833" name="Text Box 9"/>
          <p:cNvSpPr txBox="1">
            <a:spLocks noChangeArrowheads="1"/>
          </p:cNvSpPr>
          <p:nvPr/>
        </p:nvSpPr>
        <p:spPr bwMode="auto">
          <a:xfrm>
            <a:off x="4356100" y="0"/>
            <a:ext cx="4787900" cy="54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Phase</a:t>
            </a:r>
            <a:r>
              <a:rPr lang="es-MX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 and II </a:t>
            </a:r>
            <a:r>
              <a:rPr lang="es-MX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study</a:t>
            </a:r>
            <a:r>
              <a:rPr lang="es-MX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es-MX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azacitidine</a:t>
            </a:r>
            <a:r>
              <a:rPr lang="es-MX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 </a:t>
            </a:r>
            <a:r>
              <a:rPr lang="es-MX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japanese</a:t>
            </a:r>
            <a:r>
              <a:rPr lang="es-MX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patientes</a:t>
            </a:r>
            <a:r>
              <a:rPr lang="es-MX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with</a:t>
            </a:r>
            <a:r>
              <a:rPr lang="es-MX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myelodysplastic</a:t>
            </a:r>
            <a:r>
              <a:rPr lang="es-MX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syndromes</a:t>
            </a:r>
            <a:r>
              <a:rPr lang="es-MX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es-MX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Uchida</a:t>
            </a:r>
            <a:r>
              <a:rPr lang="es-MX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 </a:t>
            </a:r>
            <a:r>
              <a:rPr lang="es-MX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 al. </a:t>
            </a:r>
            <a:r>
              <a:rPr lang="es-MX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Cancer</a:t>
            </a:r>
            <a:r>
              <a:rPr lang="es-MX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Sci</a:t>
            </a:r>
            <a:r>
              <a:rPr lang="es-MX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s-MX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doi</a:t>
            </a:r>
            <a:r>
              <a:rPr lang="es-MX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10.1111/j.1349-7006.2011.</a:t>
            </a:r>
          </a:p>
          <a:p>
            <a:pPr>
              <a:spcBef>
                <a:spcPct val="50000"/>
              </a:spcBef>
            </a:pPr>
            <a:r>
              <a:rPr lang="es-MX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Objetivo</a:t>
            </a:r>
            <a:r>
              <a:rPr lang="es-MX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Evaluar farmacocinética, eficacia y seguridad de </a:t>
            </a:r>
            <a:r>
              <a:rPr lang="es-MX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azacitidina</a:t>
            </a:r>
            <a:r>
              <a:rPr lang="es-MX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es-MX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Material y método</a:t>
            </a:r>
            <a:r>
              <a:rPr lang="es-MX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53 pacientes SMD </a:t>
            </a:r>
            <a:r>
              <a:rPr lang="es-MX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es-MX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novo</a:t>
            </a:r>
            <a:r>
              <a:rPr lang="es-MX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es-MX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Azacitidina</a:t>
            </a:r>
            <a:r>
              <a:rPr lang="es-MX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75 mg/m</a:t>
            </a:r>
            <a:r>
              <a:rPr lang="es-MX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</a:t>
            </a:r>
            <a:r>
              <a:rPr lang="es-MX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s-MX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i.v</a:t>
            </a:r>
            <a:r>
              <a:rPr lang="es-MX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= 26 o </a:t>
            </a:r>
            <a:r>
              <a:rPr lang="es-MX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s.c</a:t>
            </a:r>
            <a:r>
              <a:rPr lang="es-MX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 27) x día x 7 días cada 28 días. Mediana edad 65 años (35-77). Intermedio-1 = 43.4 %, intermedio-2 28.3 %, alto = 28.3 %. </a:t>
            </a:r>
            <a:r>
              <a:rPr lang="es-MX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Resultados</a:t>
            </a:r>
            <a:r>
              <a:rPr lang="es-MX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Mediana de ciclos = 7 (1-18). Mejoría hematológica 54.9 %, respuestas </a:t>
            </a:r>
            <a:r>
              <a:rPr lang="es-MX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completa+parcial</a:t>
            </a:r>
            <a:r>
              <a:rPr lang="es-MX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 28.3 %, igual respuesta para </a:t>
            </a:r>
            <a:r>
              <a:rPr lang="es-MX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i.v</a:t>
            </a:r>
            <a:r>
              <a:rPr lang="es-MX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y s.c. Efectos adversos en &gt;20 % (&gt;50 % fueron hematológicos grados </a:t>
            </a:r>
            <a:r>
              <a:rPr lang="es-MX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III-IV</a:t>
            </a:r>
            <a:r>
              <a:rPr lang="es-MX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). Mismo perfil de eficacia y seguridad para ambas rutas a excepción de complicaciones </a:t>
            </a:r>
            <a:r>
              <a:rPr lang="es-MX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situ</a:t>
            </a:r>
            <a:r>
              <a:rPr lang="es-MX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en vía s.c.</a:t>
            </a:r>
            <a:endParaRPr lang="es-E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6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3005" y="18864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MX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associated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improved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survival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myelodysplastic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syndrome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908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8,580 pacientes geriátricos con SMD mediana 80 años. Registro SEER-Medicare</a:t>
            </a:r>
          </a:p>
          <a:p>
            <a:r>
              <a:rPr lang="es-MX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El 14.7 % (1,267) recibieron </a:t>
            </a:r>
            <a:r>
              <a:rPr lang="es-MX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hipometilantes</a:t>
            </a:r>
            <a:r>
              <a:rPr lang="es-MX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. El 83.3 % (1,055) AREB</a:t>
            </a:r>
          </a:p>
          <a:p>
            <a:r>
              <a:rPr lang="es-MX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La supervivencia a 2 años en pacientes tratados con </a:t>
            </a:r>
            <a:r>
              <a:rPr lang="es-MX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hipometilantes</a:t>
            </a:r>
            <a:r>
              <a:rPr lang="es-MX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37.4 % y en los no tratados con </a:t>
            </a:r>
            <a:r>
              <a:rPr lang="es-MX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hipometilantes</a:t>
            </a:r>
            <a:r>
              <a:rPr lang="es-MX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49.4 %</a:t>
            </a:r>
          </a:p>
          <a:p>
            <a:pPr marL="0" indent="0">
              <a:buNone/>
            </a:pPr>
            <a:endParaRPr lang="es-MX" sz="3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Zeiman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AM, et al. </a:t>
            </a:r>
            <a:r>
              <a:rPr lang="es-MX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2016:doi;10.1002/cncr.29945</a:t>
            </a:r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0" y="1556792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17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AZACITIDINA</a:t>
            </a:r>
            <a:b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REACCIONES ADVERSAS HEMATOLÓGICAS GRADOS III-IV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Anemia				13.7 % a 60.7 %</a:t>
            </a:r>
          </a:p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Neutropenia 		24 % a 61.1 %</a:t>
            </a:r>
          </a:p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Trombocitopenia 	56 % a 58.2 % </a:t>
            </a:r>
          </a:p>
          <a:p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Santini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V, </a:t>
            </a:r>
            <a:r>
              <a:rPr lang="es-MX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Haematol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2010;85:130-138</a:t>
            </a:r>
            <a:endParaRPr lang="es-MX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0" y="1700808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85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MX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52553"/>
              </p:ext>
            </p:extLst>
          </p:nvPr>
        </p:nvGraphicFramePr>
        <p:xfrm>
          <a:off x="1397736" y="1600200"/>
          <a:ext cx="6275040" cy="3337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3200"/>
                <a:gridCol w="2743200"/>
                <a:gridCol w="78864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  <a:endParaRPr lang="es-MX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s-MX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Clasificación OMS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CRDU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ARSA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CRDM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63.5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AREB-1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11.7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AREB-2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5q del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Inclasificable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16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MX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29123079"/>
              </p:ext>
            </p:extLst>
          </p:nvPr>
        </p:nvGraphicFramePr>
        <p:xfrm>
          <a:off x="457200" y="1600200"/>
          <a:ext cx="4038600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46200"/>
                <a:gridCol w="1346200"/>
                <a:gridCol w="134620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  <a:endParaRPr lang="es-MX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IPSS-R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Muy bajo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20.8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Bajo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35.3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Intermedio</a:t>
                      </a:r>
                      <a:endParaRPr lang="es-MX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27.4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Muy alto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7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56375481"/>
              </p:ext>
            </p:extLst>
          </p:nvPr>
        </p:nvGraphicFramePr>
        <p:xfrm>
          <a:off x="4648200" y="1600200"/>
          <a:ext cx="4038600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46200"/>
                <a:gridCol w="1346200"/>
                <a:gridCol w="134620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  <a:endParaRPr lang="es-MX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WPSS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Muy bajo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Bajo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50.2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Intermedio</a:t>
                      </a:r>
                      <a:endParaRPr lang="es-MX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24.4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Muy alto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44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s-MX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SMD</a:t>
            </a:r>
            <a:br>
              <a:rPr lang="es-MX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DEFINICIÓN</a:t>
            </a:r>
            <a:endParaRPr lang="es-ES" sz="4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s-MX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Enfermedades </a:t>
            </a:r>
            <a:r>
              <a:rPr lang="es-MX" sz="2800" b="1" dirty="0" err="1" smtClean="0">
                <a:latin typeface="Arial" pitchFamily="34" charset="0"/>
                <a:cs typeface="Arial" pitchFamily="34" charset="0"/>
              </a:rPr>
              <a:t>clonales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 células troncales hematopoyéticas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Anemia (</a:t>
            </a:r>
            <a:r>
              <a:rPr lang="es-MX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macrocítica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), leucopenia, trombocitopenia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Médula ósea (MO) normo o </a:t>
            </a:r>
            <a:r>
              <a:rPr lang="es-MX" sz="2800" b="1" dirty="0" err="1" smtClean="0">
                <a:latin typeface="Arial" pitchFamily="34" charset="0"/>
                <a:cs typeface="Arial" pitchFamily="34" charset="0"/>
              </a:rPr>
              <a:t>hipercelular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s-MX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80 a 90% de los casos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Cambios morfológicos de displasia en una o más líneas celulares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Apoptosis aumentada en MO       			Hemopoyesis ineficaz </a:t>
            </a:r>
            <a:endParaRPr lang="es-E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1765300"/>
            <a:ext cx="9144000" cy="0"/>
          </a:xfrm>
          <a:prstGeom prst="line">
            <a:avLst/>
          </a:prstGeom>
          <a:noFill/>
          <a:ln w="76200" cmpd="thinThick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5928733" y="5332123"/>
            <a:ext cx="288925" cy="576262"/>
          </a:xfrm>
          <a:prstGeom prst="curvedLeftArrow">
            <a:avLst>
              <a:gd name="adj1" fmla="val 39890"/>
              <a:gd name="adj2" fmla="val 79780"/>
              <a:gd name="adj3" fmla="val 33333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s-MX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00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838" y="-1458913"/>
            <a:ext cx="12192001" cy="975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1141413" y="4906963"/>
            <a:ext cx="7993062" cy="0"/>
          </a:xfrm>
          <a:prstGeom prst="line">
            <a:avLst/>
          </a:prstGeom>
          <a:noFill/>
          <a:ln w="28575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cxnSp>
        <p:nvCxnSpPr>
          <p:cNvPr id="7" name="6 Conector recto"/>
          <p:cNvCxnSpPr/>
          <p:nvPr/>
        </p:nvCxnSpPr>
        <p:spPr>
          <a:xfrm flipV="1">
            <a:off x="6659563" y="2060575"/>
            <a:ext cx="0" cy="316865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05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SMD</a:t>
            </a:r>
            <a:br>
              <a:rPr lang="es-MX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FISIOPATOLOGÍA</a:t>
            </a:r>
            <a:endParaRPr lang="es-ES" sz="36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0899" name="Oval 3"/>
          <p:cNvSpPr>
            <a:spLocks noChangeArrowheads="1"/>
          </p:cNvSpPr>
          <p:nvPr/>
        </p:nvSpPr>
        <p:spPr bwMode="auto">
          <a:xfrm>
            <a:off x="3506788" y="4181475"/>
            <a:ext cx="2305050" cy="194468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867150" y="4846638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APOPTOSIS</a:t>
            </a:r>
          </a:p>
          <a:p>
            <a:pPr algn="ctr"/>
            <a:r>
              <a:rPr lang="es-MX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AUMENTADA</a:t>
            </a:r>
            <a:endParaRPr lang="es-E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495300" y="2300288"/>
            <a:ext cx="8497888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Sobreproducción	     </a:t>
            </a:r>
            <a:r>
              <a:rPr lang="es-MX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Subproducción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Desregulación</a:t>
            </a:r>
          </a:p>
          <a:p>
            <a:pPr>
              <a:spcBef>
                <a:spcPct val="50000"/>
              </a:spcBef>
            </a:pPr>
            <a:r>
              <a:rPr lang="es-MX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Citocinas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Inhibidoras	</a:t>
            </a:r>
            <a:r>
              <a:rPr lang="es-MX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Citocinas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Estimulantes	      Inmune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611188" y="4120560"/>
            <a:ext cx="259238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MX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Defectos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Señalización Receptor-</a:t>
            </a:r>
            <a:r>
              <a:rPr lang="es-MX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Citocina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s-ES" b="1" dirty="0">
              <a:solidFill>
                <a:srgbClr val="CC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6286501" y="5162841"/>
            <a:ext cx="2592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Hipermetilación</a:t>
            </a:r>
            <a:r>
              <a:rPr lang="es-MX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DNA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>
            <a:off x="1692275" y="3213100"/>
            <a:ext cx="1800225" cy="1223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80905" name="Line 9"/>
          <p:cNvSpPr>
            <a:spLocks noChangeShapeType="1"/>
          </p:cNvSpPr>
          <p:nvPr/>
        </p:nvSpPr>
        <p:spPr bwMode="auto">
          <a:xfrm>
            <a:off x="4500563" y="3141663"/>
            <a:ext cx="0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80906" name="Line 10"/>
          <p:cNvSpPr>
            <a:spLocks noChangeShapeType="1"/>
          </p:cNvSpPr>
          <p:nvPr/>
        </p:nvSpPr>
        <p:spPr bwMode="auto">
          <a:xfrm flipH="1">
            <a:off x="5580063" y="3213100"/>
            <a:ext cx="1296987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80907" name="Line 11"/>
          <p:cNvSpPr>
            <a:spLocks noChangeShapeType="1"/>
          </p:cNvSpPr>
          <p:nvPr/>
        </p:nvSpPr>
        <p:spPr bwMode="auto">
          <a:xfrm>
            <a:off x="2771775" y="5013325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80908" name="Line 12"/>
          <p:cNvSpPr>
            <a:spLocks noChangeShapeType="1"/>
          </p:cNvSpPr>
          <p:nvPr/>
        </p:nvSpPr>
        <p:spPr bwMode="auto">
          <a:xfrm flipH="1">
            <a:off x="5940425" y="535781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6575425" y="4149725"/>
            <a:ext cx="2303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Envejecimiento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0911" name="Line 15"/>
          <p:cNvSpPr>
            <a:spLocks noChangeShapeType="1"/>
          </p:cNvSpPr>
          <p:nvPr/>
        </p:nvSpPr>
        <p:spPr bwMode="auto">
          <a:xfrm>
            <a:off x="7524750" y="4508500"/>
            <a:ext cx="0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36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SMD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CLASIFICACIÓN POR RIESGO 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IPSS-R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47675" y="1573913"/>
            <a:ext cx="8239125" cy="4759326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6148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IPSS-R = Revised International Prognostic Scoring  System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Greenberg PL, </a:t>
            </a:r>
            <a:r>
              <a:rPr lang="en-US" i="1" dirty="0"/>
              <a:t>et al, Blood 2012;120:2454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1573912"/>
            <a:ext cx="5591175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Conector recto"/>
          <p:cNvCxnSpPr/>
          <p:nvPr/>
        </p:nvCxnSpPr>
        <p:spPr>
          <a:xfrm>
            <a:off x="2186735" y="3744035"/>
            <a:ext cx="518085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52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SMD</a:t>
            </a:r>
            <a:b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CLASIFICACIONES POR RIESGO </a:t>
            </a:r>
            <a:r>
              <a:rPr lang="es-MX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WPSS</a:t>
            </a:r>
            <a:endParaRPr lang="en-US" sz="3200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47675" y="2130075"/>
            <a:ext cx="8239125" cy="3575752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6148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WPSS = WHO classification-based Prognostic Scoring System 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Malcovati</a:t>
            </a:r>
            <a:r>
              <a:rPr lang="en-US" dirty="0"/>
              <a:t> L, </a:t>
            </a:r>
            <a:r>
              <a:rPr lang="en-US" i="1" dirty="0"/>
              <a:t>et </a:t>
            </a:r>
            <a:r>
              <a:rPr lang="en-US" dirty="0"/>
              <a:t>al, J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Oncol</a:t>
            </a:r>
            <a:r>
              <a:rPr lang="en-US" dirty="0"/>
              <a:t> 2007;25:3503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75" y="2129729"/>
            <a:ext cx="531059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2276745" y="3609020"/>
            <a:ext cx="292532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78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SMD</a:t>
            </a:r>
            <a:b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TRATAMIENTO </a:t>
            </a:r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GUÍAS NCCN 2016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sz="3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Hipometilantes</a:t>
            </a:r>
            <a:endParaRPr lang="es-MX" sz="3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s-MX" sz="3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MX" sz="3000" b="1" dirty="0" smtClean="0">
                <a:latin typeface="Arial" pitchFamily="34" charset="0"/>
                <a:cs typeface="Arial" pitchFamily="34" charset="0"/>
              </a:rPr>
              <a:t>IPSS-R o WPSS riesgos muy bajo, bajo e intermedio con:</a:t>
            </a:r>
          </a:p>
          <a:p>
            <a:pPr marL="0" indent="0">
              <a:buNone/>
            </a:pPr>
            <a:r>
              <a:rPr lang="es-MX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000" b="1" dirty="0" smtClean="0">
                <a:latin typeface="Arial" pitchFamily="34" charset="0"/>
                <a:cs typeface="Arial" pitchFamily="34" charset="0"/>
              </a:rPr>
              <a:t>   EPO &lt;500 </a:t>
            </a:r>
            <a:r>
              <a:rPr lang="es-MX" sz="3000" b="1" dirty="0" err="1" smtClean="0">
                <a:latin typeface="Arial" pitchFamily="34" charset="0"/>
                <a:cs typeface="Arial" pitchFamily="34" charset="0"/>
              </a:rPr>
              <a:t>mU</a:t>
            </a:r>
            <a:r>
              <a:rPr lang="es-MX" sz="3000" b="1" dirty="0" smtClean="0">
                <a:latin typeface="Arial" pitchFamily="34" charset="0"/>
                <a:cs typeface="Arial" pitchFamily="34" charset="0"/>
              </a:rPr>
              <a:t>/ml y falla EPO exógena</a:t>
            </a:r>
          </a:p>
          <a:p>
            <a:pPr marL="0" indent="0">
              <a:buNone/>
            </a:pPr>
            <a:r>
              <a:rPr lang="es-MX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000" b="1" dirty="0" smtClean="0">
                <a:latin typeface="Arial" pitchFamily="34" charset="0"/>
                <a:cs typeface="Arial" pitchFamily="34" charset="0"/>
              </a:rPr>
              <a:t>   EPO &gt;500 </a:t>
            </a:r>
            <a:r>
              <a:rPr lang="es-MX" sz="3000" b="1" dirty="0" err="1" smtClean="0">
                <a:latin typeface="Arial" pitchFamily="34" charset="0"/>
                <a:cs typeface="Arial" pitchFamily="34" charset="0"/>
              </a:rPr>
              <a:t>mU</a:t>
            </a:r>
            <a:r>
              <a:rPr lang="es-MX" sz="3000" b="1" dirty="0" smtClean="0">
                <a:latin typeface="Arial" pitchFamily="34" charset="0"/>
                <a:cs typeface="Arial" pitchFamily="34" charset="0"/>
              </a:rPr>
              <a:t>/ml y falla inmunosupresión</a:t>
            </a:r>
          </a:p>
          <a:p>
            <a:pPr marL="0" indent="0">
              <a:buNone/>
            </a:pPr>
            <a:r>
              <a:rPr lang="es-MX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000" b="1" dirty="0" smtClean="0">
                <a:latin typeface="Arial" pitchFamily="34" charset="0"/>
                <a:cs typeface="Arial" pitchFamily="34" charset="0"/>
              </a:rPr>
              <a:t>   Neutropenia y trombocitopenia </a:t>
            </a:r>
            <a:r>
              <a:rPr lang="es-MX" sz="3000" b="1" dirty="0" err="1" smtClean="0">
                <a:latin typeface="Arial" pitchFamily="34" charset="0"/>
                <a:cs typeface="Arial" pitchFamily="34" charset="0"/>
              </a:rPr>
              <a:t>signológicas</a:t>
            </a:r>
            <a:r>
              <a:rPr lang="es-MX" sz="30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3000" b="1" dirty="0" smtClean="0">
                <a:latin typeface="Arial" pitchFamily="34" charset="0"/>
                <a:cs typeface="Arial" pitchFamily="34" charset="0"/>
              </a:rPr>
              <a:t>IPSS-R o WPSS riesgos alto o muy alto sin donador para trasplante de células </a:t>
            </a:r>
            <a:r>
              <a:rPr lang="es-MX" sz="3000" b="1" dirty="0" err="1" smtClean="0">
                <a:latin typeface="Arial" pitchFamily="34" charset="0"/>
                <a:cs typeface="Arial" pitchFamily="34" charset="0"/>
              </a:rPr>
              <a:t>hemopoyéticas</a:t>
            </a:r>
            <a:endParaRPr lang="es-MX" sz="3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Greenberg P, 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et al.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NCCN 2016</a:t>
            </a:r>
            <a:endParaRPr lang="es-MX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s-MX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0" y="1556792"/>
            <a:ext cx="9144000" cy="0"/>
          </a:xfrm>
          <a:prstGeom prst="line">
            <a:avLst/>
          </a:prstGeom>
          <a:ln w="76200" cmpd="thinThick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39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msoE19A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/>
          <a:stretch>
            <a:fillRect/>
          </a:stretch>
        </p:blipFill>
        <p:spPr bwMode="auto">
          <a:xfrm>
            <a:off x="1835150" y="1812925"/>
            <a:ext cx="5626100" cy="32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378200" y="3500438"/>
            <a:ext cx="1770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chemeClr val="bg2"/>
                </a:solidFill>
              </a:rPr>
              <a:t>methyltransferase</a:t>
            </a:r>
            <a:endParaRPr lang="es-MX" sz="1400" b="1">
              <a:solidFill>
                <a:schemeClr val="bg2"/>
              </a:solidFill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2268538" y="476250"/>
            <a:ext cx="47513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METILACIÓN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5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SMD DX Y RX GUATEMALA2015</Template>
  <TotalTime>557</TotalTime>
  <Words>937</Words>
  <Application>Microsoft Office PowerPoint</Application>
  <PresentationFormat>Presentación en pantalla (4:3)</PresentationFormat>
  <Paragraphs>273</Paragraphs>
  <Slides>28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38" baseType="lpstr">
      <vt:lpstr>ＭＳ Ｐゴシック</vt:lpstr>
      <vt:lpstr>ＭＳ Ｐゴシック</vt:lpstr>
      <vt:lpstr>Arial</vt:lpstr>
      <vt:lpstr>Calibri</vt:lpstr>
      <vt:lpstr>Franklin Gothic Medium Cond</vt:lpstr>
      <vt:lpstr>Wingdings</vt:lpstr>
      <vt:lpstr>ヒラギノ角ゴ Pro W3</vt:lpstr>
      <vt:lpstr>Tema de Office</vt:lpstr>
      <vt:lpstr>Presentación</vt:lpstr>
      <vt:lpstr>Graphique</vt:lpstr>
      <vt:lpstr>¿CÓMO AFECTAN EN LA ECONOMÍA DE LOS PACIENTES HEMATOLÓGICOS LAS LLAMADAS TERAPIAS BLANCO?</vt:lpstr>
      <vt:lpstr>AZACITIDINA EN SÍNDROMES MIELODISPLÁSICOS (SMD): EL COSTO DE SU BENEFICIO</vt:lpstr>
      <vt:lpstr>SMD DEFINICIÓN</vt:lpstr>
      <vt:lpstr>Presentación de PowerPoint</vt:lpstr>
      <vt:lpstr>SMD FISIOPATOLOGÍA</vt:lpstr>
      <vt:lpstr>SMD CLASIFICACIÓN POR RIESGO IPSS-R</vt:lpstr>
      <vt:lpstr>SMD CLASIFICACIONES POR RIESGO WPSS</vt:lpstr>
      <vt:lpstr>SMD TRATAMIENTO GUÍAS NCCN 2016</vt:lpstr>
      <vt:lpstr>Presentación de PowerPoint</vt:lpstr>
      <vt:lpstr>HIPOMETILANTES MECANISMO DE ACCIÓN</vt:lpstr>
      <vt:lpstr>Presentación de PowerPoint</vt:lpstr>
      <vt:lpstr>SMD AZACITIDINA </vt:lpstr>
      <vt:lpstr>ESTUDIO CALBG 9221(AZA vs APOYO) CALIDAD DE VIDA</vt:lpstr>
      <vt:lpstr>ESTUDIOS CALGB CICLOS DE AZACITIDINA Y RESPUESTA</vt:lpstr>
      <vt:lpstr>AZACITIDINA PRECIO EN MÉXICO FEBRERO 2016</vt:lpstr>
      <vt:lpstr>AZACITIDINA ASEQUIBILIDAD EN MÉXICO</vt:lpstr>
      <vt:lpstr>AZACITIDINA EN SMD COSTO ANUALIZADO EN MÉXICO</vt:lpstr>
      <vt:lpstr>CONCLUSIONES</vt:lpstr>
      <vt:lpstr>AGRUPACIÓN MEXICANA PARA EL ESTUDIO DE LA HEMATOLOGÍA, A.C. (AMEH)</vt:lpstr>
      <vt:lpstr>SMD CLASIFICACIÓN OMS 2016</vt:lpstr>
      <vt:lpstr>METILACIÓN vs DESMETILACIÓN</vt:lpstr>
      <vt:lpstr>AZACITIDINA Y DECITABINA</vt:lpstr>
      <vt:lpstr>SMD AZACITIDINA EN PACIENTES CON IPSS BAJO</vt:lpstr>
      <vt:lpstr>Presentación de PowerPoint</vt:lpstr>
      <vt:lpstr>Higher costs not associated with improved overall survival in myelodysplastic syndrome</vt:lpstr>
      <vt:lpstr>AZACITIDINA REACCIONES ADVERSAS HEMATOLÓGICAS GRADOS III-IV</vt:lpstr>
      <vt:lpstr>RESULTADOS</vt:lpstr>
      <vt:lpstr>RESULTADOS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Medico1 Hematologia</dc:creator>
  <cp:lastModifiedBy>DRLOPEZK</cp:lastModifiedBy>
  <cp:revision>57</cp:revision>
  <dcterms:created xsi:type="dcterms:W3CDTF">2016-04-11T19:03:20Z</dcterms:created>
  <dcterms:modified xsi:type="dcterms:W3CDTF">2016-08-08T18:59:41Z</dcterms:modified>
</cp:coreProperties>
</file>