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92" r:id="rId2"/>
    <p:sldId id="273" r:id="rId3"/>
    <p:sldId id="271" r:id="rId4"/>
    <p:sldId id="279" r:id="rId5"/>
    <p:sldId id="281" r:id="rId6"/>
    <p:sldId id="278" r:id="rId7"/>
    <p:sldId id="269" r:id="rId8"/>
    <p:sldId id="272" r:id="rId9"/>
    <p:sldId id="260" r:id="rId10"/>
    <p:sldId id="290" r:id="rId11"/>
    <p:sldId id="291" r:id="rId12"/>
    <p:sldId id="267" r:id="rId13"/>
    <p:sldId id="282" r:id="rId14"/>
    <p:sldId id="283" r:id="rId15"/>
    <p:sldId id="284" r:id="rId16"/>
    <p:sldId id="288" r:id="rId17"/>
    <p:sldId id="289" r:id="rId18"/>
    <p:sldId id="286" r:id="rId19"/>
    <p:sldId id="287" r:id="rId20"/>
    <p:sldId id="265" r:id="rId21"/>
    <p:sldId id="261" r:id="rId22"/>
    <p:sldId id="262" r:id="rId23"/>
    <p:sldId id="268" r:id="rId24"/>
    <p:sldId id="263" r:id="rId25"/>
    <p:sldId id="266" r:id="rId26"/>
    <p:sldId id="276" r:id="rId2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CC0000"/>
    <a:srgbClr val="333333"/>
    <a:srgbClr val="2969A3"/>
    <a:srgbClr val="2C70AE"/>
    <a:srgbClr val="3399FF"/>
    <a:srgbClr val="EEB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000" autoAdjust="0"/>
    <p:restoredTop sz="93716" autoAdjust="0"/>
  </p:normalViewPr>
  <p:slideViewPr>
    <p:cSldViewPr snapToGrid="0">
      <p:cViewPr varScale="1">
        <p:scale>
          <a:sx n="63" d="100"/>
          <a:sy n="63" d="100"/>
        </p:scale>
        <p:origin x="-138" y="-234"/>
      </p:cViewPr>
      <p:guideLst>
        <p:guide orient="horz" pos="2160"/>
        <p:guide pos="3840"/>
      </p:guideLst>
    </p:cSldViewPr>
  </p:slid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348D99-9974-4A2F-A314-CE3E55B8B207}" type="datetimeFigureOut">
              <a:rPr lang="es-MX" smtClean="0"/>
              <a:t>08/07/2015</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9082EE-9015-41FF-A549-3258BB1B8BC1}" type="slidenum">
              <a:rPr lang="es-MX" smtClean="0"/>
              <a:t>‹Nº›</a:t>
            </a:fld>
            <a:endParaRPr lang="es-MX"/>
          </a:p>
        </p:txBody>
      </p:sp>
    </p:spTree>
    <p:extLst>
      <p:ext uri="{BB962C8B-B14F-4D97-AF65-F5344CB8AC3E}">
        <p14:creationId xmlns:p14="http://schemas.microsoft.com/office/powerpoint/2010/main" val="1302492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8829E74-3D38-4831-90A5-E822209DD96E}" type="slidenum">
              <a:rPr lang="es-ES" altLang="es-MX"/>
              <a:pPr/>
              <a:t>10</a:t>
            </a:fld>
            <a:endParaRPr lang="es-ES" altLang="es-MX"/>
          </a:p>
        </p:txBody>
      </p:sp>
      <p:sp>
        <p:nvSpPr>
          <p:cNvPr id="55298" name="Rectangle 7"/>
          <p:cNvSpPr txBox="1">
            <a:spLocks noGrp="1" noChangeArrowheads="1"/>
          </p:cNvSpPr>
          <p:nvPr/>
        </p:nvSpPr>
        <p:spPr bwMode="auto">
          <a:xfrm>
            <a:off x="3886200" y="86852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nchor="b"/>
          <a:lstStyle>
            <a:lvl1pPr defTabSz="903288">
              <a:defRPr>
                <a:solidFill>
                  <a:schemeClr val="tx1"/>
                </a:solidFill>
                <a:latin typeface="Arial" panose="020B0604020202020204" pitchFamily="34" charset="0"/>
                <a:cs typeface="Arial" panose="020B0604020202020204" pitchFamily="34" charset="0"/>
              </a:defRPr>
            </a:lvl1pPr>
            <a:lvl2pPr marL="725488" indent="-279400" defTabSz="903288">
              <a:defRPr>
                <a:solidFill>
                  <a:schemeClr val="tx1"/>
                </a:solidFill>
                <a:latin typeface="Arial" panose="020B0604020202020204" pitchFamily="34" charset="0"/>
                <a:cs typeface="Arial" panose="020B0604020202020204" pitchFamily="34" charset="0"/>
              </a:defRPr>
            </a:lvl2pPr>
            <a:lvl3pPr marL="1116013" indent="-222250" defTabSz="903288">
              <a:defRPr>
                <a:solidFill>
                  <a:schemeClr val="tx1"/>
                </a:solidFill>
                <a:latin typeface="Arial" panose="020B0604020202020204" pitchFamily="34" charset="0"/>
                <a:cs typeface="Arial" panose="020B0604020202020204" pitchFamily="34" charset="0"/>
              </a:defRPr>
            </a:lvl3pPr>
            <a:lvl4pPr marL="1563688" indent="-223838" defTabSz="903288">
              <a:defRPr>
                <a:solidFill>
                  <a:schemeClr val="tx1"/>
                </a:solidFill>
                <a:latin typeface="Arial" panose="020B0604020202020204" pitchFamily="34" charset="0"/>
                <a:cs typeface="Arial" panose="020B0604020202020204" pitchFamily="34" charset="0"/>
              </a:defRPr>
            </a:lvl4pPr>
            <a:lvl5pPr marL="2009775" indent="-223838" defTabSz="903288">
              <a:defRPr>
                <a:solidFill>
                  <a:schemeClr val="tx1"/>
                </a:solidFill>
                <a:latin typeface="Arial" panose="020B0604020202020204" pitchFamily="34" charset="0"/>
                <a:cs typeface="Arial" panose="020B0604020202020204" pitchFamily="34" charset="0"/>
              </a:defRPr>
            </a:lvl5pPr>
            <a:lvl6pPr marL="2466975" indent="-223838" defTabSz="903288"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24175" indent="-223838" defTabSz="903288"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381375" indent="-223838" defTabSz="903288"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38575" indent="-223838" defTabSz="903288"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fld id="{BCC61C66-8957-4A49-9D54-B43E19FA78A7}" type="slidenum">
              <a:rPr lang="en-US" altLang="es-MX" sz="1000">
                <a:ea typeface="MS PGothic" panose="020B0600070205080204" pitchFamily="34" charset="-128"/>
              </a:rPr>
              <a:pPr algn="r"/>
              <a:t>10</a:t>
            </a:fld>
            <a:endParaRPr lang="en-US" altLang="es-MX" sz="1000">
              <a:ea typeface="MS PGothic" panose="020B0600070205080204" pitchFamily="34" charset="-128"/>
            </a:endParaRPr>
          </a:p>
        </p:txBody>
      </p:sp>
      <p:sp>
        <p:nvSpPr>
          <p:cNvPr id="55299" name="Rectangle 2"/>
          <p:cNvSpPr>
            <a:spLocks noGrp="1" noRot="1" noChangeAspect="1" noChangeArrowheads="1" noTextEdit="1"/>
          </p:cNvSpPr>
          <p:nvPr>
            <p:ph type="sldImg"/>
          </p:nvPr>
        </p:nvSpPr>
        <p:spPr>
          <a:xfrm>
            <a:off x="84138" y="319088"/>
            <a:ext cx="6732587" cy="3787775"/>
          </a:xfrm>
          <a:ln/>
          <a:extLst>
            <a:ext uri="{909E8E84-426E-40DD-AFC4-6F175D3DCCD1}">
              <a14:hiddenFill xmlns:a14="http://schemas.microsoft.com/office/drawing/2010/main">
                <a:noFill/>
              </a14:hiddenFill>
            </a:ext>
          </a:extLst>
        </p:spPr>
      </p:sp>
      <p:sp>
        <p:nvSpPr>
          <p:cNvPr id="55300" name="Rectangle 3"/>
          <p:cNvSpPr>
            <a:spLocks noGrp="1" noChangeAspect="1" noChangeArrowheads="1"/>
          </p:cNvSpPr>
          <p:nvPr>
            <p:ph type="body" idx="1"/>
          </p:nvPr>
        </p:nvSpPr>
        <p:spPr>
          <a:xfrm>
            <a:off x="838200" y="4343400"/>
            <a:ext cx="5307013" cy="4111625"/>
          </a:xfrm>
        </p:spPr>
        <p:txBody>
          <a:bodyPr lIns="91416" tIns="45708" rIns="91416" bIns="45708"/>
          <a:lstStyle/>
          <a:p>
            <a:pPr marL="166688" indent="-166688" defTabSz="457200">
              <a:lnSpc>
                <a:spcPct val="90000"/>
              </a:lnSpc>
              <a:spcBef>
                <a:spcPct val="0"/>
              </a:spcBef>
              <a:spcAft>
                <a:spcPts val="175"/>
              </a:spcAft>
            </a:pPr>
            <a:r>
              <a:rPr lang="es-ES" altLang="es-MX" sz="1000" b="1" u="sng">
                <a:ea typeface="ヒラギノ角ゴ Pro W3"/>
                <a:cs typeface="ヒラギノ角ゴ Pro W3"/>
              </a:rPr>
              <a:t>Propósito</a:t>
            </a:r>
            <a:r>
              <a:rPr lang="es-ES" altLang="es-MX" sz="1000" b="1">
                <a:ea typeface="ヒラギノ角ゴ Pro W3"/>
                <a:cs typeface="ヒラギノ角ゴ Pro W3"/>
              </a:rPr>
              <a:t>: </a:t>
            </a:r>
          </a:p>
          <a:p>
            <a:pPr marL="166688" indent="-166688" defTabSz="457200">
              <a:lnSpc>
                <a:spcPct val="90000"/>
              </a:lnSpc>
              <a:spcBef>
                <a:spcPct val="0"/>
              </a:spcBef>
              <a:spcAft>
                <a:spcPts val="175"/>
              </a:spcAft>
            </a:pPr>
            <a:r>
              <a:rPr lang="es-ES" altLang="es-MX" sz="1000">
                <a:ea typeface="ヒラギノ角ゴ Pro W3"/>
                <a:cs typeface="ヒラギノ角ゴ Pro W3"/>
              </a:rPr>
              <a:t>Ilustrar gráficamente que la PA se relaciona considerablemente con el riesgo de mortalidad CV.  </a:t>
            </a:r>
            <a:endParaRPr lang="es-ES" altLang="es-MX" sz="1000" b="1">
              <a:ea typeface="ヒラギノ角ゴ Pro W3"/>
              <a:cs typeface="ヒラギノ角ゴ Pro W3"/>
            </a:endParaRPr>
          </a:p>
          <a:p>
            <a:pPr marL="166688" indent="-166688" defTabSz="457200">
              <a:lnSpc>
                <a:spcPct val="90000"/>
              </a:lnSpc>
              <a:spcBef>
                <a:spcPct val="0"/>
              </a:spcBef>
              <a:spcAft>
                <a:spcPts val="175"/>
              </a:spcAft>
            </a:pPr>
            <a:endParaRPr lang="es-ES" altLang="es-MX" sz="1000">
              <a:ea typeface="ヒラギノ角ゴ Pro W3"/>
              <a:cs typeface="ヒラギノ角ゴ Pro W3"/>
            </a:endParaRPr>
          </a:p>
          <a:p>
            <a:pPr marL="166688" indent="-166688" defTabSz="457200">
              <a:lnSpc>
                <a:spcPct val="90000"/>
              </a:lnSpc>
              <a:spcBef>
                <a:spcPct val="0"/>
              </a:spcBef>
              <a:spcAft>
                <a:spcPts val="175"/>
              </a:spcAft>
            </a:pPr>
            <a:r>
              <a:rPr lang="es-ES" altLang="es-MX" sz="1000" b="1" u="sng">
                <a:ea typeface="ヒラギノ角ゴ Pro W3"/>
                <a:cs typeface="ヒラギノ角ゴ Pro W3"/>
              </a:rPr>
              <a:t>Principales Puntos</a:t>
            </a:r>
            <a:r>
              <a:rPr lang="es-ES" altLang="es-MX" sz="1000" b="1">
                <a:ea typeface="ヒラギノ角ゴ Pro W3"/>
                <a:cs typeface="ヒラギノ角ゴ Pro W3"/>
              </a:rPr>
              <a:t>:</a:t>
            </a:r>
          </a:p>
          <a:p>
            <a:pPr marL="166688" indent="-166688" defTabSz="457200">
              <a:lnSpc>
                <a:spcPct val="90000"/>
              </a:lnSpc>
              <a:spcBef>
                <a:spcPct val="0"/>
              </a:spcBef>
              <a:spcAft>
                <a:spcPts val="175"/>
              </a:spcAft>
              <a:buFontTx/>
              <a:buChar char="•"/>
            </a:pPr>
            <a:r>
              <a:rPr lang="es-ES" altLang="es-MX" sz="1000">
                <a:ea typeface="ヒラギノ角ゴ Pro W3"/>
                <a:cs typeface="ヒラギノ角ゴ Pro W3"/>
              </a:rPr>
              <a:t>Un metanálisis de datos individuales correspondientes a 1 millón de adultos sin previas enfermedades vasculares de 61 estudios de observación prospectivos de la PA y mortalidad indica que el riesgo de mortalidad CV se duplica con cada aumento de 20/10 mm Hg en la PA</a:t>
            </a:r>
          </a:p>
          <a:p>
            <a:pPr marL="166688" indent="-166688" defTabSz="457200">
              <a:lnSpc>
                <a:spcPct val="90000"/>
              </a:lnSpc>
              <a:spcBef>
                <a:spcPct val="0"/>
              </a:spcBef>
              <a:spcAft>
                <a:spcPts val="175"/>
              </a:spcAft>
              <a:buFontTx/>
              <a:buChar char="•"/>
            </a:pPr>
            <a:r>
              <a:rPr lang="es-ES" altLang="es-MX" sz="1000">
                <a:ea typeface="ヒラギノ角ゴ Pro W3"/>
                <a:cs typeface="ヒラギノ角ゴ Pro W3"/>
              </a:rPr>
              <a:t>El análisis abordó el tema del índice de mortalidad específico a la causa durante un período de 10 años entre pacientes inicialmente de 40, 50, 60, 70, u 80 años de edad. El aumento de la mortalidad CV se relacionó directamente con una PA inicial superior en todos los grupos etarios</a:t>
            </a:r>
          </a:p>
          <a:p>
            <a:pPr marL="166688" indent="-166688" defTabSz="457200">
              <a:lnSpc>
                <a:spcPct val="90000"/>
              </a:lnSpc>
              <a:spcBef>
                <a:spcPct val="0"/>
              </a:spcBef>
              <a:spcAft>
                <a:spcPts val="175"/>
              </a:spcAft>
              <a:buFontTx/>
              <a:buChar char="•"/>
            </a:pPr>
            <a:r>
              <a:rPr lang="es-ES" altLang="es-MX" sz="1000">
                <a:ea typeface="ヒラギノ角ゴ Pro W3"/>
                <a:cs typeface="ヒラギノ角ゴ Pro W3"/>
              </a:rPr>
              <a:t>Por encima del rango de 115/75 mm Hg a 185/115 mm Hg, cada aumento de 20 mm Hg en la presión arterial sistólica (PAS) o aumento de 10 mm Hg en la presión arterial diastólica (PAD) duplicó el riesgo de mortalidad por un accidente cerebrovascular o enfermedad cardíaca isquémica en paciente entre los 40-69 años de edad</a:t>
            </a:r>
          </a:p>
          <a:p>
            <a:pPr marL="166688" indent="-166688" defTabSz="457200">
              <a:lnSpc>
                <a:spcPct val="90000"/>
              </a:lnSpc>
              <a:spcBef>
                <a:spcPct val="0"/>
              </a:spcBef>
              <a:spcAft>
                <a:spcPts val="175"/>
              </a:spcAft>
            </a:pPr>
            <a:endParaRPr lang="es-ES" altLang="es-MX" sz="1000">
              <a:ea typeface="ヒラギノ角ゴ Pro W3"/>
              <a:cs typeface="ヒラギノ角ゴ Pro W3"/>
            </a:endParaRPr>
          </a:p>
          <a:p>
            <a:pPr marL="166688" indent="-166688" defTabSz="457200">
              <a:lnSpc>
                <a:spcPct val="80000"/>
              </a:lnSpc>
            </a:pPr>
            <a:endParaRPr lang="es-ES" altLang="es-MX" sz="900">
              <a:ea typeface="ヒラギノ角ゴ Pro W3"/>
              <a:cs typeface="ヒラギノ角ゴ Pro W3"/>
            </a:endParaRPr>
          </a:p>
          <a:p>
            <a:pPr marL="166688" indent="-166688" defTabSz="457200">
              <a:lnSpc>
                <a:spcPct val="80000"/>
              </a:lnSpc>
            </a:pPr>
            <a:endParaRPr lang="es-ES" altLang="es-MX" sz="900">
              <a:ea typeface="ヒラギノ角ゴ Pro W3"/>
              <a:cs typeface="ヒラギノ角ゴ Pro W3"/>
            </a:endParaRPr>
          </a:p>
          <a:p>
            <a:pPr marL="166688" indent="-166688" defTabSz="457200">
              <a:lnSpc>
                <a:spcPct val="80000"/>
              </a:lnSpc>
            </a:pPr>
            <a:endParaRPr lang="es-ES" altLang="es-MX" sz="900">
              <a:ea typeface="ヒラギノ角ゴ Pro W3"/>
              <a:cs typeface="ヒラギノ角ゴ Pro W3"/>
            </a:endParaRPr>
          </a:p>
          <a:p>
            <a:pPr marL="166688" indent="-166688" defTabSz="457200">
              <a:lnSpc>
                <a:spcPct val="80000"/>
              </a:lnSpc>
            </a:pPr>
            <a:endParaRPr lang="es-ES" altLang="es-MX" sz="900">
              <a:ea typeface="ヒラギノ角ゴ Pro W3"/>
              <a:cs typeface="ヒラギノ角ゴ Pro W3"/>
            </a:endParaRPr>
          </a:p>
          <a:p>
            <a:pPr marL="166688" indent="-166688" defTabSz="457200">
              <a:lnSpc>
                <a:spcPct val="80000"/>
              </a:lnSpc>
            </a:pPr>
            <a:endParaRPr lang="es-ES" altLang="es-MX" sz="900">
              <a:ea typeface="ヒラギノ角ゴ Pro W3"/>
              <a:cs typeface="ヒラギノ角ゴ Pro W3"/>
            </a:endParaRPr>
          </a:p>
          <a:p>
            <a:pPr marL="166688" indent="-166688" defTabSz="457200">
              <a:lnSpc>
                <a:spcPct val="80000"/>
              </a:lnSpc>
            </a:pPr>
            <a:endParaRPr lang="es-ES" altLang="es-MX" sz="900">
              <a:ea typeface="ヒラギノ角ゴ Pro W3"/>
              <a:cs typeface="ヒラギノ角ゴ Pro W3"/>
            </a:endParaRPr>
          </a:p>
          <a:p>
            <a:pPr marL="166688" indent="-166688" defTabSz="457200">
              <a:lnSpc>
                <a:spcPct val="80000"/>
              </a:lnSpc>
            </a:pPr>
            <a:endParaRPr lang="es-ES" altLang="es-MX" sz="900">
              <a:ea typeface="ヒラギノ角ゴ Pro W3"/>
              <a:cs typeface="ヒラギノ角ゴ Pro W3"/>
            </a:endParaRPr>
          </a:p>
        </p:txBody>
      </p:sp>
    </p:spTree>
    <p:extLst>
      <p:ext uri="{BB962C8B-B14F-4D97-AF65-F5344CB8AC3E}">
        <p14:creationId xmlns:p14="http://schemas.microsoft.com/office/powerpoint/2010/main" val="770222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8476EC-CD94-4753-9945-BA9F590086DD}" type="slidenum">
              <a:rPr lang="es-ES" altLang="es-MX"/>
              <a:pPr/>
              <a:t>20</a:t>
            </a:fld>
            <a:endParaRPr lang="es-ES" altLang="es-MX"/>
          </a:p>
        </p:txBody>
      </p:sp>
      <p:sp>
        <p:nvSpPr>
          <p:cNvPr id="526338" name="Rectangle 2"/>
          <p:cNvSpPr>
            <a:spLocks noGrp="1" noRot="1" noChangeAspect="1" noChangeArrowheads="1" noTextEdit="1"/>
          </p:cNvSpPr>
          <p:nvPr>
            <p:ph type="sldImg"/>
          </p:nvPr>
        </p:nvSpPr>
        <p:spPr>
          <a:ln/>
        </p:spPr>
      </p:sp>
      <p:sp>
        <p:nvSpPr>
          <p:cNvPr id="526339" name="Rectangle 3"/>
          <p:cNvSpPr>
            <a:spLocks noGrp="1" noChangeArrowheads="1"/>
          </p:cNvSpPr>
          <p:nvPr>
            <p:ph type="body" idx="1"/>
          </p:nvPr>
        </p:nvSpPr>
        <p:spPr/>
        <p:txBody>
          <a:bodyPr/>
          <a:lstStyle/>
          <a:p>
            <a:r>
              <a:rPr lang="es-ES" altLang="es-MX" dirty="0"/>
              <a:t>http://</a:t>
            </a:r>
            <a:r>
              <a:rPr lang="es-ES" altLang="es-MX" dirty="0" smtClean="0"/>
              <a:t>www.nejm.org/doi/full/10.1056/NEJMoa1402670?query=featured_home</a:t>
            </a:r>
          </a:p>
          <a:p>
            <a:r>
              <a:rPr lang="en-US" dirty="0" smtClean="0">
                <a:effectLst/>
              </a:rPr>
              <a:t>On January 9, 2014, Medtronic announced that the S-3 trial did not meet the effectiveness endpoint </a:t>
            </a:r>
          </a:p>
          <a:p>
            <a:r>
              <a:rPr lang="en-US" dirty="0" smtClean="0">
                <a:effectLst/>
              </a:rPr>
              <a:t>at 6 months, but met the safety endpoint. S-3 is a prospective, randomized, controlled, double-blinded </a:t>
            </a:r>
          </a:p>
          <a:p>
            <a:r>
              <a:rPr lang="en-US" dirty="0" smtClean="0">
                <a:effectLst/>
              </a:rPr>
              <a:t>(both clinicians and patients) trial with a sham control, and included high ambulatory blood pressure </a:t>
            </a:r>
          </a:p>
          <a:p>
            <a:r>
              <a:rPr lang="en-US" dirty="0" smtClean="0">
                <a:effectLst/>
              </a:rPr>
              <a:t>(ABPM) (not just high office BP) as an inclusion criterion</a:t>
            </a:r>
            <a:endParaRPr lang="es-MX" dirty="0" smtClean="0"/>
          </a:p>
          <a:p>
            <a:endParaRPr lang="es-ES" altLang="es-MX" dirty="0"/>
          </a:p>
        </p:txBody>
      </p:sp>
    </p:spTree>
    <p:extLst>
      <p:ext uri="{BB962C8B-B14F-4D97-AF65-F5344CB8AC3E}">
        <p14:creationId xmlns:p14="http://schemas.microsoft.com/office/powerpoint/2010/main" val="2773634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48C288-13C8-4019-BD53-643C4A81E362}" type="slidenum">
              <a:rPr lang="es-ES" altLang="es-MX"/>
              <a:pPr/>
              <a:t>23</a:t>
            </a:fld>
            <a:endParaRPr lang="es-ES" altLang="es-MX"/>
          </a:p>
        </p:txBody>
      </p:sp>
      <p:sp>
        <p:nvSpPr>
          <p:cNvPr id="274434" name="Rectangle 2"/>
          <p:cNvSpPr>
            <a:spLocks noGrp="1" noRot="1" noChangeAspect="1" noChangeArrowheads="1" noTextEdit="1"/>
          </p:cNvSpPr>
          <p:nvPr>
            <p:ph type="sldImg"/>
          </p:nvPr>
        </p:nvSpPr>
        <p:spPr>
          <a:ln/>
        </p:spPr>
      </p:sp>
      <p:sp>
        <p:nvSpPr>
          <p:cNvPr id="274435" name="Rectangle 3"/>
          <p:cNvSpPr>
            <a:spLocks noGrp="1" noChangeArrowheads="1"/>
          </p:cNvSpPr>
          <p:nvPr>
            <p:ph type="body" idx="1"/>
          </p:nvPr>
        </p:nvSpPr>
        <p:spPr/>
        <p:txBody>
          <a:bodyPr/>
          <a:lstStyle/>
          <a:p>
            <a:r>
              <a:rPr lang="es-ES" altLang="es-MX"/>
              <a:t>Effects of short‐term renal denervation on mean arterial pressure (A), cumulative Na balance (B), plasma renin activity (C), plasma aldosterone (D), and 24‐hour urinary aldosterone (E). Twenty‐four‐hour averaged mean arterial pressure (MAP) of SHRcp from 3 days before to 28 days after RD or sham operation. Values are mean±SEM (n=7 in each group). B, Cumulative sodium balance of SHRcp rats from 5 days before to 29 days after RD or sham operation. Values are mean±SEM (n=6 in each group). C and D, n=10 in the control and n=7 in the RD group. E, n=6 in each group. MAP was significantly influenced by strain (</a:t>
            </a:r>
            <a:r>
              <a:rPr lang="es-ES" altLang="es-MX" i="1"/>
              <a:t>P</a:t>
            </a:r>
            <a:r>
              <a:rPr lang="es-ES" altLang="es-MX"/>
              <a:t>&lt;0.01) and time (</a:t>
            </a:r>
            <a:r>
              <a:rPr lang="es-ES" altLang="es-MX" i="1"/>
              <a:t>P</a:t>
            </a:r>
            <a:r>
              <a:rPr lang="es-ES" altLang="es-MX"/>
              <a:t>&lt;0.01). Cumulative Na+ balance was influenced by strain (</a:t>
            </a:r>
            <a:r>
              <a:rPr lang="es-ES" altLang="es-MX" i="1"/>
              <a:t>P</a:t>
            </a:r>
            <a:r>
              <a:rPr lang="es-ES" altLang="es-MX"/>
              <a:t>&lt;0.05) and time (</a:t>
            </a:r>
            <a:r>
              <a:rPr lang="es-ES" altLang="es-MX" i="1"/>
              <a:t>P</a:t>
            </a:r>
            <a:r>
              <a:rPr lang="es-ES" altLang="es-MX"/>
              <a:t>&lt;0.01). SHRcp indicates SHR/NDmcr‐cp(+/+); RD, SHRcp rats subjected to renal denervation; SEM, standard error of the mean; Cont, sham‐operated SHRcp rats. </a:t>
            </a:r>
          </a:p>
        </p:txBody>
      </p:sp>
    </p:spTree>
    <p:extLst>
      <p:ext uri="{BB962C8B-B14F-4D97-AF65-F5344CB8AC3E}">
        <p14:creationId xmlns:p14="http://schemas.microsoft.com/office/powerpoint/2010/main" val="734551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Effects of short‐term renal denervation on mean arterial pressure (A), cumulative Na balance (B), plasma renin activity (C), plasma aldosterone (D), and 24‐hour urinary aldosterone (E). Twenty‐four‐hour averaged mean arterial pressure (MAP) of </a:t>
            </a:r>
            <a:r>
              <a:rPr lang="en-US" dirty="0" err="1" smtClean="0"/>
              <a:t>SHRcp</a:t>
            </a:r>
            <a:r>
              <a:rPr lang="en-US" dirty="0" smtClean="0"/>
              <a:t> from 3 days before to 28 days after RD or sham operation. Values are </a:t>
            </a:r>
            <a:r>
              <a:rPr lang="en-US" dirty="0" err="1" smtClean="0"/>
              <a:t>mean±SEM</a:t>
            </a:r>
            <a:r>
              <a:rPr lang="en-US" dirty="0" smtClean="0"/>
              <a:t> (n=7 in each group). B, Cumulative sodium balance of </a:t>
            </a:r>
            <a:r>
              <a:rPr lang="en-US" dirty="0" err="1" smtClean="0"/>
              <a:t>SHRcp</a:t>
            </a:r>
            <a:r>
              <a:rPr lang="en-US" dirty="0" smtClean="0"/>
              <a:t> rats from 5 days before to 29 days after RD or sham operation. Values are </a:t>
            </a:r>
            <a:r>
              <a:rPr lang="en-US" dirty="0" err="1" smtClean="0"/>
              <a:t>mean±SEM</a:t>
            </a:r>
            <a:r>
              <a:rPr lang="en-US" dirty="0" smtClean="0"/>
              <a:t> (n=6 in each group). C and D, n=10 in the control and n=7 in the RD group. E, n=6 in each group. MAP was significantly influenced by strain (</a:t>
            </a:r>
            <a:r>
              <a:rPr lang="en-US" i="1" dirty="0" smtClean="0"/>
              <a:t>P</a:t>
            </a:r>
            <a:r>
              <a:rPr lang="en-US" dirty="0" smtClean="0"/>
              <a:t>&lt;0.01) and time (</a:t>
            </a:r>
            <a:r>
              <a:rPr lang="en-US" i="1" dirty="0" smtClean="0"/>
              <a:t>P</a:t>
            </a:r>
            <a:r>
              <a:rPr lang="en-US" dirty="0" smtClean="0"/>
              <a:t>&lt;0.01). Cumulative Na</a:t>
            </a:r>
            <a:r>
              <a:rPr lang="en-US" baseline="30000" dirty="0" smtClean="0"/>
              <a:t>+</a:t>
            </a:r>
            <a:r>
              <a:rPr lang="en-US" dirty="0" smtClean="0"/>
              <a:t> balance was influenced by strain (</a:t>
            </a:r>
            <a:r>
              <a:rPr lang="en-US" i="1" dirty="0" smtClean="0"/>
              <a:t>P</a:t>
            </a:r>
            <a:r>
              <a:rPr lang="en-US" dirty="0" smtClean="0"/>
              <a:t>&lt;0.05) and time (</a:t>
            </a:r>
            <a:r>
              <a:rPr lang="en-US" i="1" dirty="0" smtClean="0"/>
              <a:t>P</a:t>
            </a:r>
            <a:r>
              <a:rPr lang="en-US" dirty="0" smtClean="0"/>
              <a:t>&lt;0.01). </a:t>
            </a:r>
            <a:r>
              <a:rPr lang="en-US" dirty="0" err="1" smtClean="0"/>
              <a:t>SHRcp</a:t>
            </a:r>
            <a:r>
              <a:rPr lang="en-US" dirty="0" smtClean="0"/>
              <a:t> indicates SHR/</a:t>
            </a:r>
            <a:r>
              <a:rPr lang="en-US" dirty="0" err="1" smtClean="0"/>
              <a:t>NDmcr‐cp</a:t>
            </a:r>
            <a:r>
              <a:rPr lang="en-US" dirty="0" smtClean="0"/>
              <a:t>(+/+); RD, </a:t>
            </a:r>
            <a:r>
              <a:rPr lang="en-US" dirty="0" err="1" smtClean="0"/>
              <a:t>SHRcp</a:t>
            </a:r>
            <a:r>
              <a:rPr lang="en-US" dirty="0" smtClean="0"/>
              <a:t> rats subjected to renal denervation; SEM, standard error of the mean; </a:t>
            </a:r>
            <a:r>
              <a:rPr lang="en-US" dirty="0" err="1" smtClean="0"/>
              <a:t>Cont</a:t>
            </a:r>
            <a:r>
              <a:rPr lang="en-US" dirty="0" smtClean="0"/>
              <a:t>, sham‐operated </a:t>
            </a:r>
            <a:r>
              <a:rPr lang="en-US" dirty="0" err="1" smtClean="0"/>
              <a:t>SHRcp</a:t>
            </a:r>
            <a:r>
              <a:rPr lang="en-US" dirty="0" smtClean="0"/>
              <a:t> rats.</a:t>
            </a:r>
            <a:endParaRPr lang="es-MX" dirty="0"/>
          </a:p>
        </p:txBody>
      </p:sp>
      <p:sp>
        <p:nvSpPr>
          <p:cNvPr id="4" name="Marcador de número de diapositiva 3"/>
          <p:cNvSpPr>
            <a:spLocks noGrp="1"/>
          </p:cNvSpPr>
          <p:nvPr>
            <p:ph type="sldNum" sz="quarter" idx="10"/>
          </p:nvPr>
        </p:nvSpPr>
        <p:spPr/>
        <p:txBody>
          <a:bodyPr/>
          <a:lstStyle/>
          <a:p>
            <a:fld id="{A79082EE-9015-41FF-A549-3258BB1B8BC1}" type="slidenum">
              <a:rPr lang="es-MX" smtClean="0"/>
              <a:t>25</a:t>
            </a:fld>
            <a:endParaRPr lang="es-MX"/>
          </a:p>
        </p:txBody>
      </p:sp>
    </p:spTree>
    <p:extLst>
      <p:ext uri="{BB962C8B-B14F-4D97-AF65-F5344CB8AC3E}">
        <p14:creationId xmlns:p14="http://schemas.microsoft.com/office/powerpoint/2010/main" val="3564821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1F860145-CE58-4B7A-920E-C569C5E9CD76}" type="datetimeFigureOut">
              <a:rPr lang="es-MX" smtClean="0"/>
              <a:t>08/07/2015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349490F-102B-426F-ACAB-723C97A53DBE}" type="slidenum">
              <a:rPr lang="es-MX" smtClean="0"/>
              <a:t>‹Nº›</a:t>
            </a:fld>
            <a:endParaRPr lang="es-MX"/>
          </a:p>
        </p:txBody>
      </p:sp>
    </p:spTree>
    <p:extLst>
      <p:ext uri="{BB962C8B-B14F-4D97-AF65-F5344CB8AC3E}">
        <p14:creationId xmlns:p14="http://schemas.microsoft.com/office/powerpoint/2010/main" val="280961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1F860145-CE58-4B7A-920E-C569C5E9CD76}" type="datetimeFigureOut">
              <a:rPr lang="es-MX" smtClean="0"/>
              <a:t>08/07/2015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349490F-102B-426F-ACAB-723C97A53DBE}" type="slidenum">
              <a:rPr lang="es-MX" smtClean="0"/>
              <a:t>‹Nº›</a:t>
            </a:fld>
            <a:endParaRPr lang="es-MX"/>
          </a:p>
        </p:txBody>
      </p:sp>
    </p:spTree>
    <p:extLst>
      <p:ext uri="{BB962C8B-B14F-4D97-AF65-F5344CB8AC3E}">
        <p14:creationId xmlns:p14="http://schemas.microsoft.com/office/powerpoint/2010/main" val="2864991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1F860145-CE58-4B7A-920E-C569C5E9CD76}" type="datetimeFigureOut">
              <a:rPr lang="es-MX" smtClean="0"/>
              <a:t>08/07/2015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349490F-102B-426F-ACAB-723C97A53DBE}" type="slidenum">
              <a:rPr lang="es-MX" smtClean="0"/>
              <a:t>‹Nº›</a:t>
            </a:fld>
            <a:endParaRPr lang="es-MX"/>
          </a:p>
        </p:txBody>
      </p:sp>
    </p:spTree>
    <p:extLst>
      <p:ext uri="{BB962C8B-B14F-4D97-AF65-F5344CB8AC3E}">
        <p14:creationId xmlns:p14="http://schemas.microsoft.com/office/powerpoint/2010/main" val="3688119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1F860145-CE58-4B7A-920E-C569C5E9CD76}" type="datetimeFigureOut">
              <a:rPr lang="es-MX" smtClean="0"/>
              <a:t>08/07/2015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349490F-102B-426F-ACAB-723C97A53DBE}" type="slidenum">
              <a:rPr lang="es-MX" smtClean="0"/>
              <a:t>‹Nº›</a:t>
            </a:fld>
            <a:endParaRPr lang="es-MX"/>
          </a:p>
        </p:txBody>
      </p:sp>
    </p:spTree>
    <p:extLst>
      <p:ext uri="{BB962C8B-B14F-4D97-AF65-F5344CB8AC3E}">
        <p14:creationId xmlns:p14="http://schemas.microsoft.com/office/powerpoint/2010/main" val="2905324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1F860145-CE58-4B7A-920E-C569C5E9CD76}" type="datetimeFigureOut">
              <a:rPr lang="es-MX" smtClean="0"/>
              <a:t>08/07/2015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349490F-102B-426F-ACAB-723C97A53DBE}" type="slidenum">
              <a:rPr lang="es-MX" smtClean="0"/>
              <a:t>‹Nº›</a:t>
            </a:fld>
            <a:endParaRPr lang="es-MX"/>
          </a:p>
        </p:txBody>
      </p:sp>
    </p:spTree>
    <p:extLst>
      <p:ext uri="{BB962C8B-B14F-4D97-AF65-F5344CB8AC3E}">
        <p14:creationId xmlns:p14="http://schemas.microsoft.com/office/powerpoint/2010/main" val="1856493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1F860145-CE58-4B7A-920E-C569C5E9CD76}" type="datetimeFigureOut">
              <a:rPr lang="es-MX" smtClean="0"/>
              <a:t>08/07/2015</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349490F-102B-426F-ACAB-723C97A53DBE}" type="slidenum">
              <a:rPr lang="es-MX" smtClean="0"/>
              <a:t>‹Nº›</a:t>
            </a:fld>
            <a:endParaRPr lang="es-MX"/>
          </a:p>
        </p:txBody>
      </p:sp>
    </p:spTree>
    <p:extLst>
      <p:ext uri="{BB962C8B-B14F-4D97-AF65-F5344CB8AC3E}">
        <p14:creationId xmlns:p14="http://schemas.microsoft.com/office/powerpoint/2010/main" val="268054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1F860145-CE58-4B7A-920E-C569C5E9CD76}" type="datetimeFigureOut">
              <a:rPr lang="es-MX" smtClean="0"/>
              <a:t>08/07/2015</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7349490F-102B-426F-ACAB-723C97A53DBE}" type="slidenum">
              <a:rPr lang="es-MX" smtClean="0"/>
              <a:t>‹Nº›</a:t>
            </a:fld>
            <a:endParaRPr lang="es-MX"/>
          </a:p>
        </p:txBody>
      </p:sp>
    </p:spTree>
    <p:extLst>
      <p:ext uri="{BB962C8B-B14F-4D97-AF65-F5344CB8AC3E}">
        <p14:creationId xmlns:p14="http://schemas.microsoft.com/office/powerpoint/2010/main" val="1638145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1F860145-CE58-4B7A-920E-C569C5E9CD76}" type="datetimeFigureOut">
              <a:rPr lang="es-MX" smtClean="0"/>
              <a:t>08/07/2015</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7349490F-102B-426F-ACAB-723C97A53DBE}" type="slidenum">
              <a:rPr lang="es-MX" smtClean="0"/>
              <a:t>‹Nº›</a:t>
            </a:fld>
            <a:endParaRPr lang="es-MX"/>
          </a:p>
        </p:txBody>
      </p:sp>
    </p:spTree>
    <p:extLst>
      <p:ext uri="{BB962C8B-B14F-4D97-AF65-F5344CB8AC3E}">
        <p14:creationId xmlns:p14="http://schemas.microsoft.com/office/powerpoint/2010/main" val="1819627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F860145-CE58-4B7A-920E-C569C5E9CD76}" type="datetimeFigureOut">
              <a:rPr lang="es-MX" smtClean="0"/>
              <a:t>08/07/2015</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7349490F-102B-426F-ACAB-723C97A53DBE}" type="slidenum">
              <a:rPr lang="es-MX" smtClean="0"/>
              <a:t>‹Nº›</a:t>
            </a:fld>
            <a:endParaRPr lang="es-MX"/>
          </a:p>
        </p:txBody>
      </p:sp>
    </p:spTree>
    <p:extLst>
      <p:ext uri="{BB962C8B-B14F-4D97-AF65-F5344CB8AC3E}">
        <p14:creationId xmlns:p14="http://schemas.microsoft.com/office/powerpoint/2010/main" val="4250017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1F860145-CE58-4B7A-920E-C569C5E9CD76}" type="datetimeFigureOut">
              <a:rPr lang="es-MX" smtClean="0"/>
              <a:t>08/07/2015</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349490F-102B-426F-ACAB-723C97A53DBE}" type="slidenum">
              <a:rPr lang="es-MX" smtClean="0"/>
              <a:t>‹Nº›</a:t>
            </a:fld>
            <a:endParaRPr lang="es-MX"/>
          </a:p>
        </p:txBody>
      </p:sp>
    </p:spTree>
    <p:extLst>
      <p:ext uri="{BB962C8B-B14F-4D97-AF65-F5344CB8AC3E}">
        <p14:creationId xmlns:p14="http://schemas.microsoft.com/office/powerpoint/2010/main" val="656784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1F860145-CE58-4B7A-920E-C569C5E9CD76}" type="datetimeFigureOut">
              <a:rPr lang="es-MX" smtClean="0"/>
              <a:t>08/07/2015</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349490F-102B-426F-ACAB-723C97A53DBE}" type="slidenum">
              <a:rPr lang="es-MX" smtClean="0"/>
              <a:t>‹Nº›</a:t>
            </a:fld>
            <a:endParaRPr lang="es-MX"/>
          </a:p>
        </p:txBody>
      </p:sp>
    </p:spTree>
    <p:extLst>
      <p:ext uri="{BB962C8B-B14F-4D97-AF65-F5344CB8AC3E}">
        <p14:creationId xmlns:p14="http://schemas.microsoft.com/office/powerpoint/2010/main" val="356610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860145-CE58-4B7A-920E-C569C5E9CD76}" type="datetimeFigureOut">
              <a:rPr lang="es-MX" smtClean="0"/>
              <a:t>08/07/2015</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49490F-102B-426F-ACAB-723C97A53DBE}" type="slidenum">
              <a:rPr lang="es-MX" smtClean="0"/>
              <a:t>‹Nº›</a:t>
            </a:fld>
            <a:endParaRPr lang="es-MX"/>
          </a:p>
        </p:txBody>
      </p:sp>
    </p:spTree>
    <p:extLst>
      <p:ext uri="{BB962C8B-B14F-4D97-AF65-F5344CB8AC3E}">
        <p14:creationId xmlns:p14="http://schemas.microsoft.com/office/powerpoint/2010/main" val="1286182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png"/><Relationship Id="rId7" Type="http://schemas.openxmlformats.org/officeDocument/2006/relationships/image" Target="../media/image3.jp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1.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2.emf"/></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4.png"/><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image12.jpeg" descr="L1000825"/>
          <p:cNvPicPr/>
          <p:nvPr/>
        </p:nvPicPr>
        <p:blipFill>
          <a:blip r:embed="rId2">
            <a:extLst/>
          </a:blip>
          <a:stretch>
            <a:fillRect/>
          </a:stretch>
        </p:blipFill>
        <p:spPr>
          <a:xfrm>
            <a:off x="1335162" y="-99213"/>
            <a:ext cx="9289074" cy="6966808"/>
          </a:xfrm>
          <a:prstGeom prst="rect">
            <a:avLst/>
          </a:prstGeom>
          <a:ln w="12700">
            <a:miter lim="400000"/>
          </a:ln>
        </p:spPr>
      </p:pic>
    </p:spTree>
    <p:extLst>
      <p:ext uri="{BB962C8B-B14F-4D97-AF65-F5344CB8AC3E}">
        <p14:creationId xmlns:p14="http://schemas.microsoft.com/office/powerpoint/2010/main" val="25151399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1630364" y="5691187"/>
            <a:ext cx="65357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defTabSz="457200">
              <a:tabLst>
                <a:tab pos="4687888"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4687888"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4687888"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4687888"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4687888" algn="l"/>
              </a:tabLst>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tabLst>
                <a:tab pos="4687888" algn="l"/>
              </a:tabLs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tabLst>
                <a:tab pos="4687888" algn="l"/>
              </a:tabLs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tabLst>
                <a:tab pos="4687888" algn="l"/>
              </a:tabLs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tabLst>
                <a:tab pos="4687888" algn="l"/>
              </a:tabLst>
              <a:defRPr>
                <a:solidFill>
                  <a:schemeClr val="tx1"/>
                </a:solidFill>
                <a:latin typeface="Arial" panose="020B0604020202020204" pitchFamily="34" charset="0"/>
                <a:cs typeface="Arial" panose="020B0604020202020204" pitchFamily="34" charset="0"/>
              </a:defRPr>
            </a:lvl9pPr>
          </a:lstStyle>
          <a:p>
            <a:pPr>
              <a:buClr>
                <a:srgbClr val="FFFF00"/>
              </a:buClr>
            </a:pPr>
            <a:r>
              <a:rPr lang="es-ES" altLang="es-MX" sz="1000" b="1" dirty="0">
                <a:solidFill>
                  <a:schemeClr val="tx2"/>
                </a:solidFill>
                <a:ea typeface="MS PGothic" panose="020B0600070205080204" pitchFamily="34" charset="-128"/>
              </a:rPr>
              <a:t>CV </a:t>
            </a:r>
            <a:r>
              <a:rPr lang="es-ES" altLang="es-MX" sz="1000" dirty="0">
                <a:solidFill>
                  <a:schemeClr val="tx2"/>
                </a:solidFill>
                <a:ea typeface="MS PGothic" panose="020B0600070205080204" pitchFamily="34" charset="-128"/>
              </a:rPr>
              <a:t>= cardiovascular.</a:t>
            </a:r>
          </a:p>
          <a:p>
            <a:pPr>
              <a:buClr>
                <a:srgbClr val="FFFF00"/>
              </a:buClr>
            </a:pPr>
            <a:r>
              <a:rPr lang="es-ES" altLang="es-MX" sz="1000" b="1" dirty="0">
                <a:solidFill>
                  <a:schemeClr val="tx2"/>
                </a:solidFill>
                <a:ea typeface="MS PGothic" panose="020B0600070205080204" pitchFamily="34" charset="-128"/>
              </a:rPr>
              <a:t>PAS </a:t>
            </a:r>
            <a:r>
              <a:rPr lang="es-ES" altLang="es-MX" sz="1000" dirty="0">
                <a:solidFill>
                  <a:schemeClr val="tx2"/>
                </a:solidFill>
                <a:ea typeface="MS PGothic" panose="020B0600070205080204" pitchFamily="34" charset="-128"/>
              </a:rPr>
              <a:t>= presión arterial sistólica.</a:t>
            </a:r>
          </a:p>
          <a:p>
            <a:pPr>
              <a:buClr>
                <a:srgbClr val="FFFF00"/>
              </a:buClr>
            </a:pPr>
            <a:r>
              <a:rPr lang="es-ES" altLang="es-MX" sz="1000" b="1" dirty="0">
                <a:solidFill>
                  <a:schemeClr val="tx2"/>
                </a:solidFill>
                <a:ea typeface="MS PGothic" panose="020B0600070205080204" pitchFamily="34" charset="-128"/>
              </a:rPr>
              <a:t>PAD</a:t>
            </a:r>
            <a:r>
              <a:rPr lang="es-ES" altLang="es-MX" sz="1000" dirty="0">
                <a:solidFill>
                  <a:schemeClr val="tx2"/>
                </a:solidFill>
                <a:ea typeface="MS PGothic" panose="020B0600070205080204" pitchFamily="34" charset="-128"/>
              </a:rPr>
              <a:t> = presión arterial diastólica. </a:t>
            </a:r>
          </a:p>
          <a:p>
            <a:pPr>
              <a:buClr>
                <a:srgbClr val="FFFF00"/>
              </a:buClr>
            </a:pPr>
            <a:r>
              <a:rPr lang="es-ES" altLang="es-MX" sz="1000" dirty="0">
                <a:solidFill>
                  <a:schemeClr val="tx2"/>
                </a:solidFill>
                <a:ea typeface="MS PGothic" panose="020B0600070205080204" pitchFamily="34" charset="-128"/>
              </a:rPr>
              <a:t>*En pacientes entre 40 y 69 años de edad (período de estudio de 10 años), con PA inicial de 115/75 mm Hg.</a:t>
            </a:r>
          </a:p>
        </p:txBody>
      </p:sp>
      <p:sp>
        <p:nvSpPr>
          <p:cNvPr id="54275" name="Text Box 3"/>
          <p:cNvSpPr txBox="1">
            <a:spLocks noChangeArrowheads="1"/>
          </p:cNvSpPr>
          <p:nvPr/>
        </p:nvSpPr>
        <p:spPr bwMode="auto">
          <a:xfrm rot="-5400000">
            <a:off x="1038226" y="3121479"/>
            <a:ext cx="29067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s-MX" b="1">
                <a:solidFill>
                  <a:schemeClr val="tx2"/>
                </a:solidFill>
                <a:ea typeface="MS PGothic" panose="020B0600070205080204" pitchFamily="34" charset="-128"/>
              </a:rPr>
              <a:t>Riesgo de Mortalidad CV  </a:t>
            </a:r>
          </a:p>
        </p:txBody>
      </p:sp>
      <p:grpSp>
        <p:nvGrpSpPr>
          <p:cNvPr id="54276" name="Group 4"/>
          <p:cNvGrpSpPr>
            <a:grpSpLocks/>
          </p:cNvGrpSpPr>
          <p:nvPr/>
        </p:nvGrpSpPr>
        <p:grpSpPr bwMode="auto">
          <a:xfrm>
            <a:off x="2830513" y="1783217"/>
            <a:ext cx="7091362" cy="4008437"/>
            <a:chOff x="1101" y="1059"/>
            <a:chExt cx="4467" cy="2525"/>
          </a:xfrm>
        </p:grpSpPr>
        <p:sp>
          <p:nvSpPr>
            <p:cNvPr id="54277" name="Text Box 5"/>
            <p:cNvSpPr txBox="1">
              <a:spLocks noChangeArrowheads="1"/>
            </p:cNvSpPr>
            <p:nvPr/>
          </p:nvSpPr>
          <p:spPr bwMode="auto">
            <a:xfrm>
              <a:off x="2714" y="3353"/>
              <a:ext cx="12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s-MX">
                  <a:solidFill>
                    <a:schemeClr val="tx2"/>
                  </a:solidFill>
                  <a:ea typeface="MS PGothic" panose="020B0600070205080204" pitchFamily="34" charset="-128"/>
                </a:rPr>
                <a:t>PAS/PAD, mm Hg</a:t>
              </a:r>
            </a:p>
          </p:txBody>
        </p:sp>
        <p:sp>
          <p:nvSpPr>
            <p:cNvPr id="54278" name="Rectangle 6"/>
            <p:cNvSpPr>
              <a:spLocks noChangeArrowheads="1"/>
            </p:cNvSpPr>
            <p:nvPr/>
          </p:nvSpPr>
          <p:spPr bwMode="auto">
            <a:xfrm>
              <a:off x="1402" y="2777"/>
              <a:ext cx="613" cy="243"/>
            </a:xfrm>
            <a:prstGeom prst="rect">
              <a:avLst/>
            </a:prstGeom>
            <a:solidFill>
              <a:srgbClr val="0054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endParaRPr lang="es-MX" altLang="es-MX">
                <a:ea typeface="MS PGothic" panose="020B0600070205080204" pitchFamily="34" charset="-128"/>
              </a:endParaRPr>
            </a:p>
          </p:txBody>
        </p:sp>
        <p:sp>
          <p:nvSpPr>
            <p:cNvPr id="54279" name="Rectangle 7"/>
            <p:cNvSpPr>
              <a:spLocks noChangeArrowheads="1"/>
            </p:cNvSpPr>
            <p:nvPr/>
          </p:nvSpPr>
          <p:spPr bwMode="auto">
            <a:xfrm>
              <a:off x="2523" y="2535"/>
              <a:ext cx="614" cy="485"/>
            </a:xfrm>
            <a:prstGeom prst="rect">
              <a:avLst/>
            </a:prstGeom>
            <a:solidFill>
              <a:srgbClr val="0054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endParaRPr lang="es-MX" altLang="es-MX">
                <a:ea typeface="MS PGothic" panose="020B0600070205080204" pitchFamily="34" charset="-128"/>
              </a:endParaRPr>
            </a:p>
          </p:txBody>
        </p:sp>
        <p:sp>
          <p:nvSpPr>
            <p:cNvPr id="54280" name="Rectangle 8"/>
            <p:cNvSpPr>
              <a:spLocks noChangeArrowheads="1"/>
            </p:cNvSpPr>
            <p:nvPr/>
          </p:nvSpPr>
          <p:spPr bwMode="auto">
            <a:xfrm>
              <a:off x="3611" y="2043"/>
              <a:ext cx="606" cy="977"/>
            </a:xfrm>
            <a:prstGeom prst="rect">
              <a:avLst/>
            </a:prstGeom>
            <a:solidFill>
              <a:srgbClr val="0054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endParaRPr lang="es-MX" altLang="es-MX">
                <a:ea typeface="MS PGothic" panose="020B0600070205080204" pitchFamily="34" charset="-128"/>
              </a:endParaRPr>
            </a:p>
          </p:txBody>
        </p:sp>
        <p:sp>
          <p:nvSpPr>
            <p:cNvPr id="54281" name="Rectangle 9"/>
            <p:cNvSpPr>
              <a:spLocks noChangeArrowheads="1"/>
            </p:cNvSpPr>
            <p:nvPr/>
          </p:nvSpPr>
          <p:spPr bwMode="auto">
            <a:xfrm>
              <a:off x="4708" y="1067"/>
              <a:ext cx="613" cy="1953"/>
            </a:xfrm>
            <a:prstGeom prst="rect">
              <a:avLst/>
            </a:prstGeom>
            <a:solidFill>
              <a:srgbClr val="0054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endParaRPr lang="es-MX" altLang="es-MX">
                <a:ea typeface="MS PGothic" panose="020B0600070205080204" pitchFamily="34" charset="-128"/>
              </a:endParaRPr>
            </a:p>
          </p:txBody>
        </p:sp>
        <p:sp>
          <p:nvSpPr>
            <p:cNvPr id="54282" name="Line 10"/>
            <p:cNvSpPr>
              <a:spLocks noChangeShapeType="1"/>
            </p:cNvSpPr>
            <p:nvPr/>
          </p:nvSpPr>
          <p:spPr bwMode="auto">
            <a:xfrm>
              <a:off x="1156" y="1067"/>
              <a:ext cx="1" cy="1953"/>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54283" name="Line 11"/>
            <p:cNvSpPr>
              <a:spLocks noChangeShapeType="1"/>
            </p:cNvSpPr>
            <p:nvPr/>
          </p:nvSpPr>
          <p:spPr bwMode="auto">
            <a:xfrm>
              <a:off x="1102" y="3020"/>
              <a:ext cx="54"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54284" name="Line 12"/>
            <p:cNvSpPr>
              <a:spLocks noChangeShapeType="1"/>
            </p:cNvSpPr>
            <p:nvPr/>
          </p:nvSpPr>
          <p:spPr bwMode="auto">
            <a:xfrm>
              <a:off x="1102" y="2777"/>
              <a:ext cx="54"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54285" name="Line 13"/>
            <p:cNvSpPr>
              <a:spLocks noChangeShapeType="1"/>
            </p:cNvSpPr>
            <p:nvPr/>
          </p:nvSpPr>
          <p:spPr bwMode="auto">
            <a:xfrm>
              <a:off x="1102" y="2535"/>
              <a:ext cx="54"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54286" name="Line 14"/>
            <p:cNvSpPr>
              <a:spLocks noChangeShapeType="1"/>
            </p:cNvSpPr>
            <p:nvPr/>
          </p:nvSpPr>
          <p:spPr bwMode="auto">
            <a:xfrm>
              <a:off x="1102" y="2286"/>
              <a:ext cx="54"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54287" name="Line 15"/>
            <p:cNvSpPr>
              <a:spLocks noChangeShapeType="1"/>
            </p:cNvSpPr>
            <p:nvPr/>
          </p:nvSpPr>
          <p:spPr bwMode="auto">
            <a:xfrm>
              <a:off x="1102" y="2043"/>
              <a:ext cx="54"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54288" name="Line 16"/>
            <p:cNvSpPr>
              <a:spLocks noChangeShapeType="1"/>
            </p:cNvSpPr>
            <p:nvPr/>
          </p:nvSpPr>
          <p:spPr bwMode="auto">
            <a:xfrm>
              <a:off x="1102" y="1801"/>
              <a:ext cx="54"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54289" name="Line 17"/>
            <p:cNvSpPr>
              <a:spLocks noChangeShapeType="1"/>
            </p:cNvSpPr>
            <p:nvPr/>
          </p:nvSpPr>
          <p:spPr bwMode="auto">
            <a:xfrm>
              <a:off x="1102" y="1558"/>
              <a:ext cx="54"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54290" name="Line 18"/>
            <p:cNvSpPr>
              <a:spLocks noChangeShapeType="1"/>
            </p:cNvSpPr>
            <p:nvPr/>
          </p:nvSpPr>
          <p:spPr bwMode="auto">
            <a:xfrm>
              <a:off x="1102" y="1309"/>
              <a:ext cx="54"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54291" name="Line 19"/>
            <p:cNvSpPr>
              <a:spLocks noChangeShapeType="1"/>
            </p:cNvSpPr>
            <p:nvPr/>
          </p:nvSpPr>
          <p:spPr bwMode="auto">
            <a:xfrm>
              <a:off x="1102" y="1067"/>
              <a:ext cx="54"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54292" name="Line 20"/>
            <p:cNvSpPr>
              <a:spLocks noChangeShapeType="1"/>
            </p:cNvSpPr>
            <p:nvPr/>
          </p:nvSpPr>
          <p:spPr bwMode="auto">
            <a:xfrm>
              <a:off x="1156" y="3020"/>
              <a:ext cx="4411" cy="1"/>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54293" name="Line 21"/>
            <p:cNvSpPr>
              <a:spLocks noChangeShapeType="1"/>
            </p:cNvSpPr>
            <p:nvPr/>
          </p:nvSpPr>
          <p:spPr bwMode="auto">
            <a:xfrm flipV="1">
              <a:off x="1156" y="3020"/>
              <a:ext cx="1" cy="42"/>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54294" name="Line 22"/>
            <p:cNvSpPr>
              <a:spLocks noChangeShapeType="1"/>
            </p:cNvSpPr>
            <p:nvPr/>
          </p:nvSpPr>
          <p:spPr bwMode="auto">
            <a:xfrm flipV="1">
              <a:off x="2261" y="3020"/>
              <a:ext cx="1" cy="42"/>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54295" name="Line 23"/>
            <p:cNvSpPr>
              <a:spLocks noChangeShapeType="1"/>
            </p:cNvSpPr>
            <p:nvPr/>
          </p:nvSpPr>
          <p:spPr bwMode="auto">
            <a:xfrm flipV="1">
              <a:off x="3365" y="3020"/>
              <a:ext cx="2" cy="42"/>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54296" name="Line 24"/>
            <p:cNvSpPr>
              <a:spLocks noChangeShapeType="1"/>
            </p:cNvSpPr>
            <p:nvPr/>
          </p:nvSpPr>
          <p:spPr bwMode="auto">
            <a:xfrm flipV="1">
              <a:off x="4462" y="3020"/>
              <a:ext cx="1" cy="42"/>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54297" name="Line 25"/>
            <p:cNvSpPr>
              <a:spLocks noChangeShapeType="1"/>
            </p:cNvSpPr>
            <p:nvPr/>
          </p:nvSpPr>
          <p:spPr bwMode="auto">
            <a:xfrm flipV="1">
              <a:off x="5567" y="3020"/>
              <a:ext cx="1" cy="42"/>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54298" name="Rectangle 26"/>
            <p:cNvSpPr>
              <a:spLocks noChangeArrowheads="1"/>
            </p:cNvSpPr>
            <p:nvPr/>
          </p:nvSpPr>
          <p:spPr bwMode="auto">
            <a:xfrm>
              <a:off x="1101" y="2889"/>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s-MX">
                  <a:solidFill>
                    <a:schemeClr val="tx2"/>
                  </a:solidFill>
                  <a:ea typeface="MS PGothic" panose="020B0600070205080204" pitchFamily="34" charset="-128"/>
                </a:rPr>
                <a:t>0</a:t>
              </a:r>
            </a:p>
          </p:txBody>
        </p:sp>
        <p:sp>
          <p:nvSpPr>
            <p:cNvPr id="54299" name="Rectangle 27"/>
            <p:cNvSpPr>
              <a:spLocks noChangeArrowheads="1"/>
            </p:cNvSpPr>
            <p:nvPr/>
          </p:nvSpPr>
          <p:spPr bwMode="auto">
            <a:xfrm>
              <a:off x="1101" y="2646"/>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s-MX">
                  <a:solidFill>
                    <a:schemeClr val="tx2"/>
                  </a:solidFill>
                  <a:ea typeface="MS PGothic" panose="020B0600070205080204" pitchFamily="34" charset="-128"/>
                </a:rPr>
                <a:t>1</a:t>
              </a:r>
            </a:p>
          </p:txBody>
        </p:sp>
        <p:sp>
          <p:nvSpPr>
            <p:cNvPr id="54300" name="Rectangle 28"/>
            <p:cNvSpPr>
              <a:spLocks noChangeArrowheads="1"/>
            </p:cNvSpPr>
            <p:nvPr/>
          </p:nvSpPr>
          <p:spPr bwMode="auto">
            <a:xfrm>
              <a:off x="1101" y="2453"/>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s-MX">
                  <a:solidFill>
                    <a:schemeClr val="tx2"/>
                  </a:solidFill>
                  <a:ea typeface="MS PGothic" panose="020B0600070205080204" pitchFamily="34" charset="-128"/>
                </a:rPr>
                <a:t>2</a:t>
              </a:r>
            </a:p>
          </p:txBody>
        </p:sp>
        <p:sp>
          <p:nvSpPr>
            <p:cNvPr id="54301" name="Rectangle 29"/>
            <p:cNvSpPr>
              <a:spLocks noChangeArrowheads="1"/>
            </p:cNvSpPr>
            <p:nvPr/>
          </p:nvSpPr>
          <p:spPr bwMode="auto">
            <a:xfrm>
              <a:off x="1101" y="2243"/>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s-MX">
                  <a:solidFill>
                    <a:schemeClr val="tx2"/>
                  </a:solidFill>
                  <a:ea typeface="MS PGothic" panose="020B0600070205080204" pitchFamily="34" charset="-128"/>
                </a:rPr>
                <a:t>3</a:t>
              </a:r>
            </a:p>
          </p:txBody>
        </p:sp>
        <p:sp>
          <p:nvSpPr>
            <p:cNvPr id="54302" name="Rectangle 30"/>
            <p:cNvSpPr>
              <a:spLocks noChangeArrowheads="1"/>
            </p:cNvSpPr>
            <p:nvPr/>
          </p:nvSpPr>
          <p:spPr bwMode="auto">
            <a:xfrm>
              <a:off x="1101" y="2000"/>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s-MX">
                  <a:solidFill>
                    <a:schemeClr val="tx2"/>
                  </a:solidFill>
                  <a:ea typeface="MS PGothic" panose="020B0600070205080204" pitchFamily="34" charset="-128"/>
                </a:rPr>
                <a:t>4</a:t>
              </a:r>
            </a:p>
          </p:txBody>
        </p:sp>
        <p:sp>
          <p:nvSpPr>
            <p:cNvPr id="54303" name="Rectangle 31"/>
            <p:cNvSpPr>
              <a:spLocks noChangeArrowheads="1"/>
            </p:cNvSpPr>
            <p:nvPr/>
          </p:nvSpPr>
          <p:spPr bwMode="auto">
            <a:xfrm>
              <a:off x="1101" y="1758"/>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s-MX">
                  <a:solidFill>
                    <a:schemeClr val="tx2"/>
                  </a:solidFill>
                  <a:ea typeface="MS PGothic" panose="020B0600070205080204" pitchFamily="34" charset="-128"/>
                </a:rPr>
                <a:t>5</a:t>
              </a:r>
            </a:p>
          </p:txBody>
        </p:sp>
        <p:sp>
          <p:nvSpPr>
            <p:cNvPr id="54304" name="Rectangle 32"/>
            <p:cNvSpPr>
              <a:spLocks noChangeArrowheads="1"/>
            </p:cNvSpPr>
            <p:nvPr/>
          </p:nvSpPr>
          <p:spPr bwMode="auto">
            <a:xfrm>
              <a:off x="1101" y="1550"/>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s-MX">
                  <a:solidFill>
                    <a:schemeClr val="tx2"/>
                  </a:solidFill>
                  <a:ea typeface="MS PGothic" panose="020B0600070205080204" pitchFamily="34" charset="-128"/>
                </a:rPr>
                <a:t>6</a:t>
              </a:r>
            </a:p>
          </p:txBody>
        </p:sp>
        <p:sp>
          <p:nvSpPr>
            <p:cNvPr id="54305" name="Rectangle 33"/>
            <p:cNvSpPr>
              <a:spLocks noChangeArrowheads="1"/>
            </p:cNvSpPr>
            <p:nvPr/>
          </p:nvSpPr>
          <p:spPr bwMode="auto">
            <a:xfrm>
              <a:off x="1101" y="1302"/>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s-MX">
                  <a:solidFill>
                    <a:schemeClr val="tx2"/>
                  </a:solidFill>
                  <a:ea typeface="MS PGothic" panose="020B0600070205080204" pitchFamily="34" charset="-128"/>
                </a:rPr>
                <a:t>7</a:t>
              </a:r>
            </a:p>
          </p:txBody>
        </p:sp>
        <p:sp>
          <p:nvSpPr>
            <p:cNvPr id="54306" name="Rectangle 34"/>
            <p:cNvSpPr>
              <a:spLocks noChangeArrowheads="1"/>
            </p:cNvSpPr>
            <p:nvPr/>
          </p:nvSpPr>
          <p:spPr bwMode="auto">
            <a:xfrm>
              <a:off x="1101" y="1059"/>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s-MX">
                  <a:solidFill>
                    <a:schemeClr val="tx2"/>
                  </a:solidFill>
                  <a:ea typeface="MS PGothic" panose="020B0600070205080204" pitchFamily="34" charset="-128"/>
                </a:rPr>
                <a:t>8</a:t>
              </a:r>
            </a:p>
          </p:txBody>
        </p:sp>
        <p:sp>
          <p:nvSpPr>
            <p:cNvPr id="54307" name="Rectangle 35"/>
            <p:cNvSpPr>
              <a:spLocks noChangeArrowheads="1"/>
            </p:cNvSpPr>
            <p:nvPr/>
          </p:nvSpPr>
          <p:spPr bwMode="auto">
            <a:xfrm>
              <a:off x="1472" y="3147"/>
              <a:ext cx="4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s-MX">
                  <a:solidFill>
                    <a:schemeClr val="tx2"/>
                  </a:solidFill>
                  <a:ea typeface="MS PGothic" panose="020B0600070205080204" pitchFamily="34" charset="-128"/>
                </a:rPr>
                <a:t>115/75</a:t>
              </a:r>
            </a:p>
          </p:txBody>
        </p:sp>
        <p:sp>
          <p:nvSpPr>
            <p:cNvPr id="54308" name="Rectangle 36"/>
            <p:cNvSpPr>
              <a:spLocks noChangeArrowheads="1"/>
            </p:cNvSpPr>
            <p:nvPr/>
          </p:nvSpPr>
          <p:spPr bwMode="auto">
            <a:xfrm>
              <a:off x="2610" y="3147"/>
              <a:ext cx="4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s-MX">
                  <a:solidFill>
                    <a:schemeClr val="tx2"/>
                  </a:solidFill>
                  <a:ea typeface="MS PGothic" panose="020B0600070205080204" pitchFamily="34" charset="-128"/>
                </a:rPr>
                <a:t>135/85</a:t>
              </a:r>
            </a:p>
          </p:txBody>
        </p:sp>
        <p:sp>
          <p:nvSpPr>
            <p:cNvPr id="54309" name="Rectangle 37"/>
            <p:cNvSpPr>
              <a:spLocks noChangeArrowheads="1"/>
            </p:cNvSpPr>
            <p:nvPr/>
          </p:nvSpPr>
          <p:spPr bwMode="auto">
            <a:xfrm>
              <a:off x="3748" y="3147"/>
              <a:ext cx="4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s-MX">
                  <a:solidFill>
                    <a:schemeClr val="tx2"/>
                  </a:solidFill>
                  <a:ea typeface="MS PGothic" panose="020B0600070205080204" pitchFamily="34" charset="-128"/>
                </a:rPr>
                <a:t>155/95</a:t>
              </a:r>
            </a:p>
          </p:txBody>
        </p:sp>
        <p:sp>
          <p:nvSpPr>
            <p:cNvPr id="54310" name="Rectangle 38"/>
            <p:cNvSpPr>
              <a:spLocks noChangeArrowheads="1"/>
            </p:cNvSpPr>
            <p:nvPr/>
          </p:nvSpPr>
          <p:spPr bwMode="auto">
            <a:xfrm>
              <a:off x="4769" y="3147"/>
              <a:ext cx="5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s-MX">
                  <a:solidFill>
                    <a:schemeClr val="tx2"/>
                  </a:solidFill>
                  <a:ea typeface="MS PGothic" panose="020B0600070205080204" pitchFamily="34" charset="-128"/>
                </a:rPr>
                <a:t>175/105</a:t>
              </a:r>
            </a:p>
          </p:txBody>
        </p:sp>
        <p:sp>
          <p:nvSpPr>
            <p:cNvPr id="54311" name="Line 39"/>
            <p:cNvSpPr>
              <a:spLocks noChangeShapeType="1"/>
            </p:cNvSpPr>
            <p:nvPr/>
          </p:nvSpPr>
          <p:spPr bwMode="auto">
            <a:xfrm>
              <a:off x="1147" y="3013"/>
              <a:ext cx="440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s-MX"/>
            </a:p>
          </p:txBody>
        </p:sp>
      </p:grpSp>
      <p:sp>
        <p:nvSpPr>
          <p:cNvPr id="54313" name="Line 39"/>
          <p:cNvSpPr>
            <a:spLocks noChangeShapeType="1"/>
          </p:cNvSpPr>
          <p:nvPr/>
        </p:nvSpPr>
        <p:spPr bwMode="auto">
          <a:xfrm flipV="1">
            <a:off x="3001963" y="1783217"/>
            <a:ext cx="0" cy="31146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54314" name="TextBox 41"/>
          <p:cNvSpPr txBox="1">
            <a:spLocks noChangeArrowheads="1"/>
          </p:cNvSpPr>
          <p:nvPr/>
        </p:nvSpPr>
        <p:spPr bwMode="auto">
          <a:xfrm>
            <a:off x="5299075" y="3731078"/>
            <a:ext cx="520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s-MX">
                <a:solidFill>
                  <a:schemeClr val="tx2"/>
                </a:solidFill>
                <a:ea typeface="MS PGothic" panose="020B0600070205080204" pitchFamily="34" charset="-128"/>
              </a:rPr>
              <a:t>2x</a:t>
            </a:r>
          </a:p>
        </p:txBody>
      </p:sp>
      <p:sp>
        <p:nvSpPr>
          <p:cNvPr id="54315" name="TextBox 42"/>
          <p:cNvSpPr txBox="1">
            <a:spLocks noChangeArrowheads="1"/>
          </p:cNvSpPr>
          <p:nvPr/>
        </p:nvSpPr>
        <p:spPr bwMode="auto">
          <a:xfrm>
            <a:off x="8804275" y="1413329"/>
            <a:ext cx="520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s-MX">
                <a:solidFill>
                  <a:schemeClr val="tx2"/>
                </a:solidFill>
                <a:ea typeface="MS PGothic" panose="020B0600070205080204" pitchFamily="34" charset="-128"/>
              </a:rPr>
              <a:t>8x</a:t>
            </a:r>
          </a:p>
        </p:txBody>
      </p:sp>
      <p:sp>
        <p:nvSpPr>
          <p:cNvPr id="54316" name="TextBox 44"/>
          <p:cNvSpPr txBox="1">
            <a:spLocks noChangeArrowheads="1"/>
          </p:cNvSpPr>
          <p:nvPr/>
        </p:nvSpPr>
        <p:spPr bwMode="auto">
          <a:xfrm>
            <a:off x="7058025" y="2932566"/>
            <a:ext cx="520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s-MX">
                <a:solidFill>
                  <a:schemeClr val="tx2"/>
                </a:solidFill>
                <a:ea typeface="MS PGothic" panose="020B0600070205080204" pitchFamily="34" charset="-128"/>
              </a:rPr>
              <a:t>4x</a:t>
            </a:r>
          </a:p>
        </p:txBody>
      </p:sp>
      <p:sp>
        <p:nvSpPr>
          <p:cNvPr id="54318" name="Text Box 46"/>
          <p:cNvSpPr txBox="1">
            <a:spLocks noChangeArrowheads="1"/>
          </p:cNvSpPr>
          <p:nvPr/>
        </p:nvSpPr>
        <p:spPr bwMode="auto">
          <a:xfrm>
            <a:off x="7493318" y="6403718"/>
            <a:ext cx="364035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ltLang="es-MX" sz="1400" dirty="0" err="1">
                <a:solidFill>
                  <a:schemeClr val="tx2"/>
                </a:solidFill>
              </a:rPr>
              <a:t>Lewington</a:t>
            </a:r>
            <a:r>
              <a:rPr lang="es-ES" altLang="es-MX" sz="1400" dirty="0">
                <a:solidFill>
                  <a:schemeClr val="tx2"/>
                </a:solidFill>
              </a:rPr>
              <a:t> S, et al. </a:t>
            </a:r>
            <a:r>
              <a:rPr lang="es-ES" altLang="es-MX" sz="1400" i="1" dirty="0" err="1" smtClean="0">
                <a:solidFill>
                  <a:schemeClr val="tx2"/>
                </a:solidFill>
              </a:rPr>
              <a:t>Lancet</a:t>
            </a:r>
            <a:r>
              <a:rPr lang="es-ES" altLang="es-MX" sz="1400" dirty="0" smtClean="0">
                <a:solidFill>
                  <a:schemeClr val="tx2"/>
                </a:solidFill>
              </a:rPr>
              <a:t> </a:t>
            </a:r>
            <a:r>
              <a:rPr lang="es-ES" altLang="es-MX" sz="1400" dirty="0">
                <a:solidFill>
                  <a:schemeClr val="tx2"/>
                </a:solidFill>
              </a:rPr>
              <a:t>2002;360:1903-1913</a:t>
            </a:r>
          </a:p>
        </p:txBody>
      </p:sp>
      <p:pic>
        <p:nvPicPr>
          <p:cNvPr id="50" name="Imagen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083" y="629767"/>
            <a:ext cx="1214323" cy="1214323"/>
          </a:xfrm>
          <a:prstGeom prst="rect">
            <a:avLst/>
          </a:prstGeom>
        </p:spPr>
      </p:pic>
      <p:sp>
        <p:nvSpPr>
          <p:cNvPr id="51" name="CuadroTexto 50"/>
          <p:cNvSpPr txBox="1"/>
          <p:nvPr/>
        </p:nvSpPr>
        <p:spPr>
          <a:xfrm>
            <a:off x="2509906" y="592524"/>
            <a:ext cx="5850323" cy="769441"/>
          </a:xfrm>
          <a:prstGeom prst="rect">
            <a:avLst/>
          </a:prstGeom>
          <a:noFill/>
        </p:spPr>
        <p:txBody>
          <a:bodyPr wrap="square" rtlCol="0">
            <a:spAutoFit/>
          </a:bodyPr>
          <a:lstStyle/>
          <a:p>
            <a:r>
              <a:rPr lang="es-MX" sz="2800" dirty="0" smtClean="0">
                <a:solidFill>
                  <a:schemeClr val="tx1">
                    <a:lumMod val="75000"/>
                    <a:lumOff val="25000"/>
                  </a:schemeClr>
                </a:solidFill>
              </a:rPr>
              <a:t>DENERVACIÓN RENAL</a:t>
            </a:r>
            <a:r>
              <a:rPr lang="es-MX" sz="2000" dirty="0">
                <a:solidFill>
                  <a:schemeClr val="tx1">
                    <a:lumMod val="75000"/>
                    <a:lumOff val="25000"/>
                  </a:schemeClr>
                </a:solidFill>
              </a:rPr>
              <a:t> </a:t>
            </a:r>
            <a:endParaRPr lang="es-MX" sz="2000" dirty="0" smtClean="0">
              <a:solidFill>
                <a:schemeClr val="tx1">
                  <a:lumMod val="75000"/>
                  <a:lumOff val="25000"/>
                </a:schemeClr>
              </a:solidFill>
            </a:endParaRPr>
          </a:p>
          <a:p>
            <a:r>
              <a:rPr lang="es-MX" sz="1600" b="1" dirty="0" smtClean="0">
                <a:solidFill>
                  <a:schemeClr val="bg2">
                    <a:lumMod val="50000"/>
                  </a:schemeClr>
                </a:solidFill>
              </a:rPr>
              <a:t>HTA Y RIESGO DE MORTALIDAD CARDIOVASCULAR</a:t>
            </a:r>
            <a:endParaRPr lang="es-MX" sz="1600" b="1" dirty="0" smtClean="0">
              <a:solidFill>
                <a:schemeClr val="tx1">
                  <a:lumMod val="75000"/>
                  <a:lumOff val="25000"/>
                </a:schemeClr>
              </a:solidFill>
            </a:endParaRPr>
          </a:p>
        </p:txBody>
      </p:sp>
      <p:sp>
        <p:nvSpPr>
          <p:cNvPr id="2" name="CuadroTexto 1"/>
          <p:cNvSpPr txBox="1"/>
          <p:nvPr/>
        </p:nvSpPr>
        <p:spPr>
          <a:xfrm>
            <a:off x="3017158" y="1795917"/>
            <a:ext cx="5521768" cy="369332"/>
          </a:xfrm>
          <a:prstGeom prst="rect">
            <a:avLst/>
          </a:prstGeom>
          <a:noFill/>
        </p:spPr>
        <p:txBody>
          <a:bodyPr wrap="none" rtlCol="0">
            <a:spAutoFit/>
          </a:bodyPr>
          <a:lstStyle/>
          <a:p>
            <a:r>
              <a:rPr lang="es-ES" altLang="es-MX" b="1" dirty="0">
                <a:solidFill>
                  <a:schemeClr val="bg2">
                    <a:lumMod val="50000"/>
                  </a:schemeClr>
                </a:solidFill>
              </a:rPr>
              <a:t>El Riesgo se duplica con cada </a:t>
            </a:r>
            <a:r>
              <a:rPr lang="es-ES" altLang="es-MX" b="1" dirty="0">
                <a:solidFill>
                  <a:schemeClr val="bg2">
                    <a:lumMod val="50000"/>
                  </a:schemeClr>
                </a:solidFill>
                <a:sym typeface="Wingdings" panose="05000000000000000000" pitchFamily="2" charset="2"/>
              </a:rPr>
              <a:t> </a:t>
            </a:r>
            <a:r>
              <a:rPr lang="es-ES" altLang="es-MX" b="1" dirty="0">
                <a:solidFill>
                  <a:schemeClr val="bg2">
                    <a:lumMod val="50000"/>
                  </a:schemeClr>
                </a:solidFill>
              </a:rPr>
              <a:t>de 20/10 mm Hg de PA*</a:t>
            </a:r>
            <a:endParaRPr lang="es-MX" b="1" dirty="0">
              <a:solidFill>
                <a:schemeClr val="bg2">
                  <a:lumMod val="50000"/>
                </a:schemeClr>
              </a:solidFill>
            </a:endParaRPr>
          </a:p>
        </p:txBody>
      </p:sp>
      <p:pic>
        <p:nvPicPr>
          <p:cNvPr id="5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35503" y="615253"/>
            <a:ext cx="1065698" cy="127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Tree>
    <p:extLst>
      <p:ext uri="{BB962C8B-B14F-4D97-AF65-F5344CB8AC3E}">
        <p14:creationId xmlns:p14="http://schemas.microsoft.com/office/powerpoint/2010/main" val="411314885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36473" t="7762" r="22266" b="6552"/>
          <a:stretch/>
        </p:blipFill>
        <p:spPr>
          <a:xfrm>
            <a:off x="2846445" y="1293725"/>
            <a:ext cx="4310901" cy="5033333"/>
          </a:xfrm>
          <a:prstGeom prst="rect">
            <a:avLst/>
          </a:prstGeom>
          <a:ln w="19050">
            <a:solidFill>
              <a:schemeClr val="bg2">
                <a:lumMod val="75000"/>
              </a:schemeClr>
            </a:solidFill>
          </a:ln>
        </p:spPr>
      </p:pic>
      <p:sp>
        <p:nvSpPr>
          <p:cNvPr id="3" name="Rectángulo 2"/>
          <p:cNvSpPr/>
          <p:nvPr/>
        </p:nvSpPr>
        <p:spPr>
          <a:xfrm>
            <a:off x="7157892" y="5667437"/>
            <a:ext cx="4375347" cy="646331"/>
          </a:xfrm>
          <a:prstGeom prst="rect">
            <a:avLst/>
          </a:prstGeom>
        </p:spPr>
        <p:txBody>
          <a:bodyPr wrap="square">
            <a:spAutoFit/>
          </a:bodyPr>
          <a:lstStyle/>
          <a:p>
            <a:r>
              <a:rPr lang="es-MX" sz="1200" dirty="0" smtClean="0">
                <a:solidFill>
                  <a:schemeClr val="bg2">
                    <a:lumMod val="50000"/>
                  </a:schemeClr>
                </a:solidFill>
              </a:rPr>
              <a:t>Barquera S et </a:t>
            </a:r>
            <a:r>
              <a:rPr lang="es-MX" sz="1200" dirty="0">
                <a:solidFill>
                  <a:schemeClr val="bg2">
                    <a:lumMod val="50000"/>
                  </a:schemeClr>
                </a:solidFill>
              </a:rPr>
              <a:t>al. </a:t>
            </a:r>
            <a:r>
              <a:rPr lang="es-MX" sz="1200" dirty="0" err="1">
                <a:solidFill>
                  <a:schemeClr val="bg2">
                    <a:lumMod val="50000"/>
                  </a:schemeClr>
                </a:solidFill>
              </a:rPr>
              <a:t>Hypertension</a:t>
            </a:r>
            <a:r>
              <a:rPr lang="es-MX" sz="1200" dirty="0">
                <a:solidFill>
                  <a:schemeClr val="bg2">
                    <a:lumMod val="50000"/>
                  </a:schemeClr>
                </a:solidFill>
              </a:rPr>
              <a:t> in </a:t>
            </a:r>
            <a:r>
              <a:rPr lang="es-MX" sz="1200" dirty="0" err="1">
                <a:solidFill>
                  <a:schemeClr val="bg2">
                    <a:lumMod val="50000"/>
                  </a:schemeClr>
                </a:solidFill>
              </a:rPr>
              <a:t>Mexican</a:t>
            </a:r>
            <a:r>
              <a:rPr lang="es-MX" sz="1200" dirty="0">
                <a:solidFill>
                  <a:schemeClr val="bg2">
                    <a:lumMod val="50000"/>
                  </a:schemeClr>
                </a:solidFill>
              </a:rPr>
              <a:t> </a:t>
            </a:r>
            <a:r>
              <a:rPr lang="es-MX" sz="1200" dirty="0" err="1">
                <a:solidFill>
                  <a:schemeClr val="bg2">
                    <a:lumMod val="50000"/>
                  </a:schemeClr>
                </a:solidFill>
              </a:rPr>
              <a:t>adults</a:t>
            </a:r>
            <a:r>
              <a:rPr lang="es-MX" sz="1200" dirty="0">
                <a:solidFill>
                  <a:schemeClr val="bg2">
                    <a:lumMod val="50000"/>
                  </a:schemeClr>
                </a:solidFill>
              </a:rPr>
              <a:t>: </a:t>
            </a:r>
            <a:r>
              <a:rPr lang="es-MX" sz="1200" dirty="0" err="1" smtClean="0">
                <a:solidFill>
                  <a:schemeClr val="bg2">
                    <a:lumMod val="50000"/>
                  </a:schemeClr>
                </a:solidFill>
              </a:rPr>
              <a:t>results</a:t>
            </a:r>
            <a:r>
              <a:rPr lang="es-MX" sz="1200" dirty="0" smtClean="0">
                <a:solidFill>
                  <a:schemeClr val="bg2">
                    <a:lumMod val="50000"/>
                  </a:schemeClr>
                </a:solidFill>
              </a:rPr>
              <a:t> </a:t>
            </a:r>
          </a:p>
          <a:p>
            <a:r>
              <a:rPr lang="es-MX" sz="1200" dirty="0" err="1" smtClean="0">
                <a:solidFill>
                  <a:schemeClr val="bg2">
                    <a:lumMod val="50000"/>
                  </a:schemeClr>
                </a:solidFill>
              </a:rPr>
              <a:t>from</a:t>
            </a:r>
            <a:r>
              <a:rPr lang="es-MX" sz="1200" dirty="0" smtClean="0">
                <a:solidFill>
                  <a:schemeClr val="bg2">
                    <a:lumMod val="50000"/>
                  </a:schemeClr>
                </a:solidFill>
              </a:rPr>
              <a:t> </a:t>
            </a:r>
            <a:r>
              <a:rPr lang="es-MX" sz="1200" dirty="0" err="1">
                <a:solidFill>
                  <a:schemeClr val="bg2">
                    <a:lumMod val="50000"/>
                  </a:schemeClr>
                </a:solidFill>
              </a:rPr>
              <a:t>the</a:t>
            </a:r>
            <a:r>
              <a:rPr lang="es-MX" sz="1200" dirty="0">
                <a:solidFill>
                  <a:schemeClr val="bg2">
                    <a:lumMod val="50000"/>
                  </a:schemeClr>
                </a:solidFill>
              </a:rPr>
              <a:t> </a:t>
            </a:r>
            <a:r>
              <a:rPr lang="es-MX" sz="1200" dirty="0" err="1">
                <a:solidFill>
                  <a:schemeClr val="bg2">
                    <a:lumMod val="50000"/>
                  </a:schemeClr>
                </a:solidFill>
              </a:rPr>
              <a:t>National</a:t>
            </a:r>
            <a:r>
              <a:rPr lang="es-MX" sz="1200" dirty="0">
                <a:solidFill>
                  <a:schemeClr val="bg2">
                    <a:lumMod val="50000"/>
                  </a:schemeClr>
                </a:solidFill>
              </a:rPr>
              <a:t> </a:t>
            </a:r>
            <a:r>
              <a:rPr lang="es-MX" sz="1200" dirty="0" err="1">
                <a:solidFill>
                  <a:schemeClr val="bg2">
                    <a:lumMod val="50000"/>
                  </a:schemeClr>
                </a:solidFill>
              </a:rPr>
              <a:t>Health</a:t>
            </a:r>
            <a:r>
              <a:rPr lang="es-MX" sz="1200" dirty="0">
                <a:solidFill>
                  <a:schemeClr val="bg2">
                    <a:lumMod val="50000"/>
                  </a:schemeClr>
                </a:solidFill>
              </a:rPr>
              <a:t> and </a:t>
            </a:r>
            <a:r>
              <a:rPr lang="es-MX" sz="1200" dirty="0" err="1">
                <a:solidFill>
                  <a:schemeClr val="bg2">
                    <a:lumMod val="50000"/>
                  </a:schemeClr>
                </a:solidFill>
              </a:rPr>
              <a:t>Nutrition</a:t>
            </a:r>
            <a:r>
              <a:rPr lang="es-MX" sz="1200" dirty="0">
                <a:solidFill>
                  <a:schemeClr val="bg2">
                    <a:lumMod val="50000"/>
                  </a:schemeClr>
                </a:solidFill>
              </a:rPr>
              <a:t> </a:t>
            </a:r>
            <a:r>
              <a:rPr lang="es-MX" sz="1200" dirty="0" err="1" smtClean="0">
                <a:solidFill>
                  <a:schemeClr val="bg2">
                    <a:lumMod val="50000"/>
                  </a:schemeClr>
                </a:solidFill>
              </a:rPr>
              <a:t>Survey</a:t>
            </a:r>
            <a:r>
              <a:rPr lang="es-MX" sz="1200" dirty="0" smtClean="0">
                <a:solidFill>
                  <a:schemeClr val="bg2">
                    <a:lumMod val="50000"/>
                  </a:schemeClr>
                </a:solidFill>
              </a:rPr>
              <a:t>  </a:t>
            </a:r>
            <a:r>
              <a:rPr lang="es-MX" sz="1200" dirty="0">
                <a:solidFill>
                  <a:schemeClr val="bg2">
                    <a:lumMod val="50000"/>
                  </a:schemeClr>
                </a:solidFill>
              </a:rPr>
              <a:t>2006. </a:t>
            </a:r>
            <a:endParaRPr lang="es-MX" sz="1200" dirty="0" smtClean="0">
              <a:solidFill>
                <a:schemeClr val="bg2">
                  <a:lumMod val="50000"/>
                </a:schemeClr>
              </a:solidFill>
            </a:endParaRPr>
          </a:p>
          <a:p>
            <a:r>
              <a:rPr lang="es-MX" sz="1200" i="1" dirty="0" smtClean="0">
                <a:solidFill>
                  <a:schemeClr val="bg2">
                    <a:lumMod val="50000"/>
                  </a:schemeClr>
                </a:solidFill>
              </a:rPr>
              <a:t>Salud </a:t>
            </a:r>
            <a:r>
              <a:rPr lang="es-MX" sz="1200" i="1" dirty="0">
                <a:solidFill>
                  <a:schemeClr val="bg2">
                    <a:lumMod val="50000"/>
                  </a:schemeClr>
                </a:solidFill>
              </a:rPr>
              <a:t>Publica </a:t>
            </a:r>
            <a:r>
              <a:rPr lang="es-MX" sz="1200" i="1" dirty="0" err="1">
                <a:solidFill>
                  <a:schemeClr val="bg2">
                    <a:lumMod val="50000"/>
                  </a:schemeClr>
                </a:solidFill>
              </a:rPr>
              <a:t>Mex</a:t>
            </a:r>
            <a:r>
              <a:rPr lang="es-MX" sz="1200" i="1" dirty="0">
                <a:solidFill>
                  <a:schemeClr val="bg2">
                    <a:lumMod val="50000"/>
                  </a:schemeClr>
                </a:solidFill>
              </a:rPr>
              <a:t> </a:t>
            </a:r>
            <a:r>
              <a:rPr lang="es-MX" sz="1200" dirty="0">
                <a:solidFill>
                  <a:schemeClr val="bg2">
                    <a:lumMod val="50000"/>
                  </a:schemeClr>
                </a:solidFill>
              </a:rPr>
              <a:t>2010;52 </a:t>
            </a:r>
            <a:r>
              <a:rPr lang="es-MX" sz="1200" dirty="0" err="1">
                <a:solidFill>
                  <a:schemeClr val="bg2">
                    <a:lumMod val="50000"/>
                  </a:schemeClr>
                </a:solidFill>
              </a:rPr>
              <a:t>suppl</a:t>
            </a:r>
            <a:r>
              <a:rPr lang="es-MX" sz="1200" dirty="0">
                <a:solidFill>
                  <a:schemeClr val="bg2">
                    <a:lumMod val="50000"/>
                  </a:schemeClr>
                </a:solidFill>
              </a:rPr>
              <a:t> 1:S63-S71.</a:t>
            </a:r>
          </a:p>
        </p:txBody>
      </p:sp>
      <p:sp>
        <p:nvSpPr>
          <p:cNvPr id="15" name="CuadroTexto 14"/>
          <p:cNvSpPr txBox="1"/>
          <p:nvPr/>
        </p:nvSpPr>
        <p:spPr>
          <a:xfrm>
            <a:off x="7204781" y="3267486"/>
            <a:ext cx="1093569" cy="646331"/>
          </a:xfrm>
          <a:prstGeom prst="rect">
            <a:avLst/>
          </a:prstGeom>
          <a:noFill/>
        </p:spPr>
        <p:txBody>
          <a:bodyPr wrap="none" rtlCol="0">
            <a:spAutoFit/>
          </a:bodyPr>
          <a:lstStyle/>
          <a:p>
            <a:pPr algn="ctr"/>
            <a:r>
              <a:rPr lang="es-MX" sz="3600" b="1" dirty="0" smtClean="0">
                <a:solidFill>
                  <a:srgbClr val="CC0000"/>
                </a:solidFill>
              </a:rPr>
              <a:t>32 %</a:t>
            </a:r>
          </a:p>
        </p:txBody>
      </p:sp>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083" y="629767"/>
            <a:ext cx="1214323" cy="1214323"/>
          </a:xfrm>
          <a:prstGeom prst="rect">
            <a:avLst/>
          </a:prstGeom>
        </p:spPr>
      </p:pic>
      <p:sp>
        <p:nvSpPr>
          <p:cNvPr id="16" name="CuadroTexto 15"/>
          <p:cNvSpPr txBox="1"/>
          <p:nvPr/>
        </p:nvSpPr>
        <p:spPr>
          <a:xfrm>
            <a:off x="2509906" y="592524"/>
            <a:ext cx="5850323" cy="769441"/>
          </a:xfrm>
          <a:prstGeom prst="rect">
            <a:avLst/>
          </a:prstGeom>
          <a:noFill/>
        </p:spPr>
        <p:txBody>
          <a:bodyPr wrap="square" rtlCol="0">
            <a:spAutoFit/>
          </a:bodyPr>
          <a:lstStyle/>
          <a:p>
            <a:r>
              <a:rPr lang="es-MX" sz="2800" dirty="0" smtClean="0">
                <a:solidFill>
                  <a:schemeClr val="tx1">
                    <a:lumMod val="75000"/>
                    <a:lumOff val="25000"/>
                  </a:schemeClr>
                </a:solidFill>
              </a:rPr>
              <a:t>DENERVACIÓN RENAL</a:t>
            </a:r>
            <a:r>
              <a:rPr lang="es-MX" sz="2000" dirty="0">
                <a:solidFill>
                  <a:schemeClr val="tx1">
                    <a:lumMod val="75000"/>
                    <a:lumOff val="25000"/>
                  </a:schemeClr>
                </a:solidFill>
              </a:rPr>
              <a:t> </a:t>
            </a:r>
            <a:endParaRPr lang="es-MX" sz="2000" dirty="0" smtClean="0">
              <a:solidFill>
                <a:schemeClr val="tx1">
                  <a:lumMod val="75000"/>
                  <a:lumOff val="25000"/>
                </a:schemeClr>
              </a:solidFill>
            </a:endParaRPr>
          </a:p>
          <a:p>
            <a:r>
              <a:rPr lang="es-MX" sz="1600" b="1" dirty="0" smtClean="0">
                <a:solidFill>
                  <a:schemeClr val="bg2">
                    <a:lumMod val="50000"/>
                  </a:schemeClr>
                </a:solidFill>
              </a:rPr>
              <a:t>PREVALENCIA DE HTA EN MEXICO</a:t>
            </a:r>
            <a:endParaRPr lang="es-MX" sz="1600" b="1" dirty="0" smtClean="0">
              <a:solidFill>
                <a:schemeClr val="tx1">
                  <a:lumMod val="75000"/>
                  <a:lumOff val="25000"/>
                </a:schemeClr>
              </a:solidFill>
            </a:endParaRPr>
          </a:p>
        </p:txBody>
      </p:sp>
      <p:pic>
        <p:nvPicPr>
          <p:cNvPr id="1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35503" y="615253"/>
            <a:ext cx="1065698" cy="127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Tree>
    <p:extLst>
      <p:ext uri="{BB962C8B-B14F-4D97-AF65-F5344CB8AC3E}">
        <p14:creationId xmlns:p14="http://schemas.microsoft.com/office/powerpoint/2010/main" val="293926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3769" name="Picture 9"/>
          <p:cNvPicPr>
            <a:picLocks noChangeAspect="1" noChangeArrowheads="1"/>
          </p:cNvPicPr>
          <p:nvPr/>
        </p:nvPicPr>
        <p:blipFill>
          <a:blip r:embed="rId2">
            <a:extLst>
              <a:ext uri="{28A0092B-C50C-407E-A947-70E740481C1C}">
                <a14:useLocalDpi xmlns:a14="http://schemas.microsoft.com/office/drawing/2010/main" val="0"/>
              </a:ext>
            </a:extLst>
          </a:blip>
          <a:srcRect l="12500" t="10396" r="11015" b="10229"/>
          <a:stretch>
            <a:fillRect/>
          </a:stretch>
        </p:blipFill>
        <p:spPr bwMode="auto">
          <a:xfrm>
            <a:off x="2497364" y="1583320"/>
            <a:ext cx="7200900" cy="4670425"/>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3773" name="Text Box 13"/>
          <p:cNvSpPr txBox="1">
            <a:spLocks noChangeArrowheads="1"/>
          </p:cNvSpPr>
          <p:nvPr/>
        </p:nvSpPr>
        <p:spPr bwMode="auto">
          <a:xfrm>
            <a:off x="2686480" y="1710356"/>
            <a:ext cx="5568191" cy="369332"/>
          </a:xfrm>
          <a:prstGeom prst="rect">
            <a:avLst/>
          </a:prstGeom>
          <a:solidFill>
            <a:schemeClr val="bg1">
              <a:lumMod val="85000"/>
            </a:schemeClr>
          </a:solidFill>
          <a:ln>
            <a:noFill/>
          </a:ln>
          <a:effectLst/>
          <a:extLst/>
        </p:spPr>
        <p:txBody>
          <a:bodyPr wrap="none">
            <a:spAutoFit/>
          </a:bodyPr>
          <a:lstStyle/>
          <a:p>
            <a:r>
              <a:rPr lang="es-MX" altLang="es-MX" dirty="0"/>
              <a:t>CATÉTER DE ABLACIÓN CARDÍACA (uso fuera de marbete)</a:t>
            </a:r>
            <a:endParaRPr lang="es-ES" altLang="es-MX" dirty="0"/>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083" y="629767"/>
            <a:ext cx="1214323" cy="1214323"/>
          </a:xfrm>
          <a:prstGeom prst="rect">
            <a:avLst/>
          </a:prstGeom>
        </p:spPr>
      </p:pic>
      <p:sp>
        <p:nvSpPr>
          <p:cNvPr id="9" name="CuadroTexto 8"/>
          <p:cNvSpPr txBox="1"/>
          <p:nvPr/>
        </p:nvSpPr>
        <p:spPr>
          <a:xfrm>
            <a:off x="2509908" y="592524"/>
            <a:ext cx="7606698" cy="892552"/>
          </a:xfrm>
          <a:prstGeom prst="rect">
            <a:avLst/>
          </a:prstGeom>
          <a:noFill/>
        </p:spPr>
        <p:txBody>
          <a:bodyPr wrap="none" rtlCol="0">
            <a:spAutoFit/>
          </a:bodyPr>
          <a:lstStyle/>
          <a:p>
            <a:r>
              <a:rPr lang="es-MX" sz="2800" dirty="0" smtClean="0">
                <a:solidFill>
                  <a:schemeClr val="tx1">
                    <a:lumMod val="75000"/>
                    <a:lumOff val="25000"/>
                  </a:schemeClr>
                </a:solidFill>
              </a:rPr>
              <a:t>DENERVACIÓN RENAL</a:t>
            </a:r>
            <a:r>
              <a:rPr lang="es-MX" sz="2000" dirty="0">
                <a:solidFill>
                  <a:schemeClr val="tx1">
                    <a:lumMod val="75000"/>
                    <a:lumOff val="25000"/>
                  </a:schemeClr>
                </a:solidFill>
              </a:rPr>
              <a:t> </a:t>
            </a:r>
            <a:endParaRPr lang="es-MX" sz="2000" dirty="0" smtClean="0">
              <a:solidFill>
                <a:schemeClr val="tx1">
                  <a:lumMod val="75000"/>
                  <a:lumOff val="25000"/>
                </a:schemeClr>
              </a:solidFill>
            </a:endParaRPr>
          </a:p>
          <a:p>
            <a:r>
              <a:rPr lang="es-MX" sz="2400" b="1" dirty="0" smtClean="0">
                <a:solidFill>
                  <a:schemeClr val="tx1">
                    <a:lumMod val="75000"/>
                    <a:lumOff val="25000"/>
                  </a:schemeClr>
                </a:solidFill>
              </a:rPr>
              <a:t>PRIMEROS RESULTADOS </a:t>
            </a:r>
            <a:r>
              <a:rPr lang="es-MX" sz="1400" b="1" dirty="0" smtClean="0">
                <a:solidFill>
                  <a:schemeClr val="tx1">
                    <a:lumMod val="75000"/>
                    <a:lumOff val="25000"/>
                  </a:schemeClr>
                </a:solidFill>
              </a:rPr>
              <a:t>INSTITUTO NACIONAL DE CARDIOLOGIA IGNACIO CHÁVEZ</a:t>
            </a:r>
          </a:p>
        </p:txBody>
      </p:sp>
      <p:sp>
        <p:nvSpPr>
          <p:cNvPr id="10" name="Text Box 6"/>
          <p:cNvSpPr txBox="1">
            <a:spLocks noChangeArrowheads="1"/>
          </p:cNvSpPr>
          <p:nvPr/>
        </p:nvSpPr>
        <p:spPr bwMode="auto">
          <a:xfrm>
            <a:off x="5167411" y="6332665"/>
            <a:ext cx="59935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s-MX" altLang="es-MX" sz="1200" dirty="0">
                <a:latin typeface="Arial" panose="020B0604020202020204" pitchFamily="34" charset="0"/>
                <a:cs typeface="Arial" panose="020B0604020202020204" pitchFamily="34" charset="0"/>
              </a:rPr>
              <a:t>Gaspar J, </a:t>
            </a:r>
            <a:r>
              <a:rPr lang="es-MX" altLang="es-MX" sz="1200" dirty="0" err="1">
                <a:latin typeface="Arial" panose="020B0604020202020204" pitchFamily="34" charset="0"/>
                <a:cs typeface="Arial" panose="020B0604020202020204" pitchFamily="34" charset="0"/>
              </a:rPr>
              <a:t>Eid-Lidt</a:t>
            </a:r>
            <a:r>
              <a:rPr lang="es-MX" altLang="es-MX" sz="1200" dirty="0">
                <a:latin typeface="Arial" panose="020B0604020202020204" pitchFamily="34" charset="0"/>
                <a:cs typeface="Arial" panose="020B0604020202020204" pitchFamily="34" charset="0"/>
              </a:rPr>
              <a:t> G, Payró G, </a:t>
            </a:r>
            <a:r>
              <a:rPr lang="es-MX" altLang="es-MX" sz="1200" dirty="0" err="1">
                <a:latin typeface="Arial" panose="020B0604020202020204" pitchFamily="34" charset="0"/>
                <a:cs typeface="Arial" panose="020B0604020202020204" pitchFamily="34" charset="0"/>
              </a:rPr>
              <a:t>Ricalde</a:t>
            </a:r>
            <a:r>
              <a:rPr lang="es-MX" altLang="es-MX" sz="1200" dirty="0">
                <a:latin typeface="Arial" panose="020B0604020202020204" pitchFamily="34" charset="0"/>
                <a:cs typeface="Arial" panose="020B0604020202020204" pitchFamily="34" charset="0"/>
              </a:rPr>
              <a:t> A, </a:t>
            </a:r>
            <a:r>
              <a:rPr lang="es-MX" altLang="es-MX" sz="1200" dirty="0" err="1">
                <a:latin typeface="Arial" panose="020B0604020202020204" pitchFamily="34" charset="0"/>
                <a:cs typeface="Arial" panose="020B0604020202020204" pitchFamily="34" charset="0"/>
              </a:rPr>
              <a:t>Martinez-Rios</a:t>
            </a:r>
            <a:r>
              <a:rPr lang="es-MX" altLang="es-MX" sz="1200" dirty="0">
                <a:latin typeface="Arial" panose="020B0604020202020204" pitchFamily="34" charset="0"/>
                <a:cs typeface="Arial" panose="020B0604020202020204" pitchFamily="34" charset="0"/>
              </a:rPr>
              <a:t> MA. </a:t>
            </a:r>
            <a:r>
              <a:rPr lang="es-MX" altLang="es-MX" sz="1200" i="1" dirty="0" err="1">
                <a:latin typeface="Arial" panose="020B0604020202020204" pitchFamily="34" charset="0"/>
                <a:cs typeface="Arial" panose="020B0604020202020204" pitchFamily="34" charset="0"/>
              </a:rPr>
              <a:t>Gac</a:t>
            </a:r>
            <a:r>
              <a:rPr lang="es-MX" altLang="es-MX" sz="1200" i="1" dirty="0">
                <a:latin typeface="Arial" panose="020B0604020202020204" pitchFamily="34" charset="0"/>
                <a:cs typeface="Arial" panose="020B0604020202020204" pitchFamily="34" charset="0"/>
              </a:rPr>
              <a:t> </a:t>
            </a:r>
            <a:r>
              <a:rPr lang="es-MX" altLang="es-MX" sz="1200" i="1" dirty="0" err="1">
                <a:latin typeface="Arial" panose="020B0604020202020204" pitchFamily="34" charset="0"/>
                <a:cs typeface="Arial" panose="020B0604020202020204" pitchFamily="34" charset="0"/>
              </a:rPr>
              <a:t>Med</a:t>
            </a:r>
            <a:r>
              <a:rPr lang="es-MX" altLang="es-MX" sz="1200" i="1" dirty="0">
                <a:latin typeface="Arial" panose="020B0604020202020204" pitchFamily="34" charset="0"/>
                <a:cs typeface="Arial" panose="020B0604020202020204" pitchFamily="34" charset="0"/>
              </a:rPr>
              <a:t> </a:t>
            </a:r>
            <a:r>
              <a:rPr lang="es-MX" altLang="es-MX" sz="1200" i="1" dirty="0" err="1">
                <a:latin typeface="Arial" panose="020B0604020202020204" pitchFamily="34" charset="0"/>
                <a:cs typeface="Arial" panose="020B0604020202020204" pitchFamily="34" charset="0"/>
              </a:rPr>
              <a:t>Mex</a:t>
            </a:r>
            <a:r>
              <a:rPr lang="es-MX" altLang="es-MX" sz="1200" i="1" dirty="0">
                <a:latin typeface="Arial" panose="020B0604020202020204" pitchFamily="34" charset="0"/>
                <a:cs typeface="Arial" panose="020B0604020202020204" pitchFamily="34" charset="0"/>
              </a:rPr>
              <a:t> </a:t>
            </a:r>
            <a:r>
              <a:rPr lang="es-MX" altLang="es-MX" sz="1200" dirty="0">
                <a:latin typeface="Arial" panose="020B0604020202020204" pitchFamily="34" charset="0"/>
                <a:cs typeface="Arial" panose="020B0604020202020204" pitchFamily="34" charset="0"/>
              </a:rPr>
              <a:t>2012;148</a:t>
            </a:r>
            <a:endParaRPr lang="es-ES" altLang="es-MX" sz="1200" dirty="0">
              <a:latin typeface="Arial" panose="020B0604020202020204" pitchFamily="34" charset="0"/>
              <a:cs typeface="Arial" panose="020B0604020202020204" pitchFamily="34" charset="0"/>
            </a:endParaRPr>
          </a:p>
        </p:txBody>
      </p:sp>
      <p:pic>
        <p:nvPicPr>
          <p:cNvPr id="1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35503" y="615253"/>
            <a:ext cx="1065698" cy="127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Tree>
    <p:extLst>
      <p:ext uri="{BB962C8B-B14F-4D97-AF65-F5344CB8AC3E}">
        <p14:creationId xmlns:p14="http://schemas.microsoft.com/office/powerpoint/2010/main" val="15528862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4790563" y="1467071"/>
            <a:ext cx="2608580" cy="4737100"/>
            <a:chOff x="2867" y="340"/>
            <a:chExt cx="2054" cy="3730"/>
          </a:xfrm>
        </p:grpSpPr>
        <p:pic>
          <p:nvPicPr>
            <p:cNvPr id="3" name="Picture 6"/>
            <p:cNvPicPr>
              <a:picLocks noChangeAspect="1" noChangeArrowheads="1"/>
            </p:cNvPicPr>
            <p:nvPr/>
          </p:nvPicPr>
          <p:blipFill>
            <a:blip r:embed="rId2">
              <a:lum contrast="30000"/>
              <a:extLst>
                <a:ext uri="{28A0092B-C50C-407E-A947-70E740481C1C}">
                  <a14:useLocalDpi xmlns:a14="http://schemas.microsoft.com/office/drawing/2010/main" val="0"/>
                </a:ext>
              </a:extLst>
            </a:blip>
            <a:srcRect t="6813" b="63757"/>
            <a:stretch>
              <a:fillRect/>
            </a:stretch>
          </p:blipFill>
          <p:spPr bwMode="auto">
            <a:xfrm>
              <a:off x="2869" y="1091"/>
              <a:ext cx="2052" cy="74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7"/>
            <p:cNvPicPr>
              <a:picLocks noChangeAspect="1" noChangeArrowheads="1"/>
            </p:cNvPicPr>
            <p:nvPr/>
          </p:nvPicPr>
          <p:blipFill>
            <a:blip r:embed="rId3">
              <a:lum contrast="30000"/>
              <a:extLst>
                <a:ext uri="{28A0092B-C50C-407E-A947-70E740481C1C}">
                  <a14:useLocalDpi xmlns:a14="http://schemas.microsoft.com/office/drawing/2010/main" val="0"/>
                </a:ext>
              </a:extLst>
            </a:blip>
            <a:srcRect t="7733" b="62837"/>
            <a:stretch>
              <a:fillRect/>
            </a:stretch>
          </p:blipFill>
          <p:spPr bwMode="auto">
            <a:xfrm>
              <a:off x="2869" y="1833"/>
              <a:ext cx="2052" cy="74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8"/>
            <p:cNvPicPr>
              <a:picLocks noChangeAspect="1" noChangeArrowheads="1"/>
            </p:cNvPicPr>
            <p:nvPr/>
          </p:nvPicPr>
          <p:blipFill>
            <a:blip r:embed="rId4">
              <a:lum contrast="30000"/>
              <a:extLst>
                <a:ext uri="{28A0092B-C50C-407E-A947-70E740481C1C}">
                  <a14:useLocalDpi xmlns:a14="http://schemas.microsoft.com/office/drawing/2010/main" val="0"/>
                </a:ext>
              </a:extLst>
            </a:blip>
            <a:srcRect t="7193" b="63324"/>
            <a:stretch>
              <a:fillRect/>
            </a:stretch>
          </p:blipFill>
          <p:spPr bwMode="auto">
            <a:xfrm>
              <a:off x="2867" y="340"/>
              <a:ext cx="2054" cy="7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9"/>
            <p:cNvPicPr>
              <a:picLocks noChangeAspect="1" noChangeArrowheads="1"/>
            </p:cNvPicPr>
            <p:nvPr/>
          </p:nvPicPr>
          <p:blipFill>
            <a:blip r:embed="rId5">
              <a:lum contrast="30000"/>
              <a:extLst>
                <a:ext uri="{28A0092B-C50C-407E-A947-70E740481C1C}">
                  <a14:useLocalDpi xmlns:a14="http://schemas.microsoft.com/office/drawing/2010/main" val="0"/>
                </a:ext>
              </a:extLst>
            </a:blip>
            <a:srcRect t="7733" b="62837"/>
            <a:stretch>
              <a:fillRect/>
            </a:stretch>
          </p:blipFill>
          <p:spPr bwMode="auto">
            <a:xfrm>
              <a:off x="2869" y="2615"/>
              <a:ext cx="2052" cy="74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10"/>
            <p:cNvPicPr>
              <a:picLocks noChangeAspect="1" noChangeArrowheads="1"/>
            </p:cNvPicPr>
            <p:nvPr/>
          </p:nvPicPr>
          <p:blipFill>
            <a:blip r:embed="rId6">
              <a:lum contrast="30000"/>
              <a:extLst>
                <a:ext uri="{28A0092B-C50C-407E-A947-70E740481C1C}">
                  <a14:useLocalDpi xmlns:a14="http://schemas.microsoft.com/office/drawing/2010/main" val="0"/>
                </a:ext>
              </a:extLst>
            </a:blip>
            <a:srcRect t="7463" b="63109"/>
            <a:stretch>
              <a:fillRect/>
            </a:stretch>
          </p:blipFill>
          <p:spPr bwMode="auto">
            <a:xfrm>
              <a:off x="2869" y="3329"/>
              <a:ext cx="2052" cy="74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Text Box 11"/>
            <p:cNvSpPr txBox="1">
              <a:spLocks noChangeArrowheads="1"/>
            </p:cNvSpPr>
            <p:nvPr/>
          </p:nvSpPr>
          <p:spPr bwMode="auto">
            <a:xfrm>
              <a:off x="2925" y="1585"/>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MX" altLang="es-MX">
                  <a:solidFill>
                    <a:schemeClr val="bg1"/>
                  </a:solidFill>
                </a:rPr>
                <a:t>b</a:t>
              </a:r>
              <a:endParaRPr lang="es-ES" altLang="es-MX">
                <a:solidFill>
                  <a:schemeClr val="bg1"/>
                </a:solidFill>
              </a:endParaRPr>
            </a:p>
          </p:txBody>
        </p:sp>
        <p:sp>
          <p:nvSpPr>
            <p:cNvPr id="9" name="Text Box 12"/>
            <p:cNvSpPr txBox="1">
              <a:spLocks noChangeArrowheads="1"/>
            </p:cNvSpPr>
            <p:nvPr/>
          </p:nvSpPr>
          <p:spPr bwMode="auto">
            <a:xfrm>
              <a:off x="2925" y="2330"/>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MX" altLang="es-MX">
                  <a:solidFill>
                    <a:schemeClr val="bg1"/>
                  </a:solidFill>
                </a:rPr>
                <a:t>c</a:t>
              </a:r>
              <a:endParaRPr lang="es-ES" altLang="es-MX">
                <a:solidFill>
                  <a:schemeClr val="bg1"/>
                </a:solidFill>
              </a:endParaRPr>
            </a:p>
          </p:txBody>
        </p:sp>
        <p:sp>
          <p:nvSpPr>
            <p:cNvPr id="10" name="Text Box 13"/>
            <p:cNvSpPr txBox="1">
              <a:spLocks noChangeArrowheads="1"/>
            </p:cNvSpPr>
            <p:nvPr/>
          </p:nvSpPr>
          <p:spPr bwMode="auto">
            <a:xfrm>
              <a:off x="2924" y="83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MX" altLang="es-MX">
                  <a:solidFill>
                    <a:schemeClr val="bg1"/>
                  </a:solidFill>
                </a:rPr>
                <a:t>a</a:t>
              </a:r>
              <a:endParaRPr lang="es-ES" altLang="es-MX">
                <a:solidFill>
                  <a:schemeClr val="bg1"/>
                </a:solidFill>
              </a:endParaRPr>
            </a:p>
          </p:txBody>
        </p:sp>
        <p:sp>
          <p:nvSpPr>
            <p:cNvPr id="11" name="Text Box 14"/>
            <p:cNvSpPr txBox="1">
              <a:spLocks noChangeArrowheads="1"/>
            </p:cNvSpPr>
            <p:nvPr/>
          </p:nvSpPr>
          <p:spPr bwMode="auto">
            <a:xfrm>
              <a:off x="2934" y="3074"/>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MX" altLang="es-MX">
                  <a:solidFill>
                    <a:schemeClr val="bg1"/>
                  </a:solidFill>
                </a:rPr>
                <a:t>d</a:t>
              </a:r>
              <a:endParaRPr lang="es-ES" altLang="es-MX">
                <a:solidFill>
                  <a:schemeClr val="bg1"/>
                </a:solidFill>
              </a:endParaRPr>
            </a:p>
          </p:txBody>
        </p:sp>
        <p:sp>
          <p:nvSpPr>
            <p:cNvPr id="12" name="Text Box 15"/>
            <p:cNvSpPr txBox="1">
              <a:spLocks noChangeArrowheads="1"/>
            </p:cNvSpPr>
            <p:nvPr/>
          </p:nvSpPr>
          <p:spPr bwMode="auto">
            <a:xfrm>
              <a:off x="2926" y="3821"/>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MX" altLang="es-MX">
                  <a:solidFill>
                    <a:schemeClr val="bg1"/>
                  </a:solidFill>
                </a:rPr>
                <a:t>e</a:t>
              </a:r>
              <a:endParaRPr lang="es-ES" altLang="es-MX">
                <a:solidFill>
                  <a:schemeClr val="bg1"/>
                </a:solidFill>
              </a:endParaRPr>
            </a:p>
          </p:txBody>
        </p:sp>
      </p:grpSp>
      <p:pic>
        <p:nvPicPr>
          <p:cNvPr id="15" name="Imagen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6083" y="629767"/>
            <a:ext cx="1214323" cy="1214323"/>
          </a:xfrm>
          <a:prstGeom prst="rect">
            <a:avLst/>
          </a:prstGeom>
        </p:spPr>
      </p:pic>
      <p:sp>
        <p:nvSpPr>
          <p:cNvPr id="16" name="Text Box 6"/>
          <p:cNvSpPr txBox="1">
            <a:spLocks noChangeArrowheads="1"/>
          </p:cNvSpPr>
          <p:nvPr/>
        </p:nvSpPr>
        <p:spPr bwMode="auto">
          <a:xfrm>
            <a:off x="5167411" y="6332665"/>
            <a:ext cx="59935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s-MX" altLang="es-MX" sz="1200" dirty="0">
                <a:latin typeface="Arial" panose="020B0604020202020204" pitchFamily="34" charset="0"/>
                <a:cs typeface="Arial" panose="020B0604020202020204" pitchFamily="34" charset="0"/>
              </a:rPr>
              <a:t>Gaspar J, </a:t>
            </a:r>
            <a:r>
              <a:rPr lang="es-MX" altLang="es-MX" sz="1200" dirty="0" err="1">
                <a:latin typeface="Arial" panose="020B0604020202020204" pitchFamily="34" charset="0"/>
                <a:cs typeface="Arial" panose="020B0604020202020204" pitchFamily="34" charset="0"/>
              </a:rPr>
              <a:t>Eid-Lidt</a:t>
            </a:r>
            <a:r>
              <a:rPr lang="es-MX" altLang="es-MX" sz="1200" dirty="0">
                <a:latin typeface="Arial" panose="020B0604020202020204" pitchFamily="34" charset="0"/>
                <a:cs typeface="Arial" panose="020B0604020202020204" pitchFamily="34" charset="0"/>
              </a:rPr>
              <a:t> G, Payró G, </a:t>
            </a:r>
            <a:r>
              <a:rPr lang="es-MX" altLang="es-MX" sz="1200" dirty="0" err="1">
                <a:latin typeface="Arial" panose="020B0604020202020204" pitchFamily="34" charset="0"/>
                <a:cs typeface="Arial" panose="020B0604020202020204" pitchFamily="34" charset="0"/>
              </a:rPr>
              <a:t>Ricalde</a:t>
            </a:r>
            <a:r>
              <a:rPr lang="es-MX" altLang="es-MX" sz="1200" dirty="0">
                <a:latin typeface="Arial" panose="020B0604020202020204" pitchFamily="34" charset="0"/>
                <a:cs typeface="Arial" panose="020B0604020202020204" pitchFamily="34" charset="0"/>
              </a:rPr>
              <a:t> A, </a:t>
            </a:r>
            <a:r>
              <a:rPr lang="es-MX" altLang="es-MX" sz="1200" dirty="0" err="1">
                <a:latin typeface="Arial" panose="020B0604020202020204" pitchFamily="34" charset="0"/>
                <a:cs typeface="Arial" panose="020B0604020202020204" pitchFamily="34" charset="0"/>
              </a:rPr>
              <a:t>Martinez-Rios</a:t>
            </a:r>
            <a:r>
              <a:rPr lang="es-MX" altLang="es-MX" sz="1200" dirty="0">
                <a:latin typeface="Arial" panose="020B0604020202020204" pitchFamily="34" charset="0"/>
                <a:cs typeface="Arial" panose="020B0604020202020204" pitchFamily="34" charset="0"/>
              </a:rPr>
              <a:t> MA. </a:t>
            </a:r>
            <a:r>
              <a:rPr lang="es-MX" altLang="es-MX" sz="1200" i="1" dirty="0" err="1">
                <a:latin typeface="Arial" panose="020B0604020202020204" pitchFamily="34" charset="0"/>
                <a:cs typeface="Arial" panose="020B0604020202020204" pitchFamily="34" charset="0"/>
              </a:rPr>
              <a:t>Gac</a:t>
            </a:r>
            <a:r>
              <a:rPr lang="es-MX" altLang="es-MX" sz="1200" i="1" dirty="0">
                <a:latin typeface="Arial" panose="020B0604020202020204" pitchFamily="34" charset="0"/>
                <a:cs typeface="Arial" panose="020B0604020202020204" pitchFamily="34" charset="0"/>
              </a:rPr>
              <a:t> </a:t>
            </a:r>
            <a:r>
              <a:rPr lang="es-MX" altLang="es-MX" sz="1200" i="1" dirty="0" err="1">
                <a:latin typeface="Arial" panose="020B0604020202020204" pitchFamily="34" charset="0"/>
                <a:cs typeface="Arial" panose="020B0604020202020204" pitchFamily="34" charset="0"/>
              </a:rPr>
              <a:t>Med</a:t>
            </a:r>
            <a:r>
              <a:rPr lang="es-MX" altLang="es-MX" sz="1200" i="1" dirty="0">
                <a:latin typeface="Arial" panose="020B0604020202020204" pitchFamily="34" charset="0"/>
                <a:cs typeface="Arial" panose="020B0604020202020204" pitchFamily="34" charset="0"/>
              </a:rPr>
              <a:t> </a:t>
            </a:r>
            <a:r>
              <a:rPr lang="es-MX" altLang="es-MX" sz="1200" i="1" dirty="0" err="1">
                <a:latin typeface="Arial" panose="020B0604020202020204" pitchFamily="34" charset="0"/>
                <a:cs typeface="Arial" panose="020B0604020202020204" pitchFamily="34" charset="0"/>
              </a:rPr>
              <a:t>Mex</a:t>
            </a:r>
            <a:r>
              <a:rPr lang="es-MX" altLang="es-MX" sz="1200" i="1" dirty="0">
                <a:latin typeface="Arial" panose="020B0604020202020204" pitchFamily="34" charset="0"/>
                <a:cs typeface="Arial" panose="020B0604020202020204" pitchFamily="34" charset="0"/>
              </a:rPr>
              <a:t> </a:t>
            </a:r>
            <a:r>
              <a:rPr lang="es-MX" altLang="es-MX" sz="1200" dirty="0">
                <a:latin typeface="Arial" panose="020B0604020202020204" pitchFamily="34" charset="0"/>
                <a:cs typeface="Arial" panose="020B0604020202020204" pitchFamily="34" charset="0"/>
              </a:rPr>
              <a:t>2012;148</a:t>
            </a:r>
            <a:endParaRPr lang="es-ES" altLang="es-MX" sz="1200" dirty="0">
              <a:latin typeface="Arial" panose="020B0604020202020204" pitchFamily="34" charset="0"/>
              <a:cs typeface="Arial" panose="020B0604020202020204" pitchFamily="34" charset="0"/>
            </a:endParaRPr>
          </a:p>
        </p:txBody>
      </p:sp>
      <p:sp>
        <p:nvSpPr>
          <p:cNvPr id="17" name="CuadroTexto 16"/>
          <p:cNvSpPr txBox="1"/>
          <p:nvPr/>
        </p:nvSpPr>
        <p:spPr>
          <a:xfrm>
            <a:off x="2509908" y="592524"/>
            <a:ext cx="7606698" cy="892552"/>
          </a:xfrm>
          <a:prstGeom prst="rect">
            <a:avLst/>
          </a:prstGeom>
          <a:noFill/>
        </p:spPr>
        <p:txBody>
          <a:bodyPr wrap="none" rtlCol="0">
            <a:spAutoFit/>
          </a:bodyPr>
          <a:lstStyle/>
          <a:p>
            <a:r>
              <a:rPr lang="es-MX" sz="2800" dirty="0" smtClean="0">
                <a:solidFill>
                  <a:schemeClr val="tx1">
                    <a:lumMod val="75000"/>
                    <a:lumOff val="25000"/>
                  </a:schemeClr>
                </a:solidFill>
              </a:rPr>
              <a:t>DENERVACIÓN RENAL</a:t>
            </a:r>
            <a:r>
              <a:rPr lang="es-MX" sz="2000" dirty="0">
                <a:solidFill>
                  <a:schemeClr val="tx1">
                    <a:lumMod val="75000"/>
                    <a:lumOff val="25000"/>
                  </a:schemeClr>
                </a:solidFill>
              </a:rPr>
              <a:t> </a:t>
            </a:r>
            <a:endParaRPr lang="es-MX" sz="2000" dirty="0" smtClean="0">
              <a:solidFill>
                <a:schemeClr val="tx1">
                  <a:lumMod val="75000"/>
                  <a:lumOff val="25000"/>
                </a:schemeClr>
              </a:solidFill>
            </a:endParaRPr>
          </a:p>
          <a:p>
            <a:r>
              <a:rPr lang="es-MX" sz="2400" b="1" dirty="0" smtClean="0">
                <a:solidFill>
                  <a:schemeClr val="tx1">
                    <a:lumMod val="75000"/>
                    <a:lumOff val="25000"/>
                  </a:schemeClr>
                </a:solidFill>
              </a:rPr>
              <a:t>PRIMEROS RESULTADOS </a:t>
            </a:r>
            <a:r>
              <a:rPr lang="es-MX" sz="1400" b="1" dirty="0" smtClean="0">
                <a:solidFill>
                  <a:schemeClr val="tx1">
                    <a:lumMod val="75000"/>
                    <a:lumOff val="25000"/>
                  </a:schemeClr>
                </a:solidFill>
              </a:rPr>
              <a:t>INSTITUTO NACIONAL DE CARDIOLOGIA IGNACIO CHÁVEZ</a:t>
            </a:r>
          </a:p>
        </p:txBody>
      </p:sp>
      <p:pic>
        <p:nvPicPr>
          <p:cNvPr id="18"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35503" y="615253"/>
            <a:ext cx="1065698" cy="127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Tree>
    <p:extLst>
      <p:ext uri="{BB962C8B-B14F-4D97-AF65-F5344CB8AC3E}">
        <p14:creationId xmlns:p14="http://schemas.microsoft.com/office/powerpoint/2010/main" val="36121137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0594" name="Group 2"/>
          <p:cNvGraphicFramePr>
            <a:graphicFrameLocks noGrp="1"/>
          </p:cNvGraphicFramePr>
          <p:nvPr>
            <p:extLst>
              <p:ext uri="{D42A27DB-BD31-4B8C-83A1-F6EECF244321}">
                <p14:modId xmlns:p14="http://schemas.microsoft.com/office/powerpoint/2010/main" val="1657927581"/>
              </p:ext>
            </p:extLst>
          </p:nvPr>
        </p:nvGraphicFramePr>
        <p:xfrm>
          <a:off x="2929954" y="1876708"/>
          <a:ext cx="6348413" cy="4064000"/>
        </p:xfrm>
        <a:graphic>
          <a:graphicData uri="http://schemas.openxmlformats.org/drawingml/2006/table">
            <a:tbl>
              <a:tblPr/>
              <a:tblGrid>
                <a:gridCol w="2724150"/>
                <a:gridCol w="1462088"/>
                <a:gridCol w="2162175"/>
              </a:tblGrid>
              <a:tr h="5080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altLang="es-MX"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Diurético</a:t>
                      </a:r>
                      <a:endParaRPr kumimoji="0" lang="es-ES" altLang="es-MX"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altLang="es-MX"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18</a:t>
                      </a:r>
                      <a:endParaRPr kumimoji="0" lang="es-ES" altLang="es-MX"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altLang="es-MX"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100%</a:t>
                      </a:r>
                      <a:endParaRPr kumimoji="0" lang="es-ES" altLang="es-MX"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5080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altLang="es-MX"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Betabloqueador</a:t>
                      </a:r>
                      <a:endParaRPr kumimoji="0" lang="es-ES" altLang="es-MX"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altLang="es-MX"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17</a:t>
                      </a:r>
                      <a:endParaRPr kumimoji="0" lang="es-ES" altLang="es-MX"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altLang="es-MX"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94.4%</a:t>
                      </a:r>
                      <a:endParaRPr kumimoji="0" lang="es-ES" altLang="es-MX"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altLang="es-MX"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Bloq. Ca</a:t>
                      </a:r>
                      <a:endParaRPr kumimoji="0" lang="es-ES" altLang="es-MX"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altLang="es-MX"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16</a:t>
                      </a:r>
                      <a:endParaRPr kumimoji="0" lang="es-ES" altLang="es-MX"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altLang="es-MX"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88.9%</a:t>
                      </a:r>
                      <a:endParaRPr kumimoji="0" lang="es-ES" altLang="es-MX"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5080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altLang="es-MX"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ARA</a:t>
                      </a:r>
                      <a:endParaRPr kumimoji="0" lang="es-ES" altLang="es-MX"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altLang="es-MX"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12</a:t>
                      </a:r>
                      <a:endParaRPr kumimoji="0" lang="es-ES" altLang="es-MX"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altLang="es-MX"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66.7%</a:t>
                      </a:r>
                      <a:endParaRPr kumimoji="0" lang="es-ES" altLang="es-MX"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altLang="es-MX"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Alfa antag.</a:t>
                      </a:r>
                      <a:endParaRPr kumimoji="0" lang="es-ES" altLang="es-MX"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altLang="es-MX"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9</a:t>
                      </a:r>
                      <a:endParaRPr kumimoji="0" lang="es-ES" altLang="es-MX"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altLang="es-MX"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50%</a:t>
                      </a:r>
                      <a:endParaRPr kumimoji="0" lang="es-ES" altLang="es-MX"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5080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altLang="es-MX"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IECA</a:t>
                      </a:r>
                      <a:endParaRPr kumimoji="0" lang="es-ES" altLang="es-MX"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altLang="es-MX"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7</a:t>
                      </a:r>
                      <a:endParaRPr kumimoji="0" lang="es-ES" altLang="es-MX"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altLang="es-MX"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38.9%</a:t>
                      </a:r>
                      <a:endParaRPr kumimoji="0" lang="es-ES" altLang="es-MX"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altLang="es-MX"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Aldosterona </a:t>
                      </a:r>
                      <a:endParaRPr kumimoji="0" lang="es-ES" altLang="es-MX"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altLang="es-MX"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3</a:t>
                      </a:r>
                      <a:endParaRPr kumimoji="0" lang="es-ES" altLang="es-MX"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altLang="es-MX"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16.7%</a:t>
                      </a:r>
                      <a:endParaRPr kumimoji="0" lang="es-ES" altLang="es-MX"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5080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altLang="es-MX"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No. de Fármacos </a:t>
                      </a:r>
                      <a:endParaRPr kumimoji="0" lang="es-ES" altLang="es-MX"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cap="flat">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altLang="es-MX"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4.8±.7</a:t>
                      </a:r>
                      <a:endParaRPr kumimoji="0" lang="es-ES" altLang="es-MX"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altLang="es-MX"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(3-6)</a:t>
                      </a:r>
                      <a:endParaRPr kumimoji="0" lang="es-ES" altLang="es-MX"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sp>
        <p:nvSpPr>
          <p:cNvPr id="110648" name="Rectangle 56"/>
          <p:cNvSpPr>
            <a:spLocks noChangeArrowheads="1"/>
          </p:cNvSpPr>
          <p:nvPr/>
        </p:nvSpPr>
        <p:spPr bwMode="auto">
          <a:xfrm>
            <a:off x="2923603" y="1864009"/>
            <a:ext cx="6362700" cy="4141787"/>
          </a:xfrm>
          <a:prstGeom prst="rect">
            <a:avLst/>
          </a:prstGeom>
          <a:noFill/>
          <a:ln w="9525" algn="ctr">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10649" name="Rectangle 57"/>
          <p:cNvSpPr>
            <a:spLocks noChangeArrowheads="1"/>
          </p:cNvSpPr>
          <p:nvPr/>
        </p:nvSpPr>
        <p:spPr bwMode="auto">
          <a:xfrm>
            <a:off x="2936303" y="5446112"/>
            <a:ext cx="6337300" cy="574675"/>
          </a:xfrm>
          <a:prstGeom prst="rect">
            <a:avLst/>
          </a:prstGeom>
          <a:solidFill>
            <a:srgbClr val="FF0066">
              <a:alpha val="39999"/>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6083" y="629767"/>
            <a:ext cx="1214323" cy="1214323"/>
          </a:xfrm>
          <a:prstGeom prst="rect">
            <a:avLst/>
          </a:prstGeom>
        </p:spPr>
      </p:pic>
      <p:sp>
        <p:nvSpPr>
          <p:cNvPr id="9" name="CuadroTexto 8"/>
          <p:cNvSpPr txBox="1"/>
          <p:nvPr/>
        </p:nvSpPr>
        <p:spPr>
          <a:xfrm>
            <a:off x="2509908" y="592524"/>
            <a:ext cx="7606698" cy="892552"/>
          </a:xfrm>
          <a:prstGeom prst="rect">
            <a:avLst/>
          </a:prstGeom>
          <a:noFill/>
        </p:spPr>
        <p:txBody>
          <a:bodyPr wrap="none" rtlCol="0">
            <a:spAutoFit/>
          </a:bodyPr>
          <a:lstStyle/>
          <a:p>
            <a:r>
              <a:rPr lang="es-MX" sz="2800" dirty="0" smtClean="0">
                <a:solidFill>
                  <a:schemeClr val="tx1">
                    <a:lumMod val="75000"/>
                    <a:lumOff val="25000"/>
                  </a:schemeClr>
                </a:solidFill>
              </a:rPr>
              <a:t>DENERVACIÓN RENAL</a:t>
            </a:r>
            <a:r>
              <a:rPr lang="es-MX" sz="2000" dirty="0">
                <a:solidFill>
                  <a:schemeClr val="tx1">
                    <a:lumMod val="75000"/>
                    <a:lumOff val="25000"/>
                  </a:schemeClr>
                </a:solidFill>
              </a:rPr>
              <a:t> </a:t>
            </a:r>
            <a:endParaRPr lang="es-MX" sz="2000" dirty="0" smtClean="0">
              <a:solidFill>
                <a:schemeClr val="tx1">
                  <a:lumMod val="75000"/>
                  <a:lumOff val="25000"/>
                </a:schemeClr>
              </a:solidFill>
            </a:endParaRPr>
          </a:p>
          <a:p>
            <a:r>
              <a:rPr lang="es-MX" sz="2400" b="1" dirty="0" smtClean="0">
                <a:solidFill>
                  <a:schemeClr val="tx1">
                    <a:lumMod val="75000"/>
                    <a:lumOff val="25000"/>
                  </a:schemeClr>
                </a:solidFill>
              </a:rPr>
              <a:t>PRIMEROS RESULTADOS </a:t>
            </a:r>
            <a:r>
              <a:rPr lang="es-MX" sz="1400" b="1" dirty="0" smtClean="0">
                <a:solidFill>
                  <a:schemeClr val="tx1">
                    <a:lumMod val="75000"/>
                    <a:lumOff val="25000"/>
                  </a:schemeClr>
                </a:solidFill>
              </a:rPr>
              <a:t>INSTITUTO NACIONAL DE CARDIOLOGIA IGNACIO CHÁVEZ</a:t>
            </a:r>
          </a:p>
        </p:txBody>
      </p:sp>
      <p:sp>
        <p:nvSpPr>
          <p:cNvPr id="10" name="CuadroTexto 9"/>
          <p:cNvSpPr txBox="1"/>
          <p:nvPr/>
        </p:nvSpPr>
        <p:spPr>
          <a:xfrm>
            <a:off x="2910115" y="6030687"/>
            <a:ext cx="883575" cy="461665"/>
          </a:xfrm>
          <a:prstGeom prst="rect">
            <a:avLst/>
          </a:prstGeom>
          <a:noFill/>
        </p:spPr>
        <p:txBody>
          <a:bodyPr wrap="none" rtlCol="0">
            <a:spAutoFit/>
          </a:bodyPr>
          <a:lstStyle/>
          <a:p>
            <a:r>
              <a:rPr lang="es-MX" sz="2400" b="1" dirty="0" smtClean="0">
                <a:solidFill>
                  <a:srgbClr val="C00000"/>
                </a:solidFill>
              </a:rPr>
              <a:t>n:  18</a:t>
            </a:r>
            <a:endParaRPr lang="es-MX" sz="2400" b="1" dirty="0">
              <a:solidFill>
                <a:srgbClr val="C00000"/>
              </a:solidFill>
            </a:endParaRPr>
          </a:p>
        </p:txBody>
      </p:sp>
      <p:pic>
        <p:nvPicPr>
          <p:cNvPr id="1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35503" y="615253"/>
            <a:ext cx="1065698" cy="127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Tree>
    <p:extLst>
      <p:ext uri="{BB962C8B-B14F-4D97-AF65-F5344CB8AC3E}">
        <p14:creationId xmlns:p14="http://schemas.microsoft.com/office/powerpoint/2010/main" val="11312098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667" name="Group 3"/>
          <p:cNvGraphicFramePr>
            <a:graphicFrameLocks noGrp="1"/>
          </p:cNvGraphicFramePr>
          <p:nvPr>
            <p:extLst>
              <p:ext uri="{D42A27DB-BD31-4B8C-83A1-F6EECF244321}">
                <p14:modId xmlns:p14="http://schemas.microsoft.com/office/powerpoint/2010/main" val="4202266767"/>
              </p:ext>
            </p:extLst>
          </p:nvPr>
        </p:nvGraphicFramePr>
        <p:xfrm>
          <a:off x="2170113" y="1893960"/>
          <a:ext cx="7848600" cy="4232276"/>
        </p:xfrm>
        <a:graphic>
          <a:graphicData uri="http://schemas.openxmlformats.org/drawingml/2006/table">
            <a:tbl>
              <a:tblPr/>
              <a:tblGrid>
                <a:gridCol w="3455987"/>
                <a:gridCol w="1624013"/>
                <a:gridCol w="971550"/>
                <a:gridCol w="1797050"/>
              </a:tblGrid>
              <a:tr h="67786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MX" altLang="es-MX" sz="2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altLang="es-MX" sz="2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Promedio</a:t>
                      </a:r>
                      <a:endParaRPr kumimoji="0" lang="es-ES" altLang="es-MX" sz="2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altLang="es-MX" sz="2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DS</a:t>
                      </a:r>
                      <a:endParaRPr kumimoji="0" lang="es-ES" altLang="es-MX" sz="2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altLang="es-MX" sz="2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(rango)</a:t>
                      </a:r>
                      <a:endParaRPr kumimoji="0" lang="es-ES" altLang="es-MX" sz="2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6762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altLang="es-MX" sz="2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No. Ablaciones ARI</a:t>
                      </a:r>
                      <a:endParaRPr kumimoji="0" lang="es-ES" altLang="es-MX" sz="2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altLang="es-MX" sz="2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6.6</a:t>
                      </a:r>
                      <a:endParaRPr kumimoji="0" lang="es-ES" altLang="es-MX" sz="2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altLang="es-MX"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1.54</a:t>
                      </a:r>
                      <a:endParaRPr kumimoji="0" lang="es-ES" altLang="es-MX"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altLang="es-MX"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(6-12)</a:t>
                      </a:r>
                      <a:endParaRPr kumimoji="0" lang="es-ES" altLang="es-MX"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altLang="es-MX" sz="22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No. Ablaciones ARD</a:t>
                      </a:r>
                      <a:endParaRPr kumimoji="0" lang="es-ES" altLang="es-MX" sz="2200"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altLang="es-MX" sz="2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6.6</a:t>
                      </a:r>
                      <a:endParaRPr kumimoji="0" lang="es-ES" altLang="es-MX" sz="2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altLang="es-MX"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1.71</a:t>
                      </a:r>
                      <a:endParaRPr kumimoji="0" lang="es-ES" altLang="es-MX"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altLang="es-MX"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(5-10)</a:t>
                      </a:r>
                      <a:endParaRPr kumimoji="0" lang="es-ES" altLang="es-MX"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67786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altLang="es-MX" sz="2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Tiempo </a:t>
                      </a:r>
                      <a:r>
                        <a:rPr kumimoji="0" lang="es-MX" altLang="es-MX" sz="2200" b="1"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fluoroscopía</a:t>
                      </a:r>
                      <a:r>
                        <a:rPr kumimoji="0" lang="es-MX" altLang="es-MX" sz="2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(min)</a:t>
                      </a:r>
                      <a:endParaRPr kumimoji="0" lang="es-ES" altLang="es-MX" sz="2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altLang="es-MX" sz="2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28.9</a:t>
                      </a:r>
                      <a:endParaRPr kumimoji="0" lang="es-ES" altLang="es-MX" sz="2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altLang="es-MX"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15.8</a:t>
                      </a:r>
                      <a:endParaRPr kumimoji="0" lang="es-ES" altLang="es-MX"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altLang="es-MX"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altLang="es-MX" sz="2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Medio de contraste (ml)</a:t>
                      </a:r>
                      <a:endParaRPr kumimoji="0" lang="es-ES" altLang="es-MX" sz="2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altLang="es-MX"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193.2</a:t>
                      </a:r>
                      <a:endParaRPr kumimoji="0" lang="es-ES" altLang="es-MX"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altLang="es-MX"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108</a:t>
                      </a:r>
                      <a:endParaRPr kumimoji="0" lang="es-ES" altLang="es-MX"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altLang="es-MX"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67786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MX" altLang="es-MX" sz="2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Tiempo de procedimiento (min)</a:t>
                      </a:r>
                      <a:endParaRPr kumimoji="0" lang="es-ES" altLang="es-MX" sz="2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altLang="es-MX"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120.6</a:t>
                      </a:r>
                      <a:endParaRPr kumimoji="0" lang="es-ES" altLang="es-MX"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altLang="es-MX"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65.6</a:t>
                      </a:r>
                      <a:endParaRPr kumimoji="0" lang="es-ES" altLang="es-MX" sz="22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MX" altLang="es-MX" sz="2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6083" y="629767"/>
            <a:ext cx="1214323" cy="1214323"/>
          </a:xfrm>
          <a:prstGeom prst="rect">
            <a:avLst/>
          </a:prstGeom>
        </p:spPr>
      </p:pic>
      <p:sp>
        <p:nvSpPr>
          <p:cNvPr id="7" name="CuadroTexto 6"/>
          <p:cNvSpPr txBox="1"/>
          <p:nvPr/>
        </p:nvSpPr>
        <p:spPr>
          <a:xfrm>
            <a:off x="2509908" y="592524"/>
            <a:ext cx="7606698" cy="892552"/>
          </a:xfrm>
          <a:prstGeom prst="rect">
            <a:avLst/>
          </a:prstGeom>
          <a:noFill/>
        </p:spPr>
        <p:txBody>
          <a:bodyPr wrap="none" rtlCol="0">
            <a:spAutoFit/>
          </a:bodyPr>
          <a:lstStyle/>
          <a:p>
            <a:r>
              <a:rPr lang="es-MX" sz="2800" dirty="0" smtClean="0">
                <a:solidFill>
                  <a:schemeClr val="tx1">
                    <a:lumMod val="75000"/>
                    <a:lumOff val="25000"/>
                  </a:schemeClr>
                </a:solidFill>
              </a:rPr>
              <a:t>DENERVACIÓN RENAL</a:t>
            </a:r>
            <a:r>
              <a:rPr lang="es-MX" sz="2000" dirty="0">
                <a:solidFill>
                  <a:schemeClr val="tx1">
                    <a:lumMod val="75000"/>
                    <a:lumOff val="25000"/>
                  </a:schemeClr>
                </a:solidFill>
              </a:rPr>
              <a:t> </a:t>
            </a:r>
            <a:endParaRPr lang="es-MX" sz="2000" dirty="0" smtClean="0">
              <a:solidFill>
                <a:schemeClr val="tx1">
                  <a:lumMod val="75000"/>
                  <a:lumOff val="25000"/>
                </a:schemeClr>
              </a:solidFill>
            </a:endParaRPr>
          </a:p>
          <a:p>
            <a:r>
              <a:rPr lang="es-MX" sz="2400" b="1" dirty="0" smtClean="0">
                <a:solidFill>
                  <a:schemeClr val="tx1">
                    <a:lumMod val="75000"/>
                    <a:lumOff val="25000"/>
                  </a:schemeClr>
                </a:solidFill>
              </a:rPr>
              <a:t>PRIMEROS RESULTADOS </a:t>
            </a:r>
            <a:r>
              <a:rPr lang="es-MX" sz="1400" b="1" dirty="0" smtClean="0">
                <a:solidFill>
                  <a:schemeClr val="tx1">
                    <a:lumMod val="75000"/>
                    <a:lumOff val="25000"/>
                  </a:schemeClr>
                </a:solidFill>
              </a:rPr>
              <a:t>INSTITUTO NACIONAL DE CARDIOLOGIA IGNACIO CHÁVEZ</a:t>
            </a:r>
          </a:p>
        </p:txBody>
      </p:sp>
      <p:sp>
        <p:nvSpPr>
          <p:cNvPr id="2" name="Elipse 1"/>
          <p:cNvSpPr/>
          <p:nvPr/>
        </p:nvSpPr>
        <p:spPr>
          <a:xfrm>
            <a:off x="6023429" y="2598058"/>
            <a:ext cx="827314" cy="130628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CuadroTexto 7"/>
          <p:cNvSpPr txBox="1"/>
          <p:nvPr/>
        </p:nvSpPr>
        <p:spPr>
          <a:xfrm>
            <a:off x="2169888" y="6103257"/>
            <a:ext cx="883575" cy="461665"/>
          </a:xfrm>
          <a:prstGeom prst="rect">
            <a:avLst/>
          </a:prstGeom>
          <a:noFill/>
        </p:spPr>
        <p:txBody>
          <a:bodyPr wrap="none" rtlCol="0">
            <a:spAutoFit/>
          </a:bodyPr>
          <a:lstStyle/>
          <a:p>
            <a:r>
              <a:rPr lang="es-MX" sz="2400" b="1" dirty="0" smtClean="0">
                <a:solidFill>
                  <a:srgbClr val="C00000"/>
                </a:solidFill>
              </a:rPr>
              <a:t>n:  18</a:t>
            </a:r>
            <a:endParaRPr lang="es-MX" sz="2400" b="1" dirty="0">
              <a:solidFill>
                <a:srgbClr val="C00000"/>
              </a:solidFill>
            </a:endParaRPr>
          </a:p>
        </p:txBody>
      </p:sp>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35503" y="615253"/>
            <a:ext cx="1065698" cy="127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Tree>
    <p:extLst>
      <p:ext uri="{BB962C8B-B14F-4D97-AF65-F5344CB8AC3E}">
        <p14:creationId xmlns:p14="http://schemas.microsoft.com/office/powerpoint/2010/main" val="157771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690" name="Object 2"/>
          <p:cNvGraphicFramePr>
            <a:graphicFrameLocks noChangeAspect="1"/>
          </p:cNvGraphicFramePr>
          <p:nvPr>
            <p:extLst>
              <p:ext uri="{D42A27DB-BD31-4B8C-83A1-F6EECF244321}">
                <p14:modId xmlns:p14="http://schemas.microsoft.com/office/powerpoint/2010/main" val="2996202721"/>
              </p:ext>
            </p:extLst>
          </p:nvPr>
        </p:nvGraphicFramePr>
        <p:xfrm>
          <a:off x="3036888" y="2072136"/>
          <a:ext cx="6096000" cy="4067175"/>
        </p:xfrm>
        <a:graphic>
          <a:graphicData uri="http://schemas.openxmlformats.org/presentationml/2006/ole">
            <mc:AlternateContent xmlns:mc="http://schemas.openxmlformats.org/markup-compatibility/2006">
              <mc:Choice xmlns:v="urn:schemas-microsoft-com:vml" Requires="v">
                <p:oleObj spid="_x0000_s1100" name="Gráfico" r:id="rId3" imgW="6095934" imgH="4067251" progId="MSGraph.Chart.8">
                  <p:embed followColorScheme="full"/>
                </p:oleObj>
              </mc:Choice>
              <mc:Fallback>
                <p:oleObj name="Gráfico" r:id="rId3" imgW="6095934" imgH="4067251" progId="MSGraph.Chart.8">
                  <p:embed followColorScheme="full"/>
                  <p:pic>
                    <p:nvPicPr>
                      <p:cNvPr id="0" name=""/>
                      <p:cNvPicPr>
                        <a:picLocks noChangeAspect="1" noChangeArrowheads="1"/>
                      </p:cNvPicPr>
                      <p:nvPr/>
                    </p:nvPicPr>
                    <p:blipFill>
                      <a:blip r:embed="rId4"/>
                      <a:srcRect/>
                      <a:stretch>
                        <a:fillRect/>
                      </a:stretch>
                    </p:blipFill>
                    <p:spPr bwMode="auto">
                      <a:xfrm>
                        <a:off x="3036888" y="2072136"/>
                        <a:ext cx="6096000" cy="406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4691" name="Text Box 3"/>
          <p:cNvSpPr txBox="1">
            <a:spLocks noChangeArrowheads="1"/>
          </p:cNvSpPr>
          <p:nvPr/>
        </p:nvSpPr>
        <p:spPr bwMode="auto">
          <a:xfrm>
            <a:off x="3722688" y="5374361"/>
            <a:ext cx="9202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MX" altLang="es-MX" sz="1600">
                <a:solidFill>
                  <a:srgbClr val="003366"/>
                </a:solidFill>
                <a:effectLst>
                  <a:outerShdw blurRad="38100" dist="38100" dir="2700000" algn="tl">
                    <a:srgbClr val="C0C0C0"/>
                  </a:outerShdw>
                </a:effectLst>
              </a:rPr>
              <a:t>pre  post</a:t>
            </a:r>
            <a:endParaRPr lang="es-ES" altLang="es-MX" sz="1600">
              <a:solidFill>
                <a:srgbClr val="003366"/>
              </a:solidFill>
              <a:effectLst>
                <a:outerShdw blurRad="38100" dist="38100" dir="2700000" algn="tl">
                  <a:srgbClr val="C0C0C0"/>
                </a:outerShdw>
              </a:effectLst>
            </a:endParaRPr>
          </a:p>
        </p:txBody>
      </p:sp>
      <p:sp>
        <p:nvSpPr>
          <p:cNvPr id="114692" name="Text Box 4"/>
          <p:cNvSpPr txBox="1">
            <a:spLocks noChangeArrowheads="1"/>
          </p:cNvSpPr>
          <p:nvPr/>
        </p:nvSpPr>
        <p:spPr bwMode="auto">
          <a:xfrm>
            <a:off x="5016500" y="5361661"/>
            <a:ext cx="9202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MX" altLang="es-MX" sz="1600">
                <a:solidFill>
                  <a:srgbClr val="003366"/>
                </a:solidFill>
                <a:effectLst>
                  <a:outerShdw blurRad="38100" dist="38100" dir="2700000" algn="tl">
                    <a:srgbClr val="C0C0C0"/>
                  </a:outerShdw>
                </a:effectLst>
              </a:rPr>
              <a:t>pre  post</a:t>
            </a:r>
            <a:endParaRPr lang="es-ES" altLang="es-MX" sz="1600">
              <a:solidFill>
                <a:srgbClr val="003366"/>
              </a:solidFill>
              <a:effectLst>
                <a:outerShdw blurRad="38100" dist="38100" dir="2700000" algn="tl">
                  <a:srgbClr val="C0C0C0"/>
                </a:outerShdw>
              </a:effectLst>
            </a:endParaRPr>
          </a:p>
        </p:txBody>
      </p:sp>
      <p:sp>
        <p:nvSpPr>
          <p:cNvPr id="114693" name="Text Box 5"/>
          <p:cNvSpPr txBox="1">
            <a:spLocks noChangeArrowheads="1"/>
          </p:cNvSpPr>
          <p:nvPr/>
        </p:nvSpPr>
        <p:spPr bwMode="auto">
          <a:xfrm>
            <a:off x="6324600" y="5374361"/>
            <a:ext cx="9202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MX" altLang="es-MX" sz="1600">
                <a:solidFill>
                  <a:srgbClr val="003366"/>
                </a:solidFill>
                <a:effectLst>
                  <a:outerShdw blurRad="38100" dist="38100" dir="2700000" algn="tl">
                    <a:srgbClr val="C0C0C0"/>
                  </a:outerShdw>
                </a:effectLst>
              </a:rPr>
              <a:t>pre  post</a:t>
            </a:r>
            <a:endParaRPr lang="es-ES" altLang="es-MX" sz="1600">
              <a:solidFill>
                <a:srgbClr val="003366"/>
              </a:solidFill>
              <a:effectLst>
                <a:outerShdw blurRad="38100" dist="38100" dir="2700000" algn="tl">
                  <a:srgbClr val="C0C0C0"/>
                </a:outerShdw>
              </a:effectLst>
            </a:endParaRPr>
          </a:p>
        </p:txBody>
      </p:sp>
      <p:sp>
        <p:nvSpPr>
          <p:cNvPr id="114694" name="Text Box 6"/>
          <p:cNvSpPr txBox="1">
            <a:spLocks noChangeArrowheads="1"/>
          </p:cNvSpPr>
          <p:nvPr/>
        </p:nvSpPr>
        <p:spPr bwMode="auto">
          <a:xfrm>
            <a:off x="7648575" y="5379124"/>
            <a:ext cx="9202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MX" altLang="es-MX" sz="1600">
                <a:solidFill>
                  <a:srgbClr val="003366"/>
                </a:solidFill>
                <a:effectLst>
                  <a:outerShdw blurRad="38100" dist="38100" dir="2700000" algn="tl">
                    <a:srgbClr val="C0C0C0"/>
                  </a:outerShdw>
                </a:effectLst>
              </a:rPr>
              <a:t>pre  post</a:t>
            </a:r>
            <a:endParaRPr lang="es-ES" altLang="es-MX" sz="1600">
              <a:solidFill>
                <a:srgbClr val="003366"/>
              </a:solidFill>
              <a:effectLst>
                <a:outerShdw blurRad="38100" dist="38100" dir="2700000" algn="tl">
                  <a:srgbClr val="C0C0C0"/>
                </a:outerShdw>
              </a:effectLst>
            </a:endParaRPr>
          </a:p>
        </p:txBody>
      </p:sp>
      <p:grpSp>
        <p:nvGrpSpPr>
          <p:cNvPr id="114695" name="Group 7"/>
          <p:cNvGrpSpPr>
            <a:grpSpLocks/>
          </p:cNvGrpSpPr>
          <p:nvPr/>
        </p:nvGrpSpPr>
        <p:grpSpPr bwMode="auto">
          <a:xfrm>
            <a:off x="7714114" y="1721531"/>
            <a:ext cx="2049462" cy="1008062"/>
            <a:chOff x="3816" y="582"/>
            <a:chExt cx="1291" cy="635"/>
          </a:xfrm>
        </p:grpSpPr>
        <p:sp>
          <p:nvSpPr>
            <p:cNvPr id="114696" name="Rectangle 8"/>
            <p:cNvSpPr>
              <a:spLocks noChangeArrowheads="1"/>
            </p:cNvSpPr>
            <p:nvPr/>
          </p:nvSpPr>
          <p:spPr bwMode="auto">
            <a:xfrm>
              <a:off x="4876" y="582"/>
              <a:ext cx="227" cy="227"/>
            </a:xfrm>
            <a:prstGeom prst="rect">
              <a:avLst/>
            </a:prstGeom>
            <a:solidFill>
              <a:srgbClr val="33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14697" name="Text Box 9"/>
            <p:cNvSpPr txBox="1">
              <a:spLocks noChangeArrowheads="1"/>
            </p:cNvSpPr>
            <p:nvPr/>
          </p:nvSpPr>
          <p:spPr bwMode="auto">
            <a:xfrm>
              <a:off x="3826" y="590"/>
              <a:ext cx="867"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0000"/>
                </a:lnSpc>
              </a:pPr>
              <a:r>
                <a:rPr lang="es-MX" altLang="es-MX" sz="1600" b="1"/>
                <a:t>Norepinefrina</a:t>
              </a:r>
              <a:endParaRPr lang="es-ES" altLang="es-MX" sz="1600" b="1"/>
            </a:p>
          </p:txBody>
        </p:sp>
        <p:sp>
          <p:nvSpPr>
            <p:cNvPr id="114698" name="Rectangle 10"/>
            <p:cNvSpPr>
              <a:spLocks noChangeArrowheads="1"/>
            </p:cNvSpPr>
            <p:nvPr/>
          </p:nvSpPr>
          <p:spPr bwMode="auto">
            <a:xfrm>
              <a:off x="4880" y="902"/>
              <a:ext cx="227" cy="227"/>
            </a:xfrm>
            <a:prstGeom prst="rect">
              <a:avLst/>
            </a:prstGeom>
            <a:solidFill>
              <a:srgbClr val="0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14699" name="Text Box 11"/>
            <p:cNvSpPr txBox="1">
              <a:spLocks noChangeArrowheads="1"/>
            </p:cNvSpPr>
            <p:nvPr/>
          </p:nvSpPr>
          <p:spPr bwMode="auto">
            <a:xfrm>
              <a:off x="3816" y="849"/>
              <a:ext cx="894"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MX" altLang="es-MX" sz="1600" b="1"/>
                <a:t>Catecolaminas</a:t>
              </a:r>
            </a:p>
            <a:p>
              <a:r>
                <a:rPr lang="es-MX" altLang="es-MX" sz="1600" b="1"/>
                <a:t>Totales</a:t>
              </a:r>
              <a:endParaRPr lang="es-ES" altLang="es-MX" sz="1600" b="1"/>
            </a:p>
          </p:txBody>
        </p:sp>
      </p:grpSp>
      <p:sp>
        <p:nvSpPr>
          <p:cNvPr id="114700" name="Line 12"/>
          <p:cNvSpPr>
            <a:spLocks noChangeShapeType="1"/>
          </p:cNvSpPr>
          <p:nvPr/>
        </p:nvSpPr>
        <p:spPr bwMode="auto">
          <a:xfrm>
            <a:off x="6181725" y="5360075"/>
            <a:ext cx="0" cy="1793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114704" name="Text Box 16"/>
          <p:cNvSpPr txBox="1">
            <a:spLocks noChangeArrowheads="1"/>
          </p:cNvSpPr>
          <p:nvPr/>
        </p:nvSpPr>
        <p:spPr bwMode="auto">
          <a:xfrm>
            <a:off x="8227105" y="6009137"/>
            <a:ext cx="148592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MX" altLang="es-MX" sz="1600">
                <a:effectLst>
                  <a:outerShdw blurRad="38100" dist="38100" dir="2700000" algn="tl">
                    <a:srgbClr val="C0C0C0"/>
                  </a:outerShdw>
                </a:effectLst>
              </a:rPr>
              <a:t>(todas </a:t>
            </a:r>
            <a:r>
              <a:rPr lang="es-MX" altLang="es-MX" sz="1600" b="1" i="1">
                <a:effectLst>
                  <a:outerShdw blurRad="38100" dist="38100" dir="2700000" algn="tl">
                    <a:srgbClr val="C0C0C0"/>
                  </a:outerShdw>
                </a:effectLst>
              </a:rPr>
              <a:t>p</a:t>
            </a:r>
            <a:r>
              <a:rPr lang="es-MX" altLang="es-MX" sz="1600">
                <a:effectLst>
                  <a:outerShdw blurRad="38100" dist="38100" dir="2700000" algn="tl">
                    <a:srgbClr val="C0C0C0"/>
                  </a:outerShdw>
                </a:effectLst>
              </a:rPr>
              <a:t> &lt; 0.02)</a:t>
            </a:r>
            <a:endParaRPr lang="es-ES" altLang="es-MX" sz="1600">
              <a:effectLst>
                <a:outerShdw blurRad="38100" dist="38100" dir="2700000" algn="tl">
                  <a:srgbClr val="C0C0C0"/>
                </a:outerShdw>
              </a:effectLst>
            </a:endParaRPr>
          </a:p>
        </p:txBody>
      </p:sp>
      <p:sp>
        <p:nvSpPr>
          <p:cNvPr id="114705" name="Text Box 17"/>
          <p:cNvSpPr txBox="1">
            <a:spLocks noChangeArrowheads="1"/>
          </p:cNvSpPr>
          <p:nvPr/>
        </p:nvSpPr>
        <p:spPr bwMode="auto">
          <a:xfrm>
            <a:off x="2474913" y="3699550"/>
            <a:ext cx="8048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MX" altLang="es-MX" sz="2000"/>
              <a:t>pg/ml</a:t>
            </a:r>
            <a:endParaRPr lang="es-ES" altLang="es-MX" sz="2000"/>
          </a:p>
        </p:txBody>
      </p:sp>
      <p:sp>
        <p:nvSpPr>
          <p:cNvPr id="114706" name="Rectangle 18"/>
          <p:cNvSpPr>
            <a:spLocks noChangeArrowheads="1"/>
          </p:cNvSpPr>
          <p:nvPr/>
        </p:nvSpPr>
        <p:spPr bwMode="auto">
          <a:xfrm>
            <a:off x="2424113" y="1648055"/>
            <a:ext cx="7416800" cy="4699642"/>
          </a:xfrm>
          <a:prstGeom prst="rect">
            <a:avLst/>
          </a:prstGeom>
          <a:noFill/>
          <a:ln w="9525" algn="ctr">
            <a:solidFill>
              <a:srgbClr val="0066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pic>
        <p:nvPicPr>
          <p:cNvPr id="19" name="Imagen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6083" y="629767"/>
            <a:ext cx="1214323" cy="1214323"/>
          </a:xfrm>
          <a:prstGeom prst="rect">
            <a:avLst/>
          </a:prstGeom>
        </p:spPr>
      </p:pic>
      <p:sp>
        <p:nvSpPr>
          <p:cNvPr id="20" name="CuadroTexto 19"/>
          <p:cNvSpPr txBox="1"/>
          <p:nvPr/>
        </p:nvSpPr>
        <p:spPr>
          <a:xfrm>
            <a:off x="2509908" y="592524"/>
            <a:ext cx="7606698" cy="892552"/>
          </a:xfrm>
          <a:prstGeom prst="rect">
            <a:avLst/>
          </a:prstGeom>
          <a:noFill/>
        </p:spPr>
        <p:txBody>
          <a:bodyPr wrap="none" rtlCol="0">
            <a:spAutoFit/>
          </a:bodyPr>
          <a:lstStyle/>
          <a:p>
            <a:r>
              <a:rPr lang="es-MX" sz="2800" dirty="0" smtClean="0">
                <a:solidFill>
                  <a:schemeClr val="tx1">
                    <a:lumMod val="75000"/>
                    <a:lumOff val="25000"/>
                  </a:schemeClr>
                </a:solidFill>
              </a:rPr>
              <a:t>DENERVACIÓN RENAL</a:t>
            </a:r>
            <a:r>
              <a:rPr lang="es-MX" sz="2000" dirty="0">
                <a:solidFill>
                  <a:schemeClr val="tx1">
                    <a:lumMod val="75000"/>
                    <a:lumOff val="25000"/>
                  </a:schemeClr>
                </a:solidFill>
              </a:rPr>
              <a:t> </a:t>
            </a:r>
            <a:endParaRPr lang="es-MX" sz="2000" dirty="0" smtClean="0">
              <a:solidFill>
                <a:schemeClr val="tx1">
                  <a:lumMod val="75000"/>
                  <a:lumOff val="25000"/>
                </a:schemeClr>
              </a:solidFill>
            </a:endParaRPr>
          </a:p>
          <a:p>
            <a:r>
              <a:rPr lang="es-MX" sz="2400" b="1" dirty="0" smtClean="0">
                <a:solidFill>
                  <a:schemeClr val="tx1">
                    <a:lumMod val="75000"/>
                    <a:lumOff val="25000"/>
                  </a:schemeClr>
                </a:solidFill>
              </a:rPr>
              <a:t>PRIMEROS RESULTADOS </a:t>
            </a:r>
            <a:r>
              <a:rPr lang="es-MX" sz="1400" b="1" dirty="0" smtClean="0">
                <a:solidFill>
                  <a:schemeClr val="tx1">
                    <a:lumMod val="75000"/>
                    <a:lumOff val="25000"/>
                  </a:schemeClr>
                </a:solidFill>
              </a:rPr>
              <a:t>INSTITUTO NACIONAL DE CARDIOLOGIA IGNACIO CHÁVEZ</a:t>
            </a:r>
          </a:p>
        </p:txBody>
      </p:sp>
      <p:sp>
        <p:nvSpPr>
          <p:cNvPr id="2" name="CuadroTexto 1"/>
          <p:cNvSpPr txBox="1"/>
          <p:nvPr/>
        </p:nvSpPr>
        <p:spPr>
          <a:xfrm>
            <a:off x="2467429" y="1698170"/>
            <a:ext cx="4684616" cy="646331"/>
          </a:xfrm>
          <a:prstGeom prst="rect">
            <a:avLst/>
          </a:prstGeom>
          <a:noFill/>
        </p:spPr>
        <p:txBody>
          <a:bodyPr wrap="none" rtlCol="0">
            <a:spAutoFit/>
          </a:bodyPr>
          <a:lstStyle/>
          <a:p>
            <a:r>
              <a:rPr lang="es-MX" b="1" dirty="0" smtClean="0">
                <a:solidFill>
                  <a:srgbClr val="C00000"/>
                </a:solidFill>
              </a:rPr>
              <a:t>VERIFICACIÓN DE LA DENERVACIÓN SIMPÁTICA</a:t>
            </a:r>
          </a:p>
          <a:p>
            <a:r>
              <a:rPr lang="es-MX" b="1" dirty="0" smtClean="0">
                <a:solidFill>
                  <a:srgbClr val="C00000"/>
                </a:solidFill>
              </a:rPr>
              <a:t>Derrama de norepinefrina</a:t>
            </a:r>
            <a:endParaRPr lang="es-MX" b="1" dirty="0">
              <a:solidFill>
                <a:srgbClr val="C00000"/>
              </a:solidFill>
            </a:endParaRPr>
          </a:p>
        </p:txBody>
      </p:sp>
      <p:sp>
        <p:nvSpPr>
          <p:cNvPr id="21" name="CuadroTexto 20"/>
          <p:cNvSpPr txBox="1"/>
          <p:nvPr/>
        </p:nvSpPr>
        <p:spPr>
          <a:xfrm>
            <a:off x="3461657" y="5972628"/>
            <a:ext cx="595035" cy="369332"/>
          </a:xfrm>
          <a:prstGeom prst="rect">
            <a:avLst/>
          </a:prstGeom>
          <a:noFill/>
        </p:spPr>
        <p:txBody>
          <a:bodyPr wrap="none" rtlCol="0">
            <a:spAutoFit/>
          </a:bodyPr>
          <a:lstStyle/>
          <a:p>
            <a:r>
              <a:rPr lang="es-MX" b="1" dirty="0" smtClean="0">
                <a:solidFill>
                  <a:srgbClr val="C00000"/>
                </a:solidFill>
              </a:rPr>
              <a:t>n:  5</a:t>
            </a:r>
            <a:endParaRPr lang="es-MX" b="1" dirty="0">
              <a:solidFill>
                <a:srgbClr val="C00000"/>
              </a:solidFill>
            </a:endParaRPr>
          </a:p>
        </p:txBody>
      </p:sp>
      <p:pic>
        <p:nvPicPr>
          <p:cNvPr id="2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35503" y="615253"/>
            <a:ext cx="1065698" cy="127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Tree>
    <p:extLst>
      <p:ext uri="{BB962C8B-B14F-4D97-AF65-F5344CB8AC3E}">
        <p14:creationId xmlns:p14="http://schemas.microsoft.com/office/powerpoint/2010/main" val="42650882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739" name="Group 27"/>
          <p:cNvGrpSpPr>
            <a:grpSpLocks/>
          </p:cNvGrpSpPr>
          <p:nvPr/>
        </p:nvGrpSpPr>
        <p:grpSpPr bwMode="auto">
          <a:xfrm>
            <a:off x="2746376" y="1714499"/>
            <a:ext cx="6675442" cy="4614864"/>
            <a:chOff x="595" y="888"/>
            <a:chExt cx="4205" cy="2907"/>
          </a:xfrm>
        </p:grpSpPr>
        <p:graphicFrame>
          <p:nvGraphicFramePr>
            <p:cNvPr id="115714" name="Object 2"/>
            <p:cNvGraphicFramePr>
              <a:graphicFrameLocks noChangeAspect="1"/>
            </p:cNvGraphicFramePr>
            <p:nvPr/>
          </p:nvGraphicFramePr>
          <p:xfrm>
            <a:off x="960" y="912"/>
            <a:ext cx="3840" cy="2562"/>
          </p:xfrm>
          <a:graphic>
            <a:graphicData uri="http://schemas.openxmlformats.org/presentationml/2006/ole">
              <mc:AlternateContent xmlns:mc="http://schemas.openxmlformats.org/markup-compatibility/2006">
                <mc:Choice xmlns:v="urn:schemas-microsoft-com:vml" Requires="v">
                  <p:oleObj spid="_x0000_s2124" name="Gráfico" r:id="rId3" imgW="6095934" imgH="4067251" progId="MSGraph.Chart.8">
                    <p:embed followColorScheme="full"/>
                  </p:oleObj>
                </mc:Choice>
                <mc:Fallback>
                  <p:oleObj name="Gráfico" r:id="rId3" imgW="6095934" imgH="4067251" progId="MSGraph.Chart.8">
                    <p:embed followColorScheme="full"/>
                    <p:pic>
                      <p:nvPicPr>
                        <p:cNvPr id="0" name=""/>
                        <p:cNvPicPr>
                          <a:picLocks noChangeAspect="1" noChangeArrowheads="1"/>
                        </p:cNvPicPr>
                        <p:nvPr/>
                      </p:nvPicPr>
                      <p:blipFill>
                        <a:blip r:embed="rId4"/>
                        <a:srcRect/>
                        <a:stretch>
                          <a:fillRect/>
                        </a:stretch>
                      </p:blipFill>
                      <p:spPr bwMode="auto">
                        <a:xfrm>
                          <a:off x="960" y="912"/>
                          <a:ext cx="3840" cy="2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5715" name="AutoShape 3"/>
            <p:cNvSpPr>
              <a:spLocks/>
            </p:cNvSpPr>
            <p:nvPr/>
          </p:nvSpPr>
          <p:spPr bwMode="auto">
            <a:xfrm rot="16200000">
              <a:off x="2075" y="2885"/>
              <a:ext cx="227" cy="1224"/>
            </a:xfrm>
            <a:prstGeom prst="leftBrace">
              <a:avLst>
                <a:gd name="adj1" fmla="val 44934"/>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15716" name="AutoShape 4"/>
            <p:cNvSpPr>
              <a:spLocks/>
            </p:cNvSpPr>
            <p:nvPr/>
          </p:nvSpPr>
          <p:spPr bwMode="auto">
            <a:xfrm rot="16200000">
              <a:off x="3751" y="2885"/>
              <a:ext cx="227" cy="1224"/>
            </a:xfrm>
            <a:prstGeom prst="leftBrace">
              <a:avLst>
                <a:gd name="adj1" fmla="val 44934"/>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15717" name="Text Box 5"/>
            <p:cNvSpPr txBox="1">
              <a:spLocks noChangeArrowheads="1"/>
            </p:cNvSpPr>
            <p:nvPr/>
          </p:nvSpPr>
          <p:spPr bwMode="auto">
            <a:xfrm>
              <a:off x="1871" y="3568"/>
              <a:ext cx="566" cy="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MX" altLang="es-MX" sz="1700"/>
                <a:t>Sistólica</a:t>
              </a:r>
              <a:endParaRPr lang="es-ES" altLang="es-MX" sz="1700"/>
            </a:p>
          </p:txBody>
        </p:sp>
        <p:sp>
          <p:nvSpPr>
            <p:cNvPr id="115718" name="Text Box 6"/>
            <p:cNvSpPr txBox="1">
              <a:spLocks noChangeArrowheads="1"/>
            </p:cNvSpPr>
            <p:nvPr/>
          </p:nvSpPr>
          <p:spPr bwMode="auto">
            <a:xfrm>
              <a:off x="3506" y="3572"/>
              <a:ext cx="654" cy="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MX" altLang="es-MX" sz="1700"/>
                <a:t>Diastólica</a:t>
              </a:r>
              <a:endParaRPr lang="es-ES" altLang="es-MX" sz="1700"/>
            </a:p>
          </p:txBody>
        </p:sp>
        <p:sp>
          <p:nvSpPr>
            <p:cNvPr id="115719" name="Text Box 7"/>
            <p:cNvSpPr txBox="1">
              <a:spLocks noChangeArrowheads="1"/>
            </p:cNvSpPr>
            <p:nvPr/>
          </p:nvSpPr>
          <p:spPr bwMode="auto">
            <a:xfrm>
              <a:off x="1606" y="2957"/>
              <a:ext cx="27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MX" altLang="es-MX" sz="1400"/>
                <a:t>pre</a:t>
              </a:r>
              <a:endParaRPr lang="es-ES" altLang="es-MX" sz="1400"/>
            </a:p>
          </p:txBody>
        </p:sp>
        <p:sp>
          <p:nvSpPr>
            <p:cNvPr id="115720" name="Text Box 8"/>
            <p:cNvSpPr txBox="1">
              <a:spLocks noChangeArrowheads="1"/>
            </p:cNvSpPr>
            <p:nvPr/>
          </p:nvSpPr>
          <p:spPr bwMode="auto">
            <a:xfrm>
              <a:off x="2028" y="2957"/>
              <a:ext cx="32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MX" altLang="es-MX" sz="1400"/>
                <a:t>post</a:t>
              </a:r>
              <a:endParaRPr lang="es-ES" altLang="es-MX" sz="1400"/>
            </a:p>
          </p:txBody>
        </p:sp>
        <p:sp>
          <p:nvSpPr>
            <p:cNvPr id="115721" name="Text Box 9"/>
            <p:cNvSpPr txBox="1">
              <a:spLocks noChangeArrowheads="1"/>
            </p:cNvSpPr>
            <p:nvPr/>
          </p:nvSpPr>
          <p:spPr bwMode="auto">
            <a:xfrm>
              <a:off x="2403" y="2793"/>
              <a:ext cx="453"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MX" altLang="es-MX" sz="1400"/>
                <a:t>cambio</a:t>
              </a:r>
              <a:endParaRPr lang="es-ES" altLang="es-MX" sz="1400"/>
            </a:p>
          </p:txBody>
        </p:sp>
        <p:sp>
          <p:nvSpPr>
            <p:cNvPr id="115722" name="Text Box 10"/>
            <p:cNvSpPr txBox="1">
              <a:spLocks noChangeArrowheads="1"/>
            </p:cNvSpPr>
            <p:nvPr/>
          </p:nvSpPr>
          <p:spPr bwMode="auto">
            <a:xfrm>
              <a:off x="3290" y="2957"/>
              <a:ext cx="27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MX" altLang="es-MX" sz="1400"/>
                <a:t>pre</a:t>
              </a:r>
              <a:endParaRPr lang="es-ES" altLang="es-MX" sz="1400"/>
            </a:p>
          </p:txBody>
        </p:sp>
        <p:sp>
          <p:nvSpPr>
            <p:cNvPr id="115723" name="Text Box 11"/>
            <p:cNvSpPr txBox="1">
              <a:spLocks noChangeArrowheads="1"/>
            </p:cNvSpPr>
            <p:nvPr/>
          </p:nvSpPr>
          <p:spPr bwMode="auto">
            <a:xfrm>
              <a:off x="3696" y="2975"/>
              <a:ext cx="32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MX" altLang="es-MX" sz="1400"/>
                <a:t>post</a:t>
              </a:r>
              <a:endParaRPr lang="es-ES" altLang="es-MX" sz="1400"/>
            </a:p>
          </p:txBody>
        </p:sp>
        <p:sp>
          <p:nvSpPr>
            <p:cNvPr id="115724" name="Text Box 12"/>
            <p:cNvSpPr txBox="1">
              <a:spLocks noChangeArrowheads="1"/>
            </p:cNvSpPr>
            <p:nvPr/>
          </p:nvSpPr>
          <p:spPr bwMode="auto">
            <a:xfrm>
              <a:off x="4057" y="2793"/>
              <a:ext cx="453"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MX" altLang="es-MX" sz="1400"/>
                <a:t>cambio</a:t>
              </a:r>
              <a:endParaRPr lang="es-ES" altLang="es-MX" sz="1400"/>
            </a:p>
          </p:txBody>
        </p:sp>
        <p:sp>
          <p:nvSpPr>
            <p:cNvPr id="115725" name="Text Box 13"/>
            <p:cNvSpPr txBox="1">
              <a:spLocks noChangeArrowheads="1"/>
            </p:cNvSpPr>
            <p:nvPr/>
          </p:nvSpPr>
          <p:spPr bwMode="auto">
            <a:xfrm>
              <a:off x="1314" y="888"/>
              <a:ext cx="705"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MX" altLang="es-MX" sz="1600"/>
                <a:t>150.8±15.7</a:t>
              </a:r>
              <a:endParaRPr lang="es-ES" altLang="es-MX" sz="1600"/>
            </a:p>
          </p:txBody>
        </p:sp>
        <p:sp>
          <p:nvSpPr>
            <p:cNvPr id="115726" name="Text Box 14"/>
            <p:cNvSpPr txBox="1">
              <a:spLocks noChangeArrowheads="1"/>
            </p:cNvSpPr>
            <p:nvPr/>
          </p:nvSpPr>
          <p:spPr bwMode="auto">
            <a:xfrm>
              <a:off x="1921" y="1030"/>
              <a:ext cx="771"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MX" altLang="es-MX" sz="1600"/>
                <a:t>140.4±12.79</a:t>
              </a:r>
              <a:endParaRPr lang="es-ES" altLang="es-MX" sz="1600"/>
            </a:p>
          </p:txBody>
        </p:sp>
        <p:sp>
          <p:nvSpPr>
            <p:cNvPr id="115727" name="Text Box 15"/>
            <p:cNvSpPr txBox="1">
              <a:spLocks noChangeArrowheads="1"/>
            </p:cNvSpPr>
            <p:nvPr/>
          </p:nvSpPr>
          <p:spPr bwMode="auto">
            <a:xfrm>
              <a:off x="2432" y="3083"/>
              <a:ext cx="385"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MX" altLang="es-MX" sz="1600"/>
                <a:t>-10.4</a:t>
              </a:r>
              <a:endParaRPr lang="es-ES" altLang="es-MX" sz="1600"/>
            </a:p>
          </p:txBody>
        </p:sp>
        <p:sp>
          <p:nvSpPr>
            <p:cNvPr id="115728" name="Text Box 16"/>
            <p:cNvSpPr txBox="1">
              <a:spLocks noChangeArrowheads="1"/>
            </p:cNvSpPr>
            <p:nvPr/>
          </p:nvSpPr>
          <p:spPr bwMode="auto">
            <a:xfrm>
              <a:off x="3255" y="1683"/>
              <a:ext cx="346"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MX" altLang="es-MX" sz="1600"/>
                <a:t>88.3</a:t>
              </a:r>
              <a:endParaRPr lang="es-ES" altLang="es-MX" sz="1600"/>
            </a:p>
          </p:txBody>
        </p:sp>
        <p:sp>
          <p:nvSpPr>
            <p:cNvPr id="115729" name="Text Box 17"/>
            <p:cNvSpPr txBox="1">
              <a:spLocks noChangeArrowheads="1"/>
            </p:cNvSpPr>
            <p:nvPr/>
          </p:nvSpPr>
          <p:spPr bwMode="auto">
            <a:xfrm>
              <a:off x="4138" y="3062"/>
              <a:ext cx="319"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MX" altLang="es-MX" sz="1600"/>
                <a:t>-8.4</a:t>
              </a:r>
              <a:endParaRPr lang="es-ES" altLang="es-MX" sz="1600"/>
            </a:p>
          </p:txBody>
        </p:sp>
        <p:sp>
          <p:nvSpPr>
            <p:cNvPr id="115730" name="Text Box 18"/>
            <p:cNvSpPr txBox="1">
              <a:spLocks noChangeArrowheads="1"/>
            </p:cNvSpPr>
            <p:nvPr/>
          </p:nvSpPr>
          <p:spPr bwMode="auto">
            <a:xfrm>
              <a:off x="3702" y="1790"/>
              <a:ext cx="346"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MX" altLang="es-MX" sz="1600"/>
                <a:t>79.9</a:t>
              </a:r>
              <a:endParaRPr lang="es-ES" altLang="es-MX" sz="1600"/>
            </a:p>
          </p:txBody>
        </p:sp>
        <p:sp>
          <p:nvSpPr>
            <p:cNvPr id="115732" name="Text Box 20"/>
            <p:cNvSpPr txBox="1">
              <a:spLocks noChangeArrowheads="1"/>
            </p:cNvSpPr>
            <p:nvPr/>
          </p:nvSpPr>
          <p:spPr bwMode="auto">
            <a:xfrm>
              <a:off x="595" y="2067"/>
              <a:ext cx="487" cy="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MX" altLang="es-MX" sz="1700"/>
                <a:t>mmHg</a:t>
              </a:r>
              <a:endParaRPr lang="es-ES" altLang="es-MX" sz="1700"/>
            </a:p>
          </p:txBody>
        </p:sp>
        <p:sp>
          <p:nvSpPr>
            <p:cNvPr id="115736" name="Text Box 24"/>
            <p:cNvSpPr txBox="1">
              <a:spLocks noChangeArrowheads="1"/>
            </p:cNvSpPr>
            <p:nvPr/>
          </p:nvSpPr>
          <p:spPr bwMode="auto">
            <a:xfrm>
              <a:off x="2379" y="3203"/>
              <a:ext cx="487"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MX" altLang="es-MX" sz="1400" b="1">
                  <a:solidFill>
                    <a:srgbClr val="CC0000"/>
                  </a:solidFill>
                </a:rPr>
                <a:t>p &lt; 0.02</a:t>
              </a:r>
              <a:endParaRPr lang="es-ES" altLang="es-MX" sz="1400" b="1">
                <a:solidFill>
                  <a:srgbClr val="CC0000"/>
                </a:solidFill>
              </a:endParaRPr>
            </a:p>
          </p:txBody>
        </p:sp>
        <p:sp>
          <p:nvSpPr>
            <p:cNvPr id="115737" name="Text Box 25"/>
            <p:cNvSpPr txBox="1">
              <a:spLocks noChangeArrowheads="1"/>
            </p:cNvSpPr>
            <p:nvPr/>
          </p:nvSpPr>
          <p:spPr bwMode="auto">
            <a:xfrm>
              <a:off x="4051" y="3203"/>
              <a:ext cx="487"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MX" altLang="es-MX" sz="1400" b="1">
                  <a:solidFill>
                    <a:srgbClr val="CC0000"/>
                  </a:solidFill>
                </a:rPr>
                <a:t>p &lt; 0.05</a:t>
              </a:r>
              <a:endParaRPr lang="es-ES" altLang="es-MX" sz="1400" b="1">
                <a:solidFill>
                  <a:srgbClr val="CC0000"/>
                </a:solidFill>
              </a:endParaRPr>
            </a:p>
          </p:txBody>
        </p:sp>
      </p:grpSp>
      <p:sp>
        <p:nvSpPr>
          <p:cNvPr id="115738" name="Rectangle 26"/>
          <p:cNvSpPr>
            <a:spLocks noChangeArrowheads="1"/>
          </p:cNvSpPr>
          <p:nvPr/>
        </p:nvSpPr>
        <p:spPr bwMode="auto">
          <a:xfrm>
            <a:off x="2520951" y="1416503"/>
            <a:ext cx="7129463" cy="4955270"/>
          </a:xfrm>
          <a:prstGeom prst="rect">
            <a:avLst/>
          </a:prstGeom>
          <a:noFill/>
          <a:ln w="9525" algn="ctr">
            <a:solidFill>
              <a:srgbClr val="0066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pic>
        <p:nvPicPr>
          <p:cNvPr id="27" name="Imagen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6083" y="629767"/>
            <a:ext cx="1214323" cy="1214323"/>
          </a:xfrm>
          <a:prstGeom prst="rect">
            <a:avLst/>
          </a:prstGeom>
        </p:spPr>
      </p:pic>
      <p:sp>
        <p:nvSpPr>
          <p:cNvPr id="28" name="CuadroTexto 27"/>
          <p:cNvSpPr txBox="1"/>
          <p:nvPr/>
        </p:nvSpPr>
        <p:spPr>
          <a:xfrm>
            <a:off x="2509908" y="592524"/>
            <a:ext cx="7606698" cy="892552"/>
          </a:xfrm>
          <a:prstGeom prst="rect">
            <a:avLst/>
          </a:prstGeom>
          <a:noFill/>
        </p:spPr>
        <p:txBody>
          <a:bodyPr wrap="none" rtlCol="0">
            <a:spAutoFit/>
          </a:bodyPr>
          <a:lstStyle/>
          <a:p>
            <a:r>
              <a:rPr lang="es-MX" sz="2800" dirty="0" smtClean="0">
                <a:solidFill>
                  <a:schemeClr val="tx1">
                    <a:lumMod val="75000"/>
                    <a:lumOff val="25000"/>
                  </a:schemeClr>
                </a:solidFill>
              </a:rPr>
              <a:t>DENERVACIÓN RENAL</a:t>
            </a:r>
            <a:r>
              <a:rPr lang="es-MX" sz="2000" dirty="0">
                <a:solidFill>
                  <a:schemeClr val="tx1">
                    <a:lumMod val="75000"/>
                    <a:lumOff val="25000"/>
                  </a:schemeClr>
                </a:solidFill>
              </a:rPr>
              <a:t> </a:t>
            </a:r>
            <a:endParaRPr lang="es-MX" sz="2000" dirty="0" smtClean="0">
              <a:solidFill>
                <a:schemeClr val="tx1">
                  <a:lumMod val="75000"/>
                  <a:lumOff val="25000"/>
                </a:schemeClr>
              </a:solidFill>
            </a:endParaRPr>
          </a:p>
          <a:p>
            <a:r>
              <a:rPr lang="es-MX" sz="2400" b="1" dirty="0" smtClean="0">
                <a:solidFill>
                  <a:schemeClr val="tx1">
                    <a:lumMod val="75000"/>
                    <a:lumOff val="25000"/>
                  </a:schemeClr>
                </a:solidFill>
              </a:rPr>
              <a:t>PRIMEROS RESULTADOS </a:t>
            </a:r>
            <a:r>
              <a:rPr lang="es-MX" sz="1400" b="1" dirty="0" smtClean="0">
                <a:solidFill>
                  <a:schemeClr val="tx1">
                    <a:lumMod val="75000"/>
                    <a:lumOff val="25000"/>
                  </a:schemeClr>
                </a:solidFill>
              </a:rPr>
              <a:t>INSTITUTO NACIONAL DE CARDIOLOGIA IGNACIO CHÁVEZ</a:t>
            </a:r>
          </a:p>
        </p:txBody>
      </p:sp>
      <p:sp>
        <p:nvSpPr>
          <p:cNvPr id="29" name="CuadroTexto 28"/>
          <p:cNvSpPr txBox="1"/>
          <p:nvPr/>
        </p:nvSpPr>
        <p:spPr>
          <a:xfrm>
            <a:off x="2619829" y="5783941"/>
            <a:ext cx="659155" cy="369332"/>
          </a:xfrm>
          <a:prstGeom prst="rect">
            <a:avLst/>
          </a:prstGeom>
          <a:noFill/>
        </p:spPr>
        <p:txBody>
          <a:bodyPr wrap="none" rtlCol="0">
            <a:spAutoFit/>
          </a:bodyPr>
          <a:lstStyle/>
          <a:p>
            <a:r>
              <a:rPr lang="es-MX" b="1" dirty="0" smtClean="0">
                <a:solidFill>
                  <a:srgbClr val="C00000"/>
                </a:solidFill>
              </a:rPr>
              <a:t>n: 18</a:t>
            </a:r>
            <a:endParaRPr lang="es-MX" b="1" dirty="0">
              <a:solidFill>
                <a:srgbClr val="C00000"/>
              </a:solidFill>
            </a:endParaRPr>
          </a:p>
        </p:txBody>
      </p:sp>
      <p:sp>
        <p:nvSpPr>
          <p:cNvPr id="30" name="CuadroTexto 29"/>
          <p:cNvSpPr txBox="1"/>
          <p:nvPr/>
        </p:nvSpPr>
        <p:spPr>
          <a:xfrm>
            <a:off x="2532745" y="1444168"/>
            <a:ext cx="3744808" cy="369332"/>
          </a:xfrm>
          <a:prstGeom prst="rect">
            <a:avLst/>
          </a:prstGeom>
          <a:noFill/>
        </p:spPr>
        <p:txBody>
          <a:bodyPr wrap="none" rtlCol="0">
            <a:spAutoFit/>
          </a:bodyPr>
          <a:lstStyle/>
          <a:p>
            <a:r>
              <a:rPr lang="es-MX" b="1" dirty="0" smtClean="0">
                <a:solidFill>
                  <a:srgbClr val="C00000"/>
                </a:solidFill>
              </a:rPr>
              <a:t>EFECTO SOBRE LA PRESIÓN ARTERIAL</a:t>
            </a:r>
            <a:endParaRPr lang="es-MX" b="1" dirty="0">
              <a:solidFill>
                <a:srgbClr val="C00000"/>
              </a:solidFill>
            </a:endParaRPr>
          </a:p>
        </p:txBody>
      </p:sp>
      <p:pic>
        <p:nvPicPr>
          <p:cNvPr id="3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35503" y="615253"/>
            <a:ext cx="1065698" cy="127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Tree>
    <p:extLst>
      <p:ext uri="{BB962C8B-B14F-4D97-AF65-F5344CB8AC3E}">
        <p14:creationId xmlns:p14="http://schemas.microsoft.com/office/powerpoint/2010/main" val="26722931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1624" name="Group 8"/>
          <p:cNvGrpSpPr>
            <a:grpSpLocks/>
          </p:cNvGrpSpPr>
          <p:nvPr/>
        </p:nvGrpSpPr>
        <p:grpSpPr bwMode="auto">
          <a:xfrm>
            <a:off x="2288373" y="1796579"/>
            <a:ext cx="7705725" cy="4681538"/>
            <a:chOff x="727" y="754"/>
            <a:chExt cx="4854" cy="2949"/>
          </a:xfrm>
        </p:grpSpPr>
        <p:sp>
          <p:nvSpPr>
            <p:cNvPr id="111618" name="Text Box 2"/>
            <p:cNvSpPr txBox="1">
              <a:spLocks noChangeArrowheads="1"/>
            </p:cNvSpPr>
            <p:nvPr/>
          </p:nvSpPr>
          <p:spPr bwMode="auto">
            <a:xfrm>
              <a:off x="900" y="933"/>
              <a:ext cx="4660" cy="2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534988" algn="l"/>
                </a:tabLst>
                <a:defRPr>
                  <a:solidFill>
                    <a:schemeClr val="tx1"/>
                  </a:solidFill>
                  <a:latin typeface="Arial" panose="020B0604020202020204" pitchFamily="34" charset="0"/>
                  <a:cs typeface="Arial" panose="020B0604020202020204" pitchFamily="34" charset="0"/>
                </a:defRPr>
              </a:lvl1pPr>
              <a:lvl2pPr>
                <a:tabLst>
                  <a:tab pos="534988" algn="l"/>
                </a:tabLst>
                <a:defRPr>
                  <a:solidFill>
                    <a:schemeClr val="tx1"/>
                  </a:solidFill>
                  <a:latin typeface="Arial" panose="020B0604020202020204" pitchFamily="34" charset="0"/>
                  <a:cs typeface="Arial" panose="020B0604020202020204" pitchFamily="34" charset="0"/>
                </a:defRPr>
              </a:lvl2pPr>
              <a:lvl3pPr>
                <a:tabLst>
                  <a:tab pos="534988" algn="l"/>
                </a:tabLst>
                <a:defRPr>
                  <a:solidFill>
                    <a:schemeClr val="tx1"/>
                  </a:solidFill>
                  <a:latin typeface="Arial" panose="020B0604020202020204" pitchFamily="34" charset="0"/>
                  <a:cs typeface="Arial" panose="020B0604020202020204" pitchFamily="34" charset="0"/>
                </a:defRPr>
              </a:lvl3pPr>
              <a:lvl4pPr>
                <a:tabLst>
                  <a:tab pos="534988" algn="l"/>
                </a:tabLst>
                <a:defRPr>
                  <a:solidFill>
                    <a:schemeClr val="tx1"/>
                  </a:solidFill>
                  <a:latin typeface="Arial" panose="020B0604020202020204" pitchFamily="34" charset="0"/>
                  <a:cs typeface="Arial" panose="020B0604020202020204" pitchFamily="34" charset="0"/>
                </a:defRPr>
              </a:lvl4pPr>
              <a:lvl5pPr>
                <a:tabLst>
                  <a:tab pos="534988" algn="l"/>
                </a:tabLst>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tabLst>
                  <a:tab pos="534988" algn="l"/>
                </a:tabLs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tabLst>
                  <a:tab pos="534988" algn="l"/>
                </a:tabLs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tabLst>
                  <a:tab pos="534988" algn="l"/>
                </a:tabLs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tabLst>
                  <a:tab pos="534988" algn="l"/>
                </a:tabLst>
                <a:defRPr>
                  <a:solidFill>
                    <a:schemeClr val="tx1"/>
                  </a:solidFill>
                  <a:latin typeface="Arial" panose="020B0604020202020204" pitchFamily="34" charset="0"/>
                  <a:cs typeface="Arial" panose="020B0604020202020204" pitchFamily="34" charset="0"/>
                </a:defRPr>
              </a:lvl9pPr>
            </a:lstStyle>
            <a:p>
              <a:r>
                <a:rPr lang="es-MX" altLang="es-MX" sz="2400" b="1" u="sng" dirty="0">
                  <a:solidFill>
                    <a:srgbClr val="003366"/>
                  </a:solidFill>
                </a:rPr>
                <a:t>Eventos</a:t>
              </a:r>
            </a:p>
            <a:p>
              <a:r>
                <a:rPr lang="es-MX" altLang="es-MX" sz="2400" dirty="0">
                  <a:solidFill>
                    <a:srgbClr val="003366"/>
                  </a:solidFill>
                </a:rPr>
                <a:t>	Espasmo renal resuelto : 2 (11.1%)</a:t>
              </a:r>
            </a:p>
            <a:p>
              <a:r>
                <a:rPr lang="es-MX" altLang="es-MX" sz="2400" dirty="0">
                  <a:solidFill>
                    <a:srgbClr val="003366"/>
                  </a:solidFill>
                </a:rPr>
                <a:t>	Requirió suspender 1 medicamento : 2 (11.1%)</a:t>
              </a:r>
            </a:p>
            <a:p>
              <a:r>
                <a:rPr lang="es-MX" altLang="es-MX" sz="2400" dirty="0">
                  <a:solidFill>
                    <a:srgbClr val="003366"/>
                  </a:solidFill>
                </a:rPr>
                <a:t>	Requirió disminuir 1 medicamento : 1 (5.6%)</a:t>
              </a:r>
            </a:p>
            <a:p>
              <a:endParaRPr lang="es-MX" altLang="es-MX" sz="2400" dirty="0">
                <a:solidFill>
                  <a:srgbClr val="003366"/>
                </a:solidFill>
              </a:endParaRPr>
            </a:p>
            <a:p>
              <a:r>
                <a:rPr lang="es-MX" altLang="es-MX" sz="2400" b="1" u="sng" dirty="0">
                  <a:solidFill>
                    <a:srgbClr val="003366"/>
                  </a:solidFill>
                </a:rPr>
                <a:t>Complicaciones</a:t>
              </a:r>
            </a:p>
            <a:p>
              <a:r>
                <a:rPr lang="es-MX" altLang="es-MX" sz="2400" dirty="0">
                  <a:solidFill>
                    <a:srgbClr val="003366"/>
                  </a:solidFill>
                </a:rPr>
                <a:t>	Nefropatía </a:t>
              </a:r>
              <a:r>
                <a:rPr lang="es-MX" altLang="es-MX" sz="2400" dirty="0" smtClean="0">
                  <a:solidFill>
                    <a:srgbClr val="003366"/>
                  </a:solidFill>
                </a:rPr>
                <a:t>leve por contraste </a:t>
              </a:r>
              <a:r>
                <a:rPr lang="es-MX" altLang="es-MX" sz="2400" dirty="0">
                  <a:solidFill>
                    <a:srgbClr val="003366"/>
                  </a:solidFill>
                </a:rPr>
                <a:t>: 1 (5.6%)</a:t>
              </a:r>
            </a:p>
            <a:p>
              <a:r>
                <a:rPr lang="es-MX" altLang="es-MX" sz="2400" dirty="0">
                  <a:solidFill>
                    <a:srgbClr val="003366"/>
                  </a:solidFill>
                </a:rPr>
                <a:t>	Hematoma inguinal : 1 (5.6%)</a:t>
              </a:r>
            </a:p>
            <a:p>
              <a:endParaRPr lang="es-MX" altLang="es-MX" sz="2400" dirty="0">
                <a:solidFill>
                  <a:srgbClr val="003366"/>
                </a:solidFill>
              </a:endParaRPr>
            </a:p>
            <a:p>
              <a:r>
                <a:rPr lang="es-MX" altLang="es-MX" sz="2400" b="1" u="sng" dirty="0">
                  <a:solidFill>
                    <a:srgbClr val="003366"/>
                  </a:solidFill>
                </a:rPr>
                <a:t>Seguimiento a &gt;6 meses : 14</a:t>
              </a:r>
            </a:p>
            <a:p>
              <a:r>
                <a:rPr lang="es-MX" altLang="es-MX" sz="2400" dirty="0">
                  <a:solidFill>
                    <a:srgbClr val="003366"/>
                  </a:solidFill>
                </a:rPr>
                <a:t>	Respondedores : 11 (78.6%)</a:t>
              </a:r>
              <a:endParaRPr lang="es-ES" altLang="es-MX" sz="2400" dirty="0">
                <a:solidFill>
                  <a:srgbClr val="003366"/>
                </a:solidFill>
              </a:endParaRPr>
            </a:p>
          </p:txBody>
        </p:sp>
        <p:sp>
          <p:nvSpPr>
            <p:cNvPr id="111623" name="Rectangle 7"/>
            <p:cNvSpPr>
              <a:spLocks noChangeArrowheads="1"/>
            </p:cNvSpPr>
            <p:nvPr/>
          </p:nvSpPr>
          <p:spPr bwMode="auto">
            <a:xfrm>
              <a:off x="727" y="754"/>
              <a:ext cx="4854" cy="2949"/>
            </a:xfrm>
            <a:prstGeom prst="rect">
              <a:avLst/>
            </a:prstGeom>
            <a:noFill/>
            <a:ln w="9525" algn="ctr">
              <a:solidFill>
                <a:srgbClr val="0066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gr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6083" y="629767"/>
            <a:ext cx="1214323" cy="1214323"/>
          </a:xfrm>
          <a:prstGeom prst="rect">
            <a:avLst/>
          </a:prstGeom>
        </p:spPr>
      </p:pic>
      <p:sp>
        <p:nvSpPr>
          <p:cNvPr id="9" name="CuadroTexto 8"/>
          <p:cNvSpPr txBox="1"/>
          <p:nvPr/>
        </p:nvSpPr>
        <p:spPr>
          <a:xfrm>
            <a:off x="2509908" y="592524"/>
            <a:ext cx="7606698" cy="892552"/>
          </a:xfrm>
          <a:prstGeom prst="rect">
            <a:avLst/>
          </a:prstGeom>
          <a:noFill/>
        </p:spPr>
        <p:txBody>
          <a:bodyPr wrap="none" rtlCol="0">
            <a:spAutoFit/>
          </a:bodyPr>
          <a:lstStyle/>
          <a:p>
            <a:r>
              <a:rPr lang="es-MX" sz="2800" dirty="0" smtClean="0">
                <a:solidFill>
                  <a:schemeClr val="tx1">
                    <a:lumMod val="75000"/>
                    <a:lumOff val="25000"/>
                  </a:schemeClr>
                </a:solidFill>
              </a:rPr>
              <a:t>DENERVACIÓN RENAL</a:t>
            </a:r>
            <a:r>
              <a:rPr lang="es-MX" sz="2000" dirty="0">
                <a:solidFill>
                  <a:schemeClr val="tx1">
                    <a:lumMod val="75000"/>
                    <a:lumOff val="25000"/>
                  </a:schemeClr>
                </a:solidFill>
              </a:rPr>
              <a:t> </a:t>
            </a:r>
            <a:endParaRPr lang="es-MX" sz="2000" dirty="0" smtClean="0">
              <a:solidFill>
                <a:schemeClr val="tx1">
                  <a:lumMod val="75000"/>
                  <a:lumOff val="25000"/>
                </a:schemeClr>
              </a:solidFill>
            </a:endParaRPr>
          </a:p>
          <a:p>
            <a:r>
              <a:rPr lang="es-MX" sz="2400" b="1" dirty="0" smtClean="0">
                <a:solidFill>
                  <a:schemeClr val="tx1">
                    <a:lumMod val="75000"/>
                    <a:lumOff val="25000"/>
                  </a:schemeClr>
                </a:solidFill>
              </a:rPr>
              <a:t>PRIMEROS RESULTADOS </a:t>
            </a:r>
            <a:r>
              <a:rPr lang="es-MX" sz="1400" b="1" dirty="0" smtClean="0">
                <a:solidFill>
                  <a:schemeClr val="tx1">
                    <a:lumMod val="75000"/>
                    <a:lumOff val="25000"/>
                  </a:schemeClr>
                </a:solidFill>
              </a:rPr>
              <a:t>INSTITUTO NACIONAL DE CARDIOLOGIA IGNACIO CHÁVEZ</a:t>
            </a:r>
          </a:p>
        </p:txBody>
      </p:sp>
      <p:sp>
        <p:nvSpPr>
          <p:cNvPr id="3" name="Rectángulo redondeado 2"/>
          <p:cNvSpPr/>
          <p:nvPr/>
        </p:nvSpPr>
        <p:spPr>
          <a:xfrm>
            <a:off x="5965372" y="5776686"/>
            <a:ext cx="1161143" cy="444030"/>
          </a:xfrm>
          <a:prstGeom prst="roundRect">
            <a:avLst/>
          </a:prstGeom>
          <a:solidFill>
            <a:srgbClr val="CC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35503" y="615253"/>
            <a:ext cx="1065698" cy="127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Tree>
    <p:extLst>
      <p:ext uri="{BB962C8B-B14F-4D97-AF65-F5344CB8AC3E}">
        <p14:creationId xmlns:p14="http://schemas.microsoft.com/office/powerpoint/2010/main" val="80562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2"/>
          <p:cNvSpPr txBox="1">
            <a:spLocks noChangeArrowheads="1"/>
          </p:cNvSpPr>
          <p:nvPr/>
        </p:nvSpPr>
        <p:spPr bwMode="auto">
          <a:xfrm>
            <a:off x="2222728" y="2533423"/>
            <a:ext cx="604492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s-MX" altLang="es-MX" sz="2400">
              <a:solidFill>
                <a:srgbClr val="003366"/>
              </a:solidFill>
            </a:endParaRPr>
          </a:p>
          <a:p>
            <a:r>
              <a:rPr lang="es-MX" altLang="es-MX" sz="2400" b="1">
                <a:solidFill>
                  <a:srgbClr val="003366"/>
                </a:solidFill>
              </a:rPr>
              <a:t>MAPA</a:t>
            </a:r>
            <a:r>
              <a:rPr lang="es-MX" altLang="es-MX" sz="2400">
                <a:solidFill>
                  <a:srgbClr val="003366"/>
                </a:solidFill>
              </a:rPr>
              <a:t>/pre</a:t>
            </a:r>
            <a:r>
              <a:rPr lang="es-MX" altLang="es-MX" sz="2400" b="1">
                <a:solidFill>
                  <a:srgbClr val="003366"/>
                </a:solidFill>
              </a:rPr>
              <a:t>DNR</a:t>
            </a:r>
            <a:r>
              <a:rPr lang="es-MX" altLang="es-MX" sz="2400">
                <a:solidFill>
                  <a:srgbClr val="003366"/>
                </a:solidFill>
              </a:rPr>
              <a:t>  (mmHg) = 144 ± 21 / 85 ± 16</a:t>
            </a:r>
          </a:p>
          <a:p>
            <a:endParaRPr lang="es-MX" altLang="es-MX" sz="2400">
              <a:solidFill>
                <a:srgbClr val="003366"/>
              </a:solidFill>
            </a:endParaRPr>
          </a:p>
          <a:p>
            <a:endParaRPr lang="es-MX" altLang="es-MX" sz="2400">
              <a:solidFill>
                <a:srgbClr val="003366"/>
              </a:solidFill>
            </a:endParaRPr>
          </a:p>
          <a:p>
            <a:r>
              <a:rPr lang="es-MX" altLang="es-MX" sz="2400" b="1">
                <a:solidFill>
                  <a:srgbClr val="003366"/>
                </a:solidFill>
              </a:rPr>
              <a:t>MAPA</a:t>
            </a:r>
            <a:r>
              <a:rPr lang="es-MX" altLang="es-MX" sz="2400">
                <a:solidFill>
                  <a:srgbClr val="003366"/>
                </a:solidFill>
              </a:rPr>
              <a:t>/post</a:t>
            </a:r>
            <a:r>
              <a:rPr lang="es-MX" altLang="es-MX" sz="2400" b="1">
                <a:solidFill>
                  <a:srgbClr val="003366"/>
                </a:solidFill>
              </a:rPr>
              <a:t>DNR</a:t>
            </a:r>
            <a:r>
              <a:rPr lang="es-MX" altLang="es-MX" sz="2400">
                <a:solidFill>
                  <a:srgbClr val="003366"/>
                </a:solidFill>
              </a:rPr>
              <a:t> (mmHg) = 132 ± 14 / 76.6 ± 15</a:t>
            </a:r>
            <a:endParaRPr lang="es-ES" altLang="es-MX" sz="2400">
              <a:solidFill>
                <a:srgbClr val="003366"/>
              </a:solidFill>
            </a:endParaRPr>
          </a:p>
        </p:txBody>
      </p:sp>
      <p:sp>
        <p:nvSpPr>
          <p:cNvPr id="112643" name="Freeform 3"/>
          <p:cNvSpPr>
            <a:spLocks/>
          </p:cNvSpPr>
          <p:nvPr/>
        </p:nvSpPr>
        <p:spPr bwMode="auto">
          <a:xfrm>
            <a:off x="8793389" y="3087461"/>
            <a:ext cx="882650" cy="1141413"/>
          </a:xfrm>
          <a:custGeom>
            <a:avLst/>
            <a:gdLst>
              <a:gd name="T0" fmla="*/ 0 w 395"/>
              <a:gd name="T1" fmla="*/ 0 h 538"/>
              <a:gd name="T2" fmla="*/ 395 w 395"/>
              <a:gd name="T3" fmla="*/ 0 h 538"/>
              <a:gd name="T4" fmla="*/ 395 w 395"/>
              <a:gd name="T5" fmla="*/ 538 h 538"/>
              <a:gd name="T6" fmla="*/ 39 w 395"/>
              <a:gd name="T7" fmla="*/ 538 h 538"/>
            </a:gdLst>
            <a:ahLst/>
            <a:cxnLst>
              <a:cxn ang="0">
                <a:pos x="T0" y="T1"/>
              </a:cxn>
              <a:cxn ang="0">
                <a:pos x="T2" y="T3"/>
              </a:cxn>
              <a:cxn ang="0">
                <a:pos x="T4" y="T5"/>
              </a:cxn>
              <a:cxn ang="0">
                <a:pos x="T6" y="T7"/>
              </a:cxn>
            </a:cxnLst>
            <a:rect l="0" t="0" r="r" b="b"/>
            <a:pathLst>
              <a:path w="395" h="538">
                <a:moveTo>
                  <a:pt x="0" y="0"/>
                </a:moveTo>
                <a:lnTo>
                  <a:pt x="395" y="0"/>
                </a:lnTo>
                <a:lnTo>
                  <a:pt x="395" y="538"/>
                </a:lnTo>
                <a:lnTo>
                  <a:pt x="39" y="538"/>
                </a:lnTo>
              </a:path>
            </a:pathLst>
          </a:custGeom>
          <a:noFill/>
          <a:ln w="19050">
            <a:solidFill>
              <a:srgbClr val="CC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112644" name="Text Box 4"/>
          <p:cNvSpPr txBox="1">
            <a:spLocks noChangeArrowheads="1"/>
          </p:cNvSpPr>
          <p:nvPr/>
        </p:nvSpPr>
        <p:spPr bwMode="auto">
          <a:xfrm>
            <a:off x="8991827" y="3428774"/>
            <a:ext cx="1040670" cy="461665"/>
          </a:xfrm>
          <a:prstGeom prst="rect">
            <a:avLst/>
          </a:prstGeom>
          <a:solidFill>
            <a:schemeClr val="bg1"/>
          </a:solidFill>
          <a:ln>
            <a:noFill/>
          </a:ln>
          <a:effectLst/>
          <a:extLs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MX" altLang="es-MX" sz="2400" i="1">
                <a:solidFill>
                  <a:srgbClr val="CC0000"/>
                </a:solidFill>
                <a:effectLst>
                  <a:outerShdw blurRad="38100" dist="38100" dir="2700000" algn="tl">
                    <a:srgbClr val="C0C0C0"/>
                  </a:outerShdw>
                </a:effectLst>
              </a:rPr>
              <a:t>p</a:t>
            </a:r>
            <a:r>
              <a:rPr lang="es-MX" altLang="es-MX" sz="2400">
                <a:solidFill>
                  <a:srgbClr val="CC0000"/>
                </a:solidFill>
              </a:rPr>
              <a:t>=0.03</a:t>
            </a:r>
            <a:endParaRPr lang="es-ES" altLang="es-MX" sz="2400">
              <a:solidFill>
                <a:srgbClr val="CC0000"/>
              </a:solidFill>
            </a:endParaRPr>
          </a:p>
        </p:txBody>
      </p:sp>
      <p:sp>
        <p:nvSpPr>
          <p:cNvPr id="112646" name="Rectangle 6"/>
          <p:cNvSpPr>
            <a:spLocks noChangeArrowheads="1"/>
          </p:cNvSpPr>
          <p:nvPr/>
        </p:nvSpPr>
        <p:spPr bwMode="auto">
          <a:xfrm>
            <a:off x="1956027" y="2223860"/>
            <a:ext cx="8280400" cy="3168650"/>
          </a:xfrm>
          <a:prstGeom prst="rect">
            <a:avLst/>
          </a:prstGeom>
          <a:noFill/>
          <a:ln w="9525"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6083" y="629767"/>
            <a:ext cx="1214323" cy="1214323"/>
          </a:xfrm>
          <a:prstGeom prst="rect">
            <a:avLst/>
          </a:prstGeom>
        </p:spPr>
      </p:pic>
      <p:sp>
        <p:nvSpPr>
          <p:cNvPr id="10" name="CuadroTexto 9"/>
          <p:cNvSpPr txBox="1"/>
          <p:nvPr/>
        </p:nvSpPr>
        <p:spPr>
          <a:xfrm>
            <a:off x="2509908" y="592524"/>
            <a:ext cx="7606698" cy="892552"/>
          </a:xfrm>
          <a:prstGeom prst="rect">
            <a:avLst/>
          </a:prstGeom>
          <a:noFill/>
        </p:spPr>
        <p:txBody>
          <a:bodyPr wrap="none" rtlCol="0">
            <a:spAutoFit/>
          </a:bodyPr>
          <a:lstStyle/>
          <a:p>
            <a:r>
              <a:rPr lang="es-MX" sz="2800" dirty="0" smtClean="0">
                <a:solidFill>
                  <a:schemeClr val="tx1">
                    <a:lumMod val="75000"/>
                    <a:lumOff val="25000"/>
                  </a:schemeClr>
                </a:solidFill>
              </a:rPr>
              <a:t>DENERVACIÓN RENAL</a:t>
            </a:r>
            <a:r>
              <a:rPr lang="es-MX" sz="2000" dirty="0">
                <a:solidFill>
                  <a:schemeClr val="tx1">
                    <a:lumMod val="75000"/>
                    <a:lumOff val="25000"/>
                  </a:schemeClr>
                </a:solidFill>
              </a:rPr>
              <a:t> </a:t>
            </a:r>
            <a:endParaRPr lang="es-MX" sz="2000" dirty="0" smtClean="0">
              <a:solidFill>
                <a:schemeClr val="tx1">
                  <a:lumMod val="75000"/>
                  <a:lumOff val="25000"/>
                </a:schemeClr>
              </a:solidFill>
            </a:endParaRPr>
          </a:p>
          <a:p>
            <a:r>
              <a:rPr lang="es-MX" sz="2400" b="1" dirty="0" smtClean="0">
                <a:solidFill>
                  <a:schemeClr val="tx1">
                    <a:lumMod val="75000"/>
                    <a:lumOff val="25000"/>
                  </a:schemeClr>
                </a:solidFill>
              </a:rPr>
              <a:t>PRIMEROS RESULTADOS </a:t>
            </a:r>
            <a:r>
              <a:rPr lang="es-MX" sz="1400" b="1" dirty="0" smtClean="0">
                <a:solidFill>
                  <a:schemeClr val="tx1">
                    <a:lumMod val="75000"/>
                    <a:lumOff val="25000"/>
                  </a:schemeClr>
                </a:solidFill>
              </a:rPr>
              <a:t>INSTITUTO NACIONAL DE CARDIOLOGIA IGNACIO CHÁVEZ</a:t>
            </a:r>
          </a:p>
        </p:txBody>
      </p:sp>
      <p:sp>
        <p:nvSpPr>
          <p:cNvPr id="11" name="CuadroTexto 10"/>
          <p:cNvSpPr txBox="1"/>
          <p:nvPr/>
        </p:nvSpPr>
        <p:spPr>
          <a:xfrm>
            <a:off x="2271487" y="4956630"/>
            <a:ext cx="659155" cy="369332"/>
          </a:xfrm>
          <a:prstGeom prst="rect">
            <a:avLst/>
          </a:prstGeom>
          <a:noFill/>
        </p:spPr>
        <p:txBody>
          <a:bodyPr wrap="none" rtlCol="0">
            <a:spAutoFit/>
          </a:bodyPr>
          <a:lstStyle/>
          <a:p>
            <a:r>
              <a:rPr lang="es-MX" b="1" dirty="0" smtClean="0">
                <a:solidFill>
                  <a:srgbClr val="C00000"/>
                </a:solidFill>
              </a:rPr>
              <a:t>n: 11</a:t>
            </a:r>
            <a:endParaRPr lang="es-MX" b="1" dirty="0">
              <a:solidFill>
                <a:srgbClr val="C00000"/>
              </a:solidFill>
            </a:endParaRPr>
          </a:p>
        </p:txBody>
      </p:sp>
      <p:pic>
        <p:nvPicPr>
          <p:cNvPr id="1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35503" y="615253"/>
            <a:ext cx="1065698" cy="127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2" name="Flecha derecha 1"/>
          <p:cNvSpPr/>
          <p:nvPr/>
        </p:nvSpPr>
        <p:spPr>
          <a:xfrm>
            <a:off x="8817654" y="3193145"/>
            <a:ext cx="2383547" cy="936173"/>
          </a:xfrm>
          <a:prstGeom prst="rightArrow">
            <a:avLst/>
          </a:prstGeom>
          <a:solidFill>
            <a:srgbClr val="333333">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91518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0592" y="3983035"/>
            <a:ext cx="891429" cy="1065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3078" name="CuadroTexto 12"/>
          <p:cNvSpPr txBox="1">
            <a:spLocks noChangeArrowheads="1"/>
          </p:cNvSpPr>
          <p:nvPr/>
        </p:nvSpPr>
        <p:spPr bwMode="auto">
          <a:xfrm>
            <a:off x="4135173" y="5407026"/>
            <a:ext cx="39613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s-MX" altLang="es-MX" sz="2000">
                <a:solidFill>
                  <a:schemeClr val="tx1">
                    <a:lumMod val="75000"/>
                    <a:lumOff val="25000"/>
                  </a:schemeClr>
                </a:solidFill>
              </a:rPr>
              <a:t>Jorge Gaspar H.</a:t>
            </a:r>
          </a:p>
          <a:p>
            <a:pPr algn="ctr"/>
            <a:r>
              <a:rPr lang="es-MX" altLang="es-MX" sz="2000">
                <a:solidFill>
                  <a:schemeClr val="tx1">
                    <a:lumMod val="75000"/>
                    <a:lumOff val="25000"/>
                  </a:schemeClr>
                </a:solidFill>
              </a:rPr>
              <a:t>Instituto Nacional  de Cardiología</a:t>
            </a:r>
          </a:p>
        </p:txBody>
      </p:sp>
      <p:sp>
        <p:nvSpPr>
          <p:cNvPr id="8" name="CuadroTexto 7"/>
          <p:cNvSpPr txBox="1"/>
          <p:nvPr/>
        </p:nvSpPr>
        <p:spPr>
          <a:xfrm>
            <a:off x="2817125" y="2278953"/>
            <a:ext cx="6546023" cy="1384995"/>
          </a:xfrm>
          <a:prstGeom prst="rect">
            <a:avLst/>
          </a:prstGeom>
          <a:noFill/>
        </p:spPr>
        <p:txBody>
          <a:bodyPr wrap="none" rtlCol="0">
            <a:spAutoFit/>
          </a:bodyPr>
          <a:lstStyle/>
          <a:p>
            <a:pPr algn="ctr">
              <a:lnSpc>
                <a:spcPct val="150000"/>
              </a:lnSpc>
            </a:pPr>
            <a:r>
              <a:rPr lang="es-MX" sz="2800" b="1" dirty="0" smtClean="0">
                <a:solidFill>
                  <a:schemeClr val="tx1">
                    <a:lumMod val="75000"/>
                    <a:lumOff val="25000"/>
                  </a:schemeClr>
                </a:solidFill>
              </a:rPr>
              <a:t>MANEJO ENDOVASCULAR </a:t>
            </a:r>
          </a:p>
          <a:p>
            <a:pPr algn="ctr">
              <a:lnSpc>
                <a:spcPct val="150000"/>
              </a:lnSpc>
            </a:pPr>
            <a:r>
              <a:rPr lang="es-MX" sz="2800" b="1" dirty="0" smtClean="0">
                <a:solidFill>
                  <a:schemeClr val="tx1">
                    <a:lumMod val="75000"/>
                    <a:lumOff val="25000"/>
                  </a:schemeClr>
                </a:solidFill>
              </a:rPr>
              <a:t>DE LA HIPERTENSIÓN ARTERIAL SISTÉMICA</a:t>
            </a:r>
            <a:endParaRPr lang="es-MX" sz="2800" b="1" dirty="0">
              <a:solidFill>
                <a:schemeClr val="tx1">
                  <a:lumMod val="75000"/>
                  <a:lumOff val="25000"/>
                </a:schemeClr>
              </a:solidFill>
            </a:endParaRPr>
          </a:p>
        </p:txBody>
      </p:sp>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0938" y="668032"/>
            <a:ext cx="1214323" cy="1214323"/>
          </a:xfrm>
          <a:prstGeom prst="rect">
            <a:avLst/>
          </a:prstGeom>
        </p:spPr>
      </p:pic>
    </p:spTree>
    <p:extLst>
      <p:ext uri="{BB962C8B-B14F-4D97-AF65-F5344CB8AC3E}">
        <p14:creationId xmlns:p14="http://schemas.microsoft.com/office/powerpoint/2010/main" val="36394343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531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9087" t="15339" r="40200" b="12471"/>
          <a:stretch/>
        </p:blipFill>
        <p:spPr bwMode="auto">
          <a:xfrm>
            <a:off x="2002962" y="1903140"/>
            <a:ext cx="3940699" cy="4367032"/>
          </a:xfrm>
          <a:prstGeom prst="rect">
            <a:avLst/>
          </a:prstGeom>
          <a:noFill/>
          <a:ln w="9525" algn="ctr">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083" y="629767"/>
            <a:ext cx="1214323" cy="1214323"/>
          </a:xfrm>
          <a:prstGeom prst="rect">
            <a:avLst/>
          </a:prstGeom>
        </p:spPr>
      </p:pic>
      <p:pic>
        <p:nvPicPr>
          <p:cNvPr id="7" name="Picture 10"/>
          <p:cNvPicPr>
            <a:picLocks noChangeAspect="1" noChangeArrowheads="1"/>
          </p:cNvPicPr>
          <p:nvPr/>
        </p:nvPicPr>
        <p:blipFill rotWithShape="1">
          <a:blip r:embed="rId5">
            <a:extLst>
              <a:ext uri="{28A0092B-C50C-407E-A947-70E740481C1C}">
                <a14:useLocalDpi xmlns:a14="http://schemas.microsoft.com/office/drawing/2010/main" val="0"/>
              </a:ext>
            </a:extLst>
          </a:blip>
          <a:srcRect l="19013" t="18741" r="40152" b="8877"/>
          <a:stretch/>
        </p:blipFill>
        <p:spPr bwMode="auto">
          <a:xfrm>
            <a:off x="6241145" y="1903140"/>
            <a:ext cx="3954922" cy="4381546"/>
          </a:xfrm>
          <a:prstGeom prst="rect">
            <a:avLst/>
          </a:prstGeom>
          <a:noFill/>
          <a:ln w="9525" algn="ctr">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uadroTexto 7"/>
          <p:cNvSpPr txBox="1"/>
          <p:nvPr/>
        </p:nvSpPr>
        <p:spPr>
          <a:xfrm>
            <a:off x="2509908" y="592524"/>
            <a:ext cx="5463803" cy="892552"/>
          </a:xfrm>
          <a:prstGeom prst="rect">
            <a:avLst/>
          </a:prstGeom>
          <a:noFill/>
        </p:spPr>
        <p:txBody>
          <a:bodyPr wrap="none" rtlCol="0">
            <a:spAutoFit/>
          </a:bodyPr>
          <a:lstStyle/>
          <a:p>
            <a:r>
              <a:rPr lang="es-MX" sz="2800" dirty="0" smtClean="0">
                <a:solidFill>
                  <a:schemeClr val="tx1">
                    <a:lumMod val="75000"/>
                    <a:lumOff val="25000"/>
                  </a:schemeClr>
                </a:solidFill>
              </a:rPr>
              <a:t>DENERVACIÓN RENAL</a:t>
            </a:r>
            <a:endParaRPr lang="es-MX" sz="2000" dirty="0" smtClean="0">
              <a:solidFill>
                <a:schemeClr val="tx1">
                  <a:lumMod val="75000"/>
                  <a:lumOff val="25000"/>
                </a:schemeClr>
              </a:solidFill>
            </a:endParaRPr>
          </a:p>
          <a:p>
            <a:r>
              <a:rPr lang="es-MX" sz="2400" b="1" dirty="0" smtClean="0">
                <a:solidFill>
                  <a:schemeClr val="tx1">
                    <a:lumMod val="75000"/>
                    <a:lumOff val="25000"/>
                  </a:schemeClr>
                </a:solidFill>
              </a:rPr>
              <a:t>ESTUDIOS SUBSECUENTES, </a:t>
            </a:r>
            <a:r>
              <a:rPr lang="es-MX" sz="2000" b="1" dirty="0" err="1" smtClean="0">
                <a:solidFill>
                  <a:schemeClr val="tx1">
                    <a:lumMod val="75000"/>
                    <a:lumOff val="25000"/>
                  </a:schemeClr>
                </a:solidFill>
              </a:rPr>
              <a:t>Symplicity</a:t>
            </a:r>
            <a:r>
              <a:rPr lang="es-MX" sz="2000" b="1" dirty="0" smtClean="0">
                <a:solidFill>
                  <a:schemeClr val="tx1">
                    <a:lumMod val="75000"/>
                    <a:lumOff val="25000"/>
                  </a:schemeClr>
                </a:solidFill>
              </a:rPr>
              <a:t> HTN-3</a:t>
            </a:r>
          </a:p>
        </p:txBody>
      </p:sp>
      <p:sp>
        <p:nvSpPr>
          <p:cNvPr id="2" name="Rectángulo 1"/>
          <p:cNvSpPr/>
          <p:nvPr/>
        </p:nvSpPr>
        <p:spPr>
          <a:xfrm>
            <a:off x="7475344" y="6350394"/>
            <a:ext cx="3791166" cy="307777"/>
          </a:xfrm>
          <a:prstGeom prst="rect">
            <a:avLst/>
          </a:prstGeom>
        </p:spPr>
        <p:txBody>
          <a:bodyPr wrap="none">
            <a:spAutoFit/>
          </a:bodyPr>
          <a:lstStyle/>
          <a:p>
            <a:r>
              <a:rPr lang="es-MX" sz="1400" dirty="0" err="1" smtClean="0"/>
              <a:t>Bhatt</a:t>
            </a:r>
            <a:r>
              <a:rPr lang="es-MX" sz="1400" dirty="0" smtClean="0"/>
              <a:t> DL et al. </a:t>
            </a:r>
            <a:r>
              <a:rPr lang="es-MX" sz="1400" i="1" dirty="0" smtClean="0"/>
              <a:t>N </a:t>
            </a:r>
            <a:r>
              <a:rPr lang="es-MX" sz="1400" i="1" dirty="0" err="1"/>
              <a:t>Engl</a:t>
            </a:r>
            <a:r>
              <a:rPr lang="es-MX" sz="1400" i="1" dirty="0"/>
              <a:t> J </a:t>
            </a:r>
            <a:r>
              <a:rPr lang="es-MX" sz="1400" i="1" dirty="0" err="1"/>
              <a:t>Med</a:t>
            </a:r>
            <a:r>
              <a:rPr lang="es-MX" sz="1400" i="1" dirty="0"/>
              <a:t> </a:t>
            </a:r>
            <a:r>
              <a:rPr lang="es-MX" sz="1400" dirty="0"/>
              <a:t>2014; </a:t>
            </a:r>
            <a:r>
              <a:rPr lang="es-MX" sz="1400" dirty="0" smtClean="0"/>
              <a:t>370:1393-1401</a:t>
            </a:r>
            <a:endParaRPr lang="es-MX" sz="1400" dirty="0"/>
          </a:p>
        </p:txBody>
      </p:sp>
      <p:sp>
        <p:nvSpPr>
          <p:cNvPr id="10" name="CuadroTexto 9"/>
          <p:cNvSpPr txBox="1"/>
          <p:nvPr/>
        </p:nvSpPr>
        <p:spPr>
          <a:xfrm>
            <a:off x="2148118" y="1524000"/>
            <a:ext cx="7974555" cy="338554"/>
          </a:xfrm>
          <a:prstGeom prst="rect">
            <a:avLst/>
          </a:prstGeom>
          <a:noFill/>
        </p:spPr>
        <p:txBody>
          <a:bodyPr wrap="none" rtlCol="0">
            <a:spAutoFit/>
          </a:bodyPr>
          <a:lstStyle/>
          <a:p>
            <a:r>
              <a:rPr lang="es-MX" sz="1600" b="1" dirty="0" smtClean="0">
                <a:solidFill>
                  <a:srgbClr val="C00000"/>
                </a:solidFill>
              </a:rPr>
              <a:t>PROSPECTIVO, ALEATORIZADO, CIEGO SIMPLE (PROCEDIMIENTO SIMULADO EN CONTROLES)</a:t>
            </a:r>
            <a:endParaRPr lang="es-MX" sz="1600" b="1" dirty="0">
              <a:solidFill>
                <a:srgbClr val="C00000"/>
              </a:solidFill>
            </a:endParaRPr>
          </a:p>
        </p:txBody>
      </p:sp>
      <p:pic>
        <p:nvPicPr>
          <p:cNvPr id="1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35503" y="615253"/>
            <a:ext cx="1065698" cy="127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17" name="CuadroTexto 16"/>
          <p:cNvSpPr txBox="1"/>
          <p:nvPr/>
        </p:nvSpPr>
        <p:spPr>
          <a:xfrm>
            <a:off x="1995716" y="6277426"/>
            <a:ext cx="2202141" cy="400110"/>
          </a:xfrm>
          <a:prstGeom prst="rect">
            <a:avLst/>
          </a:prstGeom>
          <a:noFill/>
        </p:spPr>
        <p:txBody>
          <a:bodyPr wrap="none" rtlCol="0">
            <a:spAutoFit/>
          </a:bodyPr>
          <a:lstStyle/>
          <a:p>
            <a:r>
              <a:rPr lang="es-MX" sz="2000" b="1" dirty="0" smtClean="0">
                <a:solidFill>
                  <a:srgbClr val="C00000"/>
                </a:solidFill>
              </a:rPr>
              <a:t>Centros,</a:t>
            </a:r>
            <a:r>
              <a:rPr lang="es-MX" sz="2000" dirty="0" smtClean="0">
                <a:solidFill>
                  <a:srgbClr val="C00000"/>
                </a:solidFill>
              </a:rPr>
              <a:t> </a:t>
            </a:r>
            <a:r>
              <a:rPr lang="es-MX" sz="2000" b="1" dirty="0" smtClean="0">
                <a:solidFill>
                  <a:srgbClr val="C00000"/>
                </a:solidFill>
              </a:rPr>
              <a:t>88. N, 535</a:t>
            </a:r>
            <a:endParaRPr lang="es-MX" sz="2000" b="1" dirty="0">
              <a:solidFill>
                <a:srgbClr val="C00000"/>
              </a:solidFill>
            </a:endParaRPr>
          </a:p>
        </p:txBody>
      </p:sp>
    </p:spTree>
    <p:extLst>
      <p:ext uri="{BB962C8B-B14F-4D97-AF65-F5344CB8AC3E}">
        <p14:creationId xmlns:p14="http://schemas.microsoft.com/office/powerpoint/2010/main" val="22728664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598" y="2059086"/>
            <a:ext cx="4675779" cy="3213311"/>
          </a:xfrm>
          <a:prstGeom prst="rect">
            <a:avLst/>
          </a:prstGeom>
          <a:ln>
            <a:solidFill>
              <a:schemeClr val="accent1">
                <a:lumMod val="75000"/>
              </a:schemeClr>
            </a:solidFill>
          </a:ln>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2740" y="2058350"/>
            <a:ext cx="4768553" cy="3214047"/>
          </a:xfrm>
          <a:prstGeom prst="rect">
            <a:avLst/>
          </a:prstGeom>
          <a:ln>
            <a:solidFill>
              <a:schemeClr val="accent1">
                <a:lumMod val="75000"/>
              </a:schemeClr>
            </a:solidFill>
          </a:ln>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083" y="629767"/>
            <a:ext cx="1214323" cy="1214323"/>
          </a:xfrm>
          <a:prstGeom prst="rect">
            <a:avLst/>
          </a:prstGeom>
        </p:spPr>
      </p:pic>
      <p:sp>
        <p:nvSpPr>
          <p:cNvPr id="7" name="CuadroTexto 6"/>
          <p:cNvSpPr txBox="1"/>
          <p:nvPr/>
        </p:nvSpPr>
        <p:spPr>
          <a:xfrm>
            <a:off x="2509908" y="592524"/>
            <a:ext cx="4893455" cy="892552"/>
          </a:xfrm>
          <a:prstGeom prst="rect">
            <a:avLst/>
          </a:prstGeom>
          <a:noFill/>
        </p:spPr>
        <p:txBody>
          <a:bodyPr wrap="none" rtlCol="0">
            <a:spAutoFit/>
          </a:bodyPr>
          <a:lstStyle/>
          <a:p>
            <a:r>
              <a:rPr lang="es-MX" sz="2800" dirty="0" smtClean="0">
                <a:solidFill>
                  <a:schemeClr val="tx1">
                    <a:lumMod val="75000"/>
                    <a:lumOff val="25000"/>
                  </a:schemeClr>
                </a:solidFill>
              </a:rPr>
              <a:t>DENERVACIÓN RENAL</a:t>
            </a:r>
            <a:endParaRPr lang="es-MX" sz="2000" dirty="0" smtClean="0">
              <a:solidFill>
                <a:schemeClr val="tx1">
                  <a:lumMod val="75000"/>
                  <a:lumOff val="25000"/>
                </a:schemeClr>
              </a:solidFill>
            </a:endParaRPr>
          </a:p>
          <a:p>
            <a:r>
              <a:rPr lang="es-MX" sz="2400" b="1" dirty="0" smtClean="0">
                <a:solidFill>
                  <a:schemeClr val="tx1">
                    <a:lumMod val="75000"/>
                    <a:lumOff val="25000"/>
                  </a:schemeClr>
                </a:solidFill>
              </a:rPr>
              <a:t>ESTUDIOS SUBSECUENTES, </a:t>
            </a:r>
            <a:r>
              <a:rPr lang="es-MX" sz="2000" b="1" dirty="0" err="1" smtClean="0">
                <a:solidFill>
                  <a:schemeClr val="tx1">
                    <a:lumMod val="75000"/>
                    <a:lumOff val="25000"/>
                  </a:schemeClr>
                </a:solidFill>
              </a:rPr>
              <a:t>Elmula</a:t>
            </a:r>
            <a:r>
              <a:rPr lang="es-MX" sz="2000" b="1" dirty="0" smtClean="0">
                <a:solidFill>
                  <a:schemeClr val="tx1">
                    <a:lumMod val="75000"/>
                    <a:lumOff val="25000"/>
                  </a:schemeClr>
                </a:solidFill>
              </a:rPr>
              <a:t> et al</a:t>
            </a:r>
          </a:p>
        </p:txBody>
      </p:sp>
      <p:sp>
        <p:nvSpPr>
          <p:cNvPr id="8" name="CuadroTexto 7"/>
          <p:cNvSpPr txBox="1"/>
          <p:nvPr/>
        </p:nvSpPr>
        <p:spPr>
          <a:xfrm>
            <a:off x="4589758" y="5989074"/>
            <a:ext cx="6558431" cy="523220"/>
          </a:xfrm>
          <a:prstGeom prst="rect">
            <a:avLst/>
          </a:prstGeom>
          <a:noFill/>
        </p:spPr>
        <p:txBody>
          <a:bodyPr wrap="square" rtlCol="0">
            <a:spAutoFit/>
          </a:bodyPr>
          <a:lstStyle/>
          <a:p>
            <a:r>
              <a:rPr lang="es-MX" sz="1400" dirty="0" err="1" smtClean="0"/>
              <a:t>Elmula</a:t>
            </a:r>
            <a:r>
              <a:rPr lang="es-MX" sz="1400" dirty="0" smtClean="0"/>
              <a:t> F et al. </a:t>
            </a:r>
            <a:r>
              <a:rPr lang="es-MX" sz="1400" dirty="0" err="1" smtClean="0"/>
              <a:t>Adjusted</a:t>
            </a:r>
            <a:r>
              <a:rPr lang="es-MX" sz="1400" dirty="0" smtClean="0"/>
              <a:t> </a:t>
            </a:r>
            <a:r>
              <a:rPr lang="es-MX" sz="1400" dirty="0" err="1" smtClean="0"/>
              <a:t>drug</a:t>
            </a:r>
            <a:r>
              <a:rPr lang="es-MX" sz="1400" dirty="0" smtClean="0"/>
              <a:t> </a:t>
            </a:r>
            <a:r>
              <a:rPr lang="es-MX" sz="1400" dirty="0" err="1" smtClean="0"/>
              <a:t>treatment</a:t>
            </a:r>
            <a:r>
              <a:rPr lang="es-MX" sz="1400" dirty="0" smtClean="0"/>
              <a:t> </a:t>
            </a:r>
            <a:r>
              <a:rPr lang="es-MX" sz="1400" dirty="0" err="1" smtClean="0"/>
              <a:t>is</a:t>
            </a:r>
            <a:r>
              <a:rPr lang="es-MX" sz="1400" dirty="0" smtClean="0"/>
              <a:t> superior to renal </a:t>
            </a:r>
            <a:r>
              <a:rPr lang="es-MX" sz="1400" dirty="0" err="1" smtClean="0"/>
              <a:t>sympathetic</a:t>
            </a:r>
            <a:r>
              <a:rPr lang="es-MX" sz="1400" dirty="0" smtClean="0"/>
              <a:t> </a:t>
            </a:r>
            <a:r>
              <a:rPr lang="es-MX" sz="1400" dirty="0" err="1" smtClean="0"/>
              <a:t>denervation</a:t>
            </a:r>
            <a:r>
              <a:rPr lang="es-MX" sz="1400" dirty="0" smtClean="0"/>
              <a:t> in </a:t>
            </a:r>
            <a:r>
              <a:rPr lang="es-MX" sz="1400" dirty="0" err="1" smtClean="0"/>
              <a:t>patients</a:t>
            </a:r>
            <a:r>
              <a:rPr lang="es-MX" sz="1400" dirty="0" smtClean="0"/>
              <a:t> </a:t>
            </a:r>
            <a:r>
              <a:rPr lang="es-MX" sz="1400" dirty="0" err="1" smtClean="0"/>
              <a:t>with</a:t>
            </a:r>
            <a:r>
              <a:rPr lang="es-MX" sz="1400" dirty="0" smtClean="0"/>
              <a:t> true </a:t>
            </a:r>
            <a:r>
              <a:rPr lang="es-MX" sz="1400" dirty="0" err="1" smtClean="0"/>
              <a:t>treatment-resistant</a:t>
            </a:r>
            <a:r>
              <a:rPr lang="es-MX" sz="1400" dirty="0"/>
              <a:t> </a:t>
            </a:r>
            <a:r>
              <a:rPr lang="es-MX" sz="1400" dirty="0" err="1" smtClean="0"/>
              <a:t>hypertension</a:t>
            </a:r>
            <a:r>
              <a:rPr lang="es-MX" sz="1400" dirty="0" smtClean="0"/>
              <a:t>. </a:t>
            </a:r>
            <a:r>
              <a:rPr lang="es-MX" sz="1400" i="1" dirty="0" err="1" smtClean="0"/>
              <a:t>Hypertension</a:t>
            </a:r>
            <a:r>
              <a:rPr lang="es-MX" sz="1400" dirty="0" smtClean="0"/>
              <a:t>. 2014;63:991-9</a:t>
            </a:r>
            <a:endParaRPr lang="es-MX" sz="1400" dirty="0"/>
          </a:p>
        </p:txBody>
      </p:sp>
      <p:pic>
        <p:nvPicPr>
          <p:cNvPr id="9"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35503" y="615253"/>
            <a:ext cx="1065698" cy="127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grpSp>
        <p:nvGrpSpPr>
          <p:cNvPr id="24" name="Grupo 23"/>
          <p:cNvGrpSpPr/>
          <p:nvPr/>
        </p:nvGrpSpPr>
        <p:grpSpPr>
          <a:xfrm>
            <a:off x="2290406" y="1522390"/>
            <a:ext cx="2731883" cy="2773839"/>
            <a:chOff x="2290406" y="1522390"/>
            <a:chExt cx="2731883" cy="2773839"/>
          </a:xfrm>
        </p:grpSpPr>
        <p:sp>
          <p:nvSpPr>
            <p:cNvPr id="10" name="CuadroTexto 9"/>
            <p:cNvSpPr txBox="1"/>
            <p:nvPr/>
          </p:nvSpPr>
          <p:spPr>
            <a:xfrm>
              <a:off x="3096217" y="1522390"/>
              <a:ext cx="1175322" cy="369332"/>
            </a:xfrm>
            <a:prstGeom prst="rect">
              <a:avLst/>
            </a:prstGeom>
            <a:noFill/>
          </p:spPr>
          <p:txBody>
            <a:bodyPr wrap="none" rtlCol="0">
              <a:spAutoFit/>
            </a:bodyPr>
            <a:lstStyle/>
            <a:p>
              <a:r>
                <a:rPr lang="es-MX" b="1" i="1" dirty="0">
                  <a:solidFill>
                    <a:srgbClr val="CC0000"/>
                  </a:solidFill>
                </a:rPr>
                <a:t>p</a:t>
              </a:r>
              <a:r>
                <a:rPr lang="es-MX" b="1" dirty="0" smtClean="0">
                  <a:solidFill>
                    <a:srgbClr val="CC0000"/>
                  </a:solidFill>
                </a:rPr>
                <a:t> &lt; 0.0005</a:t>
              </a:r>
              <a:endParaRPr lang="es-MX" b="1" dirty="0">
                <a:solidFill>
                  <a:srgbClr val="CC0000"/>
                </a:solidFill>
              </a:endParaRPr>
            </a:p>
          </p:txBody>
        </p:sp>
        <p:cxnSp>
          <p:nvCxnSpPr>
            <p:cNvPr id="15" name="Conector recto de flecha 14"/>
            <p:cNvCxnSpPr/>
            <p:nvPr/>
          </p:nvCxnSpPr>
          <p:spPr>
            <a:xfrm flipH="1">
              <a:off x="2290406" y="1844090"/>
              <a:ext cx="1038042" cy="1361073"/>
            </a:xfrm>
            <a:prstGeom prst="straightConnector1">
              <a:avLst/>
            </a:prstGeom>
            <a:ln w="19050">
              <a:solidFill>
                <a:srgbClr val="CC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p:nvPr/>
          </p:nvCxnSpPr>
          <p:spPr>
            <a:xfrm>
              <a:off x="4038899" y="1844090"/>
              <a:ext cx="983390" cy="2452139"/>
            </a:xfrm>
            <a:prstGeom prst="straightConnector1">
              <a:avLst/>
            </a:prstGeom>
            <a:ln w="19050">
              <a:solidFill>
                <a:srgbClr val="CC0000"/>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5" name="Grupo 24"/>
          <p:cNvGrpSpPr/>
          <p:nvPr/>
        </p:nvGrpSpPr>
        <p:grpSpPr>
          <a:xfrm>
            <a:off x="7605486" y="1519294"/>
            <a:ext cx="2772228" cy="2675335"/>
            <a:chOff x="7605486" y="1519294"/>
            <a:chExt cx="2772228" cy="2675335"/>
          </a:xfrm>
        </p:grpSpPr>
        <p:sp>
          <p:nvSpPr>
            <p:cNvPr id="11" name="CuadroTexto 10"/>
            <p:cNvSpPr txBox="1"/>
            <p:nvPr/>
          </p:nvSpPr>
          <p:spPr>
            <a:xfrm>
              <a:off x="8357382" y="1519294"/>
              <a:ext cx="941283" cy="369332"/>
            </a:xfrm>
            <a:prstGeom prst="rect">
              <a:avLst/>
            </a:prstGeom>
            <a:noFill/>
          </p:spPr>
          <p:txBody>
            <a:bodyPr wrap="none" rtlCol="0">
              <a:spAutoFit/>
            </a:bodyPr>
            <a:lstStyle/>
            <a:p>
              <a:r>
                <a:rPr lang="es-MX" b="1" i="1" dirty="0">
                  <a:solidFill>
                    <a:srgbClr val="CC0000"/>
                  </a:solidFill>
                </a:rPr>
                <a:t>p</a:t>
              </a:r>
              <a:r>
                <a:rPr lang="es-MX" b="1" dirty="0" smtClean="0">
                  <a:solidFill>
                    <a:srgbClr val="CC0000"/>
                  </a:solidFill>
                </a:rPr>
                <a:t> &lt; 0.02</a:t>
              </a:r>
              <a:endParaRPr lang="es-MX" b="1" dirty="0">
                <a:solidFill>
                  <a:srgbClr val="CC0000"/>
                </a:solidFill>
              </a:endParaRPr>
            </a:p>
          </p:txBody>
        </p:sp>
        <p:cxnSp>
          <p:nvCxnSpPr>
            <p:cNvPr id="19" name="Conector recto de flecha 18"/>
            <p:cNvCxnSpPr/>
            <p:nvPr/>
          </p:nvCxnSpPr>
          <p:spPr>
            <a:xfrm flipH="1">
              <a:off x="7605486" y="1888626"/>
              <a:ext cx="984126" cy="1181533"/>
            </a:xfrm>
            <a:prstGeom prst="straightConnector1">
              <a:avLst/>
            </a:prstGeom>
            <a:ln w="19050">
              <a:solidFill>
                <a:srgbClr val="CC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p:cNvCxnSpPr/>
            <p:nvPr/>
          </p:nvCxnSpPr>
          <p:spPr>
            <a:xfrm>
              <a:off x="9066024" y="1888626"/>
              <a:ext cx="1311690" cy="2306003"/>
            </a:xfrm>
            <a:prstGeom prst="straightConnector1">
              <a:avLst/>
            </a:prstGeom>
            <a:ln w="19050">
              <a:solidFill>
                <a:srgbClr val="CC0000"/>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o 35"/>
          <p:cNvGrpSpPr/>
          <p:nvPr/>
        </p:nvGrpSpPr>
        <p:grpSpPr>
          <a:xfrm>
            <a:off x="2290406" y="3070159"/>
            <a:ext cx="8087308" cy="2902858"/>
            <a:chOff x="2290406" y="3070159"/>
            <a:chExt cx="8087308" cy="2902858"/>
          </a:xfrm>
        </p:grpSpPr>
        <p:sp>
          <p:nvSpPr>
            <p:cNvPr id="12" name="CuadroTexto 11"/>
            <p:cNvSpPr txBox="1"/>
            <p:nvPr/>
          </p:nvSpPr>
          <p:spPr>
            <a:xfrm>
              <a:off x="2995697" y="5603685"/>
              <a:ext cx="939681" cy="369332"/>
            </a:xfrm>
            <a:prstGeom prst="rect">
              <a:avLst/>
            </a:prstGeom>
            <a:noFill/>
          </p:spPr>
          <p:txBody>
            <a:bodyPr wrap="none" rtlCol="0">
              <a:spAutoFit/>
            </a:bodyPr>
            <a:lstStyle/>
            <a:p>
              <a:r>
                <a:rPr lang="es-MX" b="1" i="1" dirty="0" smtClean="0">
                  <a:solidFill>
                    <a:srgbClr val="0033CC"/>
                  </a:solidFill>
                </a:rPr>
                <a:t>p</a:t>
              </a:r>
              <a:r>
                <a:rPr lang="es-MX" b="1" dirty="0" smtClean="0">
                  <a:solidFill>
                    <a:srgbClr val="0033CC"/>
                  </a:solidFill>
                </a:rPr>
                <a:t> &lt; 0.42</a:t>
              </a:r>
              <a:endParaRPr lang="es-MX" b="1" dirty="0">
                <a:solidFill>
                  <a:srgbClr val="0033CC"/>
                </a:solidFill>
              </a:endParaRPr>
            </a:p>
          </p:txBody>
        </p:sp>
        <p:cxnSp>
          <p:nvCxnSpPr>
            <p:cNvPr id="27" name="Conector recto de flecha 26"/>
            <p:cNvCxnSpPr/>
            <p:nvPr/>
          </p:nvCxnSpPr>
          <p:spPr>
            <a:xfrm flipH="1" flipV="1">
              <a:off x="2290406" y="3410857"/>
              <a:ext cx="937520" cy="2190918"/>
            </a:xfrm>
            <a:prstGeom prst="straightConnector1">
              <a:avLst/>
            </a:prstGeom>
            <a:ln w="19050">
              <a:solidFill>
                <a:srgbClr val="0033CC"/>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p:cNvCxnSpPr/>
            <p:nvPr/>
          </p:nvCxnSpPr>
          <p:spPr>
            <a:xfrm flipV="1">
              <a:off x="3704338" y="3730171"/>
              <a:ext cx="1317951" cy="1871604"/>
            </a:xfrm>
            <a:prstGeom prst="straightConnector1">
              <a:avLst/>
            </a:prstGeom>
            <a:ln w="19050">
              <a:solidFill>
                <a:srgbClr val="0033CC"/>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 name="CuadroTexto 12"/>
            <p:cNvSpPr txBox="1"/>
            <p:nvPr/>
          </p:nvSpPr>
          <p:spPr>
            <a:xfrm>
              <a:off x="8342870" y="5601775"/>
              <a:ext cx="941283" cy="369332"/>
            </a:xfrm>
            <a:prstGeom prst="rect">
              <a:avLst/>
            </a:prstGeom>
            <a:noFill/>
          </p:spPr>
          <p:txBody>
            <a:bodyPr wrap="none" rtlCol="0">
              <a:spAutoFit/>
            </a:bodyPr>
            <a:lstStyle/>
            <a:p>
              <a:r>
                <a:rPr lang="es-MX" b="1" i="1" dirty="0" smtClean="0">
                  <a:solidFill>
                    <a:srgbClr val="0033CC"/>
                  </a:solidFill>
                </a:rPr>
                <a:t>p</a:t>
              </a:r>
              <a:r>
                <a:rPr lang="es-MX" b="1" dirty="0" smtClean="0">
                  <a:solidFill>
                    <a:srgbClr val="0033CC"/>
                  </a:solidFill>
                </a:rPr>
                <a:t> &lt; 0.48</a:t>
              </a:r>
              <a:endParaRPr lang="es-MX" b="1" dirty="0">
                <a:solidFill>
                  <a:srgbClr val="0033CC"/>
                </a:solidFill>
              </a:endParaRPr>
            </a:p>
          </p:txBody>
        </p:sp>
        <p:cxnSp>
          <p:nvCxnSpPr>
            <p:cNvPr id="32" name="Conector recto de flecha 31"/>
            <p:cNvCxnSpPr/>
            <p:nvPr/>
          </p:nvCxnSpPr>
          <p:spPr>
            <a:xfrm flipH="1" flipV="1">
              <a:off x="7605486" y="3070159"/>
              <a:ext cx="984126" cy="2531616"/>
            </a:xfrm>
            <a:prstGeom prst="straightConnector1">
              <a:avLst/>
            </a:prstGeom>
            <a:ln w="19050">
              <a:solidFill>
                <a:srgbClr val="0033CC"/>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4" name="Conector recto de flecha 33"/>
            <p:cNvCxnSpPr/>
            <p:nvPr/>
          </p:nvCxnSpPr>
          <p:spPr>
            <a:xfrm flipV="1">
              <a:off x="9066024" y="3628571"/>
              <a:ext cx="1311690" cy="1973204"/>
            </a:xfrm>
            <a:prstGeom prst="straightConnector1">
              <a:avLst/>
            </a:prstGeom>
            <a:ln w="19050">
              <a:solidFill>
                <a:srgbClr val="0033CC"/>
              </a:solidFill>
              <a:prstDash val="dash"/>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679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up)">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537141" y="1497355"/>
            <a:ext cx="8211863" cy="3447098"/>
          </a:xfrm>
          <a:prstGeom prst="rect">
            <a:avLst/>
          </a:prstGeom>
          <a:noFill/>
        </p:spPr>
        <p:txBody>
          <a:bodyPr wrap="none" rtlCol="0">
            <a:spAutoFit/>
          </a:bodyPr>
          <a:lstStyle/>
          <a:p>
            <a:r>
              <a:rPr lang="es-MX" sz="2000" b="1" dirty="0" smtClean="0">
                <a:solidFill>
                  <a:srgbClr val="0033CC"/>
                </a:solidFill>
                <a:effectLst>
                  <a:outerShdw blurRad="38100" dist="38100" dir="2700000" algn="tl">
                    <a:srgbClr val="000000">
                      <a:alpha val="43137"/>
                    </a:srgbClr>
                  </a:outerShdw>
                </a:effectLst>
              </a:rPr>
              <a:t>Symplicity-3</a:t>
            </a:r>
          </a:p>
          <a:p>
            <a:endParaRPr lang="es-MX" dirty="0" smtClean="0">
              <a:solidFill>
                <a:schemeClr val="tx2">
                  <a:lumMod val="75000"/>
                </a:schemeClr>
              </a:solidFill>
            </a:endParaRPr>
          </a:p>
          <a:p>
            <a:r>
              <a:rPr lang="es-MX" dirty="0" smtClean="0">
                <a:solidFill>
                  <a:schemeClr val="tx2">
                    <a:lumMod val="75000"/>
                  </a:schemeClr>
                </a:solidFill>
              </a:rPr>
              <a:t>AL CEGAR AL PACIENTE MEDIANTE PROCEDIMIENTO SIMULADO Y EVALUAR CON </a:t>
            </a:r>
          </a:p>
          <a:p>
            <a:r>
              <a:rPr lang="es-MX" dirty="0" smtClean="0">
                <a:solidFill>
                  <a:schemeClr val="tx2">
                    <a:lumMod val="75000"/>
                  </a:schemeClr>
                </a:solidFill>
              </a:rPr>
              <a:t>MAPA SE EQUILIBRÓ Y ATENUÓ LA INFLUENCIA DE:</a:t>
            </a:r>
          </a:p>
          <a:p>
            <a:endParaRPr lang="es-MX" dirty="0" smtClean="0">
              <a:solidFill>
                <a:schemeClr val="tx2">
                  <a:lumMod val="75000"/>
                </a:schemeClr>
              </a:solidFill>
            </a:endParaRPr>
          </a:p>
          <a:p>
            <a:r>
              <a:rPr lang="es-MX" dirty="0" smtClean="0">
                <a:solidFill>
                  <a:schemeClr val="tx2">
                    <a:lumMod val="75000"/>
                  </a:schemeClr>
                </a:solidFill>
              </a:rPr>
              <a:t>	EFECTO PLACEBO</a:t>
            </a:r>
          </a:p>
          <a:p>
            <a:endParaRPr lang="es-MX" dirty="0">
              <a:solidFill>
                <a:schemeClr val="tx2">
                  <a:lumMod val="75000"/>
                </a:schemeClr>
              </a:solidFill>
            </a:endParaRPr>
          </a:p>
          <a:p>
            <a:r>
              <a:rPr lang="es-MX" dirty="0" smtClean="0">
                <a:solidFill>
                  <a:schemeClr val="tx2">
                    <a:lumMod val="75000"/>
                  </a:schemeClr>
                </a:solidFill>
              </a:rPr>
              <a:t>	FENÓMENO DE BATA BLANCA</a:t>
            </a:r>
          </a:p>
          <a:p>
            <a:endParaRPr lang="es-MX" dirty="0">
              <a:solidFill>
                <a:schemeClr val="tx2">
                  <a:lumMod val="75000"/>
                </a:schemeClr>
              </a:solidFill>
            </a:endParaRPr>
          </a:p>
          <a:p>
            <a:r>
              <a:rPr lang="es-MX" dirty="0" smtClean="0">
                <a:solidFill>
                  <a:schemeClr val="tx2">
                    <a:lumMod val="75000"/>
                  </a:schemeClr>
                </a:solidFill>
              </a:rPr>
              <a:t>	EFECTO DE HAWTHORNE</a:t>
            </a:r>
          </a:p>
          <a:p>
            <a:endParaRPr lang="es-MX" dirty="0">
              <a:solidFill>
                <a:schemeClr val="tx2">
                  <a:lumMod val="75000"/>
                </a:schemeClr>
              </a:solidFill>
            </a:endParaRPr>
          </a:p>
          <a:p>
            <a:r>
              <a:rPr lang="es-MX" dirty="0" smtClean="0">
                <a:solidFill>
                  <a:schemeClr val="tx2">
                    <a:lumMod val="75000"/>
                  </a:schemeClr>
                </a:solidFill>
              </a:rPr>
              <a:t>“ESTO REVELÓ EL EFECTO REAL DE LA DNR SOBRE LA PA: UN  DESCENSO DE 2 mm Hg”</a:t>
            </a: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6083" y="629767"/>
            <a:ext cx="1214323" cy="1214323"/>
          </a:xfrm>
          <a:prstGeom prst="rect">
            <a:avLst/>
          </a:prstGeom>
        </p:spPr>
      </p:pic>
      <p:sp>
        <p:nvSpPr>
          <p:cNvPr id="6" name="CuadroTexto 5"/>
          <p:cNvSpPr txBox="1"/>
          <p:nvPr/>
        </p:nvSpPr>
        <p:spPr>
          <a:xfrm>
            <a:off x="2509908" y="592524"/>
            <a:ext cx="3422347" cy="892552"/>
          </a:xfrm>
          <a:prstGeom prst="rect">
            <a:avLst/>
          </a:prstGeom>
          <a:noFill/>
        </p:spPr>
        <p:txBody>
          <a:bodyPr wrap="none" rtlCol="0">
            <a:spAutoFit/>
          </a:bodyPr>
          <a:lstStyle/>
          <a:p>
            <a:r>
              <a:rPr lang="es-MX" sz="2800" dirty="0" smtClean="0">
                <a:solidFill>
                  <a:schemeClr val="tx1">
                    <a:lumMod val="75000"/>
                    <a:lumOff val="25000"/>
                  </a:schemeClr>
                </a:solidFill>
              </a:rPr>
              <a:t>DENERVACIÓN RENAL</a:t>
            </a:r>
            <a:r>
              <a:rPr lang="es-MX" sz="2000" dirty="0">
                <a:solidFill>
                  <a:schemeClr val="tx1">
                    <a:lumMod val="75000"/>
                    <a:lumOff val="25000"/>
                  </a:schemeClr>
                </a:solidFill>
              </a:rPr>
              <a:t> </a:t>
            </a:r>
            <a:endParaRPr lang="es-MX" sz="2000" dirty="0" smtClean="0">
              <a:solidFill>
                <a:schemeClr val="tx1">
                  <a:lumMod val="75000"/>
                  <a:lumOff val="25000"/>
                </a:schemeClr>
              </a:solidFill>
            </a:endParaRPr>
          </a:p>
          <a:p>
            <a:r>
              <a:rPr lang="es-MX" sz="2000" b="1" dirty="0" smtClean="0">
                <a:solidFill>
                  <a:schemeClr val="tx1">
                    <a:lumMod val="75000"/>
                    <a:lumOff val="25000"/>
                  </a:schemeClr>
                </a:solidFill>
              </a:rPr>
              <a:t>COTEJO, 1</a:t>
            </a:r>
            <a:r>
              <a:rPr lang="es-MX" sz="2400" b="1" dirty="0" smtClean="0">
                <a:solidFill>
                  <a:schemeClr val="tx1">
                    <a:lumMod val="75000"/>
                    <a:lumOff val="25000"/>
                  </a:schemeClr>
                </a:solidFill>
              </a:rPr>
              <a:t> </a:t>
            </a:r>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35503" y="615253"/>
            <a:ext cx="1065698" cy="127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12" name="CuadroTexto 11"/>
          <p:cNvSpPr txBox="1"/>
          <p:nvPr/>
        </p:nvSpPr>
        <p:spPr>
          <a:xfrm>
            <a:off x="2519768" y="4937242"/>
            <a:ext cx="7639335" cy="1200329"/>
          </a:xfrm>
          <a:prstGeom prst="rect">
            <a:avLst/>
          </a:prstGeom>
          <a:noFill/>
        </p:spPr>
        <p:txBody>
          <a:bodyPr wrap="none" rtlCol="0">
            <a:spAutoFit/>
          </a:bodyPr>
          <a:lstStyle/>
          <a:p>
            <a:r>
              <a:rPr lang="es-MX" sz="2000" b="1" dirty="0" err="1" smtClean="0">
                <a:solidFill>
                  <a:srgbClr val="0033CC"/>
                </a:solidFill>
                <a:effectLst>
                  <a:outerShdw blurRad="38100" dist="38100" dir="2700000" algn="tl">
                    <a:srgbClr val="000000">
                      <a:alpha val="43137"/>
                    </a:srgbClr>
                  </a:outerShdw>
                </a:effectLst>
              </a:rPr>
              <a:t>Elmula</a:t>
            </a:r>
            <a:endParaRPr lang="es-MX" sz="2000" b="1" dirty="0" smtClean="0">
              <a:solidFill>
                <a:srgbClr val="0033CC"/>
              </a:solidFill>
              <a:effectLst>
                <a:outerShdw blurRad="38100" dist="38100" dir="2700000" algn="tl">
                  <a:srgbClr val="000000">
                    <a:alpha val="43137"/>
                  </a:srgbClr>
                </a:outerShdw>
              </a:effectLst>
            </a:endParaRPr>
          </a:p>
          <a:p>
            <a:endParaRPr lang="es-MX" sz="2000" b="1" dirty="0">
              <a:solidFill>
                <a:schemeClr val="tx2">
                  <a:lumMod val="75000"/>
                </a:schemeClr>
              </a:solidFill>
            </a:endParaRPr>
          </a:p>
          <a:p>
            <a:r>
              <a:rPr lang="es-MX" sz="1600" b="1" dirty="0" smtClean="0">
                <a:solidFill>
                  <a:schemeClr val="tx2">
                    <a:lumMod val="75000"/>
                  </a:schemeClr>
                </a:solidFill>
              </a:rPr>
              <a:t>INTERESANTE: DE 39 CON DX HTA RESISTENTE, 20 EXCLUIDOS POR OBTENER RESPUESTA</a:t>
            </a:r>
          </a:p>
          <a:p>
            <a:r>
              <a:rPr lang="es-MX" sz="1600" b="1" dirty="0" smtClean="0">
                <a:solidFill>
                  <a:schemeClr val="tx2">
                    <a:lumMod val="75000"/>
                  </a:schemeClr>
                </a:solidFill>
              </a:rPr>
              <a:t>AL TRATAMIENTO MÉDICO CUANDO SE ATESTIGUABA LA TOMA DE MEDICAMENTOS</a:t>
            </a:r>
          </a:p>
        </p:txBody>
      </p:sp>
    </p:spTree>
    <p:extLst>
      <p:ext uri="{BB962C8B-B14F-4D97-AF65-F5344CB8AC3E}">
        <p14:creationId xmlns:p14="http://schemas.microsoft.com/office/powerpoint/2010/main" val="298326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083" y="629767"/>
            <a:ext cx="1214323" cy="1214323"/>
          </a:xfrm>
          <a:prstGeom prst="rect">
            <a:avLst/>
          </a:prstGeom>
        </p:spPr>
      </p:pic>
      <p:pic>
        <p:nvPicPr>
          <p:cNvPr id="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35503" y="615253"/>
            <a:ext cx="1065698" cy="127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2" name="Rectángulo 1"/>
          <p:cNvSpPr/>
          <p:nvPr/>
        </p:nvSpPr>
        <p:spPr>
          <a:xfrm>
            <a:off x="3149389" y="2295027"/>
            <a:ext cx="5896038" cy="2308324"/>
          </a:xfrm>
          <a:prstGeom prst="rect">
            <a:avLst/>
          </a:prstGeom>
          <a:ln w="12700">
            <a:solidFill>
              <a:srgbClr val="C00000"/>
            </a:solidFill>
          </a:ln>
        </p:spPr>
        <p:txBody>
          <a:bodyPr wrap="none">
            <a:spAutoFit/>
          </a:bodyPr>
          <a:lstStyle/>
          <a:p>
            <a:r>
              <a:rPr lang="en-US" b="1" dirty="0" smtClean="0">
                <a:solidFill>
                  <a:schemeClr val="tx1">
                    <a:lumMod val="85000"/>
                    <a:lumOff val="15000"/>
                  </a:schemeClr>
                </a:solidFill>
              </a:rPr>
              <a:t>208 </a:t>
            </a:r>
            <a:r>
              <a:rPr lang="en-US" b="1" dirty="0" err="1" smtClean="0">
                <a:solidFill>
                  <a:schemeClr val="tx1">
                    <a:lumMod val="85000"/>
                    <a:lumOff val="15000"/>
                  </a:schemeClr>
                </a:solidFill>
              </a:rPr>
              <a:t>pacientes</a:t>
            </a:r>
            <a:r>
              <a:rPr lang="en-US" b="1" dirty="0" smtClean="0">
                <a:solidFill>
                  <a:schemeClr val="tx1">
                    <a:lumMod val="85000"/>
                    <a:lumOff val="15000"/>
                  </a:schemeClr>
                </a:solidFill>
              </a:rPr>
              <a:t> con HTA </a:t>
            </a:r>
            <a:r>
              <a:rPr lang="en-US" b="1" dirty="0" err="1" smtClean="0">
                <a:solidFill>
                  <a:schemeClr val="tx1">
                    <a:lumMod val="85000"/>
                    <a:lumOff val="15000"/>
                  </a:schemeClr>
                </a:solidFill>
              </a:rPr>
              <a:t>resistente</a:t>
            </a:r>
            <a:r>
              <a:rPr lang="en-US" b="1" dirty="0" smtClean="0">
                <a:solidFill>
                  <a:schemeClr val="tx1">
                    <a:lumMod val="85000"/>
                    <a:lumOff val="15000"/>
                  </a:schemeClr>
                </a:solidFill>
              </a:rPr>
              <a:t> (Univ</a:t>
            </a:r>
            <a:r>
              <a:rPr lang="en-US" b="1" dirty="0">
                <a:solidFill>
                  <a:schemeClr val="tx1">
                    <a:lumMod val="85000"/>
                    <a:lumOff val="15000"/>
                  </a:schemeClr>
                </a:solidFill>
              </a:rPr>
              <a:t>.</a:t>
            </a:r>
            <a:r>
              <a:rPr lang="en-US" b="1" dirty="0" smtClean="0">
                <a:solidFill>
                  <a:schemeClr val="tx1">
                    <a:lumMod val="85000"/>
                    <a:lumOff val="15000"/>
                  </a:schemeClr>
                </a:solidFill>
              </a:rPr>
              <a:t> Leicester)</a:t>
            </a:r>
          </a:p>
          <a:p>
            <a:r>
              <a:rPr lang="en-US" b="1" dirty="0" err="1" smtClean="0">
                <a:solidFill>
                  <a:schemeClr val="tx1">
                    <a:lumMod val="85000"/>
                    <a:lumOff val="15000"/>
                  </a:schemeClr>
                </a:solidFill>
              </a:rPr>
              <a:t>Medición</a:t>
            </a:r>
            <a:r>
              <a:rPr lang="en-US" b="1" dirty="0" smtClean="0">
                <a:solidFill>
                  <a:schemeClr val="tx1">
                    <a:lumMod val="85000"/>
                    <a:lumOff val="15000"/>
                  </a:schemeClr>
                </a:solidFill>
              </a:rPr>
              <a:t> </a:t>
            </a:r>
            <a:r>
              <a:rPr lang="en-US" b="1" dirty="0" err="1" smtClean="0">
                <a:solidFill>
                  <a:schemeClr val="tx1">
                    <a:lumMod val="85000"/>
                    <a:lumOff val="15000"/>
                  </a:schemeClr>
                </a:solidFill>
              </a:rPr>
              <a:t>en</a:t>
            </a:r>
            <a:r>
              <a:rPr lang="en-US" b="1" dirty="0" smtClean="0">
                <a:solidFill>
                  <a:schemeClr val="tx1">
                    <a:lumMod val="85000"/>
                    <a:lumOff val="15000"/>
                  </a:schemeClr>
                </a:solidFill>
              </a:rPr>
              <a:t> </a:t>
            </a:r>
            <a:r>
              <a:rPr lang="en-US" b="1" dirty="0" err="1" smtClean="0">
                <a:solidFill>
                  <a:schemeClr val="tx1">
                    <a:lumMod val="85000"/>
                    <a:lumOff val="15000"/>
                  </a:schemeClr>
                </a:solidFill>
              </a:rPr>
              <a:t>orina</a:t>
            </a:r>
            <a:r>
              <a:rPr lang="en-US" b="1" dirty="0" smtClean="0">
                <a:solidFill>
                  <a:schemeClr val="tx1">
                    <a:lumMod val="85000"/>
                    <a:lumOff val="15000"/>
                  </a:schemeClr>
                </a:solidFill>
              </a:rPr>
              <a:t> de 3-4 </a:t>
            </a:r>
            <a:r>
              <a:rPr lang="en-US" b="1" dirty="0" err="1" smtClean="0">
                <a:solidFill>
                  <a:schemeClr val="tx1">
                    <a:lumMod val="85000"/>
                    <a:lumOff val="15000"/>
                  </a:schemeClr>
                </a:solidFill>
              </a:rPr>
              <a:t>fármacos</a:t>
            </a:r>
            <a:r>
              <a:rPr lang="en-US" b="1" dirty="0" smtClean="0">
                <a:solidFill>
                  <a:schemeClr val="tx1">
                    <a:lumMod val="85000"/>
                    <a:lumOff val="15000"/>
                  </a:schemeClr>
                </a:solidFill>
              </a:rPr>
              <a:t> (40 </a:t>
            </a:r>
            <a:r>
              <a:rPr lang="en-US" b="1" dirty="0" err="1" smtClean="0">
                <a:solidFill>
                  <a:schemeClr val="tx1">
                    <a:lumMod val="85000"/>
                    <a:lumOff val="15000"/>
                  </a:schemeClr>
                </a:solidFill>
              </a:rPr>
              <a:t>fármacos</a:t>
            </a:r>
            <a:r>
              <a:rPr lang="en-US" b="1" dirty="0" smtClean="0">
                <a:solidFill>
                  <a:schemeClr val="tx1">
                    <a:lumMod val="85000"/>
                    <a:lumOff val="15000"/>
                  </a:schemeClr>
                </a:solidFill>
              </a:rPr>
              <a:t> </a:t>
            </a:r>
            <a:r>
              <a:rPr lang="en-US" b="1" dirty="0" err="1" smtClean="0">
                <a:solidFill>
                  <a:schemeClr val="tx1">
                    <a:lumMod val="85000"/>
                    <a:lumOff val="15000"/>
                  </a:schemeClr>
                </a:solidFill>
              </a:rPr>
              <a:t>medibles</a:t>
            </a:r>
            <a:r>
              <a:rPr lang="en-US" b="1" dirty="0" smtClean="0">
                <a:solidFill>
                  <a:schemeClr val="tx1">
                    <a:lumMod val="85000"/>
                    <a:lumOff val="15000"/>
                  </a:schemeClr>
                </a:solidFill>
              </a:rPr>
              <a:t>)</a:t>
            </a:r>
          </a:p>
          <a:p>
            <a:endParaRPr lang="en-US" b="1" dirty="0" smtClean="0">
              <a:solidFill>
                <a:schemeClr val="tx1">
                  <a:lumMod val="85000"/>
                  <a:lumOff val="15000"/>
                </a:schemeClr>
              </a:solidFill>
            </a:endParaRPr>
          </a:p>
          <a:p>
            <a:r>
              <a:rPr lang="en-US" b="1" dirty="0" smtClean="0">
                <a:solidFill>
                  <a:schemeClr val="tx1">
                    <a:lumMod val="85000"/>
                    <a:lumOff val="15000"/>
                  </a:schemeClr>
                </a:solidFill>
              </a:rPr>
              <a:t>No-</a:t>
            </a:r>
            <a:r>
              <a:rPr lang="en-US" b="1" dirty="0" err="1" smtClean="0">
                <a:solidFill>
                  <a:schemeClr val="tx1">
                    <a:lumMod val="85000"/>
                    <a:lumOff val="15000"/>
                  </a:schemeClr>
                </a:solidFill>
              </a:rPr>
              <a:t>adherencia</a:t>
            </a:r>
            <a:r>
              <a:rPr lang="en-US" b="1" dirty="0" smtClean="0">
                <a:solidFill>
                  <a:schemeClr val="tx1">
                    <a:lumMod val="85000"/>
                    <a:lumOff val="15000"/>
                  </a:schemeClr>
                </a:solidFill>
              </a:rPr>
              <a:t> </a:t>
            </a:r>
            <a:r>
              <a:rPr lang="en-US" b="1" dirty="0" err="1" smtClean="0">
                <a:solidFill>
                  <a:schemeClr val="tx1">
                    <a:lumMod val="85000"/>
                    <a:lumOff val="15000"/>
                  </a:schemeClr>
                </a:solidFill>
              </a:rPr>
              <a:t>parcial</a:t>
            </a:r>
            <a:r>
              <a:rPr lang="en-US" b="1" dirty="0" smtClean="0">
                <a:solidFill>
                  <a:schemeClr val="tx1">
                    <a:lumMod val="85000"/>
                    <a:lumOff val="15000"/>
                  </a:schemeClr>
                </a:solidFill>
              </a:rPr>
              <a:t> ,  14.9 %</a:t>
            </a:r>
          </a:p>
          <a:p>
            <a:r>
              <a:rPr lang="en-US" b="1" dirty="0" smtClean="0">
                <a:solidFill>
                  <a:schemeClr val="tx1">
                    <a:lumMod val="85000"/>
                    <a:lumOff val="15000"/>
                  </a:schemeClr>
                </a:solidFill>
              </a:rPr>
              <a:t>No-</a:t>
            </a:r>
            <a:r>
              <a:rPr lang="en-US" b="1" dirty="0" err="1" smtClean="0">
                <a:solidFill>
                  <a:schemeClr val="tx1">
                    <a:lumMod val="85000"/>
                    <a:lumOff val="15000"/>
                  </a:schemeClr>
                </a:solidFill>
              </a:rPr>
              <a:t>adherencia</a:t>
            </a:r>
            <a:r>
              <a:rPr lang="en-US" b="1" dirty="0" smtClean="0">
                <a:solidFill>
                  <a:schemeClr val="tx1">
                    <a:lumMod val="85000"/>
                    <a:lumOff val="15000"/>
                  </a:schemeClr>
                </a:solidFill>
              </a:rPr>
              <a:t> total,      10.1 %</a:t>
            </a:r>
          </a:p>
          <a:p>
            <a:endParaRPr lang="en-US" b="1" dirty="0" smtClean="0">
              <a:solidFill>
                <a:schemeClr val="tx1">
                  <a:lumMod val="85000"/>
                  <a:lumOff val="15000"/>
                </a:schemeClr>
              </a:solidFill>
            </a:endParaRPr>
          </a:p>
          <a:p>
            <a:endParaRPr lang="en-US" b="1" dirty="0">
              <a:solidFill>
                <a:schemeClr val="tx1">
                  <a:lumMod val="85000"/>
                  <a:lumOff val="15000"/>
                </a:schemeClr>
              </a:solidFill>
            </a:endParaRPr>
          </a:p>
          <a:p>
            <a:r>
              <a:rPr lang="en-US" b="1" dirty="0" err="1" smtClean="0">
                <a:solidFill>
                  <a:schemeClr val="tx1">
                    <a:lumMod val="85000"/>
                    <a:lumOff val="15000"/>
                  </a:schemeClr>
                </a:solidFill>
              </a:rPr>
              <a:t>Tomaszewski</a:t>
            </a:r>
            <a:r>
              <a:rPr lang="en-US" b="1" dirty="0" smtClean="0">
                <a:solidFill>
                  <a:schemeClr val="tx1">
                    <a:lumMod val="85000"/>
                    <a:lumOff val="15000"/>
                  </a:schemeClr>
                </a:solidFill>
              </a:rPr>
              <a:t> M et al Heart</a:t>
            </a:r>
            <a:r>
              <a:rPr lang="en-US" b="1" dirty="0">
                <a:solidFill>
                  <a:schemeClr val="tx1">
                    <a:lumMod val="85000"/>
                    <a:lumOff val="15000"/>
                  </a:schemeClr>
                </a:solidFill>
              </a:rPr>
              <a:t>. 2014 Jun 1; </a:t>
            </a:r>
            <a:r>
              <a:rPr lang="en-US" b="1" dirty="0" smtClean="0">
                <a:solidFill>
                  <a:schemeClr val="tx1">
                    <a:lumMod val="85000"/>
                    <a:lumOff val="15000"/>
                  </a:schemeClr>
                </a:solidFill>
              </a:rPr>
              <a:t>100: </a:t>
            </a:r>
            <a:r>
              <a:rPr lang="en-US" b="1" dirty="0">
                <a:solidFill>
                  <a:schemeClr val="tx1">
                    <a:lumMod val="85000"/>
                    <a:lumOff val="15000"/>
                  </a:schemeClr>
                </a:solidFill>
              </a:rPr>
              <a:t>855–861. </a:t>
            </a:r>
            <a:endParaRPr lang="es-MX" b="1" dirty="0">
              <a:solidFill>
                <a:schemeClr val="tx1">
                  <a:lumMod val="85000"/>
                  <a:lumOff val="15000"/>
                </a:schemeClr>
              </a:solidFill>
            </a:endParaRPr>
          </a:p>
        </p:txBody>
      </p:sp>
      <p:sp>
        <p:nvSpPr>
          <p:cNvPr id="5" name="CuadroTexto 4"/>
          <p:cNvSpPr txBox="1"/>
          <p:nvPr/>
        </p:nvSpPr>
        <p:spPr>
          <a:xfrm>
            <a:off x="2509908" y="592524"/>
            <a:ext cx="3422347" cy="892552"/>
          </a:xfrm>
          <a:prstGeom prst="rect">
            <a:avLst/>
          </a:prstGeom>
          <a:noFill/>
        </p:spPr>
        <p:txBody>
          <a:bodyPr wrap="none" rtlCol="0">
            <a:spAutoFit/>
          </a:bodyPr>
          <a:lstStyle/>
          <a:p>
            <a:r>
              <a:rPr lang="es-MX" sz="2800" dirty="0" smtClean="0">
                <a:solidFill>
                  <a:schemeClr val="tx1">
                    <a:lumMod val="75000"/>
                    <a:lumOff val="25000"/>
                  </a:schemeClr>
                </a:solidFill>
              </a:rPr>
              <a:t>DENERVACIÓN RENAL</a:t>
            </a:r>
            <a:r>
              <a:rPr lang="es-MX" sz="2000" dirty="0">
                <a:solidFill>
                  <a:schemeClr val="tx1">
                    <a:lumMod val="75000"/>
                    <a:lumOff val="25000"/>
                  </a:schemeClr>
                </a:solidFill>
              </a:rPr>
              <a:t> </a:t>
            </a:r>
            <a:endParaRPr lang="es-MX" sz="2000" dirty="0" smtClean="0">
              <a:solidFill>
                <a:schemeClr val="tx1">
                  <a:lumMod val="75000"/>
                  <a:lumOff val="25000"/>
                </a:schemeClr>
              </a:solidFill>
            </a:endParaRPr>
          </a:p>
          <a:p>
            <a:r>
              <a:rPr lang="es-MX" sz="2000" b="1" dirty="0" smtClean="0">
                <a:solidFill>
                  <a:schemeClr val="tx1">
                    <a:lumMod val="75000"/>
                    <a:lumOff val="25000"/>
                  </a:schemeClr>
                </a:solidFill>
              </a:rPr>
              <a:t>COTEJO, 1a</a:t>
            </a:r>
            <a:r>
              <a:rPr lang="es-MX" sz="2400" b="1" dirty="0" smtClean="0">
                <a:solidFill>
                  <a:schemeClr val="tx1">
                    <a:lumMod val="75000"/>
                    <a:lumOff val="25000"/>
                  </a:schemeClr>
                </a:solidFill>
              </a:rPr>
              <a:t> </a:t>
            </a:r>
          </a:p>
        </p:txBody>
      </p:sp>
    </p:spTree>
    <p:extLst>
      <p:ext uri="{BB962C8B-B14F-4D97-AF65-F5344CB8AC3E}">
        <p14:creationId xmlns:p14="http://schemas.microsoft.com/office/powerpoint/2010/main" val="1260715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6083" y="629767"/>
            <a:ext cx="1214323" cy="1214323"/>
          </a:xfrm>
          <a:prstGeom prst="rect">
            <a:avLst/>
          </a:prstGeom>
        </p:spPr>
      </p:pic>
      <p:sp>
        <p:nvSpPr>
          <p:cNvPr id="7" name="CuadroTexto 6"/>
          <p:cNvSpPr txBox="1"/>
          <p:nvPr/>
        </p:nvSpPr>
        <p:spPr>
          <a:xfrm>
            <a:off x="2509908" y="592524"/>
            <a:ext cx="3422347" cy="892552"/>
          </a:xfrm>
          <a:prstGeom prst="rect">
            <a:avLst/>
          </a:prstGeom>
          <a:noFill/>
        </p:spPr>
        <p:txBody>
          <a:bodyPr wrap="none" rtlCol="0">
            <a:spAutoFit/>
          </a:bodyPr>
          <a:lstStyle/>
          <a:p>
            <a:r>
              <a:rPr lang="es-MX" sz="2800" dirty="0" smtClean="0">
                <a:solidFill>
                  <a:schemeClr val="tx1">
                    <a:lumMod val="75000"/>
                    <a:lumOff val="25000"/>
                  </a:schemeClr>
                </a:solidFill>
              </a:rPr>
              <a:t>DENERVACIÓN RENAL</a:t>
            </a:r>
            <a:r>
              <a:rPr lang="es-MX" sz="2000" dirty="0">
                <a:solidFill>
                  <a:schemeClr val="tx1">
                    <a:lumMod val="75000"/>
                    <a:lumOff val="25000"/>
                  </a:schemeClr>
                </a:solidFill>
              </a:rPr>
              <a:t> </a:t>
            </a:r>
            <a:endParaRPr lang="es-MX" sz="2000" dirty="0" smtClean="0">
              <a:solidFill>
                <a:schemeClr val="tx1">
                  <a:lumMod val="75000"/>
                  <a:lumOff val="25000"/>
                </a:schemeClr>
              </a:solidFill>
            </a:endParaRPr>
          </a:p>
          <a:p>
            <a:r>
              <a:rPr lang="es-MX" sz="2000" b="1" dirty="0" smtClean="0">
                <a:solidFill>
                  <a:schemeClr val="tx1">
                    <a:lumMod val="75000"/>
                    <a:lumOff val="25000"/>
                  </a:schemeClr>
                </a:solidFill>
              </a:rPr>
              <a:t>COTEJO, 2</a:t>
            </a:r>
            <a:r>
              <a:rPr lang="es-MX" sz="2400" b="1" dirty="0" smtClean="0">
                <a:solidFill>
                  <a:schemeClr val="tx1">
                    <a:lumMod val="75000"/>
                    <a:lumOff val="25000"/>
                  </a:schemeClr>
                </a:solidFill>
              </a:rPr>
              <a:t> </a:t>
            </a:r>
          </a:p>
        </p:txBody>
      </p:sp>
      <p:sp>
        <p:nvSpPr>
          <p:cNvPr id="8" name="CuadroTexto 7"/>
          <p:cNvSpPr txBox="1"/>
          <p:nvPr/>
        </p:nvSpPr>
        <p:spPr>
          <a:xfrm>
            <a:off x="1956572" y="1657018"/>
            <a:ext cx="9091976" cy="3447098"/>
          </a:xfrm>
          <a:prstGeom prst="rect">
            <a:avLst/>
          </a:prstGeom>
          <a:noFill/>
        </p:spPr>
        <p:txBody>
          <a:bodyPr wrap="none" rtlCol="0">
            <a:spAutoFit/>
          </a:bodyPr>
          <a:lstStyle/>
          <a:p>
            <a:r>
              <a:rPr lang="es-MX" sz="2000" b="1" dirty="0" smtClean="0">
                <a:solidFill>
                  <a:srgbClr val="0033CC"/>
                </a:solidFill>
                <a:effectLst>
                  <a:outerShdw blurRad="38100" dist="38100" dir="2700000" algn="tl">
                    <a:srgbClr val="000000">
                      <a:alpha val="43137"/>
                    </a:srgbClr>
                  </a:outerShdw>
                </a:effectLst>
              </a:rPr>
              <a:t>Symplicity-3</a:t>
            </a:r>
            <a:r>
              <a:rPr lang="es-MX" sz="2000" b="1" dirty="0" smtClean="0">
                <a:solidFill>
                  <a:schemeClr val="tx2">
                    <a:lumMod val="75000"/>
                  </a:schemeClr>
                </a:solidFill>
              </a:rPr>
              <a:t>: </a:t>
            </a:r>
            <a:r>
              <a:rPr lang="es-MX" dirty="0" smtClean="0">
                <a:solidFill>
                  <a:schemeClr val="tx2">
                    <a:lumMod val="75000"/>
                  </a:schemeClr>
                </a:solidFill>
              </a:rPr>
              <a:t>DEFECTOS DE EJECUCIÓN </a:t>
            </a:r>
          </a:p>
          <a:p>
            <a:r>
              <a:rPr lang="es-MX" dirty="0" smtClean="0">
                <a:solidFill>
                  <a:schemeClr val="tx2">
                    <a:lumMod val="75000"/>
                  </a:schemeClr>
                </a:solidFill>
              </a:rPr>
              <a:t>(</a:t>
            </a:r>
            <a:r>
              <a:rPr lang="es-MX" sz="1500" b="1" dirty="0">
                <a:solidFill>
                  <a:schemeClr val="tx1">
                    <a:lumMod val="75000"/>
                    <a:lumOff val="25000"/>
                  </a:schemeClr>
                </a:solidFill>
              </a:rPr>
              <a:t>BASADO EN APÉNDICE </a:t>
            </a:r>
            <a:r>
              <a:rPr lang="es-MX" sz="1500" b="1" dirty="0" smtClean="0">
                <a:solidFill>
                  <a:schemeClr val="tx1">
                    <a:lumMod val="75000"/>
                    <a:lumOff val="25000"/>
                  </a:schemeClr>
                </a:solidFill>
              </a:rPr>
              <a:t>SUPLEMENTARIO </a:t>
            </a:r>
            <a:r>
              <a:rPr lang="es-MX" sz="1400" b="1" dirty="0" smtClean="0">
                <a:solidFill>
                  <a:schemeClr val="tx1">
                    <a:lumMod val="75000"/>
                    <a:lumOff val="25000"/>
                  </a:schemeClr>
                </a:solidFill>
              </a:rPr>
              <a:t>http</a:t>
            </a:r>
            <a:r>
              <a:rPr lang="es-MX" sz="1400" b="1" dirty="0">
                <a:solidFill>
                  <a:schemeClr val="tx1">
                    <a:lumMod val="75000"/>
                    <a:lumOff val="25000"/>
                  </a:schemeClr>
                </a:solidFill>
              </a:rPr>
              <a:t>://</a:t>
            </a:r>
            <a:r>
              <a:rPr lang="es-MX" sz="1400" b="1" dirty="0" smtClean="0">
                <a:solidFill>
                  <a:schemeClr val="tx1">
                    <a:lumMod val="75000"/>
                    <a:lumOff val="25000"/>
                  </a:schemeClr>
                </a:solidFill>
              </a:rPr>
              <a:t>www.nejm.org/doi/full/10.1056/NEJMoa1402670#t=articleResults</a:t>
            </a:r>
            <a:r>
              <a:rPr lang="es-MX" dirty="0" smtClean="0">
                <a:solidFill>
                  <a:schemeClr val="tx2">
                    <a:lumMod val="75000"/>
                  </a:schemeClr>
                </a:solidFill>
              </a:rPr>
              <a:t>)</a:t>
            </a:r>
          </a:p>
          <a:p>
            <a:endParaRPr lang="es-MX" dirty="0">
              <a:solidFill>
                <a:schemeClr val="tx2">
                  <a:lumMod val="75000"/>
                </a:schemeClr>
              </a:solidFill>
            </a:endParaRPr>
          </a:p>
          <a:p>
            <a:r>
              <a:rPr lang="es-MX" dirty="0" smtClean="0">
                <a:solidFill>
                  <a:schemeClr val="tx2">
                    <a:lumMod val="75000"/>
                  </a:schemeClr>
                </a:solidFill>
              </a:rPr>
              <a:t>	PARA 111 </a:t>
            </a:r>
            <a:r>
              <a:rPr lang="es-MX" dirty="0">
                <a:solidFill>
                  <a:schemeClr val="tx2">
                    <a:lumMod val="75000"/>
                  </a:schemeClr>
                </a:solidFill>
              </a:rPr>
              <a:t>DE 178 </a:t>
            </a:r>
            <a:r>
              <a:rPr lang="es-MX" dirty="0" smtClean="0">
                <a:solidFill>
                  <a:schemeClr val="tx2">
                    <a:lumMod val="75000"/>
                  </a:schemeClr>
                </a:solidFill>
              </a:rPr>
              <a:t>OPERADORES (62%), FUE SU PRIMERA EXPERIENCIA</a:t>
            </a:r>
          </a:p>
          <a:p>
            <a:r>
              <a:rPr lang="es-MX" dirty="0" smtClean="0">
                <a:solidFill>
                  <a:schemeClr val="tx2">
                    <a:lumMod val="75000"/>
                  </a:schemeClr>
                </a:solidFill>
              </a:rPr>
              <a:t>  </a:t>
            </a:r>
          </a:p>
          <a:p>
            <a:r>
              <a:rPr lang="es-MX" dirty="0">
                <a:solidFill>
                  <a:schemeClr val="tx2">
                    <a:lumMod val="75000"/>
                  </a:schemeClr>
                </a:solidFill>
              </a:rPr>
              <a:t>	</a:t>
            </a:r>
            <a:r>
              <a:rPr lang="es-MX" dirty="0" smtClean="0">
                <a:solidFill>
                  <a:schemeClr val="tx2">
                    <a:lumMod val="75000"/>
                  </a:schemeClr>
                </a:solidFill>
              </a:rPr>
              <a:t>31% OPERADORES HICIERON UNA DNR, 23.4% HICIERON MÁS DE CINCO</a:t>
            </a:r>
          </a:p>
          <a:p>
            <a:endParaRPr lang="es-MX" dirty="0">
              <a:solidFill>
                <a:schemeClr val="tx2">
                  <a:lumMod val="75000"/>
                </a:schemeClr>
              </a:solidFill>
            </a:endParaRPr>
          </a:p>
          <a:p>
            <a:r>
              <a:rPr lang="es-MX" dirty="0" smtClean="0">
                <a:solidFill>
                  <a:schemeClr val="tx2">
                    <a:lumMod val="75000"/>
                  </a:schemeClr>
                </a:solidFill>
              </a:rPr>
              <a:t>	NÚMERO DE ABLACIONES, “DE 4 A 6” </a:t>
            </a:r>
          </a:p>
          <a:p>
            <a:r>
              <a:rPr lang="es-MX" dirty="0" smtClean="0">
                <a:solidFill>
                  <a:schemeClr val="tx2">
                    <a:lumMod val="75000"/>
                  </a:schemeClr>
                </a:solidFill>
              </a:rPr>
              <a:t>	</a:t>
            </a:r>
          </a:p>
          <a:p>
            <a:r>
              <a:rPr lang="es-MX" dirty="0">
                <a:solidFill>
                  <a:schemeClr val="tx2">
                    <a:lumMod val="75000"/>
                  </a:schemeClr>
                </a:solidFill>
              </a:rPr>
              <a:t>	</a:t>
            </a:r>
            <a:r>
              <a:rPr lang="es-MX" dirty="0" smtClean="0">
                <a:solidFill>
                  <a:schemeClr val="tx2">
                    <a:lumMod val="75000"/>
                  </a:schemeClr>
                </a:solidFill>
              </a:rPr>
              <a:t>ABLACIONES </a:t>
            </a:r>
            <a:r>
              <a:rPr lang="es-MX" dirty="0">
                <a:solidFill>
                  <a:schemeClr val="tx2">
                    <a:lumMod val="75000"/>
                  </a:schemeClr>
                </a:solidFill>
              </a:rPr>
              <a:t>DE 120 </a:t>
            </a:r>
            <a:r>
              <a:rPr lang="es-MX" dirty="0" smtClean="0">
                <a:solidFill>
                  <a:schemeClr val="tx2">
                    <a:lumMod val="75000"/>
                  </a:schemeClr>
                </a:solidFill>
              </a:rPr>
              <a:t>SEGUNDOS, 83.8</a:t>
            </a:r>
            <a:r>
              <a:rPr lang="es-MX" dirty="0">
                <a:solidFill>
                  <a:schemeClr val="tx2">
                    <a:lumMod val="75000"/>
                  </a:schemeClr>
                </a:solidFill>
              </a:rPr>
              <a:t>% ± 15.6</a:t>
            </a:r>
          </a:p>
          <a:p>
            <a:endParaRPr lang="es-MX" dirty="0">
              <a:solidFill>
                <a:schemeClr val="tx2">
                  <a:lumMod val="75000"/>
                </a:schemeClr>
              </a:solidFill>
            </a:endParaRPr>
          </a:p>
          <a:p>
            <a:r>
              <a:rPr lang="es-MX" dirty="0" smtClean="0">
                <a:solidFill>
                  <a:schemeClr val="tx2">
                    <a:lumMod val="75000"/>
                  </a:schemeClr>
                </a:solidFill>
              </a:rPr>
              <a:t>	MUESCA POST-ABLACIÓN: NINGUNA, 41.%; UNA, 21.4%... PROMEDIO:  1.41% ±1.7</a:t>
            </a:r>
          </a:p>
        </p:txBody>
      </p:sp>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35503" y="615253"/>
            <a:ext cx="1065698" cy="127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10" name="CuadroTexto 9"/>
          <p:cNvSpPr txBox="1"/>
          <p:nvPr/>
        </p:nvSpPr>
        <p:spPr>
          <a:xfrm>
            <a:off x="1968225" y="5300100"/>
            <a:ext cx="4994444" cy="923330"/>
          </a:xfrm>
          <a:prstGeom prst="rect">
            <a:avLst/>
          </a:prstGeom>
          <a:noFill/>
        </p:spPr>
        <p:txBody>
          <a:bodyPr wrap="none" rtlCol="0">
            <a:spAutoFit/>
          </a:bodyPr>
          <a:lstStyle/>
          <a:p>
            <a:pPr>
              <a:lnSpc>
                <a:spcPct val="150000"/>
              </a:lnSpc>
            </a:pPr>
            <a:r>
              <a:rPr lang="es-MX" sz="2000" b="1" dirty="0" err="1" smtClean="0">
                <a:solidFill>
                  <a:srgbClr val="0033CC"/>
                </a:solidFill>
                <a:effectLst>
                  <a:outerShdw blurRad="38100" dist="38100" dir="2700000" algn="tl">
                    <a:srgbClr val="000000">
                      <a:alpha val="43137"/>
                    </a:srgbClr>
                  </a:outerShdw>
                </a:effectLst>
              </a:rPr>
              <a:t>Elmula</a:t>
            </a:r>
            <a:endParaRPr lang="es-MX" sz="2000" b="1" dirty="0" smtClean="0">
              <a:solidFill>
                <a:schemeClr val="tx2">
                  <a:lumMod val="75000"/>
                </a:schemeClr>
              </a:solidFill>
            </a:endParaRPr>
          </a:p>
          <a:p>
            <a:r>
              <a:rPr lang="es-MX" dirty="0" smtClean="0">
                <a:solidFill>
                  <a:schemeClr val="tx2">
                    <a:lumMod val="75000"/>
                  </a:schemeClr>
                </a:solidFill>
              </a:rPr>
              <a:t>NÚMERO PEQUEÑO (</a:t>
            </a:r>
            <a:r>
              <a:rPr lang="es-MX" sz="2400" b="1" dirty="0" smtClean="0">
                <a:solidFill>
                  <a:srgbClr val="FF0000"/>
                </a:solidFill>
              </a:rPr>
              <a:t>n</a:t>
            </a:r>
            <a:r>
              <a:rPr lang="es-MX" dirty="0" smtClean="0">
                <a:solidFill>
                  <a:schemeClr val="tx2">
                    <a:lumMod val="75000"/>
                  </a:schemeClr>
                </a:solidFill>
              </a:rPr>
              <a:t>: Farmacológico, 10; DNR, 9)</a:t>
            </a:r>
          </a:p>
        </p:txBody>
      </p:sp>
    </p:spTree>
    <p:extLst>
      <p:ext uri="{BB962C8B-B14F-4D97-AF65-F5344CB8AC3E}">
        <p14:creationId xmlns:p14="http://schemas.microsoft.com/office/powerpoint/2010/main" val="3208832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083" y="629767"/>
            <a:ext cx="1214323" cy="1214323"/>
          </a:xfrm>
          <a:prstGeom prst="rect">
            <a:avLst/>
          </a:prstGeom>
        </p:spPr>
      </p:pic>
      <p:sp>
        <p:nvSpPr>
          <p:cNvPr id="5" name="CuadroTexto 4"/>
          <p:cNvSpPr txBox="1"/>
          <p:nvPr/>
        </p:nvSpPr>
        <p:spPr>
          <a:xfrm>
            <a:off x="2509907" y="592524"/>
            <a:ext cx="5240722" cy="830997"/>
          </a:xfrm>
          <a:prstGeom prst="rect">
            <a:avLst/>
          </a:prstGeom>
          <a:noFill/>
        </p:spPr>
        <p:txBody>
          <a:bodyPr wrap="square" rtlCol="0">
            <a:spAutoFit/>
          </a:bodyPr>
          <a:lstStyle/>
          <a:p>
            <a:r>
              <a:rPr lang="es-MX" sz="2800" dirty="0" smtClean="0">
                <a:solidFill>
                  <a:schemeClr val="tx1">
                    <a:lumMod val="75000"/>
                    <a:lumOff val="25000"/>
                  </a:schemeClr>
                </a:solidFill>
              </a:rPr>
              <a:t>DENERVACIÓN RENAL</a:t>
            </a:r>
            <a:r>
              <a:rPr lang="es-MX" sz="2000" dirty="0">
                <a:solidFill>
                  <a:schemeClr val="tx1">
                    <a:lumMod val="75000"/>
                    <a:lumOff val="25000"/>
                  </a:schemeClr>
                </a:solidFill>
              </a:rPr>
              <a:t> </a:t>
            </a:r>
            <a:endParaRPr lang="es-MX" sz="2000" dirty="0" smtClean="0">
              <a:solidFill>
                <a:schemeClr val="tx1">
                  <a:lumMod val="75000"/>
                  <a:lumOff val="25000"/>
                </a:schemeClr>
              </a:solidFill>
            </a:endParaRPr>
          </a:p>
          <a:p>
            <a:r>
              <a:rPr lang="es-MX" sz="2000" b="1" dirty="0" smtClean="0">
                <a:solidFill>
                  <a:schemeClr val="tx1">
                    <a:lumMod val="75000"/>
                    <a:lumOff val="25000"/>
                  </a:schemeClr>
                </a:solidFill>
              </a:rPr>
              <a:t>DISCUSIÓN. </a:t>
            </a:r>
            <a:r>
              <a:rPr lang="es-MX" sz="1600" b="1" dirty="0" smtClean="0">
                <a:solidFill>
                  <a:schemeClr val="bg2">
                    <a:lumMod val="50000"/>
                  </a:schemeClr>
                </a:solidFill>
              </a:rPr>
              <a:t>EVIDENCIA EXPERIMENTAL APOYA </a:t>
            </a:r>
            <a:r>
              <a:rPr lang="es-MX" sz="1600" b="1" dirty="0">
                <a:solidFill>
                  <a:schemeClr val="bg2">
                    <a:lumMod val="50000"/>
                  </a:schemeClr>
                </a:solidFill>
              </a:rPr>
              <a:t>LA </a:t>
            </a:r>
            <a:r>
              <a:rPr lang="es-MX" sz="1600" b="1" dirty="0" smtClean="0">
                <a:solidFill>
                  <a:schemeClr val="bg2">
                    <a:lumMod val="50000"/>
                  </a:schemeClr>
                </a:solidFill>
              </a:rPr>
              <a:t>DNR</a:t>
            </a:r>
            <a:r>
              <a:rPr lang="es-MX" sz="1600" b="1" dirty="0" smtClean="0">
                <a:solidFill>
                  <a:schemeClr val="tx1">
                    <a:lumMod val="75000"/>
                    <a:lumOff val="25000"/>
                  </a:schemeClr>
                </a:solidFill>
              </a:rPr>
              <a:t> </a:t>
            </a:r>
          </a:p>
        </p:txBody>
      </p:sp>
      <p:pic>
        <p:nvPicPr>
          <p:cNvPr id="6" name="Picture 5" descr="F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6815" y="1576123"/>
            <a:ext cx="5988730" cy="4010970"/>
          </a:xfrm>
          <a:prstGeom prst="rect">
            <a:avLst/>
          </a:prstGeom>
          <a:noFill/>
          <a:ln w="9525">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8"/>
          <p:cNvSpPr txBox="1">
            <a:spLocks noChangeArrowheads="1"/>
          </p:cNvSpPr>
          <p:nvPr/>
        </p:nvSpPr>
        <p:spPr bwMode="auto">
          <a:xfrm>
            <a:off x="7211788" y="6292851"/>
            <a:ext cx="3917950"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14338">
              <a:spcBef>
                <a:spcPct val="0"/>
              </a:spcBef>
              <a:tabLst>
                <a:tab pos="657225" algn="l"/>
                <a:tab pos="1312863" algn="l"/>
                <a:tab pos="1970088" algn="l"/>
                <a:tab pos="2627313" algn="l"/>
                <a:tab pos="3282950" algn="l"/>
              </a:tabLst>
              <a:defRPr>
                <a:solidFill>
                  <a:schemeClr val="tx1"/>
                </a:solidFill>
                <a:latin typeface="Arial" panose="020B0604020202020204" pitchFamily="34" charset="0"/>
                <a:cs typeface="Arial" panose="020B0604020202020204" pitchFamily="34" charset="0"/>
              </a:defRPr>
            </a:lvl1pPr>
            <a:lvl2pPr marL="392113" indent="-196850" defTabSz="414338">
              <a:spcBef>
                <a:spcPct val="0"/>
              </a:spcBef>
              <a:tabLst>
                <a:tab pos="657225" algn="l"/>
                <a:tab pos="1312863" algn="l"/>
                <a:tab pos="1970088" algn="l"/>
                <a:tab pos="2627313" algn="l"/>
                <a:tab pos="3282950" algn="l"/>
              </a:tabLst>
              <a:defRPr>
                <a:solidFill>
                  <a:schemeClr val="tx1"/>
                </a:solidFill>
                <a:latin typeface="Arial" panose="020B0604020202020204" pitchFamily="34" charset="0"/>
                <a:cs typeface="Arial" panose="020B0604020202020204" pitchFamily="34" charset="0"/>
              </a:defRPr>
            </a:lvl2pPr>
            <a:lvl3pPr marL="587375" indent="-195263" defTabSz="414338">
              <a:spcBef>
                <a:spcPct val="0"/>
              </a:spcBef>
              <a:tabLst>
                <a:tab pos="657225" algn="l"/>
                <a:tab pos="1312863" algn="l"/>
                <a:tab pos="1970088" algn="l"/>
                <a:tab pos="2627313" algn="l"/>
                <a:tab pos="3282950" algn="l"/>
              </a:tabLst>
              <a:defRPr>
                <a:solidFill>
                  <a:schemeClr val="tx1"/>
                </a:solidFill>
                <a:latin typeface="Arial" panose="020B0604020202020204" pitchFamily="34" charset="0"/>
                <a:cs typeface="Arial" panose="020B0604020202020204" pitchFamily="34" charset="0"/>
              </a:defRPr>
            </a:lvl3pPr>
            <a:lvl4pPr marL="782638" indent="-195263" defTabSz="414338">
              <a:spcBef>
                <a:spcPct val="0"/>
              </a:spcBef>
              <a:tabLst>
                <a:tab pos="657225" algn="l"/>
                <a:tab pos="1312863" algn="l"/>
                <a:tab pos="1970088" algn="l"/>
                <a:tab pos="2627313" algn="l"/>
                <a:tab pos="3282950" algn="l"/>
              </a:tabLst>
              <a:defRPr>
                <a:solidFill>
                  <a:schemeClr val="tx1"/>
                </a:solidFill>
                <a:latin typeface="Arial" panose="020B0604020202020204" pitchFamily="34" charset="0"/>
                <a:cs typeface="Arial" panose="020B0604020202020204" pitchFamily="34" charset="0"/>
              </a:defRPr>
            </a:lvl4pPr>
            <a:lvl5pPr marL="979488" indent="-196850" defTabSz="414338">
              <a:spcBef>
                <a:spcPct val="0"/>
              </a:spcBef>
              <a:tabLst>
                <a:tab pos="657225" algn="l"/>
                <a:tab pos="1312863" algn="l"/>
                <a:tab pos="1970088" algn="l"/>
                <a:tab pos="2627313" algn="l"/>
                <a:tab pos="3282950" algn="l"/>
              </a:tabLst>
              <a:defRPr>
                <a:solidFill>
                  <a:schemeClr val="tx1"/>
                </a:solidFill>
                <a:latin typeface="Arial" panose="020B0604020202020204" pitchFamily="34" charset="0"/>
                <a:cs typeface="Arial" panose="020B0604020202020204" pitchFamily="34" charset="0"/>
              </a:defRPr>
            </a:lvl5pPr>
            <a:lvl6pPr marL="1436688" indent="-196850" defTabSz="414338" fontAlgn="base">
              <a:spcBef>
                <a:spcPct val="0"/>
              </a:spcBef>
              <a:spcAft>
                <a:spcPct val="0"/>
              </a:spcAft>
              <a:tabLst>
                <a:tab pos="657225" algn="l"/>
                <a:tab pos="1312863" algn="l"/>
                <a:tab pos="1970088" algn="l"/>
                <a:tab pos="2627313" algn="l"/>
                <a:tab pos="3282950" algn="l"/>
              </a:tabLst>
              <a:defRPr>
                <a:solidFill>
                  <a:schemeClr val="tx1"/>
                </a:solidFill>
                <a:latin typeface="Arial" panose="020B0604020202020204" pitchFamily="34" charset="0"/>
                <a:cs typeface="Arial" panose="020B0604020202020204" pitchFamily="34" charset="0"/>
              </a:defRPr>
            </a:lvl6pPr>
            <a:lvl7pPr marL="1893888" indent="-196850" defTabSz="414338" fontAlgn="base">
              <a:spcBef>
                <a:spcPct val="0"/>
              </a:spcBef>
              <a:spcAft>
                <a:spcPct val="0"/>
              </a:spcAft>
              <a:tabLst>
                <a:tab pos="657225" algn="l"/>
                <a:tab pos="1312863" algn="l"/>
                <a:tab pos="1970088" algn="l"/>
                <a:tab pos="2627313" algn="l"/>
                <a:tab pos="3282950" algn="l"/>
              </a:tabLst>
              <a:defRPr>
                <a:solidFill>
                  <a:schemeClr val="tx1"/>
                </a:solidFill>
                <a:latin typeface="Arial" panose="020B0604020202020204" pitchFamily="34" charset="0"/>
                <a:cs typeface="Arial" panose="020B0604020202020204" pitchFamily="34" charset="0"/>
              </a:defRPr>
            </a:lvl7pPr>
            <a:lvl8pPr marL="2351088" indent="-196850" defTabSz="414338" fontAlgn="base">
              <a:spcBef>
                <a:spcPct val="0"/>
              </a:spcBef>
              <a:spcAft>
                <a:spcPct val="0"/>
              </a:spcAft>
              <a:tabLst>
                <a:tab pos="657225" algn="l"/>
                <a:tab pos="1312863" algn="l"/>
                <a:tab pos="1970088" algn="l"/>
                <a:tab pos="2627313" algn="l"/>
                <a:tab pos="3282950" algn="l"/>
              </a:tabLst>
              <a:defRPr>
                <a:solidFill>
                  <a:schemeClr val="tx1"/>
                </a:solidFill>
                <a:latin typeface="Arial" panose="020B0604020202020204" pitchFamily="34" charset="0"/>
                <a:cs typeface="Arial" panose="020B0604020202020204" pitchFamily="34" charset="0"/>
              </a:defRPr>
            </a:lvl8pPr>
            <a:lvl9pPr marL="2808288" indent="-196850" defTabSz="414338" fontAlgn="base">
              <a:spcBef>
                <a:spcPct val="0"/>
              </a:spcBef>
              <a:spcAft>
                <a:spcPct val="0"/>
              </a:spcAft>
              <a:tabLst>
                <a:tab pos="657225" algn="l"/>
                <a:tab pos="1312863" algn="l"/>
                <a:tab pos="1970088" algn="l"/>
                <a:tab pos="2627313" algn="l"/>
                <a:tab pos="3282950" algn="l"/>
              </a:tabLst>
              <a:defRPr>
                <a:solidFill>
                  <a:schemeClr val="tx1"/>
                </a:solidFill>
                <a:latin typeface="Arial" panose="020B0604020202020204" pitchFamily="34" charset="0"/>
                <a:cs typeface="Arial" panose="020B0604020202020204" pitchFamily="34" charset="0"/>
              </a:defRPr>
            </a:lvl9pPr>
          </a:lstStyle>
          <a:p>
            <a:pPr hangingPunct="0">
              <a:lnSpc>
                <a:spcPct val="93000"/>
              </a:lnSpc>
              <a:buClr>
                <a:srgbClr val="000000"/>
              </a:buClr>
              <a:buSzPct val="45000"/>
              <a:buFont typeface="Wingdings" panose="05000000000000000000" pitchFamily="2" charset="2"/>
              <a:buNone/>
            </a:pPr>
            <a:r>
              <a:rPr lang="en-GB" altLang="es-MX" sz="1100" dirty="0">
                <a:solidFill>
                  <a:srgbClr val="000000"/>
                </a:solidFill>
              </a:rPr>
              <a:t>Katayama T et al. </a:t>
            </a:r>
            <a:r>
              <a:rPr lang="en-GB" altLang="es-MX" sz="1100" i="1" dirty="0">
                <a:solidFill>
                  <a:srgbClr val="000000"/>
                </a:solidFill>
              </a:rPr>
              <a:t>J Am Heart </a:t>
            </a:r>
            <a:r>
              <a:rPr lang="en-GB" altLang="es-MX" sz="1100" i="1" dirty="0" err="1">
                <a:solidFill>
                  <a:srgbClr val="000000"/>
                </a:solidFill>
              </a:rPr>
              <a:t>Assoc</a:t>
            </a:r>
            <a:r>
              <a:rPr lang="en-GB" altLang="es-MX" sz="1100" dirty="0">
                <a:solidFill>
                  <a:srgbClr val="000000"/>
                </a:solidFill>
              </a:rPr>
              <a:t> 2013;2:e000197</a:t>
            </a:r>
          </a:p>
        </p:txBody>
      </p:sp>
      <p:sp>
        <p:nvSpPr>
          <p:cNvPr id="8" name="CuadroTexto 7"/>
          <p:cNvSpPr txBox="1"/>
          <p:nvPr/>
        </p:nvSpPr>
        <p:spPr>
          <a:xfrm>
            <a:off x="1076083" y="5918534"/>
            <a:ext cx="4208524" cy="584775"/>
          </a:xfrm>
          <a:prstGeom prst="rect">
            <a:avLst/>
          </a:prstGeom>
          <a:noFill/>
        </p:spPr>
        <p:txBody>
          <a:bodyPr wrap="none" rtlCol="0">
            <a:spAutoFit/>
          </a:bodyPr>
          <a:lstStyle/>
          <a:p>
            <a:r>
              <a:rPr lang="es-MX" sz="1600" b="1" dirty="0" err="1">
                <a:solidFill>
                  <a:srgbClr val="0033CC"/>
                </a:solidFill>
                <a:effectLst>
                  <a:outerShdw blurRad="38100" dist="38100" dir="2700000" algn="tl">
                    <a:srgbClr val="000000">
                      <a:alpha val="43137"/>
                    </a:srgbClr>
                  </a:outerShdw>
                </a:effectLst>
              </a:rPr>
              <a:t>Cont</a:t>
            </a:r>
            <a:r>
              <a:rPr lang="es-MX" sz="1600" dirty="0"/>
              <a:t>, ratas sometidas a procedimiento </a:t>
            </a:r>
            <a:r>
              <a:rPr lang="es-MX" sz="1600" dirty="0" smtClean="0"/>
              <a:t>simulado</a:t>
            </a:r>
            <a:endParaRPr lang="es-MX" sz="1600" b="1" dirty="0" smtClean="0">
              <a:solidFill>
                <a:srgbClr val="FF0000"/>
              </a:solidFill>
              <a:effectLst>
                <a:outerShdw blurRad="38100" dist="38100" dir="2700000" algn="tl">
                  <a:srgbClr val="000000">
                    <a:alpha val="43137"/>
                  </a:srgbClr>
                </a:outerShdw>
              </a:effectLst>
            </a:endParaRPr>
          </a:p>
          <a:p>
            <a:r>
              <a:rPr lang="es-MX" sz="1600" b="1" dirty="0" smtClean="0">
                <a:solidFill>
                  <a:srgbClr val="FF0000"/>
                </a:solidFill>
                <a:effectLst>
                  <a:outerShdw blurRad="38100" dist="38100" dir="2700000" algn="tl">
                    <a:srgbClr val="000000">
                      <a:alpha val="43137"/>
                    </a:srgbClr>
                  </a:outerShdw>
                </a:effectLst>
              </a:rPr>
              <a:t>RD</a:t>
            </a:r>
            <a:r>
              <a:rPr lang="es-MX" sz="1600" dirty="0" smtClean="0"/>
              <a:t>, ratas sometidas a denervación renal</a:t>
            </a:r>
          </a:p>
        </p:txBody>
      </p:sp>
      <p:pic>
        <p:nvPicPr>
          <p:cNvPr id="9"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35503" y="615253"/>
            <a:ext cx="1065698" cy="127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Tree>
    <p:extLst>
      <p:ext uri="{BB962C8B-B14F-4D97-AF65-F5344CB8AC3E}">
        <p14:creationId xmlns:p14="http://schemas.microsoft.com/office/powerpoint/2010/main" val="1299842463"/>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395397" y="1801541"/>
            <a:ext cx="9357370" cy="3785652"/>
          </a:xfrm>
          <a:prstGeom prst="rect">
            <a:avLst/>
          </a:prstGeom>
          <a:noFill/>
        </p:spPr>
        <p:txBody>
          <a:bodyPr wrap="none" rtlCol="0">
            <a:spAutoFit/>
          </a:bodyPr>
          <a:lstStyle/>
          <a:p>
            <a:pPr marL="914400" lvl="1" indent="-457200">
              <a:buAutoNum type="arabicPeriod"/>
            </a:pPr>
            <a:r>
              <a:rPr lang="es-MX" sz="2400" b="1" dirty="0" smtClean="0">
                <a:solidFill>
                  <a:schemeClr val="tx1">
                    <a:lumMod val="65000"/>
                    <a:lumOff val="35000"/>
                  </a:schemeClr>
                </a:solidFill>
              </a:rPr>
              <a:t>EXISTE EVIDENCIA </a:t>
            </a:r>
            <a:r>
              <a:rPr lang="es-MX" sz="2400" b="1" dirty="0">
                <a:solidFill>
                  <a:schemeClr val="tx1">
                    <a:lumMod val="65000"/>
                    <a:lumOff val="35000"/>
                  </a:schemeClr>
                </a:solidFill>
              </a:rPr>
              <a:t>HISTÓRICA </a:t>
            </a:r>
            <a:r>
              <a:rPr lang="es-MX" sz="2400" b="1" dirty="0" smtClean="0">
                <a:solidFill>
                  <a:schemeClr val="tx1">
                    <a:lumMod val="65000"/>
                    <a:lumOff val="35000"/>
                  </a:schemeClr>
                </a:solidFill>
              </a:rPr>
              <a:t>Y EXPERIMENTAL DE LA EFICACIA </a:t>
            </a:r>
          </a:p>
          <a:p>
            <a:r>
              <a:rPr lang="es-MX" sz="2400" b="1" dirty="0">
                <a:solidFill>
                  <a:schemeClr val="tx1">
                    <a:lumMod val="65000"/>
                    <a:lumOff val="35000"/>
                  </a:schemeClr>
                </a:solidFill>
              </a:rPr>
              <a:t>	</a:t>
            </a:r>
            <a:r>
              <a:rPr lang="es-MX" sz="2400" b="1" dirty="0" smtClean="0">
                <a:solidFill>
                  <a:schemeClr val="tx1">
                    <a:lumMod val="65000"/>
                    <a:lumOff val="35000"/>
                  </a:schemeClr>
                </a:solidFill>
              </a:rPr>
              <a:t>DE LA DNR QUIRÚRGICA, DE SYMPLICITY 1 Y 2, Y OTRAS SERIES</a:t>
            </a:r>
          </a:p>
          <a:p>
            <a:endParaRPr lang="es-MX" sz="2400" b="1" dirty="0" smtClean="0">
              <a:solidFill>
                <a:schemeClr val="tx1">
                  <a:lumMod val="65000"/>
                  <a:lumOff val="35000"/>
                </a:schemeClr>
              </a:solidFill>
            </a:endParaRPr>
          </a:p>
          <a:p>
            <a:r>
              <a:rPr lang="es-MX" sz="2400" b="1" dirty="0" smtClean="0">
                <a:solidFill>
                  <a:schemeClr val="tx1">
                    <a:lumMod val="65000"/>
                    <a:lumOff val="35000"/>
                  </a:schemeClr>
                </a:solidFill>
              </a:rPr>
              <a:t>       2. 	AUNQUE EN EL ESTUDIO SYMPLICITY-HTN3 LA DNR NO RESULTÓ </a:t>
            </a:r>
          </a:p>
          <a:p>
            <a:r>
              <a:rPr lang="es-MX" sz="2400" b="1" dirty="0">
                <a:solidFill>
                  <a:schemeClr val="tx1">
                    <a:lumMod val="65000"/>
                    <a:lumOff val="35000"/>
                  </a:schemeClr>
                </a:solidFill>
              </a:rPr>
              <a:t>	</a:t>
            </a:r>
            <a:r>
              <a:rPr lang="es-MX" sz="2400" b="1" dirty="0" smtClean="0">
                <a:solidFill>
                  <a:schemeClr val="tx1">
                    <a:lumMod val="65000"/>
                    <a:lumOff val="35000"/>
                  </a:schemeClr>
                </a:solidFill>
              </a:rPr>
              <a:t>SUPERIOR AL TRATAMIENTO FARMACOLÓGICO, LO ADECUADO </a:t>
            </a:r>
          </a:p>
          <a:p>
            <a:r>
              <a:rPr lang="es-MX" sz="2400" b="1" dirty="0">
                <a:solidFill>
                  <a:schemeClr val="tx1">
                    <a:lumMod val="65000"/>
                    <a:lumOff val="35000"/>
                  </a:schemeClr>
                </a:solidFill>
              </a:rPr>
              <a:t>	</a:t>
            </a:r>
            <a:r>
              <a:rPr lang="es-MX" sz="2400" b="1" dirty="0" smtClean="0">
                <a:solidFill>
                  <a:schemeClr val="tx1">
                    <a:lumMod val="65000"/>
                    <a:lumOff val="35000"/>
                  </a:schemeClr>
                </a:solidFill>
              </a:rPr>
              <a:t>DE SUS PROCEDIMIENTOS DE ABLACIÓN ES CUESTIONABLE</a:t>
            </a:r>
          </a:p>
          <a:p>
            <a:endParaRPr lang="es-MX" sz="2400" b="1" dirty="0">
              <a:solidFill>
                <a:schemeClr val="tx1">
                  <a:lumMod val="65000"/>
                  <a:lumOff val="35000"/>
                </a:schemeClr>
              </a:solidFill>
            </a:endParaRPr>
          </a:p>
          <a:p>
            <a:r>
              <a:rPr lang="es-MX" sz="2400" b="1" dirty="0">
                <a:solidFill>
                  <a:schemeClr val="tx1">
                    <a:lumMod val="65000"/>
                    <a:lumOff val="35000"/>
                  </a:schemeClr>
                </a:solidFill>
              </a:rPr>
              <a:t> </a:t>
            </a:r>
            <a:r>
              <a:rPr lang="es-MX" sz="2400" b="1" dirty="0" smtClean="0">
                <a:solidFill>
                  <a:schemeClr val="tx1">
                    <a:lumMod val="65000"/>
                    <a:lumOff val="35000"/>
                  </a:schemeClr>
                </a:solidFill>
              </a:rPr>
              <a:t>      3. 	ES IMPRESCINDIBLE UN ESTUDIO QUE CUANTIFIQUE EL EFECTO </a:t>
            </a:r>
          </a:p>
          <a:p>
            <a:r>
              <a:rPr lang="es-MX" sz="2400" b="1" dirty="0">
                <a:solidFill>
                  <a:schemeClr val="tx1">
                    <a:lumMod val="65000"/>
                    <a:lumOff val="35000"/>
                  </a:schemeClr>
                </a:solidFill>
              </a:rPr>
              <a:t>	</a:t>
            </a:r>
            <a:r>
              <a:rPr lang="es-MX" sz="2400" b="1" dirty="0" smtClean="0">
                <a:solidFill>
                  <a:schemeClr val="tx1">
                    <a:lumMod val="65000"/>
                    <a:lumOff val="35000"/>
                  </a:schemeClr>
                </a:solidFill>
              </a:rPr>
              <a:t>FUNCIONAL DE LA DNR PERCUTÁNEA</a:t>
            </a:r>
            <a:r>
              <a:rPr lang="es-MX" sz="2400" b="1" dirty="0">
                <a:solidFill>
                  <a:schemeClr val="tx1">
                    <a:lumMod val="65000"/>
                    <a:lumOff val="35000"/>
                  </a:schemeClr>
                </a:solidFill>
              </a:rPr>
              <a:t> </a:t>
            </a:r>
            <a:r>
              <a:rPr lang="es-MX" sz="2400" b="1" dirty="0" smtClean="0">
                <a:solidFill>
                  <a:schemeClr val="tx1">
                    <a:lumMod val="65000"/>
                    <a:lumOff val="35000"/>
                  </a:schemeClr>
                </a:solidFill>
              </a:rPr>
              <a:t>ANTES DE CONCLUIR QUE </a:t>
            </a:r>
          </a:p>
          <a:p>
            <a:r>
              <a:rPr lang="es-MX" sz="2400" b="1" dirty="0">
                <a:solidFill>
                  <a:schemeClr val="tx1">
                    <a:lumMod val="65000"/>
                    <a:lumOff val="35000"/>
                  </a:schemeClr>
                </a:solidFill>
              </a:rPr>
              <a:t>	</a:t>
            </a:r>
            <a:r>
              <a:rPr lang="es-MX" sz="2400" b="1" dirty="0" smtClean="0">
                <a:solidFill>
                  <a:schemeClr val="tx1">
                    <a:lumMod val="65000"/>
                    <a:lumOff val="35000"/>
                  </a:schemeClr>
                </a:solidFill>
              </a:rPr>
              <a:t>NO ES UNA ALTERNATIVA ANTIHIPERTENSIVA  ÚTIL</a:t>
            </a:r>
            <a:endParaRPr lang="es-MX" sz="2400" b="1" dirty="0">
              <a:solidFill>
                <a:schemeClr val="tx1">
                  <a:lumMod val="65000"/>
                  <a:lumOff val="35000"/>
                </a:schemeClr>
              </a:solidFill>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6083" y="629767"/>
            <a:ext cx="1214323" cy="1214323"/>
          </a:xfrm>
          <a:prstGeom prst="rect">
            <a:avLst/>
          </a:prstGeom>
        </p:spPr>
      </p:pic>
      <p:sp>
        <p:nvSpPr>
          <p:cNvPr id="5" name="CuadroTexto 4"/>
          <p:cNvSpPr txBox="1"/>
          <p:nvPr/>
        </p:nvSpPr>
        <p:spPr>
          <a:xfrm>
            <a:off x="2509908" y="592524"/>
            <a:ext cx="3422347" cy="892552"/>
          </a:xfrm>
          <a:prstGeom prst="rect">
            <a:avLst/>
          </a:prstGeom>
          <a:noFill/>
        </p:spPr>
        <p:txBody>
          <a:bodyPr wrap="none" rtlCol="0">
            <a:spAutoFit/>
          </a:bodyPr>
          <a:lstStyle/>
          <a:p>
            <a:r>
              <a:rPr lang="es-MX" sz="2800" dirty="0" smtClean="0">
                <a:solidFill>
                  <a:schemeClr val="tx1">
                    <a:lumMod val="75000"/>
                    <a:lumOff val="25000"/>
                  </a:schemeClr>
                </a:solidFill>
              </a:rPr>
              <a:t>DENERVACIÓN RENAL</a:t>
            </a:r>
            <a:r>
              <a:rPr lang="es-MX" sz="2000" dirty="0">
                <a:solidFill>
                  <a:schemeClr val="tx1">
                    <a:lumMod val="75000"/>
                    <a:lumOff val="25000"/>
                  </a:schemeClr>
                </a:solidFill>
              </a:rPr>
              <a:t> </a:t>
            </a:r>
            <a:endParaRPr lang="es-MX" sz="2000" dirty="0" smtClean="0">
              <a:solidFill>
                <a:schemeClr val="tx1">
                  <a:lumMod val="75000"/>
                  <a:lumOff val="25000"/>
                </a:schemeClr>
              </a:solidFill>
            </a:endParaRPr>
          </a:p>
          <a:p>
            <a:r>
              <a:rPr lang="es-MX" sz="2400" b="1" dirty="0" smtClean="0">
                <a:solidFill>
                  <a:srgbClr val="0033CC"/>
                </a:solidFill>
              </a:rPr>
              <a:t>CONCLUSIONES</a:t>
            </a:r>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35503" y="615253"/>
            <a:ext cx="1065698" cy="127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Tree>
    <p:extLst>
      <p:ext uri="{BB962C8B-B14F-4D97-AF65-F5344CB8AC3E}">
        <p14:creationId xmlns:p14="http://schemas.microsoft.com/office/powerpoint/2010/main" val="10063958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61446" y="1013442"/>
            <a:ext cx="5982728" cy="4832092"/>
          </a:xfrm>
          <a:prstGeom prst="rect">
            <a:avLst/>
          </a:prstGeom>
          <a:noFill/>
        </p:spPr>
        <p:txBody>
          <a:bodyPr wrap="none" rtlCol="0">
            <a:spAutoFit/>
          </a:bodyPr>
          <a:lstStyle/>
          <a:p>
            <a:r>
              <a:rPr lang="es-MX" sz="2800" dirty="0" smtClean="0"/>
              <a:t>MANEJO ENDOVASCULAR DE LA HTA</a:t>
            </a:r>
          </a:p>
          <a:p>
            <a:r>
              <a:rPr lang="es-MX" sz="2400" dirty="0" smtClean="0"/>
              <a:t>(</a:t>
            </a:r>
            <a:r>
              <a:rPr lang="es-MX" sz="2400" b="1" i="1" dirty="0" smtClean="0">
                <a:solidFill>
                  <a:schemeClr val="tx1">
                    <a:lumMod val="75000"/>
                    <a:lumOff val="25000"/>
                  </a:schemeClr>
                </a:solidFill>
              </a:rPr>
              <a:t>Denervación renal</a:t>
            </a:r>
            <a:r>
              <a:rPr lang="es-MX" sz="2400" dirty="0" smtClean="0"/>
              <a:t>):</a:t>
            </a:r>
          </a:p>
          <a:p>
            <a:endParaRPr lang="es-MX" dirty="0"/>
          </a:p>
          <a:p>
            <a:r>
              <a:rPr lang="es-MX" sz="2000" dirty="0" smtClean="0"/>
              <a:t>1. EN QUÉ CONSISTE</a:t>
            </a:r>
          </a:p>
          <a:p>
            <a:endParaRPr lang="es-MX" sz="2000" dirty="0"/>
          </a:p>
          <a:p>
            <a:r>
              <a:rPr lang="es-MX" sz="2000" dirty="0" smtClean="0"/>
              <a:t>2. EN QUÉ SE FUNDAMENTA</a:t>
            </a:r>
          </a:p>
          <a:p>
            <a:endParaRPr lang="es-MX" sz="2000" dirty="0"/>
          </a:p>
          <a:p>
            <a:r>
              <a:rPr lang="es-MX" sz="2000" dirty="0" smtClean="0"/>
              <a:t>3. </a:t>
            </a:r>
            <a:r>
              <a:rPr lang="es-MX" sz="2000" dirty="0"/>
              <a:t>RESULTADOS </a:t>
            </a:r>
            <a:r>
              <a:rPr lang="es-MX" sz="2000" dirty="0" smtClean="0"/>
              <a:t>INICIALES y OPTIMISMO DESBORDADO</a:t>
            </a:r>
          </a:p>
          <a:p>
            <a:endParaRPr lang="es-MX" sz="2000" dirty="0" smtClean="0"/>
          </a:p>
          <a:p>
            <a:r>
              <a:rPr lang="es-MX" sz="2000" dirty="0" smtClean="0"/>
              <a:t>4. ESTUDIOS SUBSECUENTES y DECEPCIÓN EXTENDIDA</a:t>
            </a:r>
          </a:p>
          <a:p>
            <a:endParaRPr lang="es-MX" sz="2000" dirty="0"/>
          </a:p>
          <a:p>
            <a:r>
              <a:rPr lang="es-MX" sz="2000" dirty="0" smtClean="0"/>
              <a:t>5. COTEJO Y DISCUSIÓN</a:t>
            </a:r>
          </a:p>
          <a:p>
            <a:endParaRPr lang="es-MX" sz="2000" dirty="0"/>
          </a:p>
          <a:p>
            <a:r>
              <a:rPr lang="es-MX" sz="2000" dirty="0" smtClean="0"/>
              <a:t>6. CONCLUSIONES</a:t>
            </a:r>
            <a:endParaRPr lang="es-MX" sz="2000" dirty="0"/>
          </a:p>
          <a:p>
            <a:endParaRPr lang="es-MX" dirty="0"/>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6083" y="629767"/>
            <a:ext cx="1214323" cy="1214323"/>
          </a:xfrm>
          <a:prstGeom prst="rect">
            <a:avLst/>
          </a:prstGeom>
        </p:spPr>
      </p:pic>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35503" y="615253"/>
            <a:ext cx="1065698" cy="127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Tree>
    <p:extLst>
      <p:ext uri="{BB962C8B-B14F-4D97-AF65-F5344CB8AC3E}">
        <p14:creationId xmlns:p14="http://schemas.microsoft.com/office/powerpoint/2010/main" val="36778599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6"/>
          <p:cNvGrpSpPr>
            <a:grpSpLocks/>
          </p:cNvGrpSpPr>
          <p:nvPr/>
        </p:nvGrpSpPr>
        <p:grpSpPr bwMode="auto">
          <a:xfrm>
            <a:off x="4148511" y="3201703"/>
            <a:ext cx="3900488" cy="2651125"/>
            <a:chOff x="340" y="1987"/>
            <a:chExt cx="2457" cy="167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8" y="2029"/>
              <a:ext cx="2399" cy="1628"/>
            </a:xfrm>
            <a:prstGeom prst="rect">
              <a:avLst/>
            </a:prstGeom>
            <a:noFill/>
            <a:ln w="9525">
              <a:solidFill>
                <a:srgbClr val="F8981D"/>
              </a:solidFill>
              <a:miter lim="800000"/>
              <a:headEnd/>
              <a:tailEnd/>
            </a:ln>
            <a:extLst>
              <a:ext uri="{909E8E84-426E-40DD-AFC4-6F175D3DCCD1}">
                <a14:hiddenFill xmlns:a14="http://schemas.microsoft.com/office/drawing/2010/main">
                  <a:solidFill>
                    <a:srgbClr val="FFFFFF"/>
                  </a:solidFill>
                </a14:hiddenFill>
              </a:ext>
            </a:extLst>
          </p:spPr>
        </p:pic>
        <p:grpSp>
          <p:nvGrpSpPr>
            <p:cNvPr id="5" name="Group 29"/>
            <p:cNvGrpSpPr>
              <a:grpSpLocks/>
            </p:cNvGrpSpPr>
            <p:nvPr/>
          </p:nvGrpSpPr>
          <p:grpSpPr bwMode="auto">
            <a:xfrm>
              <a:off x="863" y="2150"/>
              <a:ext cx="1725" cy="1387"/>
              <a:chOff x="4912279" y="2544041"/>
              <a:chExt cx="3409785" cy="3029609"/>
            </a:xfrm>
          </p:grpSpPr>
          <p:cxnSp>
            <p:nvCxnSpPr>
              <p:cNvPr id="12" name="Straight Arrow Connector 70"/>
              <p:cNvCxnSpPr>
                <a:cxnSpLocks noChangeShapeType="1"/>
              </p:cNvCxnSpPr>
              <p:nvPr/>
            </p:nvCxnSpPr>
            <p:spPr bwMode="auto">
              <a:xfrm rot="5400000" flipH="1" flipV="1">
                <a:off x="6478118" y="3552477"/>
                <a:ext cx="2499145" cy="482274"/>
              </a:xfrm>
              <a:prstGeom prst="straightConnector1">
                <a:avLst/>
              </a:prstGeom>
              <a:noFill/>
              <a:ln w="19050">
                <a:solidFill>
                  <a:srgbClr val="262626"/>
                </a:solidFill>
                <a:round/>
                <a:headEnd/>
                <a:tailEnd type="arrow" w="med" len="med"/>
              </a:ln>
              <a:effectLst>
                <a:outerShdw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13" name="Straight Arrow Connector 71"/>
              <p:cNvCxnSpPr>
                <a:cxnSpLocks noChangeShapeType="1"/>
              </p:cNvCxnSpPr>
              <p:nvPr/>
            </p:nvCxnSpPr>
            <p:spPr bwMode="auto">
              <a:xfrm rot="16200000" flipV="1">
                <a:off x="6889176" y="4445807"/>
                <a:ext cx="1180241" cy="14516"/>
              </a:xfrm>
              <a:prstGeom prst="straightConnector1">
                <a:avLst/>
              </a:prstGeom>
              <a:noFill/>
              <a:ln w="19050">
                <a:solidFill>
                  <a:srgbClr val="262626"/>
                </a:solidFill>
                <a:round/>
                <a:headEnd/>
                <a:tailEnd type="arrow" w="med" len="med"/>
              </a:ln>
              <a:effectLst>
                <a:outerShdw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14" name="Straight Arrow Connector 72"/>
              <p:cNvCxnSpPr>
                <a:cxnSpLocks noChangeShapeType="1"/>
              </p:cNvCxnSpPr>
              <p:nvPr/>
            </p:nvCxnSpPr>
            <p:spPr bwMode="auto">
              <a:xfrm rot="16200000" flipV="1">
                <a:off x="6687578" y="4244210"/>
                <a:ext cx="1296331" cy="301622"/>
              </a:xfrm>
              <a:prstGeom prst="straightConnector1">
                <a:avLst/>
              </a:prstGeom>
              <a:noFill/>
              <a:ln w="19050">
                <a:solidFill>
                  <a:srgbClr val="262626"/>
                </a:solidFill>
                <a:round/>
                <a:headEnd/>
                <a:tailEnd type="arrow" w="med" len="med"/>
              </a:ln>
              <a:effectLst>
                <a:outerShdw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15" name="Straight Arrow Connector 73"/>
              <p:cNvCxnSpPr>
                <a:cxnSpLocks noChangeShapeType="1"/>
              </p:cNvCxnSpPr>
              <p:nvPr/>
            </p:nvCxnSpPr>
            <p:spPr bwMode="auto">
              <a:xfrm rot="-5400000" flipH="1" flipV="1">
                <a:off x="5934184" y="4021281"/>
                <a:ext cx="530464" cy="2574275"/>
              </a:xfrm>
              <a:prstGeom prst="straightConnector1">
                <a:avLst/>
              </a:prstGeom>
              <a:noFill/>
              <a:ln w="19050">
                <a:solidFill>
                  <a:srgbClr val="262626"/>
                </a:solidFill>
                <a:round/>
                <a:headEnd/>
                <a:tailEnd type="arrow" w="med" len="med"/>
              </a:ln>
              <a:effectLst>
                <a:outerShdw dist="23000" dir="5400000" rotWithShape="0">
                  <a:srgbClr val="808080">
                    <a:alpha val="34998"/>
                  </a:srgbClr>
                </a:outerShdw>
              </a:effectLst>
              <a:extLst>
                <a:ext uri="{909E8E84-426E-40DD-AFC4-6F175D3DCCD1}">
                  <a14:hiddenFill xmlns:a14="http://schemas.microsoft.com/office/drawing/2010/main">
                    <a:noFill/>
                  </a14:hiddenFill>
                </a:ext>
              </a:extLst>
            </p:spPr>
          </p:cxnSp>
          <p:cxnSp>
            <p:nvCxnSpPr>
              <p:cNvPr id="16" name="Straight Arrow Connector 74"/>
              <p:cNvCxnSpPr>
                <a:cxnSpLocks noChangeShapeType="1"/>
              </p:cNvCxnSpPr>
              <p:nvPr/>
            </p:nvCxnSpPr>
            <p:spPr bwMode="auto">
              <a:xfrm rot="5400000" flipH="1" flipV="1">
                <a:off x="6990912" y="3712034"/>
                <a:ext cx="1826794" cy="835510"/>
              </a:xfrm>
              <a:prstGeom prst="straightConnector1">
                <a:avLst/>
              </a:prstGeom>
              <a:noFill/>
              <a:ln w="19050">
                <a:solidFill>
                  <a:srgbClr val="262626"/>
                </a:solidFill>
                <a:round/>
                <a:headEnd/>
                <a:tailEnd type="arrow" w="med" len="med"/>
              </a:ln>
              <a:effectLst>
                <a:outerShdw dist="23000" dir="5400000" rotWithShape="0">
                  <a:srgbClr val="808080">
                    <a:alpha val="34998"/>
                  </a:srgbClr>
                </a:outerShdw>
              </a:effectLst>
              <a:extLst>
                <a:ext uri="{909E8E84-426E-40DD-AFC4-6F175D3DCCD1}">
                  <a14:hiddenFill xmlns:a14="http://schemas.microsoft.com/office/drawing/2010/main">
                    <a:noFill/>
                  </a14:hiddenFill>
                </a:ext>
              </a:extLst>
            </p:spPr>
          </p:cxnSp>
        </p:grpSp>
        <p:sp>
          <p:nvSpPr>
            <p:cNvPr id="6" name="Rectangle 5"/>
            <p:cNvSpPr>
              <a:spLocks noChangeArrowheads="1"/>
            </p:cNvSpPr>
            <p:nvPr/>
          </p:nvSpPr>
          <p:spPr bwMode="auto">
            <a:xfrm>
              <a:off x="340" y="1987"/>
              <a:ext cx="49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s-MX" sz="1600" b="1" i="1">
                  <a:latin typeface="Calibri" panose="020F0502020204030204" pitchFamily="34" charset="0"/>
                  <a:ea typeface="MS PGothic" panose="020B0600070205080204" pitchFamily="34" charset="-128"/>
                </a:rPr>
                <a:t>Lumen</a:t>
              </a:r>
            </a:p>
          </p:txBody>
        </p:sp>
        <p:sp>
          <p:nvSpPr>
            <p:cNvPr id="7" name="Rectangle 6"/>
            <p:cNvSpPr>
              <a:spLocks noChangeArrowheads="1"/>
            </p:cNvSpPr>
            <p:nvPr/>
          </p:nvSpPr>
          <p:spPr bwMode="auto">
            <a:xfrm>
              <a:off x="824" y="2432"/>
              <a:ext cx="52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s-MX" sz="1600" b="1" i="1">
                  <a:latin typeface="Calibri" panose="020F0502020204030204" pitchFamily="34" charset="0"/>
                  <a:ea typeface="MS PGothic" panose="020B0600070205080204" pitchFamily="34" charset="-128"/>
                </a:rPr>
                <a:t>Media</a:t>
              </a:r>
            </a:p>
          </p:txBody>
        </p:sp>
        <p:sp>
          <p:nvSpPr>
            <p:cNvPr id="8" name="Rectangle 7"/>
            <p:cNvSpPr>
              <a:spLocks noChangeArrowheads="1"/>
            </p:cNvSpPr>
            <p:nvPr/>
          </p:nvSpPr>
          <p:spPr bwMode="auto">
            <a:xfrm>
              <a:off x="1300" y="3082"/>
              <a:ext cx="73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s-MX" sz="1600" b="1" i="1">
                  <a:latin typeface="Calibri" panose="020F0502020204030204" pitchFamily="34" charset="0"/>
                  <a:ea typeface="MS PGothic" panose="020B0600070205080204" pitchFamily="34" charset="-128"/>
                </a:rPr>
                <a:t>Adventicia</a:t>
              </a:r>
            </a:p>
          </p:txBody>
        </p:sp>
        <p:sp>
          <p:nvSpPr>
            <p:cNvPr id="9" name="Rectangle 7"/>
            <p:cNvSpPr>
              <a:spLocks noChangeArrowheads="1"/>
            </p:cNvSpPr>
            <p:nvPr/>
          </p:nvSpPr>
          <p:spPr bwMode="auto">
            <a:xfrm>
              <a:off x="2048" y="3227"/>
              <a:ext cx="666"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0000"/>
                </a:lnSpc>
              </a:pPr>
              <a:r>
                <a:rPr lang="en-US" altLang="es-MX" sz="1600" b="1">
                  <a:latin typeface="Calibri" panose="020F0502020204030204" pitchFamily="34" charset="0"/>
                  <a:ea typeface="MS PGothic" panose="020B0600070205080204" pitchFamily="34" charset="-128"/>
                </a:rPr>
                <a:t>Nervios</a:t>
              </a:r>
            </a:p>
            <a:p>
              <a:pPr algn="ctr">
                <a:lnSpc>
                  <a:spcPct val="80000"/>
                </a:lnSpc>
              </a:pPr>
              <a:r>
                <a:rPr lang="en-US" altLang="es-MX" sz="1600" b="1">
                  <a:latin typeface="Calibri" panose="020F0502020204030204" pitchFamily="34" charset="0"/>
                  <a:ea typeface="MS PGothic" panose="020B0600070205080204" pitchFamily="34" charset="-128"/>
                </a:rPr>
                <a:t>renales</a:t>
              </a:r>
            </a:p>
          </p:txBody>
        </p:sp>
      </p:grpSp>
      <p:sp>
        <p:nvSpPr>
          <p:cNvPr id="31" name="CuadroTexto 30"/>
          <p:cNvSpPr txBox="1"/>
          <p:nvPr/>
        </p:nvSpPr>
        <p:spPr>
          <a:xfrm>
            <a:off x="2509908" y="592524"/>
            <a:ext cx="3422347" cy="892552"/>
          </a:xfrm>
          <a:prstGeom prst="rect">
            <a:avLst/>
          </a:prstGeom>
          <a:noFill/>
        </p:spPr>
        <p:txBody>
          <a:bodyPr wrap="none" rtlCol="0">
            <a:spAutoFit/>
          </a:bodyPr>
          <a:lstStyle/>
          <a:p>
            <a:r>
              <a:rPr lang="es-MX" sz="2800" dirty="0" smtClean="0">
                <a:solidFill>
                  <a:schemeClr val="tx1">
                    <a:lumMod val="75000"/>
                    <a:lumOff val="25000"/>
                  </a:schemeClr>
                </a:solidFill>
              </a:rPr>
              <a:t>DENERVACIÓN RENAL</a:t>
            </a:r>
            <a:r>
              <a:rPr lang="es-MX" sz="2000" dirty="0">
                <a:solidFill>
                  <a:schemeClr val="tx1">
                    <a:lumMod val="75000"/>
                    <a:lumOff val="25000"/>
                  </a:schemeClr>
                </a:solidFill>
              </a:rPr>
              <a:t> </a:t>
            </a:r>
            <a:endParaRPr lang="es-MX" sz="2000" dirty="0" smtClean="0">
              <a:solidFill>
                <a:schemeClr val="tx1">
                  <a:lumMod val="75000"/>
                  <a:lumOff val="25000"/>
                </a:schemeClr>
              </a:solidFill>
            </a:endParaRPr>
          </a:p>
          <a:p>
            <a:r>
              <a:rPr lang="es-MX" sz="2400" b="1" dirty="0" smtClean="0">
                <a:solidFill>
                  <a:schemeClr val="tx1">
                    <a:lumMod val="75000"/>
                    <a:lumOff val="25000"/>
                  </a:schemeClr>
                </a:solidFill>
              </a:rPr>
              <a:t>EN QUÉ CONSISTE</a:t>
            </a:r>
          </a:p>
        </p:txBody>
      </p:sp>
      <p:pic>
        <p:nvPicPr>
          <p:cNvPr id="33" name="Imagen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083" y="629767"/>
            <a:ext cx="1214323" cy="1214323"/>
          </a:xfrm>
          <a:prstGeom prst="rect">
            <a:avLst/>
          </a:prstGeom>
        </p:spPr>
      </p:pic>
      <p:sp>
        <p:nvSpPr>
          <p:cNvPr id="10" name="CuadroTexto 9"/>
          <p:cNvSpPr txBox="1"/>
          <p:nvPr/>
        </p:nvSpPr>
        <p:spPr>
          <a:xfrm>
            <a:off x="2509908" y="1886357"/>
            <a:ext cx="6733062" cy="1015663"/>
          </a:xfrm>
          <a:prstGeom prst="rect">
            <a:avLst/>
          </a:prstGeom>
          <a:noFill/>
        </p:spPr>
        <p:txBody>
          <a:bodyPr wrap="none" rtlCol="0">
            <a:spAutoFit/>
          </a:bodyPr>
          <a:lstStyle/>
          <a:p>
            <a:pPr>
              <a:lnSpc>
                <a:spcPct val="150000"/>
              </a:lnSpc>
            </a:pPr>
            <a:r>
              <a:rPr lang="es-MX" sz="2000" b="1" dirty="0" smtClean="0">
                <a:solidFill>
                  <a:schemeClr val="tx1">
                    <a:lumMod val="75000"/>
                    <a:lumOff val="25000"/>
                  </a:schemeClr>
                </a:solidFill>
              </a:rPr>
              <a:t>ABLACIÓN TRANSLUMINAL DE NERVIOS RENALES MEDIANTE </a:t>
            </a:r>
          </a:p>
          <a:p>
            <a:pPr>
              <a:lnSpc>
                <a:spcPct val="150000"/>
              </a:lnSpc>
            </a:pPr>
            <a:r>
              <a:rPr lang="es-MX" sz="2000" b="1" dirty="0" smtClean="0">
                <a:solidFill>
                  <a:schemeClr val="tx1">
                    <a:lumMod val="75000"/>
                    <a:lumOff val="25000"/>
                  </a:schemeClr>
                </a:solidFill>
              </a:rPr>
              <a:t>LA APLICACIÓN DE RADIOFRECUENCIA POR VIA PERCUTÁNEA </a:t>
            </a:r>
            <a:endParaRPr lang="es-MX" sz="2000" b="1" dirty="0">
              <a:solidFill>
                <a:schemeClr val="tx1">
                  <a:lumMod val="75000"/>
                  <a:lumOff val="25000"/>
                </a:schemeClr>
              </a:solidFill>
            </a:endParaRPr>
          </a:p>
        </p:txBody>
      </p:sp>
      <p:pic>
        <p:nvPicPr>
          <p:cNvPr id="1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35503" y="615253"/>
            <a:ext cx="1065698" cy="127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Tree>
    <p:extLst>
      <p:ext uri="{BB962C8B-B14F-4D97-AF65-F5344CB8AC3E}">
        <p14:creationId xmlns:p14="http://schemas.microsoft.com/office/powerpoint/2010/main" val="24616675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2106160" y="1844090"/>
            <a:ext cx="7913228" cy="4684611"/>
          </a:xfrm>
          <a:prstGeom prst="rect">
            <a:avLst/>
          </a:prstGeom>
          <a:solidFill>
            <a:schemeClr val="bg1">
              <a:lumMod val="95000"/>
            </a:schemeClr>
          </a:solidFill>
          <a:ln w="9525">
            <a:solidFill>
              <a:schemeClr val="bg1">
                <a:lumMod val="95000"/>
              </a:schemeClr>
            </a:solidFill>
            <a:miter lim="800000"/>
            <a:headEnd/>
            <a:tailEnd/>
          </a:ln>
          <a:effectLst/>
        </p:spPr>
        <p:txBody>
          <a:bodyPr wrap="none" anchor="ctr"/>
          <a:lstStyle/>
          <a:p>
            <a:endParaRPr lang="es-MX"/>
          </a:p>
        </p:txBody>
      </p:sp>
      <p:sp>
        <p:nvSpPr>
          <p:cNvPr id="3" name="Text Box 8"/>
          <p:cNvSpPr txBox="1">
            <a:spLocks noChangeArrowheads="1"/>
          </p:cNvSpPr>
          <p:nvPr/>
        </p:nvSpPr>
        <p:spPr bwMode="auto">
          <a:xfrm>
            <a:off x="2512557" y="1869389"/>
            <a:ext cx="3536994" cy="461665"/>
          </a:xfrm>
          <a:prstGeom prst="rect">
            <a:avLst/>
          </a:prstGeom>
          <a:noFill/>
          <a:ln>
            <a:noFill/>
          </a:ln>
          <a:effectLst/>
          <a:extLst>
            <a:ext uri="{909E8E84-426E-40DD-AFC4-6F175D3DCCD1}">
              <a14:hiddenFill xmlns:a14="http://schemas.microsoft.com/office/drawing/2010/main">
                <a:solidFill>
                  <a:srgbClr val="9900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MX" altLang="es-MX" sz="2400" b="1"/>
              <a:t>1. </a:t>
            </a:r>
            <a:r>
              <a:rPr lang="es-MX" altLang="es-MX" b="1" i="1">
                <a:solidFill>
                  <a:srgbClr val="990033"/>
                </a:solidFill>
              </a:rPr>
              <a:t>“Transmuralidad”</a:t>
            </a:r>
            <a:r>
              <a:rPr lang="es-MX" altLang="es-MX">
                <a:solidFill>
                  <a:srgbClr val="990033"/>
                </a:solidFill>
              </a:rPr>
              <a:t> (penetración)</a:t>
            </a:r>
            <a:endParaRPr lang="es-ES" altLang="es-MX">
              <a:solidFill>
                <a:srgbClr val="990033"/>
              </a:solidFill>
            </a:endParaRPr>
          </a:p>
        </p:txBody>
      </p:sp>
      <p:grpSp>
        <p:nvGrpSpPr>
          <p:cNvPr id="4" name="Group 9"/>
          <p:cNvGrpSpPr>
            <a:grpSpLocks/>
          </p:cNvGrpSpPr>
          <p:nvPr/>
        </p:nvGrpSpPr>
        <p:grpSpPr bwMode="auto">
          <a:xfrm>
            <a:off x="3314247" y="2753626"/>
            <a:ext cx="3803650" cy="3630613"/>
            <a:chOff x="1657" y="1008"/>
            <a:chExt cx="2396" cy="2287"/>
          </a:xfrm>
        </p:grpSpPr>
        <p:sp>
          <p:nvSpPr>
            <p:cNvPr id="5" name="Oval 10"/>
            <p:cNvSpPr>
              <a:spLocks noChangeArrowheads="1"/>
            </p:cNvSpPr>
            <p:nvPr/>
          </p:nvSpPr>
          <p:spPr bwMode="auto">
            <a:xfrm>
              <a:off x="1657" y="1013"/>
              <a:ext cx="2396" cy="2282"/>
            </a:xfrm>
            <a:prstGeom prst="ellipse">
              <a:avLst/>
            </a:prstGeom>
            <a:solidFill>
              <a:srgbClr val="FFCC99"/>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6" name="Oval 11"/>
            <p:cNvSpPr>
              <a:spLocks noChangeArrowheads="1"/>
            </p:cNvSpPr>
            <p:nvPr/>
          </p:nvSpPr>
          <p:spPr bwMode="auto">
            <a:xfrm>
              <a:off x="1817" y="1162"/>
              <a:ext cx="2084" cy="1983"/>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7" name="Oval 12"/>
            <p:cNvSpPr>
              <a:spLocks noChangeArrowheads="1"/>
            </p:cNvSpPr>
            <p:nvPr/>
          </p:nvSpPr>
          <p:spPr bwMode="auto">
            <a:xfrm>
              <a:off x="1989" y="1308"/>
              <a:ext cx="1766" cy="1679"/>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8" name="Oval 13"/>
            <p:cNvSpPr>
              <a:spLocks noChangeArrowheads="1"/>
            </p:cNvSpPr>
            <p:nvPr/>
          </p:nvSpPr>
          <p:spPr bwMode="auto">
            <a:xfrm>
              <a:off x="2878" y="1008"/>
              <a:ext cx="67" cy="6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9" name="Oval 14"/>
            <p:cNvSpPr>
              <a:spLocks noChangeArrowheads="1"/>
            </p:cNvSpPr>
            <p:nvPr/>
          </p:nvSpPr>
          <p:spPr bwMode="auto">
            <a:xfrm>
              <a:off x="2334" y="1171"/>
              <a:ext cx="67" cy="6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0" name="Oval 15"/>
            <p:cNvSpPr>
              <a:spLocks noChangeArrowheads="1"/>
            </p:cNvSpPr>
            <p:nvPr/>
          </p:nvSpPr>
          <p:spPr bwMode="auto">
            <a:xfrm>
              <a:off x="3323" y="1152"/>
              <a:ext cx="67" cy="6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1" name="Oval 16"/>
            <p:cNvSpPr>
              <a:spLocks noChangeArrowheads="1"/>
            </p:cNvSpPr>
            <p:nvPr/>
          </p:nvSpPr>
          <p:spPr bwMode="auto">
            <a:xfrm>
              <a:off x="1753" y="1958"/>
              <a:ext cx="68" cy="6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2" name="Oval 17"/>
            <p:cNvSpPr>
              <a:spLocks noChangeArrowheads="1"/>
            </p:cNvSpPr>
            <p:nvPr/>
          </p:nvSpPr>
          <p:spPr bwMode="auto">
            <a:xfrm>
              <a:off x="3817" y="1670"/>
              <a:ext cx="67" cy="6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3" name="Oval 18"/>
            <p:cNvSpPr>
              <a:spLocks noChangeArrowheads="1"/>
            </p:cNvSpPr>
            <p:nvPr/>
          </p:nvSpPr>
          <p:spPr bwMode="auto">
            <a:xfrm>
              <a:off x="3975" y="2323"/>
              <a:ext cx="47" cy="4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4" name="Oval 19"/>
            <p:cNvSpPr>
              <a:spLocks noChangeArrowheads="1"/>
            </p:cNvSpPr>
            <p:nvPr/>
          </p:nvSpPr>
          <p:spPr bwMode="auto">
            <a:xfrm>
              <a:off x="3998" y="1979"/>
              <a:ext cx="47" cy="4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5" name="Oval 20"/>
            <p:cNvSpPr>
              <a:spLocks noChangeArrowheads="1"/>
            </p:cNvSpPr>
            <p:nvPr/>
          </p:nvSpPr>
          <p:spPr bwMode="auto">
            <a:xfrm>
              <a:off x="2354" y="3060"/>
              <a:ext cx="47" cy="4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6" name="Oval 21"/>
            <p:cNvSpPr>
              <a:spLocks noChangeArrowheads="1"/>
            </p:cNvSpPr>
            <p:nvPr/>
          </p:nvSpPr>
          <p:spPr bwMode="auto">
            <a:xfrm>
              <a:off x="3390" y="3107"/>
              <a:ext cx="47"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7" name="Oval 22"/>
            <p:cNvSpPr>
              <a:spLocks noChangeArrowheads="1"/>
            </p:cNvSpPr>
            <p:nvPr/>
          </p:nvSpPr>
          <p:spPr bwMode="auto">
            <a:xfrm>
              <a:off x="1825" y="2696"/>
              <a:ext cx="47" cy="4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8" name="Oval 23"/>
            <p:cNvSpPr>
              <a:spLocks noChangeArrowheads="1"/>
            </p:cNvSpPr>
            <p:nvPr/>
          </p:nvSpPr>
          <p:spPr bwMode="auto">
            <a:xfrm>
              <a:off x="3708" y="1346"/>
              <a:ext cx="39" cy="3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9" name="Oval 24"/>
            <p:cNvSpPr>
              <a:spLocks noChangeArrowheads="1"/>
            </p:cNvSpPr>
            <p:nvPr/>
          </p:nvSpPr>
          <p:spPr bwMode="auto">
            <a:xfrm>
              <a:off x="2133" y="1324"/>
              <a:ext cx="46"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20" name="Oval 25"/>
            <p:cNvSpPr>
              <a:spLocks noChangeArrowheads="1"/>
            </p:cNvSpPr>
            <p:nvPr/>
          </p:nvSpPr>
          <p:spPr bwMode="auto">
            <a:xfrm>
              <a:off x="1872" y="1624"/>
              <a:ext cx="47" cy="4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21" name="Oval 26"/>
            <p:cNvSpPr>
              <a:spLocks noChangeArrowheads="1"/>
            </p:cNvSpPr>
            <p:nvPr/>
          </p:nvSpPr>
          <p:spPr bwMode="auto">
            <a:xfrm>
              <a:off x="2532" y="1075"/>
              <a:ext cx="39" cy="3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22" name="Oval 27"/>
            <p:cNvSpPr>
              <a:spLocks noChangeArrowheads="1"/>
            </p:cNvSpPr>
            <p:nvPr/>
          </p:nvSpPr>
          <p:spPr bwMode="auto">
            <a:xfrm>
              <a:off x="3796" y="2736"/>
              <a:ext cx="39" cy="3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23" name="Oval 28"/>
            <p:cNvSpPr>
              <a:spLocks noChangeArrowheads="1"/>
            </p:cNvSpPr>
            <p:nvPr/>
          </p:nvSpPr>
          <p:spPr bwMode="auto">
            <a:xfrm>
              <a:off x="3027" y="1150"/>
              <a:ext cx="39" cy="3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24" name="Oval 29"/>
            <p:cNvSpPr>
              <a:spLocks noChangeArrowheads="1"/>
            </p:cNvSpPr>
            <p:nvPr/>
          </p:nvSpPr>
          <p:spPr bwMode="auto">
            <a:xfrm>
              <a:off x="2725" y="1055"/>
              <a:ext cx="39" cy="39"/>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grpSp>
      <p:grpSp>
        <p:nvGrpSpPr>
          <p:cNvPr id="25" name="Group 30"/>
          <p:cNvGrpSpPr>
            <a:grpSpLocks/>
          </p:cNvGrpSpPr>
          <p:nvPr/>
        </p:nvGrpSpPr>
        <p:grpSpPr bwMode="auto">
          <a:xfrm>
            <a:off x="4703313" y="4830076"/>
            <a:ext cx="1033463" cy="1065213"/>
            <a:chOff x="2533" y="2323"/>
            <a:chExt cx="651" cy="671"/>
          </a:xfrm>
        </p:grpSpPr>
        <p:sp>
          <p:nvSpPr>
            <p:cNvPr id="26" name="Oval 31"/>
            <p:cNvSpPr>
              <a:spLocks noChangeArrowheads="1"/>
            </p:cNvSpPr>
            <p:nvPr/>
          </p:nvSpPr>
          <p:spPr bwMode="auto">
            <a:xfrm>
              <a:off x="2549" y="2323"/>
              <a:ext cx="635" cy="67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27" name="Text Box 32"/>
            <p:cNvSpPr txBox="1">
              <a:spLocks noChangeArrowheads="1"/>
            </p:cNvSpPr>
            <p:nvPr/>
          </p:nvSpPr>
          <p:spPr bwMode="auto">
            <a:xfrm>
              <a:off x="2533" y="2520"/>
              <a:ext cx="62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MX" altLang="es-MX" b="1">
                  <a:solidFill>
                    <a:schemeClr val="bg1"/>
                  </a:solidFill>
                </a:rPr>
                <a:t>W</a:t>
              </a:r>
              <a:r>
                <a:rPr lang="es-MX" altLang="es-MX" b="1">
                  <a:solidFill>
                    <a:schemeClr val="bg1"/>
                  </a:solidFill>
                  <a:sym typeface="Wingdings" panose="05000000000000000000" pitchFamily="2" charset="2"/>
                </a:rPr>
                <a:t></a:t>
              </a:r>
              <a:r>
                <a:rPr lang="es-MX" altLang="es-MX" b="1"/>
                <a:t> </a:t>
              </a:r>
              <a:r>
                <a:rPr lang="es-MX" altLang="es-MX" b="1">
                  <a:solidFill>
                    <a:schemeClr val="bg1"/>
                  </a:solidFill>
                </a:rPr>
                <a:t>T</a:t>
              </a:r>
              <a:r>
                <a:rPr lang="es-MX" altLang="es-MX" b="1">
                  <a:solidFill>
                    <a:schemeClr val="bg1"/>
                  </a:solidFill>
                  <a:sym typeface="Wingdings" panose="05000000000000000000" pitchFamily="2" charset="2"/>
                </a:rPr>
                <a:t> </a:t>
              </a:r>
            </a:p>
          </p:txBody>
        </p:sp>
      </p:grpSp>
      <p:grpSp>
        <p:nvGrpSpPr>
          <p:cNvPr id="28" name="Group 33"/>
          <p:cNvGrpSpPr>
            <a:grpSpLocks/>
          </p:cNvGrpSpPr>
          <p:nvPr/>
        </p:nvGrpSpPr>
        <p:grpSpPr bwMode="auto">
          <a:xfrm>
            <a:off x="4695376" y="3229876"/>
            <a:ext cx="1020763" cy="1065213"/>
            <a:chOff x="4353" y="274"/>
            <a:chExt cx="643" cy="671"/>
          </a:xfrm>
        </p:grpSpPr>
        <p:sp>
          <p:nvSpPr>
            <p:cNvPr id="29" name="Oval 34"/>
            <p:cNvSpPr>
              <a:spLocks noChangeArrowheads="1"/>
            </p:cNvSpPr>
            <p:nvPr/>
          </p:nvSpPr>
          <p:spPr bwMode="auto">
            <a:xfrm>
              <a:off x="4361" y="274"/>
              <a:ext cx="635" cy="671"/>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30" name="Text Box 35"/>
            <p:cNvSpPr txBox="1">
              <a:spLocks noChangeArrowheads="1"/>
            </p:cNvSpPr>
            <p:nvPr/>
          </p:nvSpPr>
          <p:spPr bwMode="auto">
            <a:xfrm>
              <a:off x="4353" y="490"/>
              <a:ext cx="62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MX" altLang="es-MX" b="1">
                  <a:solidFill>
                    <a:schemeClr val="bg1"/>
                  </a:solidFill>
                </a:rPr>
                <a:t>W</a:t>
              </a:r>
              <a:r>
                <a:rPr lang="es-MX" altLang="es-MX" b="1">
                  <a:solidFill>
                    <a:schemeClr val="bg1"/>
                  </a:solidFill>
                  <a:sym typeface="Wingdings" panose="05000000000000000000" pitchFamily="2" charset="2"/>
                </a:rPr>
                <a:t> T </a:t>
              </a:r>
            </a:p>
          </p:txBody>
        </p:sp>
      </p:grpSp>
      <p:sp>
        <p:nvSpPr>
          <p:cNvPr id="31" name="Freeform 36"/>
          <p:cNvSpPr>
            <a:spLocks/>
          </p:cNvSpPr>
          <p:nvPr/>
        </p:nvSpPr>
        <p:spPr bwMode="auto">
          <a:xfrm>
            <a:off x="4963661" y="2604400"/>
            <a:ext cx="585787" cy="642938"/>
          </a:xfrm>
          <a:custGeom>
            <a:avLst/>
            <a:gdLst>
              <a:gd name="T0" fmla="*/ 310 w 369"/>
              <a:gd name="T1" fmla="*/ 68 h 405"/>
              <a:gd name="T2" fmla="*/ 170 w 369"/>
              <a:gd name="T3" fmla="*/ 2 h 405"/>
              <a:gd name="T4" fmla="*/ 30 w 369"/>
              <a:gd name="T5" fmla="*/ 78 h 405"/>
              <a:gd name="T6" fmla="*/ 6 w 369"/>
              <a:gd name="T7" fmla="*/ 212 h 405"/>
              <a:gd name="T8" fmla="*/ 2 w 369"/>
              <a:gd name="T9" fmla="*/ 364 h 405"/>
              <a:gd name="T10" fmla="*/ 16 w 369"/>
              <a:gd name="T11" fmla="*/ 396 h 405"/>
              <a:gd name="T12" fmla="*/ 48 w 369"/>
              <a:gd name="T13" fmla="*/ 398 h 405"/>
              <a:gd name="T14" fmla="*/ 96 w 369"/>
              <a:gd name="T15" fmla="*/ 399 h 405"/>
              <a:gd name="T16" fmla="*/ 208 w 369"/>
              <a:gd name="T17" fmla="*/ 392 h 405"/>
              <a:gd name="T18" fmla="*/ 288 w 369"/>
              <a:gd name="T19" fmla="*/ 398 h 405"/>
              <a:gd name="T20" fmla="*/ 336 w 369"/>
              <a:gd name="T21" fmla="*/ 400 h 405"/>
              <a:gd name="T22" fmla="*/ 354 w 369"/>
              <a:gd name="T23" fmla="*/ 368 h 405"/>
              <a:gd name="T24" fmla="*/ 362 w 369"/>
              <a:gd name="T25" fmla="*/ 250 h 405"/>
              <a:gd name="T26" fmla="*/ 310 w 369"/>
              <a:gd name="T27" fmla="*/ 6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9" h="405">
                <a:moveTo>
                  <a:pt x="310" y="68"/>
                </a:moveTo>
                <a:cubicBezTo>
                  <a:pt x="278" y="27"/>
                  <a:pt x="217" y="0"/>
                  <a:pt x="170" y="2"/>
                </a:cubicBezTo>
                <a:cubicBezTo>
                  <a:pt x="123" y="4"/>
                  <a:pt x="57" y="43"/>
                  <a:pt x="30" y="78"/>
                </a:cubicBezTo>
                <a:cubicBezTo>
                  <a:pt x="3" y="113"/>
                  <a:pt x="11" y="164"/>
                  <a:pt x="6" y="212"/>
                </a:cubicBezTo>
                <a:cubicBezTo>
                  <a:pt x="1" y="260"/>
                  <a:pt x="0" y="333"/>
                  <a:pt x="2" y="364"/>
                </a:cubicBezTo>
                <a:cubicBezTo>
                  <a:pt x="4" y="395"/>
                  <a:pt x="8" y="390"/>
                  <a:pt x="16" y="396"/>
                </a:cubicBezTo>
                <a:cubicBezTo>
                  <a:pt x="24" y="402"/>
                  <a:pt x="35" y="398"/>
                  <a:pt x="48" y="398"/>
                </a:cubicBezTo>
                <a:cubicBezTo>
                  <a:pt x="61" y="398"/>
                  <a:pt x="69" y="400"/>
                  <a:pt x="96" y="399"/>
                </a:cubicBezTo>
                <a:cubicBezTo>
                  <a:pt x="123" y="398"/>
                  <a:pt x="176" y="392"/>
                  <a:pt x="208" y="392"/>
                </a:cubicBezTo>
                <a:cubicBezTo>
                  <a:pt x="240" y="392"/>
                  <a:pt x="267" y="397"/>
                  <a:pt x="288" y="398"/>
                </a:cubicBezTo>
                <a:cubicBezTo>
                  <a:pt x="309" y="399"/>
                  <a:pt x="325" y="405"/>
                  <a:pt x="336" y="400"/>
                </a:cubicBezTo>
                <a:cubicBezTo>
                  <a:pt x="347" y="395"/>
                  <a:pt x="350" y="393"/>
                  <a:pt x="354" y="368"/>
                </a:cubicBezTo>
                <a:cubicBezTo>
                  <a:pt x="358" y="343"/>
                  <a:pt x="369" y="300"/>
                  <a:pt x="362" y="250"/>
                </a:cubicBezTo>
                <a:cubicBezTo>
                  <a:pt x="355" y="200"/>
                  <a:pt x="345" y="108"/>
                  <a:pt x="310" y="68"/>
                </a:cubicBezTo>
                <a:close/>
              </a:path>
            </a:pathLst>
          </a:custGeom>
          <a:solidFill>
            <a:srgbClr val="990033">
              <a:alpha val="60001"/>
            </a:srgbClr>
          </a:solidFill>
          <a:ln w="9525" cap="flat">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32" name="Freeform 37"/>
          <p:cNvSpPr>
            <a:spLocks/>
          </p:cNvSpPr>
          <p:nvPr/>
        </p:nvSpPr>
        <p:spPr bwMode="auto">
          <a:xfrm>
            <a:off x="4377873" y="5615889"/>
            <a:ext cx="1717675" cy="515937"/>
          </a:xfrm>
          <a:custGeom>
            <a:avLst/>
            <a:gdLst>
              <a:gd name="T0" fmla="*/ 4 w 1082"/>
              <a:gd name="T1" fmla="*/ 0 h 325"/>
              <a:gd name="T2" fmla="*/ 105 w 1082"/>
              <a:gd name="T3" fmla="*/ 152 h 325"/>
              <a:gd name="T4" fmla="*/ 213 w 1082"/>
              <a:gd name="T5" fmla="*/ 239 h 325"/>
              <a:gd name="T6" fmla="*/ 476 w 1082"/>
              <a:gd name="T7" fmla="*/ 316 h 325"/>
              <a:gd name="T8" fmla="*/ 781 w 1082"/>
              <a:gd name="T9" fmla="*/ 291 h 325"/>
              <a:gd name="T10" fmla="*/ 982 w 1082"/>
              <a:gd name="T11" fmla="*/ 159 h 325"/>
              <a:gd name="T12" fmla="*/ 1078 w 1082"/>
              <a:gd name="T13" fmla="*/ 15 h 325"/>
              <a:gd name="T14" fmla="*/ 960 w 1082"/>
              <a:gd name="T15" fmla="*/ 74 h 325"/>
              <a:gd name="T16" fmla="*/ 834 w 1082"/>
              <a:gd name="T17" fmla="*/ 134 h 325"/>
              <a:gd name="T18" fmla="*/ 714 w 1082"/>
              <a:gd name="T19" fmla="*/ 164 h 325"/>
              <a:gd name="T20" fmla="*/ 541 w 1082"/>
              <a:gd name="T21" fmla="*/ 186 h 325"/>
              <a:gd name="T22" fmla="*/ 394 w 1082"/>
              <a:gd name="T23" fmla="*/ 168 h 325"/>
              <a:gd name="T24" fmla="*/ 280 w 1082"/>
              <a:gd name="T25" fmla="*/ 138 h 325"/>
              <a:gd name="T26" fmla="*/ 154 w 1082"/>
              <a:gd name="T27" fmla="*/ 93 h 325"/>
              <a:gd name="T28" fmla="*/ 4 w 1082"/>
              <a:gd name="T29" fmla="*/ 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2" h="325">
                <a:moveTo>
                  <a:pt x="4" y="0"/>
                </a:moveTo>
                <a:cubicBezTo>
                  <a:pt x="0" y="10"/>
                  <a:pt x="70" y="112"/>
                  <a:pt x="105" y="152"/>
                </a:cubicBezTo>
                <a:cubicBezTo>
                  <a:pt x="140" y="192"/>
                  <a:pt x="151" y="212"/>
                  <a:pt x="213" y="239"/>
                </a:cubicBezTo>
                <a:cubicBezTo>
                  <a:pt x="275" y="266"/>
                  <a:pt x="381" y="307"/>
                  <a:pt x="476" y="316"/>
                </a:cubicBezTo>
                <a:cubicBezTo>
                  <a:pt x="571" y="325"/>
                  <a:pt x="697" y="317"/>
                  <a:pt x="781" y="291"/>
                </a:cubicBezTo>
                <a:cubicBezTo>
                  <a:pt x="865" y="265"/>
                  <a:pt x="932" y="205"/>
                  <a:pt x="982" y="159"/>
                </a:cubicBezTo>
                <a:cubicBezTo>
                  <a:pt x="1032" y="113"/>
                  <a:pt x="1082" y="29"/>
                  <a:pt x="1078" y="15"/>
                </a:cubicBezTo>
                <a:cubicBezTo>
                  <a:pt x="1074" y="1"/>
                  <a:pt x="1001" y="54"/>
                  <a:pt x="960" y="74"/>
                </a:cubicBezTo>
                <a:cubicBezTo>
                  <a:pt x="919" y="94"/>
                  <a:pt x="875" y="119"/>
                  <a:pt x="834" y="134"/>
                </a:cubicBezTo>
                <a:cubicBezTo>
                  <a:pt x="793" y="149"/>
                  <a:pt x="763" y="155"/>
                  <a:pt x="714" y="164"/>
                </a:cubicBezTo>
                <a:cubicBezTo>
                  <a:pt x="665" y="173"/>
                  <a:pt x="594" y="185"/>
                  <a:pt x="541" y="186"/>
                </a:cubicBezTo>
                <a:cubicBezTo>
                  <a:pt x="488" y="187"/>
                  <a:pt x="437" y="176"/>
                  <a:pt x="394" y="168"/>
                </a:cubicBezTo>
                <a:cubicBezTo>
                  <a:pt x="351" y="160"/>
                  <a:pt x="320" y="150"/>
                  <a:pt x="280" y="138"/>
                </a:cubicBezTo>
                <a:cubicBezTo>
                  <a:pt x="240" y="126"/>
                  <a:pt x="200" y="116"/>
                  <a:pt x="154" y="93"/>
                </a:cubicBezTo>
                <a:cubicBezTo>
                  <a:pt x="108" y="70"/>
                  <a:pt x="35" y="19"/>
                  <a:pt x="4" y="0"/>
                </a:cubicBezTo>
                <a:close/>
              </a:path>
            </a:pathLst>
          </a:custGeom>
          <a:solidFill>
            <a:srgbClr val="FF0000">
              <a:alpha val="60001"/>
            </a:srgbClr>
          </a:solidFill>
          <a:ln w="9525" cap="flat">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33" name="Text Box 38"/>
          <p:cNvSpPr txBox="1">
            <a:spLocks noChangeArrowheads="1"/>
          </p:cNvSpPr>
          <p:nvPr/>
        </p:nvSpPr>
        <p:spPr bwMode="auto">
          <a:xfrm>
            <a:off x="2498047" y="2542489"/>
            <a:ext cx="1643399" cy="461665"/>
          </a:xfrm>
          <a:prstGeom prst="rect">
            <a:avLst/>
          </a:prstGeom>
          <a:noFill/>
          <a:ln>
            <a:noFill/>
          </a:ln>
          <a:effectLst/>
          <a:extLst>
            <a:ext uri="{909E8E84-426E-40DD-AFC4-6F175D3DCCD1}">
              <a14:hiddenFill xmlns:a14="http://schemas.microsoft.com/office/drawing/2010/main">
                <a:solidFill>
                  <a:srgbClr val="9900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MX" altLang="es-MX" sz="2400" b="1"/>
              <a:t>2. </a:t>
            </a:r>
            <a:r>
              <a:rPr lang="es-MX" altLang="es-MX" b="1" i="1">
                <a:solidFill>
                  <a:srgbClr val="990033"/>
                </a:solidFill>
              </a:rPr>
              <a:t>Selectividad</a:t>
            </a:r>
            <a:endParaRPr lang="es-ES" altLang="es-MX">
              <a:solidFill>
                <a:srgbClr val="990033"/>
              </a:solidFill>
            </a:endParaRPr>
          </a:p>
        </p:txBody>
      </p:sp>
      <p:sp>
        <p:nvSpPr>
          <p:cNvPr id="34" name="Text Box 39"/>
          <p:cNvSpPr txBox="1">
            <a:spLocks noChangeArrowheads="1"/>
          </p:cNvSpPr>
          <p:nvPr/>
        </p:nvSpPr>
        <p:spPr bwMode="auto">
          <a:xfrm>
            <a:off x="7933873" y="3423551"/>
            <a:ext cx="1925527"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MX" altLang="es-MX" sz="1600">
                <a:latin typeface="Lucida Calligraphy" pitchFamily="66" charset="0"/>
              </a:rPr>
              <a:t>lumen</a:t>
            </a:r>
          </a:p>
          <a:p>
            <a:endParaRPr lang="es-MX" altLang="es-MX" sz="1600">
              <a:latin typeface="Lucida Calligraphy" pitchFamily="66" charset="0"/>
            </a:endParaRPr>
          </a:p>
          <a:p>
            <a:r>
              <a:rPr lang="es-MX" altLang="es-MX" sz="1600">
                <a:latin typeface="Lucida Calligraphy" pitchFamily="66" charset="0"/>
              </a:rPr>
              <a:t>pared</a:t>
            </a:r>
          </a:p>
          <a:p>
            <a:endParaRPr lang="es-MX" altLang="es-MX" sz="1600">
              <a:latin typeface="Lucida Calligraphy" pitchFamily="66" charset="0"/>
            </a:endParaRPr>
          </a:p>
          <a:p>
            <a:r>
              <a:rPr lang="es-MX" altLang="es-MX" sz="1600">
                <a:latin typeface="Lucida Calligraphy" pitchFamily="66" charset="0"/>
              </a:rPr>
              <a:t>adventicia</a:t>
            </a:r>
          </a:p>
          <a:p>
            <a:endParaRPr lang="es-MX" altLang="es-MX" sz="1600">
              <a:latin typeface="Lucida Calligraphy" pitchFamily="66" charset="0"/>
            </a:endParaRPr>
          </a:p>
          <a:p>
            <a:endParaRPr lang="es-MX" altLang="es-MX" sz="1600">
              <a:latin typeface="Lucida Calligraphy" pitchFamily="66" charset="0"/>
            </a:endParaRPr>
          </a:p>
          <a:p>
            <a:r>
              <a:rPr lang="es-MX" altLang="es-MX" sz="1600">
                <a:latin typeface="Lucida Calligraphy" pitchFamily="66" charset="0"/>
              </a:rPr>
              <a:t>nervios simpáticos</a:t>
            </a:r>
            <a:endParaRPr lang="es-ES" altLang="es-MX" sz="1600">
              <a:latin typeface="Lucida Calligraphy" pitchFamily="66" charset="0"/>
            </a:endParaRPr>
          </a:p>
        </p:txBody>
      </p:sp>
      <p:sp>
        <p:nvSpPr>
          <p:cNvPr id="35" name="Freeform 40"/>
          <p:cNvSpPr>
            <a:spLocks/>
          </p:cNvSpPr>
          <p:nvPr/>
        </p:nvSpPr>
        <p:spPr bwMode="auto">
          <a:xfrm>
            <a:off x="5765347" y="3612463"/>
            <a:ext cx="2184400" cy="660400"/>
          </a:xfrm>
          <a:custGeom>
            <a:avLst/>
            <a:gdLst>
              <a:gd name="T0" fmla="*/ 1376 w 1376"/>
              <a:gd name="T1" fmla="*/ 0 h 416"/>
              <a:gd name="T2" fmla="*/ 824 w 1376"/>
              <a:gd name="T3" fmla="*/ 80 h 416"/>
              <a:gd name="T4" fmla="*/ 384 w 1376"/>
              <a:gd name="T5" fmla="*/ 344 h 416"/>
              <a:gd name="T6" fmla="*/ 0 w 1376"/>
              <a:gd name="T7" fmla="*/ 416 h 416"/>
            </a:gdLst>
            <a:ahLst/>
            <a:cxnLst>
              <a:cxn ang="0">
                <a:pos x="T0" y="T1"/>
              </a:cxn>
              <a:cxn ang="0">
                <a:pos x="T2" y="T3"/>
              </a:cxn>
              <a:cxn ang="0">
                <a:pos x="T4" y="T5"/>
              </a:cxn>
              <a:cxn ang="0">
                <a:pos x="T6" y="T7"/>
              </a:cxn>
            </a:cxnLst>
            <a:rect l="0" t="0" r="r" b="b"/>
            <a:pathLst>
              <a:path w="1376" h="416">
                <a:moveTo>
                  <a:pt x="1376" y="0"/>
                </a:moveTo>
                <a:cubicBezTo>
                  <a:pt x="1284" y="13"/>
                  <a:pt x="989" y="23"/>
                  <a:pt x="824" y="80"/>
                </a:cubicBezTo>
                <a:cubicBezTo>
                  <a:pt x="659" y="137"/>
                  <a:pt x="521" y="288"/>
                  <a:pt x="384" y="344"/>
                </a:cubicBezTo>
                <a:cubicBezTo>
                  <a:pt x="247" y="400"/>
                  <a:pt x="80" y="401"/>
                  <a:pt x="0" y="416"/>
                </a:cubicBezTo>
              </a:path>
            </a:pathLst>
          </a:custGeom>
          <a:noFill/>
          <a:ln w="28575" cmpd="sng">
            <a:solidFill>
              <a:srgbClr val="5F5F5F"/>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36" name="Freeform 41"/>
          <p:cNvSpPr>
            <a:spLocks/>
          </p:cNvSpPr>
          <p:nvPr/>
        </p:nvSpPr>
        <p:spPr bwMode="auto">
          <a:xfrm>
            <a:off x="6717847" y="4120463"/>
            <a:ext cx="1244600" cy="330200"/>
          </a:xfrm>
          <a:custGeom>
            <a:avLst/>
            <a:gdLst>
              <a:gd name="T0" fmla="*/ 784 w 784"/>
              <a:gd name="T1" fmla="*/ 0 h 208"/>
              <a:gd name="T2" fmla="*/ 232 w 784"/>
              <a:gd name="T3" fmla="*/ 80 h 208"/>
              <a:gd name="T4" fmla="*/ 0 w 784"/>
              <a:gd name="T5" fmla="*/ 208 h 208"/>
            </a:gdLst>
            <a:ahLst/>
            <a:cxnLst>
              <a:cxn ang="0">
                <a:pos x="T0" y="T1"/>
              </a:cxn>
              <a:cxn ang="0">
                <a:pos x="T2" y="T3"/>
              </a:cxn>
              <a:cxn ang="0">
                <a:pos x="T4" y="T5"/>
              </a:cxn>
            </a:cxnLst>
            <a:rect l="0" t="0" r="r" b="b"/>
            <a:pathLst>
              <a:path w="784" h="208">
                <a:moveTo>
                  <a:pt x="784" y="0"/>
                </a:moveTo>
                <a:cubicBezTo>
                  <a:pt x="692" y="13"/>
                  <a:pt x="363" y="45"/>
                  <a:pt x="232" y="80"/>
                </a:cubicBezTo>
                <a:cubicBezTo>
                  <a:pt x="101" y="115"/>
                  <a:pt x="48" y="181"/>
                  <a:pt x="0" y="208"/>
                </a:cubicBezTo>
              </a:path>
            </a:pathLst>
          </a:custGeom>
          <a:noFill/>
          <a:ln w="28575" cmpd="sng">
            <a:solidFill>
              <a:srgbClr val="5F5F5F"/>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37" name="Freeform 42"/>
          <p:cNvSpPr>
            <a:spLocks/>
          </p:cNvSpPr>
          <p:nvPr/>
        </p:nvSpPr>
        <p:spPr bwMode="auto">
          <a:xfrm>
            <a:off x="6971847" y="4564963"/>
            <a:ext cx="977900" cy="190500"/>
          </a:xfrm>
          <a:custGeom>
            <a:avLst/>
            <a:gdLst>
              <a:gd name="T0" fmla="*/ 616 w 616"/>
              <a:gd name="T1" fmla="*/ 0 h 120"/>
              <a:gd name="T2" fmla="*/ 208 w 616"/>
              <a:gd name="T3" fmla="*/ 40 h 120"/>
              <a:gd name="T4" fmla="*/ 0 w 616"/>
              <a:gd name="T5" fmla="*/ 120 h 120"/>
            </a:gdLst>
            <a:ahLst/>
            <a:cxnLst>
              <a:cxn ang="0">
                <a:pos x="T0" y="T1"/>
              </a:cxn>
              <a:cxn ang="0">
                <a:pos x="T2" y="T3"/>
              </a:cxn>
              <a:cxn ang="0">
                <a:pos x="T4" y="T5"/>
              </a:cxn>
            </a:cxnLst>
            <a:rect l="0" t="0" r="r" b="b"/>
            <a:pathLst>
              <a:path w="616" h="120">
                <a:moveTo>
                  <a:pt x="616" y="0"/>
                </a:moveTo>
                <a:cubicBezTo>
                  <a:pt x="548" y="7"/>
                  <a:pt x="311" y="20"/>
                  <a:pt x="208" y="40"/>
                </a:cubicBezTo>
                <a:cubicBezTo>
                  <a:pt x="105" y="60"/>
                  <a:pt x="43" y="103"/>
                  <a:pt x="0" y="120"/>
                </a:cubicBezTo>
              </a:path>
            </a:pathLst>
          </a:custGeom>
          <a:noFill/>
          <a:ln w="28575" cmpd="sng">
            <a:solidFill>
              <a:srgbClr val="5F5F5F"/>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38" name="Freeform 43"/>
          <p:cNvSpPr>
            <a:spLocks/>
          </p:cNvSpPr>
          <p:nvPr/>
        </p:nvSpPr>
        <p:spPr bwMode="auto">
          <a:xfrm>
            <a:off x="6171747" y="5274575"/>
            <a:ext cx="1778000" cy="865188"/>
          </a:xfrm>
          <a:custGeom>
            <a:avLst/>
            <a:gdLst>
              <a:gd name="T0" fmla="*/ 1120 w 1120"/>
              <a:gd name="T1" fmla="*/ 25 h 545"/>
              <a:gd name="T2" fmla="*/ 736 w 1120"/>
              <a:gd name="T3" fmla="*/ 57 h 545"/>
              <a:gd name="T4" fmla="*/ 408 w 1120"/>
              <a:gd name="T5" fmla="*/ 369 h 545"/>
              <a:gd name="T6" fmla="*/ 0 w 1120"/>
              <a:gd name="T7" fmla="*/ 545 h 545"/>
            </a:gdLst>
            <a:ahLst/>
            <a:cxnLst>
              <a:cxn ang="0">
                <a:pos x="T0" y="T1"/>
              </a:cxn>
              <a:cxn ang="0">
                <a:pos x="T2" y="T3"/>
              </a:cxn>
              <a:cxn ang="0">
                <a:pos x="T4" y="T5"/>
              </a:cxn>
              <a:cxn ang="0">
                <a:pos x="T6" y="T7"/>
              </a:cxn>
            </a:cxnLst>
            <a:rect l="0" t="0" r="r" b="b"/>
            <a:pathLst>
              <a:path w="1120" h="545">
                <a:moveTo>
                  <a:pt x="1120" y="25"/>
                </a:moveTo>
                <a:cubicBezTo>
                  <a:pt x="1056" y="30"/>
                  <a:pt x="855" y="0"/>
                  <a:pt x="736" y="57"/>
                </a:cubicBezTo>
                <a:cubicBezTo>
                  <a:pt x="617" y="114"/>
                  <a:pt x="531" y="288"/>
                  <a:pt x="408" y="369"/>
                </a:cubicBezTo>
                <a:cubicBezTo>
                  <a:pt x="285" y="450"/>
                  <a:pt x="85" y="508"/>
                  <a:pt x="0" y="545"/>
                </a:cubicBezTo>
              </a:path>
            </a:pathLst>
          </a:custGeom>
          <a:noFill/>
          <a:ln w="28575" cmpd="sng">
            <a:solidFill>
              <a:schemeClr val="hlink"/>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39" name="CuadroTexto 38"/>
          <p:cNvSpPr txBox="1"/>
          <p:nvPr/>
        </p:nvSpPr>
        <p:spPr>
          <a:xfrm>
            <a:off x="2509908" y="592524"/>
            <a:ext cx="3422347" cy="892552"/>
          </a:xfrm>
          <a:prstGeom prst="rect">
            <a:avLst/>
          </a:prstGeom>
          <a:noFill/>
        </p:spPr>
        <p:txBody>
          <a:bodyPr wrap="none" rtlCol="0">
            <a:spAutoFit/>
          </a:bodyPr>
          <a:lstStyle/>
          <a:p>
            <a:r>
              <a:rPr lang="es-MX" sz="2800" dirty="0" smtClean="0">
                <a:solidFill>
                  <a:schemeClr val="tx1">
                    <a:lumMod val="75000"/>
                    <a:lumOff val="25000"/>
                  </a:schemeClr>
                </a:solidFill>
              </a:rPr>
              <a:t>DENERVACIÓN RENAL</a:t>
            </a:r>
            <a:r>
              <a:rPr lang="es-MX" sz="2000" dirty="0">
                <a:solidFill>
                  <a:schemeClr val="tx1">
                    <a:lumMod val="75000"/>
                    <a:lumOff val="25000"/>
                  </a:schemeClr>
                </a:solidFill>
              </a:rPr>
              <a:t> </a:t>
            </a:r>
            <a:endParaRPr lang="es-MX" sz="2000" dirty="0" smtClean="0">
              <a:solidFill>
                <a:schemeClr val="tx1">
                  <a:lumMod val="75000"/>
                  <a:lumOff val="25000"/>
                </a:schemeClr>
              </a:solidFill>
            </a:endParaRPr>
          </a:p>
          <a:p>
            <a:r>
              <a:rPr lang="es-MX" sz="2400" b="1" dirty="0" smtClean="0">
                <a:solidFill>
                  <a:schemeClr val="tx1">
                    <a:lumMod val="75000"/>
                    <a:lumOff val="25000"/>
                  </a:schemeClr>
                </a:solidFill>
              </a:rPr>
              <a:t>EN QUÉ CONSISTE</a:t>
            </a:r>
          </a:p>
        </p:txBody>
      </p:sp>
      <p:pic>
        <p:nvPicPr>
          <p:cNvPr id="41" name="Imagen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6083" y="629767"/>
            <a:ext cx="1214323" cy="1214323"/>
          </a:xfrm>
          <a:prstGeom prst="rect">
            <a:avLst/>
          </a:prstGeom>
        </p:spPr>
      </p:pic>
      <p:pic>
        <p:nvPicPr>
          <p:cNvPr id="4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35503" y="615253"/>
            <a:ext cx="1065698" cy="127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Tree>
    <p:extLst>
      <p:ext uri="{BB962C8B-B14F-4D97-AF65-F5344CB8AC3E}">
        <p14:creationId xmlns:p14="http://schemas.microsoft.com/office/powerpoint/2010/main" val="107735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1000" fill="hold"/>
                                        <p:tgtEl>
                                          <p:spTgt spid="32"/>
                                        </p:tgtEl>
                                        <p:attrNameLst>
                                          <p:attrName>ppt_w</p:attrName>
                                        </p:attrNameLst>
                                      </p:cBhvr>
                                      <p:tavLst>
                                        <p:tav tm="0">
                                          <p:val>
                                            <p:strVal val="#ppt_w*0.70"/>
                                          </p:val>
                                        </p:tav>
                                        <p:tav tm="100000">
                                          <p:val>
                                            <p:strVal val="#ppt_w"/>
                                          </p:val>
                                        </p:tav>
                                      </p:tavLst>
                                    </p:anim>
                                    <p:anim calcmode="lin" valueType="num">
                                      <p:cBhvr>
                                        <p:cTn id="12" dur="1000" fill="hold"/>
                                        <p:tgtEl>
                                          <p:spTgt spid="32"/>
                                        </p:tgtEl>
                                        <p:attrNameLst>
                                          <p:attrName>ppt_h</p:attrName>
                                        </p:attrNameLst>
                                      </p:cBhvr>
                                      <p:tavLst>
                                        <p:tav tm="0">
                                          <p:val>
                                            <p:strVal val="#ppt_h"/>
                                          </p:val>
                                        </p:tav>
                                        <p:tav tm="100000">
                                          <p:val>
                                            <p:strVal val="#ppt_h"/>
                                          </p:val>
                                        </p:tav>
                                      </p:tavLst>
                                    </p:anim>
                                    <p:animEffect transition="in" filter="fade">
                                      <p:cBhvr>
                                        <p:cTn id="13" dur="10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down)">
                                      <p:cBhvr>
                                        <p:cTn id="22"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6083" y="629767"/>
            <a:ext cx="1214323" cy="1214323"/>
          </a:xfrm>
          <a:prstGeom prst="rect">
            <a:avLst/>
          </a:prstGeom>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6485" y="4997063"/>
            <a:ext cx="5967413"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3202" y="1456049"/>
            <a:ext cx="2703699" cy="3555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uadroTexto 8"/>
          <p:cNvSpPr txBox="1"/>
          <p:nvPr/>
        </p:nvSpPr>
        <p:spPr>
          <a:xfrm>
            <a:off x="2509908" y="592524"/>
            <a:ext cx="3422347" cy="892552"/>
          </a:xfrm>
          <a:prstGeom prst="rect">
            <a:avLst/>
          </a:prstGeom>
          <a:noFill/>
        </p:spPr>
        <p:txBody>
          <a:bodyPr wrap="none" rtlCol="0">
            <a:spAutoFit/>
          </a:bodyPr>
          <a:lstStyle/>
          <a:p>
            <a:r>
              <a:rPr lang="es-MX" sz="2800" dirty="0" smtClean="0">
                <a:solidFill>
                  <a:schemeClr val="tx1">
                    <a:lumMod val="75000"/>
                    <a:lumOff val="25000"/>
                  </a:schemeClr>
                </a:solidFill>
              </a:rPr>
              <a:t>DENERVACIÓN RENAL</a:t>
            </a:r>
            <a:r>
              <a:rPr lang="es-MX" sz="2000" dirty="0">
                <a:solidFill>
                  <a:schemeClr val="tx1">
                    <a:lumMod val="75000"/>
                    <a:lumOff val="25000"/>
                  </a:schemeClr>
                </a:solidFill>
              </a:rPr>
              <a:t> </a:t>
            </a:r>
            <a:endParaRPr lang="es-MX" sz="2000" dirty="0" smtClean="0">
              <a:solidFill>
                <a:schemeClr val="tx1">
                  <a:lumMod val="75000"/>
                  <a:lumOff val="25000"/>
                </a:schemeClr>
              </a:solidFill>
            </a:endParaRPr>
          </a:p>
          <a:p>
            <a:r>
              <a:rPr lang="es-MX" sz="2400" b="1" dirty="0" smtClean="0">
                <a:solidFill>
                  <a:schemeClr val="tx1">
                    <a:lumMod val="75000"/>
                    <a:lumOff val="25000"/>
                  </a:schemeClr>
                </a:solidFill>
              </a:rPr>
              <a:t>EN QUÉ SE FUNDAMENTA</a:t>
            </a:r>
          </a:p>
        </p:txBody>
      </p:sp>
      <p:pic>
        <p:nvPicPr>
          <p:cNvPr id="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35503" y="615253"/>
            <a:ext cx="1065698" cy="127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Tree>
    <p:extLst>
      <p:ext uri="{BB962C8B-B14F-4D97-AF65-F5344CB8AC3E}">
        <p14:creationId xmlns:p14="http://schemas.microsoft.com/office/powerpoint/2010/main" val="8171502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2847296" y="6034544"/>
            <a:ext cx="64633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MX" altLang="es-MX" b="1">
                <a:solidFill>
                  <a:schemeClr val="tx1">
                    <a:lumMod val="75000"/>
                    <a:lumOff val="25000"/>
                  </a:schemeClr>
                </a:solidFill>
              </a:rPr>
              <a:t>INERVACIÓN SIMPÁTICA RENAL: UN VIEJO BLANCO TERAPÉUTICO </a:t>
            </a:r>
            <a:endParaRPr lang="es-ES" altLang="es-MX" b="1">
              <a:solidFill>
                <a:schemeClr val="tx1">
                  <a:lumMod val="75000"/>
                  <a:lumOff val="25000"/>
                </a:schemeClr>
              </a:solidFill>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6083" y="629767"/>
            <a:ext cx="1214323" cy="1214323"/>
          </a:xfrm>
          <a:prstGeom prst="rect">
            <a:avLst/>
          </a:prstGeom>
        </p:spPr>
      </p:pic>
      <p:sp>
        <p:nvSpPr>
          <p:cNvPr id="9" name="CuadroTexto 8"/>
          <p:cNvSpPr txBox="1"/>
          <p:nvPr/>
        </p:nvSpPr>
        <p:spPr>
          <a:xfrm>
            <a:off x="2509908" y="592524"/>
            <a:ext cx="3422347" cy="892552"/>
          </a:xfrm>
          <a:prstGeom prst="rect">
            <a:avLst/>
          </a:prstGeom>
          <a:noFill/>
        </p:spPr>
        <p:txBody>
          <a:bodyPr wrap="none" rtlCol="0">
            <a:spAutoFit/>
          </a:bodyPr>
          <a:lstStyle/>
          <a:p>
            <a:r>
              <a:rPr lang="es-MX" sz="2800" dirty="0" smtClean="0">
                <a:solidFill>
                  <a:schemeClr val="tx1">
                    <a:lumMod val="75000"/>
                    <a:lumOff val="25000"/>
                  </a:schemeClr>
                </a:solidFill>
              </a:rPr>
              <a:t>DENERVACIÓN RENAL</a:t>
            </a:r>
            <a:r>
              <a:rPr lang="es-MX" sz="2000" dirty="0">
                <a:solidFill>
                  <a:schemeClr val="tx1">
                    <a:lumMod val="75000"/>
                    <a:lumOff val="25000"/>
                  </a:schemeClr>
                </a:solidFill>
              </a:rPr>
              <a:t> </a:t>
            </a:r>
            <a:endParaRPr lang="es-MX" sz="2000" dirty="0" smtClean="0">
              <a:solidFill>
                <a:schemeClr val="tx1">
                  <a:lumMod val="75000"/>
                  <a:lumOff val="25000"/>
                </a:schemeClr>
              </a:solidFill>
            </a:endParaRPr>
          </a:p>
          <a:p>
            <a:r>
              <a:rPr lang="es-MX" sz="2400" b="1" dirty="0" smtClean="0">
                <a:solidFill>
                  <a:schemeClr val="tx1">
                    <a:lumMod val="75000"/>
                    <a:lumOff val="25000"/>
                  </a:schemeClr>
                </a:solidFill>
              </a:rPr>
              <a:t>EN QUÉ SE FUNDAMENTA</a:t>
            </a:r>
          </a:p>
        </p:txBody>
      </p:sp>
      <p:pic>
        <p:nvPicPr>
          <p:cNvPr id="14" name="Picture 6" descr="escanear0006"/>
          <p:cNvPicPr>
            <a:picLocks noChangeAspect="1" noChangeArrowheads="1"/>
          </p:cNvPicPr>
          <p:nvPr/>
        </p:nvPicPr>
        <p:blipFill>
          <a:blip r:embed="rId3" cstate="print">
            <a:extLst>
              <a:ext uri="{28A0092B-C50C-407E-A947-70E740481C1C}">
                <a14:useLocalDpi xmlns:a14="http://schemas.microsoft.com/office/drawing/2010/main" val="0"/>
              </a:ext>
            </a:extLst>
          </a:blip>
          <a:srcRect t="7025" b="29800"/>
          <a:stretch>
            <a:fillRect/>
          </a:stretch>
        </p:blipFill>
        <p:spPr bwMode="auto">
          <a:xfrm>
            <a:off x="3320738" y="2539999"/>
            <a:ext cx="5538186" cy="2467427"/>
          </a:xfrm>
          <a:prstGeom prst="rect">
            <a:avLst/>
          </a:prstGeom>
          <a:noFill/>
          <a:ln w="9525">
            <a:solidFill>
              <a:srgbClr val="9999FF"/>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3" descr="Smithwick Surviv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9148" y="1556884"/>
            <a:ext cx="6616700" cy="4410075"/>
          </a:xfrm>
          <a:prstGeom prst="rect">
            <a:avLst/>
          </a:prstGeom>
          <a:noFill/>
          <a:ln w="9525">
            <a:solidFill>
              <a:srgbClr val="0066FF"/>
            </a:solidFill>
            <a:miter lim="800000"/>
            <a:headEnd/>
            <a:tailEnd/>
          </a:ln>
          <a:extLst>
            <a:ext uri="{909E8E84-426E-40DD-AFC4-6F175D3DCCD1}">
              <a14:hiddenFill xmlns:a14="http://schemas.microsoft.com/office/drawing/2010/main">
                <a:solidFill>
                  <a:srgbClr val="FFFFFF"/>
                </a:solidFill>
              </a14:hiddenFill>
            </a:ext>
          </a:extLst>
        </p:spPr>
      </p:pic>
      <p:cxnSp>
        <p:nvCxnSpPr>
          <p:cNvPr id="17" name="Conector recto 16"/>
          <p:cNvCxnSpPr/>
          <p:nvPr/>
        </p:nvCxnSpPr>
        <p:spPr>
          <a:xfrm>
            <a:off x="6691085" y="1556884"/>
            <a:ext cx="29029" cy="4408488"/>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 name="Conector recto 2"/>
          <p:cNvCxnSpPr/>
          <p:nvPr/>
        </p:nvCxnSpPr>
        <p:spPr>
          <a:xfrm>
            <a:off x="4136573" y="4528457"/>
            <a:ext cx="4920342" cy="14515"/>
          </a:xfrm>
          <a:prstGeom prst="line">
            <a:avLst/>
          </a:prstGeom>
          <a:ln w="1905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4129319" y="2823023"/>
            <a:ext cx="4920342" cy="14515"/>
          </a:xfrm>
          <a:prstGeom prst="line">
            <a:avLst/>
          </a:prstGeom>
          <a:ln w="19050">
            <a:solidFill>
              <a:srgbClr val="C00000"/>
            </a:solidFill>
            <a:prstDash val="sysDash"/>
          </a:ln>
        </p:spPr>
        <p:style>
          <a:lnRef idx="1">
            <a:schemeClr val="accent1"/>
          </a:lnRef>
          <a:fillRef idx="0">
            <a:schemeClr val="accent1"/>
          </a:fillRef>
          <a:effectRef idx="0">
            <a:schemeClr val="accent1"/>
          </a:effectRef>
          <a:fontRef idx="minor">
            <a:schemeClr val="tx1"/>
          </a:fontRef>
        </p:style>
      </p:cxnSp>
      <p:pic>
        <p:nvPicPr>
          <p:cNvPr id="11"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35503" y="615253"/>
            <a:ext cx="1065698" cy="127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Tree>
    <p:extLst>
      <p:ext uri="{BB962C8B-B14F-4D97-AF65-F5344CB8AC3E}">
        <p14:creationId xmlns:p14="http://schemas.microsoft.com/office/powerpoint/2010/main" val="122646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righ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right)">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p:cNvSpPr txBox="1">
            <a:spLocks noChangeArrowheads="1"/>
          </p:cNvSpPr>
          <p:nvPr/>
        </p:nvSpPr>
        <p:spPr bwMode="auto">
          <a:xfrm>
            <a:off x="5451527" y="4868483"/>
            <a:ext cx="23987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MX" altLang="es-MX" sz="1400" i="1">
                <a:solidFill>
                  <a:schemeClr val="bg1"/>
                </a:solidFill>
                <a:effectLst>
                  <a:outerShdw blurRad="38100" dist="38100" dir="2700000" algn="tl">
                    <a:srgbClr val="C0C0C0"/>
                  </a:outerShdw>
                </a:effectLst>
              </a:rPr>
              <a:t>Lancet</a:t>
            </a:r>
            <a:r>
              <a:rPr lang="es-MX" altLang="es-MX" sz="1400">
                <a:solidFill>
                  <a:schemeClr val="bg1"/>
                </a:solidFill>
              </a:rPr>
              <a:t> 2009:373:1223-1310</a:t>
            </a:r>
            <a:endParaRPr lang="es-ES" altLang="es-MX" sz="1400">
              <a:solidFill>
                <a:schemeClr val="bg1"/>
              </a:solidFill>
            </a:endParaRPr>
          </a:p>
        </p:txBody>
      </p:sp>
      <p:sp>
        <p:nvSpPr>
          <p:cNvPr id="8" name="Text Box 10"/>
          <p:cNvSpPr txBox="1">
            <a:spLocks noChangeArrowheads="1"/>
          </p:cNvSpPr>
          <p:nvPr/>
        </p:nvSpPr>
        <p:spPr bwMode="auto">
          <a:xfrm>
            <a:off x="9002720" y="6276300"/>
            <a:ext cx="222637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MX" altLang="es-MX" sz="1400" i="1" dirty="0" err="1">
                <a:effectLst>
                  <a:outerShdw blurRad="38100" dist="38100" dir="2700000" algn="tl">
                    <a:srgbClr val="C0C0C0"/>
                  </a:outerShdw>
                </a:effectLst>
              </a:rPr>
              <a:t>Lancet</a:t>
            </a:r>
            <a:r>
              <a:rPr lang="es-MX" altLang="es-MX" sz="1400" dirty="0"/>
              <a:t> 2009:373:1223-1310</a:t>
            </a:r>
            <a:endParaRPr lang="es-ES" altLang="es-MX" sz="1400" dirty="0"/>
          </a:p>
        </p:txBody>
      </p:sp>
      <p:grpSp>
        <p:nvGrpSpPr>
          <p:cNvPr id="20" name="Grupo 19"/>
          <p:cNvGrpSpPr/>
          <p:nvPr/>
        </p:nvGrpSpPr>
        <p:grpSpPr>
          <a:xfrm>
            <a:off x="2262117" y="2054883"/>
            <a:ext cx="7694682" cy="4187239"/>
            <a:chOff x="4110318" y="1052513"/>
            <a:chExt cx="8051800" cy="4627562"/>
          </a:xfrm>
        </p:grpSpPr>
        <p:pic>
          <p:nvPicPr>
            <p:cNvPr id="9" name="Content Placeholder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110318" y="1052513"/>
              <a:ext cx="8051800" cy="4627562"/>
            </a:xfrm>
            <a:prstGeom prst="rect">
              <a:avLst/>
            </a:prstGeom>
            <a:solidFill>
              <a:schemeClr val="tx2">
                <a:lumMod val="20000"/>
                <a:lumOff val="80000"/>
              </a:schemeClr>
            </a:solidFill>
          </p:spPr>
        </p:pic>
        <p:sp>
          <p:nvSpPr>
            <p:cNvPr id="10" name="CuadroTexto 9"/>
            <p:cNvSpPr txBox="1"/>
            <p:nvPr/>
          </p:nvSpPr>
          <p:spPr>
            <a:xfrm>
              <a:off x="4140610" y="2769458"/>
              <a:ext cx="1502526" cy="1323439"/>
            </a:xfrm>
            <a:prstGeom prst="rect">
              <a:avLst/>
            </a:prstGeom>
            <a:solidFill>
              <a:schemeClr val="tx2">
                <a:lumMod val="20000"/>
                <a:lumOff val="80000"/>
              </a:schemeClr>
            </a:solidFill>
          </p:spPr>
          <p:txBody>
            <a:bodyPr wrap="none" rtlCol="0">
              <a:spAutoFit/>
            </a:bodyPr>
            <a:lstStyle/>
            <a:p>
              <a:pPr algn="ctr"/>
              <a:r>
                <a:rPr lang="es-MX" sz="1600" b="1" dirty="0" smtClean="0">
                  <a:solidFill>
                    <a:schemeClr val="tx1">
                      <a:lumMod val="65000"/>
                      <a:lumOff val="35000"/>
                    </a:schemeClr>
                  </a:solidFill>
                </a:rPr>
                <a:t>Cambio</a:t>
              </a:r>
            </a:p>
            <a:p>
              <a:pPr algn="ctr"/>
              <a:r>
                <a:rPr lang="es-MX" sz="1600" b="1" dirty="0">
                  <a:solidFill>
                    <a:schemeClr val="tx1">
                      <a:lumMod val="65000"/>
                      <a:lumOff val="35000"/>
                    </a:schemeClr>
                  </a:solidFill>
                </a:rPr>
                <a:t>d</a:t>
              </a:r>
              <a:r>
                <a:rPr lang="es-MX" sz="1600" b="1" dirty="0" smtClean="0">
                  <a:solidFill>
                    <a:schemeClr val="tx1">
                      <a:lumMod val="65000"/>
                      <a:lumOff val="35000"/>
                    </a:schemeClr>
                  </a:solidFill>
                </a:rPr>
                <a:t>e</a:t>
              </a:r>
            </a:p>
            <a:p>
              <a:pPr algn="ctr"/>
              <a:r>
                <a:rPr lang="es-MX" sz="1600" b="1" dirty="0" smtClean="0">
                  <a:solidFill>
                    <a:schemeClr val="tx1">
                      <a:lumMod val="65000"/>
                      <a:lumOff val="35000"/>
                    </a:schemeClr>
                  </a:solidFill>
                </a:rPr>
                <a:t>Presión </a:t>
              </a:r>
              <a:r>
                <a:rPr lang="es-MX" sz="1600" b="1" dirty="0" err="1" smtClean="0">
                  <a:solidFill>
                    <a:schemeClr val="tx1">
                      <a:lumMod val="65000"/>
                      <a:lumOff val="35000"/>
                    </a:schemeClr>
                  </a:solidFill>
                </a:rPr>
                <a:t>Presión</a:t>
              </a:r>
              <a:endParaRPr lang="es-MX" sz="1600" b="1" dirty="0" smtClean="0">
                <a:solidFill>
                  <a:schemeClr val="tx1">
                    <a:lumMod val="65000"/>
                    <a:lumOff val="35000"/>
                  </a:schemeClr>
                </a:solidFill>
              </a:endParaRPr>
            </a:p>
            <a:p>
              <a:pPr algn="ctr"/>
              <a:r>
                <a:rPr lang="es-MX" sz="1600" b="1" dirty="0" smtClean="0">
                  <a:solidFill>
                    <a:schemeClr val="tx1">
                      <a:lumMod val="65000"/>
                      <a:lumOff val="35000"/>
                    </a:schemeClr>
                  </a:solidFill>
                </a:rPr>
                <a:t>Arterial</a:t>
              </a:r>
            </a:p>
            <a:p>
              <a:pPr algn="ctr"/>
              <a:r>
                <a:rPr lang="es-MX" sz="1600" b="1" dirty="0" smtClean="0">
                  <a:solidFill>
                    <a:schemeClr val="tx1">
                      <a:lumMod val="65000"/>
                      <a:lumOff val="35000"/>
                    </a:schemeClr>
                  </a:solidFill>
                </a:rPr>
                <a:t>(</a:t>
              </a:r>
              <a:r>
                <a:rPr lang="es-MX" sz="1600" b="1" dirty="0" err="1" smtClean="0">
                  <a:solidFill>
                    <a:schemeClr val="tx1">
                      <a:lumMod val="65000"/>
                      <a:lumOff val="35000"/>
                    </a:schemeClr>
                  </a:solidFill>
                </a:rPr>
                <a:t>mmHg</a:t>
              </a:r>
              <a:r>
                <a:rPr lang="es-MX" sz="1600" b="1" dirty="0" smtClean="0">
                  <a:solidFill>
                    <a:schemeClr val="tx1">
                      <a:lumMod val="65000"/>
                      <a:lumOff val="35000"/>
                    </a:schemeClr>
                  </a:solidFill>
                </a:rPr>
                <a:t>)</a:t>
              </a:r>
              <a:endParaRPr lang="es-MX" sz="1600" b="1" dirty="0">
                <a:solidFill>
                  <a:schemeClr val="tx1">
                    <a:lumMod val="65000"/>
                    <a:lumOff val="35000"/>
                  </a:schemeClr>
                </a:solidFill>
              </a:endParaRPr>
            </a:p>
          </p:txBody>
        </p:sp>
        <p:sp>
          <p:nvSpPr>
            <p:cNvPr id="12" name="CuadroTexto 11"/>
            <p:cNvSpPr txBox="1"/>
            <p:nvPr/>
          </p:nvSpPr>
          <p:spPr>
            <a:xfrm>
              <a:off x="8875060" y="1250573"/>
              <a:ext cx="960776" cy="369332"/>
            </a:xfrm>
            <a:prstGeom prst="rect">
              <a:avLst/>
            </a:prstGeom>
            <a:solidFill>
              <a:schemeClr val="tx2">
                <a:lumMod val="20000"/>
                <a:lumOff val="80000"/>
              </a:schemeClr>
            </a:solidFill>
          </p:spPr>
          <p:txBody>
            <a:bodyPr wrap="none" rtlCol="0">
              <a:spAutoFit/>
            </a:bodyPr>
            <a:lstStyle/>
            <a:p>
              <a:r>
                <a:rPr lang="es-MX" b="1" dirty="0" smtClean="0">
                  <a:solidFill>
                    <a:schemeClr val="tx1">
                      <a:lumMod val="65000"/>
                      <a:lumOff val="35000"/>
                    </a:schemeClr>
                  </a:solidFill>
                </a:rPr>
                <a:t>Sistólica</a:t>
              </a:r>
              <a:endParaRPr lang="es-MX" b="1" dirty="0">
                <a:solidFill>
                  <a:schemeClr val="tx1">
                    <a:lumMod val="65000"/>
                    <a:lumOff val="35000"/>
                  </a:schemeClr>
                </a:solidFill>
              </a:endParaRPr>
            </a:p>
          </p:txBody>
        </p:sp>
        <p:sp>
          <p:nvSpPr>
            <p:cNvPr id="13" name="CuadroTexto 12"/>
            <p:cNvSpPr txBox="1"/>
            <p:nvPr/>
          </p:nvSpPr>
          <p:spPr>
            <a:xfrm>
              <a:off x="10569382" y="1250574"/>
              <a:ext cx="1111458" cy="369332"/>
            </a:xfrm>
            <a:prstGeom prst="rect">
              <a:avLst/>
            </a:prstGeom>
            <a:solidFill>
              <a:schemeClr val="tx2">
                <a:lumMod val="20000"/>
                <a:lumOff val="80000"/>
              </a:schemeClr>
            </a:solidFill>
          </p:spPr>
          <p:txBody>
            <a:bodyPr wrap="none" rtlCol="0">
              <a:spAutoFit/>
            </a:bodyPr>
            <a:lstStyle/>
            <a:p>
              <a:r>
                <a:rPr lang="es-MX" b="1" dirty="0" smtClean="0">
                  <a:solidFill>
                    <a:schemeClr val="tx1">
                      <a:lumMod val="65000"/>
                      <a:lumOff val="35000"/>
                    </a:schemeClr>
                  </a:solidFill>
                </a:rPr>
                <a:t>Diastólica</a:t>
              </a:r>
              <a:endParaRPr lang="es-MX" b="1" dirty="0">
                <a:solidFill>
                  <a:schemeClr val="tx1">
                    <a:lumMod val="65000"/>
                    <a:lumOff val="35000"/>
                  </a:schemeClr>
                </a:solidFill>
              </a:endParaRPr>
            </a:p>
          </p:txBody>
        </p:sp>
        <p:sp>
          <p:nvSpPr>
            <p:cNvPr id="19" name="CuadroTexto 18"/>
            <p:cNvSpPr txBox="1"/>
            <p:nvPr/>
          </p:nvSpPr>
          <p:spPr>
            <a:xfrm>
              <a:off x="5755332" y="4965204"/>
              <a:ext cx="6406786" cy="714298"/>
            </a:xfrm>
            <a:prstGeom prst="rect">
              <a:avLst/>
            </a:prstGeom>
            <a:solidFill>
              <a:schemeClr val="tx2">
                <a:lumMod val="20000"/>
                <a:lumOff val="80000"/>
              </a:schemeClr>
            </a:solidFill>
          </p:spPr>
          <p:txBody>
            <a:bodyPr wrap="square" rtlCol="0">
              <a:spAutoFit/>
            </a:bodyPr>
            <a:lstStyle/>
            <a:p>
              <a:r>
                <a:rPr lang="es-MX" b="1" dirty="0" smtClean="0">
                  <a:solidFill>
                    <a:schemeClr val="tx1">
                      <a:lumMod val="50000"/>
                      <a:lumOff val="50000"/>
                    </a:schemeClr>
                  </a:solidFill>
                </a:rPr>
                <a:t>MESES:     1                   3                      6                   9                    12              </a:t>
              </a:r>
            </a:p>
            <a:p>
              <a:r>
                <a:rPr lang="es-MX" b="1" dirty="0" smtClean="0">
                  <a:solidFill>
                    <a:schemeClr val="tx1">
                      <a:lumMod val="50000"/>
                      <a:lumOff val="50000"/>
                    </a:schemeClr>
                  </a:solidFill>
                </a:rPr>
                <a:t>      n:        41                 39                    26                20                   9                 </a:t>
              </a:r>
              <a:endParaRPr lang="es-MX" b="1" dirty="0">
                <a:solidFill>
                  <a:schemeClr val="tx1">
                    <a:lumMod val="50000"/>
                    <a:lumOff val="50000"/>
                  </a:schemeClr>
                </a:solidFill>
              </a:endParaRPr>
            </a:p>
          </p:txBody>
        </p:sp>
      </p:grpSp>
      <p:grpSp>
        <p:nvGrpSpPr>
          <p:cNvPr id="21" name="Group 18"/>
          <p:cNvGrpSpPr>
            <a:grpSpLocks/>
          </p:cNvGrpSpPr>
          <p:nvPr/>
        </p:nvGrpSpPr>
        <p:grpSpPr bwMode="auto">
          <a:xfrm>
            <a:off x="6226631" y="644280"/>
            <a:ext cx="3712145" cy="1386117"/>
            <a:chOff x="423" y="1116"/>
            <a:chExt cx="4898" cy="2087"/>
          </a:xfrm>
        </p:grpSpPr>
        <p:sp>
          <p:nvSpPr>
            <p:cNvPr id="22" name="Rectangle 15"/>
            <p:cNvSpPr>
              <a:spLocks noChangeArrowheads="1"/>
            </p:cNvSpPr>
            <p:nvPr/>
          </p:nvSpPr>
          <p:spPr bwMode="auto">
            <a:xfrm>
              <a:off x="423" y="1116"/>
              <a:ext cx="4898" cy="208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solidFill>
                  <a:schemeClr val="tx1">
                    <a:lumMod val="75000"/>
                    <a:lumOff val="25000"/>
                  </a:schemeClr>
                </a:solidFill>
              </a:endParaRPr>
            </a:p>
          </p:txBody>
        </p:sp>
        <p:pic>
          <p:nvPicPr>
            <p:cNvPr id="23" name="Picture 5"/>
            <p:cNvPicPr>
              <a:picLocks noChangeAspect="1" noChangeArrowheads="1"/>
            </p:cNvPicPr>
            <p:nvPr/>
          </p:nvPicPr>
          <p:blipFill>
            <a:blip r:embed="rId3">
              <a:extLst>
                <a:ext uri="{28A0092B-C50C-407E-A947-70E740481C1C}">
                  <a14:useLocalDpi xmlns:a14="http://schemas.microsoft.com/office/drawing/2010/main" val="0"/>
                </a:ext>
              </a:extLst>
            </a:blip>
            <a:srcRect r="11446"/>
            <a:stretch>
              <a:fillRect/>
            </a:stretch>
          </p:blipFill>
          <p:spPr bwMode="auto">
            <a:xfrm>
              <a:off x="454" y="2095"/>
              <a:ext cx="4837" cy="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
            <p:cNvPicPr>
              <a:picLocks noChangeAspect="1" noChangeArrowheads="1"/>
            </p:cNvPicPr>
            <p:nvPr/>
          </p:nvPicPr>
          <p:blipFill>
            <a:blip r:embed="rId4">
              <a:extLst>
                <a:ext uri="{28A0092B-C50C-407E-A947-70E740481C1C}">
                  <a14:useLocalDpi xmlns:a14="http://schemas.microsoft.com/office/drawing/2010/main" val="0"/>
                </a:ext>
              </a:extLst>
            </a:blip>
            <a:srcRect t="17822"/>
            <a:stretch>
              <a:fillRect/>
            </a:stretch>
          </p:blipFill>
          <p:spPr bwMode="auto">
            <a:xfrm>
              <a:off x="447" y="1188"/>
              <a:ext cx="4837" cy="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n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6083" y="629767"/>
            <a:ext cx="1214323" cy="1214323"/>
          </a:xfrm>
          <a:prstGeom prst="rect">
            <a:avLst/>
          </a:prstGeom>
        </p:spPr>
      </p:pic>
      <p:sp>
        <p:nvSpPr>
          <p:cNvPr id="16" name="CuadroTexto 15"/>
          <p:cNvSpPr txBox="1"/>
          <p:nvPr/>
        </p:nvSpPr>
        <p:spPr>
          <a:xfrm>
            <a:off x="2509908" y="592524"/>
            <a:ext cx="3422347" cy="892552"/>
          </a:xfrm>
          <a:prstGeom prst="rect">
            <a:avLst/>
          </a:prstGeom>
          <a:noFill/>
        </p:spPr>
        <p:txBody>
          <a:bodyPr wrap="none" rtlCol="0">
            <a:spAutoFit/>
          </a:bodyPr>
          <a:lstStyle/>
          <a:p>
            <a:r>
              <a:rPr lang="es-MX" sz="2800" dirty="0" smtClean="0">
                <a:solidFill>
                  <a:schemeClr val="tx1">
                    <a:lumMod val="75000"/>
                    <a:lumOff val="25000"/>
                  </a:schemeClr>
                </a:solidFill>
              </a:rPr>
              <a:t>DENERVACIÓN RENAL</a:t>
            </a:r>
            <a:r>
              <a:rPr lang="es-MX" sz="2000" dirty="0" smtClean="0">
                <a:solidFill>
                  <a:schemeClr val="tx1">
                    <a:lumMod val="75000"/>
                    <a:lumOff val="25000"/>
                  </a:schemeClr>
                </a:solidFill>
              </a:rPr>
              <a:t> </a:t>
            </a:r>
          </a:p>
          <a:p>
            <a:r>
              <a:rPr lang="es-MX" sz="2400" b="1" dirty="0" smtClean="0">
                <a:solidFill>
                  <a:schemeClr val="tx1">
                    <a:lumMod val="75000"/>
                    <a:lumOff val="25000"/>
                  </a:schemeClr>
                </a:solidFill>
              </a:rPr>
              <a:t>RESULTADOS INICIALES</a:t>
            </a:r>
          </a:p>
        </p:txBody>
      </p:sp>
      <p:pic>
        <p:nvPicPr>
          <p:cNvPr id="17"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35503" y="615253"/>
            <a:ext cx="1065698" cy="127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Tree>
    <p:extLst>
      <p:ext uri="{BB962C8B-B14F-4D97-AF65-F5344CB8AC3E}">
        <p14:creationId xmlns:p14="http://schemas.microsoft.com/office/powerpoint/2010/main" val="31278608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7162" y="1434844"/>
            <a:ext cx="8408988"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6"/>
          <p:cNvSpPr txBox="1">
            <a:spLocks noChangeArrowheads="1"/>
          </p:cNvSpPr>
          <p:nvPr/>
        </p:nvSpPr>
        <p:spPr bwMode="auto">
          <a:xfrm>
            <a:off x="6826131" y="6278306"/>
            <a:ext cx="452027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s-MX" altLang="es-MX" sz="1400" dirty="0" err="1">
                <a:latin typeface="Arial" panose="020B0604020202020204" pitchFamily="34" charset="0"/>
                <a:cs typeface="Arial" panose="020B0604020202020204" pitchFamily="34" charset="0"/>
              </a:rPr>
              <a:t>Symplicity</a:t>
            </a:r>
            <a:r>
              <a:rPr lang="es-MX" altLang="es-MX" sz="1400" dirty="0">
                <a:latin typeface="Arial" panose="020B0604020202020204" pitchFamily="34" charset="0"/>
                <a:cs typeface="Arial" panose="020B0604020202020204" pitchFamily="34" charset="0"/>
              </a:rPr>
              <a:t> HTN-1 </a:t>
            </a:r>
            <a:r>
              <a:rPr lang="es-MX" altLang="es-MX" sz="1400" dirty="0" err="1">
                <a:latin typeface="Arial" panose="020B0604020202020204" pitchFamily="34" charset="0"/>
                <a:cs typeface="Arial" panose="020B0604020202020204" pitchFamily="34" charset="0"/>
              </a:rPr>
              <a:t>Investigators</a:t>
            </a:r>
            <a:r>
              <a:rPr lang="es-MX" altLang="es-MX" sz="1400" dirty="0">
                <a:latin typeface="Arial" panose="020B0604020202020204" pitchFamily="34" charset="0"/>
                <a:cs typeface="Arial" panose="020B0604020202020204" pitchFamily="34" charset="0"/>
              </a:rPr>
              <a:t>. </a:t>
            </a:r>
            <a:r>
              <a:rPr lang="es-MX" altLang="es-MX" sz="1400" i="1" dirty="0" err="1">
                <a:latin typeface="Arial" panose="020B0604020202020204" pitchFamily="34" charset="0"/>
                <a:cs typeface="Arial" panose="020B0604020202020204" pitchFamily="34" charset="0"/>
              </a:rPr>
              <a:t>Hypertension</a:t>
            </a:r>
            <a:r>
              <a:rPr lang="es-MX" altLang="es-MX" sz="1400" i="1" dirty="0">
                <a:latin typeface="Arial" panose="020B0604020202020204" pitchFamily="34" charset="0"/>
                <a:cs typeface="Arial" panose="020B0604020202020204" pitchFamily="34" charset="0"/>
              </a:rPr>
              <a:t> </a:t>
            </a:r>
            <a:r>
              <a:rPr lang="es-MX" altLang="es-MX" sz="1400" dirty="0" smtClean="0">
                <a:latin typeface="Arial" panose="020B0604020202020204" pitchFamily="34" charset="0"/>
                <a:cs typeface="Arial" panose="020B0604020202020204" pitchFamily="34" charset="0"/>
              </a:rPr>
              <a:t>2011;57:</a:t>
            </a:r>
            <a:endParaRPr lang="es-ES" altLang="es-MX" sz="1400" dirty="0">
              <a:latin typeface="Arial" panose="020B0604020202020204" pitchFamily="34" charset="0"/>
              <a:cs typeface="Arial" panose="020B0604020202020204" pitchFamily="34" charset="0"/>
            </a:endParaRPr>
          </a:p>
        </p:txBody>
      </p:sp>
      <p:sp>
        <p:nvSpPr>
          <p:cNvPr id="4" name="Text Box 7"/>
          <p:cNvSpPr txBox="1">
            <a:spLocks noChangeArrowheads="1"/>
          </p:cNvSpPr>
          <p:nvPr/>
        </p:nvSpPr>
        <p:spPr bwMode="auto">
          <a:xfrm>
            <a:off x="1973825" y="5846506"/>
            <a:ext cx="97334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s-MX" altLang="es-MX" sz="1800" b="1">
                <a:solidFill>
                  <a:schemeClr val="accent1">
                    <a:lumMod val="50000"/>
                  </a:schemeClr>
                </a:solidFill>
                <a:effectLst>
                  <a:outerShdw blurRad="38100" dist="38100" dir="2700000" algn="tl">
                    <a:srgbClr val="C0C0C0"/>
                  </a:outerShdw>
                </a:effectLst>
                <a:latin typeface="Arial" panose="020B0604020202020204" pitchFamily="34" charset="0"/>
                <a:cs typeface="Arial" panose="020B0604020202020204" pitchFamily="34" charset="0"/>
              </a:rPr>
              <a:t>n = 153</a:t>
            </a:r>
            <a:endParaRPr lang="es-ES" altLang="es-MX" sz="1800" b="1">
              <a:solidFill>
                <a:schemeClr val="accent1">
                  <a:lumMod val="50000"/>
                </a:schemeClr>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5" name="Text Box 8"/>
          <p:cNvSpPr txBox="1">
            <a:spLocks noChangeArrowheads="1"/>
          </p:cNvSpPr>
          <p:nvPr/>
        </p:nvSpPr>
        <p:spPr bwMode="auto">
          <a:xfrm>
            <a:off x="3045163" y="1477933"/>
            <a:ext cx="489480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s-MX" altLang="es-MX" sz="1600" b="1" dirty="0">
                <a:solidFill>
                  <a:schemeClr val="accent4">
                    <a:lumMod val="75000"/>
                  </a:schemeClr>
                </a:solidFill>
                <a:latin typeface="Arial" panose="020B0604020202020204" pitchFamily="34" charset="0"/>
                <a:cs typeface="Arial" panose="020B0604020202020204" pitchFamily="34" charset="0"/>
              </a:rPr>
              <a:t>RESPUESTA DE PA A LA DENERVACIÓN RENAL</a:t>
            </a:r>
          </a:p>
          <a:p>
            <a:pPr>
              <a:spcBef>
                <a:spcPct val="0"/>
              </a:spcBef>
            </a:pPr>
            <a:r>
              <a:rPr lang="es-MX" altLang="es-MX" sz="1600" b="1" dirty="0">
                <a:solidFill>
                  <a:schemeClr val="accent4">
                    <a:lumMod val="75000"/>
                  </a:schemeClr>
                </a:solidFill>
                <a:latin typeface="Arial" panose="020B0604020202020204" pitchFamily="34" charset="0"/>
                <a:cs typeface="Arial" panose="020B0604020202020204" pitchFamily="34" charset="0"/>
              </a:rPr>
              <a:t>Estudio </a:t>
            </a:r>
            <a:r>
              <a:rPr lang="es-MX" altLang="es-MX" sz="1600" b="1" i="1" dirty="0" err="1">
                <a:solidFill>
                  <a:schemeClr val="accent4">
                    <a:lumMod val="75000"/>
                  </a:schemeClr>
                </a:solidFill>
                <a:latin typeface="Arial" panose="020B0604020202020204" pitchFamily="34" charset="0"/>
                <a:cs typeface="Arial" panose="020B0604020202020204" pitchFamily="34" charset="0"/>
              </a:rPr>
              <a:t>Symplicity</a:t>
            </a:r>
            <a:r>
              <a:rPr lang="es-MX" altLang="es-MX" sz="1600" b="1" i="1" dirty="0">
                <a:solidFill>
                  <a:schemeClr val="accent4">
                    <a:lumMod val="75000"/>
                  </a:schemeClr>
                </a:solidFill>
                <a:latin typeface="Arial" panose="020B0604020202020204" pitchFamily="34" charset="0"/>
                <a:cs typeface="Arial" panose="020B0604020202020204" pitchFamily="34" charset="0"/>
              </a:rPr>
              <a:t> HTN-1</a:t>
            </a:r>
            <a:endParaRPr lang="es-ES" altLang="es-MX" sz="1600" b="1" i="1" dirty="0">
              <a:solidFill>
                <a:schemeClr val="accent4">
                  <a:lumMod val="75000"/>
                </a:schemeClr>
              </a:solidFill>
              <a:latin typeface="Arial" panose="020B0604020202020204" pitchFamily="34" charset="0"/>
              <a:cs typeface="Arial" panose="020B0604020202020204" pitchFamily="34" charset="0"/>
            </a:endParaRPr>
          </a:p>
        </p:txBody>
      </p:sp>
      <p:sp>
        <p:nvSpPr>
          <p:cNvPr id="6" name="Text Box 9"/>
          <p:cNvSpPr txBox="1">
            <a:spLocks noChangeArrowheads="1"/>
          </p:cNvSpPr>
          <p:nvPr/>
        </p:nvSpPr>
        <p:spPr bwMode="auto">
          <a:xfrm>
            <a:off x="3740712" y="4551106"/>
            <a:ext cx="5254625" cy="915988"/>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s-MX" altLang="es-MX" sz="1800">
                <a:solidFill>
                  <a:srgbClr val="FF0000"/>
                </a:solidFill>
                <a:latin typeface="Arial" panose="020B0604020202020204" pitchFamily="34" charset="0"/>
                <a:cs typeface="Arial" panose="020B0604020202020204" pitchFamily="34" charset="0"/>
                <a:sym typeface="Symbol" panose="05050102010706020507" pitchFamily="18" charset="2"/>
              </a:rPr>
              <a:t> </a:t>
            </a:r>
            <a:r>
              <a:rPr lang="es-MX" altLang="es-MX" sz="1800">
                <a:solidFill>
                  <a:schemeClr val="bg1"/>
                </a:solidFill>
                <a:latin typeface="Arial" panose="020B0604020202020204" pitchFamily="34" charset="0"/>
                <a:cs typeface="Arial" panose="020B0604020202020204" pitchFamily="34" charset="0"/>
              </a:rPr>
              <a:t>Sin complicaciones relacionadas con la ablación</a:t>
            </a:r>
          </a:p>
          <a:p>
            <a:pPr>
              <a:spcBef>
                <a:spcPct val="0"/>
              </a:spcBef>
              <a:buFont typeface="Symbol" panose="05050102010706020507" pitchFamily="18" charset="2"/>
              <a:buNone/>
            </a:pPr>
            <a:r>
              <a:rPr lang="es-MX" altLang="es-MX" sz="1800">
                <a:solidFill>
                  <a:srgbClr val="FF0000"/>
                </a:solidFill>
                <a:latin typeface="Arial" panose="020B0604020202020204" pitchFamily="34" charset="0"/>
                <a:cs typeface="Arial" panose="020B0604020202020204" pitchFamily="34" charset="0"/>
                <a:sym typeface="Symbol" panose="05050102010706020507" pitchFamily="18" charset="2"/>
              </a:rPr>
              <a:t></a:t>
            </a:r>
            <a:r>
              <a:rPr lang="es-MX" altLang="es-MX" sz="1800">
                <a:solidFill>
                  <a:schemeClr val="bg1"/>
                </a:solidFill>
                <a:latin typeface="Arial" panose="020B0604020202020204" pitchFamily="34" charset="0"/>
                <a:cs typeface="Arial" panose="020B0604020202020204" pitchFamily="34" charset="0"/>
              </a:rPr>
              <a:t> Una disección de AR al realizar la angiografía</a:t>
            </a:r>
          </a:p>
          <a:p>
            <a:pPr>
              <a:spcBef>
                <a:spcPct val="0"/>
              </a:spcBef>
              <a:buFont typeface="Symbol" panose="05050102010706020507" pitchFamily="18" charset="2"/>
              <a:buNone/>
            </a:pPr>
            <a:r>
              <a:rPr lang="es-MX" altLang="es-MX" sz="1800">
                <a:solidFill>
                  <a:srgbClr val="FF0000"/>
                </a:solidFill>
                <a:latin typeface="Arial" panose="020B0604020202020204" pitchFamily="34" charset="0"/>
                <a:cs typeface="Arial" panose="020B0604020202020204" pitchFamily="34" charset="0"/>
                <a:sym typeface="Symbol" panose="05050102010706020507" pitchFamily="18" charset="2"/>
              </a:rPr>
              <a:t></a:t>
            </a:r>
            <a:r>
              <a:rPr lang="es-MX" altLang="es-MX" sz="1800">
                <a:solidFill>
                  <a:schemeClr val="bg1"/>
                </a:solidFill>
                <a:latin typeface="Arial" panose="020B0604020202020204" pitchFamily="34" charset="0"/>
                <a:cs typeface="Arial" panose="020B0604020202020204" pitchFamily="34" charset="0"/>
              </a:rPr>
              <a:t> Tres pseudoaneurismas femorales </a:t>
            </a:r>
            <a:endParaRPr lang="es-ES" altLang="es-MX" sz="1800">
              <a:solidFill>
                <a:schemeClr val="bg1"/>
              </a:solidFill>
              <a:latin typeface="Arial" panose="020B0604020202020204" pitchFamily="34" charset="0"/>
              <a:cs typeface="Arial" panose="020B0604020202020204" pitchFamily="34" charset="0"/>
            </a:endParaRPr>
          </a:p>
        </p:txBody>
      </p:sp>
      <p:sp>
        <p:nvSpPr>
          <p:cNvPr id="7" name="Rectangle 14"/>
          <p:cNvSpPr>
            <a:spLocks noChangeArrowheads="1"/>
          </p:cNvSpPr>
          <p:nvPr/>
        </p:nvSpPr>
        <p:spPr bwMode="auto">
          <a:xfrm>
            <a:off x="8619100" y="5521069"/>
            <a:ext cx="1152525" cy="503237"/>
          </a:xfrm>
          <a:prstGeom prst="rect">
            <a:avLst/>
          </a:prstGeom>
          <a:noFill/>
          <a:ln w="28575" algn="ctr">
            <a:solidFill>
              <a:srgbClr val="FF00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083" y="629767"/>
            <a:ext cx="1214323" cy="1214323"/>
          </a:xfrm>
          <a:prstGeom prst="rect">
            <a:avLst/>
          </a:prstGeom>
        </p:spPr>
      </p:pic>
      <p:sp>
        <p:nvSpPr>
          <p:cNvPr id="10" name="CuadroTexto 9"/>
          <p:cNvSpPr txBox="1"/>
          <p:nvPr/>
        </p:nvSpPr>
        <p:spPr>
          <a:xfrm>
            <a:off x="2509908" y="592524"/>
            <a:ext cx="3422347" cy="892552"/>
          </a:xfrm>
          <a:prstGeom prst="rect">
            <a:avLst/>
          </a:prstGeom>
          <a:noFill/>
        </p:spPr>
        <p:txBody>
          <a:bodyPr wrap="none" rtlCol="0">
            <a:spAutoFit/>
          </a:bodyPr>
          <a:lstStyle/>
          <a:p>
            <a:r>
              <a:rPr lang="es-MX" sz="2800" dirty="0" smtClean="0">
                <a:solidFill>
                  <a:schemeClr val="tx1">
                    <a:lumMod val="75000"/>
                    <a:lumOff val="25000"/>
                  </a:schemeClr>
                </a:solidFill>
              </a:rPr>
              <a:t>DENERVACIÓN RENAL</a:t>
            </a:r>
            <a:r>
              <a:rPr lang="es-MX" sz="2000" dirty="0">
                <a:solidFill>
                  <a:schemeClr val="tx1">
                    <a:lumMod val="75000"/>
                    <a:lumOff val="25000"/>
                  </a:schemeClr>
                </a:solidFill>
              </a:rPr>
              <a:t> </a:t>
            </a:r>
            <a:endParaRPr lang="es-MX" sz="2000" dirty="0" smtClean="0">
              <a:solidFill>
                <a:schemeClr val="tx1">
                  <a:lumMod val="75000"/>
                  <a:lumOff val="25000"/>
                </a:schemeClr>
              </a:solidFill>
            </a:endParaRPr>
          </a:p>
          <a:p>
            <a:r>
              <a:rPr lang="es-MX" sz="2400" b="1" dirty="0" smtClean="0">
                <a:solidFill>
                  <a:schemeClr val="tx1">
                    <a:lumMod val="75000"/>
                    <a:lumOff val="25000"/>
                  </a:schemeClr>
                </a:solidFill>
              </a:rPr>
              <a:t>RESULTADOS INICIALES</a:t>
            </a:r>
          </a:p>
        </p:txBody>
      </p:sp>
      <p:pic>
        <p:nvPicPr>
          <p:cNvPr id="1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35503" y="615253"/>
            <a:ext cx="1065698" cy="127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Tree>
    <p:extLst>
      <p:ext uri="{BB962C8B-B14F-4D97-AF65-F5344CB8AC3E}">
        <p14:creationId xmlns:p14="http://schemas.microsoft.com/office/powerpoint/2010/main" val="401164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1093</TotalTime>
  <Words>1537</Words>
  <Application>Microsoft Office PowerPoint</Application>
  <PresentationFormat>Personalizado</PresentationFormat>
  <Paragraphs>317</Paragraphs>
  <Slides>26</Slides>
  <Notes>4</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26</vt:i4>
      </vt:variant>
    </vt:vector>
  </HeadingPairs>
  <TitlesOfParts>
    <vt:vector size="28" baseType="lpstr">
      <vt:lpstr>Tema de Office</vt:lpstr>
      <vt:lpstr>Gráfico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Gaspar Hernández</dc:creator>
  <cp:lastModifiedBy>Academia Nal. de Med</cp:lastModifiedBy>
  <cp:revision>107</cp:revision>
  <dcterms:created xsi:type="dcterms:W3CDTF">2015-07-05T08:00:04Z</dcterms:created>
  <dcterms:modified xsi:type="dcterms:W3CDTF">2015-07-08T23:52:22Z</dcterms:modified>
</cp:coreProperties>
</file>