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3" r:id="rId3"/>
    <p:sldId id="264" r:id="rId4"/>
    <p:sldId id="257" r:id="rId5"/>
    <p:sldId id="259" r:id="rId6"/>
    <p:sldId id="272" r:id="rId7"/>
    <p:sldId id="271" r:id="rId8"/>
    <p:sldId id="273" r:id="rId9"/>
    <p:sldId id="258" r:id="rId10"/>
    <p:sldId id="268" r:id="rId11"/>
    <p:sldId id="265" r:id="rId12"/>
    <p:sldId id="266" r:id="rId13"/>
    <p:sldId id="267" r:id="rId1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29" autoAdjust="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es-MX"/>
          </a:p>
        </c:rich>
      </c:tx>
      <c:layout/>
      <c:overlay val="1"/>
    </c:title>
    <c:autoTitleDeleted val="0"/>
    <c:plotArea>
      <c:layout>
        <c:manualLayout>
          <c:layoutTarget val="inner"/>
          <c:xMode val="edge"/>
          <c:yMode val="edge"/>
          <c:x val="8.0094499999999999E-2"/>
          <c:y val="4.99864E-2"/>
          <c:w val="0.87942600000000004"/>
          <c:h val="0.86615900000000001"/>
        </c:manualLayout>
      </c:layout>
      <c:barChart>
        <c:barDir val="col"/>
        <c:grouping val="clustered"/>
        <c:varyColors val="0"/>
        <c:ser>
          <c:idx val="0"/>
          <c:order val="0"/>
          <c:tx>
            <c:strRef>
              <c:f>Sheet1!$A$2</c:f>
              <c:strCache>
                <c:ptCount val="1"/>
                <c:pt idx="0">
                  <c:v>Crude numer of deaths</c:v>
                </c:pt>
              </c:strCache>
            </c:strRef>
          </c:tx>
          <c:spPr>
            <a:solidFill>
              <a:srgbClr val="DE6A10"/>
            </a:solidFill>
            <a:ln w="12700" cap="flat">
              <a:noFill/>
              <a:miter lim="400000"/>
            </a:ln>
            <a:effectLst>
              <a:outerShdw blurRad="50800" dist="12700" algn="tl">
                <a:srgbClr val="000000">
                  <a:alpha val="50000"/>
                </a:srgbClr>
              </a:outerShdw>
            </a:effectLst>
          </c:spPr>
          <c:invertIfNegative val="0"/>
          <c:cat>
            <c:strRef>
              <c:f>Sheet1!$B$1:$P$1</c:f>
              <c:strCache>
                <c:ptCount val="15"/>
                <c:pt idx="0">
                  <c:v>1998</c:v>
                </c:pt>
                <c:pt idx="1">
                  <c:v>1999</c:v>
                </c:pt>
                <c:pt idx="2">
                  <c:v>2000</c:v>
                </c:pt>
                <c:pt idx="3">
                  <c:v>2001</c:v>
                </c:pt>
                <c:pt idx="4">
                  <c:v>2002</c:v>
                </c:pt>
                <c:pt idx="5">
                  <c:v>2003</c:v>
                </c:pt>
                <c:pt idx="6">
                  <c:v>2004</c:v>
                </c:pt>
                <c:pt idx="7">
                  <c:v>2005</c:v>
                </c:pt>
                <c:pt idx="8">
                  <c:v> 2006</c:v>
                </c:pt>
                <c:pt idx="9">
                  <c:v>2007</c:v>
                </c:pt>
                <c:pt idx="10">
                  <c:v>2008</c:v>
                </c:pt>
                <c:pt idx="11">
                  <c:v>2009</c:v>
                </c:pt>
                <c:pt idx="12">
                  <c:v>2010</c:v>
                </c:pt>
                <c:pt idx="13">
                  <c:v>2011</c:v>
                </c:pt>
                <c:pt idx="14">
                  <c:v>2012</c:v>
                </c:pt>
              </c:strCache>
            </c:strRef>
          </c:cat>
          <c:val>
            <c:numRef>
              <c:f>Sheet1!$B$2:$P$2</c:f>
              <c:numCache>
                <c:formatCode>General</c:formatCode>
                <c:ptCount val="15"/>
                <c:pt idx="0">
                  <c:v>13619</c:v>
                </c:pt>
                <c:pt idx="1">
                  <c:v>13417</c:v>
                </c:pt>
                <c:pt idx="2">
                  <c:v>13647</c:v>
                </c:pt>
                <c:pt idx="3">
                  <c:v>13598</c:v>
                </c:pt>
                <c:pt idx="4">
                  <c:v>13663</c:v>
                </c:pt>
                <c:pt idx="5">
                  <c:v>13560</c:v>
                </c:pt>
                <c:pt idx="6">
                  <c:v>13809</c:v>
                </c:pt>
                <c:pt idx="7">
                  <c:v>13812</c:v>
                </c:pt>
                <c:pt idx="8">
                  <c:v>13174</c:v>
                </c:pt>
                <c:pt idx="9">
                  <c:v>13264</c:v>
                </c:pt>
                <c:pt idx="10">
                  <c:v>13361</c:v>
                </c:pt>
                <c:pt idx="11">
                  <c:v>12836</c:v>
                </c:pt>
                <c:pt idx="12">
                  <c:v>12003</c:v>
                </c:pt>
                <c:pt idx="13">
                  <c:v>12162</c:v>
                </c:pt>
                <c:pt idx="14">
                  <c:v>12540</c:v>
                </c:pt>
              </c:numCache>
            </c:numRef>
          </c:val>
        </c:ser>
        <c:dLbls>
          <c:showLegendKey val="0"/>
          <c:showVal val="0"/>
          <c:showCatName val="0"/>
          <c:showSerName val="0"/>
          <c:showPercent val="0"/>
          <c:showBubbleSize val="0"/>
        </c:dLbls>
        <c:gapWidth val="40"/>
        <c:axId val="41878272"/>
        <c:axId val="41880192"/>
      </c:barChart>
      <c:lineChart>
        <c:grouping val="standard"/>
        <c:varyColors val="0"/>
        <c:ser>
          <c:idx val="1"/>
          <c:order val="1"/>
          <c:tx>
            <c:strRef>
              <c:f>Sheet1!$A$3</c:f>
              <c:strCache>
                <c:ptCount val="1"/>
                <c:pt idx="0">
                  <c:v>Mortality rate per 100,000 Mexicans</c:v>
                </c:pt>
              </c:strCache>
            </c:strRef>
          </c:tx>
          <c:spPr>
            <a:ln w="76200" cap="flat">
              <a:solidFill>
                <a:srgbClr val="000000"/>
              </a:solidFill>
              <a:prstDash val="solid"/>
              <a:miter lim="400000"/>
            </a:ln>
            <a:effectLst>
              <a:outerShdw blurRad="50800" dist="38100" dir="5520000" algn="tl">
                <a:srgbClr val="000000">
                  <a:alpha val="50000"/>
                </a:srgbClr>
              </a:outerShdw>
            </a:effectLst>
          </c:spPr>
          <c:marker>
            <c:symbol val="circle"/>
            <c:size val="14"/>
            <c:spPr>
              <a:solidFill>
                <a:srgbClr val="FFFFFF"/>
              </a:solidFill>
              <a:ln w="76200" cap="flat">
                <a:solidFill>
                  <a:srgbClr val="000000"/>
                </a:solidFill>
                <a:prstDash val="solid"/>
                <a:miter lim="400000"/>
              </a:ln>
              <a:effectLst/>
            </c:spPr>
          </c:marker>
          <c:cat>
            <c:strRef>
              <c:f>Sheet1!$B$1:$P$1</c:f>
              <c:strCache>
                <c:ptCount val="15"/>
                <c:pt idx="0">
                  <c:v>1998</c:v>
                </c:pt>
                <c:pt idx="1">
                  <c:v>1999</c:v>
                </c:pt>
                <c:pt idx="2">
                  <c:v>2000</c:v>
                </c:pt>
                <c:pt idx="3">
                  <c:v>2001</c:v>
                </c:pt>
                <c:pt idx="4">
                  <c:v>2002</c:v>
                </c:pt>
                <c:pt idx="5">
                  <c:v>2003</c:v>
                </c:pt>
                <c:pt idx="6">
                  <c:v>2004</c:v>
                </c:pt>
                <c:pt idx="7">
                  <c:v>2005</c:v>
                </c:pt>
                <c:pt idx="8">
                  <c:v> 2006</c:v>
                </c:pt>
                <c:pt idx="9">
                  <c:v>2007</c:v>
                </c:pt>
                <c:pt idx="10">
                  <c:v>2008</c:v>
                </c:pt>
                <c:pt idx="11">
                  <c:v>2009</c:v>
                </c:pt>
                <c:pt idx="12">
                  <c:v>2010</c:v>
                </c:pt>
                <c:pt idx="13">
                  <c:v>2011</c:v>
                </c:pt>
                <c:pt idx="14">
                  <c:v>2012</c:v>
                </c:pt>
              </c:strCache>
            </c:strRef>
          </c:cat>
          <c:val>
            <c:numRef>
              <c:f>Sheet1!$B$3:$P$3</c:f>
              <c:numCache>
                <c:formatCode>General</c:formatCode>
                <c:ptCount val="15"/>
                <c:pt idx="0">
                  <c:v>14.217539</c:v>
                </c:pt>
                <c:pt idx="1">
                  <c:v>13.815604</c:v>
                </c:pt>
                <c:pt idx="2">
                  <c:v>13.86347</c:v>
                </c:pt>
                <c:pt idx="3">
                  <c:v>13.636793000000001</c:v>
                </c:pt>
                <c:pt idx="4">
                  <c:v>13.539872000000001</c:v>
                </c:pt>
                <c:pt idx="5">
                  <c:v>13.294176</c:v>
                </c:pt>
                <c:pt idx="6">
                  <c:v>13.406553000000001</c:v>
                </c:pt>
                <c:pt idx="7">
                  <c:v>13.287558000000001</c:v>
                </c:pt>
                <c:pt idx="8">
                  <c:v>12.561707</c:v>
                </c:pt>
                <c:pt idx="9">
                  <c:v>12.537960999999999</c:v>
                </c:pt>
                <c:pt idx="10">
                  <c:v>12.524076000000001</c:v>
                </c:pt>
                <c:pt idx="11">
                  <c:v>11.934837</c:v>
                </c:pt>
                <c:pt idx="12">
                  <c:v>11.073264999999999</c:v>
                </c:pt>
                <c:pt idx="13">
                  <c:v>11.13533</c:v>
                </c:pt>
                <c:pt idx="14">
                  <c:v>11.397663</c:v>
                </c:pt>
              </c:numCache>
            </c:numRef>
          </c:val>
          <c:smooth val="0"/>
        </c:ser>
        <c:dLbls>
          <c:showLegendKey val="0"/>
          <c:showVal val="0"/>
          <c:showCatName val="0"/>
          <c:showSerName val="0"/>
          <c:showPercent val="0"/>
          <c:showBubbleSize val="0"/>
        </c:dLbls>
        <c:marker val="1"/>
        <c:smooth val="0"/>
        <c:axId val="41902464"/>
        <c:axId val="41904000"/>
      </c:lineChart>
      <c:catAx>
        <c:axId val="4187827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600" b="0" i="0" u="none" strike="noStrike">
                <a:solidFill>
                  <a:srgbClr val="000000"/>
                </a:solidFill>
                <a:effectLst/>
                <a:latin typeface="Gill Sans SemiBold"/>
              </a:defRPr>
            </a:pPr>
            <a:endParaRPr lang="es-MX"/>
          </a:p>
        </c:txPr>
        <c:crossAx val="41880192"/>
        <c:crosses val="autoZero"/>
        <c:auto val="1"/>
        <c:lblAlgn val="ctr"/>
        <c:lblOffset val="100"/>
        <c:noMultiLvlLbl val="1"/>
      </c:catAx>
      <c:valAx>
        <c:axId val="41880192"/>
        <c:scaling>
          <c:orientation val="minMax"/>
          <c:max val="20000"/>
          <c:min val="0"/>
        </c:scaling>
        <c:delete val="0"/>
        <c:axPos val="l"/>
        <c:majorGridlines>
          <c:spPr>
            <a:ln w="12700" cap="flat">
              <a:solidFill>
                <a:srgbClr val="B8B8B8"/>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1200" b="0" i="0" u="none" strike="noStrike">
                <a:solidFill>
                  <a:srgbClr val="000000"/>
                </a:solidFill>
                <a:effectLst/>
                <a:latin typeface="Gill Sans SemiBold"/>
              </a:defRPr>
            </a:pPr>
            <a:endParaRPr lang="es-MX"/>
          </a:p>
        </c:txPr>
        <c:crossAx val="41878272"/>
        <c:crosses val="autoZero"/>
        <c:crossBetween val="between"/>
        <c:majorUnit val="4000"/>
        <c:minorUnit val="2000"/>
      </c:valAx>
      <c:catAx>
        <c:axId val="41902464"/>
        <c:scaling>
          <c:orientation val="minMax"/>
        </c:scaling>
        <c:delete val="0"/>
        <c:axPos val="b"/>
        <c:majorTickMark val="out"/>
        <c:minorTickMark val="none"/>
        <c:tickLblPos val="none"/>
        <c:spPr>
          <a:ln w="12700" cap="flat">
            <a:noFill/>
            <a:prstDash val="solid"/>
            <a:miter lim="400000"/>
          </a:ln>
        </c:spPr>
        <c:txPr>
          <a:bodyPr rot="0"/>
          <a:lstStyle/>
          <a:p>
            <a:pPr lvl="0"/>
            <a:endParaRPr lang="es-MX"/>
          </a:p>
        </c:txPr>
        <c:crossAx val="41904000"/>
        <c:crosses val="autoZero"/>
        <c:auto val="1"/>
        <c:lblAlgn val="ctr"/>
        <c:lblOffset val="100"/>
        <c:noMultiLvlLbl val="1"/>
      </c:catAx>
      <c:valAx>
        <c:axId val="41904000"/>
        <c:scaling>
          <c:orientation val="minMax"/>
          <c:max val="20"/>
          <c:min val="0"/>
        </c:scaling>
        <c:delete val="0"/>
        <c:axPos val="r"/>
        <c:numFmt formatCode="General" sourceLinked="1"/>
        <c:majorTickMark val="none"/>
        <c:minorTickMark val="none"/>
        <c:tickLblPos val="nextTo"/>
        <c:spPr>
          <a:ln w="12700" cap="flat">
            <a:noFill/>
            <a:prstDash val="solid"/>
            <a:miter lim="400000"/>
          </a:ln>
        </c:spPr>
        <c:txPr>
          <a:bodyPr rot="0"/>
          <a:lstStyle/>
          <a:p>
            <a:pPr lvl="0">
              <a:defRPr sz="1200" b="0" i="0" u="none" strike="noStrike">
                <a:solidFill>
                  <a:srgbClr val="000000"/>
                </a:solidFill>
                <a:effectLst/>
                <a:latin typeface="Gill Sans SemiBold"/>
              </a:defRPr>
            </a:pPr>
            <a:endParaRPr lang="es-MX"/>
          </a:p>
        </c:txPr>
        <c:crossAx val="41902464"/>
        <c:crosses val="max"/>
        <c:crossBetween val="between"/>
        <c:majorUnit val="4"/>
        <c:minorUnit val="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E2A4F-313F-4453-9AD0-5193554E168D}" type="datetimeFigureOut">
              <a:rPr lang="es-MX" smtClean="0"/>
              <a:t>27/05/2015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36BAD3-71AB-47B7-BE15-51E13669B368}" type="slidenum">
              <a:rPr lang="es-MX" smtClean="0"/>
              <a:t>‹Nº›</a:t>
            </a:fld>
            <a:endParaRPr lang="es-MX"/>
          </a:p>
        </p:txBody>
      </p:sp>
    </p:spTree>
    <p:extLst>
      <p:ext uri="{BB962C8B-B14F-4D97-AF65-F5344CB8AC3E}">
        <p14:creationId xmlns:p14="http://schemas.microsoft.com/office/powerpoint/2010/main" val="3928343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61275F-635C-5C48-8F38-C8708E5BDE26}" type="slidenum">
              <a:rPr lang="en-US"/>
              <a:pPr/>
              <a:t>2</a:t>
            </a:fld>
            <a:endParaRPr lang="en-US"/>
          </a:p>
        </p:txBody>
      </p:sp>
      <p:sp>
        <p:nvSpPr>
          <p:cNvPr id="7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1683" name="Rectangle 3"/>
          <p:cNvSpPr>
            <a:spLocks noGrp="1" noChangeArrowheads="1"/>
          </p:cNvSpPr>
          <p:nvPr>
            <p:ph type="body" idx="1"/>
          </p:nvPr>
        </p:nvSpPr>
        <p:spPr/>
        <p:txBody>
          <a:bodyPr/>
          <a:lstStyle/>
          <a:p>
            <a:r>
              <a:rPr lang="en-US" b="1"/>
              <a:t>Alcoholic Cirrhosis</a:t>
            </a:r>
            <a:r>
              <a:rPr lang="en-US"/>
              <a:t/>
            </a:r>
            <a:br>
              <a:rPr lang="en-US"/>
            </a:br>
            <a:r>
              <a:rPr lang="en-US"/>
              <a:t>Alcohol coming from the gut first makes contact with the hepatocytes nearest the portal triad. These liver cells, therefore, will be affected first by the toxicity of alcohol. The fibrosis (in blue in this trichrome stain) is coming "from the outside in" with respect to the lobule. At this stage, the lobules themselves are spared.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34961E6C-8FB9-4981-875E-3F0B3C484365}" type="datetimeFigureOut">
              <a:rPr lang="es-MX" smtClean="0"/>
              <a:t>27/05/2015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E48513C-A127-4B27-BBD6-685DA614B2C7}" type="slidenum">
              <a:rPr lang="es-MX" smtClean="0"/>
              <a:t>‹Nº›</a:t>
            </a:fld>
            <a:endParaRPr lang="es-MX"/>
          </a:p>
        </p:txBody>
      </p:sp>
    </p:spTree>
    <p:extLst>
      <p:ext uri="{BB962C8B-B14F-4D97-AF65-F5344CB8AC3E}">
        <p14:creationId xmlns:p14="http://schemas.microsoft.com/office/powerpoint/2010/main" val="2369346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4961E6C-8FB9-4981-875E-3F0B3C484365}" type="datetimeFigureOut">
              <a:rPr lang="es-MX" smtClean="0"/>
              <a:t>27/05/2015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E48513C-A127-4B27-BBD6-685DA614B2C7}" type="slidenum">
              <a:rPr lang="es-MX" smtClean="0"/>
              <a:t>‹Nº›</a:t>
            </a:fld>
            <a:endParaRPr lang="es-MX"/>
          </a:p>
        </p:txBody>
      </p:sp>
    </p:spTree>
    <p:extLst>
      <p:ext uri="{BB962C8B-B14F-4D97-AF65-F5344CB8AC3E}">
        <p14:creationId xmlns:p14="http://schemas.microsoft.com/office/powerpoint/2010/main" val="204284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4961E6C-8FB9-4981-875E-3F0B3C484365}" type="datetimeFigureOut">
              <a:rPr lang="es-MX" smtClean="0"/>
              <a:t>27/05/2015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E48513C-A127-4B27-BBD6-685DA614B2C7}" type="slidenum">
              <a:rPr lang="es-MX" smtClean="0"/>
              <a:t>‹Nº›</a:t>
            </a:fld>
            <a:endParaRPr lang="es-MX"/>
          </a:p>
        </p:txBody>
      </p:sp>
    </p:spTree>
    <p:extLst>
      <p:ext uri="{BB962C8B-B14F-4D97-AF65-F5344CB8AC3E}">
        <p14:creationId xmlns:p14="http://schemas.microsoft.com/office/powerpoint/2010/main" val="2161626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ítulo y subtítulo">
    <p:spTree>
      <p:nvGrpSpPr>
        <p:cNvPr id="1" name=""/>
        <p:cNvGrpSpPr/>
        <p:nvPr/>
      </p:nvGrpSpPr>
      <p:grpSpPr>
        <a:xfrm>
          <a:off x="0" y="0"/>
          <a:ext cx="0" cy="0"/>
          <a:chOff x="0" y="0"/>
          <a:chExt cx="0" cy="0"/>
        </a:xfrm>
      </p:grpSpPr>
      <p:sp>
        <p:nvSpPr>
          <p:cNvPr id="5" name="Shape 5"/>
          <p:cNvSpPr>
            <a:spLocks noGrp="1"/>
          </p:cNvSpPr>
          <p:nvPr>
            <p:ph type="title"/>
          </p:nvPr>
        </p:nvSpPr>
        <p:spPr>
          <a:xfrm>
            <a:off x="892969" y="1151930"/>
            <a:ext cx="7358063" cy="2321719"/>
          </a:xfrm>
          <a:prstGeom prst="rect">
            <a:avLst/>
          </a:prstGeom>
        </p:spPr>
        <p:txBody>
          <a:bodyPr lIns="0" tIns="0" rIns="0" bIns="0" anchor="b"/>
          <a:lstStyle/>
          <a:p>
            <a:pPr lvl="0">
              <a:defRPr sz="1800"/>
            </a:pPr>
            <a:r>
              <a:rPr sz="5900"/>
              <a:t>Texto del título</a:t>
            </a:r>
          </a:p>
        </p:txBody>
      </p:sp>
      <p:sp>
        <p:nvSpPr>
          <p:cNvPr id="6" name="Shape 6"/>
          <p:cNvSpPr>
            <a:spLocks noGrp="1"/>
          </p:cNvSpPr>
          <p:nvPr>
            <p:ph type="body" idx="1"/>
          </p:nvPr>
        </p:nvSpPr>
        <p:spPr>
          <a:xfrm>
            <a:off x="892969" y="3536156"/>
            <a:ext cx="7358063" cy="794742"/>
          </a:xfrm>
          <a:prstGeom prst="rect">
            <a:avLst/>
          </a:prstGeom>
        </p:spPr>
        <p:txBody>
          <a:bodyPr lIns="0" tIns="0" rIns="0" bIns="0" anchor="t"/>
          <a:lstStyle>
            <a:lvl1pPr marL="0" indent="0" algn="ctr">
              <a:spcBef>
                <a:spcPts val="0"/>
              </a:spcBef>
              <a:buSzTx/>
              <a:buNone/>
              <a:defRPr sz="2500"/>
            </a:lvl1pPr>
            <a:lvl2pPr marL="0" indent="0" algn="ctr">
              <a:spcBef>
                <a:spcPts val="0"/>
              </a:spcBef>
              <a:buSzTx/>
              <a:buNone/>
              <a:defRPr sz="2500"/>
            </a:lvl2pPr>
            <a:lvl3pPr marL="0" indent="0" algn="ctr">
              <a:spcBef>
                <a:spcPts val="0"/>
              </a:spcBef>
              <a:buSzTx/>
              <a:buNone/>
              <a:defRPr sz="2500"/>
            </a:lvl3pPr>
            <a:lvl4pPr marL="0" indent="0" algn="ctr">
              <a:spcBef>
                <a:spcPts val="0"/>
              </a:spcBef>
              <a:buSzTx/>
              <a:buNone/>
              <a:defRPr sz="2500"/>
            </a:lvl4pPr>
            <a:lvl5pPr marL="0" indent="0" algn="ctr">
              <a:spcBef>
                <a:spcPts val="0"/>
              </a:spcBef>
              <a:buSzTx/>
              <a:buNone/>
              <a:defRPr sz="2500"/>
            </a:lvl5pPr>
          </a:lstStyle>
          <a:p>
            <a:pPr lvl="0">
              <a:defRPr sz="1800"/>
            </a:pPr>
            <a:r>
              <a:rPr sz="2500"/>
              <a:t>Nivel de texto 1</a:t>
            </a:r>
          </a:p>
          <a:p>
            <a:pPr lvl="1">
              <a:defRPr sz="1800"/>
            </a:pPr>
            <a:r>
              <a:rPr sz="2500"/>
              <a:t>Nivel de texto 2</a:t>
            </a:r>
          </a:p>
          <a:p>
            <a:pPr lvl="2">
              <a:defRPr sz="1800"/>
            </a:pPr>
            <a:r>
              <a:rPr sz="2500"/>
              <a:t>Nivel de texto 3</a:t>
            </a:r>
          </a:p>
          <a:p>
            <a:pPr lvl="3">
              <a:defRPr sz="1800"/>
            </a:pPr>
            <a:r>
              <a:rPr sz="2500"/>
              <a:t>Nivel de texto 4</a:t>
            </a:r>
          </a:p>
          <a:p>
            <a:pPr lvl="4">
              <a:defRPr sz="1800"/>
            </a:pPr>
            <a:r>
              <a:rPr sz="2500"/>
              <a:t>Nivel de texto 5</a:t>
            </a:r>
          </a:p>
        </p:txBody>
      </p:sp>
    </p:spTree>
    <p:extLst>
      <p:ext uri="{BB962C8B-B14F-4D97-AF65-F5344CB8AC3E}">
        <p14:creationId xmlns:p14="http://schemas.microsoft.com/office/powerpoint/2010/main" val="56874987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4961E6C-8FB9-4981-875E-3F0B3C484365}" type="datetimeFigureOut">
              <a:rPr lang="es-MX" smtClean="0"/>
              <a:t>27/05/2015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E48513C-A127-4B27-BBD6-685DA614B2C7}" type="slidenum">
              <a:rPr lang="es-MX" smtClean="0"/>
              <a:t>‹Nº›</a:t>
            </a:fld>
            <a:endParaRPr lang="es-MX"/>
          </a:p>
        </p:txBody>
      </p:sp>
    </p:spTree>
    <p:extLst>
      <p:ext uri="{BB962C8B-B14F-4D97-AF65-F5344CB8AC3E}">
        <p14:creationId xmlns:p14="http://schemas.microsoft.com/office/powerpoint/2010/main" val="3384167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4961E6C-8FB9-4981-875E-3F0B3C484365}" type="datetimeFigureOut">
              <a:rPr lang="es-MX" smtClean="0"/>
              <a:t>27/05/2015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E48513C-A127-4B27-BBD6-685DA614B2C7}" type="slidenum">
              <a:rPr lang="es-MX" smtClean="0"/>
              <a:t>‹Nº›</a:t>
            </a:fld>
            <a:endParaRPr lang="es-MX"/>
          </a:p>
        </p:txBody>
      </p:sp>
    </p:spTree>
    <p:extLst>
      <p:ext uri="{BB962C8B-B14F-4D97-AF65-F5344CB8AC3E}">
        <p14:creationId xmlns:p14="http://schemas.microsoft.com/office/powerpoint/2010/main" val="2390481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34961E6C-8FB9-4981-875E-3F0B3C484365}" type="datetimeFigureOut">
              <a:rPr lang="es-MX" smtClean="0"/>
              <a:t>27/05/2015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E48513C-A127-4B27-BBD6-685DA614B2C7}" type="slidenum">
              <a:rPr lang="es-MX" smtClean="0"/>
              <a:t>‹Nº›</a:t>
            </a:fld>
            <a:endParaRPr lang="es-MX"/>
          </a:p>
        </p:txBody>
      </p:sp>
    </p:spTree>
    <p:extLst>
      <p:ext uri="{BB962C8B-B14F-4D97-AF65-F5344CB8AC3E}">
        <p14:creationId xmlns:p14="http://schemas.microsoft.com/office/powerpoint/2010/main" val="329320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34961E6C-8FB9-4981-875E-3F0B3C484365}" type="datetimeFigureOut">
              <a:rPr lang="es-MX" smtClean="0"/>
              <a:t>27/05/2015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FE48513C-A127-4B27-BBD6-685DA614B2C7}" type="slidenum">
              <a:rPr lang="es-MX" smtClean="0"/>
              <a:t>‹Nº›</a:t>
            </a:fld>
            <a:endParaRPr lang="es-MX"/>
          </a:p>
        </p:txBody>
      </p:sp>
    </p:spTree>
    <p:extLst>
      <p:ext uri="{BB962C8B-B14F-4D97-AF65-F5344CB8AC3E}">
        <p14:creationId xmlns:p14="http://schemas.microsoft.com/office/powerpoint/2010/main" val="367212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34961E6C-8FB9-4981-875E-3F0B3C484365}" type="datetimeFigureOut">
              <a:rPr lang="es-MX" smtClean="0"/>
              <a:t>27/05/2015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FE48513C-A127-4B27-BBD6-685DA614B2C7}" type="slidenum">
              <a:rPr lang="es-MX" smtClean="0"/>
              <a:t>‹Nº›</a:t>
            </a:fld>
            <a:endParaRPr lang="es-MX"/>
          </a:p>
        </p:txBody>
      </p:sp>
    </p:spTree>
    <p:extLst>
      <p:ext uri="{BB962C8B-B14F-4D97-AF65-F5344CB8AC3E}">
        <p14:creationId xmlns:p14="http://schemas.microsoft.com/office/powerpoint/2010/main" val="8896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4961E6C-8FB9-4981-875E-3F0B3C484365}" type="datetimeFigureOut">
              <a:rPr lang="es-MX" smtClean="0"/>
              <a:t>27/05/2015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FE48513C-A127-4B27-BBD6-685DA614B2C7}" type="slidenum">
              <a:rPr lang="es-MX" smtClean="0"/>
              <a:t>‹Nº›</a:t>
            </a:fld>
            <a:endParaRPr lang="es-MX"/>
          </a:p>
        </p:txBody>
      </p:sp>
    </p:spTree>
    <p:extLst>
      <p:ext uri="{BB962C8B-B14F-4D97-AF65-F5344CB8AC3E}">
        <p14:creationId xmlns:p14="http://schemas.microsoft.com/office/powerpoint/2010/main" val="253261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4961E6C-8FB9-4981-875E-3F0B3C484365}" type="datetimeFigureOut">
              <a:rPr lang="es-MX" smtClean="0"/>
              <a:t>27/05/2015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E48513C-A127-4B27-BBD6-685DA614B2C7}" type="slidenum">
              <a:rPr lang="es-MX" smtClean="0"/>
              <a:t>‹Nº›</a:t>
            </a:fld>
            <a:endParaRPr lang="es-MX"/>
          </a:p>
        </p:txBody>
      </p:sp>
    </p:spTree>
    <p:extLst>
      <p:ext uri="{BB962C8B-B14F-4D97-AF65-F5344CB8AC3E}">
        <p14:creationId xmlns:p14="http://schemas.microsoft.com/office/powerpoint/2010/main" val="117904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4961E6C-8FB9-4981-875E-3F0B3C484365}" type="datetimeFigureOut">
              <a:rPr lang="es-MX" smtClean="0"/>
              <a:t>27/05/2015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E48513C-A127-4B27-BBD6-685DA614B2C7}" type="slidenum">
              <a:rPr lang="es-MX" smtClean="0"/>
              <a:t>‹Nº›</a:t>
            </a:fld>
            <a:endParaRPr lang="es-MX"/>
          </a:p>
        </p:txBody>
      </p:sp>
    </p:spTree>
    <p:extLst>
      <p:ext uri="{BB962C8B-B14F-4D97-AF65-F5344CB8AC3E}">
        <p14:creationId xmlns:p14="http://schemas.microsoft.com/office/powerpoint/2010/main" val="271186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61E6C-8FB9-4981-875E-3F0B3C484365}" type="datetimeFigureOut">
              <a:rPr lang="es-MX" smtClean="0"/>
              <a:t>27/05/2015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8513C-A127-4B27-BBD6-685DA614B2C7}" type="slidenum">
              <a:rPr lang="es-MX" smtClean="0"/>
              <a:t>‹Nº›</a:t>
            </a:fld>
            <a:endParaRPr lang="es-MX"/>
          </a:p>
        </p:txBody>
      </p:sp>
    </p:spTree>
    <p:extLst>
      <p:ext uri="{BB962C8B-B14F-4D97-AF65-F5344CB8AC3E}">
        <p14:creationId xmlns:p14="http://schemas.microsoft.com/office/powerpoint/2010/main" val="1046477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ncbi.nlm.nih.gov/pmc/articles/PMC309839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094879"/>
            <a:ext cx="8134672" cy="1470025"/>
          </a:xfrm>
        </p:spPr>
        <p:txBody>
          <a:bodyPr>
            <a:normAutofit/>
          </a:bodyPr>
          <a:lstStyle/>
          <a:p>
            <a:r>
              <a:rPr lang="es-MX" sz="3600" b="1" dirty="0" smtClean="0"/>
              <a:t>Complicaciones de la cirrosis hepática</a:t>
            </a:r>
            <a:endParaRPr lang="es-MX" sz="3600" b="1" dirty="0"/>
          </a:p>
        </p:txBody>
      </p:sp>
      <p:sp>
        <p:nvSpPr>
          <p:cNvPr id="3" name="2 Subtítulo"/>
          <p:cNvSpPr>
            <a:spLocks noGrp="1"/>
          </p:cNvSpPr>
          <p:nvPr>
            <p:ph type="subTitle" idx="1"/>
          </p:nvPr>
        </p:nvSpPr>
        <p:spPr>
          <a:xfrm>
            <a:off x="1555576" y="2636912"/>
            <a:ext cx="6400800" cy="1752600"/>
          </a:xfrm>
        </p:spPr>
        <p:txBody>
          <a:bodyPr/>
          <a:lstStyle/>
          <a:p>
            <a:r>
              <a:rPr lang="es-MX" dirty="0" smtClean="0">
                <a:solidFill>
                  <a:schemeClr val="tx2"/>
                </a:solidFill>
              </a:rPr>
              <a:t>Impacto económico y social de la cirrosis hepática</a:t>
            </a:r>
            <a:endParaRPr lang="es-MX" dirty="0">
              <a:solidFill>
                <a:schemeClr val="tx2"/>
              </a:solidFill>
            </a:endParaRPr>
          </a:p>
        </p:txBody>
      </p:sp>
      <p:pic>
        <p:nvPicPr>
          <p:cNvPr id="3074" name="Picture 2" descr="C:\Users\david.kershenobichs\Pictures\logo_an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648"/>
            <a:ext cx="1011237" cy="1011237"/>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4112375" y="4161854"/>
            <a:ext cx="3844001" cy="923330"/>
          </a:xfrm>
          <a:prstGeom prst="rect">
            <a:avLst/>
          </a:prstGeom>
          <a:noFill/>
        </p:spPr>
        <p:txBody>
          <a:bodyPr wrap="none" rtlCol="0">
            <a:spAutoFit/>
          </a:bodyPr>
          <a:lstStyle/>
          <a:p>
            <a:r>
              <a:rPr lang="es-MX" dirty="0" smtClean="0"/>
              <a:t>Dr. David Kershenobich</a:t>
            </a:r>
          </a:p>
          <a:p>
            <a:r>
              <a:rPr lang="es-MX" dirty="0" smtClean="0"/>
              <a:t>Instituto Nacional de Ciencias Médicas </a:t>
            </a:r>
          </a:p>
          <a:p>
            <a:r>
              <a:rPr lang="es-MX" dirty="0" smtClean="0"/>
              <a:t>y Nutrición Salvador Zubirán</a:t>
            </a:r>
            <a:endParaRPr lang="es-MX" dirty="0"/>
          </a:p>
        </p:txBody>
      </p:sp>
      <p:pic>
        <p:nvPicPr>
          <p:cNvPr id="3075" name="Picture 3" descr="C:\Users\david.kershenobichs\Pictures\logo INNSZ.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5302707"/>
            <a:ext cx="1215734" cy="12532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david.kershenobichs\Pictures\_Logo_en_baja_FundHepa_TW_37033098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44624"/>
            <a:ext cx="1688088"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926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84"/>
          <a:stretch/>
        </p:blipFill>
        <p:spPr bwMode="auto">
          <a:xfrm>
            <a:off x="959835" y="908720"/>
            <a:ext cx="6705600" cy="49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683568" y="6381328"/>
            <a:ext cx="5446812" cy="369332"/>
          </a:xfrm>
          <a:prstGeom prst="rect">
            <a:avLst/>
          </a:prstGeom>
          <a:noFill/>
        </p:spPr>
        <p:txBody>
          <a:bodyPr wrap="none" rtlCol="0">
            <a:spAutoFit/>
          </a:bodyPr>
          <a:lstStyle/>
          <a:p>
            <a:r>
              <a:rPr lang="es-MX" dirty="0" smtClean="0"/>
              <a:t>Aldo Torre-Delgadillo et al. Endoscopia 2013;</a:t>
            </a:r>
            <a:r>
              <a:rPr lang="es-MX" b="1" dirty="0" smtClean="0"/>
              <a:t>25</a:t>
            </a:r>
            <a:r>
              <a:rPr lang="es-MX" dirty="0" smtClean="0"/>
              <a:t>:180-186</a:t>
            </a:r>
            <a:endParaRPr lang="es-MX" dirty="0"/>
          </a:p>
        </p:txBody>
      </p:sp>
    </p:spTree>
    <p:extLst>
      <p:ext uri="{BB962C8B-B14F-4D97-AF65-F5344CB8AC3E}">
        <p14:creationId xmlns:p14="http://schemas.microsoft.com/office/powerpoint/2010/main" val="2971508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0"/>
            <a:ext cx="8229600" cy="4102100"/>
          </a:xfrm>
        </p:spPr>
        <p:txBody>
          <a:bodyPr>
            <a:normAutofit/>
          </a:bodyPr>
          <a:lstStyle/>
          <a:p>
            <a:pPr marL="0" indent="0">
              <a:buNone/>
            </a:pPr>
            <a:r>
              <a:rPr lang="es-ES" sz="2000" dirty="0" err="1" smtClean="0"/>
              <a:t>Although</a:t>
            </a:r>
            <a:r>
              <a:rPr lang="es-ES" sz="2000" dirty="0" smtClean="0"/>
              <a:t> </a:t>
            </a:r>
            <a:r>
              <a:rPr lang="es-ES" sz="2000" dirty="0" err="1" smtClean="0"/>
              <a:t>knowledge</a:t>
            </a:r>
            <a:r>
              <a:rPr lang="es-ES" sz="2000" dirty="0" smtClean="0"/>
              <a:t> of </a:t>
            </a:r>
            <a:r>
              <a:rPr lang="es-ES" sz="2000" dirty="0" err="1" smtClean="0"/>
              <a:t>hepatic</a:t>
            </a:r>
            <a:r>
              <a:rPr lang="es-ES" sz="2000" dirty="0" smtClean="0"/>
              <a:t> </a:t>
            </a:r>
            <a:r>
              <a:rPr lang="es-ES" sz="2000" dirty="0" err="1" smtClean="0"/>
              <a:t>biology</a:t>
            </a:r>
            <a:r>
              <a:rPr lang="es-ES" sz="2000" dirty="0" smtClean="0"/>
              <a:t> and </a:t>
            </a:r>
            <a:r>
              <a:rPr lang="es-ES" sz="2000" dirty="0" err="1" smtClean="0"/>
              <a:t>pathology</a:t>
            </a:r>
            <a:r>
              <a:rPr lang="es-ES" sz="2000" dirty="0" smtClean="0"/>
              <a:t> </a:t>
            </a:r>
            <a:r>
              <a:rPr lang="es-ES" sz="2000" dirty="0" err="1" smtClean="0"/>
              <a:t>is</a:t>
            </a:r>
            <a:r>
              <a:rPr lang="es-ES" sz="2000" dirty="0" smtClean="0"/>
              <a:t> </a:t>
            </a:r>
            <a:r>
              <a:rPr lang="es-ES" sz="2000" dirty="0" err="1" smtClean="0"/>
              <a:t>advanced</a:t>
            </a:r>
            <a:r>
              <a:rPr lang="es-ES" sz="2000" dirty="0" smtClean="0"/>
              <a:t>, </a:t>
            </a:r>
            <a:r>
              <a:rPr lang="es-ES" sz="2000" dirty="0" err="1" smtClean="0"/>
              <a:t>the</a:t>
            </a:r>
            <a:r>
              <a:rPr lang="es-ES" sz="2000" dirty="0" smtClean="0"/>
              <a:t> </a:t>
            </a:r>
            <a:r>
              <a:rPr lang="es-ES" sz="2000" dirty="0" err="1" smtClean="0"/>
              <a:t>prevention</a:t>
            </a:r>
            <a:r>
              <a:rPr lang="es-ES" sz="2000" dirty="0" smtClean="0"/>
              <a:t> and </a:t>
            </a:r>
            <a:r>
              <a:rPr lang="es-ES" sz="2000" dirty="0" err="1" smtClean="0"/>
              <a:t>treatment</a:t>
            </a:r>
            <a:r>
              <a:rPr lang="es-ES" sz="2000" dirty="0" smtClean="0"/>
              <a:t> of </a:t>
            </a:r>
            <a:r>
              <a:rPr lang="es-ES" sz="2000" dirty="0" err="1" smtClean="0"/>
              <a:t>liver</a:t>
            </a:r>
            <a:r>
              <a:rPr lang="es-ES" sz="2000" dirty="0" smtClean="0"/>
              <a:t> </a:t>
            </a:r>
            <a:r>
              <a:rPr lang="es-ES" sz="2000" dirty="0" err="1" smtClean="0"/>
              <a:t>disease</a:t>
            </a:r>
            <a:r>
              <a:rPr lang="es-ES" sz="2000" dirty="0" smtClean="0"/>
              <a:t> </a:t>
            </a:r>
            <a:r>
              <a:rPr lang="es-ES" sz="2000" dirty="0" err="1" smtClean="0"/>
              <a:t>lag</a:t>
            </a:r>
            <a:r>
              <a:rPr lang="es-ES" sz="2000" dirty="0" smtClean="0"/>
              <a:t> </a:t>
            </a:r>
            <a:r>
              <a:rPr lang="es-ES" sz="2000" dirty="0" err="1" smtClean="0"/>
              <a:t>sadly</a:t>
            </a:r>
            <a:r>
              <a:rPr lang="es-ES" sz="2000" dirty="0" smtClean="0"/>
              <a:t>. </a:t>
            </a:r>
            <a:r>
              <a:rPr lang="es-ES" sz="2000" dirty="0" err="1" smtClean="0"/>
              <a:t>This</a:t>
            </a:r>
            <a:r>
              <a:rPr lang="es-ES" sz="2000" dirty="0" smtClean="0"/>
              <a:t> </a:t>
            </a:r>
            <a:r>
              <a:rPr lang="es-ES" sz="2000" dirty="0" err="1" smtClean="0"/>
              <a:t>discrepancy</a:t>
            </a:r>
            <a:r>
              <a:rPr lang="es-ES" sz="2000" dirty="0" smtClean="0"/>
              <a:t> </a:t>
            </a:r>
            <a:r>
              <a:rPr lang="es-ES" sz="2000" dirty="0" err="1" smtClean="0"/>
              <a:t>is</a:t>
            </a:r>
            <a:r>
              <a:rPr lang="es-ES" sz="2000" dirty="0" smtClean="0"/>
              <a:t> </a:t>
            </a:r>
            <a:r>
              <a:rPr lang="es-ES" sz="2000" dirty="0" err="1" smtClean="0"/>
              <a:t>attributable</a:t>
            </a:r>
            <a:r>
              <a:rPr lang="es-ES" sz="2000" dirty="0" smtClean="0"/>
              <a:t> </a:t>
            </a:r>
            <a:r>
              <a:rPr lang="es-ES" sz="2000" dirty="0" err="1" smtClean="0"/>
              <a:t>to</a:t>
            </a:r>
            <a:r>
              <a:rPr lang="es-ES" sz="2000" dirty="0" smtClean="0"/>
              <a:t> </a:t>
            </a:r>
            <a:r>
              <a:rPr lang="es-ES" sz="2000" dirty="0" err="1" smtClean="0"/>
              <a:t>lack</a:t>
            </a:r>
            <a:r>
              <a:rPr lang="es-ES" sz="2000" dirty="0" smtClean="0"/>
              <a:t> of </a:t>
            </a:r>
            <a:r>
              <a:rPr lang="es-ES" sz="2000" dirty="0" err="1" smtClean="0"/>
              <a:t>facilities</a:t>
            </a:r>
            <a:r>
              <a:rPr lang="es-ES" sz="2000" dirty="0" smtClean="0"/>
              <a:t> and </a:t>
            </a:r>
            <a:r>
              <a:rPr lang="es-ES" sz="2000" dirty="0" err="1" smtClean="0"/>
              <a:t>trained</a:t>
            </a:r>
            <a:r>
              <a:rPr lang="es-ES" sz="2000" dirty="0" smtClean="0"/>
              <a:t> </a:t>
            </a:r>
            <a:r>
              <a:rPr lang="es-ES" sz="2000" dirty="0" err="1" smtClean="0"/>
              <a:t>personnel</a:t>
            </a:r>
            <a:r>
              <a:rPr lang="es-ES" sz="2000" dirty="0" smtClean="0"/>
              <a:t>. </a:t>
            </a:r>
            <a:r>
              <a:rPr lang="es-ES" sz="2000" dirty="0" err="1" smtClean="0">
                <a:solidFill>
                  <a:srgbClr val="00B050"/>
                </a:solidFill>
              </a:rPr>
              <a:t>Morbidity</a:t>
            </a:r>
            <a:r>
              <a:rPr lang="es-ES" sz="2000" dirty="0" smtClean="0">
                <a:solidFill>
                  <a:srgbClr val="00B050"/>
                </a:solidFill>
              </a:rPr>
              <a:t> and </a:t>
            </a:r>
            <a:r>
              <a:rPr lang="es-ES" sz="2000" dirty="0" err="1" smtClean="0">
                <a:solidFill>
                  <a:srgbClr val="00B050"/>
                </a:solidFill>
              </a:rPr>
              <a:t>mortality</a:t>
            </a:r>
            <a:r>
              <a:rPr lang="es-ES" sz="2000" dirty="0" smtClean="0">
                <a:solidFill>
                  <a:srgbClr val="00B050"/>
                </a:solidFill>
              </a:rPr>
              <a:t> of </a:t>
            </a:r>
            <a:r>
              <a:rPr lang="es-ES" sz="2000" dirty="0" err="1" smtClean="0">
                <a:solidFill>
                  <a:srgbClr val="00B050"/>
                </a:solidFill>
              </a:rPr>
              <a:t>liver</a:t>
            </a:r>
            <a:r>
              <a:rPr lang="es-ES" sz="2000" dirty="0" smtClean="0">
                <a:solidFill>
                  <a:srgbClr val="00B050"/>
                </a:solidFill>
              </a:rPr>
              <a:t> </a:t>
            </a:r>
            <a:r>
              <a:rPr lang="es-ES" sz="2000" dirty="0" err="1" smtClean="0">
                <a:solidFill>
                  <a:srgbClr val="00B050"/>
                </a:solidFill>
              </a:rPr>
              <a:t>disease</a:t>
            </a:r>
            <a:r>
              <a:rPr lang="es-ES" sz="2000" dirty="0" smtClean="0">
                <a:solidFill>
                  <a:srgbClr val="00B050"/>
                </a:solidFill>
              </a:rPr>
              <a:t> are </a:t>
            </a:r>
            <a:r>
              <a:rPr lang="es-ES" sz="2000" dirty="0" err="1" smtClean="0">
                <a:solidFill>
                  <a:srgbClr val="00B050"/>
                </a:solidFill>
              </a:rPr>
              <a:t>increasing</a:t>
            </a:r>
            <a:r>
              <a:rPr lang="es-ES" sz="2000" dirty="0" smtClean="0">
                <a:solidFill>
                  <a:srgbClr val="00B050"/>
                </a:solidFill>
              </a:rPr>
              <a:t> in </a:t>
            </a:r>
            <a:r>
              <a:rPr lang="es-ES" sz="2000" dirty="0" err="1" smtClean="0">
                <a:solidFill>
                  <a:srgbClr val="00B050"/>
                </a:solidFill>
              </a:rPr>
              <a:t>frequency</a:t>
            </a:r>
            <a:r>
              <a:rPr lang="es-ES" sz="2000" dirty="0" smtClean="0">
                <a:solidFill>
                  <a:srgbClr val="00B050"/>
                </a:solidFill>
              </a:rPr>
              <a:t> </a:t>
            </a:r>
            <a:r>
              <a:rPr lang="es-ES" sz="2000" dirty="0" err="1" smtClean="0">
                <a:solidFill>
                  <a:srgbClr val="00B050"/>
                </a:solidFill>
              </a:rPr>
              <a:t>because</a:t>
            </a:r>
            <a:r>
              <a:rPr lang="es-ES" sz="2000" dirty="0" smtClean="0">
                <a:solidFill>
                  <a:srgbClr val="00B050"/>
                </a:solidFill>
              </a:rPr>
              <a:t> </a:t>
            </a:r>
            <a:r>
              <a:rPr lang="es-ES" sz="2000" dirty="0" err="1" smtClean="0">
                <a:solidFill>
                  <a:srgbClr val="00B050"/>
                </a:solidFill>
              </a:rPr>
              <a:t>alcoholism</a:t>
            </a:r>
            <a:r>
              <a:rPr lang="es-ES" sz="2000" dirty="0" smtClean="0">
                <a:solidFill>
                  <a:srgbClr val="00B050"/>
                </a:solidFill>
              </a:rPr>
              <a:t>, adverse </a:t>
            </a:r>
            <a:r>
              <a:rPr lang="es-ES" sz="2000" dirty="0" err="1" smtClean="0">
                <a:solidFill>
                  <a:srgbClr val="00B050"/>
                </a:solidFill>
              </a:rPr>
              <a:t>reactions</a:t>
            </a:r>
            <a:r>
              <a:rPr lang="es-ES" sz="2000" dirty="0" smtClean="0">
                <a:solidFill>
                  <a:srgbClr val="00B050"/>
                </a:solidFill>
              </a:rPr>
              <a:t> </a:t>
            </a:r>
            <a:r>
              <a:rPr lang="es-ES" sz="2000" dirty="0" err="1" smtClean="0">
                <a:solidFill>
                  <a:srgbClr val="00B050"/>
                </a:solidFill>
              </a:rPr>
              <a:t>from</a:t>
            </a:r>
            <a:r>
              <a:rPr lang="es-ES" sz="2000" dirty="0" smtClean="0">
                <a:solidFill>
                  <a:srgbClr val="00B050"/>
                </a:solidFill>
              </a:rPr>
              <a:t> </a:t>
            </a:r>
            <a:r>
              <a:rPr lang="es-ES" sz="2000" dirty="0" err="1" smtClean="0">
                <a:solidFill>
                  <a:srgbClr val="00B050"/>
                </a:solidFill>
              </a:rPr>
              <a:t>drug</a:t>
            </a:r>
            <a:r>
              <a:rPr lang="es-ES" sz="2000" dirty="0" smtClean="0">
                <a:solidFill>
                  <a:srgbClr val="00B050"/>
                </a:solidFill>
              </a:rPr>
              <a:t> use and abuse, and viral hepatitis are more </a:t>
            </a:r>
            <a:r>
              <a:rPr lang="es-ES" sz="2000" dirty="0" err="1" smtClean="0">
                <a:solidFill>
                  <a:srgbClr val="00B050"/>
                </a:solidFill>
              </a:rPr>
              <a:t>prevalent</a:t>
            </a:r>
            <a:r>
              <a:rPr lang="es-ES" sz="2000" dirty="0" smtClean="0"/>
              <a:t>. As </a:t>
            </a:r>
            <a:r>
              <a:rPr lang="es-ES" sz="2000" dirty="0" err="1" smtClean="0"/>
              <a:t>the</a:t>
            </a:r>
            <a:r>
              <a:rPr lang="es-ES" sz="2000" dirty="0" smtClean="0"/>
              <a:t> </a:t>
            </a:r>
            <a:r>
              <a:rPr lang="es-ES" sz="2000" dirty="0" err="1" smtClean="0"/>
              <a:t>nature</a:t>
            </a:r>
            <a:r>
              <a:rPr lang="es-ES" sz="2000" dirty="0" smtClean="0"/>
              <a:t> of </a:t>
            </a:r>
            <a:r>
              <a:rPr lang="es-ES" sz="2000" dirty="0" err="1" smtClean="0"/>
              <a:t>these</a:t>
            </a:r>
            <a:r>
              <a:rPr lang="es-ES" sz="2000" dirty="0" smtClean="0"/>
              <a:t> </a:t>
            </a:r>
            <a:r>
              <a:rPr lang="es-ES" sz="2000" dirty="0" err="1" smtClean="0"/>
              <a:t>factors</a:t>
            </a:r>
            <a:r>
              <a:rPr lang="es-ES" sz="2000" dirty="0" smtClean="0"/>
              <a:t> </a:t>
            </a:r>
            <a:r>
              <a:rPr lang="es-ES" sz="2000" dirty="0" err="1" smtClean="0"/>
              <a:t>suggests</a:t>
            </a:r>
            <a:r>
              <a:rPr lang="es-ES" sz="2000" dirty="0" smtClean="0"/>
              <a:t>, </a:t>
            </a:r>
            <a:r>
              <a:rPr lang="es-ES" sz="2000" dirty="0" err="1" smtClean="0"/>
              <a:t>the</a:t>
            </a:r>
            <a:r>
              <a:rPr lang="es-ES" sz="2000" dirty="0" smtClean="0"/>
              <a:t> </a:t>
            </a:r>
            <a:r>
              <a:rPr lang="es-ES" sz="2000" dirty="0" err="1" smtClean="0"/>
              <a:t>disadvantaged</a:t>
            </a:r>
            <a:r>
              <a:rPr lang="es-ES" sz="2000" dirty="0" smtClean="0"/>
              <a:t> are </a:t>
            </a:r>
            <a:r>
              <a:rPr lang="es-ES" sz="2000" dirty="0" err="1" smtClean="0"/>
              <a:t>particularly</a:t>
            </a:r>
            <a:r>
              <a:rPr lang="es-ES" sz="2000" dirty="0" smtClean="0"/>
              <a:t> at </a:t>
            </a:r>
            <a:r>
              <a:rPr lang="es-ES" sz="2000" dirty="0" err="1" smtClean="0"/>
              <a:t>risk</a:t>
            </a:r>
            <a:endParaRPr lang="es-ES" sz="2000" dirty="0"/>
          </a:p>
          <a:p>
            <a:pPr marL="0" indent="0">
              <a:buNone/>
            </a:pPr>
            <a:endParaRPr lang="es-ES" sz="2900" dirty="0" smtClean="0"/>
          </a:p>
        </p:txBody>
      </p:sp>
      <p:sp>
        <p:nvSpPr>
          <p:cNvPr id="4" name="3 Título"/>
          <p:cNvSpPr>
            <a:spLocks noGrp="1"/>
          </p:cNvSpPr>
          <p:nvPr>
            <p:ph type="title"/>
          </p:nvPr>
        </p:nvSpPr>
        <p:spPr>
          <a:xfrm>
            <a:off x="457200" y="274638"/>
            <a:ext cx="8521700" cy="1143000"/>
          </a:xfrm>
          <a:solidFill>
            <a:schemeClr val="tx1"/>
          </a:solidFill>
        </p:spPr>
        <p:txBody>
          <a:bodyPr>
            <a:normAutofit fontScale="90000"/>
          </a:bodyPr>
          <a:lstStyle/>
          <a:p>
            <a:r>
              <a:rPr lang="es-ES" sz="2200" b="1" dirty="0" smtClean="0"/>
              <a:t/>
            </a:r>
            <a:br>
              <a:rPr lang="es-ES" sz="2200" b="1" dirty="0" smtClean="0"/>
            </a:br>
            <a:r>
              <a:rPr lang="es-ES" sz="2200" b="1" dirty="0">
                <a:solidFill>
                  <a:schemeClr val="bg1"/>
                </a:solidFill>
              </a:rPr>
              <a:t/>
            </a:r>
            <a:br>
              <a:rPr lang="es-ES" sz="2200" b="1" dirty="0">
                <a:solidFill>
                  <a:schemeClr val="bg1"/>
                </a:solidFill>
              </a:rPr>
            </a:br>
            <a:r>
              <a:rPr lang="es-ES" sz="2200" b="1" dirty="0" err="1" smtClean="0">
                <a:solidFill>
                  <a:schemeClr val="bg1"/>
                </a:solidFill>
              </a:rPr>
              <a:t>The</a:t>
            </a:r>
            <a:r>
              <a:rPr lang="es-ES" sz="2200" b="1" dirty="0" smtClean="0">
                <a:solidFill>
                  <a:schemeClr val="bg1"/>
                </a:solidFill>
              </a:rPr>
              <a:t> </a:t>
            </a:r>
            <a:r>
              <a:rPr lang="es-ES" sz="2200" b="1" dirty="0">
                <a:solidFill>
                  <a:schemeClr val="bg1"/>
                </a:solidFill>
              </a:rPr>
              <a:t>Social </a:t>
            </a:r>
            <a:r>
              <a:rPr lang="es-ES" sz="2200" b="1" dirty="0" err="1">
                <a:solidFill>
                  <a:schemeClr val="bg1"/>
                </a:solidFill>
              </a:rPr>
              <a:t>Impact</a:t>
            </a:r>
            <a:r>
              <a:rPr lang="es-ES" sz="2200" b="1" dirty="0">
                <a:solidFill>
                  <a:schemeClr val="bg1"/>
                </a:solidFill>
              </a:rPr>
              <a:t> of </a:t>
            </a:r>
            <a:r>
              <a:rPr lang="es-ES" sz="2200" b="1" dirty="0" err="1">
                <a:solidFill>
                  <a:schemeClr val="bg1"/>
                </a:solidFill>
              </a:rPr>
              <a:t>Liver</a:t>
            </a:r>
            <a:r>
              <a:rPr lang="es-ES" sz="2200" b="1" dirty="0">
                <a:solidFill>
                  <a:schemeClr val="bg1"/>
                </a:solidFill>
              </a:rPr>
              <a:t> </a:t>
            </a:r>
            <a:r>
              <a:rPr lang="es-ES" sz="2200" b="1" dirty="0" err="1">
                <a:solidFill>
                  <a:schemeClr val="bg1"/>
                </a:solidFill>
              </a:rPr>
              <a:t>Disease</a:t>
            </a:r>
            <a:r>
              <a:rPr lang="es-ES" sz="2200" b="1" dirty="0">
                <a:solidFill>
                  <a:schemeClr val="bg1"/>
                </a:solidFill>
              </a:rPr>
              <a:t> </a:t>
            </a:r>
            <a:r>
              <a:rPr lang="es-ES" sz="2200" dirty="0">
                <a:solidFill>
                  <a:schemeClr val="bg1"/>
                </a:solidFill>
              </a:rPr>
              <a:t>Hans Popper, M.D., Charles S. </a:t>
            </a:r>
            <a:r>
              <a:rPr lang="es-ES" sz="2200" dirty="0" err="1">
                <a:solidFill>
                  <a:schemeClr val="bg1"/>
                </a:solidFill>
              </a:rPr>
              <a:t>Davidson</a:t>
            </a:r>
            <a:r>
              <a:rPr lang="es-ES" sz="2200" dirty="0">
                <a:solidFill>
                  <a:schemeClr val="bg1"/>
                </a:solidFill>
              </a:rPr>
              <a:t>, M.D., Carroll M. </a:t>
            </a:r>
            <a:r>
              <a:rPr lang="es-ES" sz="2200" dirty="0" err="1">
                <a:solidFill>
                  <a:schemeClr val="bg1"/>
                </a:solidFill>
              </a:rPr>
              <a:t>Leevy</a:t>
            </a:r>
            <a:r>
              <a:rPr lang="es-ES" sz="2200" dirty="0">
                <a:solidFill>
                  <a:schemeClr val="bg1"/>
                </a:solidFill>
              </a:rPr>
              <a:t>, </a:t>
            </a:r>
            <a:r>
              <a:rPr lang="es-ES" sz="2200" dirty="0" err="1" smtClean="0">
                <a:solidFill>
                  <a:schemeClr val="bg1"/>
                </a:solidFill>
              </a:rPr>
              <a:t>Fenton</a:t>
            </a:r>
            <a:r>
              <a:rPr lang="es-ES" sz="2200" dirty="0" smtClean="0">
                <a:solidFill>
                  <a:schemeClr val="bg1"/>
                </a:solidFill>
              </a:rPr>
              <a:t> </a:t>
            </a:r>
            <a:r>
              <a:rPr lang="es-ES" sz="2200" dirty="0" err="1">
                <a:solidFill>
                  <a:schemeClr val="bg1"/>
                </a:solidFill>
              </a:rPr>
              <a:t>Schaffner</a:t>
            </a:r>
            <a:r>
              <a:rPr lang="es-ES" sz="2200" dirty="0">
                <a:solidFill>
                  <a:schemeClr val="bg1"/>
                </a:solidFill>
              </a:rPr>
              <a:t>, M.D. N </a:t>
            </a:r>
            <a:r>
              <a:rPr lang="es-ES" sz="2200" dirty="0" err="1">
                <a:solidFill>
                  <a:schemeClr val="bg1"/>
                </a:solidFill>
              </a:rPr>
              <a:t>Engl</a:t>
            </a:r>
            <a:r>
              <a:rPr lang="es-ES" sz="2200" dirty="0">
                <a:solidFill>
                  <a:schemeClr val="bg1"/>
                </a:solidFill>
              </a:rPr>
              <a:t> J </a:t>
            </a:r>
            <a:r>
              <a:rPr lang="es-ES" sz="2200" dirty="0" err="1">
                <a:solidFill>
                  <a:schemeClr val="bg1"/>
                </a:solidFill>
              </a:rPr>
              <a:t>Med</a:t>
            </a:r>
            <a:r>
              <a:rPr lang="es-ES" sz="2200" dirty="0">
                <a:solidFill>
                  <a:schemeClr val="bg1"/>
                </a:solidFill>
              </a:rPr>
              <a:t> 1969; 281:1455-1458 </a:t>
            </a:r>
            <a:br>
              <a:rPr lang="es-ES" sz="2200" dirty="0">
                <a:solidFill>
                  <a:schemeClr val="bg1"/>
                </a:solidFill>
              </a:rPr>
            </a:br>
            <a:endParaRPr lang="es-MX" dirty="0">
              <a:solidFill>
                <a:schemeClr val="bg1"/>
              </a:solidFill>
            </a:endParaRPr>
          </a:p>
        </p:txBody>
      </p:sp>
      <p:sp>
        <p:nvSpPr>
          <p:cNvPr id="5" name="4 CuadroTexto"/>
          <p:cNvSpPr txBox="1"/>
          <p:nvPr/>
        </p:nvSpPr>
        <p:spPr>
          <a:xfrm>
            <a:off x="457199" y="3994331"/>
            <a:ext cx="8665834" cy="2862322"/>
          </a:xfrm>
          <a:prstGeom prst="rect">
            <a:avLst/>
          </a:prstGeom>
          <a:noFill/>
        </p:spPr>
        <p:txBody>
          <a:bodyPr wrap="none" rtlCol="0">
            <a:spAutoFit/>
          </a:bodyPr>
          <a:lstStyle/>
          <a:p>
            <a:r>
              <a:rPr lang="es-ES" sz="2000" dirty="0"/>
              <a:t>To </a:t>
            </a:r>
            <a:r>
              <a:rPr lang="es-ES" sz="2000" dirty="0" err="1"/>
              <a:t>promote</a:t>
            </a:r>
            <a:r>
              <a:rPr lang="es-ES" sz="2000" dirty="0"/>
              <a:t> </a:t>
            </a:r>
            <a:r>
              <a:rPr lang="es-ES" sz="2000" dirty="0" err="1"/>
              <a:t>the</a:t>
            </a:r>
            <a:r>
              <a:rPr lang="es-ES" sz="2000" dirty="0"/>
              <a:t> </a:t>
            </a:r>
            <a:r>
              <a:rPr lang="es-ES" sz="2000" dirty="0" err="1"/>
              <a:t>application</a:t>
            </a:r>
            <a:r>
              <a:rPr lang="es-ES" sz="2000" dirty="0"/>
              <a:t> of </a:t>
            </a:r>
            <a:r>
              <a:rPr lang="es-ES" sz="2000" dirty="0" err="1"/>
              <a:t>scientific</a:t>
            </a:r>
            <a:r>
              <a:rPr lang="es-ES" sz="2000" dirty="0"/>
              <a:t> </a:t>
            </a:r>
            <a:r>
              <a:rPr lang="es-ES" sz="2000" dirty="0" err="1"/>
              <a:t>knowledge</a:t>
            </a:r>
            <a:r>
              <a:rPr lang="es-ES" sz="2000" dirty="0"/>
              <a:t> to </a:t>
            </a:r>
            <a:r>
              <a:rPr lang="es-ES" sz="2000" dirty="0" err="1"/>
              <a:t>the</a:t>
            </a:r>
            <a:r>
              <a:rPr lang="es-ES" sz="2000" dirty="0"/>
              <a:t> control of </a:t>
            </a:r>
            <a:r>
              <a:rPr lang="es-ES" sz="2000" dirty="0" err="1"/>
              <a:t>liver</a:t>
            </a:r>
            <a:r>
              <a:rPr lang="es-ES" sz="2000" dirty="0"/>
              <a:t> </a:t>
            </a:r>
            <a:r>
              <a:rPr lang="es-ES" sz="2000" dirty="0" err="1"/>
              <a:t>disease</a:t>
            </a:r>
            <a:r>
              <a:rPr lang="es-ES" sz="2000" dirty="0"/>
              <a:t>, </a:t>
            </a:r>
            <a:endParaRPr lang="es-ES" sz="2000" dirty="0" smtClean="0"/>
          </a:p>
          <a:p>
            <a:r>
              <a:rPr lang="es-ES" sz="2000" dirty="0" err="1" smtClean="0"/>
              <a:t>clinical</a:t>
            </a:r>
            <a:r>
              <a:rPr lang="es-ES" sz="2000" dirty="0" smtClean="0"/>
              <a:t> </a:t>
            </a:r>
            <a:r>
              <a:rPr lang="es-ES" sz="2000" dirty="0"/>
              <a:t>centers </a:t>
            </a:r>
            <a:r>
              <a:rPr lang="es-ES" sz="2000" dirty="0" err="1"/>
              <a:t>developed</a:t>
            </a:r>
            <a:r>
              <a:rPr lang="es-ES" sz="2000" dirty="0"/>
              <a:t> </a:t>
            </a:r>
            <a:r>
              <a:rPr lang="es-ES" sz="2000" dirty="0" err="1"/>
              <a:t>with</a:t>
            </a:r>
            <a:r>
              <a:rPr lang="es-ES" sz="2000" dirty="0"/>
              <a:t> </a:t>
            </a:r>
            <a:r>
              <a:rPr lang="es-ES" sz="2000" dirty="0" err="1">
                <a:solidFill>
                  <a:srgbClr val="FF0000"/>
                </a:solidFill>
              </a:rPr>
              <a:t>community</a:t>
            </a:r>
            <a:r>
              <a:rPr lang="es-ES" sz="2000" dirty="0">
                <a:solidFill>
                  <a:srgbClr val="FF0000"/>
                </a:solidFill>
              </a:rPr>
              <a:t> </a:t>
            </a:r>
            <a:r>
              <a:rPr lang="es-ES" sz="2000" dirty="0" err="1">
                <a:solidFill>
                  <a:srgbClr val="FF0000"/>
                </a:solidFill>
              </a:rPr>
              <a:t>participation</a:t>
            </a:r>
            <a:r>
              <a:rPr lang="es-ES" sz="2000" dirty="0">
                <a:solidFill>
                  <a:srgbClr val="FF0000"/>
                </a:solidFill>
              </a:rPr>
              <a:t> and </a:t>
            </a:r>
            <a:r>
              <a:rPr lang="es-ES" sz="2000" dirty="0" err="1">
                <a:solidFill>
                  <a:srgbClr val="FF0000"/>
                </a:solidFill>
              </a:rPr>
              <a:t>devoted</a:t>
            </a:r>
            <a:r>
              <a:rPr lang="es-ES" sz="2000" dirty="0">
                <a:solidFill>
                  <a:srgbClr val="FF0000"/>
                </a:solidFill>
              </a:rPr>
              <a:t> to </a:t>
            </a:r>
            <a:r>
              <a:rPr lang="es-ES" sz="2000" dirty="0" err="1" smtClean="0">
                <a:solidFill>
                  <a:srgbClr val="FF0000"/>
                </a:solidFill>
              </a:rPr>
              <a:t>the</a:t>
            </a:r>
            <a:endParaRPr lang="es-ES" sz="2000" dirty="0" smtClean="0">
              <a:solidFill>
                <a:srgbClr val="FF0000"/>
              </a:solidFill>
            </a:endParaRPr>
          </a:p>
          <a:p>
            <a:r>
              <a:rPr lang="es-ES" sz="2000" dirty="0" smtClean="0">
                <a:solidFill>
                  <a:srgbClr val="FF0000"/>
                </a:solidFill>
              </a:rPr>
              <a:t> </a:t>
            </a:r>
            <a:r>
              <a:rPr lang="es-ES" sz="2000" dirty="0" err="1" smtClean="0">
                <a:solidFill>
                  <a:srgbClr val="FF0000"/>
                </a:solidFill>
              </a:rPr>
              <a:t>management</a:t>
            </a:r>
            <a:r>
              <a:rPr lang="es-ES" sz="2000" dirty="0">
                <a:solidFill>
                  <a:srgbClr val="FF0000"/>
                </a:solidFill>
              </a:rPr>
              <a:t> </a:t>
            </a:r>
            <a:r>
              <a:rPr lang="es-ES" sz="2000" dirty="0" smtClean="0">
                <a:solidFill>
                  <a:srgbClr val="FF0000"/>
                </a:solidFill>
              </a:rPr>
              <a:t>of </a:t>
            </a:r>
            <a:r>
              <a:rPr lang="es-ES" sz="2000" dirty="0" err="1">
                <a:solidFill>
                  <a:srgbClr val="FF0000"/>
                </a:solidFill>
              </a:rPr>
              <a:t>liver</a:t>
            </a:r>
            <a:r>
              <a:rPr lang="es-ES" sz="2000" dirty="0">
                <a:solidFill>
                  <a:srgbClr val="FF0000"/>
                </a:solidFill>
              </a:rPr>
              <a:t> </a:t>
            </a:r>
            <a:r>
              <a:rPr lang="es-ES" sz="2000" dirty="0" err="1">
                <a:solidFill>
                  <a:srgbClr val="FF0000"/>
                </a:solidFill>
              </a:rPr>
              <a:t>disease</a:t>
            </a:r>
            <a:r>
              <a:rPr lang="es-ES" sz="2000" dirty="0">
                <a:solidFill>
                  <a:srgbClr val="FF0000"/>
                </a:solidFill>
              </a:rPr>
              <a:t> are </a:t>
            </a:r>
            <a:r>
              <a:rPr lang="es-ES" sz="2000" dirty="0" err="1">
                <a:solidFill>
                  <a:srgbClr val="FF0000"/>
                </a:solidFill>
              </a:rPr>
              <a:t>proposed</a:t>
            </a:r>
            <a:r>
              <a:rPr lang="es-ES" sz="2000" dirty="0">
                <a:solidFill>
                  <a:srgbClr val="FF0000"/>
                </a:solidFill>
              </a:rPr>
              <a:t>. </a:t>
            </a:r>
            <a:r>
              <a:rPr lang="es-ES" sz="2000" dirty="0" err="1">
                <a:solidFill>
                  <a:srgbClr val="FF0000"/>
                </a:solidFill>
              </a:rPr>
              <a:t>These</a:t>
            </a:r>
            <a:r>
              <a:rPr lang="es-ES" sz="2000" dirty="0">
                <a:solidFill>
                  <a:srgbClr val="FF0000"/>
                </a:solidFill>
              </a:rPr>
              <a:t> </a:t>
            </a:r>
            <a:r>
              <a:rPr lang="es-ES" sz="2000" dirty="0" err="1">
                <a:solidFill>
                  <a:srgbClr val="FF0000"/>
                </a:solidFill>
              </a:rPr>
              <a:t>would</a:t>
            </a:r>
            <a:r>
              <a:rPr lang="es-ES" sz="2000" dirty="0">
                <a:solidFill>
                  <a:srgbClr val="FF0000"/>
                </a:solidFill>
              </a:rPr>
              <a:t> </a:t>
            </a:r>
            <a:r>
              <a:rPr lang="es-ES" sz="2000" dirty="0" err="1">
                <a:solidFill>
                  <a:srgbClr val="FF0000"/>
                </a:solidFill>
              </a:rPr>
              <a:t>improve</a:t>
            </a:r>
            <a:r>
              <a:rPr lang="es-ES" sz="2000" dirty="0">
                <a:solidFill>
                  <a:srgbClr val="FF0000"/>
                </a:solidFill>
              </a:rPr>
              <a:t> hospital </a:t>
            </a:r>
            <a:r>
              <a:rPr lang="es-ES" sz="2000" dirty="0" smtClean="0">
                <a:solidFill>
                  <a:srgbClr val="FF0000"/>
                </a:solidFill>
              </a:rPr>
              <a:t>and</a:t>
            </a:r>
          </a:p>
          <a:p>
            <a:r>
              <a:rPr lang="es-ES" sz="2000" dirty="0" smtClean="0">
                <a:solidFill>
                  <a:srgbClr val="FF0000"/>
                </a:solidFill>
              </a:rPr>
              <a:t> </a:t>
            </a:r>
            <a:r>
              <a:rPr lang="es-ES" sz="2000" dirty="0" err="1">
                <a:solidFill>
                  <a:srgbClr val="FF0000"/>
                </a:solidFill>
              </a:rPr>
              <a:t>ambulatory</a:t>
            </a:r>
            <a:r>
              <a:rPr lang="es-ES" sz="2000" dirty="0">
                <a:solidFill>
                  <a:srgbClr val="FF0000"/>
                </a:solidFill>
              </a:rPr>
              <a:t> </a:t>
            </a:r>
            <a:r>
              <a:rPr lang="es-ES" sz="2000" dirty="0" err="1">
                <a:solidFill>
                  <a:srgbClr val="FF0000"/>
                </a:solidFill>
              </a:rPr>
              <a:t>care</a:t>
            </a:r>
            <a:r>
              <a:rPr lang="es-ES" sz="2000" dirty="0">
                <a:solidFill>
                  <a:srgbClr val="FF0000"/>
                </a:solidFill>
              </a:rPr>
              <a:t> </a:t>
            </a:r>
            <a:r>
              <a:rPr lang="es-ES" sz="2000" dirty="0" err="1">
                <a:solidFill>
                  <a:srgbClr val="FF0000"/>
                </a:solidFill>
              </a:rPr>
              <a:t>for</a:t>
            </a:r>
            <a:r>
              <a:rPr lang="es-ES" sz="2000" dirty="0">
                <a:solidFill>
                  <a:srgbClr val="FF0000"/>
                </a:solidFill>
              </a:rPr>
              <a:t> a </a:t>
            </a:r>
            <a:r>
              <a:rPr lang="es-ES" sz="2000" dirty="0" err="1" smtClean="0">
                <a:solidFill>
                  <a:srgbClr val="FF0000"/>
                </a:solidFill>
              </a:rPr>
              <a:t>disease</a:t>
            </a:r>
            <a:r>
              <a:rPr lang="es-ES" sz="2000" dirty="0" smtClean="0">
                <a:solidFill>
                  <a:srgbClr val="FF0000"/>
                </a:solidFill>
              </a:rPr>
              <a:t> </a:t>
            </a:r>
            <a:r>
              <a:rPr lang="es-ES" sz="2000" dirty="0" err="1">
                <a:solidFill>
                  <a:srgbClr val="FF0000"/>
                </a:solidFill>
              </a:rPr>
              <a:t>that</a:t>
            </a:r>
            <a:r>
              <a:rPr lang="es-ES" sz="2000" dirty="0">
                <a:solidFill>
                  <a:srgbClr val="FF0000"/>
                </a:solidFill>
              </a:rPr>
              <a:t> </a:t>
            </a:r>
            <a:r>
              <a:rPr lang="es-ES" sz="2000" dirty="0" err="1">
                <a:solidFill>
                  <a:srgbClr val="FF0000"/>
                </a:solidFill>
              </a:rPr>
              <a:t>is</a:t>
            </a:r>
            <a:r>
              <a:rPr lang="es-ES" sz="2000" dirty="0">
                <a:solidFill>
                  <a:srgbClr val="FF0000"/>
                </a:solidFill>
              </a:rPr>
              <a:t> </a:t>
            </a:r>
            <a:r>
              <a:rPr lang="es-ES" sz="2000" dirty="0" err="1">
                <a:solidFill>
                  <a:srgbClr val="FF0000"/>
                </a:solidFill>
              </a:rPr>
              <a:t>often</a:t>
            </a:r>
            <a:r>
              <a:rPr lang="es-ES" sz="2000" dirty="0">
                <a:solidFill>
                  <a:srgbClr val="FF0000"/>
                </a:solidFill>
              </a:rPr>
              <a:t> curable; </a:t>
            </a:r>
            <a:r>
              <a:rPr lang="es-ES" sz="2000" dirty="0" err="1">
                <a:solidFill>
                  <a:srgbClr val="FF0000"/>
                </a:solidFill>
              </a:rPr>
              <a:t>provide</a:t>
            </a:r>
            <a:r>
              <a:rPr lang="es-ES" sz="2000" dirty="0">
                <a:solidFill>
                  <a:srgbClr val="FF0000"/>
                </a:solidFill>
              </a:rPr>
              <a:t> medical and </a:t>
            </a:r>
            <a:endParaRPr lang="es-ES" sz="2000" dirty="0" smtClean="0">
              <a:solidFill>
                <a:srgbClr val="FF0000"/>
              </a:solidFill>
            </a:endParaRPr>
          </a:p>
          <a:p>
            <a:r>
              <a:rPr lang="es-ES" sz="2000" dirty="0" err="1" smtClean="0">
                <a:solidFill>
                  <a:srgbClr val="FF0000"/>
                </a:solidFill>
              </a:rPr>
              <a:t>paramedical</a:t>
            </a:r>
            <a:r>
              <a:rPr lang="es-ES" sz="2000" dirty="0" smtClean="0">
                <a:solidFill>
                  <a:srgbClr val="FF0000"/>
                </a:solidFill>
              </a:rPr>
              <a:t> </a:t>
            </a:r>
            <a:r>
              <a:rPr lang="es-ES" sz="2000" dirty="0" err="1">
                <a:solidFill>
                  <a:srgbClr val="FF0000"/>
                </a:solidFill>
              </a:rPr>
              <a:t>personnel</a:t>
            </a:r>
            <a:r>
              <a:rPr lang="es-ES" sz="2000" dirty="0">
                <a:solidFill>
                  <a:srgbClr val="FF0000"/>
                </a:solidFill>
              </a:rPr>
              <a:t> </a:t>
            </a:r>
            <a:r>
              <a:rPr lang="es-ES" sz="2000" dirty="0" err="1">
                <a:solidFill>
                  <a:srgbClr val="FF0000"/>
                </a:solidFill>
              </a:rPr>
              <a:t>with</a:t>
            </a:r>
            <a:r>
              <a:rPr lang="es-ES" sz="2000" dirty="0">
                <a:solidFill>
                  <a:srgbClr val="FF0000"/>
                </a:solidFill>
              </a:rPr>
              <a:t> </a:t>
            </a:r>
            <a:r>
              <a:rPr lang="es-ES" sz="2000" dirty="0" err="1">
                <a:solidFill>
                  <a:srgbClr val="FF0000"/>
                </a:solidFill>
              </a:rPr>
              <a:t>the</a:t>
            </a:r>
            <a:r>
              <a:rPr lang="es-ES" sz="2000" dirty="0">
                <a:solidFill>
                  <a:srgbClr val="FF0000"/>
                </a:solidFill>
              </a:rPr>
              <a:t> </a:t>
            </a:r>
            <a:r>
              <a:rPr lang="es-ES" sz="2000" dirty="0" err="1">
                <a:solidFill>
                  <a:srgbClr val="FF0000"/>
                </a:solidFill>
              </a:rPr>
              <a:t>specialized</a:t>
            </a:r>
            <a:r>
              <a:rPr lang="es-ES" sz="2000" dirty="0">
                <a:solidFill>
                  <a:srgbClr val="FF0000"/>
                </a:solidFill>
              </a:rPr>
              <a:t> </a:t>
            </a:r>
            <a:r>
              <a:rPr lang="es-ES" sz="2000" dirty="0" err="1">
                <a:solidFill>
                  <a:srgbClr val="FF0000"/>
                </a:solidFill>
              </a:rPr>
              <a:t>knowledge</a:t>
            </a:r>
            <a:r>
              <a:rPr lang="es-ES" sz="2000" dirty="0">
                <a:solidFill>
                  <a:srgbClr val="FF0000"/>
                </a:solidFill>
              </a:rPr>
              <a:t> </a:t>
            </a:r>
            <a:r>
              <a:rPr lang="es-ES" sz="2000" dirty="0" err="1">
                <a:solidFill>
                  <a:srgbClr val="FF0000"/>
                </a:solidFill>
              </a:rPr>
              <a:t>needed</a:t>
            </a:r>
            <a:r>
              <a:rPr lang="es-ES" sz="2000" dirty="0">
                <a:solidFill>
                  <a:srgbClr val="FF0000"/>
                </a:solidFill>
              </a:rPr>
              <a:t> </a:t>
            </a:r>
            <a:r>
              <a:rPr lang="es-ES" sz="2000" dirty="0" err="1">
                <a:solidFill>
                  <a:srgbClr val="FF0000"/>
                </a:solidFill>
              </a:rPr>
              <a:t>for</a:t>
            </a:r>
            <a:r>
              <a:rPr lang="es-ES" sz="2000" dirty="0">
                <a:solidFill>
                  <a:srgbClr val="FF0000"/>
                </a:solidFill>
              </a:rPr>
              <a:t> </a:t>
            </a:r>
            <a:r>
              <a:rPr lang="es-ES" sz="2000" dirty="0" err="1">
                <a:solidFill>
                  <a:srgbClr val="FF0000"/>
                </a:solidFill>
              </a:rPr>
              <a:t>the</a:t>
            </a:r>
            <a:r>
              <a:rPr lang="es-ES" sz="2000" dirty="0">
                <a:solidFill>
                  <a:srgbClr val="FF0000"/>
                </a:solidFill>
              </a:rPr>
              <a:t> </a:t>
            </a:r>
            <a:endParaRPr lang="es-ES" sz="2000" dirty="0" smtClean="0">
              <a:solidFill>
                <a:srgbClr val="FF0000"/>
              </a:solidFill>
            </a:endParaRPr>
          </a:p>
          <a:p>
            <a:r>
              <a:rPr lang="es-ES" sz="2000" dirty="0" err="1" smtClean="0">
                <a:solidFill>
                  <a:srgbClr val="FF0000"/>
                </a:solidFill>
              </a:rPr>
              <a:t>management</a:t>
            </a:r>
            <a:r>
              <a:rPr lang="es-ES" sz="2000" dirty="0" smtClean="0">
                <a:solidFill>
                  <a:srgbClr val="FF0000"/>
                </a:solidFill>
              </a:rPr>
              <a:t> </a:t>
            </a:r>
            <a:r>
              <a:rPr lang="es-ES" sz="2000" dirty="0">
                <a:solidFill>
                  <a:srgbClr val="FF0000"/>
                </a:solidFill>
              </a:rPr>
              <a:t>of a </a:t>
            </a:r>
            <a:r>
              <a:rPr lang="es-ES" sz="2000" dirty="0" err="1">
                <a:solidFill>
                  <a:srgbClr val="FF0000"/>
                </a:solidFill>
              </a:rPr>
              <a:t>debilitating</a:t>
            </a:r>
            <a:r>
              <a:rPr lang="es-ES" sz="2000" dirty="0">
                <a:solidFill>
                  <a:srgbClr val="FF0000"/>
                </a:solidFill>
              </a:rPr>
              <a:t> </a:t>
            </a:r>
            <a:r>
              <a:rPr lang="es-ES" sz="2000" dirty="0" err="1">
                <a:solidFill>
                  <a:srgbClr val="FF0000"/>
                </a:solidFill>
              </a:rPr>
              <a:t>disease</a:t>
            </a:r>
            <a:r>
              <a:rPr lang="es-ES" sz="2000" dirty="0">
                <a:solidFill>
                  <a:srgbClr val="FF0000"/>
                </a:solidFill>
              </a:rPr>
              <a:t>, </a:t>
            </a:r>
            <a:r>
              <a:rPr lang="es-ES" sz="2000" dirty="0" err="1">
                <a:solidFill>
                  <a:srgbClr val="FF0000"/>
                </a:solidFill>
              </a:rPr>
              <a:t>including</a:t>
            </a:r>
            <a:r>
              <a:rPr lang="es-ES" sz="2000" dirty="0">
                <a:solidFill>
                  <a:srgbClr val="FF0000"/>
                </a:solidFill>
              </a:rPr>
              <a:t> </a:t>
            </a:r>
            <a:r>
              <a:rPr lang="es-ES" sz="2000" dirty="0" err="1">
                <a:solidFill>
                  <a:srgbClr val="FF0000"/>
                </a:solidFill>
              </a:rPr>
              <a:t>its</a:t>
            </a:r>
            <a:r>
              <a:rPr lang="es-ES" sz="2000" dirty="0">
                <a:solidFill>
                  <a:srgbClr val="FF0000"/>
                </a:solidFill>
              </a:rPr>
              <a:t> </a:t>
            </a:r>
            <a:r>
              <a:rPr lang="es-ES" sz="2000" dirty="0" err="1">
                <a:solidFill>
                  <a:srgbClr val="FF0000"/>
                </a:solidFill>
              </a:rPr>
              <a:t>psychiatric</a:t>
            </a:r>
            <a:r>
              <a:rPr lang="es-ES" sz="2000" dirty="0">
                <a:solidFill>
                  <a:srgbClr val="FF0000"/>
                </a:solidFill>
              </a:rPr>
              <a:t> </a:t>
            </a:r>
            <a:r>
              <a:rPr lang="es-ES" sz="2000" dirty="0" err="1">
                <a:solidFill>
                  <a:srgbClr val="FF0000"/>
                </a:solidFill>
              </a:rPr>
              <a:t>overtones</a:t>
            </a:r>
            <a:r>
              <a:rPr lang="es-ES" sz="2000" dirty="0" smtClean="0"/>
              <a:t>;</a:t>
            </a:r>
          </a:p>
          <a:p>
            <a:r>
              <a:rPr lang="es-ES" sz="2000" dirty="0" smtClean="0"/>
              <a:t> </a:t>
            </a:r>
            <a:r>
              <a:rPr lang="es-ES" sz="2000" dirty="0" err="1"/>
              <a:t>facilitate</a:t>
            </a:r>
            <a:r>
              <a:rPr lang="es-ES" sz="2000" dirty="0"/>
              <a:t> </a:t>
            </a:r>
            <a:r>
              <a:rPr lang="es-ES" sz="2000" dirty="0" err="1"/>
              <a:t>further</a:t>
            </a:r>
            <a:r>
              <a:rPr lang="es-ES" sz="2000" dirty="0"/>
              <a:t> </a:t>
            </a:r>
            <a:r>
              <a:rPr lang="es-ES" sz="2000" dirty="0" err="1"/>
              <a:t>research</a:t>
            </a:r>
            <a:r>
              <a:rPr lang="es-ES" sz="2000" dirty="0"/>
              <a:t>; and </a:t>
            </a:r>
            <a:r>
              <a:rPr lang="es-ES" sz="2000" dirty="0" err="1"/>
              <a:t>ensure</a:t>
            </a:r>
            <a:r>
              <a:rPr lang="es-ES" sz="2000" dirty="0"/>
              <a:t> </a:t>
            </a:r>
            <a:r>
              <a:rPr lang="es-ES" sz="2000" dirty="0" err="1"/>
              <a:t>community</a:t>
            </a:r>
            <a:r>
              <a:rPr lang="es-ES" sz="2000" dirty="0"/>
              <a:t> </a:t>
            </a:r>
            <a:r>
              <a:rPr lang="es-ES" sz="2000" dirty="0" err="1"/>
              <a:t>participation</a:t>
            </a:r>
            <a:r>
              <a:rPr lang="es-ES" sz="2000" dirty="0"/>
              <a:t> in </a:t>
            </a:r>
            <a:r>
              <a:rPr lang="es-ES" sz="2000" dirty="0" err="1" smtClean="0"/>
              <a:t>controlling</a:t>
            </a:r>
            <a:endParaRPr lang="es-ES" sz="2000" dirty="0" smtClean="0"/>
          </a:p>
          <a:p>
            <a:r>
              <a:rPr lang="es-ES" sz="2000" dirty="0" smtClean="0"/>
              <a:t> </a:t>
            </a:r>
            <a:r>
              <a:rPr lang="es-ES" sz="2000" dirty="0"/>
              <a:t>a </a:t>
            </a:r>
            <a:r>
              <a:rPr lang="es-ES" sz="2000" dirty="0" err="1"/>
              <a:t>serious</a:t>
            </a:r>
            <a:r>
              <a:rPr lang="es-ES" sz="2000" dirty="0"/>
              <a:t> socio-</a:t>
            </a:r>
            <a:r>
              <a:rPr lang="es-ES" sz="2000" dirty="0" err="1"/>
              <a:t>economic</a:t>
            </a:r>
            <a:r>
              <a:rPr lang="es-ES" sz="2000" dirty="0"/>
              <a:t> </a:t>
            </a:r>
            <a:r>
              <a:rPr lang="es-ES" sz="2000" dirty="0" err="1"/>
              <a:t>burden</a:t>
            </a:r>
            <a:endParaRPr lang="es-ES" sz="2000" dirty="0"/>
          </a:p>
          <a:p>
            <a:endParaRPr lang="es-MX" sz="2000" dirty="0"/>
          </a:p>
        </p:txBody>
      </p:sp>
    </p:spTree>
    <p:extLst>
      <p:ext uri="{BB962C8B-B14F-4D97-AF65-F5344CB8AC3E}">
        <p14:creationId xmlns:p14="http://schemas.microsoft.com/office/powerpoint/2010/main" val="229258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tx1"/>
          </a:solidFill>
        </p:spPr>
        <p:txBody>
          <a:bodyPr/>
          <a:lstStyle/>
          <a:p>
            <a:r>
              <a:rPr lang="es-ES" dirty="0" smtClean="0">
                <a:solidFill>
                  <a:schemeClr val="bg1"/>
                </a:solidFill>
              </a:rPr>
              <a:t>Impacto de la Cirrosis Hepática </a:t>
            </a:r>
            <a:endParaRPr lang="es-ES" dirty="0">
              <a:solidFill>
                <a:schemeClr val="bg1"/>
              </a:solidFill>
            </a:endParaRPr>
          </a:p>
        </p:txBody>
      </p:sp>
      <p:sp>
        <p:nvSpPr>
          <p:cNvPr id="3" name="Marcador de contenido 2"/>
          <p:cNvSpPr>
            <a:spLocks noGrp="1"/>
          </p:cNvSpPr>
          <p:nvPr>
            <p:ph idx="1"/>
          </p:nvPr>
        </p:nvSpPr>
        <p:spPr>
          <a:xfrm>
            <a:off x="539552" y="1662851"/>
            <a:ext cx="3456384" cy="4564965"/>
          </a:xfrm>
          <a:solidFill>
            <a:srgbClr val="92D050"/>
          </a:solidFill>
          <a:ln>
            <a:solidFill>
              <a:srgbClr val="92D050"/>
            </a:solidFill>
          </a:ln>
        </p:spPr>
        <p:txBody>
          <a:bodyPr>
            <a:noAutofit/>
          </a:bodyPr>
          <a:lstStyle/>
          <a:p>
            <a:r>
              <a:rPr lang="es-ES" sz="2400" dirty="0" smtClean="0"/>
              <a:t>Ascitis</a:t>
            </a:r>
          </a:p>
          <a:p>
            <a:r>
              <a:rPr lang="es-ES" sz="2400" dirty="0" smtClean="0"/>
              <a:t>Peritonitis bacteriana espontanea</a:t>
            </a:r>
          </a:p>
          <a:p>
            <a:r>
              <a:rPr lang="es-ES" sz="2400" dirty="0" smtClean="0"/>
              <a:t>Síndrome </a:t>
            </a:r>
            <a:r>
              <a:rPr lang="es-ES" sz="2400" dirty="0" err="1" smtClean="0"/>
              <a:t>hepato</a:t>
            </a:r>
            <a:r>
              <a:rPr lang="es-ES" sz="2400" dirty="0" smtClean="0"/>
              <a:t>-renal</a:t>
            </a:r>
          </a:p>
          <a:p>
            <a:r>
              <a:rPr lang="es-ES" sz="2400" dirty="0" smtClean="0"/>
              <a:t>Hemorragia </a:t>
            </a:r>
            <a:r>
              <a:rPr lang="es-ES" sz="2400" dirty="0" err="1" smtClean="0"/>
              <a:t>variceal</a:t>
            </a:r>
            <a:endParaRPr lang="es-ES" sz="2400" dirty="0" smtClean="0"/>
          </a:p>
          <a:p>
            <a:r>
              <a:rPr lang="es-ES" sz="2400" dirty="0" smtClean="0"/>
              <a:t>Hidrotórax hepático</a:t>
            </a:r>
          </a:p>
          <a:p>
            <a:r>
              <a:rPr lang="es-ES" sz="2400" dirty="0" smtClean="0"/>
              <a:t>Hipertensión porto-pulmonar</a:t>
            </a:r>
          </a:p>
          <a:p>
            <a:r>
              <a:rPr lang="es-ES" sz="2400" dirty="0" smtClean="0"/>
              <a:t>Encefalopatía hepática</a:t>
            </a:r>
          </a:p>
          <a:p>
            <a:r>
              <a:rPr lang="es-ES" sz="2400" dirty="0" smtClean="0"/>
              <a:t>Carcinoma </a:t>
            </a:r>
            <a:r>
              <a:rPr lang="es-ES" sz="2400" dirty="0" err="1" smtClean="0"/>
              <a:t>hepatocelular</a:t>
            </a:r>
            <a:endParaRPr lang="es-ES" sz="2400" dirty="0"/>
          </a:p>
        </p:txBody>
      </p:sp>
      <p:sp>
        <p:nvSpPr>
          <p:cNvPr id="4" name="3 CuadroTexto"/>
          <p:cNvSpPr txBox="1"/>
          <p:nvPr/>
        </p:nvSpPr>
        <p:spPr>
          <a:xfrm>
            <a:off x="4427984" y="1672347"/>
            <a:ext cx="3816424" cy="4524315"/>
          </a:xfrm>
          <a:prstGeom prst="rect">
            <a:avLst/>
          </a:prstGeom>
          <a:solidFill>
            <a:srgbClr val="FF0000"/>
          </a:solidFill>
        </p:spPr>
        <p:txBody>
          <a:bodyPr wrap="square" rtlCol="0">
            <a:spAutoFit/>
          </a:bodyPr>
          <a:lstStyle/>
          <a:p>
            <a:r>
              <a:rPr lang="es-ES" sz="2400" b="1" dirty="0" smtClean="0">
                <a:solidFill>
                  <a:schemeClr val="bg1"/>
                </a:solidFill>
              </a:rPr>
              <a:t>Información y necesidades </a:t>
            </a:r>
          </a:p>
          <a:p>
            <a:r>
              <a:rPr lang="es-ES" sz="2400" b="1" dirty="0" smtClean="0">
                <a:solidFill>
                  <a:schemeClr val="bg1"/>
                </a:solidFill>
              </a:rPr>
              <a:t> educacionales</a:t>
            </a:r>
          </a:p>
          <a:p>
            <a:r>
              <a:rPr lang="es-ES" sz="2400" dirty="0" smtClean="0">
                <a:solidFill>
                  <a:schemeClr val="bg1"/>
                </a:solidFill>
              </a:rPr>
              <a:t>▸ 65%  Es </a:t>
            </a:r>
            <a:r>
              <a:rPr lang="es-ES" sz="2400" dirty="0">
                <a:solidFill>
                  <a:schemeClr val="bg1"/>
                </a:solidFill>
              </a:rPr>
              <a:t>ó</a:t>
            </a:r>
            <a:r>
              <a:rPr lang="es-ES" sz="2400" dirty="0" smtClean="0">
                <a:solidFill>
                  <a:schemeClr val="bg1"/>
                </a:solidFill>
              </a:rPr>
              <a:t> no tratable</a:t>
            </a:r>
            <a:br>
              <a:rPr lang="es-ES" sz="2400" dirty="0" smtClean="0">
                <a:solidFill>
                  <a:schemeClr val="bg1"/>
                </a:solidFill>
              </a:rPr>
            </a:br>
            <a:r>
              <a:rPr lang="es-ES" sz="2400" dirty="0" smtClean="0">
                <a:solidFill>
                  <a:schemeClr val="bg1"/>
                </a:solidFill>
              </a:rPr>
              <a:t>▸ 45%  vías de contagio y </a:t>
            </a:r>
          </a:p>
          <a:p>
            <a:r>
              <a:rPr lang="es-ES" sz="2400" dirty="0">
                <a:solidFill>
                  <a:schemeClr val="bg1"/>
                </a:solidFill>
              </a:rPr>
              <a:t> </a:t>
            </a:r>
            <a:r>
              <a:rPr lang="es-ES" sz="2400" dirty="0" smtClean="0">
                <a:solidFill>
                  <a:schemeClr val="bg1"/>
                </a:solidFill>
              </a:rPr>
              <a:t>    pruebas diagnósticas</a:t>
            </a:r>
          </a:p>
          <a:p>
            <a:r>
              <a:rPr lang="es-ES" sz="2400" b="1" dirty="0" smtClean="0">
                <a:solidFill>
                  <a:schemeClr val="bg1"/>
                </a:solidFill>
              </a:rPr>
              <a:t>Necesidades físicas</a:t>
            </a:r>
          </a:p>
          <a:p>
            <a:r>
              <a:rPr lang="es-ES" sz="2400" dirty="0" smtClean="0">
                <a:solidFill>
                  <a:schemeClr val="bg1"/>
                </a:solidFill>
              </a:rPr>
              <a:t>▸ 70% distensión abdominal </a:t>
            </a:r>
          </a:p>
          <a:p>
            <a:r>
              <a:rPr lang="es-ES" sz="2400" dirty="0" smtClean="0">
                <a:solidFill>
                  <a:schemeClr val="bg1"/>
                </a:solidFill>
              </a:rPr>
              <a:t>▸ 65%  fatiga</a:t>
            </a:r>
          </a:p>
          <a:p>
            <a:r>
              <a:rPr lang="es-ES" sz="2400" dirty="0" smtClean="0">
                <a:solidFill>
                  <a:schemeClr val="bg1"/>
                </a:solidFill>
              </a:rPr>
              <a:t>▸ 60 % manejo ambulatorio</a:t>
            </a:r>
          </a:p>
          <a:p>
            <a:r>
              <a:rPr lang="es-ES" sz="2400" dirty="0">
                <a:solidFill>
                  <a:schemeClr val="bg1"/>
                </a:solidFill>
              </a:rPr>
              <a:t> </a:t>
            </a:r>
            <a:r>
              <a:rPr lang="es-ES" sz="2400" dirty="0" smtClean="0">
                <a:solidFill>
                  <a:schemeClr val="bg1"/>
                </a:solidFill>
              </a:rPr>
              <a:t>   y  medicamentos</a:t>
            </a:r>
            <a:br>
              <a:rPr lang="es-ES" sz="2400" dirty="0" smtClean="0">
                <a:solidFill>
                  <a:schemeClr val="bg1"/>
                </a:solidFill>
              </a:rPr>
            </a:br>
            <a:r>
              <a:rPr lang="es-ES" sz="2400" dirty="0" smtClean="0">
                <a:solidFill>
                  <a:schemeClr val="bg1"/>
                </a:solidFill>
              </a:rPr>
              <a:t>▸ 50%  prurito y fatiga</a:t>
            </a:r>
            <a:br>
              <a:rPr lang="es-ES" sz="2400" dirty="0" smtClean="0">
                <a:solidFill>
                  <a:schemeClr val="bg1"/>
                </a:solidFill>
              </a:rPr>
            </a:br>
            <a:r>
              <a:rPr lang="es-ES" sz="2400" b="1" dirty="0" err="1" smtClean="0">
                <a:solidFill>
                  <a:schemeClr val="bg1"/>
                </a:solidFill>
              </a:rPr>
              <a:t>Psicologicas</a:t>
            </a:r>
            <a:r>
              <a:rPr lang="es-ES" sz="2400" b="1" dirty="0">
                <a:solidFill>
                  <a:schemeClr val="bg1"/>
                </a:solidFill>
              </a:rPr>
              <a:t> </a:t>
            </a:r>
            <a:r>
              <a:rPr lang="es-ES" sz="2400" dirty="0" smtClean="0">
                <a:solidFill>
                  <a:schemeClr val="bg1"/>
                </a:solidFill>
              </a:rPr>
              <a:t>▸ 55%</a:t>
            </a:r>
          </a:p>
        </p:txBody>
      </p:sp>
      <p:sp>
        <p:nvSpPr>
          <p:cNvPr id="5" name="4 CuadroTexto"/>
          <p:cNvSpPr txBox="1"/>
          <p:nvPr/>
        </p:nvSpPr>
        <p:spPr>
          <a:xfrm>
            <a:off x="467544" y="6453336"/>
            <a:ext cx="3738331" cy="369332"/>
          </a:xfrm>
          <a:prstGeom prst="rect">
            <a:avLst/>
          </a:prstGeom>
          <a:noFill/>
        </p:spPr>
        <p:txBody>
          <a:bodyPr wrap="none" rtlCol="0">
            <a:spAutoFit/>
          </a:bodyPr>
          <a:lstStyle/>
          <a:p>
            <a:r>
              <a:rPr lang="es-ES" dirty="0" err="1" smtClean="0">
                <a:solidFill>
                  <a:schemeClr val="accent1"/>
                </a:solidFill>
              </a:rPr>
              <a:t>Health</a:t>
            </a:r>
            <a:r>
              <a:rPr lang="es-ES" dirty="0" smtClean="0">
                <a:solidFill>
                  <a:schemeClr val="accent1"/>
                </a:solidFill>
              </a:rPr>
              <a:t> </a:t>
            </a:r>
            <a:r>
              <a:rPr lang="es-ES" dirty="0" err="1" smtClean="0">
                <a:solidFill>
                  <a:schemeClr val="accent1"/>
                </a:solidFill>
              </a:rPr>
              <a:t>Qual</a:t>
            </a:r>
            <a:r>
              <a:rPr lang="es-ES" dirty="0" smtClean="0">
                <a:solidFill>
                  <a:schemeClr val="accent1"/>
                </a:solidFill>
              </a:rPr>
              <a:t> </a:t>
            </a:r>
            <a:r>
              <a:rPr lang="es-ES" dirty="0" err="1" smtClean="0">
                <a:solidFill>
                  <a:schemeClr val="accent1"/>
                </a:solidFill>
              </a:rPr>
              <a:t>Life</a:t>
            </a:r>
            <a:r>
              <a:rPr lang="es-ES" dirty="0" smtClean="0">
                <a:solidFill>
                  <a:schemeClr val="accent1"/>
                </a:solidFill>
              </a:rPr>
              <a:t> </a:t>
            </a:r>
            <a:r>
              <a:rPr lang="es-ES" dirty="0" err="1" smtClean="0">
                <a:solidFill>
                  <a:schemeClr val="accent1"/>
                </a:solidFill>
              </a:rPr>
              <a:t>Outcomes</a:t>
            </a:r>
            <a:r>
              <a:rPr lang="es-ES" dirty="0" smtClean="0">
                <a:solidFill>
                  <a:schemeClr val="accent1"/>
                </a:solidFill>
              </a:rPr>
              <a:t> 2005;3:35</a:t>
            </a:r>
            <a:endParaRPr lang="es-MX" dirty="0">
              <a:solidFill>
                <a:schemeClr val="accent1"/>
              </a:solidFill>
            </a:endParaRPr>
          </a:p>
        </p:txBody>
      </p:sp>
      <p:sp>
        <p:nvSpPr>
          <p:cNvPr id="6" name="5 CuadroTexto"/>
          <p:cNvSpPr txBox="1"/>
          <p:nvPr/>
        </p:nvSpPr>
        <p:spPr>
          <a:xfrm>
            <a:off x="4572000" y="6453336"/>
            <a:ext cx="3599062" cy="646331"/>
          </a:xfrm>
          <a:prstGeom prst="rect">
            <a:avLst/>
          </a:prstGeom>
          <a:noFill/>
        </p:spPr>
        <p:txBody>
          <a:bodyPr wrap="none" rtlCol="0">
            <a:spAutoFit/>
          </a:bodyPr>
          <a:lstStyle/>
          <a:p>
            <a:r>
              <a:rPr lang="es-ES" dirty="0" smtClean="0">
                <a:solidFill>
                  <a:schemeClr val="accent1"/>
                </a:solidFill>
              </a:rPr>
              <a:t>BMJ Open. 2015 </a:t>
            </a:r>
            <a:r>
              <a:rPr lang="es-ES" dirty="0" err="1" smtClean="0">
                <a:solidFill>
                  <a:schemeClr val="accent1"/>
                </a:solidFill>
              </a:rPr>
              <a:t>Apr</a:t>
            </a:r>
            <a:r>
              <a:rPr lang="es-ES" dirty="0" smtClean="0">
                <a:solidFill>
                  <a:schemeClr val="accent1"/>
                </a:solidFill>
              </a:rPr>
              <a:t> 8;5(4):e007451</a:t>
            </a:r>
            <a:endParaRPr lang="es-MX" dirty="0" smtClean="0">
              <a:solidFill>
                <a:schemeClr val="accent1"/>
              </a:solidFill>
            </a:endParaRPr>
          </a:p>
          <a:p>
            <a:endParaRPr lang="es-MX" dirty="0">
              <a:solidFill>
                <a:schemeClr val="accent1"/>
              </a:solidFill>
            </a:endParaRPr>
          </a:p>
        </p:txBody>
      </p:sp>
    </p:spTree>
    <p:extLst>
      <p:ext uri="{BB962C8B-B14F-4D97-AF65-F5344CB8AC3E}">
        <p14:creationId xmlns:p14="http://schemas.microsoft.com/office/powerpoint/2010/main" val="347678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0"/>
            <a:ext cx="8229600" cy="6345621"/>
          </a:xfrm>
        </p:spPr>
        <p:txBody>
          <a:bodyPr>
            <a:normAutofit fontScale="47500" lnSpcReduction="20000"/>
          </a:bodyPr>
          <a:lstStyle/>
          <a:p>
            <a:pPr marL="0" indent="0">
              <a:buNone/>
            </a:pPr>
            <a:r>
              <a:rPr lang="es-MX" sz="4500" dirty="0" smtClean="0"/>
              <a:t>1.- Diagnóstico </a:t>
            </a:r>
            <a:r>
              <a:rPr lang="es-MX" sz="4500" dirty="0"/>
              <a:t>precoz de la enfermedad hepática </a:t>
            </a:r>
            <a:r>
              <a:rPr lang="es-MX" sz="4500" dirty="0" smtClean="0"/>
              <a:t>crónica</a:t>
            </a:r>
            <a:r>
              <a:rPr lang="es-MX" sz="4500" dirty="0"/>
              <a:t> </a:t>
            </a:r>
            <a:r>
              <a:rPr lang="es-MX" sz="4500" dirty="0" smtClean="0"/>
              <a:t>(etiología)</a:t>
            </a:r>
          </a:p>
          <a:p>
            <a:pPr marL="0" indent="0">
              <a:buNone/>
            </a:pPr>
            <a:r>
              <a:rPr lang="es-MX" sz="4500" dirty="0" smtClean="0"/>
              <a:t>2.-  Identificación </a:t>
            </a:r>
            <a:r>
              <a:rPr lang="es-MX" sz="4500" dirty="0"/>
              <a:t>de </a:t>
            </a:r>
            <a:r>
              <a:rPr lang="es-MX" sz="4500" dirty="0" smtClean="0"/>
              <a:t> </a:t>
            </a:r>
            <a:r>
              <a:rPr lang="es-MX" sz="4500" dirty="0"/>
              <a:t>pacientes </a:t>
            </a:r>
            <a:r>
              <a:rPr lang="es-MX" sz="4500" dirty="0" smtClean="0"/>
              <a:t>(crónicos) con riesgo </a:t>
            </a:r>
            <a:r>
              <a:rPr lang="es-MX" sz="4500" dirty="0"/>
              <a:t>de cirrosis </a:t>
            </a:r>
            <a:endParaRPr lang="es-MX" sz="4500" dirty="0" smtClean="0"/>
          </a:p>
          <a:p>
            <a:pPr marL="0" indent="0">
              <a:buNone/>
            </a:pPr>
            <a:r>
              <a:rPr lang="es-MX" sz="4500" dirty="0" smtClean="0"/>
              <a:t>3.-  Evaluación </a:t>
            </a:r>
            <a:r>
              <a:rPr lang="es-MX" sz="4500" dirty="0"/>
              <a:t>del estado de salud general del paciente </a:t>
            </a:r>
            <a:endParaRPr lang="es-MX" sz="4500" dirty="0" smtClean="0"/>
          </a:p>
          <a:p>
            <a:pPr marL="0" indent="0">
              <a:buNone/>
            </a:pPr>
            <a:r>
              <a:rPr lang="es-MX" sz="4500" dirty="0" smtClean="0"/>
              <a:t>4.-  Factores </a:t>
            </a:r>
            <a:r>
              <a:rPr lang="es-MX" sz="4500" dirty="0"/>
              <a:t>etiológicos y  </a:t>
            </a:r>
            <a:r>
              <a:rPr lang="es-MX" sz="4500" dirty="0" smtClean="0"/>
              <a:t>los  que favorecen la progresión </a:t>
            </a:r>
            <a:r>
              <a:rPr lang="es-MX" sz="4500" dirty="0"/>
              <a:t>de la enfermedad. </a:t>
            </a:r>
            <a:r>
              <a:rPr lang="es-MX" sz="4500" dirty="0" smtClean="0"/>
              <a:t>Considerar el contexto familiar </a:t>
            </a:r>
            <a:r>
              <a:rPr lang="es-MX" sz="4500" dirty="0"/>
              <a:t>y </a:t>
            </a:r>
            <a:r>
              <a:rPr lang="es-MX" sz="4500" dirty="0" smtClean="0"/>
              <a:t>social</a:t>
            </a:r>
          </a:p>
          <a:p>
            <a:pPr marL="0" indent="0">
              <a:buNone/>
            </a:pPr>
            <a:r>
              <a:rPr lang="es-MX" sz="4500" dirty="0" smtClean="0"/>
              <a:t>5.- Prevención </a:t>
            </a:r>
            <a:r>
              <a:rPr lang="es-MX" sz="4500" dirty="0"/>
              <a:t>primaria </a:t>
            </a:r>
            <a:r>
              <a:rPr lang="es-MX" sz="4500" dirty="0" smtClean="0"/>
              <a:t>(</a:t>
            </a:r>
            <a:r>
              <a:rPr lang="es-MX" sz="4500" dirty="0"/>
              <a:t>educación para la salud), </a:t>
            </a:r>
            <a:r>
              <a:rPr lang="es-MX" sz="4500" dirty="0" smtClean="0"/>
              <a:t>prevención </a:t>
            </a:r>
            <a:r>
              <a:rPr lang="es-MX" sz="4500" dirty="0"/>
              <a:t>secundaria de trastornos metabólicos o heredados, apoyo y vigilancia para formas </a:t>
            </a:r>
            <a:r>
              <a:rPr lang="es-MX" sz="4500" dirty="0" smtClean="0"/>
              <a:t> tóxicas </a:t>
            </a:r>
            <a:r>
              <a:rPr lang="es-MX" sz="4500" dirty="0"/>
              <a:t>(alcohol) </a:t>
            </a:r>
            <a:endParaRPr lang="es-MX" sz="4500" dirty="0" smtClean="0"/>
          </a:p>
          <a:p>
            <a:pPr marL="0" indent="0">
              <a:buNone/>
            </a:pPr>
            <a:r>
              <a:rPr lang="es-MX" sz="4500" dirty="0" smtClean="0"/>
              <a:t>6.- Medidas dietéticas </a:t>
            </a:r>
          </a:p>
          <a:p>
            <a:pPr marL="0" indent="0">
              <a:buNone/>
            </a:pPr>
            <a:r>
              <a:rPr lang="es-MX" sz="4500" dirty="0" smtClean="0"/>
              <a:t>7.- Comprobación </a:t>
            </a:r>
            <a:r>
              <a:rPr lang="es-MX" sz="4500" dirty="0"/>
              <a:t>de eficacia y control de efectos secundarios </a:t>
            </a:r>
            <a:r>
              <a:rPr lang="es-MX" sz="4500" dirty="0" smtClean="0"/>
              <a:t>(antivirales </a:t>
            </a:r>
            <a:r>
              <a:rPr lang="es-MX" sz="4500" dirty="0"/>
              <a:t>flebotomía, </a:t>
            </a:r>
            <a:r>
              <a:rPr lang="es-MX" sz="4500" dirty="0" err="1" smtClean="0"/>
              <a:t>inmune,antidepresivos</a:t>
            </a:r>
            <a:r>
              <a:rPr lang="es-MX" sz="4500" dirty="0"/>
              <a:t>, bloqueadores, </a:t>
            </a:r>
            <a:r>
              <a:rPr lang="es-MX" sz="4500" dirty="0" smtClean="0"/>
              <a:t>etc.) </a:t>
            </a:r>
          </a:p>
          <a:p>
            <a:pPr marL="0" indent="0">
              <a:buNone/>
            </a:pPr>
            <a:r>
              <a:rPr lang="es-MX" sz="4500" dirty="0" smtClean="0"/>
              <a:t>8.-  Identificar </a:t>
            </a:r>
            <a:r>
              <a:rPr lang="es-MX" sz="4500" dirty="0"/>
              <a:t>y tratar </a:t>
            </a:r>
            <a:r>
              <a:rPr lang="es-MX" sz="4500" dirty="0" smtClean="0"/>
              <a:t>condiciones asociadas  </a:t>
            </a:r>
            <a:r>
              <a:rPr lang="es-MX" sz="4500" dirty="0"/>
              <a:t>(diabetes, osteoporosis, </a:t>
            </a:r>
            <a:r>
              <a:rPr lang="es-MX" sz="4500" dirty="0" smtClean="0"/>
              <a:t>desnutrición)</a:t>
            </a:r>
          </a:p>
          <a:p>
            <a:pPr marL="0" indent="0">
              <a:buNone/>
            </a:pPr>
            <a:r>
              <a:rPr lang="es-MX" sz="4500" dirty="0" smtClean="0"/>
              <a:t>9.-  Evitar fármacos </a:t>
            </a:r>
            <a:r>
              <a:rPr lang="es-MX" sz="4500" dirty="0" err="1"/>
              <a:t>hepatotóxicos</a:t>
            </a:r>
            <a:r>
              <a:rPr lang="es-MX" sz="4500" dirty="0"/>
              <a:t>, </a:t>
            </a:r>
            <a:r>
              <a:rPr lang="es-MX" sz="4500" dirty="0" smtClean="0"/>
              <a:t>o que promueve </a:t>
            </a:r>
            <a:r>
              <a:rPr lang="es-MX" sz="4500" dirty="0"/>
              <a:t>la retención </a:t>
            </a:r>
            <a:r>
              <a:rPr lang="es-MX" sz="4500" dirty="0" smtClean="0"/>
              <a:t> de sodio </a:t>
            </a:r>
          </a:p>
          <a:p>
            <a:pPr marL="0" indent="0">
              <a:buNone/>
            </a:pPr>
            <a:r>
              <a:rPr lang="es-ES" sz="4500" dirty="0" smtClean="0">
                <a:effectLst/>
              </a:rPr>
              <a:t>10.-  Promover  la vacunación  (influenza </a:t>
            </a:r>
            <a:r>
              <a:rPr lang="es-ES" sz="4500" dirty="0" smtClean="0"/>
              <a:t>, </a:t>
            </a:r>
            <a:r>
              <a:rPr lang="es-ES" sz="4500" dirty="0" smtClean="0">
                <a:effectLst/>
              </a:rPr>
              <a:t>neumococo , hepatitis A y B)  </a:t>
            </a:r>
          </a:p>
          <a:p>
            <a:pPr marL="0" indent="0">
              <a:buNone/>
            </a:pPr>
            <a:endParaRPr lang="en-US" dirty="0" smtClean="0">
              <a:hlinkClick r:id="rId2"/>
            </a:endParaRPr>
          </a:p>
          <a:p>
            <a:pPr marL="0" indent="0">
              <a:buNone/>
            </a:pPr>
            <a:endParaRPr lang="en-US" dirty="0">
              <a:hlinkClick r:id="rId2"/>
            </a:endParaRPr>
          </a:p>
          <a:p>
            <a:pPr marL="0" indent="0">
              <a:buNone/>
            </a:pPr>
            <a:endParaRPr lang="en-US" dirty="0" smtClean="0">
              <a:hlinkClick r:id="rId2"/>
            </a:endParaRPr>
          </a:p>
          <a:p>
            <a:pPr marL="0" indent="0">
              <a:buNone/>
            </a:pPr>
            <a:endParaRPr lang="en-US" dirty="0">
              <a:hlinkClick r:id="rId2"/>
            </a:endParaRPr>
          </a:p>
          <a:p>
            <a:pPr marL="0" indent="0">
              <a:buNone/>
            </a:pPr>
            <a:endParaRPr lang="en-US" dirty="0" smtClean="0">
              <a:hlinkClick r:id="rId2"/>
            </a:endParaRPr>
          </a:p>
          <a:p>
            <a:pPr marL="0" indent="0">
              <a:buNone/>
            </a:pPr>
            <a:endParaRPr lang="es-ES" dirty="0"/>
          </a:p>
        </p:txBody>
      </p:sp>
      <p:sp>
        <p:nvSpPr>
          <p:cNvPr id="4" name="3 CuadroTexto"/>
          <p:cNvSpPr txBox="1"/>
          <p:nvPr/>
        </p:nvSpPr>
        <p:spPr>
          <a:xfrm>
            <a:off x="4571999" y="6321967"/>
            <a:ext cx="4437177" cy="369332"/>
          </a:xfrm>
          <a:prstGeom prst="rect">
            <a:avLst/>
          </a:prstGeom>
          <a:noFill/>
        </p:spPr>
        <p:txBody>
          <a:bodyPr wrap="none" rtlCol="0">
            <a:spAutoFit/>
          </a:bodyPr>
          <a:lstStyle/>
          <a:p>
            <a:r>
              <a:rPr lang="en-US" dirty="0">
                <a:hlinkClick r:id="rId2"/>
              </a:rPr>
              <a:t>World J </a:t>
            </a:r>
            <a:r>
              <a:rPr lang="en-US" dirty="0" err="1">
                <a:hlinkClick r:id="rId2"/>
              </a:rPr>
              <a:t>Gastroenterol</a:t>
            </a:r>
            <a:r>
              <a:rPr lang="en-US" dirty="0">
                <a:hlinkClick r:id="rId2"/>
              </a:rPr>
              <a:t>. </a:t>
            </a:r>
            <a:r>
              <a:rPr lang="en-US" dirty="0" smtClean="0">
                <a:hlinkClick r:id="rId2"/>
              </a:rPr>
              <a:t>2011; 17: </a:t>
            </a:r>
            <a:r>
              <a:rPr lang="en-US" dirty="0">
                <a:hlinkClick r:id="rId2"/>
              </a:rPr>
              <a:t>2273–2282. </a:t>
            </a:r>
            <a:endParaRPr lang="en-US" dirty="0"/>
          </a:p>
        </p:txBody>
      </p:sp>
      <p:sp>
        <p:nvSpPr>
          <p:cNvPr id="5" name="Título 1"/>
          <p:cNvSpPr>
            <a:spLocks noGrp="1"/>
          </p:cNvSpPr>
          <p:nvPr>
            <p:ph type="title"/>
          </p:nvPr>
        </p:nvSpPr>
        <p:spPr>
          <a:solidFill>
            <a:schemeClr val="tx1"/>
          </a:solidFill>
        </p:spPr>
        <p:txBody>
          <a:bodyPr/>
          <a:lstStyle/>
          <a:p>
            <a:r>
              <a:rPr lang="es-ES" dirty="0" smtClean="0">
                <a:solidFill>
                  <a:schemeClr val="bg1"/>
                </a:solidFill>
              </a:rPr>
              <a:t>Impacto de la Cirrosis Hepática </a:t>
            </a:r>
            <a:endParaRPr lang="es-ES" dirty="0">
              <a:solidFill>
                <a:schemeClr val="bg1"/>
              </a:solidFill>
            </a:endParaRPr>
          </a:p>
        </p:txBody>
      </p:sp>
    </p:spTree>
    <p:extLst>
      <p:ext uri="{BB962C8B-B14F-4D97-AF65-F5344CB8AC3E}">
        <p14:creationId xmlns:p14="http://schemas.microsoft.com/office/powerpoint/2010/main" val="269960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39900" y="3272676"/>
            <a:ext cx="5257800" cy="2891587"/>
          </a:xfrm>
        </p:spPr>
      </p:pic>
      <p:sp>
        <p:nvSpPr>
          <p:cNvPr id="5" name="4 Título"/>
          <p:cNvSpPr>
            <a:spLocks noGrp="1"/>
          </p:cNvSpPr>
          <p:nvPr>
            <p:ph type="title"/>
          </p:nvPr>
        </p:nvSpPr>
        <p:spPr>
          <a:xfrm>
            <a:off x="265115" y="902796"/>
            <a:ext cx="8229600" cy="2369880"/>
          </a:xfrm>
          <a:prstGeom prst="rect">
            <a:avLst/>
          </a:prstGeom>
        </p:spPr>
        <p:txBody>
          <a:bodyPr wrap="square">
            <a:spAutoFit/>
          </a:bodyPr>
          <a:lstStyle/>
          <a:p>
            <a:r>
              <a:rPr lang="es-MX" sz="2400" b="1" dirty="0" smtClean="0">
                <a:solidFill>
                  <a:prstClr val="black"/>
                </a:solidFill>
                <a:latin typeface="Arial"/>
                <a:cs typeface="Arial"/>
              </a:rPr>
              <a:t>Cuarta </a:t>
            </a:r>
            <a:r>
              <a:rPr lang="es-MX" sz="2400" b="1" dirty="0">
                <a:solidFill>
                  <a:prstClr val="black"/>
                </a:solidFill>
                <a:latin typeface="Arial"/>
                <a:cs typeface="Arial"/>
              </a:rPr>
              <a:t>causa de </a:t>
            </a:r>
            <a:r>
              <a:rPr lang="es-MX" sz="2400" b="1" dirty="0" smtClean="0">
                <a:solidFill>
                  <a:prstClr val="black"/>
                </a:solidFill>
                <a:latin typeface="Arial"/>
                <a:cs typeface="Arial"/>
              </a:rPr>
              <a:t>muerte en el país</a:t>
            </a:r>
          </a:p>
          <a:p>
            <a:pPr marL="285750" indent="-285750">
              <a:buFont typeface="Arial" panose="020B0604020202020204" pitchFamily="34" charset="0"/>
              <a:buChar char="•"/>
            </a:pPr>
            <a:endParaRPr lang="es-MX" sz="2400" b="1" dirty="0">
              <a:solidFill>
                <a:prstClr val="black"/>
              </a:solidFill>
              <a:latin typeface="Arial"/>
              <a:cs typeface="Arial"/>
            </a:endParaRPr>
          </a:p>
          <a:p>
            <a:r>
              <a:rPr lang="es-MX" sz="2400" b="1" dirty="0" smtClean="0">
                <a:solidFill>
                  <a:prstClr val="black"/>
                </a:solidFill>
                <a:latin typeface="Arial"/>
                <a:cs typeface="Arial"/>
              </a:rPr>
              <a:t>Segunda </a:t>
            </a:r>
            <a:r>
              <a:rPr lang="es-MX" sz="2400" b="1" dirty="0">
                <a:solidFill>
                  <a:prstClr val="black"/>
                </a:solidFill>
                <a:latin typeface="Arial"/>
                <a:cs typeface="Arial"/>
              </a:rPr>
              <a:t>causa entre personas de 35 y 55 </a:t>
            </a:r>
            <a:r>
              <a:rPr lang="es-MX" sz="2400" b="1" dirty="0" smtClean="0">
                <a:solidFill>
                  <a:prstClr val="black"/>
                </a:solidFill>
                <a:latin typeface="Arial"/>
                <a:cs typeface="Arial"/>
              </a:rPr>
              <a:t>años</a:t>
            </a:r>
            <a:r>
              <a:rPr lang="es-MX" sz="2400" b="1" dirty="0">
                <a:solidFill>
                  <a:prstClr val="black"/>
                </a:solidFill>
                <a:latin typeface="Arial"/>
                <a:cs typeface="Arial"/>
              </a:rPr>
              <a:t/>
            </a:r>
            <a:br>
              <a:rPr lang="es-MX" sz="2400" b="1" dirty="0">
                <a:solidFill>
                  <a:prstClr val="black"/>
                </a:solidFill>
                <a:latin typeface="Arial"/>
                <a:cs typeface="Arial"/>
              </a:rPr>
            </a:br>
            <a:r>
              <a:rPr lang="es-MX" sz="2400" b="1" dirty="0" smtClean="0">
                <a:solidFill>
                  <a:prstClr val="black"/>
                </a:solidFill>
                <a:latin typeface="Arial"/>
                <a:cs typeface="Arial"/>
              </a:rPr>
              <a:t/>
            </a:r>
            <a:br>
              <a:rPr lang="es-MX" sz="2400" b="1" dirty="0" smtClean="0">
                <a:solidFill>
                  <a:prstClr val="black"/>
                </a:solidFill>
                <a:latin typeface="Arial"/>
                <a:cs typeface="Arial"/>
              </a:rPr>
            </a:br>
            <a:r>
              <a:rPr lang="es-MX" sz="2400" b="1" dirty="0" smtClean="0">
                <a:latin typeface="Arial"/>
                <a:cs typeface="Arial"/>
              </a:rPr>
              <a:t>Hacia </a:t>
            </a:r>
            <a:r>
              <a:rPr lang="es-MX" sz="2400" b="1" dirty="0">
                <a:latin typeface="Arial"/>
                <a:cs typeface="Arial"/>
              </a:rPr>
              <a:t>el 2020 habrá 1,498,096 </a:t>
            </a:r>
            <a:r>
              <a:rPr lang="es-MX" sz="2400" b="1" dirty="0" smtClean="0">
                <a:latin typeface="Arial"/>
                <a:cs typeface="Arial"/>
              </a:rPr>
              <a:t>cirróticos</a:t>
            </a:r>
            <a:endParaRPr lang="es-MX" b="1" dirty="0" smtClean="0">
              <a:latin typeface="Arial"/>
              <a:cs typeface="Arial"/>
            </a:endParaRPr>
          </a:p>
          <a:p>
            <a:pPr marL="285750" indent="-285750">
              <a:buFont typeface="Arial" panose="020B0604020202020204" pitchFamily="34" charset="0"/>
              <a:buChar char="•"/>
            </a:pPr>
            <a:endParaRPr lang="es-MX" sz="2800" dirty="0">
              <a:latin typeface="Arial"/>
              <a:cs typeface="Arial"/>
            </a:endParaRPr>
          </a:p>
        </p:txBody>
      </p:sp>
      <p:sp>
        <p:nvSpPr>
          <p:cNvPr id="6" name="5 Rectángulo"/>
          <p:cNvSpPr/>
          <p:nvPr/>
        </p:nvSpPr>
        <p:spPr>
          <a:xfrm>
            <a:off x="2196974" y="100060"/>
            <a:ext cx="4574890" cy="707886"/>
          </a:xfrm>
          <a:prstGeom prst="rect">
            <a:avLst/>
          </a:prstGeom>
        </p:spPr>
        <p:txBody>
          <a:bodyPr wrap="none">
            <a:spAutoFit/>
          </a:bodyPr>
          <a:lstStyle/>
          <a:p>
            <a:r>
              <a:rPr lang="es-MX" sz="4000" b="1" dirty="0" smtClean="0">
                <a:solidFill>
                  <a:srgbClr val="C00000"/>
                </a:solidFill>
                <a:latin typeface="Arial" panose="020B0604020202020204" pitchFamily="34" charset="0"/>
                <a:cs typeface="Arial" panose="020B0604020202020204" pitchFamily="34" charset="0"/>
              </a:rPr>
              <a:t>Cirrosis Hepática </a:t>
            </a:r>
            <a:endParaRPr lang="es-MX" sz="4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5036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15616" y="274638"/>
            <a:ext cx="6597650" cy="1143000"/>
          </a:xfrm>
        </p:spPr>
        <p:txBody>
          <a:bodyPr/>
          <a:lstStyle/>
          <a:p>
            <a:pPr eaLnBrk="1" hangingPunct="1"/>
            <a:r>
              <a:rPr lang="es-MX" sz="3600" b="1" dirty="0">
                <a:latin typeface="Tahoma" charset="0"/>
              </a:rPr>
              <a:t>Midiendo la Salud</a:t>
            </a:r>
            <a:endParaRPr lang="es-ES" sz="3600" b="1" dirty="0">
              <a:latin typeface="Tahoma" charset="0"/>
            </a:endParaRPr>
          </a:p>
        </p:txBody>
      </p:sp>
      <p:sp>
        <p:nvSpPr>
          <p:cNvPr id="18435" name="Rectangle 3"/>
          <p:cNvSpPr>
            <a:spLocks noGrp="1" noChangeArrowheads="1"/>
          </p:cNvSpPr>
          <p:nvPr>
            <p:ph type="body" idx="1"/>
          </p:nvPr>
        </p:nvSpPr>
        <p:spPr>
          <a:xfrm>
            <a:off x="899592" y="1484313"/>
            <a:ext cx="7643812" cy="4525962"/>
          </a:xfrm>
        </p:spPr>
        <p:txBody>
          <a:bodyPr>
            <a:normAutofit/>
          </a:bodyPr>
          <a:lstStyle/>
          <a:p>
            <a:pPr algn="just" eaLnBrk="1" hangingPunct="1"/>
            <a:r>
              <a:rPr lang="es-MX" dirty="0">
                <a:latin typeface="Tahoma" charset="0"/>
              </a:rPr>
              <a:t>La salud a través de la enfermedad y la muerte</a:t>
            </a:r>
          </a:p>
          <a:p>
            <a:pPr marL="457200" lvl="1" indent="0" algn="just" eaLnBrk="1" hangingPunct="1">
              <a:buNone/>
            </a:pPr>
            <a:r>
              <a:rPr lang="es-MX" dirty="0" smtClean="0">
                <a:latin typeface="Tahoma" charset="0"/>
              </a:rPr>
              <a:t>- “</a:t>
            </a:r>
            <a:r>
              <a:rPr lang="es-MX" i="1" dirty="0" smtClean="0">
                <a:latin typeface="Tahoma" charset="0"/>
              </a:rPr>
              <a:t>Midiendo </a:t>
            </a:r>
            <a:r>
              <a:rPr lang="es-MX" i="1" dirty="0">
                <a:latin typeface="Tahoma" charset="0"/>
              </a:rPr>
              <a:t>las </a:t>
            </a:r>
            <a:r>
              <a:rPr lang="es-MX" i="1" dirty="0" smtClean="0">
                <a:latin typeface="Tahoma" charset="0"/>
              </a:rPr>
              <a:t>pérdidas”</a:t>
            </a:r>
            <a:endParaRPr lang="es-MX" i="1" dirty="0">
              <a:latin typeface="Tahoma" charset="0"/>
            </a:endParaRPr>
          </a:p>
          <a:p>
            <a:pPr lvl="1" algn="just" eaLnBrk="1" hangingPunct="1"/>
            <a:endParaRPr lang="es-MX" dirty="0">
              <a:latin typeface="Tahoma" charset="0"/>
            </a:endParaRPr>
          </a:p>
          <a:p>
            <a:pPr algn="just" eaLnBrk="1" hangingPunct="1"/>
            <a:r>
              <a:rPr lang="es-MX" dirty="0">
                <a:latin typeface="Tahoma" charset="0"/>
              </a:rPr>
              <a:t>Midiendo lo que la población percibe como </a:t>
            </a:r>
            <a:r>
              <a:rPr lang="es-MX" dirty="0" smtClean="0">
                <a:latin typeface="Tahoma" charset="0"/>
              </a:rPr>
              <a:t>“</a:t>
            </a:r>
            <a:r>
              <a:rPr lang="es-MX" i="1" dirty="0" smtClean="0">
                <a:latin typeface="Tahoma" charset="0"/>
              </a:rPr>
              <a:t>su </a:t>
            </a:r>
            <a:r>
              <a:rPr lang="es-MX" i="1" dirty="0">
                <a:latin typeface="Tahoma" charset="0"/>
              </a:rPr>
              <a:t>estado de </a:t>
            </a:r>
            <a:r>
              <a:rPr lang="es-MX" i="1" dirty="0" smtClean="0">
                <a:latin typeface="Tahoma" charset="0"/>
              </a:rPr>
              <a:t>salud </a:t>
            </a:r>
            <a:r>
              <a:rPr lang="es-MX" dirty="0" smtClean="0">
                <a:latin typeface="Tahoma" charset="0"/>
              </a:rPr>
              <a:t>”</a:t>
            </a:r>
            <a:endParaRPr lang="es-MX" dirty="0">
              <a:latin typeface="Tahoma" charset="0"/>
            </a:endParaRPr>
          </a:p>
          <a:p>
            <a:pPr algn="just" eaLnBrk="1" hangingPunct="1"/>
            <a:endParaRPr lang="es-MX" dirty="0">
              <a:latin typeface="Tahoma" charset="0"/>
            </a:endParaRPr>
          </a:p>
          <a:p>
            <a:pPr algn="just" eaLnBrk="1" hangingPunct="1"/>
            <a:r>
              <a:rPr lang="es-MX" dirty="0">
                <a:latin typeface="Tahoma" charset="0"/>
              </a:rPr>
              <a:t>Midiendo las </a:t>
            </a:r>
            <a:r>
              <a:rPr lang="es-MX" dirty="0" smtClean="0">
                <a:latin typeface="Tahoma" charset="0"/>
              </a:rPr>
              <a:t>“</a:t>
            </a:r>
            <a:r>
              <a:rPr lang="es-MX" i="1" dirty="0" smtClean="0">
                <a:latin typeface="Tahoma" charset="0"/>
              </a:rPr>
              <a:t>ganancias </a:t>
            </a:r>
            <a:r>
              <a:rPr lang="es-MX" i="1" dirty="0">
                <a:latin typeface="Tahoma" charset="0"/>
              </a:rPr>
              <a:t>en </a:t>
            </a:r>
            <a:r>
              <a:rPr lang="es-MX" i="1" dirty="0" smtClean="0">
                <a:latin typeface="Tahoma" charset="0"/>
              </a:rPr>
              <a:t>salud”</a:t>
            </a:r>
            <a:endParaRPr lang="es-MX" i="1" dirty="0">
              <a:latin typeface="Tahoma" charset="0"/>
            </a:endParaRPr>
          </a:p>
          <a:p>
            <a:pPr algn="just" eaLnBrk="1" hangingPunct="1"/>
            <a:endParaRPr lang="es-MX" dirty="0">
              <a:latin typeface="Tahoma" charset="0"/>
            </a:endParaRPr>
          </a:p>
          <a:p>
            <a:pPr algn="just" eaLnBrk="1" hangingPunct="1">
              <a:buFontTx/>
              <a:buNone/>
            </a:pPr>
            <a:endParaRPr lang="es-ES" dirty="0">
              <a:latin typeface="Tahoma" charset="0"/>
            </a:endParaRPr>
          </a:p>
        </p:txBody>
      </p:sp>
      <p:sp>
        <p:nvSpPr>
          <p:cNvPr id="2" name="1 Rectángulo"/>
          <p:cNvSpPr/>
          <p:nvPr/>
        </p:nvSpPr>
        <p:spPr>
          <a:xfrm>
            <a:off x="4860032" y="6273931"/>
            <a:ext cx="5593035" cy="369332"/>
          </a:xfrm>
          <a:prstGeom prst="rect">
            <a:avLst/>
          </a:prstGeom>
        </p:spPr>
        <p:txBody>
          <a:bodyPr wrap="square">
            <a:spAutoFit/>
          </a:bodyPr>
          <a:lstStyle/>
          <a:p>
            <a:pPr lvl="0">
              <a:spcBef>
                <a:spcPct val="20000"/>
              </a:spcBef>
            </a:pPr>
            <a:r>
              <a:rPr lang="es-MX" dirty="0">
                <a:solidFill>
                  <a:srgbClr val="000066"/>
                </a:solidFill>
              </a:rPr>
              <a:t>Dr. Rafael Lozano A</a:t>
            </a:r>
            <a:r>
              <a:rPr lang="es-MX" dirty="0" smtClean="0">
                <a:solidFill>
                  <a:srgbClr val="000066"/>
                </a:solidFill>
              </a:rPr>
              <a:t>., Patricia </a:t>
            </a:r>
            <a:r>
              <a:rPr lang="es-MX" dirty="0">
                <a:solidFill>
                  <a:srgbClr val="000066"/>
                </a:solidFill>
              </a:rPr>
              <a:t>Nilda </a:t>
            </a:r>
            <a:r>
              <a:rPr lang="es-MX" dirty="0" err="1" smtClean="0">
                <a:solidFill>
                  <a:srgbClr val="000066"/>
                </a:solidFill>
              </a:rPr>
              <a:t>Soliz</a:t>
            </a:r>
            <a:r>
              <a:rPr lang="es-MX" dirty="0" smtClean="0">
                <a:solidFill>
                  <a:srgbClr val="000066"/>
                </a:solidFill>
              </a:rPr>
              <a:t>                    </a:t>
            </a:r>
            <a:endParaRPr lang="es-MX" dirty="0">
              <a:solidFill>
                <a:srgbClr val="000066"/>
              </a:solidFill>
            </a:endParaRPr>
          </a:p>
        </p:txBody>
      </p:sp>
    </p:spTree>
    <p:extLst>
      <p:ext uri="{BB962C8B-B14F-4D97-AF65-F5344CB8AC3E}">
        <p14:creationId xmlns:p14="http://schemas.microsoft.com/office/powerpoint/2010/main" val="2610089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
            </a:r>
            <a:br>
              <a:rPr lang="es-MX" dirty="0" smtClean="0"/>
            </a:br>
            <a:endParaRPr lang="es-MX" dirty="0"/>
          </a:p>
        </p:txBody>
      </p:sp>
      <p:sp>
        <p:nvSpPr>
          <p:cNvPr id="3" name="2 Marcador de contenido"/>
          <p:cNvSpPr>
            <a:spLocks noGrp="1"/>
          </p:cNvSpPr>
          <p:nvPr>
            <p:ph idx="1"/>
          </p:nvPr>
        </p:nvSpPr>
        <p:spPr>
          <a:xfrm>
            <a:off x="467544" y="1766425"/>
            <a:ext cx="4690864" cy="1900807"/>
          </a:xfrm>
        </p:spPr>
        <p:txBody>
          <a:bodyPr>
            <a:normAutofit/>
          </a:bodyPr>
          <a:lstStyle/>
          <a:p>
            <a:pPr marL="0" indent="0">
              <a:buNone/>
            </a:pPr>
            <a:r>
              <a:rPr lang="es-MX" dirty="0" smtClean="0"/>
              <a:t>Mortalidad global</a:t>
            </a:r>
          </a:p>
          <a:p>
            <a:pPr marL="0" indent="0">
              <a:buNone/>
            </a:pPr>
            <a:r>
              <a:rPr lang="es-MX" dirty="0" smtClean="0"/>
              <a:t>1990 …..     777,800</a:t>
            </a:r>
          </a:p>
          <a:p>
            <a:pPr marL="0" indent="0">
              <a:buNone/>
            </a:pPr>
            <a:r>
              <a:rPr lang="es-MX" dirty="0" smtClean="0"/>
              <a:t>2010 …..  1,030,800</a:t>
            </a:r>
            <a:endParaRPr lang="es-MX" dirty="0"/>
          </a:p>
        </p:txBody>
      </p:sp>
      <p:sp>
        <p:nvSpPr>
          <p:cNvPr id="4" name="3 CuadroTexto"/>
          <p:cNvSpPr txBox="1"/>
          <p:nvPr/>
        </p:nvSpPr>
        <p:spPr>
          <a:xfrm>
            <a:off x="4272687" y="2534764"/>
            <a:ext cx="1224136" cy="461665"/>
          </a:xfrm>
          <a:prstGeom prst="rect">
            <a:avLst/>
          </a:prstGeom>
          <a:noFill/>
        </p:spPr>
        <p:txBody>
          <a:bodyPr wrap="square" rtlCol="0">
            <a:spAutoFit/>
          </a:bodyPr>
          <a:lstStyle/>
          <a:p>
            <a:r>
              <a:rPr lang="es-MX" dirty="0"/>
              <a:t> </a:t>
            </a:r>
            <a:r>
              <a:rPr lang="es-MX" dirty="0" smtClean="0"/>
              <a:t>  </a:t>
            </a:r>
            <a:r>
              <a:rPr lang="es-MX" sz="2400" dirty="0" smtClean="0"/>
              <a:t>32.5 %</a:t>
            </a:r>
            <a:endParaRPr lang="es-MX" sz="2400" dirty="0"/>
          </a:p>
        </p:txBody>
      </p:sp>
      <p:cxnSp>
        <p:nvCxnSpPr>
          <p:cNvPr id="6" name="5 Conector recto de flecha"/>
          <p:cNvCxnSpPr/>
          <p:nvPr/>
        </p:nvCxnSpPr>
        <p:spPr>
          <a:xfrm flipV="1">
            <a:off x="4283968" y="2574031"/>
            <a:ext cx="0" cy="36933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1291181" y="4005064"/>
            <a:ext cx="1811586" cy="523220"/>
          </a:xfrm>
          <a:prstGeom prst="rect">
            <a:avLst/>
          </a:prstGeom>
          <a:solidFill>
            <a:schemeClr val="bg1"/>
          </a:solidFill>
          <a:ln>
            <a:solidFill>
              <a:srgbClr val="C00000"/>
            </a:solidFill>
          </a:ln>
        </p:spPr>
        <p:txBody>
          <a:bodyPr wrap="none" rtlCol="0">
            <a:spAutoFit/>
          </a:bodyPr>
          <a:lstStyle/>
          <a:p>
            <a:r>
              <a:rPr lang="es-MX" sz="2800" b="1" dirty="0" smtClean="0">
                <a:solidFill>
                  <a:schemeClr val="tx2"/>
                </a:solidFill>
              </a:rPr>
              <a:t>Hepatitis B</a:t>
            </a:r>
            <a:endParaRPr lang="es-MX" sz="2800" b="1" dirty="0">
              <a:solidFill>
                <a:schemeClr val="tx2"/>
              </a:solidFill>
            </a:endParaRPr>
          </a:p>
        </p:txBody>
      </p:sp>
      <p:sp>
        <p:nvSpPr>
          <p:cNvPr id="8" name="7 CuadroTexto"/>
          <p:cNvSpPr txBox="1"/>
          <p:nvPr/>
        </p:nvSpPr>
        <p:spPr>
          <a:xfrm>
            <a:off x="3203848" y="4005064"/>
            <a:ext cx="1800365" cy="523220"/>
          </a:xfrm>
          <a:prstGeom prst="rect">
            <a:avLst/>
          </a:prstGeom>
          <a:solidFill>
            <a:schemeClr val="bg1"/>
          </a:solidFill>
          <a:ln>
            <a:solidFill>
              <a:srgbClr val="C00000"/>
            </a:solidFill>
          </a:ln>
        </p:spPr>
        <p:txBody>
          <a:bodyPr wrap="none" rtlCol="0">
            <a:spAutoFit/>
          </a:bodyPr>
          <a:lstStyle/>
          <a:p>
            <a:r>
              <a:rPr lang="es-MX" sz="2800" b="1" dirty="0" smtClean="0">
                <a:solidFill>
                  <a:schemeClr val="tx2"/>
                </a:solidFill>
              </a:rPr>
              <a:t>Hepatitis C</a:t>
            </a:r>
            <a:endParaRPr lang="es-MX" sz="2800" b="1" dirty="0">
              <a:solidFill>
                <a:schemeClr val="tx2"/>
              </a:solidFill>
            </a:endParaRPr>
          </a:p>
        </p:txBody>
      </p:sp>
      <p:sp>
        <p:nvSpPr>
          <p:cNvPr id="9" name="8 CuadroTexto"/>
          <p:cNvSpPr txBox="1"/>
          <p:nvPr/>
        </p:nvSpPr>
        <p:spPr>
          <a:xfrm>
            <a:off x="5148064" y="3995772"/>
            <a:ext cx="1305037" cy="523220"/>
          </a:xfrm>
          <a:prstGeom prst="rect">
            <a:avLst/>
          </a:prstGeom>
          <a:solidFill>
            <a:schemeClr val="bg1"/>
          </a:solidFill>
          <a:ln>
            <a:solidFill>
              <a:srgbClr val="C00000"/>
            </a:solidFill>
          </a:ln>
        </p:spPr>
        <p:txBody>
          <a:bodyPr wrap="none" rtlCol="0">
            <a:spAutoFit/>
          </a:bodyPr>
          <a:lstStyle/>
          <a:p>
            <a:r>
              <a:rPr lang="es-MX" sz="2800" b="1" dirty="0" smtClean="0">
                <a:solidFill>
                  <a:schemeClr val="tx2"/>
                </a:solidFill>
              </a:rPr>
              <a:t>Alcohol</a:t>
            </a:r>
            <a:endParaRPr lang="es-MX" sz="2800" b="1" dirty="0">
              <a:solidFill>
                <a:schemeClr val="tx2"/>
              </a:solidFill>
            </a:endParaRPr>
          </a:p>
        </p:txBody>
      </p:sp>
      <p:sp>
        <p:nvSpPr>
          <p:cNvPr id="10" name="9 CuadroTexto"/>
          <p:cNvSpPr txBox="1"/>
          <p:nvPr/>
        </p:nvSpPr>
        <p:spPr>
          <a:xfrm>
            <a:off x="6619867" y="3995772"/>
            <a:ext cx="2056589" cy="523220"/>
          </a:xfrm>
          <a:prstGeom prst="rect">
            <a:avLst/>
          </a:prstGeom>
          <a:solidFill>
            <a:schemeClr val="bg1"/>
          </a:solidFill>
          <a:ln>
            <a:solidFill>
              <a:srgbClr val="C00000"/>
            </a:solidFill>
          </a:ln>
        </p:spPr>
        <p:txBody>
          <a:bodyPr wrap="none" rtlCol="0">
            <a:spAutoFit/>
          </a:bodyPr>
          <a:lstStyle/>
          <a:p>
            <a:r>
              <a:rPr lang="es-MX" sz="2800" b="1" dirty="0" smtClean="0">
                <a:solidFill>
                  <a:schemeClr val="tx2"/>
                </a:solidFill>
              </a:rPr>
              <a:t>Otras causas</a:t>
            </a:r>
            <a:endParaRPr lang="es-MX" sz="2800" b="1" dirty="0">
              <a:solidFill>
                <a:schemeClr val="tx2"/>
              </a:solidFill>
            </a:endParaRPr>
          </a:p>
        </p:txBody>
      </p:sp>
      <p:sp>
        <p:nvSpPr>
          <p:cNvPr id="11" name="10 CuadroTexto"/>
          <p:cNvSpPr txBox="1"/>
          <p:nvPr/>
        </p:nvSpPr>
        <p:spPr>
          <a:xfrm>
            <a:off x="251520" y="4653136"/>
            <a:ext cx="8424936" cy="1200329"/>
          </a:xfrm>
          <a:prstGeom prst="rect">
            <a:avLst/>
          </a:prstGeom>
          <a:solidFill>
            <a:schemeClr val="accent2"/>
          </a:solidFill>
          <a:ln>
            <a:solidFill>
              <a:srgbClr val="C00000"/>
            </a:solidFill>
          </a:ln>
        </p:spPr>
        <p:txBody>
          <a:bodyPr wrap="square" rtlCol="0">
            <a:spAutoFit/>
          </a:bodyPr>
          <a:lstStyle/>
          <a:p>
            <a:pPr marL="342900" indent="-342900">
              <a:buAutoNum type="arabicPlain" startAt="1990"/>
            </a:pPr>
            <a:r>
              <a:rPr lang="es-MX" sz="2400" b="1" dirty="0" smtClean="0">
                <a:solidFill>
                  <a:schemeClr val="bg1"/>
                </a:solidFill>
              </a:rPr>
              <a:t>            241,700             211,900          206,100          118,200</a:t>
            </a:r>
          </a:p>
          <a:p>
            <a:endParaRPr lang="es-MX" sz="2400" b="1" dirty="0">
              <a:solidFill>
                <a:schemeClr val="bg1"/>
              </a:solidFill>
            </a:endParaRPr>
          </a:p>
          <a:p>
            <a:r>
              <a:rPr lang="es-MX" sz="2400" b="1" dirty="0" smtClean="0">
                <a:solidFill>
                  <a:schemeClr val="bg1"/>
                </a:solidFill>
              </a:rPr>
              <a:t>2010            312,400             287,400          282,800          148,200</a:t>
            </a:r>
            <a:endParaRPr lang="es-MX" sz="2400" b="1" dirty="0">
              <a:solidFill>
                <a:schemeClr val="bg1"/>
              </a:solidFill>
            </a:endParaRPr>
          </a:p>
        </p:txBody>
      </p:sp>
      <p:sp>
        <p:nvSpPr>
          <p:cNvPr id="12" name="11 CuadroTexto"/>
          <p:cNvSpPr txBox="1"/>
          <p:nvPr/>
        </p:nvSpPr>
        <p:spPr>
          <a:xfrm>
            <a:off x="4998015" y="6381328"/>
            <a:ext cx="3822457" cy="338554"/>
          </a:xfrm>
          <a:prstGeom prst="rect">
            <a:avLst/>
          </a:prstGeom>
          <a:noFill/>
        </p:spPr>
        <p:txBody>
          <a:bodyPr wrap="none" rtlCol="0">
            <a:spAutoFit/>
          </a:bodyPr>
          <a:lstStyle/>
          <a:p>
            <a:r>
              <a:rPr lang="es-MX" sz="1600" b="1" dirty="0" smtClean="0"/>
              <a:t>Lozano R et al </a:t>
            </a:r>
            <a:r>
              <a:rPr lang="es-MX" sz="1600" b="1" i="1" dirty="0" err="1"/>
              <a:t>Lancet</a:t>
            </a:r>
            <a:r>
              <a:rPr lang="es-MX" sz="1600" b="1" i="1" dirty="0"/>
              <a:t> </a:t>
            </a:r>
            <a:r>
              <a:rPr lang="es-MX" sz="1600" b="1" dirty="0"/>
              <a:t>2012; 380: 2095–128</a:t>
            </a:r>
            <a:r>
              <a:rPr lang="es-MX" sz="1600" dirty="0" smtClean="0"/>
              <a:t> </a:t>
            </a:r>
            <a:endParaRPr lang="es-MX" sz="1600" dirty="0"/>
          </a:p>
        </p:txBody>
      </p:sp>
      <p:sp>
        <p:nvSpPr>
          <p:cNvPr id="15" name="14 Rectángulo"/>
          <p:cNvSpPr/>
          <p:nvPr/>
        </p:nvSpPr>
        <p:spPr>
          <a:xfrm>
            <a:off x="2196974" y="488866"/>
            <a:ext cx="4574890" cy="707886"/>
          </a:xfrm>
          <a:prstGeom prst="rect">
            <a:avLst/>
          </a:prstGeom>
        </p:spPr>
        <p:txBody>
          <a:bodyPr wrap="none">
            <a:spAutoFit/>
          </a:bodyPr>
          <a:lstStyle/>
          <a:p>
            <a:r>
              <a:rPr lang="es-MX" sz="4000" b="1" dirty="0" smtClean="0">
                <a:solidFill>
                  <a:srgbClr val="C00000"/>
                </a:solidFill>
                <a:latin typeface="Arial" panose="020B0604020202020204" pitchFamily="34" charset="0"/>
                <a:cs typeface="Arial" panose="020B0604020202020204" pitchFamily="34" charset="0"/>
              </a:rPr>
              <a:t>Cirrosis Hepática </a:t>
            </a:r>
            <a:endParaRPr lang="es-MX" sz="4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386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 name="Chart 129"/>
          <p:cNvGraphicFramePr/>
          <p:nvPr>
            <p:extLst>
              <p:ext uri="{D42A27DB-BD31-4B8C-83A1-F6EECF244321}">
                <p14:modId xmlns:p14="http://schemas.microsoft.com/office/powerpoint/2010/main" val="3079485731"/>
              </p:ext>
            </p:extLst>
          </p:nvPr>
        </p:nvGraphicFramePr>
        <p:xfrm>
          <a:off x="591197" y="1340768"/>
          <a:ext cx="3980803" cy="3213255"/>
        </p:xfrm>
        <a:graphic>
          <a:graphicData uri="http://schemas.openxmlformats.org/drawingml/2006/chart">
            <c:chart xmlns:c="http://schemas.openxmlformats.org/drawingml/2006/chart" xmlns:r="http://schemas.openxmlformats.org/officeDocument/2006/relationships" r:id="rId2"/>
          </a:graphicData>
        </a:graphic>
      </p:graphicFrame>
      <p:sp>
        <p:nvSpPr>
          <p:cNvPr id="131" name="Shape 131"/>
          <p:cNvSpPr/>
          <p:nvPr/>
        </p:nvSpPr>
        <p:spPr>
          <a:xfrm rot="5408780">
            <a:off x="3343629" y="3303083"/>
            <a:ext cx="3059907" cy="503019"/>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defRPr sz="2400">
                <a:latin typeface="Gill Sans SemiBold"/>
                <a:ea typeface="Gill Sans SemiBold"/>
                <a:cs typeface="Gill Sans SemiBold"/>
                <a:sym typeface="Gill Sans SemiBold"/>
              </a:defRPr>
            </a:lvl1pPr>
          </a:lstStyle>
          <a:p>
            <a:pPr lvl="0">
              <a:defRPr sz="1800"/>
            </a:pPr>
            <a:endParaRPr lang="es-MX" sz="1400" dirty="0"/>
          </a:p>
          <a:p>
            <a:pPr lvl="0">
              <a:defRPr sz="1800"/>
            </a:pPr>
            <a:r>
              <a:rPr lang="es-MX" sz="1400" dirty="0" smtClean="0"/>
              <a:t>Por 100,000 habitantes</a:t>
            </a:r>
            <a:endParaRPr sz="1400" dirty="0"/>
          </a:p>
        </p:txBody>
      </p:sp>
      <p:sp>
        <p:nvSpPr>
          <p:cNvPr id="132" name="Shape 132"/>
          <p:cNvSpPr/>
          <p:nvPr/>
        </p:nvSpPr>
        <p:spPr>
          <a:xfrm>
            <a:off x="4803819" y="1826790"/>
            <a:ext cx="139527" cy="1442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sz="3200"/>
          </a:p>
        </p:txBody>
      </p:sp>
      <p:sp>
        <p:nvSpPr>
          <p:cNvPr id="134" name="Shape 134"/>
          <p:cNvSpPr/>
          <p:nvPr/>
        </p:nvSpPr>
        <p:spPr>
          <a:xfrm>
            <a:off x="309337" y="3717032"/>
            <a:ext cx="184175" cy="188919"/>
          </a:xfrm>
          <a:prstGeom prst="rect">
            <a:avLst/>
          </a:prstGeom>
          <a:solidFill>
            <a:srgbClr val="DE6A10"/>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135" name="Shape 135"/>
          <p:cNvSpPr/>
          <p:nvPr/>
        </p:nvSpPr>
        <p:spPr>
          <a:xfrm>
            <a:off x="2411760" y="4509120"/>
            <a:ext cx="394336" cy="241409"/>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2400">
                <a:latin typeface="Gill Sans SemiBold"/>
                <a:ea typeface="Gill Sans SemiBold"/>
                <a:cs typeface="Gill Sans SemiBold"/>
                <a:sym typeface="Gill Sans SemiBold"/>
              </a:defRPr>
            </a:lvl1pPr>
          </a:lstStyle>
          <a:p>
            <a:pPr lvl="0">
              <a:defRPr sz="1800"/>
            </a:pPr>
            <a:r>
              <a:rPr lang="es-MX" sz="1100" dirty="0" smtClean="0"/>
              <a:t>Años</a:t>
            </a:r>
            <a:endParaRPr sz="1100" dirty="0"/>
          </a:p>
        </p:txBody>
      </p:sp>
      <p:sp>
        <p:nvSpPr>
          <p:cNvPr id="136" name="Shape 136"/>
          <p:cNvSpPr/>
          <p:nvPr/>
        </p:nvSpPr>
        <p:spPr>
          <a:xfrm>
            <a:off x="35496" y="5826520"/>
            <a:ext cx="72196" cy="25679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lvl="0" algn="l">
              <a:defRPr sz="1800"/>
            </a:pPr>
            <a:endParaRPr sz="1200" dirty="0">
              <a:latin typeface="Gill Sans SemiBold"/>
              <a:ea typeface="Gill Sans SemiBold"/>
              <a:cs typeface="Gill Sans SemiBold"/>
              <a:sym typeface="Gill Sans SemiBold"/>
            </a:endParaRPr>
          </a:p>
        </p:txBody>
      </p:sp>
      <p:sp>
        <p:nvSpPr>
          <p:cNvPr id="152" name="Shape 152"/>
          <p:cNvSpPr/>
          <p:nvPr/>
        </p:nvSpPr>
        <p:spPr>
          <a:xfrm>
            <a:off x="1492712" y="190907"/>
            <a:ext cx="6465146" cy="841573"/>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defRPr sz="3500"/>
            </a:lvl1pPr>
          </a:lstStyle>
          <a:p>
            <a:pPr lvl="0">
              <a:defRPr sz="1800"/>
            </a:pPr>
            <a:r>
              <a:rPr lang="es-MX" sz="2500" dirty="0" smtClean="0"/>
              <a:t>Mortalidad asociada con el consumo de alcohol en México </a:t>
            </a:r>
            <a:r>
              <a:rPr sz="2500" dirty="0" smtClean="0"/>
              <a:t>(1998-2012</a:t>
            </a:r>
            <a:r>
              <a:rPr sz="2500" dirty="0"/>
              <a:t>)</a:t>
            </a:r>
          </a:p>
        </p:txBody>
      </p:sp>
      <p:sp>
        <p:nvSpPr>
          <p:cNvPr id="26" name="Shape 158"/>
          <p:cNvSpPr/>
          <p:nvPr/>
        </p:nvSpPr>
        <p:spPr>
          <a:xfrm rot="16178315">
            <a:off x="-1128529" y="2007731"/>
            <a:ext cx="3059907" cy="287575"/>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defRPr sz="2400">
                <a:latin typeface="Gill Sans SemiBold"/>
                <a:ea typeface="Gill Sans SemiBold"/>
                <a:cs typeface="Gill Sans SemiBold"/>
                <a:sym typeface="Gill Sans SemiBold"/>
              </a:defRPr>
            </a:lvl1pPr>
          </a:lstStyle>
          <a:p>
            <a:pPr lvl="0">
              <a:defRPr sz="1800"/>
            </a:pPr>
            <a:r>
              <a:rPr lang="es-MX" sz="1400" dirty="0" smtClean="0"/>
              <a:t>Número de muertes </a:t>
            </a:r>
            <a:endParaRPr sz="1400" dirty="0"/>
          </a:p>
        </p:txBody>
      </p:sp>
      <p:sp>
        <p:nvSpPr>
          <p:cNvPr id="2" name="1 CuadroTexto"/>
          <p:cNvSpPr txBox="1"/>
          <p:nvPr/>
        </p:nvSpPr>
        <p:spPr>
          <a:xfrm>
            <a:off x="5220072" y="1700808"/>
            <a:ext cx="3942939" cy="2308324"/>
          </a:xfrm>
          <a:prstGeom prst="rect">
            <a:avLst/>
          </a:prstGeom>
          <a:noFill/>
        </p:spPr>
        <p:txBody>
          <a:bodyPr wrap="none" rtlCol="0">
            <a:spAutoFit/>
          </a:bodyPr>
          <a:lstStyle/>
          <a:p>
            <a:r>
              <a:rPr lang="es-MX" b="1" dirty="0" smtClean="0"/>
              <a:t>Aumentan la posibilidad de desarrollar</a:t>
            </a:r>
          </a:p>
          <a:p>
            <a:r>
              <a:rPr lang="es-MX" b="1" dirty="0"/>
              <a:t>c</a:t>
            </a:r>
            <a:r>
              <a:rPr lang="es-MX" b="1" dirty="0" smtClean="0"/>
              <a:t>irrosis hepática </a:t>
            </a:r>
          </a:p>
          <a:p>
            <a:endParaRPr lang="es-MX" i="1" dirty="0" smtClean="0"/>
          </a:p>
          <a:p>
            <a:r>
              <a:rPr lang="es-MX" i="1" dirty="0" smtClean="0"/>
              <a:t>El consumo riesgoso diario </a:t>
            </a:r>
          </a:p>
          <a:p>
            <a:r>
              <a:rPr lang="es-MX" i="1" dirty="0" smtClean="0"/>
              <a:t>El consumo de 5 o 4 bebidas en el </a:t>
            </a:r>
          </a:p>
          <a:p>
            <a:r>
              <a:rPr lang="es-MX" i="1" dirty="0" smtClean="0"/>
              <a:t>lapso de 2 </a:t>
            </a:r>
            <a:r>
              <a:rPr lang="es-MX" i="1" dirty="0" err="1" smtClean="0"/>
              <a:t>hrs</a:t>
            </a:r>
            <a:r>
              <a:rPr lang="es-MX" i="1" dirty="0" smtClean="0"/>
              <a:t>.  </a:t>
            </a:r>
          </a:p>
          <a:p>
            <a:r>
              <a:rPr lang="es-MX" i="1" dirty="0" smtClean="0"/>
              <a:t>El consumo de &gt; de 120 g / día</a:t>
            </a:r>
          </a:p>
          <a:p>
            <a:r>
              <a:rPr lang="es-MX" i="1" dirty="0" smtClean="0"/>
              <a:t>(prevalencia de 13.5% )</a:t>
            </a:r>
          </a:p>
        </p:txBody>
      </p:sp>
      <p:sp>
        <p:nvSpPr>
          <p:cNvPr id="3" name="2 CuadroTexto"/>
          <p:cNvSpPr txBox="1"/>
          <p:nvPr/>
        </p:nvSpPr>
        <p:spPr>
          <a:xfrm>
            <a:off x="5220072" y="4041708"/>
            <a:ext cx="3739422" cy="338554"/>
          </a:xfrm>
          <a:prstGeom prst="rect">
            <a:avLst/>
          </a:prstGeom>
          <a:noFill/>
        </p:spPr>
        <p:txBody>
          <a:bodyPr wrap="none" rtlCol="0">
            <a:spAutoFit/>
          </a:bodyPr>
          <a:lstStyle/>
          <a:p>
            <a:r>
              <a:rPr lang="en-US" sz="1600" b="1" dirty="0">
                <a:solidFill>
                  <a:schemeClr val="tx2"/>
                </a:solidFill>
              </a:rPr>
              <a:t>Journal of Hepatology 2015 ;</a:t>
            </a:r>
            <a:r>
              <a:rPr lang="en-US" sz="1600" b="1" dirty="0" smtClean="0">
                <a:solidFill>
                  <a:schemeClr val="tx2"/>
                </a:solidFill>
              </a:rPr>
              <a:t> </a:t>
            </a:r>
            <a:r>
              <a:rPr lang="en-US" sz="1600" b="1" dirty="0">
                <a:solidFill>
                  <a:schemeClr val="tx2"/>
                </a:solidFill>
              </a:rPr>
              <a:t>62 </a:t>
            </a:r>
            <a:r>
              <a:rPr lang="en-US" sz="1600" b="1" dirty="0" smtClean="0">
                <a:solidFill>
                  <a:schemeClr val="tx2"/>
                </a:solidFill>
              </a:rPr>
              <a:t>: </a:t>
            </a:r>
            <a:r>
              <a:rPr lang="en-US" sz="1600" b="1" dirty="0">
                <a:solidFill>
                  <a:schemeClr val="tx2"/>
                </a:solidFill>
              </a:rPr>
              <a:t>S38–S46</a:t>
            </a:r>
            <a:endParaRPr lang="es-MX" sz="1600" b="1" dirty="0">
              <a:solidFill>
                <a:schemeClr val="tx2"/>
              </a:solidFill>
            </a:endParaRPr>
          </a:p>
        </p:txBody>
      </p:sp>
      <p:sp>
        <p:nvSpPr>
          <p:cNvPr id="4" name="3 CuadroTexto"/>
          <p:cNvSpPr txBox="1"/>
          <p:nvPr/>
        </p:nvSpPr>
        <p:spPr>
          <a:xfrm>
            <a:off x="2110631" y="4797152"/>
            <a:ext cx="5197673" cy="2031325"/>
          </a:xfrm>
          <a:prstGeom prst="rect">
            <a:avLst/>
          </a:prstGeom>
          <a:noFill/>
        </p:spPr>
        <p:txBody>
          <a:bodyPr wrap="square" rtlCol="0">
            <a:spAutoFit/>
          </a:bodyPr>
          <a:lstStyle/>
          <a:p>
            <a:r>
              <a:rPr lang="es-ES" b="1" dirty="0" smtClean="0"/>
              <a:t>Causas de muerte asociadas al consumo de alcohol</a:t>
            </a:r>
          </a:p>
          <a:p>
            <a:pPr algn="ctr"/>
            <a:endParaRPr lang="es-ES" b="1" dirty="0"/>
          </a:p>
          <a:p>
            <a:pPr algn="ctr"/>
            <a:r>
              <a:rPr lang="es-ES" dirty="0" smtClean="0"/>
              <a:t>Cardiopatía isquémica 13% </a:t>
            </a:r>
          </a:p>
          <a:p>
            <a:pPr algn="ctr"/>
            <a:r>
              <a:rPr lang="es-ES" dirty="0" smtClean="0"/>
              <a:t>Problemas de salud mental 14%</a:t>
            </a:r>
          </a:p>
          <a:p>
            <a:pPr algn="ctr"/>
            <a:r>
              <a:rPr lang="es-ES" dirty="0" smtClean="0"/>
              <a:t>Lesiones accidentales o intencionales 15% </a:t>
            </a:r>
          </a:p>
          <a:p>
            <a:pPr algn="ctr"/>
            <a:r>
              <a:rPr lang="es-ES" dirty="0" smtClean="0"/>
              <a:t>Cirrosis hepática 44%</a:t>
            </a:r>
          </a:p>
          <a:p>
            <a:endParaRPr lang="es-MX" dirty="0"/>
          </a:p>
        </p:txBody>
      </p:sp>
    </p:spTree>
    <p:extLst>
      <p:ext uri="{BB962C8B-B14F-4D97-AF65-F5344CB8AC3E}">
        <p14:creationId xmlns:p14="http://schemas.microsoft.com/office/powerpoint/2010/main" val="16085615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337726" y="6372036"/>
            <a:ext cx="5208029" cy="369332"/>
          </a:xfrm>
          <a:prstGeom prst="rect">
            <a:avLst/>
          </a:prstGeom>
          <a:noFill/>
        </p:spPr>
        <p:txBody>
          <a:bodyPr wrap="none" rtlCol="0">
            <a:spAutoFit/>
          </a:bodyPr>
          <a:lstStyle/>
          <a:p>
            <a:r>
              <a:rPr lang="en-US" dirty="0">
                <a:solidFill>
                  <a:schemeClr val="tx2"/>
                </a:solidFill>
              </a:rPr>
              <a:t>Journal of Viral Hepatitis, 2015, 22, (Suppl. S1), 26–45</a:t>
            </a:r>
            <a:endParaRPr lang="es-MX" dirty="0">
              <a:solidFill>
                <a:schemeClr val="tx2"/>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057025"/>
            <a:ext cx="4860753" cy="2583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691680" y="692696"/>
            <a:ext cx="5760640" cy="584775"/>
          </a:xfrm>
          <a:prstGeom prst="rect">
            <a:avLst/>
          </a:prstGeom>
          <a:noFill/>
        </p:spPr>
        <p:txBody>
          <a:bodyPr wrap="square" rtlCol="0">
            <a:spAutoFit/>
          </a:bodyPr>
          <a:lstStyle/>
          <a:p>
            <a:pPr algn="ctr"/>
            <a:r>
              <a:rPr lang="es-MX" sz="3200" dirty="0" smtClean="0"/>
              <a:t>HEPATITIS C</a:t>
            </a:r>
            <a:endParaRPr lang="es-MX" sz="3200" dirty="0"/>
          </a:p>
        </p:txBody>
      </p:sp>
    </p:spTree>
    <p:extLst>
      <p:ext uri="{BB962C8B-B14F-4D97-AF65-F5344CB8AC3E}">
        <p14:creationId xmlns:p14="http://schemas.microsoft.com/office/powerpoint/2010/main" val="311487584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40" t="36795" r="14660" b="25850"/>
          <a:stretch/>
        </p:blipFill>
        <p:spPr bwMode="auto">
          <a:xfrm>
            <a:off x="554056" y="116632"/>
            <a:ext cx="8006202"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3337726" y="6372036"/>
            <a:ext cx="5208029" cy="369332"/>
          </a:xfrm>
          <a:prstGeom prst="rect">
            <a:avLst/>
          </a:prstGeom>
          <a:noFill/>
        </p:spPr>
        <p:txBody>
          <a:bodyPr wrap="none" rtlCol="0">
            <a:spAutoFit/>
          </a:bodyPr>
          <a:lstStyle/>
          <a:p>
            <a:r>
              <a:rPr lang="en-US" dirty="0">
                <a:solidFill>
                  <a:schemeClr val="tx2"/>
                </a:solidFill>
              </a:rPr>
              <a:t>Journal of Viral Hepatitis, 2015, 22, (Suppl. S1), 26–45</a:t>
            </a:r>
            <a:endParaRPr lang="es-MX" dirty="0">
              <a:solidFill>
                <a:schemeClr val="tx2"/>
              </a:solidFill>
            </a:endParaRPr>
          </a:p>
        </p:txBody>
      </p:sp>
    </p:spTree>
    <p:extLst>
      <p:ext uri="{BB962C8B-B14F-4D97-AF65-F5344CB8AC3E}">
        <p14:creationId xmlns:p14="http://schemas.microsoft.com/office/powerpoint/2010/main" val="262985376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481138"/>
            <a:ext cx="6076950"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337726" y="6372036"/>
            <a:ext cx="5208029" cy="369332"/>
          </a:xfrm>
          <a:prstGeom prst="rect">
            <a:avLst/>
          </a:prstGeom>
          <a:noFill/>
        </p:spPr>
        <p:txBody>
          <a:bodyPr wrap="none" rtlCol="0">
            <a:spAutoFit/>
          </a:bodyPr>
          <a:lstStyle/>
          <a:p>
            <a:r>
              <a:rPr lang="en-US" dirty="0">
                <a:solidFill>
                  <a:schemeClr val="tx2"/>
                </a:solidFill>
              </a:rPr>
              <a:t>Journal of Viral Hepatitis, 2015, 22, (Suppl. S1), 26–45</a:t>
            </a:r>
            <a:endParaRPr lang="es-MX" dirty="0">
              <a:solidFill>
                <a:schemeClr val="tx2"/>
              </a:solidFill>
            </a:endParaRPr>
          </a:p>
        </p:txBody>
      </p:sp>
    </p:spTree>
    <p:extLst>
      <p:ext uri="{BB962C8B-B14F-4D97-AF65-F5344CB8AC3E}">
        <p14:creationId xmlns:p14="http://schemas.microsoft.com/office/powerpoint/2010/main" val="387972654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Cirrosis Hepática. Costo Anual</a:t>
            </a:r>
            <a:endParaRPr lang="es-MX" dirty="0"/>
          </a:p>
        </p:txBody>
      </p:sp>
      <p:sp>
        <p:nvSpPr>
          <p:cNvPr id="3" name="2 Marcador de contenido"/>
          <p:cNvSpPr>
            <a:spLocks noGrp="1"/>
          </p:cNvSpPr>
          <p:nvPr>
            <p:ph idx="1"/>
          </p:nvPr>
        </p:nvSpPr>
        <p:spPr>
          <a:xfrm>
            <a:off x="457200" y="2204864"/>
            <a:ext cx="8229600" cy="3921299"/>
          </a:xfrm>
        </p:spPr>
        <p:txBody>
          <a:bodyPr/>
          <a:lstStyle/>
          <a:p>
            <a:r>
              <a:rPr lang="en-US" dirty="0" smtClean="0"/>
              <a:t>Child-Pugh A $12,742.00  pesos </a:t>
            </a:r>
          </a:p>
          <a:p>
            <a:r>
              <a:rPr lang="en-US" dirty="0" smtClean="0"/>
              <a:t>Child-Pugh B $39,300.00  pesos </a:t>
            </a:r>
          </a:p>
          <a:p>
            <a:r>
              <a:rPr lang="en-US" dirty="0" smtClean="0"/>
              <a:t>Child-Pugh C $88,326.00  pesos  (p &lt; 0.001)</a:t>
            </a:r>
            <a:endParaRPr lang="es-MX" dirty="0"/>
          </a:p>
        </p:txBody>
      </p:sp>
      <p:sp>
        <p:nvSpPr>
          <p:cNvPr id="4" name="3 CuadroTexto"/>
          <p:cNvSpPr txBox="1"/>
          <p:nvPr/>
        </p:nvSpPr>
        <p:spPr>
          <a:xfrm>
            <a:off x="683568" y="6381328"/>
            <a:ext cx="5446812" cy="369332"/>
          </a:xfrm>
          <a:prstGeom prst="rect">
            <a:avLst/>
          </a:prstGeom>
          <a:noFill/>
        </p:spPr>
        <p:txBody>
          <a:bodyPr wrap="none" rtlCol="0">
            <a:spAutoFit/>
          </a:bodyPr>
          <a:lstStyle/>
          <a:p>
            <a:r>
              <a:rPr lang="es-MX" dirty="0" smtClean="0"/>
              <a:t>Aldo Torre-Delgadillo et al. Endoscopia 2013;</a:t>
            </a:r>
            <a:r>
              <a:rPr lang="es-MX" b="1" dirty="0" smtClean="0"/>
              <a:t>25</a:t>
            </a:r>
            <a:r>
              <a:rPr lang="es-MX" dirty="0" smtClean="0"/>
              <a:t>:180-186</a:t>
            </a:r>
            <a:endParaRPr lang="es-MX" dirty="0"/>
          </a:p>
        </p:txBody>
      </p:sp>
    </p:spTree>
    <p:extLst>
      <p:ext uri="{BB962C8B-B14F-4D97-AF65-F5344CB8AC3E}">
        <p14:creationId xmlns:p14="http://schemas.microsoft.com/office/powerpoint/2010/main" val="2326941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679</Words>
  <Application>Microsoft Office PowerPoint</Application>
  <PresentationFormat>Presentación en pantalla (4:3)</PresentationFormat>
  <Paragraphs>109</Paragraphs>
  <Slides>13</Slides>
  <Notes>1</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Complicaciones de la cirrosis hepática</vt:lpstr>
      <vt:lpstr>Cuarta causa de muerte en el país  Segunda causa entre personas de 35 y 55 años  Hacia el 2020 habrá 1,498,096 cirróticos </vt:lpstr>
      <vt:lpstr>Midiendo la Salud</vt:lpstr>
      <vt:lpstr> </vt:lpstr>
      <vt:lpstr>Presentación de PowerPoint</vt:lpstr>
      <vt:lpstr>Presentación de PowerPoint</vt:lpstr>
      <vt:lpstr>Presentación de PowerPoint</vt:lpstr>
      <vt:lpstr>Presentación de PowerPoint</vt:lpstr>
      <vt:lpstr>Cirrosis Hepática. Costo Anual</vt:lpstr>
      <vt:lpstr>Presentación de PowerPoint</vt:lpstr>
      <vt:lpstr>  The Social Impact of Liver Disease Hans Popper, M.D., Charles S. Davidson, M.D., Carroll M. Leevy, Fenton Schaffner, M.D. N Engl J Med 1969; 281:1455-1458  </vt:lpstr>
      <vt:lpstr>Impacto de la Cirrosis Hepática </vt:lpstr>
      <vt:lpstr>Impacto de la Cirrosis Hepática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Dr. David Kershenobich Stalnikowitz</dc:creator>
  <cp:lastModifiedBy>Academia Nal. de Med</cp:lastModifiedBy>
  <cp:revision>36</cp:revision>
  <dcterms:created xsi:type="dcterms:W3CDTF">2015-05-27T16:23:03Z</dcterms:created>
  <dcterms:modified xsi:type="dcterms:W3CDTF">2015-05-27T23:41:13Z</dcterms:modified>
</cp:coreProperties>
</file>