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415" r:id="rId2"/>
    <p:sldId id="386" r:id="rId3"/>
    <p:sldId id="690" r:id="rId4"/>
    <p:sldId id="695" r:id="rId5"/>
    <p:sldId id="696" r:id="rId6"/>
    <p:sldId id="697" r:id="rId7"/>
    <p:sldId id="700" r:id="rId8"/>
    <p:sldId id="698" r:id="rId9"/>
    <p:sldId id="699" r:id="rId10"/>
    <p:sldId id="701" r:id="rId11"/>
    <p:sldId id="702" r:id="rId12"/>
    <p:sldId id="705" r:id="rId13"/>
    <p:sldId id="706" r:id="rId14"/>
    <p:sldId id="707" r:id="rId15"/>
    <p:sldId id="708" r:id="rId16"/>
    <p:sldId id="709" r:id="rId17"/>
    <p:sldId id="704" r:id="rId18"/>
  </p:sldIdLst>
  <p:sldSz cx="10080625" cy="774065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5C0000"/>
    <a:srgbClr val="CC0000"/>
    <a:srgbClr val="A50021"/>
    <a:srgbClr val="00FF00"/>
    <a:srgbClr val="003366"/>
    <a:srgbClr val="660033"/>
    <a:srgbClr val="F0CD6A"/>
    <a:srgbClr val="B98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3788" autoAdjust="0"/>
  </p:normalViewPr>
  <p:slideViewPr>
    <p:cSldViewPr snapToGrid="0">
      <p:cViewPr varScale="1">
        <p:scale>
          <a:sx n="55" d="100"/>
          <a:sy n="55" d="100"/>
        </p:scale>
        <p:origin x="642" y="72"/>
      </p:cViewPr>
      <p:guideLst>
        <p:guide orient="horz" pos="2438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061AB-9FB1-4661-BC2D-990DA03D4B43}" type="doc">
      <dgm:prSet loTypeId="urn:microsoft.com/office/officeart/2005/8/layout/pyramid1" loCatId="pyramid" qsTypeId="urn:microsoft.com/office/officeart/2005/8/quickstyle/3d1" qsCatId="3D" csTypeId="urn:microsoft.com/office/officeart/2005/8/colors/accent0_3" csCatId="mainScheme" phldr="1"/>
      <dgm:spPr/>
    </dgm:pt>
    <dgm:pt modelId="{4F45CFB7-0BF6-435C-8D1C-6CA82756AFC0}">
      <dgm:prSet phldrT="[Texto]" custT="1"/>
      <dgm:spPr/>
      <dgm:t>
        <a:bodyPr/>
        <a:lstStyle/>
        <a:p>
          <a:endParaRPr lang="es-MX" sz="1600" b="1" dirty="0"/>
        </a:p>
      </dgm:t>
    </dgm:pt>
    <dgm:pt modelId="{0F550507-8A04-4ED9-ABB5-D37F206A041D}" type="parTrans" cxnId="{7AEC6DCF-66D4-4016-B627-E7278728A46F}">
      <dgm:prSet/>
      <dgm:spPr/>
      <dgm:t>
        <a:bodyPr/>
        <a:lstStyle/>
        <a:p>
          <a:endParaRPr lang="es-MX"/>
        </a:p>
      </dgm:t>
    </dgm:pt>
    <dgm:pt modelId="{ACD94A14-D6C4-44EC-B052-96DF18185449}" type="sibTrans" cxnId="{7AEC6DCF-66D4-4016-B627-E7278728A46F}">
      <dgm:prSet/>
      <dgm:spPr/>
      <dgm:t>
        <a:bodyPr/>
        <a:lstStyle/>
        <a:p>
          <a:endParaRPr lang="es-MX"/>
        </a:p>
      </dgm:t>
    </dgm:pt>
    <dgm:pt modelId="{582FFA37-A5FD-44C4-8EA4-C336DF56A4CE}">
      <dgm:prSet phldrT="[Texto]" custT="1"/>
      <dgm:spPr/>
      <dgm:t>
        <a:bodyPr/>
        <a:lstStyle/>
        <a:p>
          <a:endParaRPr lang="es-MX" sz="6200" dirty="0"/>
        </a:p>
      </dgm:t>
    </dgm:pt>
    <dgm:pt modelId="{C9DD8F02-EBD0-4EE2-BF54-17B98041693B}" type="parTrans" cxnId="{AA50DF65-60D7-4365-BA38-9F1F34FDCA42}">
      <dgm:prSet/>
      <dgm:spPr/>
      <dgm:t>
        <a:bodyPr/>
        <a:lstStyle/>
        <a:p>
          <a:endParaRPr lang="es-MX"/>
        </a:p>
      </dgm:t>
    </dgm:pt>
    <dgm:pt modelId="{6B8A8A77-DD18-43AA-B5BA-6FB2FF651BF4}" type="sibTrans" cxnId="{AA50DF65-60D7-4365-BA38-9F1F34FDCA42}">
      <dgm:prSet/>
      <dgm:spPr/>
      <dgm:t>
        <a:bodyPr/>
        <a:lstStyle/>
        <a:p>
          <a:endParaRPr lang="es-MX"/>
        </a:p>
      </dgm:t>
    </dgm:pt>
    <dgm:pt modelId="{23C8F2A0-A913-49CF-B42B-2AAAF9CD8448}">
      <dgm:prSet custT="1"/>
      <dgm:spPr/>
      <dgm:t>
        <a:bodyPr/>
        <a:lstStyle/>
        <a:p>
          <a:endParaRPr lang="es-MX" sz="1800" dirty="0"/>
        </a:p>
      </dgm:t>
    </dgm:pt>
    <dgm:pt modelId="{B04928AB-3B7B-4EB3-9B99-F25E815C10F9}" type="parTrans" cxnId="{635E7F9A-A9D5-40B2-B7BC-AFD0E43A2B5B}">
      <dgm:prSet/>
      <dgm:spPr/>
      <dgm:t>
        <a:bodyPr/>
        <a:lstStyle/>
        <a:p>
          <a:endParaRPr lang="es-MX"/>
        </a:p>
      </dgm:t>
    </dgm:pt>
    <dgm:pt modelId="{635E1CEC-AED5-4772-9422-974749E238CD}" type="sibTrans" cxnId="{635E7F9A-A9D5-40B2-B7BC-AFD0E43A2B5B}">
      <dgm:prSet/>
      <dgm:spPr/>
      <dgm:t>
        <a:bodyPr/>
        <a:lstStyle/>
        <a:p>
          <a:endParaRPr lang="es-MX"/>
        </a:p>
      </dgm:t>
    </dgm:pt>
    <dgm:pt modelId="{5BDCE04C-E352-4A7B-B95F-F7D22C406079}">
      <dgm:prSet custT="1"/>
      <dgm:spPr/>
      <dgm:t>
        <a:bodyPr/>
        <a:lstStyle/>
        <a:p>
          <a:endParaRPr lang="es-MX" sz="2400" dirty="0"/>
        </a:p>
      </dgm:t>
    </dgm:pt>
    <dgm:pt modelId="{5A99AB8A-87C1-47C6-ACA3-724BB5C578F9}" type="parTrans" cxnId="{326C1B04-8DE9-4629-B9E9-9186E1FC009A}">
      <dgm:prSet/>
      <dgm:spPr/>
      <dgm:t>
        <a:bodyPr/>
        <a:lstStyle/>
        <a:p>
          <a:endParaRPr lang="es-MX"/>
        </a:p>
      </dgm:t>
    </dgm:pt>
    <dgm:pt modelId="{5E0E7FDF-936F-465B-ABED-A464FB985421}" type="sibTrans" cxnId="{326C1B04-8DE9-4629-B9E9-9186E1FC009A}">
      <dgm:prSet/>
      <dgm:spPr/>
      <dgm:t>
        <a:bodyPr/>
        <a:lstStyle/>
        <a:p>
          <a:endParaRPr lang="es-MX"/>
        </a:p>
      </dgm:t>
    </dgm:pt>
    <dgm:pt modelId="{ADEE0883-15E7-477C-812B-9A932C1FACE3}">
      <dgm:prSet phldrT="[Texto]"/>
      <dgm:spPr/>
      <dgm:t>
        <a:bodyPr/>
        <a:lstStyle/>
        <a:p>
          <a:pPr algn="r"/>
          <a:endParaRPr lang="es-MX" dirty="0"/>
        </a:p>
      </dgm:t>
    </dgm:pt>
    <dgm:pt modelId="{2E65404F-BD21-4D6D-931C-780F8359F462}" type="sibTrans" cxnId="{A0C2AA66-625D-44EF-98EB-BF07BEAB3378}">
      <dgm:prSet/>
      <dgm:spPr/>
      <dgm:t>
        <a:bodyPr/>
        <a:lstStyle/>
        <a:p>
          <a:endParaRPr lang="es-MX"/>
        </a:p>
      </dgm:t>
    </dgm:pt>
    <dgm:pt modelId="{C1922D44-36BF-4102-B1C6-62B5CDDB7F6A}" type="parTrans" cxnId="{A0C2AA66-625D-44EF-98EB-BF07BEAB3378}">
      <dgm:prSet/>
      <dgm:spPr/>
      <dgm:t>
        <a:bodyPr/>
        <a:lstStyle/>
        <a:p>
          <a:endParaRPr lang="es-MX"/>
        </a:p>
      </dgm:t>
    </dgm:pt>
    <dgm:pt modelId="{ADE6CCC9-7762-4E00-8688-48F702108479}" type="pres">
      <dgm:prSet presAssocID="{B84061AB-9FB1-4661-BC2D-990DA03D4B43}" presName="Name0" presStyleCnt="0">
        <dgm:presLayoutVars>
          <dgm:dir/>
          <dgm:animLvl val="lvl"/>
          <dgm:resizeHandles val="exact"/>
        </dgm:presLayoutVars>
      </dgm:prSet>
      <dgm:spPr/>
    </dgm:pt>
    <dgm:pt modelId="{108961A2-9693-4A50-A0D3-5CEED0499F2A}" type="pres">
      <dgm:prSet presAssocID="{4F45CFB7-0BF6-435C-8D1C-6CA82756AFC0}" presName="Name8" presStyleCnt="0"/>
      <dgm:spPr/>
    </dgm:pt>
    <dgm:pt modelId="{61518CAB-E469-49BF-BE4D-004CA7DCDDF4}" type="pres">
      <dgm:prSet presAssocID="{4F45CFB7-0BF6-435C-8D1C-6CA82756AFC0}" presName="level" presStyleLbl="node1" presStyleIdx="0" presStyleCnt="5" custScaleX="99806">
        <dgm:presLayoutVars>
          <dgm:chMax val="1"/>
          <dgm:bulletEnabled val="1"/>
        </dgm:presLayoutVars>
      </dgm:prSet>
      <dgm:spPr/>
    </dgm:pt>
    <dgm:pt modelId="{D135BFB7-597E-4FEA-ABAF-EA6C8DB6AA9D}" type="pres">
      <dgm:prSet presAssocID="{4F45CFB7-0BF6-435C-8D1C-6CA82756AF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3EA3A2-90C4-4FD1-B681-E628FBC99803}" type="pres">
      <dgm:prSet presAssocID="{ADEE0883-15E7-477C-812B-9A932C1FACE3}" presName="Name8" presStyleCnt="0"/>
      <dgm:spPr/>
    </dgm:pt>
    <dgm:pt modelId="{8548ACEE-37D8-4152-A9AD-C83445DAFFCF}" type="pres">
      <dgm:prSet presAssocID="{ADEE0883-15E7-477C-812B-9A932C1FACE3}" presName="level" presStyleLbl="node1" presStyleIdx="1" presStyleCnt="5">
        <dgm:presLayoutVars>
          <dgm:chMax val="1"/>
          <dgm:bulletEnabled val="1"/>
        </dgm:presLayoutVars>
      </dgm:prSet>
      <dgm:spPr/>
    </dgm:pt>
    <dgm:pt modelId="{766EA7CB-CCD0-4289-9273-35236F437720}" type="pres">
      <dgm:prSet presAssocID="{ADEE0883-15E7-477C-812B-9A932C1FAC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C23314-BB4C-4545-9F1C-841694C265B9}" type="pres">
      <dgm:prSet presAssocID="{23C8F2A0-A913-49CF-B42B-2AAAF9CD8448}" presName="Name8" presStyleCnt="0"/>
      <dgm:spPr/>
    </dgm:pt>
    <dgm:pt modelId="{72C3D67A-9AD5-49A3-BD6D-9B7EB7DAC576}" type="pres">
      <dgm:prSet presAssocID="{23C8F2A0-A913-49CF-B42B-2AAAF9CD8448}" presName="level" presStyleLbl="node1" presStyleIdx="2" presStyleCnt="5">
        <dgm:presLayoutVars>
          <dgm:chMax val="1"/>
          <dgm:bulletEnabled val="1"/>
        </dgm:presLayoutVars>
      </dgm:prSet>
      <dgm:spPr/>
    </dgm:pt>
    <dgm:pt modelId="{E3E496C0-EFFE-42DE-9E53-630F694678DF}" type="pres">
      <dgm:prSet presAssocID="{23C8F2A0-A913-49CF-B42B-2AAAF9CD844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7F1830-549C-4421-98FA-022A5275E726}" type="pres">
      <dgm:prSet presAssocID="{5BDCE04C-E352-4A7B-B95F-F7D22C406079}" presName="Name8" presStyleCnt="0"/>
      <dgm:spPr/>
    </dgm:pt>
    <dgm:pt modelId="{935B3999-6806-4F51-91CD-861F54DE4BEF}" type="pres">
      <dgm:prSet presAssocID="{5BDCE04C-E352-4A7B-B95F-F7D22C406079}" presName="level" presStyleLbl="node1" presStyleIdx="3" presStyleCnt="5">
        <dgm:presLayoutVars>
          <dgm:chMax val="1"/>
          <dgm:bulletEnabled val="1"/>
        </dgm:presLayoutVars>
      </dgm:prSet>
      <dgm:spPr/>
    </dgm:pt>
    <dgm:pt modelId="{9E928635-8DED-4B4F-902E-472E99722F57}" type="pres">
      <dgm:prSet presAssocID="{5BDCE04C-E352-4A7B-B95F-F7D22C4060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77EFA3-2617-4857-A00B-B6D80ADBE2CB}" type="pres">
      <dgm:prSet presAssocID="{582FFA37-A5FD-44C4-8EA4-C336DF56A4CE}" presName="Name8" presStyleCnt="0"/>
      <dgm:spPr/>
    </dgm:pt>
    <dgm:pt modelId="{08D27FFE-F21D-4DC5-9473-1C3998D3CB5B}" type="pres">
      <dgm:prSet presAssocID="{582FFA37-A5FD-44C4-8EA4-C336DF56A4CE}" presName="level" presStyleLbl="node1" presStyleIdx="4" presStyleCnt="5" custLinFactNeighborX="196" custLinFactNeighborY="-4129">
        <dgm:presLayoutVars>
          <dgm:chMax val="1"/>
          <dgm:bulletEnabled val="1"/>
        </dgm:presLayoutVars>
      </dgm:prSet>
      <dgm:spPr/>
    </dgm:pt>
    <dgm:pt modelId="{565F8A07-5091-47DE-9325-45CEDFC5BE49}" type="pres">
      <dgm:prSet presAssocID="{582FFA37-A5FD-44C4-8EA4-C336DF56A4C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26C1B04-8DE9-4629-B9E9-9186E1FC009A}" srcId="{B84061AB-9FB1-4661-BC2D-990DA03D4B43}" destId="{5BDCE04C-E352-4A7B-B95F-F7D22C406079}" srcOrd="3" destOrd="0" parTransId="{5A99AB8A-87C1-47C6-ACA3-724BB5C578F9}" sibTransId="{5E0E7FDF-936F-465B-ABED-A464FB985421}"/>
    <dgm:cxn modelId="{3E4B211A-E664-4B04-89EF-3897C47258FA}" type="presOf" srcId="{582FFA37-A5FD-44C4-8EA4-C336DF56A4CE}" destId="{08D27FFE-F21D-4DC5-9473-1C3998D3CB5B}" srcOrd="0" destOrd="0" presId="urn:microsoft.com/office/officeart/2005/8/layout/pyramid1"/>
    <dgm:cxn modelId="{B21CF338-1621-4E39-AF63-0BCF97FB30A7}" type="presOf" srcId="{B84061AB-9FB1-4661-BC2D-990DA03D4B43}" destId="{ADE6CCC9-7762-4E00-8688-48F702108479}" srcOrd="0" destOrd="0" presId="urn:microsoft.com/office/officeart/2005/8/layout/pyramid1"/>
    <dgm:cxn modelId="{AA50DF65-60D7-4365-BA38-9F1F34FDCA42}" srcId="{B84061AB-9FB1-4661-BC2D-990DA03D4B43}" destId="{582FFA37-A5FD-44C4-8EA4-C336DF56A4CE}" srcOrd="4" destOrd="0" parTransId="{C9DD8F02-EBD0-4EE2-BF54-17B98041693B}" sibTransId="{6B8A8A77-DD18-43AA-B5BA-6FB2FF651BF4}"/>
    <dgm:cxn modelId="{A0C2AA66-625D-44EF-98EB-BF07BEAB3378}" srcId="{B84061AB-9FB1-4661-BC2D-990DA03D4B43}" destId="{ADEE0883-15E7-477C-812B-9A932C1FACE3}" srcOrd="1" destOrd="0" parTransId="{C1922D44-36BF-4102-B1C6-62B5CDDB7F6A}" sibTransId="{2E65404F-BD21-4D6D-931C-780F8359F462}"/>
    <dgm:cxn modelId="{0D3ED647-6E3F-40B8-8F22-4C631FAEA6B6}" type="presOf" srcId="{4F45CFB7-0BF6-435C-8D1C-6CA82756AFC0}" destId="{D135BFB7-597E-4FEA-ABAF-EA6C8DB6AA9D}" srcOrd="1" destOrd="0" presId="urn:microsoft.com/office/officeart/2005/8/layout/pyramid1"/>
    <dgm:cxn modelId="{A681CA68-18C3-418C-8995-6CC5B3B48A98}" type="presOf" srcId="{23C8F2A0-A913-49CF-B42B-2AAAF9CD8448}" destId="{E3E496C0-EFFE-42DE-9E53-630F694678DF}" srcOrd="1" destOrd="0" presId="urn:microsoft.com/office/officeart/2005/8/layout/pyramid1"/>
    <dgm:cxn modelId="{0CD27269-268B-426B-86E4-C2F7095CC280}" type="presOf" srcId="{5BDCE04C-E352-4A7B-B95F-F7D22C406079}" destId="{9E928635-8DED-4B4F-902E-472E99722F57}" srcOrd="1" destOrd="0" presId="urn:microsoft.com/office/officeart/2005/8/layout/pyramid1"/>
    <dgm:cxn modelId="{A0285E76-F116-46BA-ADB6-16C0B1D45709}" type="presOf" srcId="{ADEE0883-15E7-477C-812B-9A932C1FACE3}" destId="{8548ACEE-37D8-4152-A9AD-C83445DAFFCF}" srcOrd="0" destOrd="0" presId="urn:microsoft.com/office/officeart/2005/8/layout/pyramid1"/>
    <dgm:cxn modelId="{635E7F9A-A9D5-40B2-B7BC-AFD0E43A2B5B}" srcId="{B84061AB-9FB1-4661-BC2D-990DA03D4B43}" destId="{23C8F2A0-A913-49CF-B42B-2AAAF9CD8448}" srcOrd="2" destOrd="0" parTransId="{B04928AB-3B7B-4EB3-9B99-F25E815C10F9}" sibTransId="{635E1CEC-AED5-4772-9422-974749E238CD}"/>
    <dgm:cxn modelId="{DD2A8AA2-9BBE-4DD6-A34A-5351B050C85E}" type="presOf" srcId="{582FFA37-A5FD-44C4-8EA4-C336DF56A4CE}" destId="{565F8A07-5091-47DE-9325-45CEDFC5BE49}" srcOrd="1" destOrd="0" presId="urn:microsoft.com/office/officeart/2005/8/layout/pyramid1"/>
    <dgm:cxn modelId="{46135DC3-B8E4-4DDB-9C89-47DB8F327B1C}" type="presOf" srcId="{5BDCE04C-E352-4A7B-B95F-F7D22C406079}" destId="{935B3999-6806-4F51-91CD-861F54DE4BEF}" srcOrd="0" destOrd="0" presId="urn:microsoft.com/office/officeart/2005/8/layout/pyramid1"/>
    <dgm:cxn modelId="{87D605C7-B18C-48C9-8949-4091792DBBFF}" type="presOf" srcId="{ADEE0883-15E7-477C-812B-9A932C1FACE3}" destId="{766EA7CB-CCD0-4289-9273-35236F437720}" srcOrd="1" destOrd="0" presId="urn:microsoft.com/office/officeart/2005/8/layout/pyramid1"/>
    <dgm:cxn modelId="{7AEC6DCF-66D4-4016-B627-E7278728A46F}" srcId="{B84061AB-9FB1-4661-BC2D-990DA03D4B43}" destId="{4F45CFB7-0BF6-435C-8D1C-6CA82756AFC0}" srcOrd="0" destOrd="0" parTransId="{0F550507-8A04-4ED9-ABB5-D37F206A041D}" sibTransId="{ACD94A14-D6C4-44EC-B052-96DF18185449}"/>
    <dgm:cxn modelId="{FB7AAFE8-CF52-4F0E-9B9E-7A80E68CC571}" type="presOf" srcId="{4F45CFB7-0BF6-435C-8D1C-6CA82756AFC0}" destId="{61518CAB-E469-49BF-BE4D-004CA7DCDDF4}" srcOrd="0" destOrd="0" presId="urn:microsoft.com/office/officeart/2005/8/layout/pyramid1"/>
    <dgm:cxn modelId="{1A385CEA-3D3C-4951-BAA6-A15375830FB6}" type="presOf" srcId="{23C8F2A0-A913-49CF-B42B-2AAAF9CD8448}" destId="{72C3D67A-9AD5-49A3-BD6D-9B7EB7DAC576}" srcOrd="0" destOrd="0" presId="urn:microsoft.com/office/officeart/2005/8/layout/pyramid1"/>
    <dgm:cxn modelId="{2223B182-2986-40B9-B029-303560B80567}" type="presParOf" srcId="{ADE6CCC9-7762-4E00-8688-48F702108479}" destId="{108961A2-9693-4A50-A0D3-5CEED0499F2A}" srcOrd="0" destOrd="0" presId="urn:microsoft.com/office/officeart/2005/8/layout/pyramid1"/>
    <dgm:cxn modelId="{C19283A1-E8E0-4A28-9144-5C17D4960914}" type="presParOf" srcId="{108961A2-9693-4A50-A0D3-5CEED0499F2A}" destId="{61518CAB-E469-49BF-BE4D-004CA7DCDDF4}" srcOrd="0" destOrd="0" presId="urn:microsoft.com/office/officeart/2005/8/layout/pyramid1"/>
    <dgm:cxn modelId="{2C312140-A5F5-4256-921F-E04C7D02179C}" type="presParOf" srcId="{108961A2-9693-4A50-A0D3-5CEED0499F2A}" destId="{D135BFB7-597E-4FEA-ABAF-EA6C8DB6AA9D}" srcOrd="1" destOrd="0" presId="urn:microsoft.com/office/officeart/2005/8/layout/pyramid1"/>
    <dgm:cxn modelId="{ED890BAC-C2DE-4AB2-8933-321C838347A9}" type="presParOf" srcId="{ADE6CCC9-7762-4E00-8688-48F702108479}" destId="{663EA3A2-90C4-4FD1-B681-E628FBC99803}" srcOrd="1" destOrd="0" presId="urn:microsoft.com/office/officeart/2005/8/layout/pyramid1"/>
    <dgm:cxn modelId="{55D1C146-BFC1-4BF8-9EFE-A992A8AC6DBF}" type="presParOf" srcId="{663EA3A2-90C4-4FD1-B681-E628FBC99803}" destId="{8548ACEE-37D8-4152-A9AD-C83445DAFFCF}" srcOrd="0" destOrd="0" presId="urn:microsoft.com/office/officeart/2005/8/layout/pyramid1"/>
    <dgm:cxn modelId="{A71C235F-17E9-4E11-B92C-4513D2C0EB89}" type="presParOf" srcId="{663EA3A2-90C4-4FD1-B681-E628FBC99803}" destId="{766EA7CB-CCD0-4289-9273-35236F437720}" srcOrd="1" destOrd="0" presId="urn:microsoft.com/office/officeart/2005/8/layout/pyramid1"/>
    <dgm:cxn modelId="{63554CDB-F9EC-4FC1-B908-2DE3910015A3}" type="presParOf" srcId="{ADE6CCC9-7762-4E00-8688-48F702108479}" destId="{E8C23314-BB4C-4545-9F1C-841694C265B9}" srcOrd="2" destOrd="0" presId="urn:microsoft.com/office/officeart/2005/8/layout/pyramid1"/>
    <dgm:cxn modelId="{87663C18-6BF6-4277-A172-15C7371F1516}" type="presParOf" srcId="{E8C23314-BB4C-4545-9F1C-841694C265B9}" destId="{72C3D67A-9AD5-49A3-BD6D-9B7EB7DAC576}" srcOrd="0" destOrd="0" presId="urn:microsoft.com/office/officeart/2005/8/layout/pyramid1"/>
    <dgm:cxn modelId="{0BEFCA27-053E-46A6-98E9-06AE4A1E1E18}" type="presParOf" srcId="{E8C23314-BB4C-4545-9F1C-841694C265B9}" destId="{E3E496C0-EFFE-42DE-9E53-630F694678DF}" srcOrd="1" destOrd="0" presId="urn:microsoft.com/office/officeart/2005/8/layout/pyramid1"/>
    <dgm:cxn modelId="{3D7E20F1-78AA-4668-A2BE-A17FEA303008}" type="presParOf" srcId="{ADE6CCC9-7762-4E00-8688-48F702108479}" destId="{2E7F1830-549C-4421-98FA-022A5275E726}" srcOrd="3" destOrd="0" presId="urn:microsoft.com/office/officeart/2005/8/layout/pyramid1"/>
    <dgm:cxn modelId="{F5DD2A8D-1566-4B59-86C9-D1C59F3239D4}" type="presParOf" srcId="{2E7F1830-549C-4421-98FA-022A5275E726}" destId="{935B3999-6806-4F51-91CD-861F54DE4BEF}" srcOrd="0" destOrd="0" presId="urn:microsoft.com/office/officeart/2005/8/layout/pyramid1"/>
    <dgm:cxn modelId="{2B401CA1-AEA9-472F-BE99-CDCE6865D811}" type="presParOf" srcId="{2E7F1830-549C-4421-98FA-022A5275E726}" destId="{9E928635-8DED-4B4F-902E-472E99722F57}" srcOrd="1" destOrd="0" presId="urn:microsoft.com/office/officeart/2005/8/layout/pyramid1"/>
    <dgm:cxn modelId="{657F3FEC-21C8-4A0A-9E41-E8CC6BB2497C}" type="presParOf" srcId="{ADE6CCC9-7762-4E00-8688-48F702108479}" destId="{0F77EFA3-2617-4857-A00B-B6D80ADBE2CB}" srcOrd="4" destOrd="0" presId="urn:microsoft.com/office/officeart/2005/8/layout/pyramid1"/>
    <dgm:cxn modelId="{99D593CC-527E-4532-8120-55CE13824D4C}" type="presParOf" srcId="{0F77EFA3-2617-4857-A00B-B6D80ADBE2CB}" destId="{08D27FFE-F21D-4DC5-9473-1C3998D3CB5B}" srcOrd="0" destOrd="0" presId="urn:microsoft.com/office/officeart/2005/8/layout/pyramid1"/>
    <dgm:cxn modelId="{20252F7E-ECB0-4CCB-87F2-C8E79899EDEB}" type="presParOf" srcId="{0F77EFA3-2617-4857-A00B-B6D80ADBE2CB}" destId="{565F8A07-5091-47DE-9325-45CEDFC5BE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BED94-5E05-4461-9E4C-A83F8EE1BDDE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B66E0309-5C1E-4772-8941-30641DC5F05B}">
      <dgm:prSet custT="1"/>
      <dgm:spPr/>
      <dgm:t>
        <a:bodyPr/>
        <a:lstStyle/>
        <a:p>
          <a:pPr rtl="0"/>
          <a:r>
            <a:rPr lang="es-MX" sz="1800" b="1" dirty="0">
              <a:effectLst/>
              <a:latin typeface="Montserrat Regular"/>
              <a:cs typeface="Montserrat Regular"/>
            </a:rPr>
            <a:t>DECLARACIÓN DE CARACAS (OPS/OMS, 1990)</a:t>
          </a:r>
        </a:p>
        <a:p>
          <a:pPr rtl="0"/>
          <a:r>
            <a:rPr lang="es-ES" sz="1600" b="0" dirty="0">
              <a:effectLst/>
              <a:latin typeface="Montserrat Regular"/>
              <a:cs typeface="Montserrat Regular"/>
            </a:rPr>
            <a:t>Reestructuración de la Atención Psiquiátrica dentro de los Sistemas Locales de Salud</a:t>
          </a:r>
          <a:endParaRPr lang="es-MX" sz="1600" b="0" dirty="0">
            <a:effectLst/>
            <a:latin typeface="Montserrat Regular"/>
            <a:cs typeface="Montserrat Regular"/>
          </a:endParaRPr>
        </a:p>
      </dgm:t>
    </dgm:pt>
    <dgm:pt modelId="{75FC7892-23A6-4D41-921A-CBFD68E572C8}" type="parTrans" cxnId="{B51701E7-C0D8-4044-A76B-33B5BACD235B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FA261-FC1B-48D5-BA51-B06FC4E3B21E}" type="sibTrans" cxnId="{B51701E7-C0D8-4044-A76B-33B5BACD235B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D202E-417A-49CB-9E54-A25760C27B15}">
      <dgm:prSet custT="1"/>
      <dgm:spPr/>
      <dgm:t>
        <a:bodyPr/>
        <a:lstStyle/>
        <a:p>
          <a:pPr rtl="0"/>
          <a:r>
            <a:rPr lang="es-MX" sz="1800" b="1" dirty="0">
              <a:effectLst/>
              <a:latin typeface="Montserrat Regular"/>
              <a:cs typeface="Montserrat Regular"/>
            </a:rPr>
            <a:t>PRINCIPIOS DE BRASILIA (OPS/OMS, 2005)</a:t>
          </a:r>
        </a:p>
        <a:p>
          <a:pPr rtl="0"/>
          <a:r>
            <a:rPr lang="es-ES" sz="1600" b="0" dirty="0">
              <a:effectLst/>
              <a:latin typeface="Montserrat Regular"/>
              <a:cs typeface="Montserrat Regular"/>
            </a:rPr>
            <a:t>Rectores para el Desarrollo de la Atención en Salud Mental en las Américas</a:t>
          </a:r>
          <a:endParaRPr lang="es-MX" sz="1600" b="0" dirty="0">
            <a:effectLst/>
            <a:latin typeface="Montserrat Regular"/>
            <a:cs typeface="Montserrat Regular"/>
          </a:endParaRPr>
        </a:p>
      </dgm:t>
    </dgm:pt>
    <dgm:pt modelId="{9FB471E4-CD0D-4728-9699-D09151F03F01}" type="parTrans" cxnId="{4CCBDBB3-7534-4165-AA00-5BB580CEB661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A68A4-ABD8-4A6F-8C40-369CD390B7BB}" type="sibTrans" cxnId="{4CCBDBB3-7534-4165-AA00-5BB580CEB661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9CC30-7F42-4AC8-BA15-9D8BB1DAF54F}">
      <dgm:prSet custT="1"/>
      <dgm:spPr/>
      <dgm:t>
        <a:bodyPr/>
        <a:lstStyle/>
        <a:p>
          <a:pPr rtl="0"/>
          <a:r>
            <a:rPr lang="es-MX" sz="1800" b="1" dirty="0">
              <a:effectLst/>
              <a:latin typeface="Montserrat Regular"/>
              <a:cs typeface="Montserrat Regular"/>
            </a:rPr>
            <a:t>CONSENSO PANAMÁ (OPS/OMS, 2010)</a:t>
          </a:r>
        </a:p>
        <a:p>
          <a:pPr rtl="0"/>
          <a:r>
            <a:rPr lang="es-MX" sz="1800" b="0" dirty="0">
              <a:effectLst/>
              <a:latin typeface="Montserrat Regular"/>
              <a:cs typeface="Montserrat Regular"/>
            </a:rPr>
            <a:t>Conferencia Regional de Salud Mental</a:t>
          </a:r>
        </a:p>
      </dgm:t>
    </dgm:pt>
    <dgm:pt modelId="{5CA52BA0-8838-42FF-9DEA-B8EC5AFD1ABA}" type="parTrans" cxnId="{941904B8-F688-4685-8C48-0FAB59A65DF6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05E9E-C6AA-45B5-BE2E-C6B6070AED42}" type="sibTrans" cxnId="{941904B8-F688-4685-8C48-0FAB59A65DF6}">
      <dgm:prSet/>
      <dgm:spPr/>
      <dgm:t>
        <a:bodyPr/>
        <a:lstStyle/>
        <a:p>
          <a:endParaRPr lang="es-MX" sz="1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32A77-FCD6-8F42-9E47-1BA847E9D38F}">
      <dgm:prSet custT="1"/>
      <dgm:spPr/>
      <dgm:t>
        <a:bodyPr/>
        <a:lstStyle/>
        <a:p>
          <a:pPr rtl="0"/>
          <a:r>
            <a:rPr lang="es-MX" sz="1800" b="1" dirty="0">
              <a:effectLst/>
              <a:latin typeface="Montserrat Regular"/>
              <a:cs typeface="Montserrat Regular"/>
            </a:rPr>
            <a:t>METAS Y OBJETIVOS DEL DESARROLLO SUSTENTABLE (OMS, 2017)</a:t>
          </a:r>
        </a:p>
      </dgm:t>
    </dgm:pt>
    <dgm:pt modelId="{E5BD5F12-4482-4348-8A93-3DB884F61F34}" type="parTrans" cxnId="{9B839513-9713-4745-9D7A-FABBA4C0B7B1}">
      <dgm:prSet/>
      <dgm:spPr/>
      <dgm:t>
        <a:bodyPr/>
        <a:lstStyle/>
        <a:p>
          <a:endParaRPr lang="es-ES"/>
        </a:p>
      </dgm:t>
    </dgm:pt>
    <dgm:pt modelId="{7E539F48-09B2-9944-A3E4-E61FF17B04E2}" type="sibTrans" cxnId="{9B839513-9713-4745-9D7A-FABBA4C0B7B1}">
      <dgm:prSet/>
      <dgm:spPr/>
      <dgm:t>
        <a:bodyPr/>
        <a:lstStyle/>
        <a:p>
          <a:endParaRPr lang="es-ES"/>
        </a:p>
      </dgm:t>
    </dgm:pt>
    <dgm:pt modelId="{AC31945E-5ACC-48EF-A7AE-C00D6BEFDECC}" type="pres">
      <dgm:prSet presAssocID="{463BED94-5E05-4461-9E4C-A83F8EE1BDDE}" presName="linear" presStyleCnt="0">
        <dgm:presLayoutVars>
          <dgm:animLvl val="lvl"/>
          <dgm:resizeHandles val="exact"/>
        </dgm:presLayoutVars>
      </dgm:prSet>
      <dgm:spPr/>
    </dgm:pt>
    <dgm:pt modelId="{06FBA179-E63B-49F3-A831-51889C06497C}" type="pres">
      <dgm:prSet presAssocID="{B66E0309-5C1E-4772-8941-30641DC5F05B}" presName="parentText" presStyleLbl="node1" presStyleIdx="0" presStyleCnt="4" custScaleY="100659">
        <dgm:presLayoutVars>
          <dgm:chMax val="0"/>
          <dgm:bulletEnabled val="1"/>
        </dgm:presLayoutVars>
      </dgm:prSet>
      <dgm:spPr/>
    </dgm:pt>
    <dgm:pt modelId="{F612E8CE-2185-4286-84FA-FF0164B71B18}" type="pres">
      <dgm:prSet presAssocID="{681FA261-FC1B-48D5-BA51-B06FC4E3B21E}" presName="spacer" presStyleCnt="0"/>
      <dgm:spPr/>
    </dgm:pt>
    <dgm:pt modelId="{453A163C-B0FD-4051-A56C-B3690C968D14}" type="pres">
      <dgm:prSet presAssocID="{326D202E-417A-49CB-9E54-A25760C27B15}" presName="parentText" presStyleLbl="node1" presStyleIdx="1" presStyleCnt="4" custScaleY="97452">
        <dgm:presLayoutVars>
          <dgm:chMax val="0"/>
          <dgm:bulletEnabled val="1"/>
        </dgm:presLayoutVars>
      </dgm:prSet>
      <dgm:spPr/>
    </dgm:pt>
    <dgm:pt modelId="{82F2E6DF-3CDB-4863-B547-F0312548C7E3}" type="pres">
      <dgm:prSet presAssocID="{1ADA68A4-ABD8-4A6F-8C40-369CD390B7BB}" presName="spacer" presStyleCnt="0"/>
      <dgm:spPr/>
    </dgm:pt>
    <dgm:pt modelId="{25770E73-371A-4A30-B9BA-A1E0F63CEEB3}" type="pres">
      <dgm:prSet presAssocID="{9789CC30-7F42-4AC8-BA15-9D8BB1DAF54F}" presName="parentText" presStyleLbl="node1" presStyleIdx="2" presStyleCnt="4" custScaleY="100240">
        <dgm:presLayoutVars>
          <dgm:chMax val="0"/>
          <dgm:bulletEnabled val="1"/>
        </dgm:presLayoutVars>
      </dgm:prSet>
      <dgm:spPr/>
    </dgm:pt>
    <dgm:pt modelId="{DBAF2BF4-9649-48A4-A6A5-462BE47FD892}" type="pres">
      <dgm:prSet presAssocID="{98E05E9E-C6AA-45B5-BE2E-C6B6070AED42}" presName="spacer" presStyleCnt="0"/>
      <dgm:spPr/>
    </dgm:pt>
    <dgm:pt modelId="{ECCBCB4A-009C-EC48-927D-BC36077A789B}" type="pres">
      <dgm:prSet presAssocID="{68732A77-FCD6-8F42-9E47-1BA847E9D38F}" presName="parentText" presStyleLbl="node1" presStyleIdx="3" presStyleCnt="4" custScaleY="92157">
        <dgm:presLayoutVars>
          <dgm:chMax val="0"/>
          <dgm:bulletEnabled val="1"/>
        </dgm:presLayoutVars>
      </dgm:prSet>
      <dgm:spPr/>
    </dgm:pt>
  </dgm:ptLst>
  <dgm:cxnLst>
    <dgm:cxn modelId="{1875A906-1B2E-4546-AB41-5F5717169FF1}" type="presOf" srcId="{9789CC30-7F42-4AC8-BA15-9D8BB1DAF54F}" destId="{25770E73-371A-4A30-B9BA-A1E0F63CEEB3}" srcOrd="0" destOrd="0" presId="urn:microsoft.com/office/officeart/2005/8/layout/vList2"/>
    <dgm:cxn modelId="{9B839513-9713-4745-9D7A-FABBA4C0B7B1}" srcId="{463BED94-5E05-4461-9E4C-A83F8EE1BDDE}" destId="{68732A77-FCD6-8F42-9E47-1BA847E9D38F}" srcOrd="3" destOrd="0" parTransId="{E5BD5F12-4482-4348-8A93-3DB884F61F34}" sibTransId="{7E539F48-09B2-9944-A3E4-E61FF17B04E2}"/>
    <dgm:cxn modelId="{C3DF2738-CCC6-4588-9722-621F1AFF893A}" type="presOf" srcId="{463BED94-5E05-4461-9E4C-A83F8EE1BDDE}" destId="{AC31945E-5ACC-48EF-A7AE-C00D6BEFDECC}" srcOrd="0" destOrd="0" presId="urn:microsoft.com/office/officeart/2005/8/layout/vList2"/>
    <dgm:cxn modelId="{5F7180A7-4CF9-4A7F-A6B9-05085DB3873A}" type="presOf" srcId="{B66E0309-5C1E-4772-8941-30641DC5F05B}" destId="{06FBA179-E63B-49F3-A831-51889C06497C}" srcOrd="0" destOrd="0" presId="urn:microsoft.com/office/officeart/2005/8/layout/vList2"/>
    <dgm:cxn modelId="{3EFE9CAD-75A4-A241-B6A3-40200CAFACE4}" type="presOf" srcId="{68732A77-FCD6-8F42-9E47-1BA847E9D38F}" destId="{ECCBCB4A-009C-EC48-927D-BC36077A789B}" srcOrd="0" destOrd="0" presId="urn:microsoft.com/office/officeart/2005/8/layout/vList2"/>
    <dgm:cxn modelId="{4CCBDBB3-7534-4165-AA00-5BB580CEB661}" srcId="{463BED94-5E05-4461-9E4C-A83F8EE1BDDE}" destId="{326D202E-417A-49CB-9E54-A25760C27B15}" srcOrd="1" destOrd="0" parTransId="{9FB471E4-CD0D-4728-9699-D09151F03F01}" sibTransId="{1ADA68A4-ABD8-4A6F-8C40-369CD390B7BB}"/>
    <dgm:cxn modelId="{941904B8-F688-4685-8C48-0FAB59A65DF6}" srcId="{463BED94-5E05-4461-9E4C-A83F8EE1BDDE}" destId="{9789CC30-7F42-4AC8-BA15-9D8BB1DAF54F}" srcOrd="2" destOrd="0" parTransId="{5CA52BA0-8838-42FF-9DEA-B8EC5AFD1ABA}" sibTransId="{98E05E9E-C6AA-45B5-BE2E-C6B6070AED42}"/>
    <dgm:cxn modelId="{B51701E7-C0D8-4044-A76B-33B5BACD235B}" srcId="{463BED94-5E05-4461-9E4C-A83F8EE1BDDE}" destId="{B66E0309-5C1E-4772-8941-30641DC5F05B}" srcOrd="0" destOrd="0" parTransId="{75FC7892-23A6-4D41-921A-CBFD68E572C8}" sibTransId="{681FA261-FC1B-48D5-BA51-B06FC4E3B21E}"/>
    <dgm:cxn modelId="{7B189AF1-4197-49F6-A8D4-968D6202F183}" type="presOf" srcId="{326D202E-417A-49CB-9E54-A25760C27B15}" destId="{453A163C-B0FD-4051-A56C-B3690C968D14}" srcOrd="0" destOrd="0" presId="urn:microsoft.com/office/officeart/2005/8/layout/vList2"/>
    <dgm:cxn modelId="{483E5512-4405-441F-B065-E9D38A95F5C7}" type="presParOf" srcId="{AC31945E-5ACC-48EF-A7AE-C00D6BEFDECC}" destId="{06FBA179-E63B-49F3-A831-51889C06497C}" srcOrd="0" destOrd="0" presId="urn:microsoft.com/office/officeart/2005/8/layout/vList2"/>
    <dgm:cxn modelId="{0AD842E7-E40D-4EB1-BC3C-1BF562E799C8}" type="presParOf" srcId="{AC31945E-5ACC-48EF-A7AE-C00D6BEFDECC}" destId="{F612E8CE-2185-4286-84FA-FF0164B71B18}" srcOrd="1" destOrd="0" presId="urn:microsoft.com/office/officeart/2005/8/layout/vList2"/>
    <dgm:cxn modelId="{3C36AACD-B864-4967-8945-B2C02F02CDD3}" type="presParOf" srcId="{AC31945E-5ACC-48EF-A7AE-C00D6BEFDECC}" destId="{453A163C-B0FD-4051-A56C-B3690C968D14}" srcOrd="2" destOrd="0" presId="urn:microsoft.com/office/officeart/2005/8/layout/vList2"/>
    <dgm:cxn modelId="{638A0D7F-1341-4A83-BB9F-52D75305C287}" type="presParOf" srcId="{AC31945E-5ACC-48EF-A7AE-C00D6BEFDECC}" destId="{82F2E6DF-3CDB-4863-B547-F0312548C7E3}" srcOrd="3" destOrd="0" presId="urn:microsoft.com/office/officeart/2005/8/layout/vList2"/>
    <dgm:cxn modelId="{89386272-DCF3-4785-BFF3-AFCAFA673B00}" type="presParOf" srcId="{AC31945E-5ACC-48EF-A7AE-C00D6BEFDECC}" destId="{25770E73-371A-4A30-B9BA-A1E0F63CEEB3}" srcOrd="4" destOrd="0" presId="urn:microsoft.com/office/officeart/2005/8/layout/vList2"/>
    <dgm:cxn modelId="{3358EDA9-7136-41EA-948A-601E2761AB4F}" type="presParOf" srcId="{AC31945E-5ACC-48EF-A7AE-C00D6BEFDECC}" destId="{DBAF2BF4-9649-48A4-A6A5-462BE47FD892}" srcOrd="5" destOrd="0" presId="urn:microsoft.com/office/officeart/2005/8/layout/vList2"/>
    <dgm:cxn modelId="{4E4D06FB-AC11-1748-A47B-FF0B56FD3279}" type="presParOf" srcId="{AC31945E-5ACC-48EF-A7AE-C00D6BEFDECC}" destId="{ECCBCB4A-009C-EC48-927D-BC36077A78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18CAB-E469-49BF-BE4D-004CA7DCDDF4}">
      <dsp:nvSpPr>
        <dsp:cNvPr id="0" name=""/>
        <dsp:cNvSpPr/>
      </dsp:nvSpPr>
      <dsp:spPr>
        <a:xfrm>
          <a:off x="3255318" y="0"/>
          <a:ext cx="1623713" cy="1189663"/>
        </a:xfrm>
        <a:prstGeom prst="trapezoid">
          <a:avLst>
            <a:gd name="adj" fmla="val 68375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/>
        </a:p>
      </dsp:txBody>
      <dsp:txXfrm>
        <a:off x="3255318" y="0"/>
        <a:ext cx="1623713" cy="1189663"/>
      </dsp:txXfrm>
    </dsp:sp>
    <dsp:sp modelId="{8548ACEE-37D8-4152-A9AD-C83445DAFFCF}">
      <dsp:nvSpPr>
        <dsp:cNvPr id="0" name=""/>
        <dsp:cNvSpPr/>
      </dsp:nvSpPr>
      <dsp:spPr>
        <a:xfrm>
          <a:off x="2440305" y="1189663"/>
          <a:ext cx="3253739" cy="1189663"/>
        </a:xfrm>
        <a:prstGeom prst="trapezoid">
          <a:avLst>
            <a:gd name="adj" fmla="val 68375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3009709" y="1189663"/>
        <a:ext cx="2114931" cy="1189663"/>
      </dsp:txXfrm>
    </dsp:sp>
    <dsp:sp modelId="{72C3D67A-9AD5-49A3-BD6D-9B7EB7DAC576}">
      <dsp:nvSpPr>
        <dsp:cNvPr id="0" name=""/>
        <dsp:cNvSpPr/>
      </dsp:nvSpPr>
      <dsp:spPr>
        <a:xfrm>
          <a:off x="1626870" y="2379326"/>
          <a:ext cx="4880610" cy="1189663"/>
        </a:xfrm>
        <a:prstGeom prst="trapezoid">
          <a:avLst>
            <a:gd name="adj" fmla="val 68375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</dsp:txBody>
      <dsp:txXfrm>
        <a:off x="2480976" y="2379326"/>
        <a:ext cx="3172396" cy="1189663"/>
      </dsp:txXfrm>
    </dsp:sp>
    <dsp:sp modelId="{935B3999-6806-4F51-91CD-861F54DE4BEF}">
      <dsp:nvSpPr>
        <dsp:cNvPr id="0" name=""/>
        <dsp:cNvSpPr/>
      </dsp:nvSpPr>
      <dsp:spPr>
        <a:xfrm>
          <a:off x="813435" y="3568989"/>
          <a:ext cx="6507479" cy="1189663"/>
        </a:xfrm>
        <a:prstGeom prst="trapezoid">
          <a:avLst>
            <a:gd name="adj" fmla="val 68375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1952244" y="3568989"/>
        <a:ext cx="4229862" cy="1189663"/>
      </dsp:txXfrm>
    </dsp:sp>
    <dsp:sp modelId="{08D27FFE-F21D-4DC5-9473-1C3998D3CB5B}">
      <dsp:nvSpPr>
        <dsp:cNvPr id="0" name=""/>
        <dsp:cNvSpPr/>
      </dsp:nvSpPr>
      <dsp:spPr>
        <a:xfrm>
          <a:off x="0" y="4709531"/>
          <a:ext cx="8134350" cy="1189663"/>
        </a:xfrm>
        <a:prstGeom prst="trapezoid">
          <a:avLst>
            <a:gd name="adj" fmla="val 68375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200" kern="1200" dirty="0"/>
        </a:p>
      </dsp:txBody>
      <dsp:txXfrm>
        <a:off x="1423511" y="4709531"/>
        <a:ext cx="5287327" cy="1189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A179-E63B-49F3-A831-51889C06497C}">
      <dsp:nvSpPr>
        <dsp:cNvPr id="0" name=""/>
        <dsp:cNvSpPr/>
      </dsp:nvSpPr>
      <dsp:spPr>
        <a:xfrm>
          <a:off x="0" y="161474"/>
          <a:ext cx="9449677" cy="12248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/>
              <a:latin typeface="Montserrat Regular"/>
              <a:cs typeface="Montserrat Regular"/>
            </a:rPr>
            <a:t>DECLARACIÓN DE CARACAS (OPS/OMS, 1990)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effectLst/>
              <a:latin typeface="Montserrat Regular"/>
              <a:cs typeface="Montserrat Regular"/>
            </a:rPr>
            <a:t>Reestructuración de la Atención Psiquiátrica dentro de los Sistemas Locales de Salud</a:t>
          </a:r>
          <a:endParaRPr lang="es-MX" sz="1600" b="0" kern="1200" dirty="0">
            <a:effectLst/>
            <a:latin typeface="Montserrat Regular"/>
            <a:cs typeface="Montserrat Regular"/>
          </a:endParaRPr>
        </a:p>
      </dsp:txBody>
      <dsp:txXfrm>
        <a:off x="59791" y="221265"/>
        <a:ext cx="9330095" cy="1105236"/>
      </dsp:txXfrm>
    </dsp:sp>
    <dsp:sp modelId="{453A163C-B0FD-4051-A56C-B3690C968D14}">
      <dsp:nvSpPr>
        <dsp:cNvPr id="0" name=""/>
        <dsp:cNvSpPr/>
      </dsp:nvSpPr>
      <dsp:spPr>
        <a:xfrm>
          <a:off x="0" y="1573493"/>
          <a:ext cx="9449677" cy="11857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/>
              <a:latin typeface="Montserrat Regular"/>
              <a:cs typeface="Montserrat Regular"/>
            </a:rPr>
            <a:t>PRINCIPIOS DE BRASILIA (OPS/OMS, 2005)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effectLst/>
              <a:latin typeface="Montserrat Regular"/>
              <a:cs typeface="Montserrat Regular"/>
            </a:rPr>
            <a:t>Rectores para el Desarrollo de la Atención en Salud Mental en las Américas</a:t>
          </a:r>
          <a:endParaRPr lang="es-MX" sz="1600" b="0" kern="1200" dirty="0">
            <a:effectLst/>
            <a:latin typeface="Montserrat Regular"/>
            <a:cs typeface="Montserrat Regular"/>
          </a:endParaRPr>
        </a:p>
      </dsp:txBody>
      <dsp:txXfrm>
        <a:off x="57886" y="1631379"/>
        <a:ext cx="9333905" cy="1070023"/>
      </dsp:txXfrm>
    </dsp:sp>
    <dsp:sp modelId="{25770E73-371A-4A30-B9BA-A1E0F63CEEB3}">
      <dsp:nvSpPr>
        <dsp:cNvPr id="0" name=""/>
        <dsp:cNvSpPr/>
      </dsp:nvSpPr>
      <dsp:spPr>
        <a:xfrm>
          <a:off x="0" y="2946489"/>
          <a:ext cx="9449677" cy="1219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/>
              <a:latin typeface="Montserrat Regular"/>
              <a:cs typeface="Montserrat Regular"/>
            </a:rPr>
            <a:t>CONSENSO PANAMÁ (OPS/OMS, 2010)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effectLst/>
              <a:latin typeface="Montserrat Regular"/>
              <a:cs typeface="Montserrat Regular"/>
            </a:rPr>
            <a:t>Conferencia Regional de Salud Mental</a:t>
          </a:r>
        </a:p>
      </dsp:txBody>
      <dsp:txXfrm>
        <a:off x="59542" y="3006031"/>
        <a:ext cx="9330593" cy="1100636"/>
      </dsp:txXfrm>
    </dsp:sp>
    <dsp:sp modelId="{ECCBCB4A-009C-EC48-927D-BC36077A789B}">
      <dsp:nvSpPr>
        <dsp:cNvPr id="0" name=""/>
        <dsp:cNvSpPr/>
      </dsp:nvSpPr>
      <dsp:spPr>
        <a:xfrm>
          <a:off x="0" y="4353409"/>
          <a:ext cx="9449677" cy="11213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/>
              <a:latin typeface="Montserrat Regular"/>
              <a:cs typeface="Montserrat Regular"/>
            </a:rPr>
            <a:t>METAS Y OBJETIVOS DEL DESARROLLO SUSTENTABLE (OMS, 2017)</a:t>
          </a:r>
        </a:p>
      </dsp:txBody>
      <dsp:txXfrm>
        <a:off x="54741" y="4408150"/>
        <a:ext cx="9340195" cy="101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F873E-FF22-4A7C-AC02-A3D9E8B25BFC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47813" y="1200150"/>
            <a:ext cx="42195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2947-2C70-40DA-8B51-A75E5CD85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4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42947-2C70-40DA-8B51-A75E5CD8563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4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42947-2C70-40DA-8B51-A75E5CD8563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41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42947-2C70-40DA-8B51-A75E5CD8563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62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BF5A-D8CA-4C24-98A6-3FF8F8BD0A6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42947-2C70-40DA-8B51-A75E5CD8563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23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b="-1"/>
          <a:stretch/>
        </p:blipFill>
        <p:spPr>
          <a:xfrm>
            <a:off x="0" y="0"/>
            <a:ext cx="10080191" cy="752015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723859" y="6961243"/>
            <a:ext cx="841459" cy="3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6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4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0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880"/>
            <a:ext cx="10080191" cy="777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5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4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880"/>
            <a:ext cx="10080191" cy="777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40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880"/>
            <a:ext cx="10080191" cy="777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880"/>
            <a:ext cx="10080191" cy="777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4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880"/>
            <a:ext cx="10080191" cy="777151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1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70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8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BEFC-D0AA-4EB2-B3EE-906586ABE7A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8E42-765F-4647-910F-288DDEDD4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7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13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diagramColors" Target="../diagrams/colors1.xml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diagramQuickStyle" Target="../diagrams/quickStyle1.xml" /><Relationship Id="rId11" Type="http://schemas.openxmlformats.org/officeDocument/2006/relationships/image" Target="../media/image10.svg" /><Relationship Id="rId5" Type="http://schemas.openxmlformats.org/officeDocument/2006/relationships/diagramLayout" Target="../diagrams/layout1.xml" /><Relationship Id="rId10" Type="http://schemas.openxmlformats.org/officeDocument/2006/relationships/image" Target="../media/image9.png" /><Relationship Id="rId4" Type="http://schemas.openxmlformats.org/officeDocument/2006/relationships/diagramData" Target="../diagrams/data1.xml" /><Relationship Id="rId9" Type="http://schemas.openxmlformats.org/officeDocument/2006/relationships/image" Target="../media/image8.png" /><Relationship Id="rId14" Type="http://schemas.openxmlformats.org/officeDocument/2006/relationships/image" Target="../media/image13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/>
          <p:cNvSpPr/>
          <p:nvPr/>
        </p:nvSpPr>
        <p:spPr>
          <a:xfrm>
            <a:off x="0" y="0"/>
            <a:ext cx="10080625" cy="774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88">
              <a:solidFill>
                <a:prstClr val="black"/>
              </a:solidFill>
            </a:endParaRP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979071" y="3064355"/>
            <a:ext cx="8127504" cy="17324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400" b="1" dirty="0">
                <a:solidFill>
                  <a:schemeClr val="bg1"/>
                </a:solidFill>
                <a:latin typeface="Montserrat" panose="00000500000000000000" pitchFamily="2" charset="0"/>
                <a:cs typeface="Avenir Roman"/>
              </a:rPr>
              <a:t>EL FUTURO DE LA SALUD MENTAL Y LAS ADICCIONES EN MÉXICO</a:t>
            </a:r>
            <a:endParaRPr lang="es-ES_tradnl" sz="3400" b="1" dirty="0">
              <a:solidFill>
                <a:srgbClr val="FFFFFF"/>
              </a:solidFill>
              <a:latin typeface="Montserrat" panose="00000500000000000000" pitchFamily="2" charset="0"/>
              <a:cs typeface="Avenir Book"/>
            </a:endParaRPr>
          </a:p>
        </p:txBody>
      </p:sp>
      <p:sp>
        <p:nvSpPr>
          <p:cNvPr id="22" name="Subtítulo 5">
            <a:extLst>
              <a:ext uri="{FF2B5EF4-FFF2-40B4-BE49-F238E27FC236}">
                <a16:creationId xmlns:a16="http://schemas.microsoft.com/office/drawing/2014/main" id="{C8DDF126-9D96-4F4D-BC7B-53042EDDEE17}"/>
              </a:ext>
            </a:extLst>
          </p:cNvPr>
          <p:cNvSpPr txBox="1">
            <a:spLocks/>
          </p:cNvSpPr>
          <p:nvPr/>
        </p:nvSpPr>
        <p:spPr>
          <a:xfrm>
            <a:off x="3038137" y="4853925"/>
            <a:ext cx="4020225" cy="1297660"/>
          </a:xfrm>
          <a:prstGeom prst="rect">
            <a:avLst/>
          </a:prstGeom>
        </p:spPr>
        <p:txBody>
          <a:bodyPr>
            <a:no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819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654" dirty="0">
                <a:solidFill>
                  <a:schemeClr val="bg1"/>
                </a:solidFill>
                <a:latin typeface="Montserrat Medium" panose="00000600000000000000" pitchFamily="2" charset="0"/>
              </a:rPr>
              <a:t>Dr. Juan Manuel Quijada </a:t>
            </a:r>
            <a:r>
              <a:rPr lang="en-US" sz="1654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Gaytán</a:t>
            </a:r>
            <a:endParaRPr lang="en-US" sz="1654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s-ES_tradnl" sz="1654" b="1" dirty="0">
                <a:solidFill>
                  <a:srgbClr val="FFFFFF"/>
                </a:solidFill>
                <a:latin typeface="Montserrat" panose="00000500000000000000" pitchFamily="2" charset="0"/>
                <a:cs typeface="Avenir Book"/>
              </a:rPr>
              <a:t>Líder de Proyecto </a:t>
            </a:r>
          </a:p>
          <a:p>
            <a:pPr marL="0" indent="0" algn="ctr">
              <a:buNone/>
            </a:pPr>
            <a:endParaRPr lang="es-ES_tradnl" sz="1819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s-ES_tradnl" sz="1488" dirty="0">
              <a:latin typeface="Montserrat" panose="00000500000000000000" pitchFamily="2" charset="0"/>
            </a:endParaRPr>
          </a:p>
        </p:txBody>
      </p:sp>
      <p:sp>
        <p:nvSpPr>
          <p:cNvPr id="23" name="object 3"/>
          <p:cNvSpPr/>
          <p:nvPr/>
        </p:nvSpPr>
        <p:spPr>
          <a:xfrm>
            <a:off x="2961190" y="382130"/>
            <a:ext cx="4479440" cy="2647950"/>
          </a:xfrm>
          <a:prstGeom prst="rect">
            <a:avLst/>
          </a:prstGeom>
          <a:blipFill>
            <a:blip r:embed="rId4" cstate="print"/>
            <a:srcRect/>
            <a:stretch>
              <a:fillRect t="-28964" b="-3806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88">
              <a:solidFill>
                <a:prstClr val="black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12250" y="4796775"/>
            <a:ext cx="7272000" cy="0"/>
          </a:xfrm>
          <a:prstGeom prst="line">
            <a:avLst/>
          </a:prstGeom>
          <a:ln>
            <a:solidFill>
              <a:srgbClr val="F0CD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Subtítulo 5">
            <a:extLst>
              <a:ext uri="{FF2B5EF4-FFF2-40B4-BE49-F238E27FC236}">
                <a16:creationId xmlns:a16="http://schemas.microsoft.com/office/drawing/2014/main" id="{C8DDF126-9D96-4F4D-BC7B-53042EDDEE17}"/>
              </a:ext>
            </a:extLst>
          </p:cNvPr>
          <p:cNvSpPr txBox="1">
            <a:spLocks/>
          </p:cNvSpPr>
          <p:nvPr/>
        </p:nvSpPr>
        <p:spPr>
          <a:xfrm>
            <a:off x="5430517" y="6681026"/>
            <a:ext cx="4020225" cy="7254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400" i="1" dirty="0">
                <a:solidFill>
                  <a:schemeClr val="bg1"/>
                </a:solidFill>
                <a:latin typeface="Montserrat Medium" panose="00000600000000000000" pitchFamily="2" charset="0"/>
              </a:rPr>
              <a:t>Febrero 12, 2020</a:t>
            </a:r>
            <a:endParaRPr lang="es-ES_tradnl" sz="1400" i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Subtítulo 5">
            <a:extLst>
              <a:ext uri="{FF2B5EF4-FFF2-40B4-BE49-F238E27FC236}">
                <a16:creationId xmlns:a16="http://schemas.microsoft.com/office/drawing/2014/main" id="{C8DDF126-9D96-4F4D-BC7B-53042EDDEE17}"/>
              </a:ext>
            </a:extLst>
          </p:cNvPr>
          <p:cNvSpPr txBox="1">
            <a:spLocks/>
          </p:cNvSpPr>
          <p:nvPr/>
        </p:nvSpPr>
        <p:spPr>
          <a:xfrm>
            <a:off x="381000" y="6681026"/>
            <a:ext cx="6362700" cy="7254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i="1" dirty="0">
                <a:solidFill>
                  <a:schemeClr val="bg1"/>
                </a:solidFill>
                <a:latin typeface="Montserrat Medium" panose="00000600000000000000" pitchFamily="2" charset="0"/>
              </a:rPr>
              <a:t>Academia Nacional </a:t>
            </a:r>
            <a:r>
              <a:rPr lang="es-MX" sz="1400" i="1">
                <a:solidFill>
                  <a:schemeClr val="bg1"/>
                </a:solidFill>
                <a:latin typeface="Montserrat Medium" panose="00000600000000000000" pitchFamily="2" charset="0"/>
              </a:rPr>
              <a:t>de Medicina, </a:t>
            </a:r>
            <a:r>
              <a:rPr lang="es-MX" sz="1400" i="1" dirty="0">
                <a:solidFill>
                  <a:schemeClr val="bg1"/>
                </a:solidFill>
                <a:latin typeface="Montserrat Medium" panose="00000600000000000000" pitchFamily="2" charset="0"/>
              </a:rPr>
              <a:t>CDMX</a:t>
            </a:r>
            <a:endParaRPr lang="es-ES_tradnl" sz="1400" i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8" descr="Resultado de imagen de logo academia nacional de medicina,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5703" r="20223" b="5057"/>
          <a:stretch/>
        </p:blipFill>
        <p:spPr bwMode="auto">
          <a:xfrm>
            <a:off x="8162219" y="514484"/>
            <a:ext cx="1044062" cy="10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8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5939570"/>
            <a:ext cx="10080625" cy="84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8"/>
          </a:p>
        </p:txBody>
      </p:sp>
      <p:pic>
        <p:nvPicPr>
          <p:cNvPr id="6" name="Imagen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r="985"/>
          <a:stretch/>
        </p:blipFill>
        <p:spPr bwMode="auto">
          <a:xfrm>
            <a:off x="-1" y="1874885"/>
            <a:ext cx="7130305" cy="4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12105"/>
              </p:ext>
            </p:extLst>
          </p:nvPr>
        </p:nvGraphicFramePr>
        <p:xfrm>
          <a:off x="345003" y="1351720"/>
          <a:ext cx="9449677" cy="563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Estándares Técnicos Interamericanos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8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EB7E6-6082-4EFB-8011-FC3BEA1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71" y="3042360"/>
            <a:ext cx="8656908" cy="2731933"/>
          </a:xfrm>
        </p:spPr>
        <p:txBody>
          <a:bodyPr>
            <a:normAutofit/>
          </a:bodyPr>
          <a:lstStyle/>
          <a:p>
            <a:pPr lvl="1" algn="just">
              <a:buClr>
                <a:srgbClr val="990033"/>
              </a:buClr>
            </a:pPr>
            <a:r>
              <a:rPr lang="es-MX" sz="2400" dirty="0"/>
              <a:t>ATENCIÓN fundamentada</a:t>
            </a:r>
            <a:r>
              <a:rPr lang="es-MX" sz="2400" dirty="0">
                <a:solidFill>
                  <a:srgbClr val="990033"/>
                </a:solidFill>
              </a:rPr>
              <a:t> científicamente</a:t>
            </a:r>
            <a:r>
              <a:rPr lang="es-MX" sz="2400" dirty="0"/>
              <a:t>, al</a:t>
            </a:r>
            <a:r>
              <a:rPr lang="es-MX" sz="2400" dirty="0">
                <a:solidFill>
                  <a:srgbClr val="990033"/>
                </a:solidFill>
              </a:rPr>
              <a:t> alcance de todos</a:t>
            </a:r>
            <a:r>
              <a:rPr lang="es-MX" sz="2400" dirty="0"/>
              <a:t>,</a:t>
            </a:r>
            <a:r>
              <a:rPr lang="es-MX" sz="2400" b="1" dirty="0"/>
              <a:t> </a:t>
            </a:r>
            <a:r>
              <a:rPr lang="es-MX" sz="2400" dirty="0">
                <a:solidFill>
                  <a:srgbClr val="990033"/>
                </a:solidFill>
              </a:rPr>
              <a:t>cercana</a:t>
            </a:r>
            <a:r>
              <a:rPr lang="es-MX" sz="2400" dirty="0"/>
              <a:t> al lugar de residencia – Principio VI.</a:t>
            </a:r>
          </a:p>
          <a:p>
            <a:pPr lvl="1" algn="just">
              <a:buClr>
                <a:srgbClr val="990033"/>
              </a:buClr>
            </a:pPr>
            <a:r>
              <a:rPr lang="es-MX" sz="2400" dirty="0"/>
              <a:t>Atención INTERSECTORIAL y ORGANIZADA – Principio VII. </a:t>
            </a:r>
          </a:p>
          <a:p>
            <a:pPr lvl="2" algn="just">
              <a:buClr>
                <a:srgbClr val="990033"/>
              </a:buClr>
            </a:pPr>
            <a:r>
              <a:rPr lang="es-MX" sz="2400" dirty="0"/>
              <a:t>Promoción, prevención, tratamiento y rehabilitación en comunidad.</a:t>
            </a:r>
          </a:p>
          <a:p>
            <a:pPr lvl="2" algn="just">
              <a:buClr>
                <a:srgbClr val="990033"/>
              </a:buClr>
            </a:pPr>
            <a:r>
              <a:rPr lang="es-MX" sz="2400" dirty="0"/>
              <a:t>Referencia y consulta de casos, trabajo en equipo y atender necesidades de salud de la comunidad.</a:t>
            </a:r>
            <a:endParaRPr lang="es-MX" dirty="0"/>
          </a:p>
          <a:p>
            <a:endParaRPr lang="es-MX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Otros Estándares Técnicos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8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315473" y="1526559"/>
            <a:ext cx="9449677" cy="1043224"/>
            <a:chOff x="0" y="25456"/>
            <a:chExt cx="9449677" cy="10432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ctángulo redondeado 10"/>
            <p:cNvSpPr/>
            <p:nvPr/>
          </p:nvSpPr>
          <p:spPr>
            <a:xfrm>
              <a:off x="0" y="25456"/>
              <a:ext cx="9449677" cy="104322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455398" y="226158"/>
              <a:ext cx="7946678" cy="630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>
                  <a:effectLst/>
                  <a:latin typeface="Montserrat Regular"/>
                  <a:cs typeface="Montserrat Regular"/>
                </a:rPr>
                <a:t>DECLARACIÓN DE ALMA ATA (1976)</a:t>
              </a:r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effectLst/>
                  <a:latin typeface="Montserrat Regular"/>
                  <a:cs typeface="Montserrat Regular"/>
                </a:rPr>
                <a:t>Principios para la Atención Primaria Salud Integral</a:t>
              </a:r>
              <a:endParaRPr lang="es-MX" sz="1600" b="1" kern="1200" dirty="0">
                <a:effectLst/>
                <a:latin typeface="Montserrat Regular"/>
                <a:cs typeface="Montserra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27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603" t="20346" r="9280" b="9282"/>
          <a:stretch/>
        </p:blipFill>
        <p:spPr>
          <a:xfrm>
            <a:off x="-1" y="1078282"/>
            <a:ext cx="10080625" cy="6222746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ENPA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9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Nuevo Modelo Mexicano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8087" t="26821" r="13631" b="9854"/>
          <a:stretch/>
        </p:blipFill>
        <p:spPr>
          <a:xfrm>
            <a:off x="-2287" y="1049446"/>
            <a:ext cx="10082912" cy="63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Esfuerzo Coordinado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7994" t="27036" r="13700" b="10464"/>
          <a:stretch/>
        </p:blipFill>
        <p:spPr>
          <a:xfrm>
            <a:off x="17584" y="1127073"/>
            <a:ext cx="10060727" cy="62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8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Factores de Riesgo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7872" t="27037" r="13814" b="10463"/>
          <a:stretch/>
        </p:blipFill>
        <p:spPr>
          <a:xfrm>
            <a:off x="0" y="1127076"/>
            <a:ext cx="10063614" cy="62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ENPA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7916" t="26787" r="13629" b="10867"/>
          <a:stretch/>
        </p:blipFill>
        <p:spPr>
          <a:xfrm>
            <a:off x="0" y="1162234"/>
            <a:ext cx="10081667" cy="62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/>
          <p:cNvSpPr/>
          <p:nvPr/>
        </p:nvSpPr>
        <p:spPr>
          <a:xfrm>
            <a:off x="0" y="0"/>
            <a:ext cx="10080625" cy="774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88">
              <a:solidFill>
                <a:prstClr val="black"/>
              </a:solidFill>
            </a:endParaRP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979071" y="4734896"/>
            <a:ext cx="8127504" cy="17324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400" b="1" dirty="0">
                <a:solidFill>
                  <a:schemeClr val="bg1"/>
                </a:solidFill>
                <a:latin typeface="Montserrat" panose="00000500000000000000" pitchFamily="2" charset="0"/>
                <a:cs typeface="Avenir Roman"/>
              </a:rPr>
              <a:t>COMISION NACIONAL DE SALUD MENTAL Y ADICCIONES </a:t>
            </a:r>
            <a:endParaRPr lang="es-ES_tradnl" sz="3400" b="1" dirty="0">
              <a:solidFill>
                <a:schemeClr val="bg1"/>
              </a:solidFill>
              <a:latin typeface="Montserrat" panose="00000500000000000000" pitchFamily="2" charset="0"/>
              <a:cs typeface="Avenir Book"/>
            </a:endParaRPr>
          </a:p>
        </p:txBody>
      </p:sp>
      <p:sp>
        <p:nvSpPr>
          <p:cNvPr id="23" name="object 3"/>
          <p:cNvSpPr/>
          <p:nvPr/>
        </p:nvSpPr>
        <p:spPr>
          <a:xfrm>
            <a:off x="2961190" y="1296530"/>
            <a:ext cx="4479440" cy="2647950"/>
          </a:xfrm>
          <a:prstGeom prst="rect">
            <a:avLst/>
          </a:prstGeom>
          <a:blipFill>
            <a:blip r:embed="rId4" cstate="print"/>
            <a:srcRect/>
            <a:stretch>
              <a:fillRect t="-28964" b="-3806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88">
              <a:solidFill>
                <a:prstClr val="black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12250" y="4392333"/>
            <a:ext cx="7272000" cy="0"/>
          </a:xfrm>
          <a:prstGeom prst="line">
            <a:avLst/>
          </a:prstGeom>
          <a:ln>
            <a:solidFill>
              <a:srgbClr val="F0CD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9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046"/>
            <a:ext cx="10080625" cy="83134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5828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403613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1981200" y="65253"/>
            <a:ext cx="7658099" cy="10704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8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Objetivo General</a:t>
            </a:r>
            <a:endParaRPr lang="es-ES_tradnl" sz="38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2050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-1" y="972950"/>
            <a:ext cx="10080625" cy="6767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88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23492" y="1980440"/>
            <a:ext cx="6052038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4200" dirty="0">
                <a:solidFill>
                  <a:schemeClr val="bg1"/>
                </a:solidFill>
                <a:latin typeface="Montserrat Regular"/>
                <a:cs typeface="Montserrat Regular"/>
              </a:rPr>
              <a:t>Reestructurar los servicios de salud mental y adicciones, dentro del Modelo de Atención Primaria a la Salud Integral (APS-I) </a:t>
            </a:r>
            <a:endParaRPr lang="es-MX" sz="4200" dirty="0">
              <a:solidFill>
                <a:schemeClr val="bg1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8013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887286" y="65253"/>
            <a:ext cx="6066421" cy="81104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Combinación Óptima Servicios de Salud Mental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20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0FE7EAB-4A38-4C47-8C25-EF9B0F6DF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801554"/>
              </p:ext>
            </p:extLst>
          </p:nvPr>
        </p:nvGraphicFramePr>
        <p:xfrm>
          <a:off x="952501" y="1135693"/>
          <a:ext cx="8134350" cy="594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8F99926-ED2A-4A5B-AA94-9AFBE1E5D4E7}"/>
              </a:ext>
            </a:extLst>
          </p:cNvPr>
          <p:cNvSpPr txBox="1"/>
          <p:nvPr/>
        </p:nvSpPr>
        <p:spPr>
          <a:xfrm>
            <a:off x="3887287" y="2494380"/>
            <a:ext cx="22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HOSPITAL GENERAL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3269918" y="3625258"/>
            <a:ext cx="34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CENTRO COMUNITARIO DE SALUD MENTAL Y ADICCIONES (CAPA)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154315" y="1662408"/>
            <a:ext cx="17426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500" b="1" dirty="0">
                <a:solidFill>
                  <a:schemeClr val="bg1"/>
                </a:solidFill>
              </a:rPr>
              <a:t>HOSPITAL PSIQUIÁTRICO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20573" y="2792990"/>
            <a:ext cx="2077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</a:rPr>
              <a:t>Servicio de Psiquiatría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13969" y="3076022"/>
            <a:ext cx="3049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Centro Integral de Salud Mental 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94739" y="4237389"/>
            <a:ext cx="38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Centro Residencial / Línea de la Vida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2364540" y="4913992"/>
            <a:ext cx="53697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600" b="1" dirty="0">
                <a:solidFill>
                  <a:schemeClr val="bg1"/>
                </a:solidFill>
              </a:rPr>
              <a:t>CUIDADO INFORMAL COMUNITARIO</a:t>
            </a:r>
            <a:endParaRPr lang="es-MX" sz="2600" b="1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015012" y="5337796"/>
            <a:ext cx="38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Promotores Comunitarios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2880876" y="6006057"/>
            <a:ext cx="427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schemeClr val="bg1"/>
                </a:solidFill>
              </a:rPr>
              <a:t>AUTOCUIDADO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077056" y="6501312"/>
            <a:ext cx="38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Educación Básica en Salud Mental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30" name="7 Rectángulo"/>
          <p:cNvSpPr/>
          <p:nvPr/>
        </p:nvSpPr>
        <p:spPr>
          <a:xfrm>
            <a:off x="1617478" y="7589660"/>
            <a:ext cx="8336230" cy="21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 M., </a:t>
            </a:r>
            <a:r>
              <a:rPr lang="en-US" sz="8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Saraceno</a:t>
            </a:r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Drew N. y cols. (</a:t>
            </a:r>
            <a:r>
              <a:rPr lang="es-MX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2004). </a:t>
            </a:r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policy and plans: promoting an optimal mix of services in developing countries. International Journal of Mental Health, 33, 4-16. </a:t>
            </a:r>
          </a:p>
        </p:txBody>
      </p:sp>
      <p:sp>
        <p:nvSpPr>
          <p:cNvPr id="31" name="16 Rectángulo"/>
          <p:cNvSpPr/>
          <p:nvPr/>
        </p:nvSpPr>
        <p:spPr>
          <a:xfrm rot="16200000">
            <a:off x="-1444226" y="3732179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Frecuencia de Solicitud de Servicios</a:t>
            </a:r>
          </a:p>
        </p:txBody>
      </p:sp>
      <p:sp>
        <p:nvSpPr>
          <p:cNvPr id="32" name="18 Rectángulo"/>
          <p:cNvSpPr/>
          <p:nvPr/>
        </p:nvSpPr>
        <p:spPr>
          <a:xfrm>
            <a:off x="373755" y="1038447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Bajo</a:t>
            </a:r>
          </a:p>
        </p:txBody>
      </p:sp>
      <p:sp>
        <p:nvSpPr>
          <p:cNvPr id="33" name="19 Rectángulo"/>
          <p:cNvSpPr/>
          <p:nvPr/>
        </p:nvSpPr>
        <p:spPr>
          <a:xfrm>
            <a:off x="373755" y="7059211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Alto</a:t>
            </a:r>
          </a:p>
        </p:txBody>
      </p:sp>
      <p:cxnSp>
        <p:nvCxnSpPr>
          <p:cNvPr id="34" name="29 Conector recto de flecha"/>
          <p:cNvCxnSpPr>
            <a:stCxn id="32" idx="2"/>
            <a:endCxn id="33" idx="0"/>
          </p:cNvCxnSpPr>
          <p:nvPr/>
        </p:nvCxnSpPr>
        <p:spPr>
          <a:xfrm>
            <a:off x="669088" y="1283450"/>
            <a:ext cx="0" cy="5775761"/>
          </a:xfrm>
          <a:prstGeom prst="straightConnector1">
            <a:avLst/>
          </a:prstGeom>
          <a:ln w="25400">
            <a:solidFill>
              <a:srgbClr val="9411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20 Rectángulo"/>
          <p:cNvSpPr/>
          <p:nvPr/>
        </p:nvSpPr>
        <p:spPr>
          <a:xfrm>
            <a:off x="9102818" y="1050796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Alto</a:t>
            </a:r>
          </a:p>
        </p:txBody>
      </p:sp>
      <p:sp>
        <p:nvSpPr>
          <p:cNvPr id="41" name="21 Rectángulo"/>
          <p:cNvSpPr/>
          <p:nvPr/>
        </p:nvSpPr>
        <p:spPr>
          <a:xfrm>
            <a:off x="9102818" y="7033460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Bajo</a:t>
            </a:r>
          </a:p>
        </p:txBody>
      </p:sp>
      <p:cxnSp>
        <p:nvCxnSpPr>
          <p:cNvPr id="42" name="26 Conector recto de flecha"/>
          <p:cNvCxnSpPr>
            <a:stCxn id="41" idx="0"/>
            <a:endCxn id="40" idx="2"/>
          </p:cNvCxnSpPr>
          <p:nvPr/>
        </p:nvCxnSpPr>
        <p:spPr>
          <a:xfrm flipV="1">
            <a:off x="9398151" y="1295799"/>
            <a:ext cx="0" cy="5737661"/>
          </a:xfrm>
          <a:prstGeom prst="straightConnector1">
            <a:avLst/>
          </a:prstGeom>
          <a:ln w="25400">
            <a:solidFill>
              <a:srgbClr val="9411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6 Rectángulo"/>
          <p:cNvSpPr/>
          <p:nvPr/>
        </p:nvSpPr>
        <p:spPr>
          <a:xfrm rot="5400000">
            <a:off x="7852174" y="3732179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Costo</a:t>
            </a:r>
          </a:p>
        </p:txBody>
      </p:sp>
      <p:cxnSp>
        <p:nvCxnSpPr>
          <p:cNvPr id="47" name="23 Conector recto de flecha"/>
          <p:cNvCxnSpPr/>
          <p:nvPr/>
        </p:nvCxnSpPr>
        <p:spPr>
          <a:xfrm>
            <a:off x="1007674" y="7226090"/>
            <a:ext cx="8028000" cy="1313"/>
          </a:xfrm>
          <a:prstGeom prst="straightConnector1">
            <a:avLst/>
          </a:prstGeom>
          <a:ln w="25400">
            <a:solidFill>
              <a:srgbClr val="9411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16 Rectángulo"/>
          <p:cNvSpPr/>
          <p:nvPr/>
        </p:nvSpPr>
        <p:spPr>
          <a:xfrm>
            <a:off x="3216636" y="7278454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Cantidad de Servicios Solicitados</a:t>
            </a:r>
          </a:p>
        </p:txBody>
      </p:sp>
      <p:pic>
        <p:nvPicPr>
          <p:cNvPr id="5122" name="Picture 2" descr="Resultado de imagen de logo oms,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52" y="1549825"/>
            <a:ext cx="1581719" cy="15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áfico 18" descr="Persona confundida">
            <a:extLst>
              <a:ext uri="{FF2B5EF4-FFF2-40B4-BE49-F238E27FC236}">
                <a16:creationId xmlns:a16="http://schemas.microsoft.com/office/drawing/2014/main" id="{8405DD0E-50C6-42EC-8643-5BA552F80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8146" y="2557444"/>
            <a:ext cx="270551" cy="27055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3187D1A-7327-41E5-A42E-350A6014AE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474" y="2895243"/>
            <a:ext cx="331157" cy="325023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53933BDA-E52E-4246-9DE2-7C508DF0C5BE}"/>
              </a:ext>
            </a:extLst>
          </p:cNvPr>
          <p:cNvSpPr txBox="1"/>
          <p:nvPr/>
        </p:nvSpPr>
        <p:spPr>
          <a:xfrm>
            <a:off x="1719982" y="2557444"/>
            <a:ext cx="1753181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72" b="1" dirty="0"/>
              <a:t>MENTOR</a:t>
            </a:r>
            <a:endParaRPr lang="es-MX" sz="1172" b="1" dirty="0"/>
          </a:p>
        </p:txBody>
      </p:sp>
      <p:pic>
        <p:nvPicPr>
          <p:cNvPr id="38" name="Gráfico 12" descr="Grupo de hombres">
            <a:extLst>
              <a:ext uri="{FF2B5EF4-FFF2-40B4-BE49-F238E27FC236}">
                <a16:creationId xmlns:a16="http://schemas.microsoft.com/office/drawing/2014/main" id="{28014104-7A8C-4575-9041-6297C828B8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60777" y="4988727"/>
            <a:ext cx="342254" cy="342254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273464FF-E3F5-48CC-9CEB-736F9FB1459C}"/>
              </a:ext>
            </a:extLst>
          </p:cNvPr>
          <p:cNvSpPr txBox="1"/>
          <p:nvPr/>
        </p:nvSpPr>
        <p:spPr>
          <a:xfrm>
            <a:off x="660963" y="4918808"/>
            <a:ext cx="1118658" cy="49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70" b="1" dirty="0"/>
              <a:t>PROMOTORES DE BIENESTAR</a:t>
            </a:r>
            <a:endParaRPr lang="es-MX" sz="117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3933BDA-E52E-4246-9DE2-7C508DF0C5BE}"/>
              </a:ext>
            </a:extLst>
          </p:cNvPr>
          <p:cNvSpPr txBox="1"/>
          <p:nvPr/>
        </p:nvSpPr>
        <p:spPr>
          <a:xfrm>
            <a:off x="835483" y="3900540"/>
            <a:ext cx="1753181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72" b="1" dirty="0"/>
              <a:t>GESTOR COMUNITARIO</a:t>
            </a:r>
            <a:endParaRPr lang="es-MX" sz="1172" b="1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3187D1A-7327-41E5-A42E-350A6014AE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6750" y="3873881"/>
            <a:ext cx="331157" cy="325023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53933BDA-E52E-4246-9DE2-7C508DF0C5BE}"/>
              </a:ext>
            </a:extLst>
          </p:cNvPr>
          <p:cNvSpPr txBox="1"/>
          <p:nvPr/>
        </p:nvSpPr>
        <p:spPr>
          <a:xfrm>
            <a:off x="1445650" y="2911259"/>
            <a:ext cx="1753181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72" b="1" dirty="0"/>
              <a:t>GESTOR COMUNITARIO</a:t>
            </a:r>
            <a:endParaRPr lang="es-MX" sz="1172" b="1" dirty="0"/>
          </a:p>
        </p:txBody>
      </p:sp>
    </p:spTree>
    <p:extLst>
      <p:ext uri="{BB962C8B-B14F-4D97-AF65-F5344CB8AC3E}">
        <p14:creationId xmlns:p14="http://schemas.microsoft.com/office/powerpoint/2010/main" val="270868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952501" y="1119927"/>
            <a:ext cx="8134350" cy="5899194"/>
            <a:chOff x="952501" y="1135693"/>
            <a:chExt cx="8134350" cy="5899194"/>
          </a:xfrm>
        </p:grpSpPr>
        <p:sp>
          <p:nvSpPr>
            <p:cNvPr id="43" name="Forma libre 42"/>
            <p:cNvSpPr/>
            <p:nvPr/>
          </p:nvSpPr>
          <p:spPr>
            <a:xfrm>
              <a:off x="4207819" y="1135693"/>
              <a:ext cx="1623713" cy="1189663"/>
            </a:xfrm>
            <a:custGeom>
              <a:avLst/>
              <a:gdLst>
                <a:gd name="connsiteX0" fmla="*/ 0 w 1623713"/>
                <a:gd name="connsiteY0" fmla="*/ 1189663 h 1189663"/>
                <a:gd name="connsiteX1" fmla="*/ 811857 w 1623713"/>
                <a:gd name="connsiteY1" fmla="*/ 0 h 1189663"/>
                <a:gd name="connsiteX2" fmla="*/ 811857 w 1623713"/>
                <a:gd name="connsiteY2" fmla="*/ 0 h 1189663"/>
                <a:gd name="connsiteX3" fmla="*/ 1623713 w 1623713"/>
                <a:gd name="connsiteY3" fmla="*/ 1189663 h 1189663"/>
                <a:gd name="connsiteX4" fmla="*/ 0 w 1623713"/>
                <a:gd name="connsiteY4" fmla="*/ 1189663 h 11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713" h="1189663">
                  <a:moveTo>
                    <a:pt x="0" y="1189663"/>
                  </a:moveTo>
                  <a:lnTo>
                    <a:pt x="811857" y="0"/>
                  </a:lnTo>
                  <a:lnTo>
                    <a:pt x="811857" y="0"/>
                  </a:lnTo>
                  <a:lnTo>
                    <a:pt x="1623713" y="1189663"/>
                  </a:lnTo>
                  <a:lnTo>
                    <a:pt x="0" y="11896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b="1" kern="1200" dirty="0"/>
            </a:p>
          </p:txBody>
        </p:sp>
        <p:sp>
          <p:nvSpPr>
            <p:cNvPr id="45" name="Forma libre 44"/>
            <p:cNvSpPr/>
            <p:nvPr/>
          </p:nvSpPr>
          <p:spPr>
            <a:xfrm>
              <a:off x="3392806" y="2325356"/>
              <a:ext cx="3253739" cy="1189663"/>
            </a:xfrm>
            <a:custGeom>
              <a:avLst/>
              <a:gdLst>
                <a:gd name="connsiteX0" fmla="*/ 0 w 3253739"/>
                <a:gd name="connsiteY0" fmla="*/ 1189663 h 1189663"/>
                <a:gd name="connsiteX1" fmla="*/ 813432 w 3253739"/>
                <a:gd name="connsiteY1" fmla="*/ 0 h 1189663"/>
                <a:gd name="connsiteX2" fmla="*/ 2440307 w 3253739"/>
                <a:gd name="connsiteY2" fmla="*/ 0 h 1189663"/>
                <a:gd name="connsiteX3" fmla="*/ 3253739 w 3253739"/>
                <a:gd name="connsiteY3" fmla="*/ 1189663 h 1189663"/>
                <a:gd name="connsiteX4" fmla="*/ 0 w 3253739"/>
                <a:gd name="connsiteY4" fmla="*/ 1189663 h 11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3739" h="1189663">
                  <a:moveTo>
                    <a:pt x="0" y="1189663"/>
                  </a:moveTo>
                  <a:lnTo>
                    <a:pt x="813432" y="0"/>
                  </a:lnTo>
                  <a:lnTo>
                    <a:pt x="2440307" y="0"/>
                  </a:lnTo>
                  <a:lnTo>
                    <a:pt x="3253739" y="1189663"/>
                  </a:lnTo>
                  <a:lnTo>
                    <a:pt x="0" y="11896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954" tIns="82550" rIns="651954" bIns="82550" numCol="1" spcCol="1270" anchor="ctr" anchorCtr="0">
              <a:noAutofit/>
            </a:bodyPr>
            <a:lstStyle/>
            <a:p>
              <a:pPr lvl="0" algn="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500" kern="1200" dirty="0"/>
            </a:p>
          </p:txBody>
        </p:sp>
        <p:sp>
          <p:nvSpPr>
            <p:cNvPr id="46" name="Forma libre 45"/>
            <p:cNvSpPr/>
            <p:nvPr/>
          </p:nvSpPr>
          <p:spPr>
            <a:xfrm>
              <a:off x="2579371" y="3515019"/>
              <a:ext cx="4880610" cy="1189663"/>
            </a:xfrm>
            <a:custGeom>
              <a:avLst/>
              <a:gdLst>
                <a:gd name="connsiteX0" fmla="*/ 0 w 4880610"/>
                <a:gd name="connsiteY0" fmla="*/ 1189663 h 1189663"/>
                <a:gd name="connsiteX1" fmla="*/ 813432 w 4880610"/>
                <a:gd name="connsiteY1" fmla="*/ 0 h 1189663"/>
                <a:gd name="connsiteX2" fmla="*/ 4067178 w 4880610"/>
                <a:gd name="connsiteY2" fmla="*/ 0 h 1189663"/>
                <a:gd name="connsiteX3" fmla="*/ 4880610 w 4880610"/>
                <a:gd name="connsiteY3" fmla="*/ 1189663 h 1189663"/>
                <a:gd name="connsiteX4" fmla="*/ 0 w 4880610"/>
                <a:gd name="connsiteY4" fmla="*/ 1189663 h 11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0610" h="1189663">
                  <a:moveTo>
                    <a:pt x="0" y="1189663"/>
                  </a:moveTo>
                  <a:lnTo>
                    <a:pt x="813432" y="0"/>
                  </a:lnTo>
                  <a:lnTo>
                    <a:pt x="4067178" y="0"/>
                  </a:lnTo>
                  <a:lnTo>
                    <a:pt x="4880610" y="1189663"/>
                  </a:lnTo>
                  <a:lnTo>
                    <a:pt x="0" y="11896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966" tIns="22860" rIns="876968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kern="1200" dirty="0"/>
            </a:p>
          </p:txBody>
        </p:sp>
        <p:sp>
          <p:nvSpPr>
            <p:cNvPr id="49" name="Forma libre 48"/>
            <p:cNvSpPr/>
            <p:nvPr/>
          </p:nvSpPr>
          <p:spPr>
            <a:xfrm>
              <a:off x="1765936" y="4704682"/>
              <a:ext cx="6507479" cy="1189663"/>
            </a:xfrm>
            <a:custGeom>
              <a:avLst/>
              <a:gdLst>
                <a:gd name="connsiteX0" fmla="*/ 0 w 6507479"/>
                <a:gd name="connsiteY0" fmla="*/ 1189663 h 1189663"/>
                <a:gd name="connsiteX1" fmla="*/ 813432 w 6507479"/>
                <a:gd name="connsiteY1" fmla="*/ 0 h 1189663"/>
                <a:gd name="connsiteX2" fmla="*/ 5694047 w 6507479"/>
                <a:gd name="connsiteY2" fmla="*/ 0 h 1189663"/>
                <a:gd name="connsiteX3" fmla="*/ 6507479 w 6507479"/>
                <a:gd name="connsiteY3" fmla="*/ 1189663 h 1189663"/>
                <a:gd name="connsiteX4" fmla="*/ 0 w 6507479"/>
                <a:gd name="connsiteY4" fmla="*/ 1189663 h 11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479" h="1189663">
                  <a:moveTo>
                    <a:pt x="0" y="1189663"/>
                  </a:moveTo>
                  <a:lnTo>
                    <a:pt x="813432" y="0"/>
                  </a:lnTo>
                  <a:lnTo>
                    <a:pt x="5694047" y="0"/>
                  </a:lnTo>
                  <a:lnTo>
                    <a:pt x="6507479" y="1189663"/>
                  </a:lnTo>
                  <a:lnTo>
                    <a:pt x="0" y="11896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9289" tIns="30480" rIns="1169288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400" kern="1200" dirty="0"/>
            </a:p>
          </p:txBody>
        </p:sp>
        <p:sp>
          <p:nvSpPr>
            <p:cNvPr id="50" name="Forma libre 49"/>
            <p:cNvSpPr/>
            <p:nvPr/>
          </p:nvSpPr>
          <p:spPr>
            <a:xfrm>
              <a:off x="952501" y="5845224"/>
              <a:ext cx="8134350" cy="1189663"/>
            </a:xfrm>
            <a:custGeom>
              <a:avLst/>
              <a:gdLst>
                <a:gd name="connsiteX0" fmla="*/ 0 w 8134350"/>
                <a:gd name="connsiteY0" fmla="*/ 1189663 h 1189663"/>
                <a:gd name="connsiteX1" fmla="*/ 813432 w 8134350"/>
                <a:gd name="connsiteY1" fmla="*/ 0 h 1189663"/>
                <a:gd name="connsiteX2" fmla="*/ 7320918 w 8134350"/>
                <a:gd name="connsiteY2" fmla="*/ 0 h 1189663"/>
                <a:gd name="connsiteX3" fmla="*/ 8134350 w 8134350"/>
                <a:gd name="connsiteY3" fmla="*/ 1189663 h 1189663"/>
                <a:gd name="connsiteX4" fmla="*/ 0 w 8134350"/>
                <a:gd name="connsiteY4" fmla="*/ 1189663 h 11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350" h="1189663">
                  <a:moveTo>
                    <a:pt x="0" y="1189663"/>
                  </a:moveTo>
                  <a:lnTo>
                    <a:pt x="813432" y="0"/>
                  </a:lnTo>
                  <a:lnTo>
                    <a:pt x="7320918" y="0"/>
                  </a:lnTo>
                  <a:lnTo>
                    <a:pt x="8134350" y="1189663"/>
                  </a:lnTo>
                  <a:lnTo>
                    <a:pt x="0" y="11896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2251" tIns="78740" rIns="1502252" bIns="7874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200" kern="1200" dirty="0"/>
            </a:p>
          </p:txBody>
        </p:sp>
      </p:grpSp>
      <p:sp>
        <p:nvSpPr>
          <p:cNvPr id="1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695700" y="65253"/>
            <a:ext cx="6258008" cy="81104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Distribución Actual de los Servicios de Salud Mental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20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3269918" y="3625258"/>
            <a:ext cx="34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CENTRO COMUNITARIO DE SALUD MENTAL Y ADICCIONES (CAPA)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306715" y="1504143"/>
            <a:ext cx="14082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500" b="1" dirty="0">
                <a:solidFill>
                  <a:schemeClr val="bg1"/>
                </a:solidFill>
              </a:rPr>
              <a:t>AUTO-CUIDADO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94739" y="4237389"/>
            <a:ext cx="38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Centro Residencial / Línea de la Vida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3623900" y="2490834"/>
            <a:ext cx="2812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CUIDADO INFORMAL COMUNITARIO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069645" y="3072685"/>
            <a:ext cx="38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Promotores Comunitarios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BAC5AED-C296-4B7A-B69B-503031972EC5}"/>
              </a:ext>
            </a:extLst>
          </p:cNvPr>
          <p:cNvSpPr/>
          <p:nvPr/>
        </p:nvSpPr>
        <p:spPr>
          <a:xfrm>
            <a:off x="2880876" y="6129152"/>
            <a:ext cx="427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schemeClr val="bg1"/>
                </a:solidFill>
              </a:rPr>
              <a:t>HOSPITAL PSIQUIÁTRICO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46270" y="2031125"/>
            <a:ext cx="351692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solidFill>
                  <a:schemeClr val="bg1"/>
                </a:solidFill>
              </a:rPr>
              <a:t>Educación Básica en Salud Mental</a:t>
            </a:r>
            <a:endParaRPr lang="es-MX" sz="700" dirty="0">
              <a:solidFill>
                <a:schemeClr val="bg1"/>
              </a:solidFill>
            </a:endParaRPr>
          </a:p>
        </p:txBody>
      </p:sp>
      <p:sp>
        <p:nvSpPr>
          <p:cNvPr id="30" name="7 Rectángulo"/>
          <p:cNvSpPr/>
          <p:nvPr/>
        </p:nvSpPr>
        <p:spPr>
          <a:xfrm>
            <a:off x="1617478" y="7589660"/>
            <a:ext cx="8336230" cy="21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 M., </a:t>
            </a:r>
            <a:r>
              <a:rPr lang="en-US" sz="8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Saraceno</a:t>
            </a:r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Drew N. y cols. (</a:t>
            </a:r>
            <a:r>
              <a:rPr lang="es-MX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2004). </a:t>
            </a:r>
            <a:r>
              <a:rPr lang="en-US" sz="8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policy and plans: promoting an optimal mix of services in developing countries. International Journal of Mental Health, 33, 4-16. </a:t>
            </a:r>
          </a:p>
        </p:txBody>
      </p:sp>
      <p:sp>
        <p:nvSpPr>
          <p:cNvPr id="31" name="16 Rectángulo"/>
          <p:cNvSpPr/>
          <p:nvPr/>
        </p:nvSpPr>
        <p:spPr>
          <a:xfrm rot="16200000">
            <a:off x="-1444226" y="3732179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Frecuencia de Solicitud de Servicios</a:t>
            </a:r>
          </a:p>
        </p:txBody>
      </p:sp>
      <p:sp>
        <p:nvSpPr>
          <p:cNvPr id="32" name="18 Rectángulo"/>
          <p:cNvSpPr/>
          <p:nvPr/>
        </p:nvSpPr>
        <p:spPr>
          <a:xfrm>
            <a:off x="373755" y="1038447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Alto</a:t>
            </a:r>
          </a:p>
        </p:txBody>
      </p:sp>
      <p:sp>
        <p:nvSpPr>
          <p:cNvPr id="33" name="19 Rectángulo"/>
          <p:cNvSpPr/>
          <p:nvPr/>
        </p:nvSpPr>
        <p:spPr>
          <a:xfrm>
            <a:off x="373755" y="7059211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Bajo</a:t>
            </a:r>
          </a:p>
        </p:txBody>
      </p:sp>
      <p:cxnSp>
        <p:nvCxnSpPr>
          <p:cNvPr id="34" name="29 Conector recto de flecha"/>
          <p:cNvCxnSpPr>
            <a:stCxn id="32" idx="2"/>
            <a:endCxn id="33" idx="0"/>
          </p:cNvCxnSpPr>
          <p:nvPr/>
        </p:nvCxnSpPr>
        <p:spPr>
          <a:xfrm>
            <a:off x="669088" y="1283450"/>
            <a:ext cx="0" cy="5775761"/>
          </a:xfrm>
          <a:prstGeom prst="straightConnector1">
            <a:avLst/>
          </a:prstGeom>
          <a:ln w="25400">
            <a:solidFill>
              <a:srgbClr val="9411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20 Rectángulo"/>
          <p:cNvSpPr/>
          <p:nvPr/>
        </p:nvSpPr>
        <p:spPr>
          <a:xfrm>
            <a:off x="9102818" y="1050796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Bajo</a:t>
            </a:r>
          </a:p>
        </p:txBody>
      </p:sp>
      <p:sp>
        <p:nvSpPr>
          <p:cNvPr id="41" name="21 Rectángulo"/>
          <p:cNvSpPr/>
          <p:nvPr/>
        </p:nvSpPr>
        <p:spPr>
          <a:xfrm>
            <a:off x="9102818" y="7033460"/>
            <a:ext cx="590666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992" dirty="0">
                <a:latin typeface="Montserrat Regular"/>
                <a:cs typeface="Montserrat Regular"/>
              </a:rPr>
              <a:t>Alto</a:t>
            </a:r>
          </a:p>
        </p:txBody>
      </p:sp>
      <p:cxnSp>
        <p:nvCxnSpPr>
          <p:cNvPr id="42" name="26 Conector recto de flecha"/>
          <p:cNvCxnSpPr>
            <a:stCxn id="41" idx="0"/>
            <a:endCxn id="40" idx="2"/>
          </p:cNvCxnSpPr>
          <p:nvPr/>
        </p:nvCxnSpPr>
        <p:spPr>
          <a:xfrm flipV="1">
            <a:off x="9398151" y="1295799"/>
            <a:ext cx="0" cy="5737661"/>
          </a:xfrm>
          <a:prstGeom prst="straightConnector1">
            <a:avLst/>
          </a:prstGeom>
          <a:ln w="25400">
            <a:solidFill>
              <a:srgbClr val="9411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6 Rectángulo"/>
          <p:cNvSpPr/>
          <p:nvPr/>
        </p:nvSpPr>
        <p:spPr>
          <a:xfrm rot="5400000">
            <a:off x="7852174" y="3732179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Costo</a:t>
            </a:r>
          </a:p>
        </p:txBody>
      </p:sp>
      <p:cxnSp>
        <p:nvCxnSpPr>
          <p:cNvPr id="47" name="23 Conector recto de flecha"/>
          <p:cNvCxnSpPr/>
          <p:nvPr/>
        </p:nvCxnSpPr>
        <p:spPr>
          <a:xfrm>
            <a:off x="1007674" y="7194558"/>
            <a:ext cx="8028000" cy="1313"/>
          </a:xfrm>
          <a:prstGeom prst="straightConnector1">
            <a:avLst/>
          </a:prstGeom>
          <a:ln w="25400">
            <a:solidFill>
              <a:srgbClr val="9411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16 Rectángulo"/>
          <p:cNvSpPr/>
          <p:nvPr/>
        </p:nvSpPr>
        <p:spPr>
          <a:xfrm>
            <a:off x="3216636" y="7278454"/>
            <a:ext cx="3665566" cy="27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58" b="1" dirty="0">
                <a:solidFill>
                  <a:srgbClr val="000000"/>
                </a:solidFill>
                <a:latin typeface="Montserrat Regular"/>
                <a:cs typeface="Montserrat Regular"/>
              </a:rPr>
              <a:t>Cantidad de Servicios Solicitados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8F99926-ED2A-4A5B-AA94-9AFBE1E5D4E7}"/>
              </a:ext>
            </a:extLst>
          </p:cNvPr>
          <p:cNvSpPr txBox="1"/>
          <p:nvPr/>
        </p:nvSpPr>
        <p:spPr>
          <a:xfrm>
            <a:off x="3887287" y="4799430"/>
            <a:ext cx="22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HOSPITAL GENERAL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920573" y="5098040"/>
            <a:ext cx="2077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</a:rPr>
              <a:t>Servicio de Psiquiatría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513969" y="5381072"/>
            <a:ext cx="3049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Centro Integral de Salud Mental 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7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-1" y="6333563"/>
            <a:ext cx="10080625" cy="61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8"/>
          </a:p>
        </p:txBody>
      </p:sp>
      <p:pic>
        <p:nvPicPr>
          <p:cNvPr id="40" name="Imagen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r="985"/>
          <a:stretch/>
        </p:blipFill>
        <p:spPr bwMode="auto">
          <a:xfrm>
            <a:off x="148244" y="2033909"/>
            <a:ext cx="6982060" cy="4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322" y="883402"/>
            <a:ext cx="7605509" cy="94505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MX" sz="1654" b="1" dirty="0">
                <a:latin typeface="Montserrat" panose="00000500000000000000" pitchFamily="2" charset="0"/>
              </a:rPr>
              <a:t>Esquema del Subsistema de Salud Mental Federal y Adicciones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F5B456E-B710-654B-807A-A9B894DFA28C}"/>
              </a:ext>
            </a:extLst>
          </p:cNvPr>
          <p:cNvSpPr/>
          <p:nvPr/>
        </p:nvSpPr>
        <p:spPr>
          <a:xfrm>
            <a:off x="933940" y="1889550"/>
            <a:ext cx="6760710" cy="716918"/>
          </a:xfrm>
          <a:prstGeom prst="roundRect">
            <a:avLst/>
          </a:prstGeom>
          <a:solidFill>
            <a:srgbClr val="5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307" b="1" dirty="0">
                <a:solidFill>
                  <a:srgbClr val="EBE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SALUD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B1D27E3D-6406-F647-AC47-3E23C5CE8039}"/>
              </a:ext>
            </a:extLst>
          </p:cNvPr>
          <p:cNvSpPr/>
          <p:nvPr/>
        </p:nvSpPr>
        <p:spPr>
          <a:xfrm>
            <a:off x="1132752" y="4942283"/>
            <a:ext cx="1529857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CONADIC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14C2FB0-FE6D-294A-B2BC-F5BEF935713D}"/>
              </a:ext>
            </a:extLst>
          </p:cNvPr>
          <p:cNvSpPr/>
          <p:nvPr/>
        </p:nvSpPr>
        <p:spPr>
          <a:xfrm>
            <a:off x="4704010" y="2966033"/>
            <a:ext cx="1714972" cy="716918"/>
          </a:xfrm>
          <a:prstGeom prst="round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CCINSHAE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4E5F18F4-63E5-F844-971F-56FF7C2FE0E4}"/>
              </a:ext>
            </a:extLst>
          </p:cNvPr>
          <p:cNvSpPr/>
          <p:nvPr/>
        </p:nvSpPr>
        <p:spPr>
          <a:xfrm>
            <a:off x="1132752" y="5896426"/>
            <a:ext cx="1529857" cy="7169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CIJ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71490A2A-F407-1743-8022-F602E8A87C2A}"/>
              </a:ext>
            </a:extLst>
          </p:cNvPr>
          <p:cNvSpPr/>
          <p:nvPr/>
        </p:nvSpPr>
        <p:spPr>
          <a:xfrm>
            <a:off x="4704010" y="4908408"/>
            <a:ext cx="1714972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SAP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E0D3FF39-BDCA-A74C-814F-2FA1D571D337}"/>
              </a:ext>
            </a:extLst>
          </p:cNvPr>
          <p:cNvSpPr/>
          <p:nvPr/>
        </p:nvSpPr>
        <p:spPr>
          <a:xfrm>
            <a:off x="6164793" y="5911830"/>
            <a:ext cx="1529857" cy="7169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INPRFM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C0AB35-99E1-174C-B440-BD681DCB6E62}"/>
              </a:ext>
            </a:extLst>
          </p:cNvPr>
          <p:cNvSpPr txBox="1"/>
          <p:nvPr/>
        </p:nvSpPr>
        <p:spPr>
          <a:xfrm>
            <a:off x="8042832" y="3104061"/>
            <a:ext cx="1380506" cy="4487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Administración</a:t>
            </a:r>
          </a:p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Directa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093D9C9-68DD-C048-9A53-286D8A8DC253}"/>
              </a:ext>
            </a:extLst>
          </p:cNvPr>
          <p:cNvSpPr txBox="1"/>
          <p:nvPr/>
        </p:nvSpPr>
        <p:spPr>
          <a:xfrm>
            <a:off x="8042832" y="6046225"/>
            <a:ext cx="1444626" cy="2705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Descentralizado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B5CFB4F-98E3-664E-9F0F-0257D59FFB05}"/>
              </a:ext>
            </a:extLst>
          </p:cNvPr>
          <p:cNvSpPr txBox="1"/>
          <p:nvPr/>
        </p:nvSpPr>
        <p:spPr>
          <a:xfrm>
            <a:off x="8042831" y="5129507"/>
            <a:ext cx="1619606" cy="270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Desconcentrado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37BBDBF-243E-8944-957E-5EFA268E19B4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3427538" y="3687976"/>
            <a:ext cx="0" cy="245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>
            <a:extLst>
              <a:ext uri="{FF2B5EF4-FFF2-40B4-BE49-F238E27FC236}">
                <a16:creationId xmlns:a16="http://schemas.microsoft.com/office/drawing/2014/main" id="{BE009E10-8167-5D41-BE0B-3D4366886FDF}"/>
              </a:ext>
            </a:extLst>
          </p:cNvPr>
          <p:cNvCxnSpPr>
            <a:stCxn id="9" idx="2"/>
            <a:endCxn id="26" idx="0"/>
          </p:cNvCxnSpPr>
          <p:nvPr/>
        </p:nvCxnSpPr>
        <p:spPr>
          <a:xfrm rot="16200000" flipH="1">
            <a:off x="4817747" y="2222284"/>
            <a:ext cx="240297" cy="124720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>
            <a:extLst>
              <a:ext uri="{FF2B5EF4-FFF2-40B4-BE49-F238E27FC236}">
                <a16:creationId xmlns:a16="http://schemas.microsoft.com/office/drawing/2014/main" id="{DA59CD3C-7EBC-4442-A947-C105B2C8EFA3}"/>
              </a:ext>
            </a:extLst>
          </p:cNvPr>
          <p:cNvCxnSpPr>
            <a:stCxn id="26" idx="2"/>
            <a:endCxn id="38" idx="1"/>
          </p:cNvCxnSpPr>
          <p:nvPr/>
        </p:nvCxnSpPr>
        <p:spPr>
          <a:xfrm rot="5400000">
            <a:off x="4826389" y="3560572"/>
            <a:ext cx="612728" cy="857486"/>
          </a:xfrm>
          <a:prstGeom prst="bentConnector4">
            <a:avLst>
              <a:gd name="adj1" fmla="val 20749"/>
              <a:gd name="adj2" fmla="val 1220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>
            <a:extLst>
              <a:ext uri="{FF2B5EF4-FFF2-40B4-BE49-F238E27FC236}">
                <a16:creationId xmlns:a16="http://schemas.microsoft.com/office/drawing/2014/main" id="{751EDD78-FD69-2940-8BD6-7FE85DC6B4BC}"/>
              </a:ext>
            </a:extLst>
          </p:cNvPr>
          <p:cNvCxnSpPr>
            <a:stCxn id="26" idx="2"/>
            <a:endCxn id="30" idx="1"/>
          </p:cNvCxnSpPr>
          <p:nvPr/>
        </p:nvCxnSpPr>
        <p:spPr>
          <a:xfrm rot="5400000">
            <a:off x="4340795" y="4046166"/>
            <a:ext cx="1583916" cy="857486"/>
          </a:xfrm>
          <a:prstGeom prst="bentConnector4">
            <a:avLst>
              <a:gd name="adj1" fmla="val 38684"/>
              <a:gd name="adj2" fmla="val 1220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>
            <a:extLst>
              <a:ext uri="{FF2B5EF4-FFF2-40B4-BE49-F238E27FC236}">
                <a16:creationId xmlns:a16="http://schemas.microsoft.com/office/drawing/2014/main" id="{2576B3E9-E59D-0147-820E-CC1C765F3D99}"/>
              </a:ext>
            </a:extLst>
          </p:cNvPr>
          <p:cNvCxnSpPr>
            <a:stCxn id="38" idx="3"/>
            <a:endCxn id="31" idx="0"/>
          </p:cNvCxnSpPr>
          <p:nvPr/>
        </p:nvCxnSpPr>
        <p:spPr>
          <a:xfrm>
            <a:off x="6418981" y="4295679"/>
            <a:ext cx="510740" cy="153663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>
            <a:extLst>
              <a:ext uri="{FF2B5EF4-FFF2-40B4-BE49-F238E27FC236}">
                <a16:creationId xmlns:a16="http://schemas.microsoft.com/office/drawing/2014/main" id="{B8FF309A-652F-2F4F-B100-B6928697D7EF}"/>
              </a:ext>
            </a:extLst>
          </p:cNvPr>
          <p:cNvCxnSpPr>
            <a:stCxn id="9" idx="2"/>
            <a:endCxn id="23" idx="1"/>
          </p:cNvCxnSpPr>
          <p:nvPr/>
        </p:nvCxnSpPr>
        <p:spPr>
          <a:xfrm rot="5400000">
            <a:off x="1436021" y="2422469"/>
            <a:ext cx="2575006" cy="3181543"/>
          </a:xfrm>
          <a:prstGeom prst="bentConnector4">
            <a:avLst>
              <a:gd name="adj1" fmla="val 4468"/>
              <a:gd name="adj2" fmla="val 1059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>
            <a:extLst>
              <a:ext uri="{FF2B5EF4-FFF2-40B4-BE49-F238E27FC236}">
                <a16:creationId xmlns:a16="http://schemas.microsoft.com/office/drawing/2014/main" id="{378F8251-6188-504C-9D6F-F5292DC1BC27}"/>
              </a:ext>
            </a:extLst>
          </p:cNvPr>
          <p:cNvCxnSpPr>
            <a:stCxn id="9" idx="2"/>
            <a:endCxn id="27" idx="1"/>
          </p:cNvCxnSpPr>
          <p:nvPr/>
        </p:nvCxnSpPr>
        <p:spPr>
          <a:xfrm rot="5400000">
            <a:off x="968889" y="2889600"/>
            <a:ext cx="3509270" cy="3181543"/>
          </a:xfrm>
          <a:prstGeom prst="bentConnector4">
            <a:avLst>
              <a:gd name="adj1" fmla="val 3072"/>
              <a:gd name="adj2" fmla="val 1059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174357F5-166A-204D-A434-4C390D55AE2B}"/>
              </a:ext>
            </a:extLst>
          </p:cNvPr>
          <p:cNvSpPr/>
          <p:nvPr/>
        </p:nvSpPr>
        <p:spPr>
          <a:xfrm>
            <a:off x="2662609" y="3933298"/>
            <a:ext cx="1529857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CONSAME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EBB6E79-4A25-6047-8A53-02C98864E672}"/>
              </a:ext>
            </a:extLst>
          </p:cNvPr>
          <p:cNvSpPr/>
          <p:nvPr/>
        </p:nvSpPr>
        <p:spPr>
          <a:xfrm>
            <a:off x="2662609" y="2971058"/>
            <a:ext cx="1529857" cy="716918"/>
          </a:xfrm>
          <a:prstGeom prst="round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SPPS</a:t>
            </a:r>
            <a:endParaRPr lang="es-ES_tradnl" sz="909" dirty="0">
              <a:latin typeface="Montserrat" panose="00000500000000000000" pitchFamily="2" charset="0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70D92FA2-FF08-7843-A855-E529455AB7DA}"/>
              </a:ext>
            </a:extLst>
          </p:cNvPr>
          <p:cNvSpPr/>
          <p:nvPr/>
        </p:nvSpPr>
        <p:spPr>
          <a:xfrm>
            <a:off x="4704010" y="3937220"/>
            <a:ext cx="1714972" cy="716918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DGINS</a:t>
            </a:r>
          </a:p>
        </p:txBody>
      </p:sp>
      <p:cxnSp>
        <p:nvCxnSpPr>
          <p:cNvPr id="60" name="Conector angular 59">
            <a:extLst>
              <a:ext uri="{FF2B5EF4-FFF2-40B4-BE49-F238E27FC236}">
                <a16:creationId xmlns:a16="http://schemas.microsoft.com/office/drawing/2014/main" id="{BE009E10-8167-5D41-BE0B-3D4366886FDF}"/>
              </a:ext>
            </a:extLst>
          </p:cNvPr>
          <p:cNvCxnSpPr>
            <a:stCxn id="9" idx="2"/>
            <a:endCxn id="24" idx="0"/>
          </p:cNvCxnSpPr>
          <p:nvPr/>
        </p:nvCxnSpPr>
        <p:spPr>
          <a:xfrm rot="5400000">
            <a:off x="3748256" y="2405019"/>
            <a:ext cx="245322" cy="8867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65253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Sistema Nacional de Salud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41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16225" y="5792562"/>
            <a:ext cx="88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589722" y="4792020"/>
            <a:ext cx="88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9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-1" y="6333563"/>
            <a:ext cx="10080625" cy="61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8"/>
          </a:p>
        </p:txBody>
      </p:sp>
      <p:pic>
        <p:nvPicPr>
          <p:cNvPr id="40" name="Imagen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r="985"/>
          <a:stretch/>
        </p:blipFill>
        <p:spPr bwMode="auto">
          <a:xfrm>
            <a:off x="148244" y="2033909"/>
            <a:ext cx="6982060" cy="4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322" y="883402"/>
            <a:ext cx="9050136" cy="94505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Montserrat" panose="00000500000000000000" pitchFamily="2" charset="0"/>
              </a:rPr>
              <a:t>Modelo Integral de Salud Mental y Adicciones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F5B456E-B710-654B-807A-A9B894DFA28C}"/>
              </a:ext>
            </a:extLst>
          </p:cNvPr>
          <p:cNvSpPr/>
          <p:nvPr/>
        </p:nvSpPr>
        <p:spPr>
          <a:xfrm>
            <a:off x="1589919" y="1889550"/>
            <a:ext cx="6760710" cy="716918"/>
          </a:xfrm>
          <a:prstGeom prst="roundRect">
            <a:avLst/>
          </a:prstGeom>
          <a:solidFill>
            <a:srgbClr val="5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307" b="1" dirty="0">
                <a:solidFill>
                  <a:srgbClr val="EBE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SALUD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B1D27E3D-6406-F647-AC47-3E23C5CE8039}"/>
              </a:ext>
            </a:extLst>
          </p:cNvPr>
          <p:cNvSpPr/>
          <p:nvPr/>
        </p:nvSpPr>
        <p:spPr>
          <a:xfrm>
            <a:off x="1788731" y="4942283"/>
            <a:ext cx="1529857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CONADIC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14C2FB0-FE6D-294A-B2BC-F5BEF935713D}"/>
              </a:ext>
            </a:extLst>
          </p:cNvPr>
          <p:cNvSpPr/>
          <p:nvPr/>
        </p:nvSpPr>
        <p:spPr>
          <a:xfrm>
            <a:off x="5359989" y="2966033"/>
            <a:ext cx="1714972" cy="716918"/>
          </a:xfrm>
          <a:prstGeom prst="round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CCINSHAE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4E5F18F4-63E5-F844-971F-56FF7C2FE0E4}"/>
              </a:ext>
            </a:extLst>
          </p:cNvPr>
          <p:cNvSpPr/>
          <p:nvPr/>
        </p:nvSpPr>
        <p:spPr>
          <a:xfrm>
            <a:off x="1788731" y="5896426"/>
            <a:ext cx="1529857" cy="7169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CIJ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71490A2A-F407-1743-8022-F602E8A87C2A}"/>
              </a:ext>
            </a:extLst>
          </p:cNvPr>
          <p:cNvSpPr/>
          <p:nvPr/>
        </p:nvSpPr>
        <p:spPr>
          <a:xfrm>
            <a:off x="5359989" y="4908408"/>
            <a:ext cx="1714972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SAP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E0D3FF39-BDCA-A74C-814F-2FA1D571D337}"/>
              </a:ext>
            </a:extLst>
          </p:cNvPr>
          <p:cNvSpPr/>
          <p:nvPr/>
        </p:nvSpPr>
        <p:spPr>
          <a:xfrm>
            <a:off x="6820772" y="5911830"/>
            <a:ext cx="1529857" cy="7169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INPRFM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C0AB35-99E1-174C-B440-BD681DCB6E62}"/>
              </a:ext>
            </a:extLst>
          </p:cNvPr>
          <p:cNvSpPr txBox="1"/>
          <p:nvPr/>
        </p:nvSpPr>
        <p:spPr>
          <a:xfrm>
            <a:off x="8480154" y="3104061"/>
            <a:ext cx="1380506" cy="4487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Administración</a:t>
            </a:r>
          </a:p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Directa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093D9C9-68DD-C048-9A53-286D8A8DC253}"/>
              </a:ext>
            </a:extLst>
          </p:cNvPr>
          <p:cNvSpPr txBox="1"/>
          <p:nvPr/>
        </p:nvSpPr>
        <p:spPr>
          <a:xfrm>
            <a:off x="8480154" y="6046225"/>
            <a:ext cx="1444626" cy="2705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Descentralizado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B5CFB4F-98E3-664E-9F0F-0257D59FFB05}"/>
              </a:ext>
            </a:extLst>
          </p:cNvPr>
          <p:cNvSpPr txBox="1"/>
          <p:nvPr/>
        </p:nvSpPr>
        <p:spPr>
          <a:xfrm>
            <a:off x="8480153" y="5129507"/>
            <a:ext cx="1619606" cy="270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158" b="1" dirty="0">
                <a:solidFill>
                  <a:srgbClr val="800000"/>
                </a:solidFill>
                <a:latin typeface="Montserrat" panose="00000500000000000000" pitchFamily="2" charset="0"/>
              </a:rPr>
              <a:t>Desconcentrado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37BBDBF-243E-8944-957E-5EFA268E19B4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083517" y="3687976"/>
            <a:ext cx="0" cy="245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>
            <a:extLst>
              <a:ext uri="{FF2B5EF4-FFF2-40B4-BE49-F238E27FC236}">
                <a16:creationId xmlns:a16="http://schemas.microsoft.com/office/drawing/2014/main" id="{BE009E10-8167-5D41-BE0B-3D4366886FDF}"/>
              </a:ext>
            </a:extLst>
          </p:cNvPr>
          <p:cNvCxnSpPr>
            <a:stCxn id="9" idx="2"/>
            <a:endCxn id="26" idx="0"/>
          </p:cNvCxnSpPr>
          <p:nvPr/>
        </p:nvCxnSpPr>
        <p:spPr>
          <a:xfrm rot="16200000" flipH="1">
            <a:off x="5473726" y="2222284"/>
            <a:ext cx="240297" cy="124720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>
            <a:extLst>
              <a:ext uri="{FF2B5EF4-FFF2-40B4-BE49-F238E27FC236}">
                <a16:creationId xmlns:a16="http://schemas.microsoft.com/office/drawing/2014/main" id="{DA59CD3C-7EBC-4442-A947-C105B2C8EFA3}"/>
              </a:ext>
            </a:extLst>
          </p:cNvPr>
          <p:cNvCxnSpPr>
            <a:stCxn id="26" idx="2"/>
            <a:endCxn id="38" idx="1"/>
          </p:cNvCxnSpPr>
          <p:nvPr/>
        </p:nvCxnSpPr>
        <p:spPr>
          <a:xfrm rot="5400000">
            <a:off x="5482368" y="3560572"/>
            <a:ext cx="612728" cy="857486"/>
          </a:xfrm>
          <a:prstGeom prst="bentConnector4">
            <a:avLst>
              <a:gd name="adj1" fmla="val 20749"/>
              <a:gd name="adj2" fmla="val 1220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>
            <a:extLst>
              <a:ext uri="{FF2B5EF4-FFF2-40B4-BE49-F238E27FC236}">
                <a16:creationId xmlns:a16="http://schemas.microsoft.com/office/drawing/2014/main" id="{751EDD78-FD69-2940-8BD6-7FE85DC6B4BC}"/>
              </a:ext>
            </a:extLst>
          </p:cNvPr>
          <p:cNvCxnSpPr>
            <a:stCxn id="26" idx="2"/>
            <a:endCxn id="30" idx="1"/>
          </p:cNvCxnSpPr>
          <p:nvPr/>
        </p:nvCxnSpPr>
        <p:spPr>
          <a:xfrm rot="5400000">
            <a:off x="4996774" y="4046166"/>
            <a:ext cx="1583916" cy="857486"/>
          </a:xfrm>
          <a:prstGeom prst="bentConnector4">
            <a:avLst>
              <a:gd name="adj1" fmla="val 38684"/>
              <a:gd name="adj2" fmla="val 1220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>
            <a:extLst>
              <a:ext uri="{FF2B5EF4-FFF2-40B4-BE49-F238E27FC236}">
                <a16:creationId xmlns:a16="http://schemas.microsoft.com/office/drawing/2014/main" id="{2576B3E9-E59D-0147-820E-CC1C765F3D99}"/>
              </a:ext>
            </a:extLst>
          </p:cNvPr>
          <p:cNvCxnSpPr>
            <a:stCxn id="38" idx="3"/>
            <a:endCxn id="31" idx="0"/>
          </p:cNvCxnSpPr>
          <p:nvPr/>
        </p:nvCxnSpPr>
        <p:spPr>
          <a:xfrm>
            <a:off x="7074960" y="4295679"/>
            <a:ext cx="510740" cy="153663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>
            <a:extLst>
              <a:ext uri="{FF2B5EF4-FFF2-40B4-BE49-F238E27FC236}">
                <a16:creationId xmlns:a16="http://schemas.microsoft.com/office/drawing/2014/main" id="{B8FF309A-652F-2F4F-B100-B6928697D7EF}"/>
              </a:ext>
            </a:extLst>
          </p:cNvPr>
          <p:cNvCxnSpPr>
            <a:stCxn id="9" idx="2"/>
            <a:endCxn id="23" idx="1"/>
          </p:cNvCxnSpPr>
          <p:nvPr/>
        </p:nvCxnSpPr>
        <p:spPr>
          <a:xfrm rot="5400000">
            <a:off x="2092000" y="2422469"/>
            <a:ext cx="2575006" cy="3181543"/>
          </a:xfrm>
          <a:prstGeom prst="bentConnector4">
            <a:avLst>
              <a:gd name="adj1" fmla="val 4468"/>
              <a:gd name="adj2" fmla="val 1059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>
            <a:extLst>
              <a:ext uri="{FF2B5EF4-FFF2-40B4-BE49-F238E27FC236}">
                <a16:creationId xmlns:a16="http://schemas.microsoft.com/office/drawing/2014/main" id="{378F8251-6188-504C-9D6F-F5292DC1BC27}"/>
              </a:ext>
            </a:extLst>
          </p:cNvPr>
          <p:cNvCxnSpPr>
            <a:stCxn id="9" idx="2"/>
            <a:endCxn id="27" idx="1"/>
          </p:cNvCxnSpPr>
          <p:nvPr/>
        </p:nvCxnSpPr>
        <p:spPr>
          <a:xfrm rot="5400000">
            <a:off x="1624868" y="2889600"/>
            <a:ext cx="3509270" cy="3181543"/>
          </a:xfrm>
          <a:prstGeom prst="bentConnector4">
            <a:avLst>
              <a:gd name="adj1" fmla="val 3072"/>
              <a:gd name="adj2" fmla="val 1059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174357F5-166A-204D-A434-4C390D55AE2B}"/>
              </a:ext>
            </a:extLst>
          </p:cNvPr>
          <p:cNvSpPr/>
          <p:nvPr/>
        </p:nvSpPr>
        <p:spPr>
          <a:xfrm>
            <a:off x="3318588" y="3933298"/>
            <a:ext cx="1529857" cy="71691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CONSAME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EBB6E79-4A25-6047-8A53-02C98864E672}"/>
              </a:ext>
            </a:extLst>
          </p:cNvPr>
          <p:cNvSpPr/>
          <p:nvPr/>
        </p:nvSpPr>
        <p:spPr>
          <a:xfrm>
            <a:off x="3318588" y="2971058"/>
            <a:ext cx="1529857" cy="716918"/>
          </a:xfrm>
          <a:prstGeom prst="round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SPPS</a:t>
            </a:r>
            <a:endParaRPr lang="es-ES_tradnl" sz="909" dirty="0">
              <a:latin typeface="Montserrat" panose="00000500000000000000" pitchFamily="2" charset="0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70D92FA2-FF08-7843-A855-E529455AB7DA}"/>
              </a:ext>
            </a:extLst>
          </p:cNvPr>
          <p:cNvSpPr/>
          <p:nvPr/>
        </p:nvSpPr>
        <p:spPr>
          <a:xfrm>
            <a:off x="5359989" y="3937220"/>
            <a:ext cx="1714972" cy="716918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54" b="1" dirty="0">
                <a:latin typeface="Montserrat" panose="00000500000000000000" pitchFamily="2" charset="0"/>
              </a:rPr>
              <a:t>DGINS</a:t>
            </a:r>
          </a:p>
        </p:txBody>
      </p:sp>
      <p:cxnSp>
        <p:nvCxnSpPr>
          <p:cNvPr id="60" name="Conector angular 59">
            <a:extLst>
              <a:ext uri="{FF2B5EF4-FFF2-40B4-BE49-F238E27FC236}">
                <a16:creationId xmlns:a16="http://schemas.microsoft.com/office/drawing/2014/main" id="{BE009E10-8167-5D41-BE0B-3D4366886FDF}"/>
              </a:ext>
            </a:extLst>
          </p:cNvPr>
          <p:cNvCxnSpPr>
            <a:stCxn id="9" idx="2"/>
            <a:endCxn id="24" idx="0"/>
          </p:cNvCxnSpPr>
          <p:nvPr/>
        </p:nvCxnSpPr>
        <p:spPr>
          <a:xfrm rot="5400000">
            <a:off x="4404235" y="2405019"/>
            <a:ext cx="245322" cy="8867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65253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Propuesta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41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16225" y="5792562"/>
            <a:ext cx="88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589722" y="4792020"/>
            <a:ext cx="88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B1D27E3D-6406-F647-AC47-3E23C5CE8039}"/>
              </a:ext>
            </a:extLst>
          </p:cNvPr>
          <p:cNvSpPr/>
          <p:nvPr/>
        </p:nvSpPr>
        <p:spPr>
          <a:xfrm>
            <a:off x="451823" y="3930467"/>
            <a:ext cx="2712204" cy="716918"/>
          </a:xfrm>
          <a:prstGeom prst="roundRect">
            <a:avLst/>
          </a:prstGeom>
          <a:solidFill>
            <a:srgbClr val="5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CONASAMA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84958" y="499103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es-MX" sz="6000" b="1" dirty="0">
              <a:solidFill>
                <a:srgbClr val="00FF0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350251" y="3989315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es-MX" sz="6000" b="1" dirty="0">
              <a:solidFill>
                <a:srgbClr val="00FF00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576293" y="490704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es-MX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3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3049" y="1906776"/>
            <a:ext cx="8822067" cy="4269493"/>
          </a:xfrm>
          <a:prstGeom prst="rect">
            <a:avLst/>
          </a:prstGeom>
          <a:ln>
            <a:noFill/>
          </a:ln>
        </p:spPr>
      </p:sp>
      <p:sp>
        <p:nvSpPr>
          <p:cNvPr id="10" name="Forma libre 9"/>
          <p:cNvSpPr/>
          <p:nvPr/>
        </p:nvSpPr>
        <p:spPr>
          <a:xfrm>
            <a:off x="236996" y="1372839"/>
            <a:ext cx="4299835" cy="955978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5C0000"/>
          </a:solidFill>
          <a:ln>
            <a:solidFill>
              <a:srgbClr val="B925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3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PLAN NACIONAL DE DESARROLLO 2019-2024</a:t>
            </a:r>
          </a:p>
        </p:txBody>
      </p:sp>
      <p:sp>
        <p:nvSpPr>
          <p:cNvPr id="15" name="Forma libre 14"/>
          <p:cNvSpPr/>
          <p:nvPr/>
        </p:nvSpPr>
        <p:spPr>
          <a:xfrm>
            <a:off x="5800495" y="5873277"/>
            <a:ext cx="2802836" cy="545540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Reorganización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5004059" y="5316118"/>
            <a:ext cx="2802836" cy="543919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6405477" y="6418817"/>
            <a:ext cx="2802836" cy="577816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Prioridades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65253"/>
            <a:ext cx="6810458" cy="81104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Alineación de la Transformación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19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rma libre 20"/>
          <p:cNvSpPr/>
          <p:nvPr/>
        </p:nvSpPr>
        <p:spPr>
          <a:xfrm>
            <a:off x="236996" y="2814004"/>
            <a:ext cx="4299834" cy="955977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B925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3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PLAN NACIONAL DE SALUD 2019-2024</a:t>
            </a:r>
          </a:p>
        </p:txBody>
      </p:sp>
      <p:sp>
        <p:nvSpPr>
          <p:cNvPr id="22" name="Forma libre 21"/>
          <p:cNvSpPr/>
          <p:nvPr/>
        </p:nvSpPr>
        <p:spPr>
          <a:xfrm>
            <a:off x="236998" y="4900958"/>
            <a:ext cx="4299832" cy="1480097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411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PROGRAMA DE ACCIÓN ESPECÍFICO PARA LA ATENCIÓN EN SALUD MENTAL Y ADICCIONES 2019-2024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36830" y="1340244"/>
            <a:ext cx="53555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b="1" dirty="0">
                <a:latin typeface="Montserrat" pitchFamily="2" charset="77"/>
                <a:cs typeface="Arial" panose="020B0604020202020204" pitchFamily="34" charset="0"/>
              </a:rPr>
              <a:t>Eje General 2: 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Bienestar.</a:t>
            </a:r>
          </a:p>
          <a:p>
            <a:pPr lvl="0"/>
            <a:r>
              <a:rPr lang="es-MX" sz="1400" b="1" dirty="0">
                <a:latin typeface="Montserrat" pitchFamily="2" charset="77"/>
                <a:cs typeface="Arial" panose="020B0604020202020204" pitchFamily="34" charset="0"/>
              </a:rPr>
              <a:t>Ejes Transversales: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Inclusión e igualdad sustantiva.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Combate a la corrupción y mejora de la gestión pública.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36830" y="2822301"/>
            <a:ext cx="53555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b="1" dirty="0">
                <a:latin typeface="Montserrat" pitchFamily="2" charset="77"/>
                <a:cs typeface="Arial" panose="020B0604020202020204" pitchFamily="34" charset="0"/>
              </a:rPr>
              <a:t>Objetivo General: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Hacer efectivo el Art. 4º Constitucional a la población.</a:t>
            </a:r>
          </a:p>
          <a:p>
            <a:pPr lvl="0"/>
            <a:r>
              <a:rPr lang="es-MX" sz="1400" b="1" dirty="0">
                <a:latin typeface="Montserrat" pitchFamily="2" charset="77"/>
                <a:cs typeface="Arial" panose="020B0604020202020204" pitchFamily="34" charset="0"/>
              </a:rPr>
              <a:t>Objetivos Específicos: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Servicios de Salud y Medicamentos Gratuitos.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Federalizar los sistemas estatales de Salud.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Implementar el modelo de APS-I.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Reorganizar la regulación sanitaria.</a:t>
            </a:r>
          </a:p>
          <a:p>
            <a:pPr lvl="1"/>
            <a:r>
              <a:rPr lang="es-MX" sz="1200" dirty="0">
                <a:latin typeface="Montserrat" pitchFamily="2" charset="77"/>
                <a:cs typeface="Arial" panose="020B0604020202020204" pitchFamily="34" charset="0"/>
              </a:rPr>
              <a:t>Fortalecer la industria farmacéutica nacional e investigación innovadora.</a:t>
            </a:r>
          </a:p>
        </p:txBody>
      </p:sp>
    </p:spTree>
    <p:extLst>
      <p:ext uri="{BB962C8B-B14F-4D97-AF65-F5344CB8AC3E}">
        <p14:creationId xmlns:p14="http://schemas.microsoft.com/office/powerpoint/2010/main" val="33463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r="985"/>
          <a:stretch/>
        </p:blipFill>
        <p:spPr bwMode="auto">
          <a:xfrm>
            <a:off x="-1" y="1799281"/>
            <a:ext cx="7130305" cy="4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bre 7"/>
          <p:cNvSpPr/>
          <p:nvPr/>
        </p:nvSpPr>
        <p:spPr>
          <a:xfrm>
            <a:off x="583545" y="1560019"/>
            <a:ext cx="8993048" cy="4507171"/>
          </a:xfrm>
          <a:custGeom>
            <a:avLst/>
            <a:gdLst>
              <a:gd name="connsiteX0" fmla="*/ 0 w 10669839"/>
              <a:gd name="connsiteY0" fmla="*/ 0 h 1376550"/>
              <a:gd name="connsiteX1" fmla="*/ 10669839 w 10669839"/>
              <a:gd name="connsiteY1" fmla="*/ 0 h 1376550"/>
              <a:gd name="connsiteX2" fmla="*/ 10669839 w 10669839"/>
              <a:gd name="connsiteY2" fmla="*/ 1376550 h 1376550"/>
              <a:gd name="connsiteX3" fmla="*/ 0 w 10669839"/>
              <a:gd name="connsiteY3" fmla="*/ 1376550 h 1376550"/>
              <a:gd name="connsiteX4" fmla="*/ 0 w 10669839"/>
              <a:gd name="connsiteY4" fmla="*/ 0 h 13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9839" h="1376550">
                <a:moveTo>
                  <a:pt x="0" y="0"/>
                </a:moveTo>
                <a:lnTo>
                  <a:pt x="10669839" y="0"/>
                </a:lnTo>
                <a:lnTo>
                  <a:pt x="10669839" y="1376550"/>
                </a:lnTo>
                <a:lnTo>
                  <a:pt x="0" y="13765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prstDash val="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690" tIns="396085" rIns="684690" bIns="105847" numCol="1" spcCol="1270" anchor="t" anchorCtr="0">
            <a:noAutofit/>
          </a:bodyPr>
          <a:lstStyle/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ES" sz="2000" b="1" dirty="0">
                <a:solidFill>
                  <a:schemeClr val="tx1"/>
                </a:solidFill>
                <a:latin typeface="Montserrat Regular"/>
                <a:cs typeface="Montserrat Regular"/>
              </a:rPr>
              <a:t>I</a:t>
            </a:r>
            <a:r>
              <a:rPr lang="es-ES" sz="2000" dirty="0">
                <a:solidFill>
                  <a:schemeClr val="tx1"/>
                </a:solidFill>
                <a:latin typeface="Montserrat Regular"/>
                <a:cs typeface="Montserrat Regular"/>
              </a:rPr>
              <a:t>ntegración de la </a:t>
            </a:r>
            <a:r>
              <a:rPr lang="es-ES" sz="2000" b="1" dirty="0">
                <a:solidFill>
                  <a:schemeClr val="tx1"/>
                </a:solidFill>
                <a:latin typeface="Montserrat Regular"/>
                <a:cs typeface="Montserrat Regular"/>
              </a:rPr>
              <a:t>Salud Mental </a:t>
            </a:r>
            <a:r>
              <a:rPr lang="es-ES" sz="2000" dirty="0">
                <a:solidFill>
                  <a:schemeClr val="tx1"/>
                </a:solidFill>
                <a:latin typeface="Montserrat Regular"/>
                <a:cs typeface="Montserrat Regular"/>
              </a:rPr>
              <a:t>a la </a:t>
            </a:r>
            <a:r>
              <a:rPr lang="es-ES" sz="2000" b="1" dirty="0">
                <a:solidFill>
                  <a:schemeClr val="tx1"/>
                </a:solidFill>
                <a:latin typeface="Montserrat Regular"/>
                <a:cs typeface="Montserrat Regular"/>
              </a:rPr>
              <a:t>APS-I.</a:t>
            </a:r>
            <a:endParaRPr lang="es-ES_tradnl" sz="2000" dirty="0">
              <a:solidFill>
                <a:schemeClr val="tx1"/>
              </a:solidFill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MX" sz="2000" b="1" dirty="0">
                <a:latin typeface="Montserrat Regular"/>
                <a:cs typeface="Montserrat Regular"/>
              </a:rPr>
              <a:t>P</a:t>
            </a:r>
            <a:r>
              <a:rPr lang="es-MX" sz="2000" dirty="0">
                <a:latin typeface="Montserrat Regular"/>
                <a:cs typeface="Montserrat Regular"/>
              </a:rPr>
              <a:t>rogramas de Prevención del </a:t>
            </a:r>
            <a:r>
              <a:rPr lang="es-MX" sz="2000" b="1" dirty="0">
                <a:latin typeface="Montserrat Regular"/>
                <a:cs typeface="Montserrat Regular"/>
              </a:rPr>
              <a:t>Suicidio</a:t>
            </a:r>
            <a:r>
              <a:rPr lang="es-MX" sz="2000" dirty="0">
                <a:latin typeface="Montserrat Regular"/>
                <a:cs typeface="Montserrat Regular"/>
              </a:rPr>
              <a:t> y Atención de la Conducta Suicida.</a:t>
            </a:r>
            <a:endParaRPr lang="es-ES_tradnl" sz="2000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ES" sz="2000" b="1" dirty="0">
                <a:latin typeface="Montserrat Regular"/>
                <a:cs typeface="Montserrat Regular"/>
              </a:rPr>
              <a:t>A</a:t>
            </a:r>
            <a:r>
              <a:rPr lang="es-ES" sz="2000" dirty="0">
                <a:latin typeface="Montserrat Regular"/>
                <a:cs typeface="Montserrat Regular"/>
              </a:rPr>
              <a:t>tención a la Salud Mental </a:t>
            </a:r>
            <a:r>
              <a:rPr lang="es-ES" sz="2000" b="1" dirty="0">
                <a:latin typeface="Montserrat Regular"/>
                <a:cs typeface="Montserrat Regular"/>
              </a:rPr>
              <a:t>Infantil</a:t>
            </a:r>
            <a:r>
              <a:rPr lang="es-ES" sz="2000" dirty="0">
                <a:latin typeface="Montserrat Regular"/>
                <a:cs typeface="Montserrat Regular"/>
              </a:rPr>
              <a:t> y del </a:t>
            </a:r>
            <a:r>
              <a:rPr lang="es-ES" sz="2000" b="1" dirty="0">
                <a:latin typeface="Montserrat Regular"/>
                <a:cs typeface="Montserrat Regular"/>
              </a:rPr>
              <a:t>Adolescente.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ES" sz="2000" b="1" dirty="0">
                <a:latin typeface="Montserrat Regular"/>
                <a:cs typeface="Montserrat Regular"/>
              </a:rPr>
              <a:t>P</a:t>
            </a:r>
            <a:r>
              <a:rPr lang="es-ES" sz="2000" dirty="0">
                <a:latin typeface="Montserrat Regular"/>
                <a:cs typeface="Montserrat Regular"/>
              </a:rPr>
              <a:t>rograma de Atención y Tratamiento para la </a:t>
            </a:r>
            <a:r>
              <a:rPr lang="es-ES" sz="2000" b="1" dirty="0">
                <a:latin typeface="Montserrat Regular"/>
                <a:cs typeface="Montserrat Regular"/>
              </a:rPr>
              <a:t>Depresión.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ES" sz="2000" b="1" dirty="0">
                <a:latin typeface="Montserrat Regular"/>
                <a:cs typeface="Montserrat Regular"/>
              </a:rPr>
              <a:t>P</a:t>
            </a:r>
            <a:r>
              <a:rPr lang="es-ES" sz="2000" dirty="0">
                <a:latin typeface="Montserrat Regular"/>
                <a:cs typeface="Montserrat Regular"/>
              </a:rPr>
              <a:t>rograma de Atención </a:t>
            </a:r>
            <a:r>
              <a:rPr lang="es-MX" sz="2000" dirty="0">
                <a:latin typeface="Montserrat Regular"/>
                <a:cs typeface="Montserrat Regular"/>
              </a:rPr>
              <a:t>y Tratamiento de las </a:t>
            </a:r>
            <a:r>
              <a:rPr lang="es-MX" sz="2000" b="1" dirty="0">
                <a:latin typeface="Montserrat Regular"/>
                <a:cs typeface="Montserrat Regular"/>
              </a:rPr>
              <a:t>Adicciones. 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ES" sz="2000" b="1" dirty="0">
                <a:latin typeface="Montserrat Regular"/>
                <a:cs typeface="Montserrat Regular"/>
              </a:rPr>
              <a:t>P</a:t>
            </a:r>
            <a:r>
              <a:rPr lang="es-ES" sz="2000" dirty="0">
                <a:latin typeface="Montserrat Regular"/>
                <a:cs typeface="Montserrat Regular"/>
              </a:rPr>
              <a:t>rograma de Atención en </a:t>
            </a:r>
            <a:r>
              <a:rPr lang="es-MX" sz="2000" dirty="0">
                <a:latin typeface="Montserrat Regular"/>
                <a:cs typeface="Montserrat Regular"/>
              </a:rPr>
              <a:t>Salud Mental para las </a:t>
            </a:r>
            <a:r>
              <a:rPr lang="es-MX" sz="2000" b="1" dirty="0">
                <a:latin typeface="Montserrat Regular"/>
                <a:cs typeface="Montserrat Regular"/>
              </a:rPr>
              <a:t>Minorías Sexuales.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MX" sz="2000" b="1" dirty="0">
                <a:latin typeface="Montserrat Regular"/>
                <a:cs typeface="Montserrat Regular"/>
              </a:rPr>
              <a:t>S</a:t>
            </a:r>
            <a:r>
              <a:rPr lang="es-MX" sz="2000" dirty="0">
                <a:latin typeface="Montserrat Regular"/>
                <a:cs typeface="Montserrat Regular"/>
              </a:rPr>
              <a:t>alud Mental </a:t>
            </a:r>
            <a:r>
              <a:rPr lang="es-MX" sz="2000" b="1" dirty="0">
                <a:latin typeface="Montserrat Regular"/>
                <a:cs typeface="Montserrat Regular"/>
              </a:rPr>
              <a:t>Perinatal </a:t>
            </a:r>
            <a:r>
              <a:rPr lang="es-MX" sz="2000" dirty="0">
                <a:latin typeface="Montserrat Regular"/>
                <a:cs typeface="Montserrat Regular"/>
              </a:rPr>
              <a:t>y </a:t>
            </a:r>
            <a:r>
              <a:rPr lang="es-MX" sz="2000" b="1" dirty="0">
                <a:latin typeface="Montserrat Regular"/>
                <a:cs typeface="Montserrat Regular"/>
              </a:rPr>
              <a:t>Materno-Infantil.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MX" sz="2000" b="1" dirty="0">
                <a:latin typeface="Montserrat Regular"/>
                <a:cs typeface="Montserrat Regular"/>
              </a:rPr>
              <a:t>S</a:t>
            </a:r>
            <a:r>
              <a:rPr lang="es-MX" sz="2000" dirty="0">
                <a:latin typeface="Montserrat Regular"/>
                <a:cs typeface="Montserrat Regular"/>
              </a:rPr>
              <a:t>alud Mental del </a:t>
            </a:r>
            <a:r>
              <a:rPr lang="es-MX" sz="2000" b="1" dirty="0">
                <a:latin typeface="Montserrat Regular"/>
                <a:cs typeface="Montserrat Regular"/>
              </a:rPr>
              <a:t>Adulto Mayor.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MX" sz="2000" b="1" dirty="0">
                <a:latin typeface="Montserrat Regular"/>
                <a:cs typeface="Montserrat Regular"/>
              </a:rPr>
              <a:t>A</a:t>
            </a:r>
            <a:r>
              <a:rPr lang="es-MX" sz="2000" dirty="0">
                <a:latin typeface="Montserrat Regular"/>
                <a:cs typeface="Montserrat Regular"/>
              </a:rPr>
              <a:t>tención a Víctimas de </a:t>
            </a:r>
            <a:r>
              <a:rPr lang="es-MX" sz="2000" b="1" dirty="0">
                <a:latin typeface="Montserrat Regular"/>
                <a:cs typeface="Montserrat Regular"/>
              </a:rPr>
              <a:t>Violencia</a:t>
            </a:r>
            <a:r>
              <a:rPr lang="es-MX" sz="2000" dirty="0">
                <a:latin typeface="Montserrat Regular"/>
                <a:cs typeface="Montserrat Regular"/>
              </a:rPr>
              <a:t> y a los Trastornos por </a:t>
            </a:r>
            <a:r>
              <a:rPr lang="es-MX" sz="2000" b="1" dirty="0">
                <a:latin typeface="Montserrat Regular"/>
                <a:cs typeface="Montserrat Regular"/>
              </a:rPr>
              <a:t>Estrés Postraumático.</a:t>
            </a:r>
            <a:endParaRPr lang="es-ES_tradnl" sz="2000" b="1" dirty="0">
              <a:latin typeface="Montserrat Regular"/>
              <a:cs typeface="Montserrat Regular"/>
            </a:endParaRPr>
          </a:p>
          <a:p>
            <a:pPr marL="283510" indent="-283510">
              <a:buClr>
                <a:srgbClr val="A50021"/>
              </a:buClr>
              <a:buFont typeface="+mj-lt"/>
              <a:buAutoNum type="arabicPeriod"/>
            </a:pPr>
            <a:r>
              <a:rPr lang="es-MX" sz="2000" b="1" dirty="0">
                <a:latin typeface="Montserrat Regular"/>
                <a:cs typeface="Montserrat Regular"/>
              </a:rPr>
              <a:t> A</a:t>
            </a:r>
            <a:r>
              <a:rPr lang="es-MX" sz="2000" dirty="0">
                <a:latin typeface="Montserrat Regular"/>
                <a:cs typeface="Montserrat Regular"/>
              </a:rPr>
              <a:t>tención de la Salud Mental en los </a:t>
            </a:r>
            <a:r>
              <a:rPr lang="es-MX" sz="2000" b="1" dirty="0">
                <a:latin typeface="Montserrat Regular"/>
                <a:cs typeface="Montserrat Regular"/>
              </a:rPr>
              <a:t>Cuidados Paliativos.</a:t>
            </a:r>
            <a:endParaRPr lang="es-ES_tradnl" sz="2000" b="1" dirty="0">
              <a:latin typeface="Montserrat Regular"/>
              <a:cs typeface="Montserrat Regular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583545" y="1037843"/>
            <a:ext cx="8993048" cy="761633"/>
          </a:xfrm>
          <a:custGeom>
            <a:avLst/>
            <a:gdLst>
              <a:gd name="connsiteX0" fmla="*/ 0 w 7468887"/>
              <a:gd name="connsiteY0" fmla="*/ 113162 h 678960"/>
              <a:gd name="connsiteX1" fmla="*/ 113162 w 7468887"/>
              <a:gd name="connsiteY1" fmla="*/ 0 h 678960"/>
              <a:gd name="connsiteX2" fmla="*/ 7355725 w 7468887"/>
              <a:gd name="connsiteY2" fmla="*/ 0 h 678960"/>
              <a:gd name="connsiteX3" fmla="*/ 7468887 w 7468887"/>
              <a:gd name="connsiteY3" fmla="*/ 113162 h 678960"/>
              <a:gd name="connsiteX4" fmla="*/ 7468887 w 7468887"/>
              <a:gd name="connsiteY4" fmla="*/ 565798 h 678960"/>
              <a:gd name="connsiteX5" fmla="*/ 7355725 w 7468887"/>
              <a:gd name="connsiteY5" fmla="*/ 678960 h 678960"/>
              <a:gd name="connsiteX6" fmla="*/ 113162 w 7468887"/>
              <a:gd name="connsiteY6" fmla="*/ 678960 h 678960"/>
              <a:gd name="connsiteX7" fmla="*/ 0 w 7468887"/>
              <a:gd name="connsiteY7" fmla="*/ 565798 h 678960"/>
              <a:gd name="connsiteX8" fmla="*/ 0 w 7468887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887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355725" y="0"/>
                </a:lnTo>
                <a:cubicBezTo>
                  <a:pt x="7418223" y="0"/>
                  <a:pt x="7468887" y="50664"/>
                  <a:pt x="7468887" y="113162"/>
                </a:cubicBezTo>
                <a:lnTo>
                  <a:pt x="7468887" y="565798"/>
                </a:lnTo>
                <a:cubicBezTo>
                  <a:pt x="7468887" y="628296"/>
                  <a:pt x="7418223" y="678960"/>
                  <a:pt x="7355725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9D1F3A"/>
          </a:solidFill>
          <a:ln>
            <a:solidFill>
              <a:srgbClr val="9411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1" tIns="27404" rIns="260821" bIns="27404" numCol="1" spcCol="1270" anchor="ctr" anchorCtr="0">
            <a:noAutofit/>
          </a:bodyPr>
          <a:lstStyle/>
          <a:p>
            <a:pPr defTabSz="735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3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Arial" panose="020B0604020202020204" pitchFamily="34" charset="0"/>
              </a:rPr>
              <a:t>PROGRAMA NACIONAL DE SALUD MENTAL 2019-2024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65253"/>
            <a:ext cx="6810458" cy="81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Temas Prioritarios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10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7">
            <a:extLst>
              <a:ext uri="{FF2B5EF4-FFF2-40B4-BE49-F238E27FC236}">
                <a16:creationId xmlns:a16="http://schemas.microsoft.com/office/drawing/2014/main" id="{DFF4BFB9-E52A-41D4-9BB3-2CD413CC631C}"/>
              </a:ext>
            </a:extLst>
          </p:cNvPr>
          <p:cNvSpPr/>
          <p:nvPr/>
        </p:nvSpPr>
        <p:spPr>
          <a:xfrm>
            <a:off x="583545" y="6196089"/>
            <a:ext cx="8993048" cy="1172455"/>
          </a:xfrm>
          <a:prstGeom prst="roundRect">
            <a:avLst/>
          </a:prstGeom>
          <a:solidFill>
            <a:schemeClr val="bg1"/>
          </a:solidFill>
          <a:ln>
            <a:solidFill>
              <a:srgbClr val="5C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12" name="Grupo 11"/>
          <p:cNvGrpSpPr/>
          <p:nvPr/>
        </p:nvGrpSpPr>
        <p:grpSpPr>
          <a:xfrm>
            <a:off x="285750" y="6404622"/>
            <a:ext cx="1203141" cy="721884"/>
            <a:chOff x="0" y="2191312"/>
            <a:chExt cx="1203141" cy="721884"/>
          </a:xfrm>
        </p:grpSpPr>
        <p:sp>
          <p:nvSpPr>
            <p:cNvPr id="43" name="Rectángulo redondeado 42"/>
            <p:cNvSpPr/>
            <p:nvPr/>
          </p:nvSpPr>
          <p:spPr>
            <a:xfrm>
              <a:off x="0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uadroTexto 43"/>
            <p:cNvSpPr txBox="1"/>
            <p:nvPr/>
          </p:nvSpPr>
          <p:spPr>
            <a:xfrm>
              <a:off x="21143" y="2212455"/>
              <a:ext cx="1160855" cy="679598"/>
            </a:xfrm>
            <a:prstGeom prst="rect">
              <a:avLst/>
            </a:prstGeom>
            <a:solidFill>
              <a:srgbClr val="5C0000"/>
            </a:solidFill>
            <a:ln>
              <a:solidFill>
                <a:srgbClr val="5C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/>
                <a:t> </a:t>
              </a: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Promoción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609205" y="6616374"/>
            <a:ext cx="255066" cy="298379"/>
            <a:chOff x="1323455" y="2403064"/>
            <a:chExt cx="255066" cy="298379"/>
          </a:xfrm>
        </p:grpSpPr>
        <p:sp>
          <p:nvSpPr>
            <p:cNvPr id="41" name="Flecha derecha 40"/>
            <p:cNvSpPr/>
            <p:nvPr/>
          </p:nvSpPr>
          <p:spPr>
            <a:xfrm>
              <a:off x="1323455" y="2403064"/>
              <a:ext cx="255066" cy="298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lecha derecha 6"/>
            <p:cNvSpPr txBox="1"/>
            <p:nvPr/>
          </p:nvSpPr>
          <p:spPr>
            <a:xfrm>
              <a:off x="1323455" y="2462740"/>
              <a:ext cx="178546" cy="17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970148" y="6404622"/>
            <a:ext cx="1203141" cy="721884"/>
            <a:chOff x="1684398" y="2191312"/>
            <a:chExt cx="1203141" cy="721884"/>
          </a:xfrm>
        </p:grpSpPr>
        <p:sp>
          <p:nvSpPr>
            <p:cNvPr id="39" name="Rectángulo redondeado 38"/>
            <p:cNvSpPr/>
            <p:nvPr/>
          </p:nvSpPr>
          <p:spPr>
            <a:xfrm>
              <a:off x="1684398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0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uadroTexto 39"/>
            <p:cNvSpPr txBox="1"/>
            <p:nvPr/>
          </p:nvSpPr>
          <p:spPr>
            <a:xfrm>
              <a:off x="1705541" y="2212455"/>
              <a:ext cx="1160855" cy="679598"/>
            </a:xfrm>
            <a:prstGeom prst="rect">
              <a:avLst/>
            </a:prstGeom>
            <a:solidFill>
              <a:srgbClr val="8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Prevención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293604" y="6616374"/>
            <a:ext cx="255066" cy="298379"/>
            <a:chOff x="3007854" y="2403064"/>
            <a:chExt cx="255066" cy="298379"/>
          </a:xfrm>
        </p:grpSpPr>
        <p:sp>
          <p:nvSpPr>
            <p:cNvPr id="37" name="Flecha derecha 36"/>
            <p:cNvSpPr/>
            <p:nvPr/>
          </p:nvSpPr>
          <p:spPr>
            <a:xfrm>
              <a:off x="3007854" y="2403064"/>
              <a:ext cx="255066" cy="298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echa derecha 10"/>
            <p:cNvSpPr txBox="1"/>
            <p:nvPr/>
          </p:nvSpPr>
          <p:spPr>
            <a:xfrm>
              <a:off x="3007854" y="2462740"/>
              <a:ext cx="178546" cy="17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654546" y="6404622"/>
            <a:ext cx="1203141" cy="721884"/>
            <a:chOff x="3368796" y="2191312"/>
            <a:chExt cx="1203141" cy="721884"/>
          </a:xfrm>
        </p:grpSpPr>
        <p:sp>
          <p:nvSpPr>
            <p:cNvPr id="35" name="Rectángulo redondeado 34"/>
            <p:cNvSpPr/>
            <p:nvPr/>
          </p:nvSpPr>
          <p:spPr>
            <a:xfrm>
              <a:off x="3368796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/>
            <p:cNvSpPr txBox="1"/>
            <p:nvPr/>
          </p:nvSpPr>
          <p:spPr>
            <a:xfrm>
              <a:off x="3389939" y="2212455"/>
              <a:ext cx="1160855" cy="679598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Atención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978002" y="6616374"/>
            <a:ext cx="255066" cy="298379"/>
            <a:chOff x="4692252" y="2403064"/>
            <a:chExt cx="255066" cy="298379"/>
          </a:xfrm>
        </p:grpSpPr>
        <p:sp>
          <p:nvSpPr>
            <p:cNvPr id="33" name="Flecha derecha 32"/>
            <p:cNvSpPr/>
            <p:nvPr/>
          </p:nvSpPr>
          <p:spPr>
            <a:xfrm>
              <a:off x="4692252" y="2403064"/>
              <a:ext cx="255066" cy="298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lecha derecha 14"/>
            <p:cNvSpPr txBox="1"/>
            <p:nvPr/>
          </p:nvSpPr>
          <p:spPr>
            <a:xfrm>
              <a:off x="4692252" y="2462740"/>
              <a:ext cx="178546" cy="17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338944" y="6404622"/>
            <a:ext cx="1203141" cy="721884"/>
            <a:chOff x="5053194" y="2191312"/>
            <a:chExt cx="1203141" cy="721884"/>
          </a:xfrm>
        </p:grpSpPr>
        <p:sp>
          <p:nvSpPr>
            <p:cNvPr id="31" name="Rectángulo redondeado 30"/>
            <p:cNvSpPr/>
            <p:nvPr/>
          </p:nvSpPr>
          <p:spPr>
            <a:xfrm>
              <a:off x="5053194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0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5074337" y="2212455"/>
              <a:ext cx="1160855" cy="67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Recuperación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662400" y="6616374"/>
            <a:ext cx="255066" cy="298379"/>
            <a:chOff x="6376650" y="2403064"/>
            <a:chExt cx="255066" cy="298379"/>
          </a:xfrm>
        </p:grpSpPr>
        <p:sp>
          <p:nvSpPr>
            <p:cNvPr id="29" name="Flecha derecha 28"/>
            <p:cNvSpPr/>
            <p:nvPr/>
          </p:nvSpPr>
          <p:spPr>
            <a:xfrm>
              <a:off x="6376650" y="2403064"/>
              <a:ext cx="255066" cy="298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lecha derecha 18"/>
            <p:cNvSpPr txBox="1"/>
            <p:nvPr/>
          </p:nvSpPr>
          <p:spPr>
            <a:xfrm>
              <a:off x="6376650" y="2462740"/>
              <a:ext cx="178546" cy="17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023343" y="6404622"/>
            <a:ext cx="1203141" cy="721884"/>
            <a:chOff x="6737593" y="2191312"/>
            <a:chExt cx="1203141" cy="721884"/>
          </a:xfrm>
        </p:grpSpPr>
        <p:sp>
          <p:nvSpPr>
            <p:cNvPr id="27" name="Rectángulo redondeado 26"/>
            <p:cNvSpPr/>
            <p:nvPr/>
          </p:nvSpPr>
          <p:spPr>
            <a:xfrm>
              <a:off x="6737593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6758736" y="2212455"/>
              <a:ext cx="1160855" cy="67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Capacitación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346798" y="6616374"/>
            <a:ext cx="255066" cy="298379"/>
            <a:chOff x="8061048" y="2403064"/>
            <a:chExt cx="255066" cy="298379"/>
          </a:xfrm>
        </p:grpSpPr>
        <p:sp>
          <p:nvSpPr>
            <p:cNvPr id="25" name="Flecha derecha 24"/>
            <p:cNvSpPr/>
            <p:nvPr/>
          </p:nvSpPr>
          <p:spPr>
            <a:xfrm>
              <a:off x="8061048" y="2403064"/>
              <a:ext cx="255066" cy="298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 derecha 22"/>
            <p:cNvSpPr txBox="1"/>
            <p:nvPr/>
          </p:nvSpPr>
          <p:spPr>
            <a:xfrm>
              <a:off x="8061048" y="2462740"/>
              <a:ext cx="178546" cy="17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707741" y="6404622"/>
            <a:ext cx="1203141" cy="721884"/>
            <a:chOff x="8421991" y="2191312"/>
            <a:chExt cx="1203141" cy="721884"/>
          </a:xfrm>
        </p:grpSpPr>
        <p:sp>
          <p:nvSpPr>
            <p:cNvPr id="23" name="Rectángulo redondeado 22"/>
            <p:cNvSpPr/>
            <p:nvPr/>
          </p:nvSpPr>
          <p:spPr>
            <a:xfrm>
              <a:off x="8421991" y="2191312"/>
              <a:ext cx="1203141" cy="7218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8443134" y="2212455"/>
              <a:ext cx="1160855" cy="67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solidFill>
                    <a:schemeClr val="bg1"/>
                  </a:solidFill>
                  <a:latin typeface="Montserrat Regular"/>
                  <a:cs typeface="Montserrat Regular"/>
                </a:rPr>
                <a:t>Investigación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36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041" y="1418215"/>
            <a:ext cx="9974182" cy="5257873"/>
            <a:chOff x="409048" y="988682"/>
            <a:chExt cx="11659543" cy="5681199"/>
          </a:xfrm>
        </p:grpSpPr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2726512" y="1017271"/>
              <a:ext cx="2028825" cy="5797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s-MX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38" name="Rectangle 2"/>
            <p:cNvSpPr>
              <a:spLocks noChangeArrowheads="1"/>
            </p:cNvSpPr>
            <p:nvPr/>
          </p:nvSpPr>
          <p:spPr bwMode="auto">
            <a:xfrm>
              <a:off x="2740582" y="1620940"/>
              <a:ext cx="2028825" cy="50403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s-MX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4908400" y="1606873"/>
              <a:ext cx="7116810" cy="5040312"/>
            </a:xfrm>
            <a:prstGeom prst="rect">
              <a:avLst/>
            </a:prstGeom>
            <a:solidFill>
              <a:srgbClr val="A8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4908400" y="1589409"/>
              <a:ext cx="7160191" cy="388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 altLang="es-MX" sz="1488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Derechos Humanos		  	Igualdad y Equidad</a:t>
              </a:r>
              <a:endParaRPr lang="es-ES" altLang="es-MX" sz="1488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 rot="16200000">
              <a:off x="3464112" y="3754108"/>
              <a:ext cx="3612279" cy="388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 altLang="es-MX" sz="1488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Gratuidad 	        Comunitario</a:t>
              </a:r>
              <a:endParaRPr lang="es-ES" altLang="es-MX" sz="1488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4" name="Text Box 8"/>
            <p:cNvSpPr txBox="1">
              <a:spLocks noChangeArrowheads="1"/>
            </p:cNvSpPr>
            <p:nvPr/>
          </p:nvSpPr>
          <p:spPr bwMode="auto">
            <a:xfrm>
              <a:off x="7013012" y="6275271"/>
              <a:ext cx="3323405" cy="388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 altLang="es-MX" sz="1488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Prevención  y  Promoción</a:t>
              </a:r>
              <a:endParaRPr lang="es-ES" altLang="es-MX" sz="1488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 rot="16200000">
              <a:off x="10446207" y="3853656"/>
              <a:ext cx="2421887" cy="388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 altLang="es-MX" sz="1488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Calidad 	Cobertura</a:t>
              </a:r>
              <a:endParaRPr lang="es-ES" altLang="es-MX" sz="1488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9612528" y="1883098"/>
              <a:ext cx="1846975" cy="441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MX" altLang="es-MX" sz="992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Atención Especializada</a:t>
              </a: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50" name="AutoShape 14"/>
            <p:cNvSpPr>
              <a:spLocks noChangeArrowheads="1"/>
            </p:cNvSpPr>
            <p:nvPr/>
          </p:nvSpPr>
          <p:spPr bwMode="auto">
            <a:xfrm>
              <a:off x="9659708" y="4840618"/>
              <a:ext cx="1735124" cy="69691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Hospital General c/</a:t>
              </a:r>
              <a:r>
                <a:rPr lang="es-MX" altLang="es-MX" sz="909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Serv</a:t>
              </a:r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. Psiquiatría</a:t>
              </a:r>
              <a:endParaRPr lang="es-ES" altLang="es-MX" sz="90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51" name="AutoShape 15"/>
            <p:cNvSpPr>
              <a:spLocks noChangeArrowheads="1"/>
            </p:cNvSpPr>
            <p:nvPr/>
          </p:nvSpPr>
          <p:spPr bwMode="auto">
            <a:xfrm>
              <a:off x="9659708" y="2664083"/>
              <a:ext cx="1735124" cy="63355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Hospital Psiquiátrico/ centro de rehabilitacion</a:t>
              </a:r>
              <a:endParaRPr lang="es-ES" altLang="es-MX" sz="909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52" name="AutoShape 16"/>
            <p:cNvSpPr>
              <a:spLocks noChangeArrowheads="1"/>
            </p:cNvSpPr>
            <p:nvPr/>
          </p:nvSpPr>
          <p:spPr bwMode="auto">
            <a:xfrm>
              <a:off x="9659708" y="3711905"/>
              <a:ext cx="1735124" cy="69691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INS, HRAE c/</a:t>
              </a:r>
              <a:r>
                <a:rPr lang="es-MX" altLang="es-MX" sz="909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Serv</a:t>
              </a:r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. Psiquiatría</a:t>
              </a:r>
              <a:endParaRPr lang="es-ES" altLang="es-MX" sz="90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54" name="AutoShape 18"/>
            <p:cNvSpPr>
              <a:spLocks noChangeArrowheads="1"/>
            </p:cNvSpPr>
            <p:nvPr/>
          </p:nvSpPr>
          <p:spPr bwMode="auto">
            <a:xfrm>
              <a:off x="7427254" y="3721422"/>
              <a:ext cx="665163" cy="292100"/>
            </a:xfrm>
            <a:prstGeom prst="rightArrow">
              <a:avLst>
                <a:gd name="adj1" fmla="val 50000"/>
                <a:gd name="adj2" fmla="val 5692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4908400" y="1034389"/>
              <a:ext cx="7116810" cy="51227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MX" altLang="es-MX" sz="1158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RED INTEGRAL DE SERVICIOS DE SALUD</a:t>
              </a:r>
            </a:p>
            <a:p>
              <a:pPr algn="ctr"/>
              <a:r>
                <a:rPr lang="es-MX" altLang="es-MX" sz="1323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RISS</a:t>
              </a:r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2735431" y="988682"/>
              <a:ext cx="2028825" cy="611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s-MX" altLang="es-MX" sz="1158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POBLACIÓN</a:t>
              </a:r>
              <a:endParaRPr lang="es-ES" altLang="es-MX" sz="115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61" name="Rectangle 25"/>
            <p:cNvSpPr>
              <a:spLocks noChangeArrowheads="1"/>
            </p:cNvSpPr>
            <p:nvPr/>
          </p:nvSpPr>
          <p:spPr bwMode="auto">
            <a:xfrm>
              <a:off x="5435175" y="1883097"/>
              <a:ext cx="3773338" cy="4392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MX" altLang="es-MX" sz="1323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Atención Primaria de Salud (APS)</a:t>
              </a: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2898315" y="3994066"/>
              <a:ext cx="1738670" cy="2527793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1488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Autocuidado</a:t>
              </a:r>
              <a:endParaRPr lang="es-MX" altLang="es-MX" sz="132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endParaRPr lang="es-MX" altLang="es-MX" sz="1323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1323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1323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1323" b="1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132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altLang="es-MX" sz="1488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Cuidado Comunitario Informal</a:t>
              </a:r>
              <a:endParaRPr lang="es-ES" altLang="es-MX" sz="14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65" name="AutoShape 29"/>
            <p:cNvSpPr>
              <a:spLocks noChangeArrowheads="1"/>
            </p:cNvSpPr>
            <p:nvPr/>
          </p:nvSpPr>
          <p:spPr bwMode="auto">
            <a:xfrm>
              <a:off x="7498692" y="4027810"/>
              <a:ext cx="566737" cy="288925"/>
            </a:xfrm>
            <a:prstGeom prst="leftArrow">
              <a:avLst>
                <a:gd name="adj1" fmla="val 50000"/>
                <a:gd name="adj2" fmla="val 490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66" name="AutoShape 30"/>
            <p:cNvSpPr>
              <a:spLocks noChangeArrowheads="1"/>
            </p:cNvSpPr>
            <p:nvPr/>
          </p:nvSpPr>
          <p:spPr bwMode="auto">
            <a:xfrm>
              <a:off x="7492341" y="4332609"/>
              <a:ext cx="563562" cy="287338"/>
            </a:xfrm>
            <a:prstGeom prst="rightArrow">
              <a:avLst>
                <a:gd name="adj1" fmla="val 50000"/>
                <a:gd name="adj2" fmla="val 490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77" name="AutoShape 41"/>
            <p:cNvSpPr>
              <a:spLocks noChangeArrowheads="1"/>
            </p:cNvSpPr>
            <p:nvPr/>
          </p:nvSpPr>
          <p:spPr bwMode="auto">
            <a:xfrm>
              <a:off x="10364129" y="3302330"/>
              <a:ext cx="360363" cy="417512"/>
            </a:xfrm>
            <a:prstGeom prst="upDownArrow">
              <a:avLst>
                <a:gd name="adj1" fmla="val 50000"/>
                <a:gd name="adj2" fmla="val 23172"/>
              </a:avLst>
            </a:prstGeom>
            <a:gradFill flip="none" rotWithShape="1">
              <a:gsLst>
                <a:gs pos="0">
                  <a:srgbClr val="FF0000"/>
                </a:gs>
                <a:gs pos="69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78" name="AutoShape 42"/>
            <p:cNvSpPr>
              <a:spLocks noChangeArrowheads="1"/>
            </p:cNvSpPr>
            <p:nvPr/>
          </p:nvSpPr>
          <p:spPr bwMode="auto">
            <a:xfrm>
              <a:off x="10364129" y="4396118"/>
              <a:ext cx="360363" cy="417513"/>
            </a:xfrm>
            <a:prstGeom prst="upDownArrow">
              <a:avLst>
                <a:gd name="adj1" fmla="val 50000"/>
                <a:gd name="adj2" fmla="val 23172"/>
              </a:avLst>
            </a:prstGeom>
            <a:gradFill flip="none" rotWithShape="1">
              <a:gsLst>
                <a:gs pos="0">
                  <a:srgbClr val="FF0000"/>
                </a:gs>
                <a:gs pos="69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7337520" y="2827267"/>
              <a:ext cx="1761104" cy="2604284"/>
            </a:xfrm>
            <a:prstGeom prst="rect">
              <a:avLst/>
            </a:prstGeom>
            <a:solidFill>
              <a:srgbClr val="941100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  <a:flatTx/>
            </a:bodyPr>
            <a:lstStyle/>
            <a:p>
              <a:pPr algn="ctr">
                <a:lnSpc>
                  <a:spcPct val="150000"/>
                </a:lnSpc>
              </a:pPr>
              <a:r>
                <a:rPr lang="es-MX" altLang="es-MX" sz="1488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Centro Comunitario de Salud Mental y Adicciones</a:t>
              </a:r>
            </a:p>
            <a:p>
              <a:pPr algn="ctr">
                <a:lnSpc>
                  <a:spcPct val="150000"/>
                </a:lnSpc>
              </a:pPr>
              <a:endParaRPr lang="es-MX" altLang="es-MX" sz="1488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56" name="AutoShape 20"/>
            <p:cNvSpPr>
              <a:spLocks noChangeArrowheads="1"/>
            </p:cNvSpPr>
            <p:nvPr/>
          </p:nvSpPr>
          <p:spPr bwMode="auto">
            <a:xfrm>
              <a:off x="9235679" y="3777695"/>
              <a:ext cx="372363" cy="287338"/>
            </a:xfrm>
            <a:prstGeom prst="rightArrow">
              <a:avLst>
                <a:gd name="adj1" fmla="val 50000"/>
                <a:gd name="adj2" fmla="val 490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57" name="AutoShape 21"/>
            <p:cNvSpPr>
              <a:spLocks noChangeArrowheads="1"/>
            </p:cNvSpPr>
            <p:nvPr/>
          </p:nvSpPr>
          <p:spPr bwMode="auto">
            <a:xfrm>
              <a:off x="4755338" y="3839318"/>
              <a:ext cx="675352" cy="254341"/>
            </a:xfrm>
            <a:prstGeom prst="rightArrow">
              <a:avLst>
                <a:gd name="adj1" fmla="val 50000"/>
                <a:gd name="adj2" fmla="val 656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69" name="AutoShape 33"/>
            <p:cNvSpPr>
              <a:spLocks noChangeArrowheads="1"/>
            </p:cNvSpPr>
            <p:nvPr/>
          </p:nvSpPr>
          <p:spPr bwMode="auto">
            <a:xfrm>
              <a:off x="4755337" y="4097853"/>
              <a:ext cx="661411" cy="283451"/>
            </a:xfrm>
            <a:prstGeom prst="leftArrow">
              <a:avLst>
                <a:gd name="adj1" fmla="val 50000"/>
                <a:gd name="adj2" fmla="val 5770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71" name="AutoShape 35"/>
            <p:cNvSpPr>
              <a:spLocks noChangeArrowheads="1"/>
            </p:cNvSpPr>
            <p:nvPr/>
          </p:nvSpPr>
          <p:spPr bwMode="auto">
            <a:xfrm>
              <a:off x="9240443" y="4084082"/>
              <a:ext cx="374460" cy="288926"/>
            </a:xfrm>
            <a:prstGeom prst="leftArrow">
              <a:avLst>
                <a:gd name="adj1" fmla="val 50000"/>
                <a:gd name="adj2" fmla="val 490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5504881" y="3035623"/>
              <a:ext cx="1795681" cy="2136775"/>
            </a:xfrm>
            <a:prstGeom prst="rect">
              <a:avLst/>
            </a:prstGeom>
            <a:solidFill>
              <a:srgbClr val="9411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62" name="AutoShape 26"/>
            <p:cNvSpPr>
              <a:spLocks noChangeArrowheads="1"/>
            </p:cNvSpPr>
            <p:nvPr/>
          </p:nvSpPr>
          <p:spPr bwMode="auto">
            <a:xfrm>
              <a:off x="5587429" y="3177012"/>
              <a:ext cx="1670715" cy="8334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Centro de Salud con Salud Mental y Adicciones</a:t>
              </a:r>
            </a:p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CAPAS</a:t>
              </a:r>
            </a:p>
          </p:txBody>
        </p:sp>
        <p:sp>
          <p:nvSpPr>
            <p:cNvPr id="116775" name="AutoShape 39"/>
            <p:cNvSpPr>
              <a:spLocks noChangeArrowheads="1"/>
            </p:cNvSpPr>
            <p:nvPr/>
          </p:nvSpPr>
          <p:spPr bwMode="auto">
            <a:xfrm>
              <a:off x="5585844" y="4168678"/>
              <a:ext cx="1670714" cy="8334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Centro de Salud</a:t>
              </a:r>
              <a:endParaRPr lang="es-ES" altLang="es-MX" sz="90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16776" name="AutoShape 40"/>
            <p:cNvSpPr>
              <a:spLocks noChangeArrowheads="1"/>
            </p:cNvSpPr>
            <p:nvPr/>
          </p:nvSpPr>
          <p:spPr bwMode="auto">
            <a:xfrm>
              <a:off x="3561597" y="4448498"/>
              <a:ext cx="360363" cy="1145285"/>
            </a:xfrm>
            <a:prstGeom prst="upDownArrow">
              <a:avLst>
                <a:gd name="adj1" fmla="val 50000"/>
                <a:gd name="adj2" fmla="val 319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" name="Elipse 2"/>
            <p:cNvSpPr/>
            <p:nvPr/>
          </p:nvSpPr>
          <p:spPr>
            <a:xfrm>
              <a:off x="2873318" y="1788143"/>
              <a:ext cx="1768153" cy="75110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88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Persona</a:t>
              </a:r>
            </a:p>
          </p:txBody>
        </p:sp>
        <p:sp>
          <p:nvSpPr>
            <p:cNvPr id="45" name="Elipse 44"/>
            <p:cNvSpPr/>
            <p:nvPr/>
          </p:nvSpPr>
          <p:spPr>
            <a:xfrm>
              <a:off x="2868832" y="2479846"/>
              <a:ext cx="1768153" cy="75110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23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Familia</a:t>
              </a:r>
            </a:p>
          </p:txBody>
        </p:sp>
        <p:sp>
          <p:nvSpPr>
            <p:cNvPr id="46" name="Elipse 45"/>
            <p:cNvSpPr/>
            <p:nvPr/>
          </p:nvSpPr>
          <p:spPr>
            <a:xfrm>
              <a:off x="2866580" y="3171509"/>
              <a:ext cx="1808290" cy="75110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58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Comunidad</a:t>
              </a: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09048" y="1629569"/>
              <a:ext cx="2028825" cy="50403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s-MX" altLang="es-MX" sz="992" b="1">
                <a:solidFill>
                  <a:prstClr val="black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altLang="es-MX" sz="992" b="1">
                <a:solidFill>
                  <a:prstClr val="white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ES" altLang="es-MX" sz="992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427134" y="1017271"/>
              <a:ext cx="2028825" cy="60660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1158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DETERMINANTES</a:t>
              </a:r>
            </a:p>
            <a:p>
              <a:pPr algn="ctr"/>
              <a:r>
                <a:rPr lang="es-MX" altLang="es-MX" sz="1158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 SALUD</a:t>
              </a:r>
              <a:endParaRPr lang="es-ES" altLang="es-MX" sz="115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63629" y="1866258"/>
              <a:ext cx="1727200" cy="939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124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Biológicos</a:t>
              </a:r>
              <a:endParaRPr lang="es-ES" altLang="es-MX" sz="1240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563629" y="3054435"/>
              <a:ext cx="1727200" cy="939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124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Sociales, económicos y culturales</a:t>
              </a:r>
              <a:endParaRPr lang="es-ES" altLang="es-MX" sz="1240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559860" y="4248348"/>
              <a:ext cx="1727200" cy="939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124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Ambientales</a:t>
              </a:r>
              <a:endParaRPr lang="es-ES" altLang="es-MX" sz="1240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559860" y="5442591"/>
              <a:ext cx="1727200" cy="939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941100"/>
              </a:solidFill>
              <a:miter lim="800000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124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Servicios de salud</a:t>
              </a:r>
              <a:endParaRPr lang="es-ES" altLang="es-MX" sz="1240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3" name="AutoShape 21"/>
            <p:cNvSpPr>
              <a:spLocks noChangeArrowheads="1"/>
            </p:cNvSpPr>
            <p:nvPr/>
          </p:nvSpPr>
          <p:spPr bwMode="auto">
            <a:xfrm>
              <a:off x="2431819" y="3870109"/>
              <a:ext cx="332525" cy="193066"/>
            </a:xfrm>
            <a:prstGeom prst="rightArrow">
              <a:avLst>
                <a:gd name="adj1" fmla="val 50000"/>
                <a:gd name="adj2" fmla="val 656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4" name="AutoShape 33"/>
            <p:cNvSpPr>
              <a:spLocks noChangeArrowheads="1"/>
            </p:cNvSpPr>
            <p:nvPr/>
          </p:nvSpPr>
          <p:spPr bwMode="auto">
            <a:xfrm>
              <a:off x="2431819" y="4135656"/>
              <a:ext cx="325661" cy="215163"/>
            </a:xfrm>
            <a:prstGeom prst="leftArrow">
              <a:avLst>
                <a:gd name="adj1" fmla="val 50000"/>
                <a:gd name="adj2" fmla="val 5770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MX" sz="1488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6749" name="AutoShape 13"/>
            <p:cNvSpPr>
              <a:spLocks noChangeArrowheads="1"/>
            </p:cNvSpPr>
            <p:nvPr/>
          </p:nvSpPr>
          <p:spPr bwMode="auto">
            <a:xfrm>
              <a:off x="7377083" y="5640381"/>
              <a:ext cx="1735124" cy="46481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round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algn="ctr"/>
              <a:r>
                <a:rPr lang="es-MX" altLang="es-MX" sz="90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Hospital de Día</a:t>
              </a:r>
              <a:endParaRPr lang="es-ES" altLang="es-MX" sz="90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55" name="Título 2">
            <a:extLst>
              <a:ext uri="{FF2B5EF4-FFF2-40B4-BE49-F238E27FC236}">
                <a16:creationId xmlns:a16="http://schemas.microsoft.com/office/drawing/2014/main" id="{8D4CA80E-F331-D644-81CE-65601870ADD5}"/>
              </a:ext>
            </a:extLst>
          </p:cNvPr>
          <p:cNvSpPr txBox="1">
            <a:spLocks/>
          </p:cNvSpPr>
          <p:nvPr/>
        </p:nvSpPr>
        <p:spPr>
          <a:xfrm>
            <a:off x="3143250" y="105009"/>
            <a:ext cx="6810458" cy="81104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5C0000"/>
                </a:solidFill>
                <a:latin typeface="Montserrat" panose="00000500000000000000" pitchFamily="2" charset="0"/>
                <a:cs typeface="Avenir Roman"/>
              </a:rPr>
              <a:t>Modelo de Salud Mental y Adicciones en APS-I</a:t>
            </a:r>
            <a:endParaRPr lang="es-ES_tradnl" sz="3200" b="1" dirty="0">
              <a:solidFill>
                <a:srgbClr val="5C0000"/>
              </a:solidFill>
              <a:latin typeface="Montserrat" panose="00000500000000000000" pitchFamily="2" charset="0"/>
              <a:cs typeface="Avenir Book"/>
            </a:endParaRPr>
          </a:p>
        </p:txBody>
      </p:sp>
      <p:pic>
        <p:nvPicPr>
          <p:cNvPr id="5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03"/>
            <a:ext cx="2663457" cy="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78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785</Words>
  <Application>Microsoft Office PowerPoint</Application>
  <PresentationFormat>Personalizado</PresentationFormat>
  <Paragraphs>297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Esquema del Subsistema de Salud Mental Federal y Adicciones</vt:lpstr>
      <vt:lpstr>Modelo Integral de Salud Mental y Adicciones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josefa cavazos</dc:creator>
  <cp:lastModifiedBy>Usuario desconocido</cp:lastModifiedBy>
  <cp:revision>87</cp:revision>
  <dcterms:created xsi:type="dcterms:W3CDTF">2019-11-06T17:14:23Z</dcterms:created>
  <dcterms:modified xsi:type="dcterms:W3CDTF">2020-02-12T22:39:27Z</dcterms:modified>
</cp:coreProperties>
</file>