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70" r:id="rId8"/>
    <p:sldId id="262" r:id="rId9"/>
    <p:sldId id="275" r:id="rId10"/>
    <p:sldId id="272" r:id="rId11"/>
    <p:sldId id="273" r:id="rId12"/>
    <p:sldId id="274" r:id="rId13"/>
    <p:sldId id="263" r:id="rId14"/>
    <p:sldId id="264" r:id="rId15"/>
    <p:sldId id="268" r:id="rId16"/>
    <p:sldId id="267" r:id="rId17"/>
    <p:sldId id="266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5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1.6210177290193729E-2"/>
                  <c:y val="8.4504480269280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62186079819913E-2"/>
                  <c:y val="6.066562901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39080437575112E-2"/>
                  <c:y val="7.760442346974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69749590589395E-2"/>
                  <c:y val="9.6827468793976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886263478438553E-3"/>
                  <c:y val="0.10191825674305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Tabaco</c:v>
                </c:pt>
                <c:pt idx="1">
                  <c:v>HAS</c:v>
                </c:pt>
                <c:pt idx="2">
                  <c:v>DM</c:v>
                </c:pt>
                <c:pt idx="3">
                  <c:v>Dislipidemia</c:v>
                </c:pt>
                <c:pt idx="4">
                  <c:v>SM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54.2</c:v>
                </c:pt>
                <c:pt idx="1">
                  <c:v>55.5</c:v>
                </c:pt>
                <c:pt idx="2">
                  <c:v>40.9</c:v>
                </c:pt>
                <c:pt idx="3">
                  <c:v>35.200000000000003</c:v>
                </c:pt>
                <c:pt idx="4">
                  <c:v>27.9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8.1679256920280646E-3"/>
                  <c:y val="6.7945504495370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470886101555893E-3"/>
                  <c:y val="7.5225287332205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90567589370721E-2"/>
                  <c:y val="5.095912837152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132094867134E-2"/>
                  <c:y val="8.735850577976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529753875493197E-3"/>
                  <c:y val="0.14640473189571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Tabaco</c:v>
                </c:pt>
                <c:pt idx="1">
                  <c:v>HAS</c:v>
                </c:pt>
                <c:pt idx="2">
                  <c:v>DM</c:v>
                </c:pt>
                <c:pt idx="3">
                  <c:v>Dislipidemia</c:v>
                </c:pt>
                <c:pt idx="4">
                  <c:v>SM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27.8</c:v>
                </c:pt>
                <c:pt idx="1">
                  <c:v>72.2</c:v>
                </c:pt>
                <c:pt idx="2">
                  <c:v>54.3</c:v>
                </c:pt>
                <c:pt idx="3">
                  <c:v>38.4</c:v>
                </c:pt>
                <c:pt idx="4">
                  <c:v>35.700000000000003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908608"/>
        <c:axId val="120094720"/>
        <c:axId val="0"/>
      </c:bar3DChart>
      <c:catAx>
        <c:axId val="119908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s-MX"/>
          </a:p>
        </c:txPr>
        <c:crossAx val="120094720"/>
        <c:crosses val="autoZero"/>
        <c:auto val="1"/>
        <c:lblAlgn val="ctr"/>
        <c:lblOffset val="100"/>
        <c:noMultiLvlLbl val="0"/>
      </c:catAx>
      <c:valAx>
        <c:axId val="12009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11990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258878991925807"/>
          <c:y val="4.6661790998697654E-2"/>
          <c:w val="0.25610171221445854"/>
          <c:h val="8.1718799619230023E-2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Hoja1!$A$2:$A$5</c:f>
              <c:strCache>
                <c:ptCount val="4"/>
                <c:pt idx="0">
                  <c:v>Antes Masc</c:v>
                </c:pt>
                <c:pt idx="1">
                  <c:v>Después Masc</c:v>
                </c:pt>
                <c:pt idx="2">
                  <c:v>Antes Fem</c:v>
                </c:pt>
                <c:pt idx="3">
                  <c:v>Después Fem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66.2</c:v>
                </c:pt>
                <c:pt idx="1">
                  <c:v>28.9</c:v>
                </c:pt>
                <c:pt idx="2">
                  <c:v>68.8</c:v>
                </c:pt>
                <c:pt idx="3">
                  <c:v>33.299999999999997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TF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Antes Masc</c:v>
                </c:pt>
                <c:pt idx="1">
                  <c:v>Después Masc</c:v>
                </c:pt>
                <c:pt idx="2">
                  <c:v>Antes Fem</c:v>
                </c:pt>
                <c:pt idx="3">
                  <c:v>Después Fem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22.8</c:v>
                </c:pt>
                <c:pt idx="1">
                  <c:v>41.8</c:v>
                </c:pt>
                <c:pt idx="2">
                  <c:v>20</c:v>
                </c:pt>
                <c:pt idx="3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ICP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6.7340067340066513E-3"/>
                  <c:y val="7.7886603238488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Antes Masc</c:v>
                </c:pt>
                <c:pt idx="1">
                  <c:v>Después Masc</c:v>
                </c:pt>
                <c:pt idx="2">
                  <c:v>Antes Fem</c:v>
                </c:pt>
                <c:pt idx="3">
                  <c:v>Después Fem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11</c:v>
                </c:pt>
                <c:pt idx="1">
                  <c:v>29.2</c:v>
                </c:pt>
                <c:pt idx="2">
                  <c:v>11.1</c:v>
                </c:pt>
                <c:pt idx="3">
                  <c:v>29.3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866496"/>
        <c:axId val="119868032"/>
        <c:axId val="0"/>
      </c:bar3DChart>
      <c:catAx>
        <c:axId val="119866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s-MX"/>
          </a:p>
        </c:txPr>
        <c:crossAx val="119868032"/>
        <c:crosses val="autoZero"/>
        <c:auto val="1"/>
        <c:lblAlgn val="ctr"/>
        <c:lblOffset val="100"/>
        <c:noMultiLvlLbl val="0"/>
      </c:catAx>
      <c:valAx>
        <c:axId val="11986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s-MX"/>
          </a:p>
        </c:txPr>
        <c:crossAx val="119866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</a:defRPr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800"/>
            </a:pPr>
            <a:r>
              <a:rPr lang="es-ES" sz="2800" dirty="0"/>
              <a:t>Complicaciones tempranas por género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210741396310236E-2"/>
          <c:y val="0.14484131791218408"/>
          <c:w val="0.92491909247810367"/>
          <c:h val="0.744094295905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Hoja1!$D$24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Hoja1!$C$25:$C$29</c:f>
              <c:strCache>
                <c:ptCount val="5"/>
                <c:pt idx="0">
                  <c:v>Angina/Re infarto</c:v>
                </c:pt>
                <c:pt idx="1">
                  <c:v>Falla cardiaca</c:v>
                </c:pt>
                <c:pt idx="2">
                  <c:v>Insuficiencia renal</c:v>
                </c:pt>
                <c:pt idx="3">
                  <c:v>Choque</c:v>
                </c:pt>
                <c:pt idx="4">
                  <c:v>Muerte</c:v>
                </c:pt>
              </c:strCache>
            </c:strRef>
          </c:cat>
          <c:val>
            <c:numRef>
              <c:f>Hoja1!$D$25:$D$29</c:f>
              <c:numCache>
                <c:formatCode>General</c:formatCode>
                <c:ptCount val="5"/>
                <c:pt idx="0">
                  <c:v>20.100000000000001</c:v>
                </c:pt>
                <c:pt idx="1">
                  <c:v>15.5</c:v>
                </c:pt>
                <c:pt idx="2">
                  <c:v>8.1</c:v>
                </c:pt>
                <c:pt idx="3">
                  <c:v>10.6</c:v>
                </c:pt>
                <c:pt idx="4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47-4B1D-94C3-37A96CA24623}"/>
            </c:ext>
          </c:extLst>
        </c:ser>
        <c:ser>
          <c:idx val="1"/>
          <c:order val="1"/>
          <c:tx>
            <c:strRef>
              <c:f>Hoja1!$E$24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Hoja1!$C$25:$C$29</c:f>
              <c:strCache>
                <c:ptCount val="5"/>
                <c:pt idx="0">
                  <c:v>Angina/Re infarto</c:v>
                </c:pt>
                <c:pt idx="1">
                  <c:v>Falla cardiaca</c:v>
                </c:pt>
                <c:pt idx="2">
                  <c:v>Insuficiencia renal</c:v>
                </c:pt>
                <c:pt idx="3">
                  <c:v>Choque</c:v>
                </c:pt>
                <c:pt idx="4">
                  <c:v>Muerte</c:v>
                </c:pt>
              </c:strCache>
            </c:strRef>
          </c:cat>
          <c:val>
            <c:numRef>
              <c:f>Hoja1!$E$25:$E$29</c:f>
              <c:numCache>
                <c:formatCode>General</c:formatCode>
                <c:ptCount val="5"/>
                <c:pt idx="0">
                  <c:v>16.399999999999999</c:v>
                </c:pt>
                <c:pt idx="1">
                  <c:v>9.4</c:v>
                </c:pt>
                <c:pt idx="2">
                  <c:v>6.8</c:v>
                </c:pt>
                <c:pt idx="3">
                  <c:v>7.7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47-4B1D-94C3-37A96CA24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014336"/>
        <c:axId val="120015872"/>
      </c:barChart>
      <c:catAx>
        <c:axId val="1200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 b="1"/>
            </a:pPr>
            <a:endParaRPr lang="es-MX"/>
          </a:p>
        </c:txPr>
        <c:crossAx val="120015872"/>
        <c:crosses val="autoZero"/>
        <c:auto val="1"/>
        <c:lblAlgn val="ctr"/>
        <c:lblOffset val="100"/>
        <c:noMultiLvlLbl val="0"/>
      </c:catAx>
      <c:valAx>
        <c:axId val="12001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200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91290498308876"/>
          <c:y val="0.17442588907155832"/>
          <c:w val="0.24170704264551898"/>
          <c:h val="8.56473710017017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44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81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23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11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74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5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41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26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75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23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48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C51C-D40C-431B-8F4A-E17AA55BFCE5}" type="datetimeFigureOut">
              <a:rPr lang="es-MX" smtClean="0"/>
              <a:pPr/>
              <a:t>30/10/2019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08A9-B1F7-440A-9D2B-343F0B52F382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6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gho/mortality_burden_disease/en/index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6"/>
            <a:ext cx="9144000" cy="6858000"/>
          </a:xfrm>
          <a:prstGeom prst="rect">
            <a:avLst/>
          </a:prstGeom>
        </p:spPr>
      </p:pic>
      <p:sp>
        <p:nvSpPr>
          <p:cNvPr id="6" name="CuadroTexto 36"/>
          <p:cNvSpPr txBox="1"/>
          <p:nvPr/>
        </p:nvSpPr>
        <p:spPr>
          <a:xfrm>
            <a:off x="820616" y="2972466"/>
            <a:ext cx="7350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>
                <a:cs typeface="Arial" panose="020B0604020202020204" pitchFamily="34" charset="0"/>
              </a:rPr>
              <a:t>ESCENARIO DE LA ENFERMEDAD</a:t>
            </a:r>
            <a:r>
              <a:rPr lang="es-MX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CARDIOVASCULAR 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Y SINDROME METABOLICO EN LAS MUJERES DE MEXICO</a:t>
            </a:r>
          </a:p>
          <a:p>
            <a:pPr algn="ctr">
              <a:lnSpc>
                <a:spcPct val="150000"/>
              </a:lnSpc>
            </a:pPr>
            <a:endParaRPr lang="es-MX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20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Acad</a:t>
            </a:r>
            <a:r>
              <a:rPr lang="es-MX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. D. En C. Gabriela </a:t>
            </a:r>
            <a:r>
              <a:rPr lang="es-MX" sz="20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Borrayo</a:t>
            </a:r>
            <a:r>
              <a:rPr lang="es-MX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Sánchez.</a:t>
            </a:r>
          </a:p>
        </p:txBody>
      </p:sp>
    </p:spTree>
    <p:extLst>
      <p:ext uri="{BB962C8B-B14F-4D97-AF65-F5344CB8AC3E}">
        <p14:creationId xmlns:p14="http://schemas.microsoft.com/office/powerpoint/2010/main" val="2213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212863"/>
              </p:ext>
            </p:extLst>
          </p:nvPr>
        </p:nvGraphicFramePr>
        <p:xfrm>
          <a:off x="148591" y="933449"/>
          <a:ext cx="8881112" cy="584099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137765"/>
                <a:gridCol w="2138791"/>
                <a:gridCol w="2419468"/>
                <a:gridCol w="1185088"/>
              </a:tblGrid>
              <a:tr h="54921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Características </a:t>
                      </a:r>
                      <a:r>
                        <a:rPr lang="es-MX" sz="2000" dirty="0">
                          <a:effectLst/>
                        </a:rPr>
                        <a:t>demográficas basales de los grupos de estudio Síndrome Coronario Agudo y SM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44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Grupo con SM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 = 8545 (39.1%)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Grupo sin SM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 = 13282 (60.9%)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Valor de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192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Edad, (años)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63.29 ± 11.02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63.26 ± 12.19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0.84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576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Sexo</a:t>
                      </a:r>
                      <a:endParaRPr lang="es-MX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     Femenino</a:t>
                      </a:r>
                      <a:endParaRPr lang="es-MX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     Masculino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2486 (29.1)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6069 (70.9)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3082 (23.2)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10200 (76.8)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&lt; 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192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Índice de masa corporal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29.37 ± 4.41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26.51 ± 3.13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&lt; 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192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Diabetes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5060 (50.9)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4872 (49.1)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&lt; 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192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Hipertensión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6862 (52)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6341 (48)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&lt; 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192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Tabaquismo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3969 ( 38.9)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6241 (61.1)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0.43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192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Dislipidemia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5549 (72)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2156 (28)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&lt; 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192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Infarto previo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1905 (45.2)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2307 (54.8)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576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Diagnóstico de ingreso</a:t>
                      </a:r>
                      <a:endParaRPr lang="es-MX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       SICA CEST</a:t>
                      </a:r>
                      <a:endParaRPr lang="es-MX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       SICA SEST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6292 </a:t>
                      </a:r>
                      <a:r>
                        <a:rPr lang="es-MX" sz="1400" dirty="0" smtClean="0">
                          <a:effectLst/>
                        </a:rPr>
                        <a:t>(28.8)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2253 </a:t>
                      </a:r>
                      <a:r>
                        <a:rPr lang="es-MX" sz="1400" dirty="0" smtClean="0">
                          <a:effectLst/>
                        </a:rPr>
                        <a:t>(10.3)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10008 </a:t>
                      </a:r>
                      <a:r>
                        <a:rPr lang="es-MX" sz="1400" dirty="0" smtClean="0">
                          <a:effectLst/>
                        </a:rPr>
                        <a:t>(45.8)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3274 </a:t>
                      </a:r>
                      <a:r>
                        <a:rPr lang="es-MX" sz="1400" dirty="0" smtClean="0">
                          <a:effectLst/>
                        </a:rPr>
                        <a:t>(14.9)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0.004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576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Localización del infarto</a:t>
                      </a:r>
                      <a:endParaRPr lang="es-MX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        Anterior</a:t>
                      </a:r>
                      <a:endParaRPr lang="es-MX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         Inferior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2880 </a:t>
                      </a:r>
                      <a:r>
                        <a:rPr lang="es-MX" sz="1400" dirty="0" smtClean="0">
                          <a:effectLst/>
                        </a:rPr>
                        <a:t>(13.2)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2769 </a:t>
                      </a:r>
                      <a:r>
                        <a:rPr lang="es-MX" sz="1400" dirty="0" smtClean="0">
                          <a:effectLst/>
                        </a:rPr>
                        <a:t>(12.7)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4390 </a:t>
                      </a:r>
                      <a:r>
                        <a:rPr lang="es-MX" sz="1400" dirty="0" smtClean="0">
                          <a:effectLst/>
                        </a:rPr>
                        <a:t>(20.1)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4075 </a:t>
                      </a:r>
                      <a:r>
                        <a:rPr lang="es-MX" sz="1400" dirty="0" smtClean="0">
                          <a:effectLst/>
                        </a:rPr>
                        <a:t>(18.7)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0.31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0.007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192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Puntuación GRACE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134.64 ± 43.6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131.43 ± 42.96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&lt;0.0001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</a:tr>
              <a:tr h="851351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Los valores se muestran como media ± DE y en frecuencia (porcentajes). Grupo con SM (pacientes con Síndrome Metabólico), Grupo sin SM (pacientes sin Síndrome Metabólico), C-HDL = colesterol de alta densidad, SICA CEST = Síndrome coronario agudo con elevación del ST, SICA SEST = síndrome coronario agudo sin elevación del ST. Tesis UNAM “Impacto del síndrome metabólico a largo plazo en el modelo de riesgo para eventos cardiovasculares mayores tempranos, basado en el registro nacional de síndrome coronario agudo del IMSS” Jesús Ángel Sánchez Carranza/Gabriela Borrayo Sánchez</a:t>
                      </a:r>
                      <a:r>
                        <a:rPr lang="es-MX" sz="900" dirty="0">
                          <a:effectLst/>
                        </a:rPr>
                        <a:t> 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7" marR="43297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67222"/>
              </p:ext>
            </p:extLst>
          </p:nvPr>
        </p:nvGraphicFramePr>
        <p:xfrm>
          <a:off x="76202" y="873127"/>
          <a:ext cx="8877299" cy="643515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14159"/>
                <a:gridCol w="1816519"/>
                <a:gridCol w="3719250"/>
                <a:gridCol w="1327371"/>
              </a:tblGrid>
              <a:tr h="33894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</a:rPr>
                        <a:t>Perfil </a:t>
                      </a:r>
                      <a:r>
                        <a:rPr lang="es-MX" sz="2400" dirty="0">
                          <a:effectLst/>
                        </a:rPr>
                        <a:t>bioquímico basal de los dos grupos de estudio.</a:t>
                      </a:r>
                      <a:r>
                        <a:rPr lang="es-MX" sz="1600" dirty="0">
                          <a:effectLst/>
                        </a:rPr>
                        <a:t>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6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Grupo con 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 = 8545 (39.1%)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Grupo sin 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 = 13282 (60.9%)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Valor de p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Glucosa inicial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192.88 ± 102.7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175 ± 99.6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&lt;0.0001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Glucosa pico máximo (mg/</a:t>
                      </a:r>
                      <a:r>
                        <a:rPr lang="es-MX" sz="1600" dirty="0" err="1">
                          <a:effectLst/>
                        </a:rPr>
                        <a:t>dL</a:t>
                      </a:r>
                      <a:r>
                        <a:rPr lang="es-MX" sz="1600" dirty="0">
                          <a:effectLst/>
                        </a:rPr>
                        <a:t>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211.48 ± 112.34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193.89 ± 108.29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&lt;0.0001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HbA1c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22.93 ±</a:t>
                      </a:r>
                      <a:r>
                        <a:rPr lang="es-MX" sz="1600" dirty="0" smtClean="0">
                          <a:effectLst/>
                        </a:rPr>
                        <a:t>10.95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9.41 ± </a:t>
                      </a:r>
                      <a:r>
                        <a:rPr lang="es-MX" sz="1600" dirty="0" smtClean="0">
                          <a:effectLst/>
                        </a:rPr>
                        <a:t>7.83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0.004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Colesterol total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170.24 ± 53.2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161.14 ± 48.25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&lt;0.0001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 – HDL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36.34 ± 21.98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53.99 ± 37.04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&lt;0.0001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C- LDL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95.10 ± 54.96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95.14 ± 52.52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0.98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Triglicéridos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199.53 ± 113.55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126.39 ± 69.86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&lt;0.0001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Ácido úrico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6.11 ± 1.95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5.86 ± 1.90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CPK al ingreso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795.92 ± 1242.46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877.45 ± 1338.86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&lt;0.0001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CPK-MB al ingreso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93.46 ± 133.75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101.74 ± 143.19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&lt;0.0001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PCR (mg/dL)*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42.32 (80 – 102)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53.55 (82 – 105)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0.81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Fibrinógeno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484.55 ± 176.8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492.19 ± 172.97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0.127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Creatinina (mg/dL)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1.42 ±1.51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1.44 ± 1.72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0.45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1311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Los valores se muestran como medias ±DE, * las determinaciones se muestran como media (rango). Las concentraciones de glucosa inicial y pico, así como la de triglicéridos y colesterol total fueron mayores en el grupo con SM, con menor cantidades de C-HDL con respecto al grupo sin SM. C-HDL: colesterol de alta densidad, C-LDL= colesterol de baja densidad, CPK = </a:t>
                      </a:r>
                      <a:r>
                        <a:rPr lang="es-MX" sz="700" dirty="0" err="1">
                          <a:effectLst/>
                        </a:rPr>
                        <a:t>creatin</a:t>
                      </a:r>
                      <a:r>
                        <a:rPr lang="es-MX" sz="700" dirty="0">
                          <a:effectLst/>
                        </a:rPr>
                        <a:t> </a:t>
                      </a:r>
                      <a:r>
                        <a:rPr lang="es-MX" sz="700" dirty="0" err="1">
                          <a:effectLst/>
                        </a:rPr>
                        <a:t>fosfoquinasa</a:t>
                      </a:r>
                      <a:r>
                        <a:rPr lang="es-MX" sz="700" dirty="0">
                          <a:effectLst/>
                        </a:rPr>
                        <a:t>, CPK-MB fracción MB de CPK, PCR = proteína C reactiva. Tesis UNAM “Impacto del síndrome metabólico a largo plazo en el modelo de riesgo para eventos cardiovasculares mayores tempranos, basado en el registro nacional de síndrome coronario agudo del IMSS” Jesús Ángel Sánchez Carranza/Gabriela Borrayo Sánchez 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9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80268"/>
              </p:ext>
            </p:extLst>
          </p:nvPr>
        </p:nvGraphicFramePr>
        <p:xfrm>
          <a:off x="845819" y="942102"/>
          <a:ext cx="7578090" cy="499163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03914"/>
                <a:gridCol w="977929"/>
                <a:gridCol w="850970"/>
                <a:gridCol w="3040158"/>
                <a:gridCol w="1316450"/>
                <a:gridCol w="788669"/>
              </a:tblGrid>
              <a:tr h="65453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Factores </a:t>
                      </a:r>
                      <a:r>
                        <a:rPr lang="es-MX" sz="2000" dirty="0">
                          <a:effectLst/>
                        </a:rPr>
                        <a:t>de riesgo cardiovascular y su razón de riesgo </a:t>
                      </a:r>
                      <a:r>
                        <a:rPr lang="es-MX" sz="2000" dirty="0" smtClean="0">
                          <a:effectLst/>
                        </a:rPr>
                        <a:t>para</a:t>
                      </a:r>
                      <a:r>
                        <a:rPr lang="es-MX" sz="2000" baseline="0" dirty="0" smtClean="0">
                          <a:effectLst/>
                        </a:rPr>
                        <a:t> eventos cardiovasculares mayores </a:t>
                      </a:r>
                      <a:r>
                        <a:rPr lang="es-MX" sz="2000" dirty="0" smtClean="0">
                          <a:effectLst/>
                        </a:rPr>
                        <a:t>durante </a:t>
                      </a:r>
                      <a:r>
                        <a:rPr lang="es-MX" sz="2000" dirty="0">
                          <a:effectLst/>
                        </a:rPr>
                        <a:t>la estancia hospitalaria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6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Grupo con </a:t>
                      </a:r>
                      <a:r>
                        <a:rPr lang="es-MX" sz="1000" dirty="0" smtClean="0">
                          <a:effectLst/>
                        </a:rPr>
                        <a:t>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n = 8545 (39.1%)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Grupo sin </a:t>
                      </a:r>
                      <a:r>
                        <a:rPr lang="es-MX" sz="1000" dirty="0" smtClean="0">
                          <a:effectLst/>
                        </a:rPr>
                        <a:t>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n = 13282 (60.9%)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</a:t>
                      </a:r>
                      <a:r>
                        <a:rPr lang="es-MX" sz="1400" dirty="0" smtClean="0">
                          <a:effectLst/>
                        </a:rPr>
                        <a:t>R 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(IC 95%)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Valor de p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33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DM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5060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(50.9)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4872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(49.1)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(2.27-2.65)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&lt;0.0001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33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HAS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6862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(52)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6341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(48)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4.4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(4.18-4.75)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&lt;0.0001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33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DLP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5549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(72)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2156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(28)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9.5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(8.96-10.19)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&lt;0.0001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1097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Fem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2486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(29.1)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3082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(23.2)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1.3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(1.27-1.44)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&lt;0.0001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897776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Se observó mayor riesgo de eventos cardiovasculares en los pacientes con SM en comparación con los pacientes sin SM. DM= Diabetes Mellitus, HAS= Hipertensión Arterial Sistémica, DLP= dislipidemia, </a:t>
                      </a:r>
                      <a:r>
                        <a:rPr lang="es-MX" sz="1100" dirty="0" err="1">
                          <a:effectLst/>
                        </a:rPr>
                        <a:t>Fem</a:t>
                      </a:r>
                      <a:r>
                        <a:rPr lang="es-MX" sz="1100" dirty="0">
                          <a:effectLst/>
                        </a:rPr>
                        <a:t>= femenino. Tesis UNAM “Impacto del síndrome metabólico a largo plazo en el modelo de riesgo para eventos cardiovasculares mayores tempranos, basado en el registro nacional de síndrome coronario agudo del IMSS” Jesús Ángel Sánchez Carranza/Gabriela Borrayo Sánchez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5" name="Imagen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 bwMode="auto">
          <a:xfrm>
            <a:off x="3337560" y="2066297"/>
            <a:ext cx="2937510" cy="27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2265" y="1824641"/>
            <a:ext cx="867701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MX" b="1" dirty="0">
                <a:ea typeface="Arial"/>
                <a:cs typeface="Times New Roman"/>
              </a:rPr>
              <a:t>Objetivo: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dirty="0">
                <a:ea typeface="Arial"/>
                <a:cs typeface="Times New Roman"/>
              </a:rPr>
              <a:t>Evaluar las diferencias por género en los factores de riesgo, la presentación clínica, el abordaje terapéutico y los eventos cardiovasculares tempranos en pacientes con Síndromes Coronarios Agudos (SICA) (Estudio RENASCA IMSS</a:t>
            </a:r>
            <a:r>
              <a:rPr lang="es-MX" dirty="0" smtClean="0">
                <a:ea typeface="Arial"/>
                <a:cs typeface="Times New Roman"/>
              </a:rPr>
              <a:t>).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MX" b="1" dirty="0" smtClean="0">
                <a:ea typeface="Arial"/>
                <a:cs typeface="Times New Roman"/>
              </a:rPr>
              <a:t>Material </a:t>
            </a:r>
            <a:r>
              <a:rPr lang="es-MX" b="1" dirty="0">
                <a:ea typeface="Arial"/>
                <a:cs typeface="Times New Roman"/>
              </a:rPr>
              <a:t>y Métodos: </a:t>
            </a:r>
            <a:endParaRPr lang="es-MX" b="1" dirty="0" smtClean="0">
              <a:ea typeface="Arial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dirty="0" smtClean="0">
                <a:ea typeface="Arial"/>
                <a:cs typeface="Times New Roman"/>
              </a:rPr>
              <a:t>Incluimos </a:t>
            </a:r>
            <a:r>
              <a:rPr lang="es-MX" dirty="0">
                <a:ea typeface="Arial"/>
                <a:cs typeface="Times New Roman"/>
              </a:rPr>
              <a:t>pacientes consecutivos con SICA de acuerdo a los criterios de ACC/AHA/ESC del Registro Nacional de Síndromes Coronarios Agudos (RENASCA). Analizamos por género los factores de riesgo, la presentación clínica, el tratamiento y los eventos cardiovasculares mayores durante la hospitalización.</a:t>
            </a:r>
            <a:endParaRPr lang="es-MX" dirty="0">
              <a:ea typeface="Times New Roman"/>
              <a:cs typeface="Times New Roman"/>
            </a:endParaRPr>
          </a:p>
        </p:txBody>
      </p:sp>
      <p:pic>
        <p:nvPicPr>
          <p:cNvPr id="5" name="Imagen 1" descr="logo-renasca3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054" y="816518"/>
            <a:ext cx="3725946" cy="1098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07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98810" y="843831"/>
            <a:ext cx="38795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ea typeface="Arial"/>
              </a:rPr>
              <a:t>Resultados:</a:t>
            </a:r>
          </a:p>
          <a:p>
            <a:endParaRPr lang="es-MX" sz="3200" dirty="0" smtClean="0">
              <a:ea typeface="Arial"/>
            </a:endParaRPr>
          </a:p>
        </p:txBody>
      </p:sp>
      <p:pic>
        <p:nvPicPr>
          <p:cNvPr id="5" name="Imagen 1" descr="logo-renasca3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35" y="5280352"/>
            <a:ext cx="2626222" cy="78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221366993"/>
              </p:ext>
            </p:extLst>
          </p:nvPr>
        </p:nvGraphicFramePr>
        <p:xfrm>
          <a:off x="4001984" y="1169606"/>
          <a:ext cx="5437695" cy="533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552226" y="1467249"/>
            <a:ext cx="696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13053" y="2268822"/>
            <a:ext cx="696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98476" y="2266925"/>
            <a:ext cx="696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39932" y="3103818"/>
            <a:ext cx="696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-136507" y="1694418"/>
            <a:ext cx="3817850" cy="29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553" tIns="55787" rIns="111553" bIns="5578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De 2014 a 2018</a:t>
            </a: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Se incluyeron 37,168 pacientes</a:t>
            </a: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73.8% Hombres (27,419)</a:t>
            </a: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26.2% Mujeres (9,749)</a:t>
            </a: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Edad promedio 62</a:t>
            </a:r>
            <a:r>
              <a:rPr lang="es-MX" altLang="es-MX" sz="2000" b="1" u="sng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+</a:t>
            </a: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11 vs 66</a:t>
            </a:r>
            <a:r>
              <a:rPr lang="es-MX" altLang="es-MX" sz="2000" b="1" u="sng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+</a:t>
            </a: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11 años (p&lt;0.0001)</a:t>
            </a:r>
            <a:endParaRPr lang="es-MX" altLang="es-MX" sz="2000" b="1" kern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448477" y="3350039"/>
            <a:ext cx="124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0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0.0001*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00" b="1" kern="0" dirty="0" smtClean="0">
                <a:solidFill>
                  <a:sysClr val="windowText" lastClr="000000"/>
                </a:solidFill>
              </a:rPr>
              <a:t>OR 1.22 (1.16-1.28)</a:t>
            </a:r>
            <a:endParaRPr kumimoji="0" lang="es-MX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088267" y="6427113"/>
            <a:ext cx="1965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*SM: SI Se incluye IMC </a:t>
            </a:r>
            <a:r>
              <a:rPr lang="es-MX" sz="1100" u="sng" dirty="0" smtClean="0"/>
              <a:t>&gt;</a:t>
            </a:r>
            <a:r>
              <a:rPr lang="es-MX" sz="1100" dirty="0" smtClean="0"/>
              <a:t>25</a:t>
            </a:r>
          </a:p>
          <a:p>
            <a:r>
              <a:rPr lang="es-MX" sz="1100" dirty="0" smtClean="0"/>
              <a:t>60.4% contra 65.1%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7569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061" y="920030"/>
            <a:ext cx="53845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ea typeface="Arial"/>
              </a:rPr>
              <a:t>Resultados:</a:t>
            </a:r>
          </a:p>
          <a:p>
            <a:endParaRPr lang="es-MX" sz="3200" dirty="0" smtClean="0">
              <a:ea typeface="Arial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-495299" y="1722388"/>
            <a:ext cx="3582884" cy="354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553" tIns="55787" rIns="111553" bIns="5578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En Hombres fue mas frecuente el IAM CEST (75.1 vs 64.9%, p&lt;0.0001)</a:t>
            </a: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En Mujeres predomino el SICA SEST (24.9% vs 35.1%, p&lt;0.0001)</a:t>
            </a: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Edad promedio 62</a:t>
            </a:r>
            <a:r>
              <a:rPr lang="es-MX" altLang="es-MX" sz="2000" b="1" u="sng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+</a:t>
            </a: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11 vs 66</a:t>
            </a:r>
            <a:r>
              <a:rPr lang="es-MX" altLang="es-MX" sz="2000" b="1" u="sng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+</a:t>
            </a: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11 años (p&lt;0.0001)</a:t>
            </a:r>
            <a:endParaRPr lang="es-MX" altLang="es-MX" sz="2000" b="1" kern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049535"/>
              </p:ext>
            </p:extLst>
          </p:nvPr>
        </p:nvGraphicFramePr>
        <p:xfrm>
          <a:off x="2838737" y="1722390"/>
          <a:ext cx="5657850" cy="489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338782" y="1627138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58032" y="1627138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5238750" y="6705600"/>
            <a:ext cx="1466850" cy="1905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" name="13 Conector recto"/>
          <p:cNvCxnSpPr/>
          <p:nvPr/>
        </p:nvCxnSpPr>
        <p:spPr>
          <a:xfrm>
            <a:off x="5238750" y="6443662"/>
            <a:ext cx="0" cy="28098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" name="14 Conector recto"/>
          <p:cNvCxnSpPr/>
          <p:nvPr/>
        </p:nvCxnSpPr>
        <p:spPr>
          <a:xfrm>
            <a:off x="6705600" y="6443664"/>
            <a:ext cx="0" cy="23496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" name="5 CuadroTexto"/>
          <p:cNvSpPr txBox="1"/>
          <p:nvPr/>
        </p:nvSpPr>
        <p:spPr>
          <a:xfrm>
            <a:off x="5527097" y="6555373"/>
            <a:ext cx="9733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25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860" y="977179"/>
            <a:ext cx="53845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ea typeface="Arial"/>
              </a:rPr>
              <a:t>Resultados:</a:t>
            </a:r>
          </a:p>
          <a:p>
            <a:endParaRPr lang="es-MX" sz="2400" dirty="0" smtClean="0">
              <a:ea typeface="Arial"/>
            </a:endParaRPr>
          </a:p>
        </p:txBody>
      </p:sp>
      <p:graphicFrame>
        <p:nvGraphicFramePr>
          <p:cNvPr id="5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894465"/>
              </p:ext>
            </p:extLst>
          </p:nvPr>
        </p:nvGraphicFramePr>
        <p:xfrm>
          <a:off x="304802" y="1657351"/>
          <a:ext cx="8839199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63873" y="2429873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95932" y="4142598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29764" y="2706872"/>
            <a:ext cx="1754948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OR 1.49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(IC 95% 1.40-1.60)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67181" y="314156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=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0.001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72332" y="3913998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p</a:t>
            </a:r>
            <a:r>
              <a:rPr kumimoji="0" lang="es-MX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&lt;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/>
              </a:rPr>
              <a:t>0.0001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7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8474" y="393998"/>
            <a:ext cx="8779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Conclusiones</a:t>
            </a:r>
            <a:endParaRPr kumimoji="0" lang="es-MX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36478" y="1536998"/>
            <a:ext cx="8931322" cy="461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553" tIns="55787" rIns="111553" bIns="5578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La enfermedades cardiovasculares son mas frecuentes en hombres; sin embargo el impacto en mujeres no ha sido adecuadamente posicionado en México (muere 1 mujer por cáncer de mama por cada 10 que mueren del corazón).</a:t>
            </a:r>
          </a:p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Los estudios internacionales identifican mayor carga de riesgo cardiovascular en la mujer y un retraso en la atención del infarto agudo de miocardio, lo cual esta relacionado con mayor mortalidad.</a:t>
            </a:r>
          </a:p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El impacto del Síndrome Metabólico en las enfermedades cardiovasculares en México esta poco estudiado, en nuestra experiencia el impacto es mayor al esperado.</a:t>
            </a:r>
          </a:p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En el estudio RENASCA IMSS los factores de riesgo como: Diabetes, Hipertensión, Dislipidemia y Síndrome Metabólico son mas frecuentes en mujeres.</a:t>
            </a:r>
          </a:p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Las complicaciones hospitalarias tempranas como angina/re infarto, falla cardiaca, falla renal, choque cardiogénico y muerte son mas frecuentes en mujeres.</a:t>
            </a:r>
          </a:p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En la estrategia «Código Infarto IMSS» la no reperfusión es mayor en mujeres. </a:t>
            </a:r>
            <a:endParaRPr lang="es-MX" altLang="es-MX" b="1" kern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8474" y="393998"/>
            <a:ext cx="8779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Impacto de las Enfermedades Cardiovasculares en la Mujer</a:t>
            </a:r>
            <a:endParaRPr kumimoji="0" lang="es-MX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883169"/>
            <a:ext cx="5153263" cy="283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82" y="1218084"/>
            <a:ext cx="236757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-342900" y="1436453"/>
            <a:ext cx="4055091" cy="458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553" tIns="55787" rIns="111553" bIns="5578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Se estima que fallecen 8.6 millones de mujeres al año en el mundo, el 50% por enfermedad isquémica y 50% por evento vascular cerebral.</a:t>
            </a: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endParaRPr lang="es-MX" altLang="es-MX" sz="200" b="1" kern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Existen mas muertes por enfermedades cardiovasculares que por cáncer, tuberculosis, malaria, SIDA/HIV</a:t>
            </a: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endParaRPr lang="es-MX" altLang="es-MX" sz="200" b="1" kern="0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836715" lvl="1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20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El 80% se puede prevenir.</a:t>
            </a:r>
            <a:endParaRPr lang="es-MX" altLang="es-MX" sz="2000" b="1" kern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1" y="6454497"/>
            <a:ext cx="111845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hlinkClick r:id="rId4"/>
              </a:rPr>
              <a:t>http</a:t>
            </a:r>
            <a:r>
              <a:rPr kumimoji="0" lang="es-MX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hlinkClick r:id="rId4"/>
              </a:rPr>
              <a:t>://</a:t>
            </a:r>
            <a:r>
              <a:rPr kumimoji="0" lang="es-MX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hlinkClick r:id="rId4"/>
              </a:rPr>
              <a:t>www.who.int/gho/mortality_burden_disease/en/index.html</a:t>
            </a:r>
            <a:endParaRPr kumimoji="0" lang="es-MX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13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8474" y="393998"/>
            <a:ext cx="8779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Factores de Riesgo Cardiovasculares en la Mujer</a:t>
            </a:r>
            <a:endParaRPr kumimoji="0" lang="es-MX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" y="1257300"/>
            <a:ext cx="1547841" cy="56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clubdelasalud.com.ar/wp-content/uploads/2016/11/Mujeres-cancer-de-mama-belleza-compras-rosas-5-326x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51" y="1864253"/>
            <a:ext cx="3349602" cy="24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para enfermedad cardiovascular en la muj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67" y="1864254"/>
            <a:ext cx="3509489" cy="24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Rectángulo"/>
          <p:cNvSpPr>
            <a:spLocks noChangeArrowheads="1"/>
          </p:cNvSpPr>
          <p:nvPr/>
        </p:nvSpPr>
        <p:spPr bwMode="auto">
          <a:xfrm>
            <a:off x="3090759" y="4388144"/>
            <a:ext cx="5040560" cy="83099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s-MX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Objetivo OMS:  Reducir el 25% de la muerte cardiovascular.</a:t>
            </a:r>
            <a:endParaRPr kumimoji="0" lang="es-MX" altLang="es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91767" y="3514722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1:10</a:t>
            </a:r>
            <a:endParaRPr kumimoji="0" lang="es-MX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589752" y="1190501"/>
            <a:ext cx="717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«Ocurren 10 muertes por Enfermedades Cardiovasculares por 1 muerte por Cáncer de Mama»</a:t>
            </a: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4" descr="Resultado de imagen para dia mundial del corazon 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02" y="5207631"/>
            <a:ext cx="5073140" cy="14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52" y="4308307"/>
            <a:ext cx="1286798" cy="112788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27" y="4956042"/>
            <a:ext cx="1422831" cy="130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44" y="5453047"/>
            <a:ext cx="1078409" cy="287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46" y="5910246"/>
            <a:ext cx="1018212" cy="103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41" y="4278845"/>
            <a:ext cx="888132" cy="6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2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8474" y="679748"/>
            <a:ext cx="8779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Fisiopatología: </a:t>
            </a:r>
            <a:r>
              <a:rPr lang="es-MX" sz="2800" b="1" dirty="0">
                <a:solidFill>
                  <a:sysClr val="windowText" lastClr="000000"/>
                </a:solidFill>
                <a:latin typeface="Calibri"/>
              </a:rPr>
              <a:t>Enfermedad </a:t>
            </a:r>
            <a:r>
              <a:rPr lang="es-MX" sz="2800" b="1" dirty="0" err="1" smtClean="0">
                <a:solidFill>
                  <a:sysClr val="windowText" lastClr="000000"/>
                </a:solidFill>
                <a:latin typeface="Calibri"/>
              </a:rPr>
              <a:t>microvascular</a:t>
            </a:r>
            <a:r>
              <a:rPr lang="es-MX" sz="2800" b="1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MX" sz="2800" b="1" dirty="0">
                <a:solidFill>
                  <a:sysClr val="windowText" lastClr="000000"/>
                </a:solidFill>
                <a:latin typeface="Calibri"/>
              </a:rPr>
              <a:t>y </a:t>
            </a:r>
            <a:r>
              <a:rPr lang="es-MX" sz="2800" b="1" dirty="0" smtClean="0">
                <a:solidFill>
                  <a:sysClr val="windowText" lastClr="000000"/>
                </a:solidFill>
                <a:latin typeface="Calibri"/>
              </a:rPr>
              <a:t>aterosclerosis</a:t>
            </a:r>
            <a:endParaRPr lang="es-MX" sz="28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5" y="1323588"/>
            <a:ext cx="3767648" cy="193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23" y="1323589"/>
            <a:ext cx="3573933" cy="193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21281" r="33929" b="18672"/>
          <a:stretch>
            <a:fillRect/>
          </a:stretch>
        </p:blipFill>
        <p:spPr bwMode="auto">
          <a:xfrm>
            <a:off x="798934" y="3276473"/>
            <a:ext cx="3776174" cy="35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59" y="3352671"/>
            <a:ext cx="3492128" cy="357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5352"/>
            <a:ext cx="5353050" cy="149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" y="6400378"/>
            <a:ext cx="40100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9531"/>
            <a:ext cx="3989184" cy="29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34" y="2079898"/>
            <a:ext cx="5011296" cy="4729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106034" y="3936282"/>
            <a:ext cx="4950336" cy="475168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06034" y="5104234"/>
            <a:ext cx="4950336" cy="216024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092386" y="3692962"/>
            <a:ext cx="4950336" cy="21602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106034" y="3016002"/>
            <a:ext cx="4950336" cy="216024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106034" y="3232026"/>
            <a:ext cx="4950336" cy="216024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106034" y="5549930"/>
            <a:ext cx="4950336" cy="21602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106034" y="5824316"/>
            <a:ext cx="4950336" cy="360039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" y="3048790"/>
            <a:ext cx="6410818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82640"/>
            <a:ext cx="89249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7"/>
          <a:stretch/>
        </p:blipFill>
        <p:spPr bwMode="auto">
          <a:xfrm>
            <a:off x="147040" y="5023115"/>
            <a:ext cx="6384390" cy="1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6" y="4860188"/>
            <a:ext cx="2503033" cy="95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866456" y="2248552"/>
            <a:ext cx="273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Multinacional, n=6022, 2010-2016</a:t>
            </a:r>
            <a:endParaRPr lang="es-MX" sz="14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05" y="2333352"/>
            <a:ext cx="590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6559822" y="3761625"/>
            <a:ext cx="2572304" cy="97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553" tIns="55787" rIns="111553" bIns="5578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14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La diferencia en mortalidad persiste y se atribuye a mayor retraso en la atención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89910" y="1607055"/>
            <a:ext cx="2157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i="1" dirty="0" smtClean="0"/>
              <a:t>J Am </a:t>
            </a:r>
            <a:r>
              <a:rPr lang="es-MX" sz="1100" b="1" i="1" dirty="0" err="1" smtClean="0"/>
              <a:t>Heart</a:t>
            </a:r>
            <a:r>
              <a:rPr lang="es-MX" sz="1100" b="1" i="1" dirty="0" smtClean="0"/>
              <a:t> </a:t>
            </a:r>
            <a:r>
              <a:rPr lang="es-MX" sz="1100" b="1" i="1" dirty="0" err="1" smtClean="0"/>
              <a:t>Assoc</a:t>
            </a:r>
            <a:r>
              <a:rPr lang="es-MX" sz="1100" b="1" i="1" dirty="0" smtClean="0"/>
              <a:t> 2017;6:e005968</a:t>
            </a:r>
            <a:endParaRPr lang="es-MX" sz="1100" b="1" i="1" dirty="0"/>
          </a:p>
        </p:txBody>
      </p:sp>
      <p:sp>
        <p:nvSpPr>
          <p:cNvPr id="14" name="13 Rectángulo"/>
          <p:cNvSpPr/>
          <p:nvPr/>
        </p:nvSpPr>
        <p:spPr>
          <a:xfrm>
            <a:off x="127909" y="3526627"/>
            <a:ext cx="6399084" cy="216024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37809" y="4177777"/>
            <a:ext cx="6399084" cy="216024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7809" y="4379652"/>
            <a:ext cx="6399084" cy="216024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7809" y="4593402"/>
            <a:ext cx="6399084" cy="216024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37809" y="6255902"/>
            <a:ext cx="6399084" cy="216024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37809" y="5911528"/>
            <a:ext cx="6399084" cy="344375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547946" y="4819027"/>
            <a:ext cx="2458947" cy="440512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28675"/>
            <a:ext cx="80391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3576640"/>
            <a:ext cx="38766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6" y="3581402"/>
            <a:ext cx="38766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496050" y="4699784"/>
            <a:ext cx="4552950" cy="194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553" tIns="55787" rIns="111553" bIns="5578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16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Las mujeres tienen diferencias en el perfil de riesgo (HAS, DM).</a:t>
            </a:r>
          </a:p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16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Las estrategias de reperfusión son menores y los tiempos de atención mayores.</a:t>
            </a:r>
          </a:p>
          <a:p>
            <a:pPr marL="493815" indent="-348633" defTabSz="557799" eaLnBrk="0" fontAlgn="base" hangingPunct="0">
              <a:spcBef>
                <a:spcPts val="744"/>
              </a:spcBef>
              <a:spcAft>
                <a:spcPts val="744"/>
              </a:spcAft>
              <a:buClr>
                <a:srgbClr val="FF0000"/>
              </a:buClr>
              <a:buFont typeface="Menlo Regular"/>
              <a:buChar char="➲"/>
              <a:defRPr/>
            </a:pPr>
            <a:r>
              <a:rPr lang="es-MX" altLang="es-MX" sz="1600" b="1" kern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La mortalidad fue mayor, aunque el sexo no fue un factor independiente.  </a:t>
            </a:r>
            <a:endParaRPr lang="es-MX" altLang="es-MX" sz="1600" b="1" kern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66456" y="3305427"/>
            <a:ext cx="2580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247 Centros, n=1759, 2014-2015</a:t>
            </a:r>
            <a:endParaRPr lang="es-MX" sz="1400" b="1" dirty="0"/>
          </a:p>
        </p:txBody>
      </p:sp>
      <p:sp>
        <p:nvSpPr>
          <p:cNvPr id="9" name="8 Rectángulo"/>
          <p:cNvSpPr/>
          <p:nvPr/>
        </p:nvSpPr>
        <p:spPr>
          <a:xfrm>
            <a:off x="571501" y="4627955"/>
            <a:ext cx="3876675" cy="440512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5224" y="248082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Diferencias en el uso de terapias de reperfusión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91424" y="1844826"/>
            <a:ext cx="4495800" cy="456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67624" y="1174331"/>
            <a:ext cx="8614426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ES" sz="1800" b="1" kern="0" dirty="0">
                <a:solidFill>
                  <a:prstClr val="black"/>
                </a:solidFill>
                <a:latin typeface="+mn-lt"/>
              </a:rPr>
              <a:t>21,620 pacientes con IAMCEST, 5,786 eran mujeres (27%) y 15,834 hombres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ES" sz="1800" b="1" kern="0" dirty="0">
                <a:solidFill>
                  <a:prstClr val="black"/>
                </a:solidFill>
                <a:latin typeface="+mn-lt"/>
              </a:rPr>
              <a:t>(73%) de 78 hospitales Suizos (1997-2011)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s-MX" altLang="es-ES" sz="1800" b="1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94539" y="6491288"/>
            <a:ext cx="401584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European Heart Journal: Acute Cardiovascular Care 2012;1(3):183-191</a:t>
            </a:r>
            <a:endParaRPr kumimoji="0" lang="es-MX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66" y="1882924"/>
            <a:ext cx="4301365" cy="444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514" y="4039022"/>
            <a:ext cx="8755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</a:rPr>
              <a:t>«Impacto temprano del Síndrome Metabólico en el modelo de riesgo para eventos cardiovasculares mayores en pacientes con Síndrome Coronario Agudo».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srgbClr val="005C4D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074" r="7812" b="35252"/>
          <a:stretch/>
        </p:blipFill>
        <p:spPr bwMode="auto">
          <a:xfrm>
            <a:off x="34290" y="874082"/>
            <a:ext cx="8747760" cy="305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87477" y="4790588"/>
            <a:ext cx="7818323" cy="205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683" tIns="55852" rIns="111683" bIns="55852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37692" marR="0" lvl="1" indent="-349040" defTabSz="55845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Menlo Regular"/>
              <a:buChar char="➲"/>
              <a:tabLst/>
              <a:defRPr/>
            </a:pPr>
            <a:r>
              <a:rPr kumimoji="0" lang="es-MX" altLang="es-MX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Objetivo:</a:t>
            </a:r>
          </a:p>
          <a:p>
            <a:pPr marL="837692" marR="0" lvl="1" indent="-349040" defTabSz="55845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Menlo Regular"/>
              <a:buChar char="➲"/>
              <a:tabLst/>
              <a:defRPr/>
            </a:pPr>
            <a:endParaRPr kumimoji="0" lang="es-MX" altLang="es-MX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1244825" marR="0" lvl="2" indent="-349040" defTabSz="55845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Menlo Regular"/>
              <a:buChar char="➲"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Evaluar </a:t>
            </a: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el impacto del SM para Eventos Cardiovasculares Mayores (ECVM) a corto plazo en pacientes con Síndrome Coronario Agudo (SICA) del Registro de Síndromes Coronarios Agudos del Instituto Mexicano del Seguro Social (RENASCA IMSS).</a:t>
            </a:r>
            <a:b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endParaRPr kumimoji="0" lang="es-MX" altLang="es-MX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1431</Words>
  <Application>Microsoft Office PowerPoint</Application>
  <PresentationFormat>Presentación en pantalla (4:3)</PresentationFormat>
  <Paragraphs>270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Aurelio Garcia Cortes</dc:creator>
  <cp:lastModifiedBy>Gabriela Borrayo Sanchez</cp:lastModifiedBy>
  <cp:revision>34</cp:revision>
  <dcterms:created xsi:type="dcterms:W3CDTF">2019-10-23T16:44:18Z</dcterms:created>
  <dcterms:modified xsi:type="dcterms:W3CDTF">2019-10-30T22:51:13Z</dcterms:modified>
</cp:coreProperties>
</file>