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640" r:id="rId3"/>
    <p:sldId id="2636" r:id="rId4"/>
    <p:sldId id="2637" r:id="rId5"/>
    <p:sldId id="2635" r:id="rId6"/>
    <p:sldId id="2638" r:id="rId7"/>
    <p:sldId id="2583" r:id="rId8"/>
    <p:sldId id="2643" r:id="rId9"/>
    <p:sldId id="2334" r:id="rId10"/>
    <p:sldId id="2336" r:id="rId11"/>
    <p:sldId id="2338" r:id="rId12"/>
    <p:sldId id="2669" r:id="rId13"/>
    <p:sldId id="2662" r:id="rId14"/>
    <p:sldId id="2654" r:id="rId15"/>
    <p:sldId id="277" r:id="rId16"/>
    <p:sldId id="2657" r:id="rId17"/>
    <p:sldId id="2626" r:id="rId18"/>
    <p:sldId id="259" r:id="rId19"/>
    <p:sldId id="287" r:id="rId20"/>
    <p:sldId id="258" r:id="rId21"/>
    <p:sldId id="2571" r:id="rId22"/>
    <p:sldId id="292" r:id="rId23"/>
    <p:sldId id="736" r:id="rId24"/>
    <p:sldId id="2573" r:id="rId25"/>
    <p:sldId id="2670" r:id="rId26"/>
    <p:sldId id="2671" r:id="rId27"/>
    <p:sldId id="2672" r:id="rId28"/>
    <p:sldId id="2674" r:id="rId29"/>
    <p:sldId id="2675" r:id="rId30"/>
    <p:sldId id="2619" r:id="rId31"/>
    <p:sldId id="2614" r:id="rId32"/>
    <p:sldId id="2466" r:id="rId33"/>
    <p:sldId id="2679" r:id="rId34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33C0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Estilo medio 3 - 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261"/>
    <p:restoredTop sz="94774"/>
  </p:normalViewPr>
  <p:slideViewPr>
    <p:cSldViewPr snapToGrid="0" snapToObjects="1">
      <p:cViewPr varScale="1">
        <p:scale>
          <a:sx n="90" d="100"/>
          <a:sy n="90" d="100"/>
        </p:scale>
        <p:origin x="192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41" d="100"/>
          <a:sy n="141" d="100"/>
        </p:scale>
        <p:origin x="402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9BC03C-570D-EE4A-97B2-2AE9351D4425}" type="doc">
      <dgm:prSet loTypeId="urn:microsoft.com/office/officeart/2005/8/layout/vList5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EAAE50AD-B41D-A345-91D2-CD189B845F63}">
      <dgm:prSet phldrT="[Texto]" custT="1"/>
      <dgm:spPr/>
      <dgm:t>
        <a:bodyPr/>
        <a:lstStyle/>
        <a:p>
          <a:r>
            <a:rPr lang="es-ES" sz="2800" b="1" dirty="0">
              <a:solidFill>
                <a:schemeClr val="bg1"/>
              </a:solidFill>
            </a:rPr>
            <a:t>18F-FDG</a:t>
          </a:r>
        </a:p>
      </dgm:t>
    </dgm:pt>
    <dgm:pt modelId="{6B1117C1-1E52-544A-974B-0BA96657671C}" type="parTrans" cxnId="{320D45A0-1384-8E43-B3B5-626FD961FAFE}">
      <dgm:prSet/>
      <dgm:spPr/>
      <dgm:t>
        <a:bodyPr/>
        <a:lstStyle/>
        <a:p>
          <a:endParaRPr lang="es-ES"/>
        </a:p>
      </dgm:t>
    </dgm:pt>
    <dgm:pt modelId="{AFE8BDC4-B078-854D-B9CA-F296CC1E7A1F}" type="sibTrans" cxnId="{320D45A0-1384-8E43-B3B5-626FD961FAFE}">
      <dgm:prSet/>
      <dgm:spPr/>
      <dgm:t>
        <a:bodyPr/>
        <a:lstStyle/>
        <a:p>
          <a:endParaRPr lang="es-ES"/>
        </a:p>
      </dgm:t>
    </dgm:pt>
    <dgm:pt modelId="{63558FC0-CD35-624E-BD3D-6DCD34809676}">
      <dgm:prSet phldrT="[Texto]"/>
      <dgm:spPr/>
      <dgm:t>
        <a:bodyPr/>
        <a:lstStyle/>
        <a:p>
          <a:r>
            <a:rPr lang="es-ES" dirty="0"/>
            <a:t>Metabolismo </a:t>
          </a:r>
          <a:r>
            <a:rPr lang="es-ES" dirty="0" err="1"/>
            <a:t>glucolítico</a:t>
          </a:r>
          <a:endParaRPr lang="es-ES" dirty="0"/>
        </a:p>
      </dgm:t>
    </dgm:pt>
    <dgm:pt modelId="{46F966D5-3C6E-DF4B-AE2D-207AD7B30EEA}" type="parTrans" cxnId="{16432981-375A-DE4B-AE53-990D954B4474}">
      <dgm:prSet/>
      <dgm:spPr/>
      <dgm:t>
        <a:bodyPr/>
        <a:lstStyle/>
        <a:p>
          <a:endParaRPr lang="es-ES"/>
        </a:p>
      </dgm:t>
    </dgm:pt>
    <dgm:pt modelId="{339D2ADA-1839-EF4A-9753-30018A0CFC9C}" type="sibTrans" cxnId="{16432981-375A-DE4B-AE53-990D954B4474}">
      <dgm:prSet/>
      <dgm:spPr/>
      <dgm:t>
        <a:bodyPr/>
        <a:lstStyle/>
        <a:p>
          <a:endParaRPr lang="es-ES"/>
        </a:p>
      </dgm:t>
    </dgm:pt>
    <dgm:pt modelId="{D8A9CE1E-C118-A343-911E-77E9B7C04B33}">
      <dgm:prSet phldrT="[Texto]" custT="1"/>
      <dgm:spPr/>
      <dgm:t>
        <a:bodyPr/>
        <a:lstStyle/>
        <a:p>
          <a:r>
            <a:rPr lang="es-ES" sz="2400" b="1" dirty="0">
              <a:solidFill>
                <a:schemeClr val="bg1"/>
              </a:solidFill>
            </a:rPr>
            <a:t>11C-Acetato</a:t>
          </a:r>
        </a:p>
      </dgm:t>
    </dgm:pt>
    <dgm:pt modelId="{6B352AB1-1EAA-6F4C-9BF1-99E5B02189ED}" type="parTrans" cxnId="{22BA5DA6-5A34-9A42-B0B9-8AC3FD9B8EEA}">
      <dgm:prSet/>
      <dgm:spPr/>
      <dgm:t>
        <a:bodyPr/>
        <a:lstStyle/>
        <a:p>
          <a:endParaRPr lang="es-ES"/>
        </a:p>
      </dgm:t>
    </dgm:pt>
    <dgm:pt modelId="{65329A75-53C2-E24E-9F1A-3D4E5C0AB6FB}" type="sibTrans" cxnId="{22BA5DA6-5A34-9A42-B0B9-8AC3FD9B8EEA}">
      <dgm:prSet/>
      <dgm:spPr/>
      <dgm:t>
        <a:bodyPr/>
        <a:lstStyle/>
        <a:p>
          <a:endParaRPr lang="es-ES"/>
        </a:p>
      </dgm:t>
    </dgm:pt>
    <dgm:pt modelId="{8798AC67-8B5A-3E4E-B89B-10AA25B78F36}">
      <dgm:prSet phldrT="[Texto]"/>
      <dgm:spPr/>
      <dgm:t>
        <a:bodyPr/>
        <a:lstStyle/>
        <a:p>
          <a:r>
            <a:rPr lang="es-ES" dirty="0"/>
            <a:t>Metabolismo de ácidos grasos</a:t>
          </a:r>
        </a:p>
      </dgm:t>
    </dgm:pt>
    <dgm:pt modelId="{A9B8423C-8300-4F42-9590-34689B8714ED}" type="parTrans" cxnId="{F6B90B32-90D8-5740-ADE9-007FE874CCA1}">
      <dgm:prSet/>
      <dgm:spPr/>
      <dgm:t>
        <a:bodyPr/>
        <a:lstStyle/>
        <a:p>
          <a:endParaRPr lang="es-ES"/>
        </a:p>
      </dgm:t>
    </dgm:pt>
    <dgm:pt modelId="{53042843-3A84-654A-BE02-07A8F9859840}" type="sibTrans" cxnId="{F6B90B32-90D8-5740-ADE9-007FE874CCA1}">
      <dgm:prSet/>
      <dgm:spPr/>
      <dgm:t>
        <a:bodyPr/>
        <a:lstStyle/>
        <a:p>
          <a:endParaRPr lang="es-ES"/>
        </a:p>
      </dgm:t>
    </dgm:pt>
    <dgm:pt modelId="{BFFB79C5-80F4-EB45-83B0-23636709405A}">
      <dgm:prSet phldrT="[Texto]" custT="1"/>
      <dgm:spPr/>
      <dgm:t>
        <a:bodyPr/>
        <a:lstStyle/>
        <a:p>
          <a:r>
            <a:rPr lang="es-ES" sz="2800" b="1" dirty="0"/>
            <a:t>18F-FLT</a:t>
          </a:r>
        </a:p>
      </dgm:t>
    </dgm:pt>
    <dgm:pt modelId="{7A098127-1123-5340-ABB5-C4045639EF84}" type="parTrans" cxnId="{98489866-79CB-5C4D-8E66-DF4AC500381B}">
      <dgm:prSet/>
      <dgm:spPr/>
      <dgm:t>
        <a:bodyPr/>
        <a:lstStyle/>
        <a:p>
          <a:endParaRPr lang="es-ES"/>
        </a:p>
      </dgm:t>
    </dgm:pt>
    <dgm:pt modelId="{6BBB5945-1170-B340-A513-48A60DFD34AE}" type="sibTrans" cxnId="{98489866-79CB-5C4D-8E66-DF4AC500381B}">
      <dgm:prSet/>
      <dgm:spPr/>
      <dgm:t>
        <a:bodyPr/>
        <a:lstStyle/>
        <a:p>
          <a:endParaRPr lang="es-ES"/>
        </a:p>
      </dgm:t>
    </dgm:pt>
    <dgm:pt modelId="{D3DBCCC1-4051-B349-A5FA-321C0A041BB9}">
      <dgm:prSet phldrT="[Texto]"/>
      <dgm:spPr/>
      <dgm:t>
        <a:bodyPr/>
        <a:lstStyle/>
        <a:p>
          <a:r>
            <a:rPr lang="es-ES" dirty="0"/>
            <a:t>Proliferación celular</a:t>
          </a:r>
        </a:p>
      </dgm:t>
    </dgm:pt>
    <dgm:pt modelId="{9527ABFF-23DD-4C45-9370-08C1389F1E32}" type="parTrans" cxnId="{9E96D094-CE04-764A-A5E0-67C605058CEB}">
      <dgm:prSet/>
      <dgm:spPr/>
      <dgm:t>
        <a:bodyPr/>
        <a:lstStyle/>
        <a:p>
          <a:endParaRPr lang="es-ES"/>
        </a:p>
      </dgm:t>
    </dgm:pt>
    <dgm:pt modelId="{185502D1-0ADA-DF40-B827-84CFDB32A9ED}" type="sibTrans" cxnId="{9E96D094-CE04-764A-A5E0-67C605058CEB}">
      <dgm:prSet/>
      <dgm:spPr/>
      <dgm:t>
        <a:bodyPr/>
        <a:lstStyle/>
        <a:p>
          <a:endParaRPr lang="es-ES"/>
        </a:p>
      </dgm:t>
    </dgm:pt>
    <dgm:pt modelId="{1E55970D-CCA1-EC45-BD6A-3C5E580EA4A4}">
      <dgm:prSet phldrT="[Texto]"/>
      <dgm:spPr/>
      <dgm:t>
        <a:bodyPr/>
        <a:lstStyle/>
        <a:p>
          <a:r>
            <a:rPr lang="es-ES" b="1" dirty="0"/>
            <a:t>11C-MET y 18F-FET</a:t>
          </a:r>
        </a:p>
      </dgm:t>
    </dgm:pt>
    <dgm:pt modelId="{8F5EFE82-49CE-B148-B261-5081209D5209}" type="parTrans" cxnId="{7651276F-D229-E848-AA81-33AA6A2D973B}">
      <dgm:prSet/>
      <dgm:spPr/>
      <dgm:t>
        <a:bodyPr/>
        <a:lstStyle/>
        <a:p>
          <a:endParaRPr lang="es-ES"/>
        </a:p>
      </dgm:t>
    </dgm:pt>
    <dgm:pt modelId="{EFFF63A9-0AC9-9E4C-A72B-B6CBA4BC0593}" type="sibTrans" cxnId="{7651276F-D229-E848-AA81-33AA6A2D973B}">
      <dgm:prSet/>
      <dgm:spPr/>
      <dgm:t>
        <a:bodyPr/>
        <a:lstStyle/>
        <a:p>
          <a:endParaRPr lang="es-ES"/>
        </a:p>
      </dgm:t>
    </dgm:pt>
    <dgm:pt modelId="{C08A7AFE-3B6D-FD49-8F4C-9213FC654B6B}">
      <dgm:prSet phldrT="[Texto]"/>
      <dgm:spPr/>
      <dgm:t>
        <a:bodyPr/>
        <a:lstStyle/>
        <a:p>
          <a:r>
            <a:rPr lang="es-ES" dirty="0"/>
            <a:t>Síntesis de aminoácidos</a:t>
          </a:r>
        </a:p>
      </dgm:t>
    </dgm:pt>
    <dgm:pt modelId="{F3A47D07-DC4A-564C-A917-FA98E78A0D27}" type="parTrans" cxnId="{FF430822-E99A-A74F-9B71-A1FC60610737}">
      <dgm:prSet/>
      <dgm:spPr/>
      <dgm:t>
        <a:bodyPr/>
        <a:lstStyle/>
        <a:p>
          <a:endParaRPr lang="es-ES"/>
        </a:p>
      </dgm:t>
    </dgm:pt>
    <dgm:pt modelId="{C83A4F61-34EE-3E4A-BC9A-51F5EBEBEBAB}" type="sibTrans" cxnId="{FF430822-E99A-A74F-9B71-A1FC60610737}">
      <dgm:prSet/>
      <dgm:spPr/>
      <dgm:t>
        <a:bodyPr/>
        <a:lstStyle/>
        <a:p>
          <a:endParaRPr lang="es-ES"/>
        </a:p>
      </dgm:t>
    </dgm:pt>
    <dgm:pt modelId="{98FD4B04-1A3E-BD48-AD48-066446FFBC8D}">
      <dgm:prSet phldrT="[Texto]" custT="1"/>
      <dgm:spPr/>
      <dgm:t>
        <a:bodyPr/>
        <a:lstStyle/>
        <a:p>
          <a:r>
            <a:rPr lang="es-ES" sz="2800" b="1" dirty="0"/>
            <a:t>18F-DOPA</a:t>
          </a:r>
        </a:p>
      </dgm:t>
    </dgm:pt>
    <dgm:pt modelId="{22BB1617-08E3-4140-845C-519E93B2740E}" type="parTrans" cxnId="{A20B701B-44B2-754F-A8BC-AAE2AC1EE269}">
      <dgm:prSet/>
      <dgm:spPr/>
      <dgm:t>
        <a:bodyPr/>
        <a:lstStyle/>
        <a:p>
          <a:endParaRPr lang="es-ES"/>
        </a:p>
      </dgm:t>
    </dgm:pt>
    <dgm:pt modelId="{EF69AD0B-17C8-E34E-B53E-FD0E715EDC1C}" type="sibTrans" cxnId="{A20B701B-44B2-754F-A8BC-AAE2AC1EE269}">
      <dgm:prSet/>
      <dgm:spPr/>
      <dgm:t>
        <a:bodyPr/>
        <a:lstStyle/>
        <a:p>
          <a:endParaRPr lang="es-ES"/>
        </a:p>
      </dgm:t>
    </dgm:pt>
    <dgm:pt modelId="{78FC868C-D502-FC4E-A9E1-9E4B3BA15B41}">
      <dgm:prSet phldrT="[Texto]"/>
      <dgm:spPr/>
      <dgm:t>
        <a:bodyPr/>
        <a:lstStyle/>
        <a:p>
          <a:r>
            <a:rPr lang="es-ES" dirty="0"/>
            <a:t>Síntesis de dopamina</a:t>
          </a:r>
        </a:p>
      </dgm:t>
    </dgm:pt>
    <dgm:pt modelId="{D0A2EDF0-120F-DA45-AECA-280644C533BB}" type="parTrans" cxnId="{BE8BEA99-04A5-E140-A721-3294F9B81680}">
      <dgm:prSet/>
      <dgm:spPr/>
      <dgm:t>
        <a:bodyPr/>
        <a:lstStyle/>
        <a:p>
          <a:endParaRPr lang="es-ES"/>
        </a:p>
      </dgm:t>
    </dgm:pt>
    <dgm:pt modelId="{C51FDCF8-16DB-3F46-A68D-E6B4A06766DE}" type="sibTrans" cxnId="{BE8BEA99-04A5-E140-A721-3294F9B81680}">
      <dgm:prSet/>
      <dgm:spPr/>
      <dgm:t>
        <a:bodyPr/>
        <a:lstStyle/>
        <a:p>
          <a:endParaRPr lang="es-ES"/>
        </a:p>
      </dgm:t>
    </dgm:pt>
    <dgm:pt modelId="{74C49AE6-E8DB-5E4F-AC57-D43D3D720A77}">
      <dgm:prSet phldrT="[Texto]" custT="1"/>
      <dgm:spPr/>
      <dgm:t>
        <a:bodyPr/>
        <a:lstStyle/>
        <a:p>
          <a:r>
            <a:rPr lang="es-ES" sz="2800" b="1" dirty="0"/>
            <a:t>18F-NaF</a:t>
          </a:r>
        </a:p>
      </dgm:t>
    </dgm:pt>
    <dgm:pt modelId="{B0F9AEB5-B371-DD4A-9B95-D7656EC2894D}" type="parTrans" cxnId="{6F777C7D-AAA9-C149-834C-2A3C2478061A}">
      <dgm:prSet/>
      <dgm:spPr/>
      <dgm:t>
        <a:bodyPr/>
        <a:lstStyle/>
        <a:p>
          <a:endParaRPr lang="es-ES"/>
        </a:p>
      </dgm:t>
    </dgm:pt>
    <dgm:pt modelId="{E1F507A2-35D5-D540-B334-EABDDAA6D93E}" type="sibTrans" cxnId="{6F777C7D-AAA9-C149-834C-2A3C2478061A}">
      <dgm:prSet/>
      <dgm:spPr/>
      <dgm:t>
        <a:bodyPr/>
        <a:lstStyle/>
        <a:p>
          <a:endParaRPr lang="es-ES"/>
        </a:p>
      </dgm:t>
    </dgm:pt>
    <dgm:pt modelId="{88F5B96F-1BCB-7E4B-8C70-309BA52ECD30}">
      <dgm:prSet phldrT="[Texto]"/>
      <dgm:spPr/>
      <dgm:t>
        <a:bodyPr/>
        <a:lstStyle/>
        <a:p>
          <a:r>
            <a:rPr lang="es-ES" dirty="0"/>
            <a:t>Metabolismo óseo (</a:t>
          </a:r>
          <a:r>
            <a:rPr lang="es-ES" dirty="0" err="1"/>
            <a:t>osteoneogénesis</a:t>
          </a:r>
          <a:r>
            <a:rPr lang="es-ES" dirty="0"/>
            <a:t>)</a:t>
          </a:r>
        </a:p>
      </dgm:t>
    </dgm:pt>
    <dgm:pt modelId="{51BA5237-4D2C-7540-9960-47D5BACD0525}" type="parTrans" cxnId="{15579433-2F83-8D4A-A577-12C6ACA94CEA}">
      <dgm:prSet/>
      <dgm:spPr/>
      <dgm:t>
        <a:bodyPr/>
        <a:lstStyle/>
        <a:p>
          <a:endParaRPr lang="es-ES"/>
        </a:p>
      </dgm:t>
    </dgm:pt>
    <dgm:pt modelId="{B1308458-68E2-D34F-B065-0CD14F89DAF3}" type="sibTrans" cxnId="{15579433-2F83-8D4A-A577-12C6ACA94CEA}">
      <dgm:prSet/>
      <dgm:spPr/>
      <dgm:t>
        <a:bodyPr/>
        <a:lstStyle/>
        <a:p>
          <a:endParaRPr lang="es-ES"/>
        </a:p>
      </dgm:t>
    </dgm:pt>
    <dgm:pt modelId="{87C4BE53-E28B-2545-8D44-CF65C0D917C1}" type="pres">
      <dgm:prSet presAssocID="{AF9BC03C-570D-EE4A-97B2-2AE9351D4425}" presName="Name0" presStyleCnt="0">
        <dgm:presLayoutVars>
          <dgm:dir/>
          <dgm:animLvl val="lvl"/>
          <dgm:resizeHandles val="exact"/>
        </dgm:presLayoutVars>
      </dgm:prSet>
      <dgm:spPr/>
    </dgm:pt>
    <dgm:pt modelId="{0986D8B3-15B2-B640-872B-769030F55755}" type="pres">
      <dgm:prSet presAssocID="{EAAE50AD-B41D-A345-91D2-CD189B845F63}" presName="linNode" presStyleCnt="0"/>
      <dgm:spPr/>
    </dgm:pt>
    <dgm:pt modelId="{0EEC6536-58BD-DB43-BB0D-E8232B5F6262}" type="pres">
      <dgm:prSet presAssocID="{EAAE50AD-B41D-A345-91D2-CD189B845F63}" presName="parentText" presStyleLbl="node1" presStyleIdx="0" presStyleCnt="6">
        <dgm:presLayoutVars>
          <dgm:chMax val="1"/>
          <dgm:bulletEnabled val="1"/>
        </dgm:presLayoutVars>
      </dgm:prSet>
      <dgm:spPr/>
    </dgm:pt>
    <dgm:pt modelId="{9C6D51FE-F789-6441-8593-509DE4435D64}" type="pres">
      <dgm:prSet presAssocID="{EAAE50AD-B41D-A345-91D2-CD189B845F63}" presName="descendantText" presStyleLbl="alignAccFollowNode1" presStyleIdx="0" presStyleCnt="6">
        <dgm:presLayoutVars>
          <dgm:bulletEnabled val="1"/>
        </dgm:presLayoutVars>
      </dgm:prSet>
      <dgm:spPr/>
    </dgm:pt>
    <dgm:pt modelId="{699A529C-B2C3-4642-870E-649C3C2461F4}" type="pres">
      <dgm:prSet presAssocID="{AFE8BDC4-B078-854D-B9CA-F296CC1E7A1F}" presName="sp" presStyleCnt="0"/>
      <dgm:spPr/>
    </dgm:pt>
    <dgm:pt modelId="{CE4A8849-9957-D748-B77A-097B16E057A4}" type="pres">
      <dgm:prSet presAssocID="{D8A9CE1E-C118-A343-911E-77E9B7C04B33}" presName="linNode" presStyleCnt="0"/>
      <dgm:spPr/>
    </dgm:pt>
    <dgm:pt modelId="{28460374-3C0D-8E4D-B6C9-838488395289}" type="pres">
      <dgm:prSet presAssocID="{D8A9CE1E-C118-A343-911E-77E9B7C04B33}" presName="parentText" presStyleLbl="node1" presStyleIdx="1" presStyleCnt="6">
        <dgm:presLayoutVars>
          <dgm:chMax val="1"/>
          <dgm:bulletEnabled val="1"/>
        </dgm:presLayoutVars>
      </dgm:prSet>
      <dgm:spPr/>
    </dgm:pt>
    <dgm:pt modelId="{58F5BEF3-74AB-4C4A-900B-837D0094B0F7}" type="pres">
      <dgm:prSet presAssocID="{D8A9CE1E-C118-A343-911E-77E9B7C04B33}" presName="descendantText" presStyleLbl="alignAccFollowNode1" presStyleIdx="1" presStyleCnt="6">
        <dgm:presLayoutVars>
          <dgm:bulletEnabled val="1"/>
        </dgm:presLayoutVars>
      </dgm:prSet>
      <dgm:spPr/>
    </dgm:pt>
    <dgm:pt modelId="{BB77A91F-9270-0E4B-A4D3-873B4471E892}" type="pres">
      <dgm:prSet presAssocID="{65329A75-53C2-E24E-9F1A-3D4E5C0AB6FB}" presName="sp" presStyleCnt="0"/>
      <dgm:spPr/>
    </dgm:pt>
    <dgm:pt modelId="{98C9B9D3-9842-2A41-A234-7E8F8CE50AFE}" type="pres">
      <dgm:prSet presAssocID="{BFFB79C5-80F4-EB45-83B0-23636709405A}" presName="linNode" presStyleCnt="0"/>
      <dgm:spPr/>
    </dgm:pt>
    <dgm:pt modelId="{552FA529-D5F4-D44E-AACF-D903A00047B1}" type="pres">
      <dgm:prSet presAssocID="{BFFB79C5-80F4-EB45-83B0-23636709405A}" presName="parentText" presStyleLbl="node1" presStyleIdx="2" presStyleCnt="6">
        <dgm:presLayoutVars>
          <dgm:chMax val="1"/>
          <dgm:bulletEnabled val="1"/>
        </dgm:presLayoutVars>
      </dgm:prSet>
      <dgm:spPr/>
    </dgm:pt>
    <dgm:pt modelId="{FEC4A2DB-BD31-2E4A-8723-E300231F3858}" type="pres">
      <dgm:prSet presAssocID="{BFFB79C5-80F4-EB45-83B0-23636709405A}" presName="descendantText" presStyleLbl="alignAccFollowNode1" presStyleIdx="2" presStyleCnt="6">
        <dgm:presLayoutVars>
          <dgm:bulletEnabled val="1"/>
        </dgm:presLayoutVars>
      </dgm:prSet>
      <dgm:spPr/>
    </dgm:pt>
    <dgm:pt modelId="{6D036911-4B9A-E04E-AA61-21B9544AA58F}" type="pres">
      <dgm:prSet presAssocID="{6BBB5945-1170-B340-A513-48A60DFD34AE}" presName="sp" presStyleCnt="0"/>
      <dgm:spPr/>
    </dgm:pt>
    <dgm:pt modelId="{4B9FE4EE-1728-7D48-842B-F4D5F356C1E4}" type="pres">
      <dgm:prSet presAssocID="{1E55970D-CCA1-EC45-BD6A-3C5E580EA4A4}" presName="linNode" presStyleCnt="0"/>
      <dgm:spPr/>
    </dgm:pt>
    <dgm:pt modelId="{ABACB392-026E-2B47-B39C-FE9BEF955080}" type="pres">
      <dgm:prSet presAssocID="{1E55970D-CCA1-EC45-BD6A-3C5E580EA4A4}" presName="parentText" presStyleLbl="node1" presStyleIdx="3" presStyleCnt="6">
        <dgm:presLayoutVars>
          <dgm:chMax val="1"/>
          <dgm:bulletEnabled val="1"/>
        </dgm:presLayoutVars>
      </dgm:prSet>
      <dgm:spPr/>
    </dgm:pt>
    <dgm:pt modelId="{06D4AB5E-6DA0-3A43-8FD5-8D737F96FB4F}" type="pres">
      <dgm:prSet presAssocID="{1E55970D-CCA1-EC45-BD6A-3C5E580EA4A4}" presName="descendantText" presStyleLbl="alignAccFollowNode1" presStyleIdx="3" presStyleCnt="6">
        <dgm:presLayoutVars>
          <dgm:bulletEnabled val="1"/>
        </dgm:presLayoutVars>
      </dgm:prSet>
      <dgm:spPr/>
    </dgm:pt>
    <dgm:pt modelId="{8838888A-084E-A643-A879-6005DFE3ECA8}" type="pres">
      <dgm:prSet presAssocID="{EFFF63A9-0AC9-9E4C-A72B-B6CBA4BC0593}" presName="sp" presStyleCnt="0"/>
      <dgm:spPr/>
    </dgm:pt>
    <dgm:pt modelId="{9ABAE6D0-3837-7042-94BD-3B7EDA786940}" type="pres">
      <dgm:prSet presAssocID="{98FD4B04-1A3E-BD48-AD48-066446FFBC8D}" presName="linNode" presStyleCnt="0"/>
      <dgm:spPr/>
    </dgm:pt>
    <dgm:pt modelId="{BBC4527D-742F-F449-91EA-59977AD5C0E4}" type="pres">
      <dgm:prSet presAssocID="{98FD4B04-1A3E-BD48-AD48-066446FFBC8D}" presName="parentText" presStyleLbl="node1" presStyleIdx="4" presStyleCnt="6">
        <dgm:presLayoutVars>
          <dgm:chMax val="1"/>
          <dgm:bulletEnabled val="1"/>
        </dgm:presLayoutVars>
      </dgm:prSet>
      <dgm:spPr/>
    </dgm:pt>
    <dgm:pt modelId="{B5ED4CBE-607F-8849-AB06-61AF8408AC85}" type="pres">
      <dgm:prSet presAssocID="{98FD4B04-1A3E-BD48-AD48-066446FFBC8D}" presName="descendantText" presStyleLbl="alignAccFollowNode1" presStyleIdx="4" presStyleCnt="6">
        <dgm:presLayoutVars>
          <dgm:bulletEnabled val="1"/>
        </dgm:presLayoutVars>
      </dgm:prSet>
      <dgm:spPr/>
    </dgm:pt>
    <dgm:pt modelId="{214DF666-E8D7-F448-8E59-261ED46B176F}" type="pres">
      <dgm:prSet presAssocID="{EF69AD0B-17C8-E34E-B53E-FD0E715EDC1C}" presName="sp" presStyleCnt="0"/>
      <dgm:spPr/>
    </dgm:pt>
    <dgm:pt modelId="{2FB201C6-3B92-8145-BD64-1F4F66973C52}" type="pres">
      <dgm:prSet presAssocID="{74C49AE6-E8DB-5E4F-AC57-D43D3D720A77}" presName="linNode" presStyleCnt="0"/>
      <dgm:spPr/>
    </dgm:pt>
    <dgm:pt modelId="{52753F31-9B28-A84D-B8EE-3B8085A2DE06}" type="pres">
      <dgm:prSet presAssocID="{74C49AE6-E8DB-5E4F-AC57-D43D3D720A77}" presName="parentText" presStyleLbl="node1" presStyleIdx="5" presStyleCnt="6">
        <dgm:presLayoutVars>
          <dgm:chMax val="1"/>
          <dgm:bulletEnabled val="1"/>
        </dgm:presLayoutVars>
      </dgm:prSet>
      <dgm:spPr/>
    </dgm:pt>
    <dgm:pt modelId="{2A755EEB-D7CD-7045-B6C2-BE4920133686}" type="pres">
      <dgm:prSet presAssocID="{74C49AE6-E8DB-5E4F-AC57-D43D3D720A77}" presName="descendantText" presStyleLbl="alignAccFollowNode1" presStyleIdx="5" presStyleCnt="6">
        <dgm:presLayoutVars>
          <dgm:bulletEnabled val="1"/>
        </dgm:presLayoutVars>
      </dgm:prSet>
      <dgm:spPr/>
    </dgm:pt>
  </dgm:ptLst>
  <dgm:cxnLst>
    <dgm:cxn modelId="{EA598803-66B7-BB4B-81B5-1410AC3211C7}" type="presOf" srcId="{98FD4B04-1A3E-BD48-AD48-066446FFBC8D}" destId="{BBC4527D-742F-F449-91EA-59977AD5C0E4}" srcOrd="0" destOrd="0" presId="urn:microsoft.com/office/officeart/2005/8/layout/vList5"/>
    <dgm:cxn modelId="{A20B701B-44B2-754F-A8BC-AAE2AC1EE269}" srcId="{AF9BC03C-570D-EE4A-97B2-2AE9351D4425}" destId="{98FD4B04-1A3E-BD48-AD48-066446FFBC8D}" srcOrd="4" destOrd="0" parTransId="{22BB1617-08E3-4140-845C-519E93B2740E}" sibTransId="{EF69AD0B-17C8-E34E-B53E-FD0E715EDC1C}"/>
    <dgm:cxn modelId="{FF430822-E99A-A74F-9B71-A1FC60610737}" srcId="{1E55970D-CCA1-EC45-BD6A-3C5E580EA4A4}" destId="{C08A7AFE-3B6D-FD49-8F4C-9213FC654B6B}" srcOrd="0" destOrd="0" parTransId="{F3A47D07-DC4A-564C-A917-FA98E78A0D27}" sibTransId="{C83A4F61-34EE-3E4A-BC9A-51F5EBEBEBAB}"/>
    <dgm:cxn modelId="{F6B90B32-90D8-5740-ADE9-007FE874CCA1}" srcId="{D8A9CE1E-C118-A343-911E-77E9B7C04B33}" destId="{8798AC67-8B5A-3E4E-B89B-10AA25B78F36}" srcOrd="0" destOrd="0" parTransId="{A9B8423C-8300-4F42-9590-34689B8714ED}" sibTransId="{53042843-3A84-654A-BE02-07A8F9859840}"/>
    <dgm:cxn modelId="{15579433-2F83-8D4A-A577-12C6ACA94CEA}" srcId="{74C49AE6-E8DB-5E4F-AC57-D43D3D720A77}" destId="{88F5B96F-1BCB-7E4B-8C70-309BA52ECD30}" srcOrd="0" destOrd="0" parTransId="{51BA5237-4D2C-7540-9960-47D5BACD0525}" sibTransId="{B1308458-68E2-D34F-B065-0CD14F89DAF3}"/>
    <dgm:cxn modelId="{C8DDD139-C228-3C49-9275-120A1168DB07}" type="presOf" srcId="{D3DBCCC1-4051-B349-A5FA-321C0A041BB9}" destId="{FEC4A2DB-BD31-2E4A-8723-E300231F3858}" srcOrd="0" destOrd="0" presId="urn:microsoft.com/office/officeart/2005/8/layout/vList5"/>
    <dgm:cxn modelId="{89902B49-D48E-0147-89B2-6F21A0425AE4}" type="presOf" srcId="{78FC868C-D502-FC4E-A9E1-9E4B3BA15B41}" destId="{B5ED4CBE-607F-8849-AB06-61AF8408AC85}" srcOrd="0" destOrd="0" presId="urn:microsoft.com/office/officeart/2005/8/layout/vList5"/>
    <dgm:cxn modelId="{4CE0A351-7612-3743-8CB7-4B3EBDD45804}" type="presOf" srcId="{88F5B96F-1BCB-7E4B-8C70-309BA52ECD30}" destId="{2A755EEB-D7CD-7045-B6C2-BE4920133686}" srcOrd="0" destOrd="0" presId="urn:microsoft.com/office/officeart/2005/8/layout/vList5"/>
    <dgm:cxn modelId="{98489866-79CB-5C4D-8E66-DF4AC500381B}" srcId="{AF9BC03C-570D-EE4A-97B2-2AE9351D4425}" destId="{BFFB79C5-80F4-EB45-83B0-23636709405A}" srcOrd="2" destOrd="0" parTransId="{7A098127-1123-5340-ABB5-C4045639EF84}" sibTransId="{6BBB5945-1170-B340-A513-48A60DFD34AE}"/>
    <dgm:cxn modelId="{FAEEFF68-6752-A947-9E6B-1BAFCC6B90E5}" type="presOf" srcId="{1E55970D-CCA1-EC45-BD6A-3C5E580EA4A4}" destId="{ABACB392-026E-2B47-B39C-FE9BEF955080}" srcOrd="0" destOrd="0" presId="urn:microsoft.com/office/officeart/2005/8/layout/vList5"/>
    <dgm:cxn modelId="{7651276F-D229-E848-AA81-33AA6A2D973B}" srcId="{AF9BC03C-570D-EE4A-97B2-2AE9351D4425}" destId="{1E55970D-CCA1-EC45-BD6A-3C5E580EA4A4}" srcOrd="3" destOrd="0" parTransId="{8F5EFE82-49CE-B148-B261-5081209D5209}" sibTransId="{EFFF63A9-0AC9-9E4C-A72B-B6CBA4BC0593}"/>
    <dgm:cxn modelId="{A8D7F870-6369-E843-B559-1FC0A9BE2021}" type="presOf" srcId="{8798AC67-8B5A-3E4E-B89B-10AA25B78F36}" destId="{58F5BEF3-74AB-4C4A-900B-837D0094B0F7}" srcOrd="0" destOrd="0" presId="urn:microsoft.com/office/officeart/2005/8/layout/vList5"/>
    <dgm:cxn modelId="{5BB93F76-A7F8-C747-9988-665B429F818D}" type="presOf" srcId="{BFFB79C5-80F4-EB45-83B0-23636709405A}" destId="{552FA529-D5F4-D44E-AACF-D903A00047B1}" srcOrd="0" destOrd="0" presId="urn:microsoft.com/office/officeart/2005/8/layout/vList5"/>
    <dgm:cxn modelId="{6F777C7D-AAA9-C149-834C-2A3C2478061A}" srcId="{AF9BC03C-570D-EE4A-97B2-2AE9351D4425}" destId="{74C49AE6-E8DB-5E4F-AC57-D43D3D720A77}" srcOrd="5" destOrd="0" parTransId="{B0F9AEB5-B371-DD4A-9B95-D7656EC2894D}" sibTransId="{E1F507A2-35D5-D540-B334-EABDDAA6D93E}"/>
    <dgm:cxn modelId="{16432981-375A-DE4B-AE53-990D954B4474}" srcId="{EAAE50AD-B41D-A345-91D2-CD189B845F63}" destId="{63558FC0-CD35-624E-BD3D-6DCD34809676}" srcOrd="0" destOrd="0" parTransId="{46F966D5-3C6E-DF4B-AE2D-207AD7B30EEA}" sibTransId="{339D2ADA-1839-EF4A-9753-30018A0CFC9C}"/>
    <dgm:cxn modelId="{1E493384-D1D8-504D-A5F6-031547707533}" type="presOf" srcId="{74C49AE6-E8DB-5E4F-AC57-D43D3D720A77}" destId="{52753F31-9B28-A84D-B8EE-3B8085A2DE06}" srcOrd="0" destOrd="0" presId="urn:microsoft.com/office/officeart/2005/8/layout/vList5"/>
    <dgm:cxn modelId="{9E96D094-CE04-764A-A5E0-67C605058CEB}" srcId="{BFFB79C5-80F4-EB45-83B0-23636709405A}" destId="{D3DBCCC1-4051-B349-A5FA-321C0A041BB9}" srcOrd="0" destOrd="0" parTransId="{9527ABFF-23DD-4C45-9370-08C1389F1E32}" sibTransId="{185502D1-0ADA-DF40-B827-84CFDB32A9ED}"/>
    <dgm:cxn modelId="{BE8BEA99-04A5-E140-A721-3294F9B81680}" srcId="{98FD4B04-1A3E-BD48-AD48-066446FFBC8D}" destId="{78FC868C-D502-FC4E-A9E1-9E4B3BA15B41}" srcOrd="0" destOrd="0" parTransId="{D0A2EDF0-120F-DA45-AECA-280644C533BB}" sibTransId="{C51FDCF8-16DB-3F46-A68D-E6B4A06766DE}"/>
    <dgm:cxn modelId="{320D45A0-1384-8E43-B3B5-626FD961FAFE}" srcId="{AF9BC03C-570D-EE4A-97B2-2AE9351D4425}" destId="{EAAE50AD-B41D-A345-91D2-CD189B845F63}" srcOrd="0" destOrd="0" parTransId="{6B1117C1-1E52-544A-974B-0BA96657671C}" sibTransId="{AFE8BDC4-B078-854D-B9CA-F296CC1E7A1F}"/>
    <dgm:cxn modelId="{22BA5DA6-5A34-9A42-B0B9-8AC3FD9B8EEA}" srcId="{AF9BC03C-570D-EE4A-97B2-2AE9351D4425}" destId="{D8A9CE1E-C118-A343-911E-77E9B7C04B33}" srcOrd="1" destOrd="0" parTransId="{6B352AB1-1EAA-6F4C-9BF1-99E5B02189ED}" sibTransId="{65329A75-53C2-E24E-9F1A-3D4E5C0AB6FB}"/>
    <dgm:cxn modelId="{801FEBAF-D946-994F-86DD-8DA6BB08556D}" type="presOf" srcId="{AF9BC03C-570D-EE4A-97B2-2AE9351D4425}" destId="{87C4BE53-E28B-2545-8D44-CF65C0D917C1}" srcOrd="0" destOrd="0" presId="urn:microsoft.com/office/officeart/2005/8/layout/vList5"/>
    <dgm:cxn modelId="{880845C1-C192-8841-96D1-730C56C8D139}" type="presOf" srcId="{C08A7AFE-3B6D-FD49-8F4C-9213FC654B6B}" destId="{06D4AB5E-6DA0-3A43-8FD5-8D737F96FB4F}" srcOrd="0" destOrd="0" presId="urn:microsoft.com/office/officeart/2005/8/layout/vList5"/>
    <dgm:cxn modelId="{47DA58D6-7717-5F4B-BEC3-47C9C67E891E}" type="presOf" srcId="{63558FC0-CD35-624E-BD3D-6DCD34809676}" destId="{9C6D51FE-F789-6441-8593-509DE4435D64}" srcOrd="0" destOrd="0" presId="urn:microsoft.com/office/officeart/2005/8/layout/vList5"/>
    <dgm:cxn modelId="{7F976FDC-02EB-4B4D-9283-F7CFB754ABBD}" type="presOf" srcId="{EAAE50AD-B41D-A345-91D2-CD189B845F63}" destId="{0EEC6536-58BD-DB43-BB0D-E8232B5F6262}" srcOrd="0" destOrd="0" presId="urn:microsoft.com/office/officeart/2005/8/layout/vList5"/>
    <dgm:cxn modelId="{164265F0-C862-DD47-B6A6-B789EF8AEEC9}" type="presOf" srcId="{D8A9CE1E-C118-A343-911E-77E9B7C04B33}" destId="{28460374-3C0D-8E4D-B6C9-838488395289}" srcOrd="0" destOrd="0" presId="urn:microsoft.com/office/officeart/2005/8/layout/vList5"/>
    <dgm:cxn modelId="{649EF3BB-F1DB-AD4F-BC08-FD825871A667}" type="presParOf" srcId="{87C4BE53-E28B-2545-8D44-CF65C0D917C1}" destId="{0986D8B3-15B2-B640-872B-769030F55755}" srcOrd="0" destOrd="0" presId="urn:microsoft.com/office/officeart/2005/8/layout/vList5"/>
    <dgm:cxn modelId="{829F130F-04F9-DD46-AD55-495071C928FD}" type="presParOf" srcId="{0986D8B3-15B2-B640-872B-769030F55755}" destId="{0EEC6536-58BD-DB43-BB0D-E8232B5F6262}" srcOrd="0" destOrd="0" presId="urn:microsoft.com/office/officeart/2005/8/layout/vList5"/>
    <dgm:cxn modelId="{0B523E49-919B-4240-AA95-CE1F1079F5C4}" type="presParOf" srcId="{0986D8B3-15B2-B640-872B-769030F55755}" destId="{9C6D51FE-F789-6441-8593-509DE4435D64}" srcOrd="1" destOrd="0" presId="urn:microsoft.com/office/officeart/2005/8/layout/vList5"/>
    <dgm:cxn modelId="{59AC02FD-E9D8-7E40-845D-D9B2675CD782}" type="presParOf" srcId="{87C4BE53-E28B-2545-8D44-CF65C0D917C1}" destId="{699A529C-B2C3-4642-870E-649C3C2461F4}" srcOrd="1" destOrd="0" presId="urn:microsoft.com/office/officeart/2005/8/layout/vList5"/>
    <dgm:cxn modelId="{82ECD672-0CFD-B447-AAFC-BA01E88781F6}" type="presParOf" srcId="{87C4BE53-E28B-2545-8D44-CF65C0D917C1}" destId="{CE4A8849-9957-D748-B77A-097B16E057A4}" srcOrd="2" destOrd="0" presId="urn:microsoft.com/office/officeart/2005/8/layout/vList5"/>
    <dgm:cxn modelId="{512994F1-DB75-AE47-8FE2-27913D46941A}" type="presParOf" srcId="{CE4A8849-9957-D748-B77A-097B16E057A4}" destId="{28460374-3C0D-8E4D-B6C9-838488395289}" srcOrd="0" destOrd="0" presId="urn:microsoft.com/office/officeart/2005/8/layout/vList5"/>
    <dgm:cxn modelId="{607DC028-8CE3-254D-AA69-8C91CEC7658E}" type="presParOf" srcId="{CE4A8849-9957-D748-B77A-097B16E057A4}" destId="{58F5BEF3-74AB-4C4A-900B-837D0094B0F7}" srcOrd="1" destOrd="0" presId="urn:microsoft.com/office/officeart/2005/8/layout/vList5"/>
    <dgm:cxn modelId="{B617963F-E39B-734B-BEA2-D6FC135E69CD}" type="presParOf" srcId="{87C4BE53-E28B-2545-8D44-CF65C0D917C1}" destId="{BB77A91F-9270-0E4B-A4D3-873B4471E892}" srcOrd="3" destOrd="0" presId="urn:microsoft.com/office/officeart/2005/8/layout/vList5"/>
    <dgm:cxn modelId="{B5623FEB-DD13-2044-B5E3-19BC7988D0C4}" type="presParOf" srcId="{87C4BE53-E28B-2545-8D44-CF65C0D917C1}" destId="{98C9B9D3-9842-2A41-A234-7E8F8CE50AFE}" srcOrd="4" destOrd="0" presId="urn:microsoft.com/office/officeart/2005/8/layout/vList5"/>
    <dgm:cxn modelId="{82F361DA-13B4-EA43-AB35-23FB5EEE177A}" type="presParOf" srcId="{98C9B9D3-9842-2A41-A234-7E8F8CE50AFE}" destId="{552FA529-D5F4-D44E-AACF-D903A00047B1}" srcOrd="0" destOrd="0" presId="urn:microsoft.com/office/officeart/2005/8/layout/vList5"/>
    <dgm:cxn modelId="{716588CD-B242-7C49-8E7E-63D680578547}" type="presParOf" srcId="{98C9B9D3-9842-2A41-A234-7E8F8CE50AFE}" destId="{FEC4A2DB-BD31-2E4A-8723-E300231F3858}" srcOrd="1" destOrd="0" presId="urn:microsoft.com/office/officeart/2005/8/layout/vList5"/>
    <dgm:cxn modelId="{0EBC52AE-5CC7-E84F-A2AD-5BE715614948}" type="presParOf" srcId="{87C4BE53-E28B-2545-8D44-CF65C0D917C1}" destId="{6D036911-4B9A-E04E-AA61-21B9544AA58F}" srcOrd="5" destOrd="0" presId="urn:microsoft.com/office/officeart/2005/8/layout/vList5"/>
    <dgm:cxn modelId="{D0140D5F-C7FA-7846-B287-03DE52BEF88E}" type="presParOf" srcId="{87C4BE53-E28B-2545-8D44-CF65C0D917C1}" destId="{4B9FE4EE-1728-7D48-842B-F4D5F356C1E4}" srcOrd="6" destOrd="0" presId="urn:microsoft.com/office/officeart/2005/8/layout/vList5"/>
    <dgm:cxn modelId="{E5700D08-1B7A-AF43-9E84-D78AD53FB02E}" type="presParOf" srcId="{4B9FE4EE-1728-7D48-842B-F4D5F356C1E4}" destId="{ABACB392-026E-2B47-B39C-FE9BEF955080}" srcOrd="0" destOrd="0" presId="urn:microsoft.com/office/officeart/2005/8/layout/vList5"/>
    <dgm:cxn modelId="{97019315-41D3-2D41-8661-F55BAD15F8D3}" type="presParOf" srcId="{4B9FE4EE-1728-7D48-842B-F4D5F356C1E4}" destId="{06D4AB5E-6DA0-3A43-8FD5-8D737F96FB4F}" srcOrd="1" destOrd="0" presId="urn:microsoft.com/office/officeart/2005/8/layout/vList5"/>
    <dgm:cxn modelId="{E1A392F1-D864-AD4D-AD31-89E72285285D}" type="presParOf" srcId="{87C4BE53-E28B-2545-8D44-CF65C0D917C1}" destId="{8838888A-084E-A643-A879-6005DFE3ECA8}" srcOrd="7" destOrd="0" presId="urn:microsoft.com/office/officeart/2005/8/layout/vList5"/>
    <dgm:cxn modelId="{FDB1E807-06F3-6A48-A1C4-CD150EB26FAF}" type="presParOf" srcId="{87C4BE53-E28B-2545-8D44-CF65C0D917C1}" destId="{9ABAE6D0-3837-7042-94BD-3B7EDA786940}" srcOrd="8" destOrd="0" presId="urn:microsoft.com/office/officeart/2005/8/layout/vList5"/>
    <dgm:cxn modelId="{93C3284D-A2A0-2847-87F1-CF85DC188CC5}" type="presParOf" srcId="{9ABAE6D0-3837-7042-94BD-3B7EDA786940}" destId="{BBC4527D-742F-F449-91EA-59977AD5C0E4}" srcOrd="0" destOrd="0" presId="urn:microsoft.com/office/officeart/2005/8/layout/vList5"/>
    <dgm:cxn modelId="{0DBC1F81-37E4-1F4D-B3E6-D87F8CD0203A}" type="presParOf" srcId="{9ABAE6D0-3837-7042-94BD-3B7EDA786940}" destId="{B5ED4CBE-607F-8849-AB06-61AF8408AC85}" srcOrd="1" destOrd="0" presId="urn:microsoft.com/office/officeart/2005/8/layout/vList5"/>
    <dgm:cxn modelId="{FC8A6340-6EE2-C640-8777-F7DE62FA0F7E}" type="presParOf" srcId="{87C4BE53-E28B-2545-8D44-CF65C0D917C1}" destId="{214DF666-E8D7-F448-8E59-261ED46B176F}" srcOrd="9" destOrd="0" presId="urn:microsoft.com/office/officeart/2005/8/layout/vList5"/>
    <dgm:cxn modelId="{946C0F6F-DE14-894D-B0DE-025CCA5D3F31}" type="presParOf" srcId="{87C4BE53-E28B-2545-8D44-CF65C0D917C1}" destId="{2FB201C6-3B92-8145-BD64-1F4F66973C52}" srcOrd="10" destOrd="0" presId="urn:microsoft.com/office/officeart/2005/8/layout/vList5"/>
    <dgm:cxn modelId="{386BC0F0-FF9E-044F-98BD-C69809408E9A}" type="presParOf" srcId="{2FB201C6-3B92-8145-BD64-1F4F66973C52}" destId="{52753F31-9B28-A84D-B8EE-3B8085A2DE06}" srcOrd="0" destOrd="0" presId="urn:microsoft.com/office/officeart/2005/8/layout/vList5"/>
    <dgm:cxn modelId="{3AEBB9B2-55A2-F940-9AC6-BC125F347FFE}" type="presParOf" srcId="{2FB201C6-3B92-8145-BD64-1F4F66973C52}" destId="{2A755EEB-D7CD-7045-B6C2-BE492013368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F9BC03C-570D-EE4A-97B2-2AE9351D4425}" type="doc">
      <dgm:prSet loTypeId="urn:microsoft.com/office/officeart/2005/8/layout/vList5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EAAE50AD-B41D-A345-91D2-CD189B845F63}">
      <dgm:prSet phldrT="[Texto]"/>
      <dgm:spPr/>
      <dgm:t>
        <a:bodyPr/>
        <a:lstStyle/>
        <a:p>
          <a:r>
            <a:rPr lang="es-ES" b="1" dirty="0"/>
            <a:t>18F-PSMA</a:t>
          </a:r>
        </a:p>
      </dgm:t>
    </dgm:pt>
    <dgm:pt modelId="{6B1117C1-1E52-544A-974B-0BA96657671C}" type="parTrans" cxnId="{320D45A0-1384-8E43-B3B5-626FD961FAFE}">
      <dgm:prSet/>
      <dgm:spPr/>
      <dgm:t>
        <a:bodyPr/>
        <a:lstStyle/>
        <a:p>
          <a:endParaRPr lang="es-ES"/>
        </a:p>
      </dgm:t>
    </dgm:pt>
    <dgm:pt modelId="{AFE8BDC4-B078-854D-B9CA-F296CC1E7A1F}" type="sibTrans" cxnId="{320D45A0-1384-8E43-B3B5-626FD961FAFE}">
      <dgm:prSet/>
      <dgm:spPr/>
      <dgm:t>
        <a:bodyPr/>
        <a:lstStyle/>
        <a:p>
          <a:endParaRPr lang="es-ES"/>
        </a:p>
      </dgm:t>
    </dgm:pt>
    <dgm:pt modelId="{63558FC0-CD35-624E-BD3D-6DCD34809676}">
      <dgm:prSet phldrT="[Texto]"/>
      <dgm:spPr/>
      <dgm:t>
        <a:bodyPr/>
        <a:lstStyle/>
        <a:p>
          <a:r>
            <a:rPr lang="es-ES" dirty="0"/>
            <a:t>Antígeno prostático específico de membrana</a:t>
          </a:r>
        </a:p>
      </dgm:t>
    </dgm:pt>
    <dgm:pt modelId="{46F966D5-3C6E-DF4B-AE2D-207AD7B30EEA}" type="parTrans" cxnId="{16432981-375A-DE4B-AE53-990D954B4474}">
      <dgm:prSet/>
      <dgm:spPr/>
      <dgm:t>
        <a:bodyPr/>
        <a:lstStyle/>
        <a:p>
          <a:endParaRPr lang="es-ES"/>
        </a:p>
      </dgm:t>
    </dgm:pt>
    <dgm:pt modelId="{339D2ADA-1839-EF4A-9753-30018A0CFC9C}" type="sibTrans" cxnId="{16432981-375A-DE4B-AE53-990D954B4474}">
      <dgm:prSet/>
      <dgm:spPr/>
      <dgm:t>
        <a:bodyPr/>
        <a:lstStyle/>
        <a:p>
          <a:endParaRPr lang="es-ES"/>
        </a:p>
      </dgm:t>
    </dgm:pt>
    <dgm:pt modelId="{D8A9CE1E-C118-A343-911E-77E9B7C04B33}">
      <dgm:prSet phldrT="[Texto]"/>
      <dgm:spPr/>
      <dgm:t>
        <a:bodyPr/>
        <a:lstStyle/>
        <a:p>
          <a:r>
            <a:rPr lang="es-ES" b="1" dirty="0"/>
            <a:t>68Ga-DOTANOC</a:t>
          </a:r>
        </a:p>
      </dgm:t>
    </dgm:pt>
    <dgm:pt modelId="{6B352AB1-1EAA-6F4C-9BF1-99E5B02189ED}" type="parTrans" cxnId="{22BA5DA6-5A34-9A42-B0B9-8AC3FD9B8EEA}">
      <dgm:prSet/>
      <dgm:spPr/>
      <dgm:t>
        <a:bodyPr/>
        <a:lstStyle/>
        <a:p>
          <a:endParaRPr lang="es-ES"/>
        </a:p>
      </dgm:t>
    </dgm:pt>
    <dgm:pt modelId="{65329A75-53C2-E24E-9F1A-3D4E5C0AB6FB}" type="sibTrans" cxnId="{22BA5DA6-5A34-9A42-B0B9-8AC3FD9B8EEA}">
      <dgm:prSet/>
      <dgm:spPr/>
      <dgm:t>
        <a:bodyPr/>
        <a:lstStyle/>
        <a:p>
          <a:endParaRPr lang="es-ES"/>
        </a:p>
      </dgm:t>
    </dgm:pt>
    <dgm:pt modelId="{8798AC67-8B5A-3E4E-B89B-10AA25B78F36}">
      <dgm:prSet phldrT="[Texto]"/>
      <dgm:spPr/>
      <dgm:t>
        <a:bodyPr/>
        <a:lstStyle/>
        <a:p>
          <a:r>
            <a:rPr lang="es-ES" dirty="0"/>
            <a:t>Receptores de </a:t>
          </a:r>
          <a:r>
            <a:rPr lang="es-ES" dirty="0" err="1"/>
            <a:t>somatostatina</a:t>
          </a:r>
          <a:endParaRPr lang="es-ES" dirty="0"/>
        </a:p>
      </dgm:t>
    </dgm:pt>
    <dgm:pt modelId="{A9B8423C-8300-4F42-9590-34689B8714ED}" type="parTrans" cxnId="{F6B90B32-90D8-5740-ADE9-007FE874CCA1}">
      <dgm:prSet/>
      <dgm:spPr/>
      <dgm:t>
        <a:bodyPr/>
        <a:lstStyle/>
        <a:p>
          <a:endParaRPr lang="es-ES"/>
        </a:p>
      </dgm:t>
    </dgm:pt>
    <dgm:pt modelId="{53042843-3A84-654A-BE02-07A8F9859840}" type="sibTrans" cxnId="{F6B90B32-90D8-5740-ADE9-007FE874CCA1}">
      <dgm:prSet/>
      <dgm:spPr/>
      <dgm:t>
        <a:bodyPr/>
        <a:lstStyle/>
        <a:p>
          <a:endParaRPr lang="es-ES"/>
        </a:p>
      </dgm:t>
    </dgm:pt>
    <dgm:pt modelId="{BFFB79C5-80F4-EB45-83B0-23636709405A}">
      <dgm:prSet phldrT="[Texto]"/>
      <dgm:spPr/>
      <dgm:t>
        <a:bodyPr/>
        <a:lstStyle/>
        <a:p>
          <a:r>
            <a:rPr lang="es-ES" b="1" dirty="0"/>
            <a:t>18F-FES</a:t>
          </a:r>
        </a:p>
      </dgm:t>
    </dgm:pt>
    <dgm:pt modelId="{7A098127-1123-5340-ABB5-C4045639EF84}" type="parTrans" cxnId="{98489866-79CB-5C4D-8E66-DF4AC500381B}">
      <dgm:prSet/>
      <dgm:spPr/>
      <dgm:t>
        <a:bodyPr/>
        <a:lstStyle/>
        <a:p>
          <a:endParaRPr lang="es-ES"/>
        </a:p>
      </dgm:t>
    </dgm:pt>
    <dgm:pt modelId="{6BBB5945-1170-B340-A513-48A60DFD34AE}" type="sibTrans" cxnId="{98489866-79CB-5C4D-8E66-DF4AC500381B}">
      <dgm:prSet/>
      <dgm:spPr/>
      <dgm:t>
        <a:bodyPr/>
        <a:lstStyle/>
        <a:p>
          <a:endParaRPr lang="es-ES"/>
        </a:p>
      </dgm:t>
    </dgm:pt>
    <dgm:pt modelId="{D3DBCCC1-4051-B349-A5FA-321C0A041BB9}">
      <dgm:prSet phldrT="[Texto]"/>
      <dgm:spPr/>
      <dgm:t>
        <a:bodyPr/>
        <a:lstStyle/>
        <a:p>
          <a:r>
            <a:rPr lang="es-ES" dirty="0"/>
            <a:t>Receptores </a:t>
          </a:r>
          <a:r>
            <a:rPr lang="es-ES" dirty="0" err="1"/>
            <a:t>estrogénicos</a:t>
          </a:r>
          <a:endParaRPr lang="es-ES" dirty="0"/>
        </a:p>
      </dgm:t>
    </dgm:pt>
    <dgm:pt modelId="{9527ABFF-23DD-4C45-9370-08C1389F1E32}" type="parTrans" cxnId="{9E96D094-CE04-764A-A5E0-67C605058CEB}">
      <dgm:prSet/>
      <dgm:spPr/>
      <dgm:t>
        <a:bodyPr/>
        <a:lstStyle/>
        <a:p>
          <a:endParaRPr lang="es-ES"/>
        </a:p>
      </dgm:t>
    </dgm:pt>
    <dgm:pt modelId="{185502D1-0ADA-DF40-B827-84CFDB32A9ED}" type="sibTrans" cxnId="{9E96D094-CE04-764A-A5E0-67C605058CEB}">
      <dgm:prSet/>
      <dgm:spPr/>
      <dgm:t>
        <a:bodyPr/>
        <a:lstStyle/>
        <a:p>
          <a:endParaRPr lang="es-ES"/>
        </a:p>
      </dgm:t>
    </dgm:pt>
    <dgm:pt modelId="{1E55970D-CCA1-EC45-BD6A-3C5E580EA4A4}">
      <dgm:prSet phldrT="[Texto]"/>
      <dgm:spPr/>
      <dgm:t>
        <a:bodyPr/>
        <a:lstStyle/>
        <a:p>
          <a:r>
            <a:rPr lang="es-ES" b="1" dirty="0"/>
            <a:t>18F-MISO</a:t>
          </a:r>
        </a:p>
      </dgm:t>
    </dgm:pt>
    <dgm:pt modelId="{8F5EFE82-49CE-B148-B261-5081209D5209}" type="parTrans" cxnId="{7651276F-D229-E848-AA81-33AA6A2D973B}">
      <dgm:prSet/>
      <dgm:spPr/>
      <dgm:t>
        <a:bodyPr/>
        <a:lstStyle/>
        <a:p>
          <a:endParaRPr lang="es-ES"/>
        </a:p>
      </dgm:t>
    </dgm:pt>
    <dgm:pt modelId="{EFFF63A9-0AC9-9E4C-A72B-B6CBA4BC0593}" type="sibTrans" cxnId="{7651276F-D229-E848-AA81-33AA6A2D973B}">
      <dgm:prSet/>
      <dgm:spPr/>
      <dgm:t>
        <a:bodyPr/>
        <a:lstStyle/>
        <a:p>
          <a:endParaRPr lang="es-ES"/>
        </a:p>
      </dgm:t>
    </dgm:pt>
    <dgm:pt modelId="{C08A7AFE-3B6D-FD49-8F4C-9213FC654B6B}">
      <dgm:prSet phldrT="[Texto]"/>
      <dgm:spPr/>
      <dgm:t>
        <a:bodyPr/>
        <a:lstStyle/>
        <a:p>
          <a:r>
            <a:rPr lang="es-ES" dirty="0"/>
            <a:t>Hipoxia</a:t>
          </a:r>
        </a:p>
      </dgm:t>
    </dgm:pt>
    <dgm:pt modelId="{F3A47D07-DC4A-564C-A917-FA98E78A0D27}" type="parTrans" cxnId="{FF430822-E99A-A74F-9B71-A1FC60610737}">
      <dgm:prSet/>
      <dgm:spPr/>
      <dgm:t>
        <a:bodyPr/>
        <a:lstStyle/>
        <a:p>
          <a:endParaRPr lang="es-ES"/>
        </a:p>
      </dgm:t>
    </dgm:pt>
    <dgm:pt modelId="{C83A4F61-34EE-3E4A-BC9A-51F5EBEBEBAB}" type="sibTrans" cxnId="{FF430822-E99A-A74F-9B71-A1FC60610737}">
      <dgm:prSet/>
      <dgm:spPr/>
      <dgm:t>
        <a:bodyPr/>
        <a:lstStyle/>
        <a:p>
          <a:endParaRPr lang="es-ES"/>
        </a:p>
      </dgm:t>
    </dgm:pt>
    <dgm:pt modelId="{98FD4B04-1A3E-BD48-AD48-066446FFBC8D}">
      <dgm:prSet phldrT="[Texto]"/>
      <dgm:spPr/>
      <dgm:t>
        <a:bodyPr/>
        <a:lstStyle/>
        <a:p>
          <a:r>
            <a:rPr lang="es-ES" b="1" dirty="0"/>
            <a:t>68Ga-RGD</a:t>
          </a:r>
        </a:p>
      </dgm:t>
    </dgm:pt>
    <dgm:pt modelId="{22BB1617-08E3-4140-845C-519E93B2740E}" type="parTrans" cxnId="{A20B701B-44B2-754F-A8BC-AAE2AC1EE269}">
      <dgm:prSet/>
      <dgm:spPr/>
      <dgm:t>
        <a:bodyPr/>
        <a:lstStyle/>
        <a:p>
          <a:endParaRPr lang="es-ES"/>
        </a:p>
      </dgm:t>
    </dgm:pt>
    <dgm:pt modelId="{EF69AD0B-17C8-E34E-B53E-FD0E715EDC1C}" type="sibTrans" cxnId="{A20B701B-44B2-754F-A8BC-AAE2AC1EE269}">
      <dgm:prSet/>
      <dgm:spPr/>
      <dgm:t>
        <a:bodyPr/>
        <a:lstStyle/>
        <a:p>
          <a:endParaRPr lang="es-ES"/>
        </a:p>
      </dgm:t>
    </dgm:pt>
    <dgm:pt modelId="{58563591-023A-714A-AE76-286C33F55ACF}">
      <dgm:prSet phldrT="[Texto]"/>
      <dgm:spPr/>
      <dgm:t>
        <a:bodyPr/>
        <a:lstStyle/>
        <a:p>
          <a:r>
            <a:rPr lang="es-ES" dirty="0"/>
            <a:t>Angiogénesis</a:t>
          </a:r>
        </a:p>
      </dgm:t>
    </dgm:pt>
    <dgm:pt modelId="{FE8FF134-2CF2-6047-80A8-EB591484ABC3}" type="parTrans" cxnId="{7BBE0387-2010-7443-AD03-E9A740ABF245}">
      <dgm:prSet/>
      <dgm:spPr/>
      <dgm:t>
        <a:bodyPr/>
        <a:lstStyle/>
        <a:p>
          <a:endParaRPr lang="es-ES"/>
        </a:p>
      </dgm:t>
    </dgm:pt>
    <dgm:pt modelId="{69983784-ED40-264C-B7CE-94AD9544FBD9}" type="sibTrans" cxnId="{7BBE0387-2010-7443-AD03-E9A740ABF245}">
      <dgm:prSet/>
      <dgm:spPr/>
      <dgm:t>
        <a:bodyPr/>
        <a:lstStyle/>
        <a:p>
          <a:endParaRPr lang="es-ES"/>
        </a:p>
      </dgm:t>
    </dgm:pt>
    <dgm:pt modelId="{87C4BE53-E28B-2545-8D44-CF65C0D917C1}" type="pres">
      <dgm:prSet presAssocID="{AF9BC03C-570D-EE4A-97B2-2AE9351D4425}" presName="Name0" presStyleCnt="0">
        <dgm:presLayoutVars>
          <dgm:dir/>
          <dgm:animLvl val="lvl"/>
          <dgm:resizeHandles val="exact"/>
        </dgm:presLayoutVars>
      </dgm:prSet>
      <dgm:spPr/>
    </dgm:pt>
    <dgm:pt modelId="{0986D8B3-15B2-B640-872B-769030F55755}" type="pres">
      <dgm:prSet presAssocID="{EAAE50AD-B41D-A345-91D2-CD189B845F63}" presName="linNode" presStyleCnt="0"/>
      <dgm:spPr/>
    </dgm:pt>
    <dgm:pt modelId="{0EEC6536-58BD-DB43-BB0D-E8232B5F6262}" type="pres">
      <dgm:prSet presAssocID="{EAAE50AD-B41D-A345-91D2-CD189B845F63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9C6D51FE-F789-6441-8593-509DE4435D64}" type="pres">
      <dgm:prSet presAssocID="{EAAE50AD-B41D-A345-91D2-CD189B845F63}" presName="descendantText" presStyleLbl="alignAccFollowNode1" presStyleIdx="0" presStyleCnt="5">
        <dgm:presLayoutVars>
          <dgm:bulletEnabled val="1"/>
        </dgm:presLayoutVars>
      </dgm:prSet>
      <dgm:spPr/>
    </dgm:pt>
    <dgm:pt modelId="{699A529C-B2C3-4642-870E-649C3C2461F4}" type="pres">
      <dgm:prSet presAssocID="{AFE8BDC4-B078-854D-B9CA-F296CC1E7A1F}" presName="sp" presStyleCnt="0"/>
      <dgm:spPr/>
    </dgm:pt>
    <dgm:pt modelId="{CE4A8849-9957-D748-B77A-097B16E057A4}" type="pres">
      <dgm:prSet presAssocID="{D8A9CE1E-C118-A343-911E-77E9B7C04B33}" presName="linNode" presStyleCnt="0"/>
      <dgm:spPr/>
    </dgm:pt>
    <dgm:pt modelId="{28460374-3C0D-8E4D-B6C9-838488395289}" type="pres">
      <dgm:prSet presAssocID="{D8A9CE1E-C118-A343-911E-77E9B7C04B33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58F5BEF3-74AB-4C4A-900B-837D0094B0F7}" type="pres">
      <dgm:prSet presAssocID="{D8A9CE1E-C118-A343-911E-77E9B7C04B33}" presName="descendantText" presStyleLbl="alignAccFollowNode1" presStyleIdx="1" presStyleCnt="5">
        <dgm:presLayoutVars>
          <dgm:bulletEnabled val="1"/>
        </dgm:presLayoutVars>
      </dgm:prSet>
      <dgm:spPr/>
    </dgm:pt>
    <dgm:pt modelId="{BB77A91F-9270-0E4B-A4D3-873B4471E892}" type="pres">
      <dgm:prSet presAssocID="{65329A75-53C2-E24E-9F1A-3D4E5C0AB6FB}" presName="sp" presStyleCnt="0"/>
      <dgm:spPr/>
    </dgm:pt>
    <dgm:pt modelId="{98C9B9D3-9842-2A41-A234-7E8F8CE50AFE}" type="pres">
      <dgm:prSet presAssocID="{BFFB79C5-80F4-EB45-83B0-23636709405A}" presName="linNode" presStyleCnt="0"/>
      <dgm:spPr/>
    </dgm:pt>
    <dgm:pt modelId="{552FA529-D5F4-D44E-AACF-D903A00047B1}" type="pres">
      <dgm:prSet presAssocID="{BFFB79C5-80F4-EB45-83B0-23636709405A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FEC4A2DB-BD31-2E4A-8723-E300231F3858}" type="pres">
      <dgm:prSet presAssocID="{BFFB79C5-80F4-EB45-83B0-23636709405A}" presName="descendantText" presStyleLbl="alignAccFollowNode1" presStyleIdx="2" presStyleCnt="5">
        <dgm:presLayoutVars>
          <dgm:bulletEnabled val="1"/>
        </dgm:presLayoutVars>
      </dgm:prSet>
      <dgm:spPr/>
    </dgm:pt>
    <dgm:pt modelId="{6D036911-4B9A-E04E-AA61-21B9544AA58F}" type="pres">
      <dgm:prSet presAssocID="{6BBB5945-1170-B340-A513-48A60DFD34AE}" presName="sp" presStyleCnt="0"/>
      <dgm:spPr/>
    </dgm:pt>
    <dgm:pt modelId="{4B9FE4EE-1728-7D48-842B-F4D5F356C1E4}" type="pres">
      <dgm:prSet presAssocID="{1E55970D-CCA1-EC45-BD6A-3C5E580EA4A4}" presName="linNode" presStyleCnt="0"/>
      <dgm:spPr/>
    </dgm:pt>
    <dgm:pt modelId="{ABACB392-026E-2B47-B39C-FE9BEF955080}" type="pres">
      <dgm:prSet presAssocID="{1E55970D-CCA1-EC45-BD6A-3C5E580EA4A4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06D4AB5E-6DA0-3A43-8FD5-8D737F96FB4F}" type="pres">
      <dgm:prSet presAssocID="{1E55970D-CCA1-EC45-BD6A-3C5E580EA4A4}" presName="descendantText" presStyleLbl="alignAccFollowNode1" presStyleIdx="3" presStyleCnt="5">
        <dgm:presLayoutVars>
          <dgm:bulletEnabled val="1"/>
        </dgm:presLayoutVars>
      </dgm:prSet>
      <dgm:spPr/>
    </dgm:pt>
    <dgm:pt modelId="{8838888A-084E-A643-A879-6005DFE3ECA8}" type="pres">
      <dgm:prSet presAssocID="{EFFF63A9-0AC9-9E4C-A72B-B6CBA4BC0593}" presName="sp" presStyleCnt="0"/>
      <dgm:spPr/>
    </dgm:pt>
    <dgm:pt modelId="{9ABAE6D0-3837-7042-94BD-3B7EDA786940}" type="pres">
      <dgm:prSet presAssocID="{98FD4B04-1A3E-BD48-AD48-066446FFBC8D}" presName="linNode" presStyleCnt="0"/>
      <dgm:spPr/>
    </dgm:pt>
    <dgm:pt modelId="{BBC4527D-742F-F449-91EA-59977AD5C0E4}" type="pres">
      <dgm:prSet presAssocID="{98FD4B04-1A3E-BD48-AD48-066446FFBC8D}" presName="parentText" presStyleLbl="node1" presStyleIdx="4" presStyleCnt="5">
        <dgm:presLayoutVars>
          <dgm:chMax val="1"/>
          <dgm:bulletEnabled val="1"/>
        </dgm:presLayoutVars>
      </dgm:prSet>
      <dgm:spPr/>
    </dgm:pt>
    <dgm:pt modelId="{849FBB9C-1C7D-4047-AB2F-D1317F843227}" type="pres">
      <dgm:prSet presAssocID="{98FD4B04-1A3E-BD48-AD48-066446FFBC8D}" presName="descendantText" presStyleLbl="alignAccFollowNode1" presStyleIdx="4" presStyleCnt="5">
        <dgm:presLayoutVars>
          <dgm:bulletEnabled val="1"/>
        </dgm:presLayoutVars>
      </dgm:prSet>
      <dgm:spPr/>
    </dgm:pt>
  </dgm:ptLst>
  <dgm:cxnLst>
    <dgm:cxn modelId="{EA598803-66B7-BB4B-81B5-1410AC3211C7}" type="presOf" srcId="{98FD4B04-1A3E-BD48-AD48-066446FFBC8D}" destId="{BBC4527D-742F-F449-91EA-59977AD5C0E4}" srcOrd="0" destOrd="0" presId="urn:microsoft.com/office/officeart/2005/8/layout/vList5"/>
    <dgm:cxn modelId="{A20B701B-44B2-754F-A8BC-AAE2AC1EE269}" srcId="{AF9BC03C-570D-EE4A-97B2-2AE9351D4425}" destId="{98FD4B04-1A3E-BD48-AD48-066446FFBC8D}" srcOrd="4" destOrd="0" parTransId="{22BB1617-08E3-4140-845C-519E93B2740E}" sibTransId="{EF69AD0B-17C8-E34E-B53E-FD0E715EDC1C}"/>
    <dgm:cxn modelId="{FF430822-E99A-A74F-9B71-A1FC60610737}" srcId="{1E55970D-CCA1-EC45-BD6A-3C5E580EA4A4}" destId="{C08A7AFE-3B6D-FD49-8F4C-9213FC654B6B}" srcOrd="0" destOrd="0" parTransId="{F3A47D07-DC4A-564C-A917-FA98E78A0D27}" sibTransId="{C83A4F61-34EE-3E4A-BC9A-51F5EBEBEBAB}"/>
    <dgm:cxn modelId="{F6B90B32-90D8-5740-ADE9-007FE874CCA1}" srcId="{D8A9CE1E-C118-A343-911E-77E9B7C04B33}" destId="{8798AC67-8B5A-3E4E-B89B-10AA25B78F36}" srcOrd="0" destOrd="0" parTransId="{A9B8423C-8300-4F42-9590-34689B8714ED}" sibTransId="{53042843-3A84-654A-BE02-07A8F9859840}"/>
    <dgm:cxn modelId="{C8DDD139-C228-3C49-9275-120A1168DB07}" type="presOf" srcId="{D3DBCCC1-4051-B349-A5FA-321C0A041BB9}" destId="{FEC4A2DB-BD31-2E4A-8723-E300231F3858}" srcOrd="0" destOrd="0" presId="urn:microsoft.com/office/officeart/2005/8/layout/vList5"/>
    <dgm:cxn modelId="{98489866-79CB-5C4D-8E66-DF4AC500381B}" srcId="{AF9BC03C-570D-EE4A-97B2-2AE9351D4425}" destId="{BFFB79C5-80F4-EB45-83B0-23636709405A}" srcOrd="2" destOrd="0" parTransId="{7A098127-1123-5340-ABB5-C4045639EF84}" sibTransId="{6BBB5945-1170-B340-A513-48A60DFD34AE}"/>
    <dgm:cxn modelId="{FAEEFF68-6752-A947-9E6B-1BAFCC6B90E5}" type="presOf" srcId="{1E55970D-CCA1-EC45-BD6A-3C5E580EA4A4}" destId="{ABACB392-026E-2B47-B39C-FE9BEF955080}" srcOrd="0" destOrd="0" presId="urn:microsoft.com/office/officeart/2005/8/layout/vList5"/>
    <dgm:cxn modelId="{7651276F-D229-E848-AA81-33AA6A2D973B}" srcId="{AF9BC03C-570D-EE4A-97B2-2AE9351D4425}" destId="{1E55970D-CCA1-EC45-BD6A-3C5E580EA4A4}" srcOrd="3" destOrd="0" parTransId="{8F5EFE82-49CE-B148-B261-5081209D5209}" sibTransId="{EFFF63A9-0AC9-9E4C-A72B-B6CBA4BC0593}"/>
    <dgm:cxn modelId="{A8D7F870-6369-E843-B559-1FC0A9BE2021}" type="presOf" srcId="{8798AC67-8B5A-3E4E-B89B-10AA25B78F36}" destId="{58F5BEF3-74AB-4C4A-900B-837D0094B0F7}" srcOrd="0" destOrd="0" presId="urn:microsoft.com/office/officeart/2005/8/layout/vList5"/>
    <dgm:cxn modelId="{5BB93F76-A7F8-C747-9988-665B429F818D}" type="presOf" srcId="{BFFB79C5-80F4-EB45-83B0-23636709405A}" destId="{552FA529-D5F4-D44E-AACF-D903A00047B1}" srcOrd="0" destOrd="0" presId="urn:microsoft.com/office/officeart/2005/8/layout/vList5"/>
    <dgm:cxn modelId="{16432981-375A-DE4B-AE53-990D954B4474}" srcId="{EAAE50AD-B41D-A345-91D2-CD189B845F63}" destId="{63558FC0-CD35-624E-BD3D-6DCD34809676}" srcOrd="0" destOrd="0" parTransId="{46F966D5-3C6E-DF4B-AE2D-207AD7B30EEA}" sibTransId="{339D2ADA-1839-EF4A-9753-30018A0CFC9C}"/>
    <dgm:cxn modelId="{7BBE0387-2010-7443-AD03-E9A740ABF245}" srcId="{98FD4B04-1A3E-BD48-AD48-066446FFBC8D}" destId="{58563591-023A-714A-AE76-286C33F55ACF}" srcOrd="0" destOrd="0" parTransId="{FE8FF134-2CF2-6047-80A8-EB591484ABC3}" sibTransId="{69983784-ED40-264C-B7CE-94AD9544FBD9}"/>
    <dgm:cxn modelId="{9E96D094-CE04-764A-A5E0-67C605058CEB}" srcId="{BFFB79C5-80F4-EB45-83B0-23636709405A}" destId="{D3DBCCC1-4051-B349-A5FA-321C0A041BB9}" srcOrd="0" destOrd="0" parTransId="{9527ABFF-23DD-4C45-9370-08C1389F1E32}" sibTransId="{185502D1-0ADA-DF40-B827-84CFDB32A9ED}"/>
    <dgm:cxn modelId="{320D45A0-1384-8E43-B3B5-626FD961FAFE}" srcId="{AF9BC03C-570D-EE4A-97B2-2AE9351D4425}" destId="{EAAE50AD-B41D-A345-91D2-CD189B845F63}" srcOrd="0" destOrd="0" parTransId="{6B1117C1-1E52-544A-974B-0BA96657671C}" sibTransId="{AFE8BDC4-B078-854D-B9CA-F296CC1E7A1F}"/>
    <dgm:cxn modelId="{22BA5DA6-5A34-9A42-B0B9-8AC3FD9B8EEA}" srcId="{AF9BC03C-570D-EE4A-97B2-2AE9351D4425}" destId="{D8A9CE1E-C118-A343-911E-77E9B7C04B33}" srcOrd="1" destOrd="0" parTransId="{6B352AB1-1EAA-6F4C-9BF1-99E5B02189ED}" sibTransId="{65329A75-53C2-E24E-9F1A-3D4E5C0AB6FB}"/>
    <dgm:cxn modelId="{801FEBAF-D946-994F-86DD-8DA6BB08556D}" type="presOf" srcId="{AF9BC03C-570D-EE4A-97B2-2AE9351D4425}" destId="{87C4BE53-E28B-2545-8D44-CF65C0D917C1}" srcOrd="0" destOrd="0" presId="urn:microsoft.com/office/officeart/2005/8/layout/vList5"/>
    <dgm:cxn modelId="{880845C1-C192-8841-96D1-730C56C8D139}" type="presOf" srcId="{C08A7AFE-3B6D-FD49-8F4C-9213FC654B6B}" destId="{06D4AB5E-6DA0-3A43-8FD5-8D737F96FB4F}" srcOrd="0" destOrd="0" presId="urn:microsoft.com/office/officeart/2005/8/layout/vList5"/>
    <dgm:cxn modelId="{47DA58D6-7717-5F4B-BEC3-47C9C67E891E}" type="presOf" srcId="{63558FC0-CD35-624E-BD3D-6DCD34809676}" destId="{9C6D51FE-F789-6441-8593-509DE4435D64}" srcOrd="0" destOrd="0" presId="urn:microsoft.com/office/officeart/2005/8/layout/vList5"/>
    <dgm:cxn modelId="{7F976FDC-02EB-4B4D-9283-F7CFB754ABBD}" type="presOf" srcId="{EAAE50AD-B41D-A345-91D2-CD189B845F63}" destId="{0EEC6536-58BD-DB43-BB0D-E8232B5F6262}" srcOrd="0" destOrd="0" presId="urn:microsoft.com/office/officeart/2005/8/layout/vList5"/>
    <dgm:cxn modelId="{C99FFEE3-C096-784D-991B-08FFA3EB5486}" type="presOf" srcId="{58563591-023A-714A-AE76-286C33F55ACF}" destId="{849FBB9C-1C7D-4047-AB2F-D1317F843227}" srcOrd="0" destOrd="0" presId="urn:microsoft.com/office/officeart/2005/8/layout/vList5"/>
    <dgm:cxn modelId="{164265F0-C862-DD47-B6A6-B789EF8AEEC9}" type="presOf" srcId="{D8A9CE1E-C118-A343-911E-77E9B7C04B33}" destId="{28460374-3C0D-8E4D-B6C9-838488395289}" srcOrd="0" destOrd="0" presId="urn:microsoft.com/office/officeart/2005/8/layout/vList5"/>
    <dgm:cxn modelId="{649EF3BB-F1DB-AD4F-BC08-FD825871A667}" type="presParOf" srcId="{87C4BE53-E28B-2545-8D44-CF65C0D917C1}" destId="{0986D8B3-15B2-B640-872B-769030F55755}" srcOrd="0" destOrd="0" presId="urn:microsoft.com/office/officeart/2005/8/layout/vList5"/>
    <dgm:cxn modelId="{829F130F-04F9-DD46-AD55-495071C928FD}" type="presParOf" srcId="{0986D8B3-15B2-B640-872B-769030F55755}" destId="{0EEC6536-58BD-DB43-BB0D-E8232B5F6262}" srcOrd="0" destOrd="0" presId="urn:microsoft.com/office/officeart/2005/8/layout/vList5"/>
    <dgm:cxn modelId="{0B523E49-919B-4240-AA95-CE1F1079F5C4}" type="presParOf" srcId="{0986D8B3-15B2-B640-872B-769030F55755}" destId="{9C6D51FE-F789-6441-8593-509DE4435D64}" srcOrd="1" destOrd="0" presId="urn:microsoft.com/office/officeart/2005/8/layout/vList5"/>
    <dgm:cxn modelId="{59AC02FD-E9D8-7E40-845D-D9B2675CD782}" type="presParOf" srcId="{87C4BE53-E28B-2545-8D44-CF65C0D917C1}" destId="{699A529C-B2C3-4642-870E-649C3C2461F4}" srcOrd="1" destOrd="0" presId="urn:microsoft.com/office/officeart/2005/8/layout/vList5"/>
    <dgm:cxn modelId="{82ECD672-0CFD-B447-AAFC-BA01E88781F6}" type="presParOf" srcId="{87C4BE53-E28B-2545-8D44-CF65C0D917C1}" destId="{CE4A8849-9957-D748-B77A-097B16E057A4}" srcOrd="2" destOrd="0" presId="urn:microsoft.com/office/officeart/2005/8/layout/vList5"/>
    <dgm:cxn modelId="{512994F1-DB75-AE47-8FE2-27913D46941A}" type="presParOf" srcId="{CE4A8849-9957-D748-B77A-097B16E057A4}" destId="{28460374-3C0D-8E4D-B6C9-838488395289}" srcOrd="0" destOrd="0" presId="urn:microsoft.com/office/officeart/2005/8/layout/vList5"/>
    <dgm:cxn modelId="{607DC028-8CE3-254D-AA69-8C91CEC7658E}" type="presParOf" srcId="{CE4A8849-9957-D748-B77A-097B16E057A4}" destId="{58F5BEF3-74AB-4C4A-900B-837D0094B0F7}" srcOrd="1" destOrd="0" presId="urn:microsoft.com/office/officeart/2005/8/layout/vList5"/>
    <dgm:cxn modelId="{B617963F-E39B-734B-BEA2-D6FC135E69CD}" type="presParOf" srcId="{87C4BE53-E28B-2545-8D44-CF65C0D917C1}" destId="{BB77A91F-9270-0E4B-A4D3-873B4471E892}" srcOrd="3" destOrd="0" presId="urn:microsoft.com/office/officeart/2005/8/layout/vList5"/>
    <dgm:cxn modelId="{B5623FEB-DD13-2044-B5E3-19BC7988D0C4}" type="presParOf" srcId="{87C4BE53-E28B-2545-8D44-CF65C0D917C1}" destId="{98C9B9D3-9842-2A41-A234-7E8F8CE50AFE}" srcOrd="4" destOrd="0" presId="urn:microsoft.com/office/officeart/2005/8/layout/vList5"/>
    <dgm:cxn modelId="{82F361DA-13B4-EA43-AB35-23FB5EEE177A}" type="presParOf" srcId="{98C9B9D3-9842-2A41-A234-7E8F8CE50AFE}" destId="{552FA529-D5F4-D44E-AACF-D903A00047B1}" srcOrd="0" destOrd="0" presId="urn:microsoft.com/office/officeart/2005/8/layout/vList5"/>
    <dgm:cxn modelId="{716588CD-B242-7C49-8E7E-63D680578547}" type="presParOf" srcId="{98C9B9D3-9842-2A41-A234-7E8F8CE50AFE}" destId="{FEC4A2DB-BD31-2E4A-8723-E300231F3858}" srcOrd="1" destOrd="0" presId="urn:microsoft.com/office/officeart/2005/8/layout/vList5"/>
    <dgm:cxn modelId="{0EBC52AE-5CC7-E84F-A2AD-5BE715614948}" type="presParOf" srcId="{87C4BE53-E28B-2545-8D44-CF65C0D917C1}" destId="{6D036911-4B9A-E04E-AA61-21B9544AA58F}" srcOrd="5" destOrd="0" presId="urn:microsoft.com/office/officeart/2005/8/layout/vList5"/>
    <dgm:cxn modelId="{D0140D5F-C7FA-7846-B287-03DE52BEF88E}" type="presParOf" srcId="{87C4BE53-E28B-2545-8D44-CF65C0D917C1}" destId="{4B9FE4EE-1728-7D48-842B-F4D5F356C1E4}" srcOrd="6" destOrd="0" presId="urn:microsoft.com/office/officeart/2005/8/layout/vList5"/>
    <dgm:cxn modelId="{E5700D08-1B7A-AF43-9E84-D78AD53FB02E}" type="presParOf" srcId="{4B9FE4EE-1728-7D48-842B-F4D5F356C1E4}" destId="{ABACB392-026E-2B47-B39C-FE9BEF955080}" srcOrd="0" destOrd="0" presId="urn:microsoft.com/office/officeart/2005/8/layout/vList5"/>
    <dgm:cxn modelId="{97019315-41D3-2D41-8661-F55BAD15F8D3}" type="presParOf" srcId="{4B9FE4EE-1728-7D48-842B-F4D5F356C1E4}" destId="{06D4AB5E-6DA0-3A43-8FD5-8D737F96FB4F}" srcOrd="1" destOrd="0" presId="urn:microsoft.com/office/officeart/2005/8/layout/vList5"/>
    <dgm:cxn modelId="{E1A392F1-D864-AD4D-AD31-89E72285285D}" type="presParOf" srcId="{87C4BE53-E28B-2545-8D44-CF65C0D917C1}" destId="{8838888A-084E-A643-A879-6005DFE3ECA8}" srcOrd="7" destOrd="0" presId="urn:microsoft.com/office/officeart/2005/8/layout/vList5"/>
    <dgm:cxn modelId="{FDB1E807-06F3-6A48-A1C4-CD150EB26FAF}" type="presParOf" srcId="{87C4BE53-E28B-2545-8D44-CF65C0D917C1}" destId="{9ABAE6D0-3837-7042-94BD-3B7EDA786940}" srcOrd="8" destOrd="0" presId="urn:microsoft.com/office/officeart/2005/8/layout/vList5"/>
    <dgm:cxn modelId="{93C3284D-A2A0-2847-87F1-CF85DC188CC5}" type="presParOf" srcId="{9ABAE6D0-3837-7042-94BD-3B7EDA786940}" destId="{BBC4527D-742F-F449-91EA-59977AD5C0E4}" srcOrd="0" destOrd="0" presId="urn:microsoft.com/office/officeart/2005/8/layout/vList5"/>
    <dgm:cxn modelId="{5D7164D3-1A76-3C4C-BBA9-375733521144}" type="presParOf" srcId="{9ABAE6D0-3837-7042-94BD-3B7EDA786940}" destId="{849FBB9C-1C7D-4047-AB2F-D1317F84322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6D51FE-F789-6441-8593-509DE4435D64}">
      <dsp:nvSpPr>
        <dsp:cNvPr id="0" name=""/>
        <dsp:cNvSpPr/>
      </dsp:nvSpPr>
      <dsp:spPr>
        <a:xfrm rot="5400000">
          <a:off x="3114032" y="-1214037"/>
          <a:ext cx="641540" cy="3232755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Metabolismo </a:t>
          </a:r>
          <a:r>
            <a:rPr lang="es-ES" sz="1800" kern="1200" dirty="0" err="1"/>
            <a:t>glucolítico</a:t>
          </a:r>
          <a:endParaRPr lang="es-ES" sz="1800" kern="1200" dirty="0"/>
        </a:p>
      </dsp:txBody>
      <dsp:txXfrm rot="-5400000">
        <a:off x="1818425" y="112887"/>
        <a:ext cx="3201438" cy="578906"/>
      </dsp:txXfrm>
    </dsp:sp>
    <dsp:sp modelId="{0EEC6536-58BD-DB43-BB0D-E8232B5F6262}">
      <dsp:nvSpPr>
        <dsp:cNvPr id="0" name=""/>
        <dsp:cNvSpPr/>
      </dsp:nvSpPr>
      <dsp:spPr>
        <a:xfrm>
          <a:off x="0" y="1377"/>
          <a:ext cx="1818425" cy="80192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>
              <a:solidFill>
                <a:schemeClr val="bg1"/>
              </a:solidFill>
            </a:rPr>
            <a:t>18F-FDG</a:t>
          </a:r>
        </a:p>
      </dsp:txBody>
      <dsp:txXfrm>
        <a:off x="39147" y="40524"/>
        <a:ext cx="1740131" cy="723631"/>
      </dsp:txXfrm>
    </dsp:sp>
    <dsp:sp modelId="{58F5BEF3-74AB-4C4A-900B-837D0094B0F7}">
      <dsp:nvSpPr>
        <dsp:cNvPr id="0" name=""/>
        <dsp:cNvSpPr/>
      </dsp:nvSpPr>
      <dsp:spPr>
        <a:xfrm rot="5400000">
          <a:off x="3114032" y="-372016"/>
          <a:ext cx="641540" cy="3232755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Metabolismo de ácidos grasos</a:t>
          </a:r>
        </a:p>
      </dsp:txBody>
      <dsp:txXfrm rot="-5400000">
        <a:off x="1818425" y="954908"/>
        <a:ext cx="3201438" cy="578906"/>
      </dsp:txXfrm>
    </dsp:sp>
    <dsp:sp modelId="{28460374-3C0D-8E4D-B6C9-838488395289}">
      <dsp:nvSpPr>
        <dsp:cNvPr id="0" name=""/>
        <dsp:cNvSpPr/>
      </dsp:nvSpPr>
      <dsp:spPr>
        <a:xfrm>
          <a:off x="0" y="843399"/>
          <a:ext cx="1818425" cy="80192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bg1"/>
              </a:solidFill>
            </a:rPr>
            <a:t>11C-Acetato</a:t>
          </a:r>
        </a:p>
      </dsp:txBody>
      <dsp:txXfrm>
        <a:off x="39147" y="882546"/>
        <a:ext cx="1740131" cy="723631"/>
      </dsp:txXfrm>
    </dsp:sp>
    <dsp:sp modelId="{FEC4A2DB-BD31-2E4A-8723-E300231F3858}">
      <dsp:nvSpPr>
        <dsp:cNvPr id="0" name=""/>
        <dsp:cNvSpPr/>
      </dsp:nvSpPr>
      <dsp:spPr>
        <a:xfrm rot="5400000">
          <a:off x="3114032" y="470005"/>
          <a:ext cx="641540" cy="3232755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Proliferación celular</a:t>
          </a:r>
        </a:p>
      </dsp:txBody>
      <dsp:txXfrm rot="-5400000">
        <a:off x="1818425" y="1796930"/>
        <a:ext cx="3201438" cy="578906"/>
      </dsp:txXfrm>
    </dsp:sp>
    <dsp:sp modelId="{552FA529-D5F4-D44E-AACF-D903A00047B1}">
      <dsp:nvSpPr>
        <dsp:cNvPr id="0" name=""/>
        <dsp:cNvSpPr/>
      </dsp:nvSpPr>
      <dsp:spPr>
        <a:xfrm>
          <a:off x="0" y="1685420"/>
          <a:ext cx="1818425" cy="80192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/>
            <a:t>18F-FLT</a:t>
          </a:r>
        </a:p>
      </dsp:txBody>
      <dsp:txXfrm>
        <a:off x="39147" y="1724567"/>
        <a:ext cx="1740131" cy="723631"/>
      </dsp:txXfrm>
    </dsp:sp>
    <dsp:sp modelId="{06D4AB5E-6DA0-3A43-8FD5-8D737F96FB4F}">
      <dsp:nvSpPr>
        <dsp:cNvPr id="0" name=""/>
        <dsp:cNvSpPr/>
      </dsp:nvSpPr>
      <dsp:spPr>
        <a:xfrm rot="5400000">
          <a:off x="3114032" y="1312027"/>
          <a:ext cx="641540" cy="3232755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Síntesis de aminoácidos</a:t>
          </a:r>
        </a:p>
      </dsp:txBody>
      <dsp:txXfrm rot="-5400000">
        <a:off x="1818425" y="2638952"/>
        <a:ext cx="3201438" cy="578906"/>
      </dsp:txXfrm>
    </dsp:sp>
    <dsp:sp modelId="{ABACB392-026E-2B47-B39C-FE9BEF955080}">
      <dsp:nvSpPr>
        <dsp:cNvPr id="0" name=""/>
        <dsp:cNvSpPr/>
      </dsp:nvSpPr>
      <dsp:spPr>
        <a:xfrm>
          <a:off x="0" y="2527442"/>
          <a:ext cx="1818425" cy="80192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/>
            <a:t>11C-MET y 18F-FET</a:t>
          </a:r>
        </a:p>
      </dsp:txBody>
      <dsp:txXfrm>
        <a:off x="39147" y="2566589"/>
        <a:ext cx="1740131" cy="723631"/>
      </dsp:txXfrm>
    </dsp:sp>
    <dsp:sp modelId="{B5ED4CBE-607F-8849-AB06-61AF8408AC85}">
      <dsp:nvSpPr>
        <dsp:cNvPr id="0" name=""/>
        <dsp:cNvSpPr/>
      </dsp:nvSpPr>
      <dsp:spPr>
        <a:xfrm rot="5400000">
          <a:off x="3114032" y="2154049"/>
          <a:ext cx="641540" cy="3232755"/>
        </a:xfrm>
        <a:prstGeom prst="round2Same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Síntesis de dopamina</a:t>
          </a:r>
        </a:p>
      </dsp:txBody>
      <dsp:txXfrm rot="-5400000">
        <a:off x="1818425" y="3480974"/>
        <a:ext cx="3201438" cy="578906"/>
      </dsp:txXfrm>
    </dsp:sp>
    <dsp:sp modelId="{BBC4527D-742F-F449-91EA-59977AD5C0E4}">
      <dsp:nvSpPr>
        <dsp:cNvPr id="0" name=""/>
        <dsp:cNvSpPr/>
      </dsp:nvSpPr>
      <dsp:spPr>
        <a:xfrm>
          <a:off x="0" y="3369464"/>
          <a:ext cx="1818425" cy="80192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/>
            <a:t>18F-DOPA</a:t>
          </a:r>
        </a:p>
      </dsp:txBody>
      <dsp:txXfrm>
        <a:off x="39147" y="3408611"/>
        <a:ext cx="1740131" cy="723631"/>
      </dsp:txXfrm>
    </dsp:sp>
    <dsp:sp modelId="{2A755EEB-D7CD-7045-B6C2-BE4920133686}">
      <dsp:nvSpPr>
        <dsp:cNvPr id="0" name=""/>
        <dsp:cNvSpPr/>
      </dsp:nvSpPr>
      <dsp:spPr>
        <a:xfrm rot="5400000">
          <a:off x="3114032" y="2996070"/>
          <a:ext cx="641540" cy="3232755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Metabolismo óseo (</a:t>
          </a:r>
          <a:r>
            <a:rPr lang="es-ES" sz="1800" kern="1200" dirty="0" err="1"/>
            <a:t>osteoneogénesis</a:t>
          </a:r>
          <a:r>
            <a:rPr lang="es-ES" sz="1800" kern="1200" dirty="0"/>
            <a:t>)</a:t>
          </a:r>
        </a:p>
      </dsp:txBody>
      <dsp:txXfrm rot="-5400000">
        <a:off x="1818425" y="4322995"/>
        <a:ext cx="3201438" cy="578906"/>
      </dsp:txXfrm>
    </dsp:sp>
    <dsp:sp modelId="{52753F31-9B28-A84D-B8EE-3B8085A2DE06}">
      <dsp:nvSpPr>
        <dsp:cNvPr id="0" name=""/>
        <dsp:cNvSpPr/>
      </dsp:nvSpPr>
      <dsp:spPr>
        <a:xfrm>
          <a:off x="0" y="4211486"/>
          <a:ext cx="1818425" cy="80192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/>
            <a:t>18F-NaF</a:t>
          </a:r>
        </a:p>
      </dsp:txBody>
      <dsp:txXfrm>
        <a:off x="39147" y="4250633"/>
        <a:ext cx="1740131" cy="7236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6D51FE-F789-6441-8593-509DE4435D64}">
      <dsp:nvSpPr>
        <dsp:cNvPr id="0" name=""/>
        <dsp:cNvSpPr/>
      </dsp:nvSpPr>
      <dsp:spPr>
        <a:xfrm rot="5400000">
          <a:off x="2652835" y="-979607"/>
          <a:ext cx="684690" cy="2818993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900" kern="1200" dirty="0"/>
            <a:t>Antígeno prostático específico de membrana</a:t>
          </a:r>
        </a:p>
      </dsp:txBody>
      <dsp:txXfrm rot="-5400000">
        <a:off x="1585684" y="120968"/>
        <a:ext cx="2785569" cy="617842"/>
      </dsp:txXfrm>
    </dsp:sp>
    <dsp:sp modelId="{0EEC6536-58BD-DB43-BB0D-E8232B5F6262}">
      <dsp:nvSpPr>
        <dsp:cNvPr id="0" name=""/>
        <dsp:cNvSpPr/>
      </dsp:nvSpPr>
      <dsp:spPr>
        <a:xfrm>
          <a:off x="0" y="1957"/>
          <a:ext cx="1585684" cy="85586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b="1" kern="1200" dirty="0"/>
            <a:t>18F-PSMA</a:t>
          </a:r>
        </a:p>
      </dsp:txBody>
      <dsp:txXfrm>
        <a:off x="41780" y="43737"/>
        <a:ext cx="1502124" cy="772303"/>
      </dsp:txXfrm>
    </dsp:sp>
    <dsp:sp modelId="{58F5BEF3-74AB-4C4A-900B-837D0094B0F7}">
      <dsp:nvSpPr>
        <dsp:cNvPr id="0" name=""/>
        <dsp:cNvSpPr/>
      </dsp:nvSpPr>
      <dsp:spPr>
        <a:xfrm rot="5400000">
          <a:off x="2652835" y="-80951"/>
          <a:ext cx="684690" cy="2818993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900" kern="1200" dirty="0"/>
            <a:t>Receptores de </a:t>
          </a:r>
          <a:r>
            <a:rPr lang="es-ES" sz="1900" kern="1200" dirty="0" err="1"/>
            <a:t>somatostatina</a:t>
          </a:r>
          <a:endParaRPr lang="es-ES" sz="1900" kern="1200" dirty="0"/>
        </a:p>
      </dsp:txBody>
      <dsp:txXfrm rot="-5400000">
        <a:off x="1585684" y="1019624"/>
        <a:ext cx="2785569" cy="617842"/>
      </dsp:txXfrm>
    </dsp:sp>
    <dsp:sp modelId="{28460374-3C0D-8E4D-B6C9-838488395289}">
      <dsp:nvSpPr>
        <dsp:cNvPr id="0" name=""/>
        <dsp:cNvSpPr/>
      </dsp:nvSpPr>
      <dsp:spPr>
        <a:xfrm>
          <a:off x="0" y="900613"/>
          <a:ext cx="1585684" cy="85586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b="1" kern="1200" dirty="0"/>
            <a:t>68Ga-DOTANOC</a:t>
          </a:r>
        </a:p>
      </dsp:txBody>
      <dsp:txXfrm>
        <a:off x="41780" y="942393"/>
        <a:ext cx="1502124" cy="772303"/>
      </dsp:txXfrm>
    </dsp:sp>
    <dsp:sp modelId="{FEC4A2DB-BD31-2E4A-8723-E300231F3858}">
      <dsp:nvSpPr>
        <dsp:cNvPr id="0" name=""/>
        <dsp:cNvSpPr/>
      </dsp:nvSpPr>
      <dsp:spPr>
        <a:xfrm rot="5400000">
          <a:off x="2652835" y="817704"/>
          <a:ext cx="684690" cy="2818993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900" kern="1200" dirty="0"/>
            <a:t>Receptores </a:t>
          </a:r>
          <a:r>
            <a:rPr lang="es-ES" sz="1900" kern="1200" dirty="0" err="1"/>
            <a:t>estrogénicos</a:t>
          </a:r>
          <a:endParaRPr lang="es-ES" sz="1900" kern="1200" dirty="0"/>
        </a:p>
      </dsp:txBody>
      <dsp:txXfrm rot="-5400000">
        <a:off x="1585684" y="1918279"/>
        <a:ext cx="2785569" cy="617842"/>
      </dsp:txXfrm>
    </dsp:sp>
    <dsp:sp modelId="{552FA529-D5F4-D44E-AACF-D903A00047B1}">
      <dsp:nvSpPr>
        <dsp:cNvPr id="0" name=""/>
        <dsp:cNvSpPr/>
      </dsp:nvSpPr>
      <dsp:spPr>
        <a:xfrm>
          <a:off x="0" y="1799269"/>
          <a:ext cx="1585684" cy="85586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b="1" kern="1200" dirty="0"/>
            <a:t>18F-FES</a:t>
          </a:r>
        </a:p>
      </dsp:txBody>
      <dsp:txXfrm>
        <a:off x="41780" y="1841049"/>
        <a:ext cx="1502124" cy="772303"/>
      </dsp:txXfrm>
    </dsp:sp>
    <dsp:sp modelId="{06D4AB5E-6DA0-3A43-8FD5-8D737F96FB4F}">
      <dsp:nvSpPr>
        <dsp:cNvPr id="0" name=""/>
        <dsp:cNvSpPr/>
      </dsp:nvSpPr>
      <dsp:spPr>
        <a:xfrm rot="5400000">
          <a:off x="2652835" y="1716360"/>
          <a:ext cx="684690" cy="2818993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900" kern="1200" dirty="0"/>
            <a:t>Hipoxia</a:t>
          </a:r>
        </a:p>
      </dsp:txBody>
      <dsp:txXfrm rot="-5400000">
        <a:off x="1585684" y="2816935"/>
        <a:ext cx="2785569" cy="617842"/>
      </dsp:txXfrm>
    </dsp:sp>
    <dsp:sp modelId="{ABACB392-026E-2B47-B39C-FE9BEF955080}">
      <dsp:nvSpPr>
        <dsp:cNvPr id="0" name=""/>
        <dsp:cNvSpPr/>
      </dsp:nvSpPr>
      <dsp:spPr>
        <a:xfrm>
          <a:off x="0" y="2697926"/>
          <a:ext cx="1585684" cy="85586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b="1" kern="1200" dirty="0"/>
            <a:t>18F-MISO</a:t>
          </a:r>
        </a:p>
      </dsp:txBody>
      <dsp:txXfrm>
        <a:off x="41780" y="2739706"/>
        <a:ext cx="1502124" cy="772303"/>
      </dsp:txXfrm>
    </dsp:sp>
    <dsp:sp modelId="{849FBB9C-1C7D-4047-AB2F-D1317F843227}">
      <dsp:nvSpPr>
        <dsp:cNvPr id="0" name=""/>
        <dsp:cNvSpPr/>
      </dsp:nvSpPr>
      <dsp:spPr>
        <a:xfrm rot="5400000">
          <a:off x="2652835" y="2615017"/>
          <a:ext cx="684690" cy="2818993"/>
        </a:xfrm>
        <a:prstGeom prst="round2Same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900" kern="1200" dirty="0"/>
            <a:t>Angiogénesis</a:t>
          </a:r>
        </a:p>
      </dsp:txBody>
      <dsp:txXfrm rot="-5400000">
        <a:off x="1585684" y="3715592"/>
        <a:ext cx="2785569" cy="617842"/>
      </dsp:txXfrm>
    </dsp:sp>
    <dsp:sp modelId="{BBC4527D-742F-F449-91EA-59977AD5C0E4}">
      <dsp:nvSpPr>
        <dsp:cNvPr id="0" name=""/>
        <dsp:cNvSpPr/>
      </dsp:nvSpPr>
      <dsp:spPr>
        <a:xfrm>
          <a:off x="0" y="3596582"/>
          <a:ext cx="1585684" cy="855863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b="1" kern="1200" dirty="0"/>
            <a:t>68Ga-RGD</a:t>
          </a:r>
        </a:p>
      </dsp:txBody>
      <dsp:txXfrm>
        <a:off x="41780" y="3638362"/>
        <a:ext cx="1502124" cy="7723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>
            <a:extLst>
              <a:ext uri="{FF2B5EF4-FFF2-40B4-BE49-F238E27FC236}">
                <a16:creationId xmlns:a16="http://schemas.microsoft.com/office/drawing/2014/main" id="{CDF5752F-0BFB-0B42-BED4-5B49F916FF6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posición de fecha 2">
            <a:extLst>
              <a:ext uri="{FF2B5EF4-FFF2-40B4-BE49-F238E27FC236}">
                <a16:creationId xmlns:a16="http://schemas.microsoft.com/office/drawing/2014/main" id="{26AAD06E-5F8A-7849-8DE7-ED853CE2FE1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CE7D5A-83B7-CE4C-8457-B3F055961E7A}" type="datetimeFigureOut">
              <a:rPr lang="es-MX" smtClean="0"/>
              <a:t>27/03/19</a:t>
            </a:fld>
            <a:endParaRPr lang="es-MX"/>
          </a:p>
        </p:txBody>
      </p:sp>
      <p:sp>
        <p:nvSpPr>
          <p:cNvPr id="4" name="Marcador de posición de pie de página 3">
            <a:extLst>
              <a:ext uri="{FF2B5EF4-FFF2-40B4-BE49-F238E27FC236}">
                <a16:creationId xmlns:a16="http://schemas.microsoft.com/office/drawing/2014/main" id="{B83C20B3-92CC-FE4E-A206-61E9BD16362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6ED81962-6473-FB4A-8AE6-E08F403FCF0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9E0892-D8C6-2A49-8D74-146459D9021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58608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1C40D3-ABA2-4141-B80A-2CE1E46E9CC7}" type="datetimeFigureOut">
              <a:rPr lang="es-MX" smtClean="0"/>
              <a:t>27/03/19</a:t>
            </a:fld>
            <a:endParaRPr lang="es-MX"/>
          </a:p>
        </p:txBody>
      </p:sp>
      <p:sp>
        <p:nvSpPr>
          <p:cNvPr id="4" name="Marcador de posición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D80CF4-0293-A643-9246-D8FC7866560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64051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449" name="Placeholder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2450" name="Placeholder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s-E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931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2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s-E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1711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s-ES_tradnl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8102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s-E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323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Placeholder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90600" y="731838"/>
            <a:ext cx="4875213" cy="3656012"/>
          </a:xfrm>
          <a:solidFill>
            <a:srgbClr val="FFFFFF"/>
          </a:solidFill>
          <a:ln/>
        </p:spPr>
      </p:sp>
      <p:sp>
        <p:nvSpPr>
          <p:cNvPr id="56322" name="Placeholder 3"/>
          <p:cNvSpPr>
            <a:spLocks noGrp="1" noChangeArrowheads="1"/>
          </p:cNvSpPr>
          <p:nvPr>
            <p:ph type="body" idx="1"/>
          </p:nvPr>
        </p:nvSpPr>
        <p:spPr>
          <a:xfrm>
            <a:off x="914400" y="4630738"/>
            <a:ext cx="5026025" cy="438785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s-ES_tradnl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967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Placeholder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90600" y="731838"/>
            <a:ext cx="4875213" cy="3656012"/>
          </a:xfrm>
          <a:solidFill>
            <a:srgbClr val="FFFFFF"/>
          </a:solidFill>
          <a:ln/>
        </p:spPr>
      </p:sp>
      <p:sp>
        <p:nvSpPr>
          <p:cNvPr id="60418" name="Placeholder 3"/>
          <p:cNvSpPr>
            <a:spLocks noGrp="1" noChangeArrowheads="1"/>
          </p:cNvSpPr>
          <p:nvPr>
            <p:ph type="body" idx="1"/>
          </p:nvPr>
        </p:nvSpPr>
        <p:spPr>
          <a:xfrm>
            <a:off x="914400" y="4630738"/>
            <a:ext cx="5026025" cy="438785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s-ES_tradnl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062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s-E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404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D972F4C-9D63-498A-A6CF-9875738DAAE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005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992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s-E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630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31838"/>
            <a:ext cx="4872038" cy="3654425"/>
          </a:xfrm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915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1 Marcador de imagen de diapositiva">
            <a:extLst>
              <a:ext uri="{FF2B5EF4-FFF2-40B4-BE49-F238E27FC236}">
                <a16:creationId xmlns:a16="http://schemas.microsoft.com/office/drawing/2014/main" id="{0F3283AC-1807-B94F-A573-6A6AA2D88A2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8" name="2 Marcador de notas">
            <a:extLst>
              <a:ext uri="{FF2B5EF4-FFF2-40B4-BE49-F238E27FC236}">
                <a16:creationId xmlns:a16="http://schemas.microsoft.com/office/drawing/2014/main" id="{EE746B32-0D39-A246-81A7-8D46C561354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MX" altLang="es-MX">
                <a:ea typeface="ＭＳ Ｐゴシック" panose="020B0600070205080204" pitchFamily="34" charset="-128"/>
              </a:rPr>
              <a:t>Recurrencia: especialmente con elevacion de marcadores de por medio, no oncologicas: corazon o evaluar placa de ateroma inflamada.</a:t>
            </a:r>
          </a:p>
        </p:txBody>
      </p:sp>
      <p:sp>
        <p:nvSpPr>
          <p:cNvPr id="80899" name="3 Marcador de número de diapositiva">
            <a:extLst>
              <a:ext uri="{FF2B5EF4-FFF2-40B4-BE49-F238E27FC236}">
                <a16:creationId xmlns:a16="http://schemas.microsoft.com/office/drawing/2014/main" id="{35610FAE-B357-2647-98EA-161635EE3C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53DF009-FDEB-844C-9CCB-8A7A0030740A}" type="slidenum">
              <a:rPr lang="es-MX" altLang="es-MX" sz="1200">
                <a:solidFill>
                  <a:srgbClr val="FFFFFF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ＭＳ Ｐゴシック" panose="020B0600070205080204" pitchFamily="34" charset="-128"/>
                <a:sym typeface="Gill Sans" panose="020B0502020104020203" pitchFamily="34" charset="-79"/>
              </a:rPr>
              <a:pPr/>
              <a:t>23</a:t>
            </a:fld>
            <a:endParaRPr lang="es-MX" altLang="es-MX" sz="1200">
              <a:solidFill>
                <a:srgbClr val="FFFFFF"/>
              </a:solidFill>
              <a:latin typeface="Gill Sans" panose="020B0502020104020203" pitchFamily="34" charset="-79"/>
              <a:ea typeface="ヒラギノ角ゴ ProN W3" panose="020B0300000000000000" pitchFamily="34" charset="-128"/>
              <a:cs typeface="ＭＳ Ｐゴシック" panose="020B0600070205080204" pitchFamily="34" charset="-128"/>
              <a:sym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951348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ángulo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31838"/>
            <a:ext cx="4872038" cy="3654425"/>
          </a:xfrm>
          <a:ln/>
        </p:spPr>
      </p:sp>
      <p:sp>
        <p:nvSpPr>
          <p:cNvPr id="44035" name="Rectángulo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874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2B0EA7-79BD-D747-A212-595E8A1424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742BDA-000E-F542-A545-B0DA259B9A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posición de fecha 3">
            <a:extLst>
              <a:ext uri="{FF2B5EF4-FFF2-40B4-BE49-F238E27FC236}">
                <a16:creationId xmlns:a16="http://schemas.microsoft.com/office/drawing/2014/main" id="{E829813B-64EB-A34B-B5F6-0994D9006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33830-D85E-294F-BB0F-8ABD23BAE87B}" type="datetimeFigureOut">
              <a:rPr lang="es-MX" smtClean="0"/>
              <a:t>27/03/19</a:t>
            </a:fld>
            <a:endParaRPr lang="es-MX"/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id="{5C58EA01-8477-E545-8037-52C69C0C3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D01D8365-AA06-9540-8CD6-F3CB830D4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03B64-0044-1D46-9926-55B696E907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23895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9A2C47-B036-F242-8DBD-D39463CAF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texto vertical 2">
            <a:extLst>
              <a:ext uri="{FF2B5EF4-FFF2-40B4-BE49-F238E27FC236}">
                <a16:creationId xmlns:a16="http://schemas.microsoft.com/office/drawing/2014/main" id="{892CC9FA-C98A-0B41-9282-2A1C5F4A2F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posición de fecha 3">
            <a:extLst>
              <a:ext uri="{FF2B5EF4-FFF2-40B4-BE49-F238E27FC236}">
                <a16:creationId xmlns:a16="http://schemas.microsoft.com/office/drawing/2014/main" id="{BC4FAF5F-01C3-0C40-B8A3-1F87933BF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33830-D85E-294F-BB0F-8ABD23BAE87B}" type="datetimeFigureOut">
              <a:rPr lang="es-MX" smtClean="0"/>
              <a:t>27/03/19</a:t>
            </a:fld>
            <a:endParaRPr lang="es-MX"/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id="{D9833C66-0212-2846-9502-725BB578B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F65AD16A-982F-AF45-A76F-5ACA14B11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03B64-0044-1D46-9926-55B696E907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04158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A671E43-17FE-7E48-A9DC-E6F6A70000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texto vertical 2">
            <a:extLst>
              <a:ext uri="{FF2B5EF4-FFF2-40B4-BE49-F238E27FC236}">
                <a16:creationId xmlns:a16="http://schemas.microsoft.com/office/drawing/2014/main" id="{6AC8DD8B-4C2B-6F4B-AD7F-782ED8B0DD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posición de fecha 3">
            <a:extLst>
              <a:ext uri="{FF2B5EF4-FFF2-40B4-BE49-F238E27FC236}">
                <a16:creationId xmlns:a16="http://schemas.microsoft.com/office/drawing/2014/main" id="{ED5F4D90-ACF6-984F-8ADC-EF8F39AB0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33830-D85E-294F-BB0F-8ABD23BAE87B}" type="datetimeFigureOut">
              <a:rPr lang="es-MX" smtClean="0"/>
              <a:t>27/03/19</a:t>
            </a:fld>
            <a:endParaRPr lang="es-MX"/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id="{4EF15BEF-12A1-9C46-BD8A-25FA598C5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C8B77EE5-A419-F64C-BB7E-88701D73E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03B64-0044-1D46-9926-55B696E907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2402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45D5C9-A151-9841-AA52-2238B3F22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BDD4DF-B9B5-8C43-8C49-84E541022B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posición de fecha 3">
            <a:extLst>
              <a:ext uri="{FF2B5EF4-FFF2-40B4-BE49-F238E27FC236}">
                <a16:creationId xmlns:a16="http://schemas.microsoft.com/office/drawing/2014/main" id="{F15CBF59-9E82-084E-A8C6-3B0C3AB99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33830-D85E-294F-BB0F-8ABD23BAE87B}" type="datetimeFigureOut">
              <a:rPr lang="es-MX" smtClean="0"/>
              <a:t>27/03/19</a:t>
            </a:fld>
            <a:endParaRPr lang="es-MX"/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id="{0BA54DDD-08BE-7F43-BB3F-60ADE1BC5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3929DC1B-8577-E845-8483-76D914FBE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03B64-0044-1D46-9926-55B696E907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55329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8D1317-267D-BC49-B6AD-F961B912F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C6BD889C-5AD6-9549-BE7B-FBD9D93E33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posición de fecha 3">
            <a:extLst>
              <a:ext uri="{FF2B5EF4-FFF2-40B4-BE49-F238E27FC236}">
                <a16:creationId xmlns:a16="http://schemas.microsoft.com/office/drawing/2014/main" id="{D06616D8-7300-8844-99B0-37FD41A17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33830-D85E-294F-BB0F-8ABD23BAE87B}" type="datetimeFigureOut">
              <a:rPr lang="es-MX" smtClean="0"/>
              <a:t>27/03/19</a:t>
            </a:fld>
            <a:endParaRPr lang="es-MX"/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id="{E1D5E2A9-BEE2-C849-BAFA-E5DF01B4B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D54AC0A8-349B-D048-935D-798743EC6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03B64-0044-1D46-9926-55B696E907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64419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conteni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0721D6-ED77-8C41-BA63-059FCFEC1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7A1DC6-EAD7-D049-90D6-AAC865761D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6EFAFCE-1B5C-D54E-BB1E-1A56F4D009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5" name="Marcador de posición de fecha 4">
            <a:extLst>
              <a:ext uri="{FF2B5EF4-FFF2-40B4-BE49-F238E27FC236}">
                <a16:creationId xmlns:a16="http://schemas.microsoft.com/office/drawing/2014/main" id="{CB64ED00-7681-8A43-975D-359EAB5C3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33830-D85E-294F-BB0F-8ABD23BAE87B}" type="datetimeFigureOut">
              <a:rPr lang="es-MX" smtClean="0"/>
              <a:t>27/03/19</a:t>
            </a:fld>
            <a:endParaRPr lang="es-MX"/>
          </a:p>
        </p:txBody>
      </p:sp>
      <p:sp>
        <p:nvSpPr>
          <p:cNvPr id="6" name="Marcador de posición de pie de página 5">
            <a:extLst>
              <a:ext uri="{FF2B5EF4-FFF2-40B4-BE49-F238E27FC236}">
                <a16:creationId xmlns:a16="http://schemas.microsoft.com/office/drawing/2014/main" id="{AE2BF40B-6D45-7947-BB30-D12C9C157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id="{DE184F71-B38B-4C4B-ADDA-1684C58BA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03B64-0044-1D46-9926-55B696E907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30809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8AC9C2-41B5-C247-A79C-9EAC9ED0F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0633DA2A-E87C-5540-87ED-74DF89A08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0D08090-CA25-2949-BFA9-985FBA636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5" name="Marcador de posición de texto 4">
            <a:extLst>
              <a:ext uri="{FF2B5EF4-FFF2-40B4-BE49-F238E27FC236}">
                <a16:creationId xmlns:a16="http://schemas.microsoft.com/office/drawing/2014/main" id="{69B614B8-8BCB-3049-9F4F-FAE56A0B7F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82D62D3-5795-114B-850F-A434A4BFD1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7" name="Marcador de posición de fecha 6">
            <a:extLst>
              <a:ext uri="{FF2B5EF4-FFF2-40B4-BE49-F238E27FC236}">
                <a16:creationId xmlns:a16="http://schemas.microsoft.com/office/drawing/2014/main" id="{E69EAD38-8256-374E-B533-A2718A9B0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33830-D85E-294F-BB0F-8ABD23BAE87B}" type="datetimeFigureOut">
              <a:rPr lang="es-MX" smtClean="0"/>
              <a:t>27/03/19</a:t>
            </a:fld>
            <a:endParaRPr lang="es-MX"/>
          </a:p>
        </p:txBody>
      </p:sp>
      <p:sp>
        <p:nvSpPr>
          <p:cNvPr id="8" name="Marcador de posición de pie de página 7">
            <a:extLst>
              <a:ext uri="{FF2B5EF4-FFF2-40B4-BE49-F238E27FC236}">
                <a16:creationId xmlns:a16="http://schemas.microsoft.com/office/drawing/2014/main" id="{AADD74BE-A5D2-F246-A1B5-BE67850B6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posición de número de diapositiva 8">
            <a:extLst>
              <a:ext uri="{FF2B5EF4-FFF2-40B4-BE49-F238E27FC236}">
                <a16:creationId xmlns:a16="http://schemas.microsoft.com/office/drawing/2014/main" id="{538EDE93-141C-EB44-A867-7BF556AC3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03B64-0044-1D46-9926-55B696E907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72055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02D6AF-1C1D-9E4E-8060-8B614B17F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fecha 2">
            <a:extLst>
              <a:ext uri="{FF2B5EF4-FFF2-40B4-BE49-F238E27FC236}">
                <a16:creationId xmlns:a16="http://schemas.microsoft.com/office/drawing/2014/main" id="{9B4F1127-CF51-D948-AEED-E84FBF41F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33830-D85E-294F-BB0F-8ABD23BAE87B}" type="datetimeFigureOut">
              <a:rPr lang="es-MX" smtClean="0"/>
              <a:t>27/03/19</a:t>
            </a:fld>
            <a:endParaRPr lang="es-MX"/>
          </a:p>
        </p:txBody>
      </p:sp>
      <p:sp>
        <p:nvSpPr>
          <p:cNvPr id="4" name="Marcador de posición de pie de página 3">
            <a:extLst>
              <a:ext uri="{FF2B5EF4-FFF2-40B4-BE49-F238E27FC236}">
                <a16:creationId xmlns:a16="http://schemas.microsoft.com/office/drawing/2014/main" id="{64AA2F6A-C537-BF48-841C-A786213F9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DA273F6F-44A3-404A-BECC-A05F21E92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03B64-0044-1D46-9926-55B696E907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53417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fecha 1">
            <a:extLst>
              <a:ext uri="{FF2B5EF4-FFF2-40B4-BE49-F238E27FC236}">
                <a16:creationId xmlns:a16="http://schemas.microsoft.com/office/drawing/2014/main" id="{156A01D4-F91C-1C4C-BA1C-6717A0A24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33830-D85E-294F-BB0F-8ABD23BAE87B}" type="datetimeFigureOut">
              <a:rPr lang="es-MX" smtClean="0"/>
              <a:t>27/03/19</a:t>
            </a:fld>
            <a:endParaRPr lang="es-MX"/>
          </a:p>
        </p:txBody>
      </p:sp>
      <p:sp>
        <p:nvSpPr>
          <p:cNvPr id="3" name="Marcador de posición de pie de página 2">
            <a:extLst>
              <a:ext uri="{FF2B5EF4-FFF2-40B4-BE49-F238E27FC236}">
                <a16:creationId xmlns:a16="http://schemas.microsoft.com/office/drawing/2014/main" id="{DF94BE57-F024-B642-96BF-4F207C3F3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posición de número de diapositiva 3">
            <a:extLst>
              <a:ext uri="{FF2B5EF4-FFF2-40B4-BE49-F238E27FC236}">
                <a16:creationId xmlns:a16="http://schemas.microsoft.com/office/drawing/2014/main" id="{2BDC163D-F85D-794E-AAC3-16E63D5FF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03B64-0044-1D46-9926-55B696E907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64497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DEA89E-1740-3F4B-B5DA-BE2D9A58D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D98C69-99CD-744C-B5B8-F5D1E6E02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posición de texto 3">
            <a:extLst>
              <a:ext uri="{FF2B5EF4-FFF2-40B4-BE49-F238E27FC236}">
                <a16:creationId xmlns:a16="http://schemas.microsoft.com/office/drawing/2014/main" id="{04767F35-609C-9945-9808-0D74C75CF8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5" name="Marcador de posición de fecha 4">
            <a:extLst>
              <a:ext uri="{FF2B5EF4-FFF2-40B4-BE49-F238E27FC236}">
                <a16:creationId xmlns:a16="http://schemas.microsoft.com/office/drawing/2014/main" id="{17368C7C-83CB-4246-A81D-B7BF2BF30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33830-D85E-294F-BB0F-8ABD23BAE87B}" type="datetimeFigureOut">
              <a:rPr lang="es-MX" smtClean="0"/>
              <a:t>27/03/19</a:t>
            </a:fld>
            <a:endParaRPr lang="es-MX"/>
          </a:p>
        </p:txBody>
      </p:sp>
      <p:sp>
        <p:nvSpPr>
          <p:cNvPr id="6" name="Marcador de posición de pie de página 5">
            <a:extLst>
              <a:ext uri="{FF2B5EF4-FFF2-40B4-BE49-F238E27FC236}">
                <a16:creationId xmlns:a16="http://schemas.microsoft.com/office/drawing/2014/main" id="{C0875309-CD01-0944-995C-07E35DE59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id="{2CCB7362-30F9-C84F-9F03-CFE35E44B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03B64-0044-1D46-9926-55B696E907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1591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6C8473-EE75-3141-B871-8AD7B67F1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31FA7DD-7E24-AB48-A0D8-C938D790E8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s-MX"/>
          </a:p>
        </p:txBody>
      </p:sp>
      <p:sp>
        <p:nvSpPr>
          <p:cNvPr id="4" name="Marcador de posición de texto 3">
            <a:extLst>
              <a:ext uri="{FF2B5EF4-FFF2-40B4-BE49-F238E27FC236}">
                <a16:creationId xmlns:a16="http://schemas.microsoft.com/office/drawing/2014/main" id="{03FA1D41-845E-B94C-96A0-9AFAD2F891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5" name="Marcador de posición de fecha 4">
            <a:extLst>
              <a:ext uri="{FF2B5EF4-FFF2-40B4-BE49-F238E27FC236}">
                <a16:creationId xmlns:a16="http://schemas.microsoft.com/office/drawing/2014/main" id="{68434DEE-2F30-6843-9167-CA094F82D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33830-D85E-294F-BB0F-8ABD23BAE87B}" type="datetimeFigureOut">
              <a:rPr lang="es-MX" smtClean="0"/>
              <a:t>27/03/19</a:t>
            </a:fld>
            <a:endParaRPr lang="es-MX"/>
          </a:p>
        </p:txBody>
      </p:sp>
      <p:sp>
        <p:nvSpPr>
          <p:cNvPr id="6" name="Marcador de posición de pie de página 5">
            <a:extLst>
              <a:ext uri="{FF2B5EF4-FFF2-40B4-BE49-F238E27FC236}">
                <a16:creationId xmlns:a16="http://schemas.microsoft.com/office/drawing/2014/main" id="{F5F6BF8F-5643-1B4A-AA36-BA798056D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id="{D31F7028-2A1A-0B40-8E99-B0BF1F48A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03B64-0044-1D46-9926-55B696E907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31158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ítulo 1">
            <a:extLst>
              <a:ext uri="{FF2B5EF4-FFF2-40B4-BE49-F238E27FC236}">
                <a16:creationId xmlns:a16="http://schemas.microsoft.com/office/drawing/2014/main" id="{19D9B9FF-3DEA-3743-AA39-C11517FA2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35131612-829C-3946-B362-CE6DA0A83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posición de fecha 3">
            <a:extLst>
              <a:ext uri="{FF2B5EF4-FFF2-40B4-BE49-F238E27FC236}">
                <a16:creationId xmlns:a16="http://schemas.microsoft.com/office/drawing/2014/main" id="{B64FB46B-57EE-A449-B8D3-DC99A04DB0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33830-D85E-294F-BB0F-8ABD23BAE87B}" type="datetimeFigureOut">
              <a:rPr lang="es-MX" smtClean="0"/>
              <a:t>27/03/19</a:t>
            </a:fld>
            <a:endParaRPr lang="es-MX"/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id="{D4F88FB9-F399-F14C-B30A-E1C6E8394B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4B1DC95D-47DD-DF41-9AE3-D3AF09797F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03B64-0044-1D46-9926-55B696E907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54967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4.emf"/><Relationship Id="rId7" Type="http://schemas.openxmlformats.org/officeDocument/2006/relationships/image" Target="../media/image23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em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4.emf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3.emf"/><Relationship Id="rId17" Type="http://schemas.openxmlformats.org/officeDocument/2006/relationships/image" Target="../media/image29.jpg"/><Relationship Id="rId2" Type="http://schemas.openxmlformats.org/officeDocument/2006/relationships/diagramData" Target="../diagrams/data1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image" Target="../media/image6.png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.emf"/><Relationship Id="rId7" Type="http://schemas.openxmlformats.org/officeDocument/2006/relationships/image" Target="../media/image3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4.png"/><Relationship Id="rId7" Type="http://schemas.openxmlformats.org/officeDocument/2006/relationships/image" Target="../media/image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13" Type="http://schemas.openxmlformats.org/officeDocument/2006/relationships/image" Target="../media/image4.emf"/><Relationship Id="rId3" Type="http://schemas.microsoft.com/office/2007/relationships/media" Target="../media/media2.mov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emf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video" Target="../media/media3.mov"/><Relationship Id="rId11" Type="http://schemas.openxmlformats.org/officeDocument/2006/relationships/image" Target="../media/image38.png"/><Relationship Id="rId5" Type="http://schemas.microsoft.com/office/2007/relationships/media" Target="../media/media3.mov"/><Relationship Id="rId15" Type="http://schemas.openxmlformats.org/officeDocument/2006/relationships/image" Target="../media/image6.png"/><Relationship Id="rId10" Type="http://schemas.openxmlformats.org/officeDocument/2006/relationships/image" Target="../media/image37.png"/><Relationship Id="rId4" Type="http://schemas.openxmlformats.org/officeDocument/2006/relationships/video" Target="../media/media2.mov"/><Relationship Id="rId9" Type="http://schemas.openxmlformats.org/officeDocument/2006/relationships/image" Target="../media/image36.png"/><Relationship Id="rId1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0.JPG"/><Relationship Id="rId7" Type="http://schemas.openxmlformats.org/officeDocument/2006/relationships/image" Target="../media/image5.png"/><Relationship Id="rId2" Type="http://schemas.openxmlformats.org/officeDocument/2006/relationships/image" Target="../media/image39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41.T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oleObject" Target="../embeddings/oleObject1.bin"/><Relationship Id="rId12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5" Type="http://schemas.openxmlformats.org/officeDocument/2006/relationships/image" Target="../media/image13.png"/><Relationship Id="rId10" Type="http://schemas.openxmlformats.org/officeDocument/2006/relationships/image" Target="../media/image10.png"/><Relationship Id="rId4" Type="http://schemas.openxmlformats.org/officeDocument/2006/relationships/image" Target="../media/image4.emf"/><Relationship Id="rId9" Type="http://schemas.openxmlformats.org/officeDocument/2006/relationships/image" Target="../media/image9.jpeg"/><Relationship Id="rId1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47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.emf"/><Relationship Id="rId7" Type="http://schemas.openxmlformats.org/officeDocument/2006/relationships/image" Target="../media/image4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53.jpg"/><Relationship Id="rId5" Type="http://schemas.openxmlformats.org/officeDocument/2006/relationships/image" Target="../media/image5.png"/><Relationship Id="rId10" Type="http://schemas.openxmlformats.org/officeDocument/2006/relationships/image" Target="../media/image52.png"/><Relationship Id="rId4" Type="http://schemas.openxmlformats.org/officeDocument/2006/relationships/image" Target="../media/image4.emf"/><Relationship Id="rId9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.emf"/><Relationship Id="rId7" Type="http://schemas.openxmlformats.org/officeDocument/2006/relationships/image" Target="../media/image49.png"/><Relationship Id="rId12" Type="http://schemas.openxmlformats.org/officeDocument/2006/relationships/image" Target="../media/image5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53.jpg"/><Relationship Id="rId5" Type="http://schemas.openxmlformats.org/officeDocument/2006/relationships/image" Target="../media/image5.png"/><Relationship Id="rId10" Type="http://schemas.openxmlformats.org/officeDocument/2006/relationships/image" Target="../media/image52.png"/><Relationship Id="rId4" Type="http://schemas.openxmlformats.org/officeDocument/2006/relationships/image" Target="../media/image4.emf"/><Relationship Id="rId9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jpeg"/><Relationship Id="rId3" Type="http://schemas.openxmlformats.org/officeDocument/2006/relationships/image" Target="../media/image3.emf"/><Relationship Id="rId7" Type="http://schemas.openxmlformats.org/officeDocument/2006/relationships/image" Target="../media/image49.png"/><Relationship Id="rId12" Type="http://schemas.openxmlformats.org/officeDocument/2006/relationships/image" Target="../media/image5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53.jpg"/><Relationship Id="rId5" Type="http://schemas.openxmlformats.org/officeDocument/2006/relationships/image" Target="../media/image5.png"/><Relationship Id="rId10" Type="http://schemas.openxmlformats.org/officeDocument/2006/relationships/image" Target="../media/image52.png"/><Relationship Id="rId4" Type="http://schemas.openxmlformats.org/officeDocument/2006/relationships/image" Target="../media/image4.emf"/><Relationship Id="rId9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.emf"/><Relationship Id="rId7" Type="http://schemas.openxmlformats.org/officeDocument/2006/relationships/image" Target="../media/image57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6.png"/><Relationship Id="rId10" Type="http://schemas.openxmlformats.org/officeDocument/2006/relationships/image" Target="../media/image60.png"/><Relationship Id="rId4" Type="http://schemas.openxmlformats.org/officeDocument/2006/relationships/image" Target="../media/image5.png"/><Relationship Id="rId9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4.emf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.pn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4" Type="http://schemas.openxmlformats.org/officeDocument/2006/relationships/image" Target="../media/image5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7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73.jpeg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7.jpeg"/><Relationship Id="rId7" Type="http://schemas.openxmlformats.org/officeDocument/2006/relationships/image" Target="../media/image5.png"/><Relationship Id="rId12" Type="http://schemas.openxmlformats.org/officeDocument/2006/relationships/image" Target="../media/image8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11" Type="http://schemas.openxmlformats.org/officeDocument/2006/relationships/image" Target="../media/image80.jpeg"/><Relationship Id="rId5" Type="http://schemas.openxmlformats.org/officeDocument/2006/relationships/image" Target="../media/image3.emf"/><Relationship Id="rId10" Type="http://schemas.openxmlformats.org/officeDocument/2006/relationships/image" Target="../media/image79.jpeg"/><Relationship Id="rId4" Type="http://schemas.openxmlformats.org/officeDocument/2006/relationships/hyperlink" Target="mailto:brivera@unam.mx" TargetMode="External"/><Relationship Id="rId9" Type="http://schemas.openxmlformats.org/officeDocument/2006/relationships/image" Target="../media/image7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3.emf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6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17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91CD6E7E-21DE-794A-B12A-A8B23C54A1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4" t="8068" r="4394" b="6303"/>
          <a:stretch/>
        </p:blipFill>
        <p:spPr>
          <a:xfrm>
            <a:off x="1673771" y="2735321"/>
            <a:ext cx="5936882" cy="25883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920F9B0-34E2-E543-BDCD-649EFFAD29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53" y="1342940"/>
            <a:ext cx="9144000" cy="2387600"/>
          </a:xfrm>
        </p:spPr>
        <p:txBody>
          <a:bodyPr>
            <a:noAutofit/>
          </a:bodyPr>
          <a:lstStyle/>
          <a:p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Estado actual y perspectivas de la </a:t>
            </a:r>
            <a:b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imagen molecular PET en México: </a:t>
            </a:r>
            <a:b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ES" sz="2800" b="1" dirty="0"/>
              <a:t>Aplicaciones en Oncología</a:t>
            </a:r>
            <a:br>
              <a:rPr lang="es-ES" sz="2800" b="1" dirty="0">
                <a:solidFill>
                  <a:schemeClr val="accent1"/>
                </a:solidFill>
              </a:rPr>
            </a:br>
            <a:br>
              <a:rPr lang="es-MX" sz="4000" b="1" dirty="0">
                <a:solidFill>
                  <a:schemeClr val="accent5">
                    <a:lumMod val="75000"/>
                  </a:schemeClr>
                </a:solidFill>
              </a:rPr>
            </a:br>
            <a:endParaRPr lang="es-MX" sz="4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99753BE-BCE7-284F-9886-F79980B240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948" y="2"/>
            <a:ext cx="363196" cy="6858000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78C2516F-C45C-B545-973E-4E261AB2618D}"/>
              </a:ext>
            </a:extLst>
          </p:cNvPr>
          <p:cNvSpPr txBox="1">
            <a:spLocks/>
          </p:cNvSpPr>
          <p:nvPr/>
        </p:nvSpPr>
        <p:spPr>
          <a:xfrm>
            <a:off x="152400" y="741364"/>
            <a:ext cx="9395552" cy="56153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s-MX" dirty="0"/>
            </a:br>
            <a:endParaRPr lang="es-MX" dirty="0"/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AF8ECC10-AC73-4F4B-A895-48127B39AED0}"/>
              </a:ext>
            </a:extLst>
          </p:cNvPr>
          <p:cNvGrpSpPr/>
          <p:nvPr/>
        </p:nvGrpSpPr>
        <p:grpSpPr>
          <a:xfrm>
            <a:off x="1812791" y="379883"/>
            <a:ext cx="5556321" cy="817367"/>
            <a:chOff x="767493" y="5791200"/>
            <a:chExt cx="5556321" cy="817367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F62B1DB3-DE33-0747-97AB-6441DC03B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7493" y="5791200"/>
              <a:ext cx="758984" cy="817367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35C2B08F-81D7-AB47-BC30-62E74290C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54065" y="5848255"/>
              <a:ext cx="750661" cy="750661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4267A42B-653E-2949-8C46-F576B819D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3035" y="5882524"/>
              <a:ext cx="1130779" cy="629155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5A201281-88CA-7A49-8B83-A56EAFDCE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2314" y="5889962"/>
              <a:ext cx="1376675" cy="619174"/>
            </a:xfrm>
            <a:prstGeom prst="rect">
              <a:avLst/>
            </a:prstGeom>
          </p:spPr>
        </p:pic>
      </p:grpSp>
      <p:sp>
        <p:nvSpPr>
          <p:cNvPr id="21" name="Subtítulo 20">
            <a:extLst>
              <a:ext uri="{FF2B5EF4-FFF2-40B4-BE49-F238E27FC236}">
                <a16:creationId xmlns:a16="http://schemas.microsoft.com/office/drawing/2014/main" id="{021646D3-A683-9F44-BA98-7C55172775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14409" y="5462528"/>
            <a:ext cx="3515181" cy="165576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MX" sz="2000" b="1" dirty="0"/>
              <a:t>Dra. Belén Rivera Bravo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MX" sz="2000" dirty="0"/>
              <a:t>Unidad PET/CT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MX" sz="2000" dirty="0"/>
              <a:t>Facultad de Medicina UNAM</a:t>
            </a:r>
          </a:p>
        </p:txBody>
      </p:sp>
    </p:spTree>
    <p:extLst>
      <p:ext uri="{BB962C8B-B14F-4D97-AF65-F5344CB8AC3E}">
        <p14:creationId xmlns:p14="http://schemas.microsoft.com/office/powerpoint/2010/main" val="2977964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/>
          <p:cNvPicPr>
            <a:picLocks noChangeAspect="1" noChangeArrowheads="1"/>
          </p:cNvPicPr>
          <p:nvPr/>
        </p:nvPicPr>
        <p:blipFill>
          <a:blip r:embed="rId3">
            <a:lum bright="-4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5832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Rectangle 3"/>
          <p:cNvSpPr>
            <a:spLocks noChangeArrowheads="1"/>
          </p:cNvSpPr>
          <p:nvPr/>
        </p:nvSpPr>
        <p:spPr bwMode="auto">
          <a:xfrm>
            <a:off x="1219200" y="2895600"/>
            <a:ext cx="381000" cy="609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0000">
                    <a:alpha val="14902"/>
                  </a:srgbClr>
                </a:solidFill>
              </a14:hiddenFill>
            </a:ext>
          </a:extLst>
        </p:spPr>
        <p:txBody>
          <a:bodyPr wrap="none" anchor="ctr"/>
          <a:lstStyle/>
          <a:p>
            <a:endParaRPr lang="es-ES_tradnl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A6053E68-2DB4-544B-A9E1-F0DBB1B6FA1B}"/>
              </a:ext>
            </a:extLst>
          </p:cNvPr>
          <p:cNvGrpSpPr/>
          <p:nvPr/>
        </p:nvGrpSpPr>
        <p:grpSpPr>
          <a:xfrm>
            <a:off x="745719" y="6115276"/>
            <a:ext cx="3071541" cy="466953"/>
            <a:chOff x="767493" y="5791200"/>
            <a:chExt cx="5445471" cy="817367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601AAA81-4AA1-024D-999F-204100835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7493" y="5791200"/>
              <a:ext cx="758984" cy="817367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33F86181-A78C-4449-99C5-92B820179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54065" y="5848255"/>
              <a:ext cx="750661" cy="750661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9D5F72E7-75F6-DD46-8E89-1986C41A1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2186" y="5891604"/>
              <a:ext cx="1130778" cy="629156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9253354C-AC8B-7348-91CE-6145110D0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2314" y="5889962"/>
              <a:ext cx="1376675" cy="619174"/>
            </a:xfrm>
            <a:prstGeom prst="rect">
              <a:avLst/>
            </a:prstGeom>
          </p:spPr>
        </p:pic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6D29387A-80CB-7241-A54C-24F5E9CD2685}"/>
              </a:ext>
            </a:extLst>
          </p:cNvPr>
          <p:cNvSpPr txBox="1"/>
          <p:nvPr/>
        </p:nvSpPr>
        <p:spPr>
          <a:xfrm>
            <a:off x="6068296" y="6428440"/>
            <a:ext cx="29209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700" dirty="0"/>
              <a:t>Cortesía Dr. Michel Herranz Hospital Unviersitario Santiago de Compostela</a:t>
            </a:r>
          </a:p>
        </p:txBody>
      </p:sp>
    </p:spTree>
    <p:extLst>
      <p:ext uri="{BB962C8B-B14F-4D97-AF65-F5344CB8AC3E}">
        <p14:creationId xmlns:p14="http://schemas.microsoft.com/office/powerpoint/2010/main" val="297677510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/>
          <p:cNvPicPr>
            <a:picLocks noChangeAspect="1" noChangeArrowheads="1"/>
          </p:cNvPicPr>
          <p:nvPr/>
        </p:nvPicPr>
        <p:blipFill>
          <a:blip r:embed="rId3">
            <a:lum bright="-4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583238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0" name="Rectangle 3"/>
          <p:cNvSpPr>
            <a:spLocks noChangeArrowheads="1"/>
          </p:cNvSpPr>
          <p:nvPr/>
        </p:nvSpPr>
        <p:spPr bwMode="auto">
          <a:xfrm>
            <a:off x="1219200" y="2895600"/>
            <a:ext cx="381000" cy="609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0000">
                    <a:alpha val="14902"/>
                  </a:srgbClr>
                </a:solidFill>
              </a14:hiddenFill>
            </a:ext>
          </a:extLst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3335172" name="Text Box 4"/>
          <p:cNvSpPr txBox="1">
            <a:spLocks noChangeArrowheads="1"/>
          </p:cNvSpPr>
          <p:nvPr/>
        </p:nvSpPr>
        <p:spPr bwMode="auto">
          <a:xfrm>
            <a:off x="1219200" y="2667000"/>
            <a:ext cx="374650" cy="212725"/>
          </a:xfrm>
          <a:prstGeom prst="rect">
            <a:avLst/>
          </a:prstGeom>
          <a:noFill/>
          <a:ln>
            <a:noFill/>
          </a:ln>
          <a:effectLst>
            <a:outerShdw blurRad="177800" dist="253999" dir="5400000" algn="ctr" rotWithShape="0">
              <a:schemeClr val="bg2">
                <a:alpha val="67999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rgbClr val="FD0A4B"/>
                </a:solidFill>
                <a:latin typeface="Arial" charset="0"/>
                <a:cs typeface="Gill Sans" charset="0"/>
              </a:rPr>
              <a:t>FDG</a:t>
            </a:r>
          </a:p>
        </p:txBody>
      </p:sp>
      <p:sp>
        <p:nvSpPr>
          <p:cNvPr id="63492" name="Rectangle 3"/>
          <p:cNvSpPr>
            <a:spLocks noChangeArrowheads="1"/>
          </p:cNvSpPr>
          <p:nvPr/>
        </p:nvSpPr>
        <p:spPr bwMode="auto">
          <a:xfrm>
            <a:off x="4724400" y="2057400"/>
            <a:ext cx="609600" cy="228600"/>
          </a:xfrm>
          <a:prstGeom prst="rect">
            <a:avLst/>
          </a:prstGeom>
          <a:noFill/>
          <a:ln w="38100">
            <a:solidFill>
              <a:srgbClr val="B40A0C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0000">
                    <a:alpha val="14902"/>
                  </a:srgbClr>
                </a:solidFill>
              </a14:hiddenFill>
            </a:ext>
          </a:extLst>
        </p:spPr>
        <p:txBody>
          <a:bodyPr wrap="none" anchor="ctr"/>
          <a:lstStyle/>
          <a:p>
            <a:endParaRPr lang="es-ES_tradnl">
              <a:solidFill>
                <a:srgbClr val="B40A0C"/>
              </a:solidFill>
            </a:endParaRPr>
          </a:p>
        </p:txBody>
      </p:sp>
      <p:sp>
        <p:nvSpPr>
          <p:cNvPr id="3335174" name="Text Box 6"/>
          <p:cNvSpPr txBox="1">
            <a:spLocks noChangeArrowheads="1"/>
          </p:cNvSpPr>
          <p:nvPr/>
        </p:nvSpPr>
        <p:spPr bwMode="auto">
          <a:xfrm>
            <a:off x="4827588" y="1811338"/>
            <a:ext cx="365125" cy="212725"/>
          </a:xfrm>
          <a:prstGeom prst="rect">
            <a:avLst/>
          </a:prstGeom>
          <a:noFill/>
          <a:ln>
            <a:noFill/>
          </a:ln>
          <a:effectLst>
            <a:outerShdw blurRad="177800" dist="253999" dir="5400000" algn="ctr" rotWithShape="0">
              <a:schemeClr val="bg2">
                <a:alpha val="67999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B40A0C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rgbClr val="B40A0C"/>
                </a:solidFill>
                <a:latin typeface="Arial" charset="0"/>
                <a:cs typeface="Gill Sans" charset="0"/>
              </a:rPr>
              <a:t>FCH</a:t>
            </a:r>
          </a:p>
        </p:txBody>
      </p:sp>
      <p:sp>
        <p:nvSpPr>
          <p:cNvPr id="63494" name="Rectangle 3"/>
          <p:cNvSpPr>
            <a:spLocks noChangeArrowheads="1"/>
          </p:cNvSpPr>
          <p:nvPr/>
        </p:nvSpPr>
        <p:spPr bwMode="auto">
          <a:xfrm>
            <a:off x="2362200" y="4267200"/>
            <a:ext cx="381000" cy="3810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0000">
                    <a:alpha val="14902"/>
                  </a:srgbClr>
                </a:solidFill>
              </a14:hiddenFill>
            </a:ext>
          </a:extLst>
        </p:spPr>
        <p:txBody>
          <a:bodyPr wrap="none" anchor="ctr"/>
          <a:lstStyle/>
          <a:p>
            <a:endParaRPr lang="es-ES_tradnl">
              <a:solidFill>
                <a:srgbClr val="B40A0C"/>
              </a:solidFill>
            </a:endParaRPr>
          </a:p>
        </p:txBody>
      </p:sp>
      <p:sp>
        <p:nvSpPr>
          <p:cNvPr id="3335176" name="Text Box 8"/>
          <p:cNvSpPr txBox="1">
            <a:spLocks noChangeArrowheads="1"/>
          </p:cNvSpPr>
          <p:nvPr/>
        </p:nvSpPr>
        <p:spPr bwMode="auto">
          <a:xfrm>
            <a:off x="2286000" y="4038600"/>
            <a:ext cx="563563" cy="212725"/>
          </a:xfrm>
          <a:prstGeom prst="rect">
            <a:avLst/>
          </a:prstGeom>
          <a:noFill/>
          <a:ln>
            <a:noFill/>
          </a:ln>
          <a:effectLst>
            <a:outerShdw blurRad="177800" dist="253999" dir="5400000" algn="ctr" rotWithShape="0">
              <a:schemeClr val="bg2">
                <a:alpha val="67999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B40A0C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chemeClr val="accent2"/>
                </a:solidFill>
                <a:latin typeface="Arial" charset="0"/>
                <a:cs typeface="Gill Sans" charset="0"/>
              </a:rPr>
              <a:t>FMISO</a:t>
            </a:r>
          </a:p>
        </p:txBody>
      </p:sp>
      <p:sp>
        <p:nvSpPr>
          <p:cNvPr id="3335177" name="Rectangle 9"/>
          <p:cNvSpPr>
            <a:spLocks noChangeArrowheads="1"/>
          </p:cNvSpPr>
          <p:nvPr/>
        </p:nvSpPr>
        <p:spPr bwMode="auto">
          <a:xfrm>
            <a:off x="5791200" y="3657600"/>
            <a:ext cx="152400" cy="152400"/>
          </a:xfrm>
          <a:prstGeom prst="rect">
            <a:avLst/>
          </a:prstGeom>
          <a:noFill/>
          <a:ln w="38100">
            <a:solidFill>
              <a:srgbClr val="BF2B79"/>
            </a:solidFill>
            <a:miter lim="800000"/>
            <a:headEnd/>
            <a:tailEnd/>
          </a:ln>
          <a:effectLst>
            <a:outerShdw blurRad="177800" dist="253999" dir="5400000" algn="ctr" rotWithShape="0">
              <a:schemeClr val="bg2">
                <a:alpha val="67999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0" tIns="0" rIns="0" bIns="0" anchor="ctr"/>
          <a:lstStyle/>
          <a:p>
            <a:pPr>
              <a:defRPr/>
            </a:pPr>
            <a:endParaRPr lang="es-ES">
              <a:cs typeface="Gill Sans" charset="0"/>
            </a:endParaRPr>
          </a:p>
        </p:txBody>
      </p:sp>
      <p:sp>
        <p:nvSpPr>
          <p:cNvPr id="3335178" name="Text Box 10"/>
          <p:cNvSpPr txBox="1">
            <a:spLocks noChangeArrowheads="1"/>
          </p:cNvSpPr>
          <p:nvPr/>
        </p:nvSpPr>
        <p:spPr bwMode="auto">
          <a:xfrm>
            <a:off x="5638800" y="3429000"/>
            <a:ext cx="484188" cy="212725"/>
          </a:xfrm>
          <a:prstGeom prst="rect">
            <a:avLst/>
          </a:prstGeom>
          <a:noFill/>
          <a:ln>
            <a:noFill/>
          </a:ln>
          <a:effectLst>
            <a:outerShdw blurRad="177800" dist="253999" dir="5400000" algn="ctr" rotWithShape="0">
              <a:schemeClr val="bg2">
                <a:alpha val="67999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rgbClr val="BF2B79"/>
                </a:solidFill>
                <a:latin typeface="Arial" charset="0"/>
                <a:cs typeface="Gill Sans" charset="0"/>
              </a:rPr>
              <a:t>C-PIB</a:t>
            </a:r>
          </a:p>
        </p:txBody>
      </p:sp>
      <p:sp>
        <p:nvSpPr>
          <p:cNvPr id="3335179" name="Rectangle 11"/>
          <p:cNvSpPr>
            <a:spLocks noChangeArrowheads="1"/>
          </p:cNvSpPr>
          <p:nvPr/>
        </p:nvSpPr>
        <p:spPr bwMode="auto">
          <a:xfrm>
            <a:off x="7467600" y="1676400"/>
            <a:ext cx="228600" cy="152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177800" dist="253999" dir="5400000" algn="ctr" rotWithShape="0">
              <a:schemeClr val="bg2">
                <a:alpha val="67999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0" tIns="0" rIns="0" bIns="0" anchor="ctr"/>
          <a:lstStyle/>
          <a:p>
            <a:pPr>
              <a:defRPr/>
            </a:pPr>
            <a:endParaRPr lang="es-ES">
              <a:cs typeface="Gill Sans" charset="0"/>
            </a:endParaRPr>
          </a:p>
        </p:txBody>
      </p:sp>
      <p:sp>
        <p:nvSpPr>
          <p:cNvPr id="3335180" name="Text Box 12"/>
          <p:cNvSpPr txBox="1">
            <a:spLocks noChangeArrowheads="1"/>
          </p:cNvSpPr>
          <p:nvPr/>
        </p:nvSpPr>
        <p:spPr bwMode="auto">
          <a:xfrm>
            <a:off x="7335838" y="1447800"/>
            <a:ext cx="484187" cy="212725"/>
          </a:xfrm>
          <a:prstGeom prst="rect">
            <a:avLst/>
          </a:prstGeom>
          <a:noFill/>
          <a:ln>
            <a:noFill/>
          </a:ln>
          <a:effectLst>
            <a:outerShdw blurRad="177800" dist="253999" dir="5400000" algn="ctr" rotWithShape="0">
              <a:schemeClr val="bg2">
                <a:alpha val="67999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B40A0C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r>
              <a:rPr lang="en-US" sz="1400" b="1">
                <a:latin typeface="Arial" charset="0"/>
                <a:cs typeface="Gill Sans" charset="0"/>
              </a:rPr>
              <a:t>FMET</a:t>
            </a:r>
            <a:endParaRPr lang="en-US" sz="1400" b="1">
              <a:solidFill>
                <a:srgbClr val="B40A0C"/>
              </a:solidFill>
              <a:latin typeface="Arial" charset="0"/>
              <a:cs typeface="Gill Sans" charset="0"/>
            </a:endParaRPr>
          </a:p>
        </p:txBody>
      </p:sp>
      <p:sp>
        <p:nvSpPr>
          <p:cNvPr id="63500" name="Rectangle 3"/>
          <p:cNvSpPr>
            <a:spLocks noChangeArrowheads="1"/>
          </p:cNvSpPr>
          <p:nvPr/>
        </p:nvSpPr>
        <p:spPr bwMode="auto">
          <a:xfrm>
            <a:off x="6011863" y="1557338"/>
            <a:ext cx="381000" cy="381000"/>
          </a:xfrm>
          <a:prstGeom prst="rect">
            <a:avLst/>
          </a:prstGeom>
          <a:noFill/>
          <a:ln w="28575">
            <a:solidFill>
              <a:schemeClr val="accent2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0000">
                    <a:alpha val="14902"/>
                  </a:srgbClr>
                </a:solidFill>
              </a14:hiddenFill>
            </a:ext>
          </a:extLst>
        </p:spPr>
        <p:txBody>
          <a:bodyPr wrap="none" anchor="ctr"/>
          <a:lstStyle/>
          <a:p>
            <a:endParaRPr lang="es-ES_tradnl">
              <a:solidFill>
                <a:srgbClr val="B40A0C"/>
              </a:solidFill>
            </a:endParaRPr>
          </a:p>
        </p:txBody>
      </p:sp>
      <p:sp>
        <p:nvSpPr>
          <p:cNvPr id="63501" name="Rectangle 3"/>
          <p:cNvSpPr>
            <a:spLocks noChangeArrowheads="1"/>
          </p:cNvSpPr>
          <p:nvPr/>
        </p:nvSpPr>
        <p:spPr bwMode="auto">
          <a:xfrm>
            <a:off x="755650" y="5229225"/>
            <a:ext cx="381000" cy="381000"/>
          </a:xfrm>
          <a:prstGeom prst="rect">
            <a:avLst/>
          </a:prstGeom>
          <a:noFill/>
          <a:ln w="28575">
            <a:solidFill>
              <a:schemeClr val="accent2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0000">
                    <a:alpha val="14902"/>
                  </a:srgbClr>
                </a:solidFill>
              </a14:hiddenFill>
            </a:ext>
          </a:extLst>
        </p:spPr>
        <p:txBody>
          <a:bodyPr wrap="none" anchor="ctr"/>
          <a:lstStyle/>
          <a:p>
            <a:endParaRPr lang="es-ES_tradnl">
              <a:solidFill>
                <a:srgbClr val="B40A0C"/>
              </a:solidFill>
            </a:endParaRPr>
          </a:p>
        </p:txBody>
      </p:sp>
      <p:sp>
        <p:nvSpPr>
          <p:cNvPr id="63502" name="Rectangle 3"/>
          <p:cNvSpPr>
            <a:spLocks noChangeArrowheads="1"/>
          </p:cNvSpPr>
          <p:nvPr/>
        </p:nvSpPr>
        <p:spPr bwMode="auto">
          <a:xfrm>
            <a:off x="3779838" y="4365625"/>
            <a:ext cx="381000" cy="381000"/>
          </a:xfrm>
          <a:prstGeom prst="rect">
            <a:avLst/>
          </a:prstGeom>
          <a:noFill/>
          <a:ln w="28575">
            <a:solidFill>
              <a:schemeClr val="accent2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0000">
                    <a:alpha val="14902"/>
                  </a:srgbClr>
                </a:solidFill>
              </a14:hiddenFill>
            </a:ext>
          </a:extLst>
        </p:spPr>
        <p:txBody>
          <a:bodyPr wrap="none" anchor="ctr"/>
          <a:lstStyle/>
          <a:p>
            <a:endParaRPr lang="es-ES_tradnl">
              <a:solidFill>
                <a:srgbClr val="B40A0C"/>
              </a:solidFill>
            </a:endParaRPr>
          </a:p>
        </p:txBody>
      </p:sp>
      <p:sp>
        <p:nvSpPr>
          <p:cNvPr id="63503" name="Rectangle 3"/>
          <p:cNvSpPr>
            <a:spLocks noChangeArrowheads="1"/>
          </p:cNvSpPr>
          <p:nvPr/>
        </p:nvSpPr>
        <p:spPr bwMode="auto">
          <a:xfrm>
            <a:off x="3276600" y="4437063"/>
            <a:ext cx="381000" cy="381000"/>
          </a:xfrm>
          <a:prstGeom prst="rect">
            <a:avLst/>
          </a:prstGeom>
          <a:noFill/>
          <a:ln w="28575">
            <a:solidFill>
              <a:schemeClr val="accent2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0000">
                    <a:alpha val="14902"/>
                  </a:srgbClr>
                </a:solidFill>
              </a14:hiddenFill>
            </a:ext>
          </a:extLst>
        </p:spPr>
        <p:txBody>
          <a:bodyPr wrap="none" anchor="ctr"/>
          <a:lstStyle/>
          <a:p>
            <a:endParaRPr lang="es-ES_tradnl">
              <a:solidFill>
                <a:srgbClr val="B40A0C"/>
              </a:solidFill>
            </a:endParaRPr>
          </a:p>
        </p:txBody>
      </p:sp>
      <p:sp>
        <p:nvSpPr>
          <p:cNvPr id="63504" name="Rectangle 3"/>
          <p:cNvSpPr>
            <a:spLocks noChangeArrowheads="1"/>
          </p:cNvSpPr>
          <p:nvPr/>
        </p:nvSpPr>
        <p:spPr bwMode="auto">
          <a:xfrm>
            <a:off x="2843213" y="3314700"/>
            <a:ext cx="381000" cy="381000"/>
          </a:xfrm>
          <a:prstGeom prst="rect">
            <a:avLst/>
          </a:prstGeom>
          <a:noFill/>
          <a:ln w="28575">
            <a:solidFill>
              <a:schemeClr val="accent2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0000">
                    <a:alpha val="14902"/>
                  </a:srgbClr>
                </a:solidFill>
              </a14:hiddenFill>
            </a:ext>
          </a:extLst>
        </p:spPr>
        <p:txBody>
          <a:bodyPr wrap="none" anchor="ctr"/>
          <a:lstStyle/>
          <a:p>
            <a:endParaRPr lang="es-ES_tradnl">
              <a:solidFill>
                <a:srgbClr val="B40A0C"/>
              </a:solidFill>
            </a:endParaRPr>
          </a:p>
        </p:txBody>
      </p:sp>
      <p:sp>
        <p:nvSpPr>
          <p:cNvPr id="63505" name="Rectangle 3"/>
          <p:cNvSpPr>
            <a:spLocks noChangeArrowheads="1"/>
          </p:cNvSpPr>
          <p:nvPr/>
        </p:nvSpPr>
        <p:spPr bwMode="auto">
          <a:xfrm>
            <a:off x="2555875" y="1125538"/>
            <a:ext cx="381000" cy="381000"/>
          </a:xfrm>
          <a:prstGeom prst="rect">
            <a:avLst/>
          </a:prstGeom>
          <a:noFill/>
          <a:ln w="28575">
            <a:solidFill>
              <a:schemeClr val="accent2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0000">
                    <a:alpha val="14902"/>
                  </a:srgbClr>
                </a:solidFill>
              </a14:hiddenFill>
            </a:ext>
          </a:extLst>
        </p:spPr>
        <p:txBody>
          <a:bodyPr wrap="none" anchor="ctr"/>
          <a:lstStyle/>
          <a:p>
            <a:endParaRPr lang="es-ES_tradnl">
              <a:solidFill>
                <a:srgbClr val="B40A0C"/>
              </a:solidFill>
            </a:endParaRPr>
          </a:p>
        </p:txBody>
      </p:sp>
      <p:sp>
        <p:nvSpPr>
          <p:cNvPr id="63506" name="Rectangle 3"/>
          <p:cNvSpPr>
            <a:spLocks noChangeArrowheads="1"/>
          </p:cNvSpPr>
          <p:nvPr/>
        </p:nvSpPr>
        <p:spPr bwMode="auto">
          <a:xfrm>
            <a:off x="7092950" y="3716338"/>
            <a:ext cx="381000" cy="381000"/>
          </a:xfrm>
          <a:prstGeom prst="rect">
            <a:avLst/>
          </a:prstGeom>
          <a:noFill/>
          <a:ln w="28575">
            <a:solidFill>
              <a:schemeClr val="accent2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0000">
                    <a:alpha val="14902"/>
                  </a:srgbClr>
                </a:solidFill>
              </a14:hiddenFill>
            </a:ext>
          </a:extLst>
        </p:spPr>
        <p:txBody>
          <a:bodyPr wrap="none" anchor="ctr"/>
          <a:lstStyle/>
          <a:p>
            <a:endParaRPr lang="es-ES_tradnl">
              <a:solidFill>
                <a:srgbClr val="B40A0C"/>
              </a:solidFill>
            </a:endParaRPr>
          </a:p>
        </p:txBody>
      </p:sp>
      <p:sp>
        <p:nvSpPr>
          <p:cNvPr id="63507" name="Rectangle 3"/>
          <p:cNvSpPr>
            <a:spLocks noChangeArrowheads="1"/>
          </p:cNvSpPr>
          <p:nvPr/>
        </p:nvSpPr>
        <p:spPr bwMode="auto">
          <a:xfrm>
            <a:off x="8172450" y="3284538"/>
            <a:ext cx="609600" cy="228600"/>
          </a:xfrm>
          <a:prstGeom prst="rect">
            <a:avLst/>
          </a:prstGeom>
          <a:noFill/>
          <a:ln w="28575">
            <a:solidFill>
              <a:srgbClr val="B40A0C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0000">
                    <a:alpha val="14902"/>
                  </a:srgbClr>
                </a:solidFill>
              </a14:hiddenFill>
            </a:ext>
          </a:extLst>
        </p:spPr>
        <p:txBody>
          <a:bodyPr wrap="none" anchor="ctr"/>
          <a:lstStyle/>
          <a:p>
            <a:endParaRPr lang="es-ES_tradnl">
              <a:solidFill>
                <a:srgbClr val="B40A0C"/>
              </a:solidFill>
            </a:endParaRPr>
          </a:p>
        </p:txBody>
      </p:sp>
      <p:sp>
        <p:nvSpPr>
          <p:cNvPr id="63508" name="Rectangle 3"/>
          <p:cNvSpPr>
            <a:spLocks noChangeArrowheads="1"/>
          </p:cNvSpPr>
          <p:nvPr/>
        </p:nvSpPr>
        <p:spPr bwMode="auto">
          <a:xfrm>
            <a:off x="179388" y="765175"/>
            <a:ext cx="609600" cy="228600"/>
          </a:xfrm>
          <a:prstGeom prst="rect">
            <a:avLst/>
          </a:prstGeom>
          <a:noFill/>
          <a:ln w="28575">
            <a:solidFill>
              <a:srgbClr val="B40A0C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0000">
                    <a:alpha val="14902"/>
                  </a:srgbClr>
                </a:solidFill>
              </a14:hiddenFill>
            </a:ext>
          </a:extLst>
        </p:spPr>
        <p:txBody>
          <a:bodyPr wrap="none" anchor="ctr"/>
          <a:lstStyle/>
          <a:p>
            <a:endParaRPr lang="es-ES_tradnl">
              <a:solidFill>
                <a:srgbClr val="B40A0C"/>
              </a:solidFill>
            </a:endParaRPr>
          </a:p>
        </p:txBody>
      </p:sp>
      <p:sp>
        <p:nvSpPr>
          <p:cNvPr id="63509" name="Rectangle 3"/>
          <p:cNvSpPr>
            <a:spLocks noChangeArrowheads="1"/>
          </p:cNvSpPr>
          <p:nvPr/>
        </p:nvSpPr>
        <p:spPr bwMode="auto">
          <a:xfrm>
            <a:off x="3203575" y="2492375"/>
            <a:ext cx="609600" cy="228600"/>
          </a:xfrm>
          <a:prstGeom prst="rect">
            <a:avLst/>
          </a:prstGeom>
          <a:noFill/>
          <a:ln w="28575">
            <a:solidFill>
              <a:srgbClr val="B40A0C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0000">
                    <a:alpha val="14902"/>
                  </a:srgbClr>
                </a:solidFill>
              </a14:hiddenFill>
            </a:ext>
          </a:extLst>
        </p:spPr>
        <p:txBody>
          <a:bodyPr wrap="none" anchor="ctr"/>
          <a:lstStyle/>
          <a:p>
            <a:endParaRPr lang="es-ES_tradnl">
              <a:solidFill>
                <a:srgbClr val="B40A0C"/>
              </a:solidFill>
            </a:endParaRPr>
          </a:p>
        </p:txBody>
      </p:sp>
      <p:sp>
        <p:nvSpPr>
          <p:cNvPr id="63510" name="Rectangle 3"/>
          <p:cNvSpPr>
            <a:spLocks noChangeArrowheads="1"/>
          </p:cNvSpPr>
          <p:nvPr/>
        </p:nvSpPr>
        <p:spPr bwMode="auto">
          <a:xfrm>
            <a:off x="3203575" y="2205038"/>
            <a:ext cx="609600" cy="228600"/>
          </a:xfrm>
          <a:prstGeom prst="rect">
            <a:avLst/>
          </a:prstGeom>
          <a:noFill/>
          <a:ln w="28575">
            <a:solidFill>
              <a:srgbClr val="B40A0C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0000">
                    <a:alpha val="14902"/>
                  </a:srgbClr>
                </a:solidFill>
              </a14:hiddenFill>
            </a:ext>
          </a:extLst>
        </p:spPr>
        <p:txBody>
          <a:bodyPr wrap="none" anchor="ctr"/>
          <a:lstStyle/>
          <a:p>
            <a:endParaRPr lang="es-ES_tradnl">
              <a:solidFill>
                <a:srgbClr val="B40A0C"/>
              </a:solidFill>
            </a:endParaRPr>
          </a:p>
        </p:txBody>
      </p:sp>
      <p:sp>
        <p:nvSpPr>
          <p:cNvPr id="63511" name="Rectangle 3"/>
          <p:cNvSpPr>
            <a:spLocks noChangeArrowheads="1"/>
          </p:cNvSpPr>
          <p:nvPr/>
        </p:nvSpPr>
        <p:spPr bwMode="auto">
          <a:xfrm>
            <a:off x="8027988" y="1341438"/>
            <a:ext cx="609600" cy="228600"/>
          </a:xfrm>
          <a:prstGeom prst="rect">
            <a:avLst/>
          </a:prstGeom>
          <a:noFill/>
          <a:ln w="28575">
            <a:solidFill>
              <a:srgbClr val="B40A0C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0000">
                    <a:alpha val="14902"/>
                  </a:srgbClr>
                </a:solidFill>
              </a14:hiddenFill>
            </a:ext>
          </a:extLst>
        </p:spPr>
        <p:txBody>
          <a:bodyPr wrap="none" anchor="ctr"/>
          <a:lstStyle/>
          <a:p>
            <a:endParaRPr lang="es-ES_tradnl">
              <a:solidFill>
                <a:srgbClr val="B40A0C"/>
              </a:solidFill>
            </a:endParaRPr>
          </a:p>
        </p:txBody>
      </p:sp>
      <p:sp>
        <p:nvSpPr>
          <p:cNvPr id="63512" name="Rectangle 3"/>
          <p:cNvSpPr>
            <a:spLocks noChangeArrowheads="1"/>
          </p:cNvSpPr>
          <p:nvPr/>
        </p:nvSpPr>
        <p:spPr bwMode="auto">
          <a:xfrm>
            <a:off x="7308850" y="2420938"/>
            <a:ext cx="609600" cy="228600"/>
          </a:xfrm>
          <a:prstGeom prst="rect">
            <a:avLst/>
          </a:prstGeom>
          <a:noFill/>
          <a:ln w="28575">
            <a:solidFill>
              <a:srgbClr val="B40A0C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0000">
                    <a:alpha val="14902"/>
                  </a:srgbClr>
                </a:solidFill>
              </a14:hiddenFill>
            </a:ext>
          </a:extLst>
        </p:spPr>
        <p:txBody>
          <a:bodyPr wrap="none" anchor="ctr"/>
          <a:lstStyle/>
          <a:p>
            <a:endParaRPr lang="es-ES_tradnl">
              <a:solidFill>
                <a:srgbClr val="B40A0C"/>
              </a:solidFill>
            </a:endParaRPr>
          </a:p>
        </p:txBody>
      </p:sp>
      <p:sp>
        <p:nvSpPr>
          <p:cNvPr id="63513" name="Rectangle 3"/>
          <p:cNvSpPr>
            <a:spLocks noChangeArrowheads="1"/>
          </p:cNvSpPr>
          <p:nvPr/>
        </p:nvSpPr>
        <p:spPr bwMode="auto">
          <a:xfrm>
            <a:off x="5292725" y="5300663"/>
            <a:ext cx="609600" cy="228600"/>
          </a:xfrm>
          <a:prstGeom prst="rect">
            <a:avLst/>
          </a:prstGeom>
          <a:noFill/>
          <a:ln w="28575">
            <a:solidFill>
              <a:srgbClr val="B40A0C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0000">
                    <a:alpha val="14902"/>
                  </a:srgbClr>
                </a:solidFill>
              </a14:hiddenFill>
            </a:ext>
          </a:extLst>
        </p:spPr>
        <p:txBody>
          <a:bodyPr wrap="none" anchor="ctr"/>
          <a:lstStyle/>
          <a:p>
            <a:endParaRPr lang="es-ES_tradnl">
              <a:solidFill>
                <a:srgbClr val="B40A0C"/>
              </a:solidFill>
            </a:endParaRPr>
          </a:p>
        </p:txBody>
      </p:sp>
      <p:sp>
        <p:nvSpPr>
          <p:cNvPr id="63514" name="Rectangle 3"/>
          <p:cNvSpPr>
            <a:spLocks noChangeArrowheads="1"/>
          </p:cNvSpPr>
          <p:nvPr/>
        </p:nvSpPr>
        <p:spPr bwMode="auto">
          <a:xfrm>
            <a:off x="4859338" y="4797425"/>
            <a:ext cx="609600" cy="228600"/>
          </a:xfrm>
          <a:prstGeom prst="rect">
            <a:avLst/>
          </a:prstGeom>
          <a:noFill/>
          <a:ln w="28575">
            <a:solidFill>
              <a:srgbClr val="B40A0C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0000">
                    <a:alpha val="14902"/>
                  </a:srgbClr>
                </a:solidFill>
              </a14:hiddenFill>
            </a:ext>
          </a:extLst>
        </p:spPr>
        <p:txBody>
          <a:bodyPr wrap="none" anchor="ctr"/>
          <a:lstStyle/>
          <a:p>
            <a:endParaRPr lang="es-ES_tradnl">
              <a:solidFill>
                <a:srgbClr val="B40A0C"/>
              </a:solidFill>
            </a:endParaRPr>
          </a:p>
        </p:txBody>
      </p:sp>
      <p:sp>
        <p:nvSpPr>
          <p:cNvPr id="63515" name="Rectangle 3"/>
          <p:cNvSpPr>
            <a:spLocks noChangeArrowheads="1"/>
          </p:cNvSpPr>
          <p:nvPr/>
        </p:nvSpPr>
        <p:spPr bwMode="auto">
          <a:xfrm>
            <a:off x="1979613" y="2133600"/>
            <a:ext cx="381000" cy="60960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0000">
                    <a:alpha val="14902"/>
                  </a:srgbClr>
                </a:solidFill>
              </a14:hiddenFill>
            </a:ext>
          </a:extLst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63516" name="Rectangle 3"/>
          <p:cNvSpPr>
            <a:spLocks noChangeArrowheads="1"/>
          </p:cNvSpPr>
          <p:nvPr/>
        </p:nvSpPr>
        <p:spPr bwMode="auto">
          <a:xfrm>
            <a:off x="611188" y="1628775"/>
            <a:ext cx="381000" cy="60960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0000">
                    <a:alpha val="14902"/>
                  </a:srgbClr>
                </a:solidFill>
              </a14:hiddenFill>
            </a:ext>
          </a:extLst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63517" name="Rectangle 3"/>
          <p:cNvSpPr>
            <a:spLocks noChangeArrowheads="1"/>
          </p:cNvSpPr>
          <p:nvPr/>
        </p:nvSpPr>
        <p:spPr bwMode="auto">
          <a:xfrm>
            <a:off x="6084888" y="3716338"/>
            <a:ext cx="381000" cy="60960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0000">
                    <a:alpha val="14902"/>
                  </a:srgbClr>
                </a:solidFill>
              </a14:hiddenFill>
            </a:ext>
          </a:extLst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63518" name="Rectangle 3"/>
          <p:cNvSpPr>
            <a:spLocks noChangeArrowheads="1"/>
          </p:cNvSpPr>
          <p:nvPr/>
        </p:nvSpPr>
        <p:spPr bwMode="auto">
          <a:xfrm>
            <a:off x="6443663" y="1989138"/>
            <a:ext cx="381000" cy="60960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0000">
                    <a:alpha val="14902"/>
                  </a:srgbClr>
                </a:solidFill>
              </a14:hiddenFill>
            </a:ext>
          </a:extLst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63519" name="Rectangle 3"/>
          <p:cNvSpPr>
            <a:spLocks noChangeArrowheads="1"/>
          </p:cNvSpPr>
          <p:nvPr/>
        </p:nvSpPr>
        <p:spPr bwMode="auto">
          <a:xfrm>
            <a:off x="4191000" y="2492375"/>
            <a:ext cx="381000" cy="60960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0000">
                    <a:alpha val="14902"/>
                  </a:srgbClr>
                </a:solidFill>
              </a14:hiddenFill>
            </a:ext>
          </a:extLst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63520" name="Rectangle 3"/>
          <p:cNvSpPr>
            <a:spLocks noChangeArrowheads="1"/>
          </p:cNvSpPr>
          <p:nvPr/>
        </p:nvSpPr>
        <p:spPr bwMode="auto">
          <a:xfrm>
            <a:off x="3348038" y="3716338"/>
            <a:ext cx="381000" cy="60960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0000">
                    <a:alpha val="14902"/>
                  </a:srgbClr>
                </a:solidFill>
              </a14:hiddenFill>
            </a:ext>
          </a:extLst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35" name="Rectangle 11"/>
          <p:cNvSpPr>
            <a:spLocks noChangeArrowheads="1"/>
          </p:cNvSpPr>
          <p:nvPr/>
        </p:nvSpPr>
        <p:spPr bwMode="auto">
          <a:xfrm>
            <a:off x="611188" y="1125538"/>
            <a:ext cx="228600" cy="152400"/>
          </a:xfrm>
          <a:prstGeom prst="rect">
            <a:avLst/>
          </a:prstGeom>
          <a:noFill/>
          <a:ln w="28575" cmpd="sng">
            <a:solidFill>
              <a:schemeClr val="tx1"/>
            </a:solidFill>
            <a:prstDash val="sysDash"/>
            <a:miter lim="800000"/>
            <a:headEnd/>
            <a:tailEnd/>
          </a:ln>
          <a:effectLst>
            <a:outerShdw blurRad="177800" dist="253999" dir="5400000" algn="ctr" rotWithShape="0">
              <a:schemeClr val="bg2">
                <a:alpha val="67999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0" tIns="0" rIns="0" bIns="0" anchor="ctr"/>
          <a:lstStyle/>
          <a:p>
            <a:pPr>
              <a:defRPr/>
            </a:pPr>
            <a:endParaRPr lang="es-ES">
              <a:cs typeface="Gill Sans" charset="0"/>
            </a:endParaRPr>
          </a:p>
        </p:txBody>
      </p:sp>
      <p:sp>
        <p:nvSpPr>
          <p:cNvPr id="36" name="Rectangle 11"/>
          <p:cNvSpPr>
            <a:spLocks noChangeArrowheads="1"/>
          </p:cNvSpPr>
          <p:nvPr/>
        </p:nvSpPr>
        <p:spPr bwMode="auto">
          <a:xfrm>
            <a:off x="1116013" y="3933825"/>
            <a:ext cx="228600" cy="152400"/>
          </a:xfrm>
          <a:prstGeom prst="rect">
            <a:avLst/>
          </a:prstGeom>
          <a:noFill/>
          <a:ln w="28575" cmpd="sng">
            <a:solidFill>
              <a:schemeClr val="tx1"/>
            </a:solidFill>
            <a:prstDash val="sysDash"/>
            <a:miter lim="800000"/>
            <a:headEnd/>
            <a:tailEnd/>
          </a:ln>
          <a:effectLst>
            <a:outerShdw blurRad="177800" dist="253999" dir="5400000" algn="ctr" rotWithShape="0">
              <a:schemeClr val="bg2">
                <a:alpha val="67999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0" tIns="0" rIns="0" bIns="0" anchor="ctr"/>
          <a:lstStyle/>
          <a:p>
            <a:pPr>
              <a:defRPr/>
            </a:pPr>
            <a:endParaRPr lang="es-ES">
              <a:cs typeface="Gill Sans" charset="0"/>
            </a:endParaRPr>
          </a:p>
        </p:txBody>
      </p:sp>
      <p:sp>
        <p:nvSpPr>
          <p:cNvPr id="37" name="Rectangle 11"/>
          <p:cNvSpPr>
            <a:spLocks noChangeArrowheads="1"/>
          </p:cNvSpPr>
          <p:nvPr/>
        </p:nvSpPr>
        <p:spPr bwMode="auto">
          <a:xfrm>
            <a:off x="2195513" y="4941888"/>
            <a:ext cx="228600" cy="152400"/>
          </a:xfrm>
          <a:prstGeom prst="rect">
            <a:avLst/>
          </a:prstGeom>
          <a:noFill/>
          <a:ln w="28575" cmpd="sng">
            <a:solidFill>
              <a:schemeClr val="tx1"/>
            </a:solidFill>
            <a:prstDash val="sysDash"/>
            <a:miter lim="800000"/>
            <a:headEnd/>
            <a:tailEnd/>
          </a:ln>
          <a:effectLst>
            <a:outerShdw blurRad="177800" dist="253999" dir="5400000" algn="ctr" rotWithShape="0">
              <a:schemeClr val="bg2">
                <a:alpha val="67999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0" tIns="0" rIns="0" bIns="0" anchor="ctr"/>
          <a:lstStyle/>
          <a:p>
            <a:pPr>
              <a:defRPr/>
            </a:pPr>
            <a:endParaRPr lang="es-ES">
              <a:cs typeface="Gill Sans" charset="0"/>
            </a:endParaRPr>
          </a:p>
        </p:txBody>
      </p:sp>
      <p:sp>
        <p:nvSpPr>
          <p:cNvPr id="38" name="Rectangle 11"/>
          <p:cNvSpPr>
            <a:spLocks noChangeArrowheads="1"/>
          </p:cNvSpPr>
          <p:nvPr/>
        </p:nvSpPr>
        <p:spPr bwMode="auto">
          <a:xfrm>
            <a:off x="5364163" y="1628775"/>
            <a:ext cx="228600" cy="152400"/>
          </a:xfrm>
          <a:prstGeom prst="rect">
            <a:avLst/>
          </a:prstGeom>
          <a:noFill/>
          <a:ln w="28575" cmpd="sng">
            <a:solidFill>
              <a:schemeClr val="tx1"/>
            </a:solidFill>
            <a:prstDash val="sysDash"/>
            <a:miter lim="800000"/>
            <a:headEnd/>
            <a:tailEnd/>
          </a:ln>
          <a:effectLst>
            <a:outerShdw blurRad="177800" dist="253999" dir="5400000" algn="ctr" rotWithShape="0">
              <a:schemeClr val="bg2">
                <a:alpha val="67999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0" tIns="0" rIns="0" bIns="0" anchor="ctr"/>
          <a:lstStyle/>
          <a:p>
            <a:pPr>
              <a:defRPr/>
            </a:pPr>
            <a:endParaRPr lang="es-ES">
              <a:cs typeface="Gill Sans" charset="0"/>
            </a:endParaRPr>
          </a:p>
        </p:txBody>
      </p:sp>
      <p:sp>
        <p:nvSpPr>
          <p:cNvPr id="39" name="Rectangle 11"/>
          <p:cNvSpPr>
            <a:spLocks noChangeArrowheads="1"/>
          </p:cNvSpPr>
          <p:nvPr/>
        </p:nvSpPr>
        <p:spPr bwMode="auto">
          <a:xfrm>
            <a:off x="5003800" y="3213100"/>
            <a:ext cx="228600" cy="152400"/>
          </a:xfrm>
          <a:prstGeom prst="rect">
            <a:avLst/>
          </a:prstGeom>
          <a:noFill/>
          <a:ln w="28575" cmpd="sng">
            <a:solidFill>
              <a:schemeClr val="tx1"/>
            </a:solidFill>
            <a:prstDash val="sysDash"/>
            <a:miter lim="800000"/>
            <a:headEnd/>
            <a:tailEnd/>
          </a:ln>
          <a:effectLst>
            <a:outerShdw blurRad="177800" dist="253999" dir="5400000" algn="ctr" rotWithShape="0">
              <a:schemeClr val="bg2">
                <a:alpha val="67999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0" tIns="0" rIns="0" bIns="0" anchor="ctr"/>
          <a:lstStyle/>
          <a:p>
            <a:pPr>
              <a:defRPr/>
            </a:pPr>
            <a:endParaRPr lang="es-ES">
              <a:cs typeface="Gill Sans" charset="0"/>
            </a:endParaRPr>
          </a:p>
        </p:txBody>
      </p:sp>
      <p:sp>
        <p:nvSpPr>
          <p:cNvPr id="40" name="Rectangle 11"/>
          <p:cNvSpPr>
            <a:spLocks noChangeArrowheads="1"/>
          </p:cNvSpPr>
          <p:nvPr/>
        </p:nvSpPr>
        <p:spPr bwMode="auto">
          <a:xfrm>
            <a:off x="5003800" y="2565400"/>
            <a:ext cx="228600" cy="152400"/>
          </a:xfrm>
          <a:prstGeom prst="rect">
            <a:avLst/>
          </a:prstGeom>
          <a:noFill/>
          <a:ln w="28575" cmpd="sng">
            <a:solidFill>
              <a:schemeClr val="tx1"/>
            </a:solidFill>
            <a:prstDash val="sysDash"/>
            <a:miter lim="800000"/>
            <a:headEnd/>
            <a:tailEnd/>
          </a:ln>
          <a:effectLst>
            <a:outerShdw blurRad="177800" dist="253999" dir="5400000" algn="ctr" rotWithShape="0">
              <a:schemeClr val="bg2">
                <a:alpha val="67999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0" tIns="0" rIns="0" bIns="0" anchor="ctr"/>
          <a:lstStyle/>
          <a:p>
            <a:pPr>
              <a:defRPr/>
            </a:pPr>
            <a:endParaRPr lang="es-ES">
              <a:cs typeface="Gill Sans" charset="0"/>
            </a:endParaRPr>
          </a:p>
        </p:txBody>
      </p:sp>
      <p:sp>
        <p:nvSpPr>
          <p:cNvPr id="41" name="Rectangle 11"/>
          <p:cNvSpPr>
            <a:spLocks noChangeArrowheads="1"/>
          </p:cNvSpPr>
          <p:nvPr/>
        </p:nvSpPr>
        <p:spPr bwMode="auto">
          <a:xfrm>
            <a:off x="6516688" y="3284538"/>
            <a:ext cx="228600" cy="152400"/>
          </a:xfrm>
          <a:prstGeom prst="rect">
            <a:avLst/>
          </a:prstGeom>
          <a:noFill/>
          <a:ln w="28575" cmpd="sng">
            <a:solidFill>
              <a:schemeClr val="tx1"/>
            </a:solidFill>
            <a:prstDash val="sysDash"/>
            <a:miter lim="800000"/>
            <a:headEnd/>
            <a:tailEnd/>
          </a:ln>
          <a:effectLst>
            <a:outerShdw blurRad="177800" dist="253999" dir="5400000" algn="ctr" rotWithShape="0">
              <a:schemeClr val="bg2">
                <a:alpha val="67999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0" tIns="0" rIns="0" bIns="0" anchor="ctr"/>
          <a:lstStyle/>
          <a:p>
            <a:pPr>
              <a:defRPr/>
            </a:pPr>
            <a:endParaRPr lang="es-ES">
              <a:cs typeface="Gill Sans" charset="0"/>
            </a:endParaRPr>
          </a:p>
        </p:txBody>
      </p:sp>
      <p:sp>
        <p:nvSpPr>
          <p:cNvPr id="42" name="Rectangle 11"/>
          <p:cNvSpPr>
            <a:spLocks noChangeArrowheads="1"/>
          </p:cNvSpPr>
          <p:nvPr/>
        </p:nvSpPr>
        <p:spPr bwMode="auto">
          <a:xfrm>
            <a:off x="8101013" y="5300663"/>
            <a:ext cx="228600" cy="152400"/>
          </a:xfrm>
          <a:prstGeom prst="rect">
            <a:avLst/>
          </a:prstGeom>
          <a:noFill/>
          <a:ln w="28575" cmpd="sng">
            <a:solidFill>
              <a:schemeClr val="tx1"/>
            </a:solidFill>
            <a:prstDash val="sysDash"/>
            <a:miter lim="800000"/>
            <a:headEnd/>
            <a:tailEnd/>
          </a:ln>
          <a:effectLst>
            <a:outerShdw blurRad="177800" dist="253999" dir="5400000" algn="ctr" rotWithShape="0">
              <a:schemeClr val="bg2">
                <a:alpha val="67999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0" tIns="0" rIns="0" bIns="0" anchor="ctr"/>
          <a:lstStyle/>
          <a:p>
            <a:pPr>
              <a:defRPr/>
            </a:pPr>
            <a:endParaRPr lang="es-ES">
              <a:cs typeface="Gill Sans" charset="0"/>
            </a:endParaRPr>
          </a:p>
        </p:txBody>
      </p:sp>
      <p:sp>
        <p:nvSpPr>
          <p:cNvPr id="63529" name="Rectangle 3"/>
          <p:cNvSpPr>
            <a:spLocks noChangeArrowheads="1"/>
          </p:cNvSpPr>
          <p:nvPr/>
        </p:nvSpPr>
        <p:spPr bwMode="auto">
          <a:xfrm>
            <a:off x="3563938" y="1196975"/>
            <a:ext cx="863600" cy="381000"/>
          </a:xfrm>
          <a:prstGeom prst="rect">
            <a:avLst/>
          </a:prstGeom>
          <a:noFill/>
          <a:ln w="28575">
            <a:solidFill>
              <a:srgbClr val="008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0000">
                    <a:alpha val="14902"/>
                  </a:srgbClr>
                </a:solidFill>
              </a14:hiddenFill>
            </a:ext>
          </a:extLst>
        </p:spPr>
        <p:txBody>
          <a:bodyPr wrap="none" anchor="ctr"/>
          <a:lstStyle/>
          <a:p>
            <a:endParaRPr lang="es-ES_tradnl">
              <a:solidFill>
                <a:srgbClr val="B40A0C"/>
              </a:solidFill>
            </a:endParaRPr>
          </a:p>
        </p:txBody>
      </p:sp>
      <p:sp>
        <p:nvSpPr>
          <p:cNvPr id="63530" name="Rectangle 3"/>
          <p:cNvSpPr>
            <a:spLocks noChangeArrowheads="1"/>
          </p:cNvSpPr>
          <p:nvPr/>
        </p:nvSpPr>
        <p:spPr bwMode="auto">
          <a:xfrm>
            <a:off x="7885113" y="2781300"/>
            <a:ext cx="863600" cy="381000"/>
          </a:xfrm>
          <a:prstGeom prst="rect">
            <a:avLst/>
          </a:prstGeom>
          <a:noFill/>
          <a:ln w="28575">
            <a:solidFill>
              <a:srgbClr val="008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0000">
                    <a:alpha val="14902"/>
                  </a:srgbClr>
                </a:solidFill>
              </a14:hiddenFill>
            </a:ext>
          </a:extLst>
        </p:spPr>
        <p:txBody>
          <a:bodyPr wrap="none" anchor="ctr"/>
          <a:lstStyle/>
          <a:p>
            <a:endParaRPr lang="es-ES_tradnl">
              <a:solidFill>
                <a:srgbClr val="B40A0C"/>
              </a:solidFill>
            </a:endParaRPr>
          </a:p>
        </p:txBody>
      </p:sp>
      <p:sp>
        <p:nvSpPr>
          <p:cNvPr id="63531" name="Rectangle 3"/>
          <p:cNvSpPr>
            <a:spLocks noChangeArrowheads="1"/>
          </p:cNvSpPr>
          <p:nvPr/>
        </p:nvSpPr>
        <p:spPr bwMode="auto">
          <a:xfrm>
            <a:off x="2843213" y="2636838"/>
            <a:ext cx="865187" cy="381000"/>
          </a:xfrm>
          <a:prstGeom prst="rect">
            <a:avLst/>
          </a:prstGeom>
          <a:noFill/>
          <a:ln w="28575">
            <a:solidFill>
              <a:srgbClr val="008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0000">
                    <a:alpha val="14902"/>
                  </a:srgbClr>
                </a:solidFill>
              </a14:hiddenFill>
            </a:ext>
          </a:extLst>
        </p:spPr>
        <p:txBody>
          <a:bodyPr wrap="none" anchor="ctr"/>
          <a:lstStyle/>
          <a:p>
            <a:endParaRPr lang="es-ES_tradnl">
              <a:solidFill>
                <a:srgbClr val="B40A0C"/>
              </a:solidFill>
            </a:endParaRPr>
          </a:p>
        </p:txBody>
      </p:sp>
      <p:sp>
        <p:nvSpPr>
          <p:cNvPr id="63532" name="Rectangle 3"/>
          <p:cNvSpPr>
            <a:spLocks noChangeArrowheads="1"/>
          </p:cNvSpPr>
          <p:nvPr/>
        </p:nvSpPr>
        <p:spPr bwMode="auto">
          <a:xfrm>
            <a:off x="0" y="5157788"/>
            <a:ext cx="863600" cy="381000"/>
          </a:xfrm>
          <a:prstGeom prst="rect">
            <a:avLst/>
          </a:prstGeom>
          <a:noFill/>
          <a:ln w="28575">
            <a:solidFill>
              <a:srgbClr val="008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0000">
                    <a:alpha val="14902"/>
                  </a:srgbClr>
                </a:solidFill>
              </a14:hiddenFill>
            </a:ext>
          </a:extLst>
        </p:spPr>
        <p:txBody>
          <a:bodyPr wrap="none" anchor="ctr"/>
          <a:lstStyle/>
          <a:p>
            <a:endParaRPr lang="es-ES_tradnl">
              <a:solidFill>
                <a:srgbClr val="B40A0C"/>
              </a:solidFill>
            </a:endParaRPr>
          </a:p>
        </p:txBody>
      </p:sp>
      <p:sp>
        <p:nvSpPr>
          <p:cNvPr id="63533" name="Rectangle 3"/>
          <p:cNvSpPr>
            <a:spLocks noChangeArrowheads="1"/>
          </p:cNvSpPr>
          <p:nvPr/>
        </p:nvSpPr>
        <p:spPr bwMode="auto">
          <a:xfrm>
            <a:off x="4763" y="2420938"/>
            <a:ext cx="865187" cy="381000"/>
          </a:xfrm>
          <a:prstGeom prst="rect">
            <a:avLst/>
          </a:prstGeom>
          <a:noFill/>
          <a:ln w="28575">
            <a:solidFill>
              <a:srgbClr val="008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0000">
                    <a:alpha val="14902"/>
                  </a:srgbClr>
                </a:solidFill>
              </a14:hiddenFill>
            </a:ext>
          </a:extLst>
        </p:spPr>
        <p:txBody>
          <a:bodyPr wrap="none" anchor="ctr"/>
          <a:lstStyle/>
          <a:p>
            <a:endParaRPr lang="es-ES_tradnl">
              <a:solidFill>
                <a:srgbClr val="B40A0C"/>
              </a:solidFill>
            </a:endParaRPr>
          </a:p>
        </p:txBody>
      </p:sp>
      <p:sp>
        <p:nvSpPr>
          <p:cNvPr id="63534" name="Rectangle 3"/>
          <p:cNvSpPr>
            <a:spLocks noChangeArrowheads="1"/>
          </p:cNvSpPr>
          <p:nvPr/>
        </p:nvSpPr>
        <p:spPr bwMode="auto">
          <a:xfrm>
            <a:off x="5724525" y="981075"/>
            <a:ext cx="863600" cy="381000"/>
          </a:xfrm>
          <a:prstGeom prst="rect">
            <a:avLst/>
          </a:prstGeom>
          <a:noFill/>
          <a:ln w="28575">
            <a:solidFill>
              <a:srgbClr val="008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0000">
                    <a:alpha val="14902"/>
                  </a:srgbClr>
                </a:solidFill>
              </a14:hiddenFill>
            </a:ext>
          </a:extLst>
        </p:spPr>
        <p:txBody>
          <a:bodyPr wrap="none" anchor="ctr"/>
          <a:lstStyle/>
          <a:p>
            <a:endParaRPr lang="es-ES_tradnl">
              <a:solidFill>
                <a:srgbClr val="B40A0C"/>
              </a:solidFill>
            </a:endParaRPr>
          </a:p>
        </p:txBody>
      </p:sp>
      <p:sp>
        <p:nvSpPr>
          <p:cNvPr id="63535" name="Rectangle 3"/>
          <p:cNvSpPr>
            <a:spLocks noChangeArrowheads="1"/>
          </p:cNvSpPr>
          <p:nvPr/>
        </p:nvSpPr>
        <p:spPr bwMode="auto">
          <a:xfrm>
            <a:off x="4284663" y="4076700"/>
            <a:ext cx="863600" cy="381000"/>
          </a:xfrm>
          <a:prstGeom prst="rect">
            <a:avLst/>
          </a:prstGeom>
          <a:noFill/>
          <a:ln w="28575">
            <a:solidFill>
              <a:srgbClr val="008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0000">
                    <a:alpha val="14902"/>
                  </a:srgbClr>
                </a:solidFill>
              </a14:hiddenFill>
            </a:ext>
          </a:extLst>
        </p:spPr>
        <p:txBody>
          <a:bodyPr wrap="none" anchor="ctr"/>
          <a:lstStyle/>
          <a:p>
            <a:endParaRPr lang="es-ES_tradnl">
              <a:solidFill>
                <a:srgbClr val="B40A0C"/>
              </a:solidFill>
            </a:endParaRPr>
          </a:p>
        </p:txBody>
      </p:sp>
      <p:sp>
        <p:nvSpPr>
          <p:cNvPr id="63536" name="Rectangle 3"/>
          <p:cNvSpPr>
            <a:spLocks noChangeArrowheads="1"/>
          </p:cNvSpPr>
          <p:nvPr/>
        </p:nvSpPr>
        <p:spPr bwMode="auto">
          <a:xfrm>
            <a:off x="3533775" y="5732463"/>
            <a:ext cx="863600" cy="381000"/>
          </a:xfrm>
          <a:prstGeom prst="rect">
            <a:avLst/>
          </a:prstGeom>
          <a:noFill/>
          <a:ln w="28575">
            <a:solidFill>
              <a:srgbClr val="008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0000">
                    <a:alpha val="14902"/>
                  </a:srgbClr>
                </a:solidFill>
              </a14:hiddenFill>
            </a:ext>
          </a:extLst>
        </p:spPr>
        <p:txBody>
          <a:bodyPr wrap="none" anchor="ctr"/>
          <a:lstStyle/>
          <a:p>
            <a:endParaRPr lang="es-ES_tradnl">
              <a:solidFill>
                <a:srgbClr val="B40A0C"/>
              </a:solidFill>
            </a:endParaRPr>
          </a:p>
        </p:txBody>
      </p:sp>
      <p:sp>
        <p:nvSpPr>
          <p:cNvPr id="63537" name="Rectangle 3"/>
          <p:cNvSpPr>
            <a:spLocks noChangeArrowheads="1"/>
          </p:cNvSpPr>
          <p:nvPr/>
        </p:nvSpPr>
        <p:spPr bwMode="auto">
          <a:xfrm>
            <a:off x="7740650" y="4149725"/>
            <a:ext cx="215900" cy="596900"/>
          </a:xfrm>
          <a:prstGeom prst="rect">
            <a:avLst/>
          </a:prstGeom>
          <a:noFill/>
          <a:ln w="28575">
            <a:solidFill>
              <a:srgbClr val="FF00FF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0000">
                    <a:alpha val="14902"/>
                  </a:srgbClr>
                </a:solidFill>
              </a14:hiddenFill>
            </a:ext>
          </a:extLst>
        </p:spPr>
        <p:txBody>
          <a:bodyPr wrap="none" anchor="ctr"/>
          <a:lstStyle/>
          <a:p>
            <a:endParaRPr lang="es-ES_tradnl">
              <a:solidFill>
                <a:srgbClr val="B40A0C"/>
              </a:solidFill>
            </a:endParaRPr>
          </a:p>
        </p:txBody>
      </p:sp>
      <p:sp>
        <p:nvSpPr>
          <p:cNvPr id="63538" name="Rectangle 3"/>
          <p:cNvSpPr>
            <a:spLocks noChangeArrowheads="1"/>
          </p:cNvSpPr>
          <p:nvPr/>
        </p:nvSpPr>
        <p:spPr bwMode="auto">
          <a:xfrm>
            <a:off x="2195513" y="2852738"/>
            <a:ext cx="215900" cy="596900"/>
          </a:xfrm>
          <a:prstGeom prst="rect">
            <a:avLst/>
          </a:prstGeom>
          <a:noFill/>
          <a:ln w="28575">
            <a:solidFill>
              <a:srgbClr val="FF00FF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0000">
                    <a:alpha val="14902"/>
                  </a:srgbClr>
                </a:solidFill>
              </a14:hiddenFill>
            </a:ext>
          </a:extLst>
        </p:spPr>
        <p:txBody>
          <a:bodyPr wrap="none" anchor="ctr"/>
          <a:lstStyle/>
          <a:p>
            <a:endParaRPr lang="es-ES_tradnl">
              <a:solidFill>
                <a:srgbClr val="B40A0C"/>
              </a:solidFill>
            </a:endParaRPr>
          </a:p>
        </p:txBody>
      </p:sp>
      <p:sp>
        <p:nvSpPr>
          <p:cNvPr id="63539" name="Rectangle 3"/>
          <p:cNvSpPr>
            <a:spLocks noChangeArrowheads="1"/>
          </p:cNvSpPr>
          <p:nvPr/>
        </p:nvSpPr>
        <p:spPr bwMode="auto">
          <a:xfrm>
            <a:off x="4716463" y="2492375"/>
            <a:ext cx="215900" cy="596900"/>
          </a:xfrm>
          <a:prstGeom prst="rect">
            <a:avLst/>
          </a:prstGeom>
          <a:noFill/>
          <a:ln w="28575">
            <a:solidFill>
              <a:srgbClr val="FF00FF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0000">
                    <a:alpha val="14902"/>
                  </a:srgbClr>
                </a:solidFill>
              </a14:hiddenFill>
            </a:ext>
          </a:extLst>
        </p:spPr>
        <p:txBody>
          <a:bodyPr wrap="none" anchor="ctr"/>
          <a:lstStyle/>
          <a:p>
            <a:endParaRPr lang="es-ES_tradnl">
              <a:solidFill>
                <a:srgbClr val="B40A0C"/>
              </a:solidFill>
            </a:endParaRPr>
          </a:p>
        </p:txBody>
      </p:sp>
      <p:sp>
        <p:nvSpPr>
          <p:cNvPr id="63540" name="Rectangle 3"/>
          <p:cNvSpPr>
            <a:spLocks noChangeArrowheads="1"/>
          </p:cNvSpPr>
          <p:nvPr/>
        </p:nvSpPr>
        <p:spPr bwMode="auto">
          <a:xfrm>
            <a:off x="7380288" y="5157788"/>
            <a:ext cx="215900" cy="596900"/>
          </a:xfrm>
          <a:prstGeom prst="rect">
            <a:avLst/>
          </a:prstGeom>
          <a:noFill/>
          <a:ln w="28575">
            <a:solidFill>
              <a:srgbClr val="FF00FF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0000">
                    <a:alpha val="14902"/>
                  </a:srgbClr>
                </a:solidFill>
              </a14:hiddenFill>
            </a:ext>
          </a:extLst>
        </p:spPr>
        <p:txBody>
          <a:bodyPr wrap="none" anchor="ctr"/>
          <a:lstStyle/>
          <a:p>
            <a:endParaRPr lang="es-ES_tradnl">
              <a:solidFill>
                <a:srgbClr val="B40A0C"/>
              </a:solidFill>
            </a:endParaRPr>
          </a:p>
        </p:txBody>
      </p:sp>
      <p:sp>
        <p:nvSpPr>
          <p:cNvPr id="63541" name="Rectangle 3"/>
          <p:cNvSpPr>
            <a:spLocks noChangeArrowheads="1"/>
          </p:cNvSpPr>
          <p:nvPr/>
        </p:nvSpPr>
        <p:spPr bwMode="auto">
          <a:xfrm>
            <a:off x="7740650" y="5157788"/>
            <a:ext cx="215900" cy="596900"/>
          </a:xfrm>
          <a:prstGeom prst="rect">
            <a:avLst/>
          </a:prstGeom>
          <a:noFill/>
          <a:ln w="28575">
            <a:solidFill>
              <a:srgbClr val="FF00FF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0000">
                    <a:alpha val="14902"/>
                  </a:srgbClr>
                </a:solidFill>
              </a14:hiddenFill>
            </a:ext>
          </a:extLst>
        </p:spPr>
        <p:txBody>
          <a:bodyPr wrap="none" anchor="ctr"/>
          <a:lstStyle/>
          <a:p>
            <a:endParaRPr lang="es-ES_tradnl">
              <a:solidFill>
                <a:srgbClr val="B40A0C"/>
              </a:solidFill>
            </a:endParaRPr>
          </a:p>
        </p:txBody>
      </p:sp>
      <p:sp>
        <p:nvSpPr>
          <p:cNvPr id="63542" name="Rectangle 3"/>
          <p:cNvSpPr>
            <a:spLocks noChangeArrowheads="1"/>
          </p:cNvSpPr>
          <p:nvPr/>
        </p:nvSpPr>
        <p:spPr bwMode="auto">
          <a:xfrm>
            <a:off x="7524750" y="2852738"/>
            <a:ext cx="215900" cy="596900"/>
          </a:xfrm>
          <a:prstGeom prst="rect">
            <a:avLst/>
          </a:prstGeom>
          <a:noFill/>
          <a:ln w="28575">
            <a:solidFill>
              <a:srgbClr val="FF00FF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0000">
                    <a:alpha val="14902"/>
                  </a:srgbClr>
                </a:solidFill>
              </a14:hiddenFill>
            </a:ext>
          </a:extLst>
        </p:spPr>
        <p:txBody>
          <a:bodyPr wrap="none" anchor="ctr"/>
          <a:lstStyle/>
          <a:p>
            <a:endParaRPr lang="es-ES_tradnl">
              <a:solidFill>
                <a:srgbClr val="B40A0C"/>
              </a:solidFill>
            </a:endParaRPr>
          </a:p>
        </p:txBody>
      </p:sp>
      <p:sp>
        <p:nvSpPr>
          <p:cNvPr id="63543" name="Rectangle 3"/>
          <p:cNvSpPr>
            <a:spLocks noChangeArrowheads="1"/>
          </p:cNvSpPr>
          <p:nvPr/>
        </p:nvSpPr>
        <p:spPr bwMode="auto">
          <a:xfrm>
            <a:off x="7667625" y="4113213"/>
            <a:ext cx="609600" cy="228600"/>
          </a:xfrm>
          <a:prstGeom prst="rect">
            <a:avLst/>
          </a:prstGeom>
          <a:noFill/>
          <a:ln w="28575">
            <a:solidFill>
              <a:srgbClr val="B40A0C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0000">
                    <a:alpha val="14902"/>
                  </a:srgbClr>
                </a:solidFill>
              </a14:hiddenFill>
            </a:ext>
          </a:extLst>
        </p:spPr>
        <p:txBody>
          <a:bodyPr wrap="none" anchor="ctr"/>
          <a:lstStyle/>
          <a:p>
            <a:endParaRPr lang="es-ES_tradnl">
              <a:solidFill>
                <a:srgbClr val="B40A0C"/>
              </a:solidFill>
            </a:endParaRPr>
          </a:p>
        </p:txBody>
      </p:sp>
      <p:sp>
        <p:nvSpPr>
          <p:cNvPr id="63544" name="Rectangle 3"/>
          <p:cNvSpPr>
            <a:spLocks noChangeArrowheads="1"/>
          </p:cNvSpPr>
          <p:nvPr/>
        </p:nvSpPr>
        <p:spPr bwMode="auto">
          <a:xfrm>
            <a:off x="6659563" y="5229225"/>
            <a:ext cx="865187" cy="381000"/>
          </a:xfrm>
          <a:prstGeom prst="rect">
            <a:avLst/>
          </a:prstGeom>
          <a:noFill/>
          <a:ln w="28575">
            <a:solidFill>
              <a:srgbClr val="008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0000">
                    <a:alpha val="14902"/>
                  </a:srgbClr>
                </a:solidFill>
              </a14:hiddenFill>
            </a:ext>
          </a:extLst>
        </p:spPr>
        <p:txBody>
          <a:bodyPr wrap="none" anchor="ctr"/>
          <a:lstStyle/>
          <a:p>
            <a:endParaRPr lang="es-ES_tradnl">
              <a:solidFill>
                <a:srgbClr val="B40A0C"/>
              </a:solidFill>
            </a:endParaRPr>
          </a:p>
        </p:txBody>
      </p:sp>
      <p:sp>
        <p:nvSpPr>
          <p:cNvPr id="63545" name="Rectangle 3"/>
          <p:cNvSpPr>
            <a:spLocks noChangeArrowheads="1"/>
          </p:cNvSpPr>
          <p:nvPr/>
        </p:nvSpPr>
        <p:spPr bwMode="auto">
          <a:xfrm>
            <a:off x="1403350" y="5424488"/>
            <a:ext cx="381000" cy="381000"/>
          </a:xfrm>
          <a:prstGeom prst="rect">
            <a:avLst/>
          </a:prstGeom>
          <a:noFill/>
          <a:ln w="28575">
            <a:solidFill>
              <a:schemeClr val="accent2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0000">
                    <a:alpha val="14902"/>
                  </a:srgbClr>
                </a:solidFill>
              </a14:hiddenFill>
            </a:ext>
          </a:extLst>
        </p:spPr>
        <p:txBody>
          <a:bodyPr wrap="none" anchor="ctr"/>
          <a:lstStyle/>
          <a:p>
            <a:endParaRPr lang="es-ES_tradnl">
              <a:solidFill>
                <a:srgbClr val="B40A0C"/>
              </a:solidFill>
            </a:endParaRPr>
          </a:p>
        </p:txBody>
      </p:sp>
      <p:sp>
        <p:nvSpPr>
          <p:cNvPr id="63546" name="Rectangle 3"/>
          <p:cNvSpPr>
            <a:spLocks noChangeArrowheads="1"/>
          </p:cNvSpPr>
          <p:nvPr/>
        </p:nvSpPr>
        <p:spPr bwMode="auto">
          <a:xfrm>
            <a:off x="2484438" y="4992688"/>
            <a:ext cx="609600" cy="228600"/>
          </a:xfrm>
          <a:prstGeom prst="rect">
            <a:avLst/>
          </a:prstGeom>
          <a:noFill/>
          <a:ln w="28575">
            <a:solidFill>
              <a:srgbClr val="B40A0C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0000">
                    <a:alpha val="14902"/>
                  </a:srgbClr>
                </a:solidFill>
              </a14:hiddenFill>
            </a:ext>
          </a:extLst>
        </p:spPr>
        <p:txBody>
          <a:bodyPr wrap="none" anchor="ctr"/>
          <a:lstStyle/>
          <a:p>
            <a:endParaRPr lang="es-ES_tradnl">
              <a:solidFill>
                <a:srgbClr val="B40A0C"/>
              </a:solidFill>
            </a:endParaRPr>
          </a:p>
        </p:txBody>
      </p:sp>
      <p:sp>
        <p:nvSpPr>
          <p:cNvPr id="63547" name="Rectangle 3"/>
          <p:cNvSpPr>
            <a:spLocks noChangeArrowheads="1"/>
          </p:cNvSpPr>
          <p:nvPr/>
        </p:nvSpPr>
        <p:spPr bwMode="auto">
          <a:xfrm>
            <a:off x="1835150" y="4560888"/>
            <a:ext cx="215900" cy="596900"/>
          </a:xfrm>
          <a:prstGeom prst="rect">
            <a:avLst/>
          </a:prstGeom>
          <a:noFill/>
          <a:ln w="28575">
            <a:solidFill>
              <a:srgbClr val="FF00FF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0000">
                    <a:alpha val="14902"/>
                  </a:srgbClr>
                </a:solidFill>
              </a14:hiddenFill>
            </a:ext>
          </a:extLst>
        </p:spPr>
        <p:txBody>
          <a:bodyPr wrap="none" anchor="ctr"/>
          <a:lstStyle/>
          <a:p>
            <a:endParaRPr lang="es-ES_tradnl">
              <a:solidFill>
                <a:srgbClr val="B40A0C"/>
              </a:solidFill>
            </a:endParaRPr>
          </a:p>
        </p:txBody>
      </p:sp>
      <p:grpSp>
        <p:nvGrpSpPr>
          <p:cNvPr id="61" name="Grupo 60">
            <a:extLst>
              <a:ext uri="{FF2B5EF4-FFF2-40B4-BE49-F238E27FC236}">
                <a16:creationId xmlns:a16="http://schemas.microsoft.com/office/drawing/2014/main" id="{2E14E39D-3F13-664B-B357-FD3091812ADD}"/>
              </a:ext>
            </a:extLst>
          </p:cNvPr>
          <p:cNvGrpSpPr/>
          <p:nvPr/>
        </p:nvGrpSpPr>
        <p:grpSpPr>
          <a:xfrm>
            <a:off x="745719" y="6115276"/>
            <a:ext cx="3071541" cy="466953"/>
            <a:chOff x="767493" y="5791200"/>
            <a:chExt cx="5445471" cy="817367"/>
          </a:xfrm>
        </p:grpSpPr>
        <p:pic>
          <p:nvPicPr>
            <p:cNvPr id="62" name="Imagen 61">
              <a:extLst>
                <a:ext uri="{FF2B5EF4-FFF2-40B4-BE49-F238E27FC236}">
                  <a16:creationId xmlns:a16="http://schemas.microsoft.com/office/drawing/2014/main" id="{300CFA35-E942-694A-9FEC-041E31211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7493" y="5791200"/>
              <a:ext cx="758984" cy="817367"/>
            </a:xfrm>
            <a:prstGeom prst="rect">
              <a:avLst/>
            </a:prstGeom>
          </p:spPr>
        </p:pic>
        <p:pic>
          <p:nvPicPr>
            <p:cNvPr id="63" name="Imagen 62">
              <a:extLst>
                <a:ext uri="{FF2B5EF4-FFF2-40B4-BE49-F238E27FC236}">
                  <a16:creationId xmlns:a16="http://schemas.microsoft.com/office/drawing/2014/main" id="{DDD57352-0535-9942-A6B0-D912BD21D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54065" y="5848255"/>
              <a:ext cx="750661" cy="750661"/>
            </a:xfrm>
            <a:prstGeom prst="rect">
              <a:avLst/>
            </a:prstGeom>
          </p:spPr>
        </p:pic>
        <p:pic>
          <p:nvPicPr>
            <p:cNvPr id="64" name="Imagen 63">
              <a:extLst>
                <a:ext uri="{FF2B5EF4-FFF2-40B4-BE49-F238E27FC236}">
                  <a16:creationId xmlns:a16="http://schemas.microsoft.com/office/drawing/2014/main" id="{816BCBAC-37B6-9349-BE6D-9FBC7F9BE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2186" y="5891604"/>
              <a:ext cx="1130778" cy="629156"/>
            </a:xfrm>
            <a:prstGeom prst="rect">
              <a:avLst/>
            </a:prstGeom>
          </p:spPr>
        </p:pic>
        <p:pic>
          <p:nvPicPr>
            <p:cNvPr id="65" name="Imagen 64">
              <a:extLst>
                <a:ext uri="{FF2B5EF4-FFF2-40B4-BE49-F238E27FC236}">
                  <a16:creationId xmlns:a16="http://schemas.microsoft.com/office/drawing/2014/main" id="{AC37ECAC-3792-944B-A074-25A07332E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2314" y="5889962"/>
              <a:ext cx="1376675" cy="619174"/>
            </a:xfrm>
            <a:prstGeom prst="rect">
              <a:avLst/>
            </a:prstGeom>
          </p:spPr>
        </p:pic>
      </p:grpSp>
      <p:sp>
        <p:nvSpPr>
          <p:cNvPr id="66" name="CuadroTexto 65">
            <a:extLst>
              <a:ext uri="{FF2B5EF4-FFF2-40B4-BE49-F238E27FC236}">
                <a16:creationId xmlns:a16="http://schemas.microsoft.com/office/drawing/2014/main" id="{144DC57E-94AC-3447-A84F-B06D4BCFE9C9}"/>
              </a:ext>
            </a:extLst>
          </p:cNvPr>
          <p:cNvSpPr txBox="1"/>
          <p:nvPr/>
        </p:nvSpPr>
        <p:spPr>
          <a:xfrm>
            <a:off x="6068296" y="6428440"/>
            <a:ext cx="29209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700" dirty="0"/>
              <a:t>Cortesía Dr. Michel Herranz Hospital Unviersitario Santiago de Compostela</a:t>
            </a:r>
          </a:p>
        </p:txBody>
      </p:sp>
    </p:spTree>
    <p:extLst>
      <p:ext uri="{BB962C8B-B14F-4D97-AF65-F5344CB8AC3E}">
        <p14:creationId xmlns:p14="http://schemas.microsoft.com/office/powerpoint/2010/main" val="168546592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48306E1A-D095-BE42-8C16-A0459A581705}"/>
              </a:ext>
            </a:extLst>
          </p:cNvPr>
          <p:cNvGrpSpPr/>
          <p:nvPr/>
        </p:nvGrpSpPr>
        <p:grpSpPr>
          <a:xfrm>
            <a:off x="745719" y="6115276"/>
            <a:ext cx="3071541" cy="466953"/>
            <a:chOff x="767493" y="5791200"/>
            <a:chExt cx="5445471" cy="817367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FEAD8A8E-7919-9D41-9CF7-341998B18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7493" y="5791200"/>
              <a:ext cx="758984" cy="817367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AB54843C-67C9-6940-A12C-8AF77FFDA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4065" y="5848255"/>
              <a:ext cx="750661" cy="750661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4C6AD83E-1350-BF44-87A4-F648B9F4A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2186" y="5891604"/>
              <a:ext cx="1130778" cy="629156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FE6B0BA3-6103-F147-A279-A2018FDDC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2314" y="5889962"/>
              <a:ext cx="1376675" cy="619174"/>
            </a:xfrm>
            <a:prstGeom prst="rect">
              <a:avLst/>
            </a:prstGeom>
          </p:spPr>
        </p:pic>
      </p:grpSp>
      <p:pic>
        <p:nvPicPr>
          <p:cNvPr id="61" name="3 Marcador de contenido">
            <a:extLst>
              <a:ext uri="{FF2B5EF4-FFF2-40B4-BE49-F238E27FC236}">
                <a16:creationId xmlns:a16="http://schemas.microsoft.com/office/drawing/2014/main" id="{C9F55061-3058-134D-BF2E-D294DB6E21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3" t="50450" r="71011" b="3278"/>
          <a:stretch>
            <a:fillRect/>
          </a:stretch>
        </p:blipFill>
        <p:spPr bwMode="auto">
          <a:xfrm>
            <a:off x="6408864" y="1289288"/>
            <a:ext cx="1959010" cy="3944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5 Título">
            <a:extLst>
              <a:ext uri="{FF2B5EF4-FFF2-40B4-BE49-F238E27FC236}">
                <a16:creationId xmlns:a16="http://schemas.microsoft.com/office/drawing/2014/main" id="{B5A41B9A-B7E1-B948-9721-D7930E1AF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560" y="451088"/>
            <a:ext cx="8701592" cy="8382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b="1" dirty="0" err="1">
                <a:solidFill>
                  <a:srgbClr val="FF8000"/>
                </a:solidFill>
                <a:latin typeface="Arial"/>
                <a:cs typeface="Arial"/>
              </a:rPr>
              <a:t>Blancos</a:t>
            </a:r>
            <a:r>
              <a:rPr lang="en-US" sz="3200" b="1" dirty="0">
                <a:solidFill>
                  <a:srgbClr val="FF8000"/>
                </a:solidFill>
                <a:latin typeface="Arial"/>
                <a:cs typeface="Arial"/>
              </a:rPr>
              <a:t> </a:t>
            </a:r>
            <a:r>
              <a:rPr lang="en-US" sz="3200" b="1" dirty="0" err="1">
                <a:solidFill>
                  <a:srgbClr val="FF8000"/>
                </a:solidFill>
                <a:latin typeface="Arial"/>
                <a:cs typeface="Arial"/>
              </a:rPr>
              <a:t>moleculares</a:t>
            </a:r>
            <a:endParaRPr lang="en-US" sz="3200" b="1" dirty="0">
              <a:solidFill>
                <a:srgbClr val="FF8000"/>
              </a:solidFill>
              <a:latin typeface="Arial"/>
              <a:cs typeface="Arial"/>
            </a:endParaRPr>
          </a:p>
        </p:txBody>
      </p:sp>
      <p:pic>
        <p:nvPicPr>
          <p:cNvPr id="63" name="Picture 1029" descr="TUMOR-Paint">
            <a:extLst>
              <a:ext uri="{FF2B5EF4-FFF2-40B4-BE49-F238E27FC236}">
                <a16:creationId xmlns:a16="http://schemas.microsoft.com/office/drawing/2014/main" id="{10ACFE1C-C117-5748-BF70-57F8BBD65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" t="7800" r="43201" b="10558"/>
          <a:stretch>
            <a:fillRect/>
          </a:stretch>
        </p:blipFill>
        <p:spPr bwMode="auto">
          <a:xfrm>
            <a:off x="4329016" y="5111376"/>
            <a:ext cx="1732933" cy="152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3D4C1410-2033-5044-8A6D-3F07708D0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" t="4268" r="3152" b="10255"/>
          <a:stretch>
            <a:fillRect/>
          </a:stretch>
        </p:blipFill>
        <p:spPr bwMode="auto">
          <a:xfrm>
            <a:off x="638397" y="1409589"/>
            <a:ext cx="5675428" cy="3394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uadroTexto 8">
            <a:extLst>
              <a:ext uri="{FF2B5EF4-FFF2-40B4-BE49-F238E27FC236}">
                <a16:creationId xmlns:a16="http://schemas.microsoft.com/office/drawing/2014/main" id="{36824D26-B194-724B-B6B0-35A865EAC3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2058" y="4804228"/>
            <a:ext cx="6403975" cy="21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_tradnl" altLang="es-MX" sz="800" dirty="0"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rPr>
              <a:t>Hans-</a:t>
            </a:r>
            <a:r>
              <a:rPr lang="es-ES_tradnl" altLang="es-MX" sz="800" dirty="0" err="1"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rPr>
              <a:t>Jurgen</a:t>
            </a:r>
            <a:r>
              <a:rPr lang="es-ES_tradnl" altLang="es-MX" sz="800" dirty="0"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rPr>
              <a:t>. Nuclear </a:t>
            </a:r>
            <a:r>
              <a:rPr lang="es-ES_tradnl" altLang="es-MX" sz="800" dirty="0" err="1"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rPr>
              <a:t>Imaging</a:t>
            </a:r>
            <a:r>
              <a:rPr lang="es-ES_tradnl" altLang="es-MX" sz="800" dirty="0"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rPr>
              <a:t> </a:t>
            </a:r>
            <a:r>
              <a:rPr lang="es-ES_tradnl" altLang="es-MX" sz="800" dirty="0" err="1"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rPr>
              <a:t>Probes</a:t>
            </a:r>
            <a:r>
              <a:rPr lang="es-ES_tradnl" altLang="es-MX" sz="800" dirty="0"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rPr>
              <a:t>: </a:t>
            </a:r>
            <a:r>
              <a:rPr lang="es-ES_tradnl" altLang="es-MX" sz="800" dirty="0" err="1"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rPr>
              <a:t>from</a:t>
            </a:r>
            <a:r>
              <a:rPr lang="es-ES_tradnl" altLang="es-MX" sz="800" dirty="0"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rPr>
              <a:t> </a:t>
            </a:r>
            <a:r>
              <a:rPr lang="es-ES_tradnl" altLang="es-MX" sz="800" dirty="0" err="1"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rPr>
              <a:t>Bench</a:t>
            </a:r>
            <a:r>
              <a:rPr lang="es-ES_tradnl" altLang="es-MX" sz="800" dirty="0"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rPr>
              <a:t> to </a:t>
            </a:r>
            <a:r>
              <a:rPr lang="es-ES_tradnl" altLang="es-MX" sz="800" dirty="0" err="1"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rPr>
              <a:t>Bedside</a:t>
            </a:r>
            <a:r>
              <a:rPr lang="es-ES_tradnl" altLang="es-MX" sz="800" dirty="0"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rPr>
              <a:t>.  </a:t>
            </a:r>
            <a:r>
              <a:rPr lang="es-ES_tradnl" altLang="es-MX" sz="800" dirty="0" err="1"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rPr>
              <a:t>Clin</a:t>
            </a:r>
            <a:r>
              <a:rPr lang="es-ES_tradnl" altLang="es-MX" sz="800" dirty="0"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rPr>
              <a:t> Can Res 2007; 13 (12): 43-48.</a:t>
            </a: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B5D98CB5-2FBA-9640-94FF-8A1147409D35}"/>
              </a:ext>
            </a:extLst>
          </p:cNvPr>
          <p:cNvCxnSpPr/>
          <p:nvPr/>
        </p:nvCxnSpPr>
        <p:spPr>
          <a:xfrm>
            <a:off x="717972" y="4124959"/>
            <a:ext cx="4829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2B071558-74EA-ED4C-881E-D54B6582A832}"/>
              </a:ext>
            </a:extLst>
          </p:cNvPr>
          <p:cNvCxnSpPr>
            <a:cxnSpLocks/>
          </p:cNvCxnSpPr>
          <p:nvPr/>
        </p:nvCxnSpPr>
        <p:spPr>
          <a:xfrm>
            <a:off x="1120979" y="4304451"/>
            <a:ext cx="58246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B9BDD524-52E6-4645-9064-DDBF9428FB62}"/>
              </a:ext>
            </a:extLst>
          </p:cNvPr>
          <p:cNvCxnSpPr>
            <a:cxnSpLocks/>
          </p:cNvCxnSpPr>
          <p:nvPr/>
        </p:nvCxnSpPr>
        <p:spPr>
          <a:xfrm>
            <a:off x="2185644" y="4763590"/>
            <a:ext cx="84881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B85FE996-99D5-8E45-8A26-E5D4A3E6D347}"/>
              </a:ext>
            </a:extLst>
          </p:cNvPr>
          <p:cNvCxnSpPr>
            <a:cxnSpLocks/>
          </p:cNvCxnSpPr>
          <p:nvPr/>
        </p:nvCxnSpPr>
        <p:spPr>
          <a:xfrm>
            <a:off x="1324183" y="4582159"/>
            <a:ext cx="101724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ACB9BBE1-A3AB-0D49-8FD6-F92BA861401A}"/>
              </a:ext>
            </a:extLst>
          </p:cNvPr>
          <p:cNvCxnSpPr>
            <a:cxnSpLocks/>
          </p:cNvCxnSpPr>
          <p:nvPr/>
        </p:nvCxnSpPr>
        <p:spPr>
          <a:xfrm>
            <a:off x="1173827" y="1991359"/>
            <a:ext cx="84462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BB013FDF-B400-CC48-B2D3-677DF6A82459}"/>
              </a:ext>
            </a:extLst>
          </p:cNvPr>
          <p:cNvCxnSpPr/>
          <p:nvPr/>
        </p:nvCxnSpPr>
        <p:spPr>
          <a:xfrm>
            <a:off x="4534745" y="2279225"/>
            <a:ext cx="4829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2154A951-090A-D447-958C-AAD137BF54EF}"/>
              </a:ext>
            </a:extLst>
          </p:cNvPr>
          <p:cNvCxnSpPr/>
          <p:nvPr/>
        </p:nvCxnSpPr>
        <p:spPr>
          <a:xfrm>
            <a:off x="5775505" y="2472266"/>
            <a:ext cx="4829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73BC7AF0-0025-EB4C-9DD5-AB242FCC09F5}"/>
              </a:ext>
            </a:extLst>
          </p:cNvPr>
          <p:cNvCxnSpPr/>
          <p:nvPr/>
        </p:nvCxnSpPr>
        <p:spPr>
          <a:xfrm>
            <a:off x="3870959" y="4763590"/>
            <a:ext cx="4829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60D32E93-0422-504F-A134-0A8D610C567F}"/>
              </a:ext>
            </a:extLst>
          </p:cNvPr>
          <p:cNvCxnSpPr/>
          <p:nvPr/>
        </p:nvCxnSpPr>
        <p:spPr>
          <a:xfrm>
            <a:off x="2874639" y="4582159"/>
            <a:ext cx="4829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0309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14FEEA62-DECF-244E-A10E-65539D52012A}"/>
              </a:ext>
            </a:extLst>
          </p:cNvPr>
          <p:cNvGrpSpPr/>
          <p:nvPr/>
        </p:nvGrpSpPr>
        <p:grpSpPr>
          <a:xfrm>
            <a:off x="745719" y="6115276"/>
            <a:ext cx="3071541" cy="466953"/>
            <a:chOff x="767493" y="5791200"/>
            <a:chExt cx="5445471" cy="817367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8BF3BA59-63E5-0949-A3A3-B7E8FAACE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7493" y="5791200"/>
              <a:ext cx="758984" cy="817367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B9AB0BD9-B3AA-6C4E-A816-9E2586E83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54065" y="5848255"/>
              <a:ext cx="750661" cy="750661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2895CB52-5EE0-0249-8449-58BDD02D7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2186" y="5891604"/>
              <a:ext cx="1130778" cy="629156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023AECFB-F1B0-5C4A-821F-8A834E8BF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2314" y="5889962"/>
              <a:ext cx="1376675" cy="619174"/>
            </a:xfrm>
            <a:prstGeom prst="rect">
              <a:avLst/>
            </a:prstGeom>
          </p:spPr>
        </p:pic>
      </p:grpSp>
      <p:pic>
        <p:nvPicPr>
          <p:cNvPr id="15" name="Imagen 14">
            <a:extLst>
              <a:ext uri="{FF2B5EF4-FFF2-40B4-BE49-F238E27FC236}">
                <a16:creationId xmlns:a16="http://schemas.microsoft.com/office/drawing/2014/main" id="{E56FCA37-522C-144F-84BD-8BF239E8577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" t="3553" b="10660"/>
          <a:stretch/>
        </p:blipFill>
        <p:spPr>
          <a:xfrm>
            <a:off x="420623" y="256032"/>
            <a:ext cx="5351435" cy="320040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E5E3D4C6-6F5C-DC47-85A5-C26D5AACEB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969" y="2778997"/>
            <a:ext cx="5051414" cy="392227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DEBE218-286B-EB4A-A958-22C56B5E79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74" y="4174216"/>
            <a:ext cx="4040886" cy="541039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8B0CE4DC-6F50-864F-A3B7-B8E2CD4155DF}"/>
              </a:ext>
            </a:extLst>
          </p:cNvPr>
          <p:cNvSpPr/>
          <p:nvPr/>
        </p:nvSpPr>
        <p:spPr>
          <a:xfrm>
            <a:off x="2336800" y="256032"/>
            <a:ext cx="1458169" cy="40436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034E8E1-197E-7546-9FE9-BDB0B5115B61}"/>
              </a:ext>
            </a:extLst>
          </p:cNvPr>
          <p:cNvSpPr txBox="1"/>
          <p:nvPr/>
        </p:nvSpPr>
        <p:spPr>
          <a:xfrm>
            <a:off x="2239676" y="229845"/>
            <a:ext cx="1697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solidFill>
                  <a:schemeClr val="bg1"/>
                </a:solidFill>
              </a:rPr>
              <a:t>Proliferación </a:t>
            </a:r>
          </a:p>
          <a:p>
            <a:pPr algn="ctr"/>
            <a:r>
              <a:rPr lang="es-MX" sz="1200" b="1" dirty="0">
                <a:solidFill>
                  <a:schemeClr val="bg1"/>
                </a:solidFill>
              </a:rPr>
              <a:t>sostenida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BE05009D-6CCC-7D48-A1DB-1D6DAB0E440A}"/>
              </a:ext>
            </a:extLst>
          </p:cNvPr>
          <p:cNvSpPr/>
          <p:nvPr/>
        </p:nvSpPr>
        <p:spPr>
          <a:xfrm>
            <a:off x="414863" y="924897"/>
            <a:ext cx="1458169" cy="4538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C59DDF9C-6861-F14A-ADD0-580D14AC9A1D}"/>
              </a:ext>
            </a:extLst>
          </p:cNvPr>
          <p:cNvSpPr/>
          <p:nvPr/>
        </p:nvSpPr>
        <p:spPr>
          <a:xfrm>
            <a:off x="4250276" y="924897"/>
            <a:ext cx="1458169" cy="463631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FF4BF3A-AE61-AE41-8E0C-81225C415A27}"/>
              </a:ext>
            </a:extLst>
          </p:cNvPr>
          <p:cNvSpPr txBox="1"/>
          <p:nvPr/>
        </p:nvSpPr>
        <p:spPr>
          <a:xfrm>
            <a:off x="4127746" y="907181"/>
            <a:ext cx="1697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solidFill>
                  <a:schemeClr val="bg1"/>
                </a:solidFill>
              </a:rPr>
              <a:t>Evasión de supresores del crecimiento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1F462E54-020A-EB4F-9ADD-07465D732E45}"/>
              </a:ext>
            </a:extLst>
          </p:cNvPr>
          <p:cNvSpPr/>
          <p:nvPr/>
        </p:nvSpPr>
        <p:spPr>
          <a:xfrm>
            <a:off x="4250275" y="2227412"/>
            <a:ext cx="1458169" cy="4043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AD17878-01C6-7044-8454-B56D9FBFFA03}"/>
              </a:ext>
            </a:extLst>
          </p:cNvPr>
          <p:cNvSpPr txBox="1"/>
          <p:nvPr/>
        </p:nvSpPr>
        <p:spPr>
          <a:xfrm>
            <a:off x="4229034" y="2274162"/>
            <a:ext cx="1697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solidFill>
                  <a:schemeClr val="bg1"/>
                </a:solidFill>
              </a:rPr>
              <a:t>Invasión y metástasis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B14C0C5F-2643-BA40-960D-63E418A08885}"/>
              </a:ext>
            </a:extLst>
          </p:cNvPr>
          <p:cNvSpPr/>
          <p:nvPr/>
        </p:nvSpPr>
        <p:spPr>
          <a:xfrm>
            <a:off x="414863" y="2227412"/>
            <a:ext cx="1458169" cy="40436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bg1"/>
              </a:solidFill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3BF09209-3700-AF45-BE65-D855B6D49CB9}"/>
              </a:ext>
            </a:extLst>
          </p:cNvPr>
          <p:cNvSpPr txBox="1"/>
          <p:nvPr/>
        </p:nvSpPr>
        <p:spPr>
          <a:xfrm>
            <a:off x="300800" y="915640"/>
            <a:ext cx="1697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solidFill>
                  <a:schemeClr val="bg1"/>
                </a:solidFill>
              </a:rPr>
              <a:t>Resistencia a la</a:t>
            </a:r>
          </a:p>
          <a:p>
            <a:pPr algn="ctr"/>
            <a:r>
              <a:rPr lang="es-MX" sz="1200" b="1" dirty="0">
                <a:solidFill>
                  <a:schemeClr val="bg1"/>
                </a:solidFill>
              </a:rPr>
              <a:t> apotosis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3893FD0-589A-8A49-9693-AD0974EBE897}"/>
              </a:ext>
            </a:extLst>
          </p:cNvPr>
          <p:cNvSpPr txBox="1"/>
          <p:nvPr/>
        </p:nvSpPr>
        <p:spPr>
          <a:xfrm>
            <a:off x="303992" y="2204754"/>
            <a:ext cx="1697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solidFill>
                  <a:schemeClr val="bg1"/>
                </a:solidFill>
              </a:rPr>
              <a:t>Inducción de angiogénesis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A88CF79C-8B4B-A749-9707-A1C1B740B329}"/>
              </a:ext>
            </a:extLst>
          </p:cNvPr>
          <p:cNvSpPr/>
          <p:nvPr/>
        </p:nvSpPr>
        <p:spPr>
          <a:xfrm>
            <a:off x="2323394" y="2940321"/>
            <a:ext cx="1544971" cy="47365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bg1"/>
              </a:solidFill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2C7E59B2-7958-394E-90D0-F513236BB8F8}"/>
              </a:ext>
            </a:extLst>
          </p:cNvPr>
          <p:cNvSpPr txBox="1"/>
          <p:nvPr/>
        </p:nvSpPr>
        <p:spPr>
          <a:xfrm>
            <a:off x="2207907" y="2935069"/>
            <a:ext cx="1697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solidFill>
                  <a:schemeClr val="bg1"/>
                </a:solidFill>
              </a:rPr>
              <a:t>Potencial replicativo ilimitado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04034726-CB57-AF43-B0E7-051CDBD341AD}"/>
              </a:ext>
            </a:extLst>
          </p:cNvPr>
          <p:cNvSpPr/>
          <p:nvPr/>
        </p:nvSpPr>
        <p:spPr>
          <a:xfrm>
            <a:off x="3750042" y="3576058"/>
            <a:ext cx="1577748" cy="4829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8831D06A-D007-4848-A4A6-E3176272DD7A}"/>
              </a:ext>
            </a:extLst>
          </p:cNvPr>
          <p:cNvSpPr/>
          <p:nvPr/>
        </p:nvSpPr>
        <p:spPr>
          <a:xfrm>
            <a:off x="3890487" y="4977775"/>
            <a:ext cx="1458169" cy="43616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B914B0F4-B4DD-A545-8564-9F3B39D6A1D9}"/>
              </a:ext>
            </a:extLst>
          </p:cNvPr>
          <p:cNvSpPr/>
          <p:nvPr/>
        </p:nvSpPr>
        <p:spPr>
          <a:xfrm>
            <a:off x="7315245" y="4991228"/>
            <a:ext cx="1458169" cy="4043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CD376F52-5130-CA42-9EEC-3814FB87D73D}"/>
              </a:ext>
            </a:extLst>
          </p:cNvPr>
          <p:cNvSpPr/>
          <p:nvPr/>
        </p:nvSpPr>
        <p:spPr>
          <a:xfrm>
            <a:off x="7315200" y="3524864"/>
            <a:ext cx="1576111" cy="508820"/>
          </a:xfrm>
          <a:prstGeom prst="rect">
            <a:avLst/>
          </a:prstGeom>
          <a:solidFill>
            <a:srgbClr val="D133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F050C8BE-0446-704F-BB43-5898224D5911}"/>
              </a:ext>
            </a:extLst>
          </p:cNvPr>
          <p:cNvSpPr txBox="1"/>
          <p:nvPr/>
        </p:nvSpPr>
        <p:spPr>
          <a:xfrm>
            <a:off x="3683675" y="3618761"/>
            <a:ext cx="16973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50" b="1" dirty="0">
                <a:solidFill>
                  <a:schemeClr val="bg1"/>
                </a:solidFill>
              </a:rPr>
              <a:t>Alteración en la regulación energética celular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45B3BE36-1A16-A04A-BAA3-121E495D35BA}"/>
              </a:ext>
            </a:extLst>
          </p:cNvPr>
          <p:cNvSpPr txBox="1"/>
          <p:nvPr/>
        </p:nvSpPr>
        <p:spPr>
          <a:xfrm>
            <a:off x="3750041" y="4967205"/>
            <a:ext cx="16973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b="1" dirty="0">
                <a:solidFill>
                  <a:schemeClr val="bg1"/>
                </a:solidFill>
              </a:rPr>
              <a:t>Inestabilidad genómica</a:t>
            </a:r>
          </a:p>
          <a:p>
            <a:pPr algn="ctr"/>
            <a:r>
              <a:rPr lang="es-MX" sz="1100" b="1" dirty="0">
                <a:solidFill>
                  <a:schemeClr val="bg1"/>
                </a:solidFill>
              </a:rPr>
              <a:t> y mutación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0DFA7ACE-63A8-BB45-8FF2-47EDA8D84E28}"/>
              </a:ext>
            </a:extLst>
          </p:cNvPr>
          <p:cNvSpPr txBox="1"/>
          <p:nvPr/>
        </p:nvSpPr>
        <p:spPr>
          <a:xfrm>
            <a:off x="7210490" y="4970337"/>
            <a:ext cx="1697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solidFill>
                  <a:schemeClr val="bg1"/>
                </a:solidFill>
              </a:rPr>
              <a:t>Promoción de inflamación tumoral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07B31AE0-2533-634E-96AD-35D0B85B5380}"/>
              </a:ext>
            </a:extLst>
          </p:cNvPr>
          <p:cNvSpPr txBox="1"/>
          <p:nvPr/>
        </p:nvSpPr>
        <p:spPr>
          <a:xfrm>
            <a:off x="7257918" y="3580748"/>
            <a:ext cx="16973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b="1" dirty="0">
                <a:solidFill>
                  <a:schemeClr val="bg1"/>
                </a:solidFill>
              </a:rPr>
              <a:t>Evasión de la destrucción inmunológica</a:t>
            </a:r>
          </a:p>
        </p:txBody>
      </p:sp>
    </p:spTree>
    <p:extLst>
      <p:ext uri="{BB962C8B-B14F-4D97-AF65-F5344CB8AC3E}">
        <p14:creationId xmlns:p14="http://schemas.microsoft.com/office/powerpoint/2010/main" val="1941675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8B731504-2293-D544-9731-68347C4E3E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5333509"/>
              </p:ext>
            </p:extLst>
          </p:nvPr>
        </p:nvGraphicFramePr>
        <p:xfrm>
          <a:off x="156064" y="372698"/>
          <a:ext cx="5051181" cy="50147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Marcador de contenido 3">
            <a:extLst>
              <a:ext uri="{FF2B5EF4-FFF2-40B4-BE49-F238E27FC236}">
                <a16:creationId xmlns:a16="http://schemas.microsoft.com/office/drawing/2014/main" id="{8B4C4ED6-8591-1E4D-88AD-33BE9DA6AF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3300644"/>
              </p:ext>
            </p:extLst>
          </p:nvPr>
        </p:nvGraphicFramePr>
        <p:xfrm>
          <a:off x="4567873" y="2114549"/>
          <a:ext cx="4404678" cy="4454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6" name="Grupo 5">
            <a:extLst>
              <a:ext uri="{FF2B5EF4-FFF2-40B4-BE49-F238E27FC236}">
                <a16:creationId xmlns:a16="http://schemas.microsoft.com/office/drawing/2014/main" id="{91FC2183-5CA1-4140-8482-85784A93A7AD}"/>
              </a:ext>
            </a:extLst>
          </p:cNvPr>
          <p:cNvGrpSpPr/>
          <p:nvPr/>
        </p:nvGrpSpPr>
        <p:grpSpPr>
          <a:xfrm>
            <a:off x="745719" y="6115276"/>
            <a:ext cx="3071541" cy="466953"/>
            <a:chOff x="767493" y="5791200"/>
            <a:chExt cx="5445471" cy="817367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F7A0507B-251B-0C43-BBA7-553EF93DF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7493" y="5791200"/>
              <a:ext cx="758984" cy="817367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FE8DAE81-C4FD-0049-B80E-64B82F9E8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054065" y="5848255"/>
              <a:ext cx="750661" cy="750661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9C73D01D-7F4B-4C44-A7AC-4F94564D2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2186" y="5891604"/>
              <a:ext cx="1130778" cy="629156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7915A567-50BE-FE40-8FAC-F8022B023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2314" y="5889962"/>
              <a:ext cx="1376675" cy="619174"/>
            </a:xfrm>
            <a:prstGeom prst="rect">
              <a:avLst/>
            </a:prstGeom>
          </p:spPr>
        </p:pic>
      </p:grpSp>
      <p:pic>
        <p:nvPicPr>
          <p:cNvPr id="12" name="Imagen 11">
            <a:extLst>
              <a:ext uri="{FF2B5EF4-FFF2-40B4-BE49-F238E27FC236}">
                <a16:creationId xmlns:a16="http://schemas.microsoft.com/office/drawing/2014/main" id="{3AD7F274-D16E-4845-8BE5-DD3AF17DB7C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316" y="498339"/>
            <a:ext cx="1917525" cy="109757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E8DEA66-35BE-744A-BCB1-4EE87F59C88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826" y="908319"/>
            <a:ext cx="666958" cy="108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06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EBB725-E26A-F04C-A0B4-56D67B66C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82" y="307977"/>
            <a:ext cx="7886700" cy="1325563"/>
          </a:xfrm>
        </p:spPr>
        <p:txBody>
          <a:bodyPr>
            <a:normAutofit/>
          </a:bodyPr>
          <a:lstStyle/>
          <a:p>
            <a:r>
              <a:rPr lang="es-MX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18F-FDG: metabolismo glucolítico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46889898-0702-F543-81CC-04AD99A30F27}"/>
              </a:ext>
            </a:extLst>
          </p:cNvPr>
          <p:cNvGrpSpPr/>
          <p:nvPr/>
        </p:nvGrpSpPr>
        <p:grpSpPr>
          <a:xfrm>
            <a:off x="745719" y="6115276"/>
            <a:ext cx="3071541" cy="466953"/>
            <a:chOff x="767493" y="5791200"/>
            <a:chExt cx="5445471" cy="817367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820D8FF7-D078-0849-A93C-C7BAE8871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7493" y="5791200"/>
              <a:ext cx="758984" cy="817367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7ED784B8-9BF8-8341-A888-81170A007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4065" y="5848255"/>
              <a:ext cx="750661" cy="750661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A9EBB960-5CBF-FB4E-9646-2F9947562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2186" y="5891604"/>
              <a:ext cx="1130778" cy="629156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A489340E-A307-6946-9C14-20862D38D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2314" y="5889962"/>
              <a:ext cx="1376675" cy="619174"/>
            </a:xfrm>
            <a:prstGeom prst="rect">
              <a:avLst/>
            </a:prstGeom>
          </p:spPr>
        </p:pic>
      </p:grpSp>
      <p:pic>
        <p:nvPicPr>
          <p:cNvPr id="16" name="Picture 10" descr="http://www.brighamandwomens.org/Departments_and_Services/radiology/services/nuclearmedicine/Images/normal_1.jpg">
            <a:extLst>
              <a:ext uri="{FF2B5EF4-FFF2-40B4-BE49-F238E27FC236}">
                <a16:creationId xmlns:a16="http://schemas.microsoft.com/office/drawing/2014/main" id="{2CF9EA17-6007-CD48-84A8-8020203255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8" r="37046"/>
          <a:stretch/>
        </p:blipFill>
        <p:spPr bwMode="auto">
          <a:xfrm>
            <a:off x="5680964" y="1175458"/>
            <a:ext cx="2385721" cy="4685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3 Imagen">
            <a:extLst>
              <a:ext uri="{FF2B5EF4-FFF2-40B4-BE49-F238E27FC236}">
                <a16:creationId xmlns:a16="http://schemas.microsoft.com/office/drawing/2014/main" id="{EF10CBE3-87C3-4F4F-81FE-47EEE96AF2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6" t="3334" r="45428" b="3334"/>
          <a:stretch>
            <a:fillRect/>
          </a:stretch>
        </p:blipFill>
        <p:spPr bwMode="auto">
          <a:xfrm>
            <a:off x="1024477" y="1504952"/>
            <a:ext cx="1882111" cy="4192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B2AF3F75-C8F4-2F42-AF11-36AD38368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8" t="7385" r="26378" b="8807"/>
          <a:stretch>
            <a:fillRect/>
          </a:stretch>
        </p:blipFill>
        <p:spPr bwMode="auto">
          <a:xfrm>
            <a:off x="3250598" y="1466010"/>
            <a:ext cx="2295640" cy="4232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094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0B97FD60-A445-DA46-8C7F-C40500FF37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9" r="16043" b="2684"/>
          <a:stretch/>
        </p:blipFill>
        <p:spPr bwMode="auto">
          <a:xfrm>
            <a:off x="2817630" y="1733765"/>
            <a:ext cx="2780406" cy="4231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6B4A4032-CDF6-8E4B-9E37-5CE8D1E3F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1" t="4546" r="26378" b="5966"/>
          <a:stretch>
            <a:fillRect/>
          </a:stretch>
        </p:blipFill>
        <p:spPr bwMode="auto">
          <a:xfrm>
            <a:off x="455565" y="711722"/>
            <a:ext cx="2723875" cy="519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48306E1A-D095-BE42-8C16-A0459A581705}"/>
              </a:ext>
            </a:extLst>
          </p:cNvPr>
          <p:cNvGrpSpPr/>
          <p:nvPr/>
        </p:nvGrpSpPr>
        <p:grpSpPr>
          <a:xfrm>
            <a:off x="745719" y="6115276"/>
            <a:ext cx="3071541" cy="466953"/>
            <a:chOff x="767493" y="5791200"/>
            <a:chExt cx="5445471" cy="817367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FEAD8A8E-7919-9D41-9CF7-341998B18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7493" y="5791200"/>
              <a:ext cx="758984" cy="817367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AB54843C-67C9-6940-A12C-8AF77FFDA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54065" y="5848255"/>
              <a:ext cx="750661" cy="750661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4C6AD83E-1350-BF44-87A4-F648B9F4A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2186" y="5891604"/>
              <a:ext cx="1130778" cy="629156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FE6B0BA3-6103-F147-A279-A2018FDDC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2314" y="5889962"/>
              <a:ext cx="1376675" cy="619174"/>
            </a:xfrm>
            <a:prstGeom prst="rect">
              <a:avLst/>
            </a:prstGeom>
          </p:spPr>
        </p:pic>
      </p:grpSp>
      <p:pic>
        <p:nvPicPr>
          <p:cNvPr id="18" name="Imagen 14" descr="fusionhigado.jpg">
            <a:extLst>
              <a:ext uri="{FF2B5EF4-FFF2-40B4-BE49-F238E27FC236}">
                <a16:creationId xmlns:a16="http://schemas.microsoft.com/office/drawing/2014/main" id="{319FAFA4-7DAC-FF4F-B7C5-99E67C7AFE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0" b="11459"/>
          <a:stretch>
            <a:fillRect/>
          </a:stretch>
        </p:blipFill>
        <p:spPr bwMode="auto">
          <a:xfrm>
            <a:off x="5752272" y="2057038"/>
            <a:ext cx="3099055" cy="2509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18031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tient 5 copia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10081" t="9638" r="9659" b="12338"/>
          <a:stretch/>
        </p:blipFill>
        <p:spPr>
          <a:xfrm>
            <a:off x="3088976" y="2132856"/>
            <a:ext cx="3126071" cy="3052407"/>
          </a:xfrm>
          <a:prstGeom prst="rect">
            <a:avLst/>
          </a:prstGeom>
        </p:spPr>
      </p:pic>
      <p:sp>
        <p:nvSpPr>
          <p:cNvPr id="3326984" name="Text Box 8"/>
          <p:cNvSpPr txBox="1">
            <a:spLocks noChangeArrowheads="1"/>
          </p:cNvSpPr>
          <p:nvPr/>
        </p:nvSpPr>
        <p:spPr bwMode="auto">
          <a:xfrm>
            <a:off x="4148535" y="1724889"/>
            <a:ext cx="106920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177800" dist="254000" dir="5400000" algn="ctr" rotWithShape="0">
                    <a:schemeClr val="bg2">
                      <a:alpha val="67999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70C0"/>
                </a:solidFill>
                <a:latin typeface="Arial" charset="0"/>
                <a:cs typeface="Gill Sans" charset="0"/>
              </a:rPr>
              <a:t>18F-FDG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594424" y="5049471"/>
            <a:ext cx="228588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177800" dist="254000" dir="5400000" algn="ctr" rotWithShape="0">
                    <a:schemeClr val="bg2">
                      <a:alpha val="67999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70C0"/>
                </a:solidFill>
                <a:latin typeface="Arial" charset="0"/>
                <a:cs typeface="Gill Sans" charset="0"/>
              </a:rPr>
              <a:t>PROYECCIÓN DE MÁXIMA</a:t>
            </a:r>
          </a:p>
          <a:p>
            <a:pPr algn="ctr">
              <a:defRPr/>
            </a:pPr>
            <a:r>
              <a:rPr lang="en-US" sz="1400" b="1" dirty="0">
                <a:solidFill>
                  <a:srgbClr val="0070C0"/>
                </a:solidFill>
                <a:latin typeface="Arial" charset="0"/>
                <a:cs typeface="Gill Sans" charset="0"/>
              </a:rPr>
              <a:t> INTENSIDAD</a:t>
            </a:r>
          </a:p>
        </p:txBody>
      </p:sp>
      <p:pic>
        <p:nvPicPr>
          <p:cNvPr id="3" name="Patient 5-C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l="11710" r="15521" b="6671"/>
          <a:stretch/>
        </p:blipFill>
        <p:spPr>
          <a:xfrm>
            <a:off x="6343624" y="1653032"/>
            <a:ext cx="2664296" cy="3432152"/>
          </a:xfrm>
          <a:prstGeom prst="rect">
            <a:avLst/>
          </a:prstGeom>
        </p:spPr>
      </p:pic>
      <p:pic>
        <p:nvPicPr>
          <p:cNvPr id="4" name="Patient 5-B.mo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1"/>
          <a:srcRect l="6721" t="18777" r="5418" b="15475"/>
          <a:stretch/>
        </p:blipFill>
        <p:spPr>
          <a:xfrm>
            <a:off x="251520" y="2276872"/>
            <a:ext cx="2728536" cy="2656884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92D6B8D4-6B9D-B046-ABA6-6372FBB23A76}"/>
              </a:ext>
            </a:extLst>
          </p:cNvPr>
          <p:cNvGrpSpPr/>
          <p:nvPr/>
        </p:nvGrpSpPr>
        <p:grpSpPr>
          <a:xfrm>
            <a:off x="745719" y="6115276"/>
            <a:ext cx="3071541" cy="466953"/>
            <a:chOff x="767493" y="5791200"/>
            <a:chExt cx="5445471" cy="817367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E9829E95-B09C-A449-8D7B-A1DD08D53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7493" y="5791200"/>
              <a:ext cx="758984" cy="817367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02E69CE8-6FEB-8E4A-A1AB-5ECBE17C2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054065" y="5848255"/>
              <a:ext cx="750661" cy="750661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D1E0D0A4-C2B2-094E-8843-51ABF2D89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2186" y="5891604"/>
              <a:ext cx="1130778" cy="629156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F80795F1-E017-164D-8C5F-67E0BD956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2314" y="5889962"/>
              <a:ext cx="1376675" cy="619174"/>
            </a:xfrm>
            <a:prstGeom prst="rect">
              <a:avLst/>
            </a:prstGeom>
          </p:spPr>
        </p:pic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DF3C4CA-2609-B94C-85DF-D50BE96C5CC8}"/>
              </a:ext>
            </a:extLst>
          </p:cNvPr>
          <p:cNvSpPr txBox="1"/>
          <p:nvPr/>
        </p:nvSpPr>
        <p:spPr>
          <a:xfrm>
            <a:off x="6068296" y="6428440"/>
            <a:ext cx="29209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700" dirty="0"/>
              <a:t>Cortesía Dr. Michel Herranz Hospital Unviersitario Santiago de Compostela</a:t>
            </a:r>
          </a:p>
        </p:txBody>
      </p:sp>
      <p:sp>
        <p:nvSpPr>
          <p:cNvPr id="17" name="Text Box 8">
            <a:extLst>
              <a:ext uri="{FF2B5EF4-FFF2-40B4-BE49-F238E27FC236}">
                <a16:creationId xmlns:a16="http://schemas.microsoft.com/office/drawing/2014/main" id="{F93CEB53-7EE6-3446-9D34-08A24B687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1468" y="1283699"/>
            <a:ext cx="97962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177800" dist="254000" dir="5400000" algn="ctr" rotWithShape="0">
                    <a:schemeClr val="bg2">
                      <a:alpha val="67999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70C0"/>
                </a:solidFill>
                <a:latin typeface="Arial" charset="0"/>
                <a:cs typeface="Gill Sans" charset="0"/>
              </a:rPr>
              <a:t>18F-FLT</a:t>
            </a:r>
          </a:p>
        </p:txBody>
      </p:sp>
      <p:sp>
        <p:nvSpPr>
          <p:cNvPr id="18" name="Rectángulo 3">
            <a:extLst>
              <a:ext uri="{FF2B5EF4-FFF2-40B4-BE49-F238E27FC236}">
                <a16:creationId xmlns:a16="http://schemas.microsoft.com/office/drawing/2014/main" id="{F4FFC370-0881-F344-AA55-C060FC17F1F0}"/>
              </a:ext>
            </a:extLst>
          </p:cNvPr>
          <p:cNvSpPr txBox="1">
            <a:spLocks noChangeArrowheads="1"/>
          </p:cNvSpPr>
          <p:nvPr/>
        </p:nvSpPr>
        <p:spPr>
          <a:xfrm>
            <a:off x="674687" y="517258"/>
            <a:ext cx="7772400" cy="1143000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rgbClr val="FF8000"/>
                </a:solidFill>
                <a:latin typeface="Arial"/>
                <a:cs typeface="Arial"/>
              </a:rPr>
              <a:t>Síntesis</a:t>
            </a:r>
            <a:r>
              <a:rPr lang="en-US" sz="3200" b="1" dirty="0">
                <a:solidFill>
                  <a:srgbClr val="FF8000"/>
                </a:solidFill>
                <a:latin typeface="Arial"/>
                <a:cs typeface="Arial"/>
              </a:rPr>
              <a:t> de DNA (</a:t>
            </a:r>
            <a:r>
              <a:rPr lang="en-US" sz="3200" b="1" baseline="30000" dirty="0">
                <a:solidFill>
                  <a:srgbClr val="FF8000"/>
                </a:solidFill>
                <a:latin typeface="Arial"/>
                <a:cs typeface="Arial"/>
              </a:rPr>
              <a:t>18</a:t>
            </a:r>
            <a:r>
              <a:rPr lang="en-US" sz="3200" b="1" dirty="0">
                <a:solidFill>
                  <a:srgbClr val="FF8000"/>
                </a:solidFill>
                <a:latin typeface="Arial"/>
                <a:cs typeface="Arial"/>
              </a:rPr>
              <a:t>F-FLT): </a:t>
            </a:r>
            <a:r>
              <a:rPr lang="en-US" sz="3200" b="1" dirty="0" err="1">
                <a:solidFill>
                  <a:srgbClr val="FF8000"/>
                </a:solidFill>
                <a:latin typeface="Arial"/>
                <a:cs typeface="Arial"/>
              </a:rPr>
              <a:t>proliferación</a:t>
            </a:r>
            <a:r>
              <a:rPr lang="en-US" sz="3200" b="1" dirty="0">
                <a:solidFill>
                  <a:srgbClr val="FF8000"/>
                </a:solidFill>
                <a:latin typeface="Arial"/>
                <a:cs typeface="Arial"/>
              </a:rPr>
              <a:t> </a:t>
            </a:r>
            <a:r>
              <a:rPr lang="en-US" sz="3200" b="1" dirty="0" err="1">
                <a:solidFill>
                  <a:srgbClr val="FF8000"/>
                </a:solidFill>
                <a:latin typeface="Arial"/>
                <a:cs typeface="Arial"/>
              </a:rPr>
              <a:t>celular</a:t>
            </a:r>
            <a:endParaRPr lang="en-US" sz="3200" b="1" dirty="0">
              <a:solidFill>
                <a:srgbClr val="FF8000"/>
              </a:solidFill>
              <a:latin typeface="Arial"/>
              <a:cs typeface="Arial"/>
            </a:endParaRPr>
          </a:p>
        </p:txBody>
      </p:sp>
      <p:sp>
        <p:nvSpPr>
          <p:cNvPr id="20" name="Rectángulo 8">
            <a:extLst>
              <a:ext uri="{FF2B5EF4-FFF2-40B4-BE49-F238E27FC236}">
                <a16:creationId xmlns:a16="http://schemas.microsoft.com/office/drawing/2014/main" id="{0F0E6FA5-7577-3648-8F29-421101A8F7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2132" y="5301360"/>
            <a:ext cx="7632328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/>
                <a:cs typeface="Arial"/>
              </a:rPr>
              <a:t>Indicador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 de </a:t>
            </a:r>
            <a:r>
              <a:rPr lang="en-US" sz="2000" b="1" dirty="0" err="1">
                <a:solidFill>
                  <a:srgbClr val="FF0000"/>
                </a:solidFill>
                <a:latin typeface="Arial"/>
                <a:cs typeface="Arial"/>
              </a:rPr>
              <a:t>respuesta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/>
                <a:cs typeface="Arial"/>
              </a:rPr>
              <a:t>temprana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 a la </a:t>
            </a:r>
            <a:r>
              <a:rPr lang="en-US" sz="2000" b="1" dirty="0" err="1">
                <a:solidFill>
                  <a:srgbClr val="FF0000"/>
                </a:solidFill>
                <a:latin typeface="Arial"/>
                <a:cs typeface="Arial"/>
              </a:rPr>
              <a:t>terapia</a:t>
            </a:r>
            <a:endParaRPr lang="en-US" sz="2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47479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video>
              <p:cMediaNode vol="80000">
                <p:cTn id="2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8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593836-99DA-B044-A303-768456CEA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E5C8D40E-026B-1945-A702-CFF2A3935A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47"/>
          <a:stretch/>
        </p:blipFill>
        <p:spPr>
          <a:xfrm>
            <a:off x="660334" y="2078908"/>
            <a:ext cx="2502725" cy="2650039"/>
          </a:xfr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761D223-538E-874A-820F-A1339B676E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81"/>
          <a:stretch/>
        </p:blipFill>
        <p:spPr>
          <a:xfrm>
            <a:off x="3369330" y="2078908"/>
            <a:ext cx="2557917" cy="265004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33EC3C4-4853-CE43-884E-A728E57B89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06"/>
          <a:stretch/>
        </p:blipFill>
        <p:spPr>
          <a:xfrm>
            <a:off x="6043699" y="2022550"/>
            <a:ext cx="2553951" cy="2706397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9B49A826-82F7-514F-A2B1-B3758FE6BC62}"/>
              </a:ext>
            </a:extLst>
          </p:cNvPr>
          <p:cNvGrpSpPr/>
          <p:nvPr/>
        </p:nvGrpSpPr>
        <p:grpSpPr>
          <a:xfrm>
            <a:off x="745719" y="6115276"/>
            <a:ext cx="3071541" cy="466953"/>
            <a:chOff x="767493" y="5791200"/>
            <a:chExt cx="5445471" cy="817367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D273686D-47F8-5B42-9C8C-18F273209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7493" y="5791200"/>
              <a:ext cx="758984" cy="817367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FCA0EECF-63B6-C64C-A283-9664B41E74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54065" y="5848255"/>
              <a:ext cx="750661" cy="750661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8C86197D-30B2-4044-B202-BB3B70734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2186" y="5891604"/>
              <a:ext cx="1130778" cy="629156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FF0DE08F-42A1-4143-BB49-39CDD6907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2314" y="5889962"/>
              <a:ext cx="1376675" cy="619174"/>
            </a:xfrm>
            <a:prstGeom prst="rect">
              <a:avLst/>
            </a:prstGeom>
          </p:spPr>
        </p:pic>
      </p:grpSp>
      <p:sp>
        <p:nvSpPr>
          <p:cNvPr id="15" name="CuadroTexto 1">
            <a:extLst>
              <a:ext uri="{FF2B5EF4-FFF2-40B4-BE49-F238E27FC236}">
                <a16:creationId xmlns:a16="http://schemas.microsoft.com/office/drawing/2014/main" id="{281BA8D9-D03A-C84C-80FF-6470B1DDB7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5050" y="1490419"/>
            <a:ext cx="14271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s-ES" altLang="es-MX" sz="2000" b="1" dirty="0">
                <a:solidFill>
                  <a:srgbClr val="FF0000"/>
                </a:solidFill>
              </a:rPr>
              <a:t>18F-FET</a:t>
            </a:r>
          </a:p>
        </p:txBody>
      </p:sp>
      <p:sp>
        <p:nvSpPr>
          <p:cNvPr id="16" name="CuadroTexto 1">
            <a:extLst>
              <a:ext uri="{FF2B5EF4-FFF2-40B4-BE49-F238E27FC236}">
                <a16:creationId xmlns:a16="http://schemas.microsoft.com/office/drawing/2014/main" id="{8D5B31C5-1567-8D45-8999-2762C4D72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3102" y="1502624"/>
            <a:ext cx="14271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s-ES" altLang="es-MX" sz="2000" b="1" dirty="0">
                <a:solidFill>
                  <a:srgbClr val="FF0000"/>
                </a:solidFill>
              </a:rPr>
              <a:t>18F-FLT</a:t>
            </a:r>
          </a:p>
        </p:txBody>
      </p:sp>
      <p:sp>
        <p:nvSpPr>
          <p:cNvPr id="17" name="CuadroTexto 1">
            <a:extLst>
              <a:ext uri="{FF2B5EF4-FFF2-40B4-BE49-F238E27FC236}">
                <a16:creationId xmlns:a16="http://schemas.microsoft.com/office/drawing/2014/main" id="{97E7F09E-1331-5A4E-A872-0C5210AAE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0803" y="1502624"/>
            <a:ext cx="19604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s-ES" altLang="es-MX" sz="2000" b="1" dirty="0">
                <a:solidFill>
                  <a:srgbClr val="FF0000"/>
                </a:solidFill>
              </a:rPr>
              <a:t>11C-MET</a:t>
            </a:r>
          </a:p>
        </p:txBody>
      </p:sp>
      <p:sp>
        <p:nvSpPr>
          <p:cNvPr id="18" name="Rectángulo 3">
            <a:extLst>
              <a:ext uri="{FF2B5EF4-FFF2-40B4-BE49-F238E27FC236}">
                <a16:creationId xmlns:a16="http://schemas.microsoft.com/office/drawing/2014/main" id="{2F43A3D8-2008-3848-B4F1-272A40BE74D0}"/>
              </a:ext>
            </a:extLst>
          </p:cNvPr>
          <p:cNvSpPr txBox="1">
            <a:spLocks noChangeArrowheads="1"/>
          </p:cNvSpPr>
          <p:nvPr/>
        </p:nvSpPr>
        <p:spPr>
          <a:xfrm>
            <a:off x="674687" y="517258"/>
            <a:ext cx="7772400" cy="1143000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rgbClr val="FF8000"/>
                </a:solidFill>
                <a:latin typeface="Arial"/>
                <a:cs typeface="Arial"/>
              </a:rPr>
              <a:t>Síntesis</a:t>
            </a:r>
            <a:r>
              <a:rPr lang="en-US" sz="3200" b="1" dirty="0">
                <a:solidFill>
                  <a:srgbClr val="FF8000"/>
                </a:solidFill>
                <a:latin typeface="Arial"/>
                <a:cs typeface="Arial"/>
              </a:rPr>
              <a:t>/</a:t>
            </a:r>
            <a:r>
              <a:rPr lang="en-US" sz="3200" b="1" dirty="0" err="1">
                <a:solidFill>
                  <a:srgbClr val="FF8000"/>
                </a:solidFill>
                <a:latin typeface="Arial"/>
                <a:cs typeface="Arial"/>
              </a:rPr>
              <a:t>transporte</a:t>
            </a:r>
            <a:r>
              <a:rPr lang="en-US" sz="3200" b="1" dirty="0">
                <a:solidFill>
                  <a:srgbClr val="FF8000"/>
                </a:solidFill>
                <a:latin typeface="Arial"/>
                <a:cs typeface="Arial"/>
              </a:rPr>
              <a:t> de </a:t>
            </a:r>
            <a:r>
              <a:rPr lang="en-US" sz="3200" b="1" dirty="0" err="1">
                <a:solidFill>
                  <a:srgbClr val="FF8000"/>
                </a:solidFill>
                <a:latin typeface="Arial"/>
                <a:cs typeface="Arial"/>
              </a:rPr>
              <a:t>aminoácidos</a:t>
            </a:r>
            <a:endParaRPr lang="en-US" sz="3200" b="1" dirty="0">
              <a:solidFill>
                <a:srgbClr val="FF8000"/>
              </a:solidFill>
              <a:latin typeface="Arial"/>
              <a:cs typeface="Arial"/>
            </a:endParaRPr>
          </a:p>
        </p:txBody>
      </p:sp>
      <p:sp>
        <p:nvSpPr>
          <p:cNvPr id="19" name="Rectángulo 8">
            <a:extLst>
              <a:ext uri="{FF2B5EF4-FFF2-40B4-BE49-F238E27FC236}">
                <a16:creationId xmlns:a16="http://schemas.microsoft.com/office/drawing/2014/main" id="{BF0E79C8-4822-054A-AFC5-6831BC60E6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088" y="4872722"/>
            <a:ext cx="7632328" cy="1017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/>
            <a:r>
              <a:rPr lang="en-US" sz="2000" b="1" dirty="0" err="1">
                <a:solidFill>
                  <a:srgbClr val="0070C0"/>
                </a:solidFill>
                <a:latin typeface="Arial"/>
                <a:cs typeface="Arial"/>
              </a:rPr>
              <a:t>Grado</a:t>
            </a:r>
            <a:r>
              <a:rPr lang="en-US" sz="2000" b="1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/>
                <a:cs typeface="Arial"/>
              </a:rPr>
              <a:t>tumoral</a:t>
            </a:r>
            <a:endParaRPr lang="en-US" sz="2000" b="1" dirty="0">
              <a:solidFill>
                <a:srgbClr val="0070C0"/>
              </a:solidFill>
              <a:latin typeface="Arial"/>
              <a:cs typeface="Arial"/>
            </a:endParaRPr>
          </a:p>
          <a:p>
            <a:pPr algn="ctr"/>
            <a:r>
              <a:rPr lang="en-US" sz="2000" b="1" dirty="0" err="1">
                <a:solidFill>
                  <a:srgbClr val="0070C0"/>
                </a:solidFill>
                <a:latin typeface="Arial"/>
                <a:cs typeface="Arial"/>
              </a:rPr>
              <a:t>Recidiva</a:t>
            </a:r>
            <a:r>
              <a:rPr lang="en-US" sz="2000" b="1" dirty="0">
                <a:solidFill>
                  <a:srgbClr val="0070C0"/>
                </a:solidFill>
                <a:latin typeface="Arial"/>
                <a:cs typeface="Arial"/>
              </a:rPr>
              <a:t> vs </a:t>
            </a:r>
            <a:r>
              <a:rPr lang="en-US" sz="2000" b="1" dirty="0" err="1">
                <a:solidFill>
                  <a:srgbClr val="0070C0"/>
                </a:solidFill>
                <a:latin typeface="Arial"/>
                <a:cs typeface="Arial"/>
              </a:rPr>
              <a:t>radionecrosis</a:t>
            </a:r>
            <a:endParaRPr lang="en-US" sz="2000" b="1" dirty="0">
              <a:solidFill>
                <a:srgbClr val="0070C0"/>
              </a:solidFill>
              <a:latin typeface="Arial"/>
              <a:cs typeface="Arial"/>
            </a:endParaRPr>
          </a:p>
          <a:p>
            <a:pPr algn="ctr"/>
            <a:r>
              <a:rPr lang="en-US" sz="2000" b="1" dirty="0" err="1">
                <a:solidFill>
                  <a:srgbClr val="0070C0"/>
                </a:solidFill>
                <a:latin typeface="Arial"/>
                <a:cs typeface="Arial"/>
              </a:rPr>
              <a:t>Respuesta</a:t>
            </a:r>
            <a:r>
              <a:rPr lang="en-US" sz="2000" b="1" dirty="0">
                <a:solidFill>
                  <a:srgbClr val="0070C0"/>
                </a:solidFill>
                <a:latin typeface="Arial"/>
                <a:cs typeface="Arial"/>
              </a:rPr>
              <a:t> al </a:t>
            </a:r>
            <a:r>
              <a:rPr lang="en-US" sz="2000" b="1" dirty="0" err="1">
                <a:solidFill>
                  <a:srgbClr val="0070C0"/>
                </a:solidFill>
                <a:latin typeface="Arial"/>
                <a:cs typeface="Arial"/>
              </a:rPr>
              <a:t>tratamiento</a:t>
            </a:r>
            <a:endParaRPr lang="en-US" sz="2000" b="1" dirty="0">
              <a:solidFill>
                <a:srgbClr val="0070C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2351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6DDE45-9A84-0C46-8133-0851A9ED8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7265E1E-F716-0743-9A1E-E9E1B1A1D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6" t="35040" r="8880" b="3061"/>
          <a:stretch/>
        </p:blipFill>
        <p:spPr>
          <a:xfrm>
            <a:off x="1258492" y="1284036"/>
            <a:ext cx="6415285" cy="2871787"/>
          </a:xfr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4538145F-9985-6745-8800-0AE23D616135}"/>
              </a:ext>
            </a:extLst>
          </p:cNvPr>
          <p:cNvSpPr txBox="1">
            <a:spLocks noChangeArrowheads="1"/>
          </p:cNvSpPr>
          <p:nvPr/>
        </p:nvSpPr>
        <p:spPr>
          <a:xfrm>
            <a:off x="674687" y="517258"/>
            <a:ext cx="7772400" cy="1143000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8000"/>
                </a:solidFill>
                <a:latin typeface="Arial"/>
                <a:cs typeface="Arial"/>
              </a:rPr>
              <a:t>18F- FES: </a:t>
            </a:r>
            <a:r>
              <a:rPr lang="en-US" sz="3200" b="1" dirty="0" err="1">
                <a:solidFill>
                  <a:srgbClr val="FF8000"/>
                </a:solidFill>
                <a:latin typeface="Arial"/>
                <a:cs typeface="Arial"/>
              </a:rPr>
              <a:t>receptores</a:t>
            </a:r>
            <a:r>
              <a:rPr lang="en-US" sz="3200" b="1" dirty="0">
                <a:solidFill>
                  <a:srgbClr val="FF8000"/>
                </a:solidFill>
                <a:latin typeface="Arial"/>
                <a:cs typeface="Arial"/>
              </a:rPr>
              <a:t> </a:t>
            </a:r>
            <a:r>
              <a:rPr lang="en-US" sz="3200" b="1" dirty="0" err="1">
                <a:solidFill>
                  <a:srgbClr val="FF8000"/>
                </a:solidFill>
                <a:latin typeface="Arial"/>
                <a:cs typeface="Arial"/>
              </a:rPr>
              <a:t>estrogénicos</a:t>
            </a:r>
            <a:endParaRPr lang="en-US" sz="3200" b="1" dirty="0">
              <a:solidFill>
                <a:srgbClr val="FF8000"/>
              </a:solidFill>
              <a:latin typeface="Arial"/>
              <a:cs typeface="Arial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43694430-BA57-4B4A-8295-F7AAF68A30F0}"/>
              </a:ext>
            </a:extLst>
          </p:cNvPr>
          <p:cNvGrpSpPr/>
          <p:nvPr/>
        </p:nvGrpSpPr>
        <p:grpSpPr>
          <a:xfrm>
            <a:off x="745719" y="6115276"/>
            <a:ext cx="3071541" cy="466953"/>
            <a:chOff x="767493" y="5791200"/>
            <a:chExt cx="5445471" cy="817367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28593A4A-E53A-4645-B1B6-3C2DA4556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7493" y="5791200"/>
              <a:ext cx="758984" cy="817367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A65ED30D-A246-AE4C-9C9A-F479B069C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54065" y="5848255"/>
              <a:ext cx="750661" cy="750661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079FC224-C966-2B4B-AA72-77AB59506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2186" y="5891604"/>
              <a:ext cx="1130778" cy="629156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6497837F-B7F6-F843-A649-38FBC7BF3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2314" y="5889962"/>
              <a:ext cx="1376675" cy="619174"/>
            </a:xfrm>
            <a:prstGeom prst="rect">
              <a:avLst/>
            </a:prstGeom>
          </p:spPr>
        </p:pic>
      </p:grpSp>
      <p:sp>
        <p:nvSpPr>
          <p:cNvPr id="11" name="Rectángulo 16">
            <a:extLst>
              <a:ext uri="{FF2B5EF4-FFF2-40B4-BE49-F238E27FC236}">
                <a16:creationId xmlns:a16="http://schemas.microsoft.com/office/drawing/2014/main" id="{55F8BB01-6261-7944-9118-245412E020CB}"/>
              </a:ext>
            </a:extLst>
          </p:cNvPr>
          <p:cNvSpPr txBox="1">
            <a:spLocks noChangeArrowheads="1"/>
          </p:cNvSpPr>
          <p:nvPr/>
        </p:nvSpPr>
        <p:spPr>
          <a:xfrm>
            <a:off x="994304" y="4435289"/>
            <a:ext cx="6964363" cy="172878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en-US" sz="1800" b="1" dirty="0" err="1">
                <a:solidFill>
                  <a:srgbClr val="0070C0"/>
                </a:solidFill>
                <a:latin typeface="Arial"/>
                <a:cs typeface="Arial"/>
              </a:rPr>
              <a:t>Expresión</a:t>
            </a:r>
            <a:r>
              <a:rPr lang="en-US" sz="1800" b="1" dirty="0">
                <a:solidFill>
                  <a:srgbClr val="0070C0"/>
                </a:solidFill>
                <a:latin typeface="Arial"/>
                <a:cs typeface="Arial"/>
              </a:rPr>
              <a:t> de </a:t>
            </a:r>
            <a:r>
              <a:rPr lang="en-US" sz="1800" b="1" dirty="0" err="1">
                <a:solidFill>
                  <a:srgbClr val="0070C0"/>
                </a:solidFill>
                <a:latin typeface="Arial"/>
                <a:cs typeface="Arial"/>
              </a:rPr>
              <a:t>receptores</a:t>
            </a:r>
            <a:r>
              <a:rPr lang="en-US" sz="1800" b="1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/>
                <a:cs typeface="Arial"/>
              </a:rPr>
              <a:t>estrogénicos</a:t>
            </a:r>
            <a:r>
              <a:rPr lang="en-US" sz="1800" b="1" dirty="0">
                <a:solidFill>
                  <a:srgbClr val="0070C0"/>
                </a:solidFill>
                <a:latin typeface="Arial"/>
                <a:cs typeface="Arial"/>
              </a:rPr>
              <a:t>.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sz="1800" b="1" dirty="0" err="1">
                <a:solidFill>
                  <a:srgbClr val="0070C0"/>
                </a:solidFill>
                <a:latin typeface="Arial"/>
                <a:cs typeface="Arial"/>
              </a:rPr>
              <a:t>Heterogeneidad</a:t>
            </a:r>
            <a:r>
              <a:rPr lang="en-US" sz="1800" b="1" dirty="0">
                <a:solidFill>
                  <a:srgbClr val="0070C0"/>
                </a:solidFill>
                <a:latin typeface="Arial"/>
                <a:cs typeface="Arial"/>
              </a:rPr>
              <a:t> de </a:t>
            </a:r>
            <a:r>
              <a:rPr lang="en-US" sz="1800" b="1" dirty="0" err="1">
                <a:solidFill>
                  <a:srgbClr val="0070C0"/>
                </a:solidFill>
                <a:latin typeface="Arial"/>
                <a:cs typeface="Arial"/>
              </a:rPr>
              <a:t>receptores</a:t>
            </a:r>
            <a:r>
              <a:rPr lang="en-US" sz="1800" b="1" dirty="0">
                <a:solidFill>
                  <a:srgbClr val="0070C0"/>
                </a:solidFill>
                <a:latin typeface="Arial"/>
                <a:cs typeface="Arial"/>
              </a:rPr>
              <a:t> entre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sz="1800" b="1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/>
                <a:cs typeface="Arial"/>
              </a:rPr>
              <a:t>lesión</a:t>
            </a:r>
            <a:r>
              <a:rPr lang="en-US" sz="1800" b="1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/>
                <a:cs typeface="Arial"/>
              </a:rPr>
              <a:t>primaria</a:t>
            </a:r>
            <a:r>
              <a:rPr lang="en-US" sz="1800" b="1" dirty="0">
                <a:solidFill>
                  <a:srgbClr val="0070C0"/>
                </a:solidFill>
                <a:latin typeface="Arial"/>
                <a:cs typeface="Arial"/>
              </a:rPr>
              <a:t> y </a:t>
            </a:r>
            <a:r>
              <a:rPr lang="en-US" sz="1800" b="1" dirty="0" err="1">
                <a:solidFill>
                  <a:srgbClr val="0070C0"/>
                </a:solidFill>
                <a:latin typeface="Arial"/>
                <a:cs typeface="Arial"/>
              </a:rPr>
              <a:t>metastásica</a:t>
            </a:r>
            <a:r>
              <a:rPr lang="en-US" sz="1800" b="1" dirty="0">
                <a:solidFill>
                  <a:srgbClr val="0070C0"/>
                </a:solidFill>
                <a:latin typeface="Arial"/>
                <a:cs typeface="Arial"/>
              </a:rPr>
              <a:t>.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sz="1800" b="1" dirty="0" err="1">
                <a:solidFill>
                  <a:srgbClr val="0070C0"/>
                </a:solidFill>
                <a:latin typeface="Arial"/>
                <a:cs typeface="Arial"/>
              </a:rPr>
              <a:t>Determinar</a:t>
            </a:r>
            <a:r>
              <a:rPr lang="en-US" sz="1800" b="1" dirty="0">
                <a:solidFill>
                  <a:srgbClr val="0070C0"/>
                </a:solidFill>
                <a:latin typeface="Arial"/>
                <a:cs typeface="Arial"/>
              </a:rPr>
              <a:t> la </a:t>
            </a:r>
            <a:r>
              <a:rPr lang="en-US" sz="1800" b="1" dirty="0" err="1">
                <a:solidFill>
                  <a:srgbClr val="0070C0"/>
                </a:solidFill>
                <a:latin typeface="Arial"/>
                <a:cs typeface="Arial"/>
              </a:rPr>
              <a:t>decisión</a:t>
            </a:r>
            <a:r>
              <a:rPr lang="en-US" sz="1800" b="1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/>
                <a:cs typeface="Arial"/>
              </a:rPr>
              <a:t>terapéutica</a:t>
            </a:r>
            <a:r>
              <a:rPr lang="en-US" sz="1800" b="1" dirty="0">
                <a:solidFill>
                  <a:srgbClr val="0070C0"/>
                </a:solidFill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0664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48306E1A-D095-BE42-8C16-A0459A581705}"/>
              </a:ext>
            </a:extLst>
          </p:cNvPr>
          <p:cNvGrpSpPr/>
          <p:nvPr/>
        </p:nvGrpSpPr>
        <p:grpSpPr>
          <a:xfrm>
            <a:off x="745719" y="6115276"/>
            <a:ext cx="3071541" cy="466953"/>
            <a:chOff x="767493" y="5791200"/>
            <a:chExt cx="5445471" cy="817367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FEAD8A8E-7919-9D41-9CF7-341998B18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7493" y="5791200"/>
              <a:ext cx="758984" cy="817367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AB54843C-67C9-6940-A12C-8AF77FFDA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54065" y="5848255"/>
              <a:ext cx="750661" cy="750661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4C6AD83E-1350-BF44-87A4-F648B9F4A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2186" y="5891604"/>
              <a:ext cx="1130778" cy="629156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FE6B0BA3-6103-F147-A279-A2018FDDC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2314" y="5889962"/>
              <a:ext cx="1376675" cy="619174"/>
            </a:xfrm>
            <a:prstGeom prst="rect">
              <a:avLst/>
            </a:prstGeom>
          </p:spPr>
        </p:pic>
      </p:grpSp>
      <p:grpSp>
        <p:nvGrpSpPr>
          <p:cNvPr id="11" name="19 Grupo">
            <a:extLst>
              <a:ext uri="{FF2B5EF4-FFF2-40B4-BE49-F238E27FC236}">
                <a16:creationId xmlns:a16="http://schemas.microsoft.com/office/drawing/2014/main" id="{73E8E8E4-C0C0-8C43-AB2B-B690FA73AB5F}"/>
              </a:ext>
            </a:extLst>
          </p:cNvPr>
          <p:cNvGrpSpPr>
            <a:grpSpLocks/>
          </p:cNvGrpSpPr>
          <p:nvPr/>
        </p:nvGrpSpPr>
        <p:grpSpPr bwMode="auto">
          <a:xfrm>
            <a:off x="732560" y="459738"/>
            <a:ext cx="8048635" cy="5617590"/>
            <a:chOff x="228600" y="609600"/>
            <a:chExt cx="8701099" cy="6175377"/>
          </a:xfrm>
        </p:grpSpPr>
        <p:sp>
          <p:nvSpPr>
            <p:cNvPr id="17" name="Rectangle 134">
              <a:extLst>
                <a:ext uri="{FF2B5EF4-FFF2-40B4-BE49-F238E27FC236}">
                  <a16:creationId xmlns:a16="http://schemas.microsoft.com/office/drawing/2014/main" id="{83133254-2D2A-4347-BE6B-3E6DA2CDDA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450" y="1182688"/>
              <a:ext cx="8277225" cy="1233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s-MX" altLang="es-MX"/>
            </a:p>
          </p:txBody>
        </p:sp>
        <p:sp>
          <p:nvSpPr>
            <p:cNvPr id="20" name="Text Box 137">
              <a:extLst>
                <a:ext uri="{FF2B5EF4-FFF2-40B4-BE49-F238E27FC236}">
                  <a16:creationId xmlns:a16="http://schemas.microsoft.com/office/drawing/2014/main" id="{71432DAD-8676-B34F-897B-BC9341FE2E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4538" y="1676400"/>
              <a:ext cx="176212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endParaRPr lang="es-MX" altLang="es-MX" b="1"/>
            </a:p>
          </p:txBody>
        </p:sp>
        <p:grpSp>
          <p:nvGrpSpPr>
            <p:cNvPr id="21" name="Group 138">
              <a:extLst>
                <a:ext uri="{FF2B5EF4-FFF2-40B4-BE49-F238E27FC236}">
                  <a16:creationId xmlns:a16="http://schemas.microsoft.com/office/drawing/2014/main" id="{F0D83888-5CC4-0E41-A10E-92552FD51E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70671" y="1295400"/>
              <a:ext cx="2359028" cy="2562225"/>
              <a:chOff x="4139" y="816"/>
              <a:chExt cx="1486" cy="1614"/>
            </a:xfrm>
          </p:grpSpPr>
          <p:graphicFrame>
            <p:nvGraphicFramePr>
              <p:cNvPr id="51" name="Object 4">
                <a:extLst>
                  <a:ext uri="{FF2B5EF4-FFF2-40B4-BE49-F238E27FC236}">
                    <a16:creationId xmlns:a16="http://schemas.microsoft.com/office/drawing/2014/main" id="{F3135A60-F32A-5F4C-9439-B5AD6EB5326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320" y="1344"/>
              <a:ext cx="813" cy="8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7593" name="Clip" r:id="rId7" imgW="20942300" imgH="21018500" progId="MS_ClipArt_Gallery.5">
                      <p:embed/>
                    </p:oleObj>
                  </mc:Choice>
                  <mc:Fallback>
                    <p:oleObj name="Clip" r:id="rId7" imgW="20942300" imgH="21018500" progId="MS_ClipArt_Gallery.5">
                      <p:embed/>
                      <p:pic>
                        <p:nvPicPr>
                          <p:cNvPr id="1027" name="Object 4">
                            <a:extLst>
                              <a:ext uri="{FF2B5EF4-FFF2-40B4-BE49-F238E27FC236}">
                                <a16:creationId xmlns:a16="http://schemas.microsoft.com/office/drawing/2014/main" id="{EC095CE7-86E3-CF4B-B0D9-F1ECB6C820BC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320" y="1344"/>
                            <a:ext cx="813" cy="8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52" name="Group 140">
                <a:extLst>
                  <a:ext uri="{FF2B5EF4-FFF2-40B4-BE49-F238E27FC236}">
                    <a16:creationId xmlns:a16="http://schemas.microsoft.com/office/drawing/2014/main" id="{4B14E2D3-CA63-8644-B67B-02BF714D7D3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992" y="1728"/>
                <a:ext cx="528" cy="480"/>
                <a:chOff x="5040" y="1824"/>
                <a:chExt cx="528" cy="480"/>
              </a:xfrm>
            </p:grpSpPr>
            <p:sp>
              <p:nvSpPr>
                <p:cNvPr id="56" name="Freeform 141">
                  <a:extLst>
                    <a:ext uri="{FF2B5EF4-FFF2-40B4-BE49-F238E27FC236}">
                      <a16:creationId xmlns:a16="http://schemas.microsoft.com/office/drawing/2014/main" id="{55E90482-3E92-704C-888A-57B17BE15B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32" y="1824"/>
                  <a:ext cx="336" cy="480"/>
                </a:xfrm>
                <a:custGeom>
                  <a:avLst/>
                  <a:gdLst>
                    <a:gd name="T0" fmla="*/ 0 w 528"/>
                    <a:gd name="T1" fmla="*/ 5588 h 384"/>
                    <a:gd name="T2" fmla="*/ 1 w 528"/>
                    <a:gd name="T3" fmla="*/ 5588 h 384"/>
                    <a:gd name="T4" fmla="*/ 1 w 528"/>
                    <a:gd name="T5" fmla="*/ 0 h 384"/>
                    <a:gd name="T6" fmla="*/ 2 w 528"/>
                    <a:gd name="T7" fmla="*/ 5588 h 384"/>
                    <a:gd name="T8" fmla="*/ 3 w 528"/>
                    <a:gd name="T9" fmla="*/ 5588 h 3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28"/>
                    <a:gd name="T16" fmla="*/ 0 h 384"/>
                    <a:gd name="T17" fmla="*/ 528 w 528"/>
                    <a:gd name="T18" fmla="*/ 384 h 3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28" h="384">
                      <a:moveTo>
                        <a:pt x="0" y="384"/>
                      </a:moveTo>
                      <a:lnTo>
                        <a:pt x="144" y="384"/>
                      </a:lnTo>
                      <a:lnTo>
                        <a:pt x="288" y="0"/>
                      </a:lnTo>
                      <a:lnTo>
                        <a:pt x="384" y="384"/>
                      </a:lnTo>
                      <a:lnTo>
                        <a:pt x="528" y="384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57" name="Freeform 142">
                  <a:extLst>
                    <a:ext uri="{FF2B5EF4-FFF2-40B4-BE49-F238E27FC236}">
                      <a16:creationId xmlns:a16="http://schemas.microsoft.com/office/drawing/2014/main" id="{B420CD1A-387C-0842-9AF6-D39FFC9B5F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40" y="1968"/>
                  <a:ext cx="240" cy="336"/>
                </a:xfrm>
                <a:custGeom>
                  <a:avLst/>
                  <a:gdLst>
                    <a:gd name="T0" fmla="*/ 0 w 528"/>
                    <a:gd name="T1" fmla="*/ 78 h 384"/>
                    <a:gd name="T2" fmla="*/ 0 w 528"/>
                    <a:gd name="T3" fmla="*/ 78 h 384"/>
                    <a:gd name="T4" fmla="*/ 0 w 528"/>
                    <a:gd name="T5" fmla="*/ 0 h 384"/>
                    <a:gd name="T6" fmla="*/ 0 w 528"/>
                    <a:gd name="T7" fmla="*/ 78 h 384"/>
                    <a:gd name="T8" fmla="*/ 0 w 528"/>
                    <a:gd name="T9" fmla="*/ 78 h 3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28"/>
                    <a:gd name="T16" fmla="*/ 0 h 384"/>
                    <a:gd name="T17" fmla="*/ 528 w 528"/>
                    <a:gd name="T18" fmla="*/ 384 h 3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28" h="384">
                      <a:moveTo>
                        <a:pt x="0" y="384"/>
                      </a:moveTo>
                      <a:lnTo>
                        <a:pt x="144" y="384"/>
                      </a:lnTo>
                      <a:lnTo>
                        <a:pt x="288" y="0"/>
                      </a:lnTo>
                      <a:lnTo>
                        <a:pt x="384" y="384"/>
                      </a:lnTo>
                      <a:lnTo>
                        <a:pt x="528" y="384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</p:grpSp>
          <p:sp>
            <p:nvSpPr>
              <p:cNvPr id="53" name="AutoShape 143">
                <a:extLst>
                  <a:ext uri="{FF2B5EF4-FFF2-40B4-BE49-F238E27FC236}">
                    <a16:creationId xmlns:a16="http://schemas.microsoft.com/office/drawing/2014/main" id="{18E58DC9-EB9B-3046-A8EB-F222563AFF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25754">
                <a:off x="4139" y="816"/>
                <a:ext cx="576" cy="4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50 w 21600"/>
                  <a:gd name="T19" fmla="*/ 3150 h 21600"/>
                  <a:gd name="T20" fmla="*/ 18450 w 21600"/>
                  <a:gd name="T21" fmla="*/ 1845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9700" y="5399"/>
                      <a:pt x="8627" y="5735"/>
                      <a:pt x="7723" y="6362"/>
                    </a:cubicBezTo>
                    <a:lnTo>
                      <a:pt x="4646" y="1924"/>
                    </a:lnTo>
                    <a:cubicBezTo>
                      <a:pt x="6454" y="671"/>
                      <a:pt x="8600" y="-1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54" name="Text Box 144">
                <a:extLst>
                  <a:ext uri="{FF2B5EF4-FFF2-40B4-BE49-F238E27FC236}">
                    <a16:creationId xmlns:a16="http://schemas.microsoft.com/office/drawing/2014/main" id="{C58AAB05-F080-F446-BBD1-3A21CDC2FF5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67" y="1152"/>
                <a:ext cx="1349" cy="2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s-ES_tradnl" altLang="es-MX" b="1" dirty="0" err="1">
                    <a:solidFill>
                      <a:srgbClr val="0070C0"/>
                    </a:solidFill>
                  </a:rPr>
                  <a:t>Radiofarmacia</a:t>
                </a:r>
                <a:endParaRPr lang="es-ES" altLang="es-MX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55" name="Text Box 145">
                <a:extLst>
                  <a:ext uri="{FF2B5EF4-FFF2-40B4-BE49-F238E27FC236}">
                    <a16:creationId xmlns:a16="http://schemas.microsoft.com/office/drawing/2014/main" id="{833C805B-7D20-B64F-8B6C-190C89B5C11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56" y="2197"/>
                <a:ext cx="1469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s-ES_tradnl" altLang="es-MX" b="1">
                    <a:solidFill>
                      <a:srgbClr val="FF6600"/>
                    </a:solidFill>
                  </a:rPr>
                  <a:t>Control	 de calidad</a:t>
                </a:r>
                <a:endParaRPr lang="es-ES" altLang="es-MX" b="1">
                  <a:solidFill>
                    <a:srgbClr val="FF6600"/>
                  </a:solidFill>
                </a:endParaRPr>
              </a:p>
            </p:txBody>
          </p:sp>
        </p:grpSp>
        <p:sp>
          <p:nvSpPr>
            <p:cNvPr id="22" name="Text Box 146">
              <a:extLst>
                <a:ext uri="{FF2B5EF4-FFF2-40B4-BE49-F238E27FC236}">
                  <a16:creationId xmlns:a16="http://schemas.microsoft.com/office/drawing/2014/main" id="{04A98FA4-660C-3A4F-AABC-9718557859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51200" y="4038600"/>
              <a:ext cx="3116263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endParaRPr lang="es-MX" altLang="es-MX" sz="3200" b="1"/>
            </a:p>
          </p:txBody>
        </p:sp>
        <p:grpSp>
          <p:nvGrpSpPr>
            <p:cNvPr id="23" name="Group 147">
              <a:extLst>
                <a:ext uri="{FF2B5EF4-FFF2-40B4-BE49-F238E27FC236}">
                  <a16:creationId xmlns:a16="http://schemas.microsoft.com/office/drawing/2014/main" id="{B0D61A87-0270-8F40-B2D3-038ECB382B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600" y="1447799"/>
              <a:ext cx="3505202" cy="2427289"/>
              <a:chOff x="144" y="912"/>
              <a:chExt cx="2208" cy="1529"/>
            </a:xfrm>
          </p:grpSpPr>
          <p:pic>
            <p:nvPicPr>
              <p:cNvPr id="47" name="Picture 148" descr="111 open light">
                <a:extLst>
                  <a:ext uri="{FF2B5EF4-FFF2-40B4-BE49-F238E27FC236}">
                    <a16:creationId xmlns:a16="http://schemas.microsoft.com/office/drawing/2014/main" id="{8BECA848-0776-6B40-8517-38C6C91B1E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1155"/>
                <a:ext cx="1104" cy="1005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8" name="Text Box 149">
                <a:extLst>
                  <a:ext uri="{FF2B5EF4-FFF2-40B4-BE49-F238E27FC236}">
                    <a16:creationId xmlns:a16="http://schemas.microsoft.com/office/drawing/2014/main" id="{7A59D16E-6F89-B540-A7DB-C22DBD5213A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4" y="2208"/>
                <a:ext cx="1947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s-ES_tradnl" altLang="es-MX" b="1">
                    <a:solidFill>
                      <a:srgbClr val="FF6600"/>
                    </a:solidFill>
                  </a:rPr>
                  <a:t>Producción</a:t>
                </a:r>
                <a:r>
                  <a:rPr lang="es-ES_tradnl" altLang="es-MX" b="1">
                    <a:solidFill>
                      <a:srgbClr val="FF0000"/>
                    </a:solidFill>
                  </a:rPr>
                  <a:t> </a:t>
                </a:r>
                <a:r>
                  <a:rPr lang="es-ES_tradnl" altLang="es-MX" b="1">
                    <a:solidFill>
                      <a:srgbClr val="FF6600"/>
                    </a:solidFill>
                  </a:rPr>
                  <a:t>de isótopos</a:t>
                </a:r>
                <a:endParaRPr lang="es-ES" altLang="es-MX" b="1">
                  <a:solidFill>
                    <a:srgbClr val="FF6600"/>
                  </a:solidFill>
                </a:endParaRPr>
              </a:p>
            </p:txBody>
          </p:sp>
          <p:sp>
            <p:nvSpPr>
              <p:cNvPr id="49" name="Text Box 150">
                <a:extLst>
                  <a:ext uri="{FF2B5EF4-FFF2-40B4-BE49-F238E27FC236}">
                    <a16:creationId xmlns:a16="http://schemas.microsoft.com/office/drawing/2014/main" id="{23F8361F-1E75-4744-96B1-F2941F061B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9" y="912"/>
                <a:ext cx="1110" cy="25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s-ES_tradnl" altLang="es-MX" b="1" dirty="0">
                    <a:solidFill>
                      <a:srgbClr val="0070C0"/>
                    </a:solidFill>
                  </a:rPr>
                  <a:t>Ciclotrón</a:t>
                </a:r>
                <a:endParaRPr lang="es-ES" altLang="es-MX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50" name="Text Box 151">
                <a:extLst>
                  <a:ext uri="{FF2B5EF4-FFF2-40B4-BE49-F238E27FC236}">
                    <a16:creationId xmlns:a16="http://schemas.microsoft.com/office/drawing/2014/main" id="{613BDAFE-74E8-1D49-917D-C5AB529F569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32" y="1827"/>
                <a:ext cx="720" cy="232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s-ES" b="1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</a:endParaRPr>
              </a:p>
            </p:txBody>
          </p:sp>
        </p:grpSp>
        <p:grpSp>
          <p:nvGrpSpPr>
            <p:cNvPr id="24" name="Group 152">
              <a:extLst>
                <a:ext uri="{FF2B5EF4-FFF2-40B4-BE49-F238E27FC236}">
                  <a16:creationId xmlns:a16="http://schemas.microsoft.com/office/drawing/2014/main" id="{ACC8B38F-5328-D149-BBFF-0D3B2AB3F8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03464" y="609600"/>
              <a:ext cx="5011738" cy="2732089"/>
              <a:chOff x="1451" y="384"/>
              <a:chExt cx="3157" cy="1721"/>
            </a:xfrm>
          </p:grpSpPr>
          <p:pic>
            <p:nvPicPr>
              <p:cNvPr id="41" name="Picture 153">
                <a:extLst>
                  <a:ext uri="{FF2B5EF4-FFF2-40B4-BE49-F238E27FC236}">
                    <a16:creationId xmlns:a16="http://schemas.microsoft.com/office/drawing/2014/main" id="{A4D9D939-C852-414C-944D-24F2677648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44" y="672"/>
                <a:ext cx="1008" cy="965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154" descr="modulo nuclear interface">
                <a:extLst>
                  <a:ext uri="{FF2B5EF4-FFF2-40B4-BE49-F238E27FC236}">
                    <a16:creationId xmlns:a16="http://schemas.microsoft.com/office/drawing/2014/main" id="{309CE340-1BB8-BE40-8C78-6769DBFDD4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lum brigh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05" y="624"/>
                <a:ext cx="1008" cy="959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" name="AutoShape 155">
                <a:extLst>
                  <a:ext uri="{FF2B5EF4-FFF2-40B4-BE49-F238E27FC236}">
                    <a16:creationId xmlns:a16="http://schemas.microsoft.com/office/drawing/2014/main" id="{2B04484F-2C76-0D40-989D-35E8BACAAC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3293108">
                <a:off x="1379" y="792"/>
                <a:ext cx="576" cy="4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50 w 21600"/>
                  <a:gd name="T19" fmla="*/ 3150 h 21600"/>
                  <a:gd name="T20" fmla="*/ 18450 w 21600"/>
                  <a:gd name="T21" fmla="*/ 1845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9700" y="5399"/>
                      <a:pt x="8627" y="5735"/>
                      <a:pt x="7723" y="6362"/>
                    </a:cubicBezTo>
                    <a:lnTo>
                      <a:pt x="4646" y="1924"/>
                    </a:lnTo>
                    <a:cubicBezTo>
                      <a:pt x="6454" y="671"/>
                      <a:pt x="8600" y="-1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44" name="Text Box 156">
                <a:extLst>
                  <a:ext uri="{FF2B5EF4-FFF2-40B4-BE49-F238E27FC236}">
                    <a16:creationId xmlns:a16="http://schemas.microsoft.com/office/drawing/2014/main" id="{F6B38773-88DA-8F4F-8D56-3D520223C81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61" y="384"/>
                <a:ext cx="1366" cy="2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s-ES_tradnl" altLang="es-MX" b="1" dirty="0">
                    <a:solidFill>
                      <a:srgbClr val="0070C0"/>
                    </a:solidFill>
                  </a:rPr>
                  <a:t>   Radioquímica</a:t>
                </a:r>
                <a:endParaRPr lang="es-ES" altLang="es-MX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45" name="Text Box 157">
                <a:extLst>
                  <a:ext uri="{FF2B5EF4-FFF2-40B4-BE49-F238E27FC236}">
                    <a16:creationId xmlns:a16="http://schemas.microsoft.com/office/drawing/2014/main" id="{C6230C0E-E077-C249-8205-12A5A9BEA3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24" y="1657"/>
                <a:ext cx="2005" cy="4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s-ES_tradnl" altLang="es-MX" b="1" dirty="0">
                    <a:solidFill>
                      <a:srgbClr val="FF6600"/>
                    </a:solidFill>
                  </a:rPr>
                  <a:t>Síntesis de radiofármacos </a:t>
                </a:r>
                <a:endParaRPr lang="es-ES" altLang="es-MX" b="1" dirty="0">
                  <a:solidFill>
                    <a:srgbClr val="FF6600"/>
                  </a:solidFill>
                </a:endParaRPr>
              </a:p>
            </p:txBody>
          </p:sp>
          <p:sp>
            <p:nvSpPr>
              <p:cNvPr id="46" name="Text Box 158">
                <a:extLst>
                  <a:ext uri="{FF2B5EF4-FFF2-40B4-BE49-F238E27FC236}">
                    <a16:creationId xmlns:a16="http://schemas.microsoft.com/office/drawing/2014/main" id="{ADDC38BC-9F82-DE46-A889-633B3BF5C71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11" y="1440"/>
                <a:ext cx="597" cy="233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s-ES" b="1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</a:endParaRPr>
              </a:p>
            </p:txBody>
          </p:sp>
        </p:grpSp>
        <p:grpSp>
          <p:nvGrpSpPr>
            <p:cNvPr id="25" name="Group 164">
              <a:extLst>
                <a:ext uri="{FF2B5EF4-FFF2-40B4-BE49-F238E27FC236}">
                  <a16:creationId xmlns:a16="http://schemas.microsoft.com/office/drawing/2014/main" id="{8D301B7B-A624-2D4F-B2A8-42C4610880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00451" y="4289426"/>
              <a:ext cx="3760790" cy="2495551"/>
              <a:chOff x="2268" y="2702"/>
              <a:chExt cx="2369" cy="1572"/>
            </a:xfrm>
          </p:grpSpPr>
          <p:sp>
            <p:nvSpPr>
              <p:cNvPr id="36" name="AutoShape 167">
                <a:extLst>
                  <a:ext uri="{FF2B5EF4-FFF2-40B4-BE49-F238E27FC236}">
                    <a16:creationId xmlns:a16="http://schemas.microsoft.com/office/drawing/2014/main" id="{552276B7-907F-4E41-9069-8A5828C0F0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726177">
                <a:off x="4184" y="2862"/>
                <a:ext cx="528" cy="37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50 w 21600"/>
                  <a:gd name="T19" fmla="*/ 3135 h 21600"/>
                  <a:gd name="T20" fmla="*/ 18450 w 21600"/>
                  <a:gd name="T21" fmla="*/ 18465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9700" y="5399"/>
                      <a:pt x="8627" y="5735"/>
                      <a:pt x="7723" y="6362"/>
                    </a:cubicBezTo>
                    <a:lnTo>
                      <a:pt x="4646" y="1924"/>
                    </a:lnTo>
                    <a:cubicBezTo>
                      <a:pt x="6454" y="671"/>
                      <a:pt x="8600" y="-1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37" name="Text Box 168">
                <a:extLst>
                  <a:ext uri="{FF2B5EF4-FFF2-40B4-BE49-F238E27FC236}">
                    <a16:creationId xmlns:a16="http://schemas.microsoft.com/office/drawing/2014/main" id="{87F6C6A0-7044-1840-93CD-B0EEDFEDF2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68" y="2702"/>
                <a:ext cx="2133" cy="2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s-ES_tradnl" altLang="es-MX" b="1" dirty="0">
                    <a:solidFill>
                      <a:srgbClr val="0070C0"/>
                    </a:solidFill>
                  </a:rPr>
                  <a:t>MEDICINA NUCLEAR</a:t>
                </a:r>
                <a:endParaRPr lang="es-ES" altLang="es-MX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38" name="Text Box 169">
                <a:extLst>
                  <a:ext uri="{FF2B5EF4-FFF2-40B4-BE49-F238E27FC236}">
                    <a16:creationId xmlns:a16="http://schemas.microsoft.com/office/drawing/2014/main" id="{61AC5489-1AAD-0645-A775-2323AEDE13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43" y="4041"/>
                <a:ext cx="2133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s-ES_tradnl" altLang="es-MX" b="1" dirty="0">
                    <a:solidFill>
                      <a:srgbClr val="FF6600"/>
                    </a:solidFill>
                  </a:rPr>
                  <a:t>Adquisición de estudios</a:t>
                </a:r>
                <a:endParaRPr lang="es-ES" altLang="es-MX" b="1" dirty="0">
                  <a:solidFill>
                    <a:srgbClr val="FF6600"/>
                  </a:solidFill>
                </a:endParaRPr>
              </a:p>
            </p:txBody>
          </p:sp>
          <p:sp>
            <p:nvSpPr>
              <p:cNvPr id="39" name="Text Box 170">
                <a:extLst>
                  <a:ext uri="{FF2B5EF4-FFF2-40B4-BE49-F238E27FC236}">
                    <a16:creationId xmlns:a16="http://schemas.microsoft.com/office/drawing/2014/main" id="{31D21CA5-1BEE-7B46-9659-489F772021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07" y="2908"/>
                <a:ext cx="1237" cy="2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s-ES_tradnl" altLang="es-MX" b="1" dirty="0">
                    <a:solidFill>
                      <a:srgbClr val="0070C0"/>
                    </a:solidFill>
                  </a:rPr>
                  <a:t>PET/CT</a:t>
                </a:r>
                <a:endParaRPr lang="es-ES" altLang="es-MX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40" name="Text Box 171">
                <a:extLst>
                  <a:ext uri="{FF2B5EF4-FFF2-40B4-BE49-F238E27FC236}">
                    <a16:creationId xmlns:a16="http://schemas.microsoft.com/office/drawing/2014/main" id="{B823E57E-6471-E04F-B436-51BAA29A953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48" y="2880"/>
                <a:ext cx="587" cy="233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s-ES" b="1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</a:endParaRPr>
              </a:p>
            </p:txBody>
          </p:sp>
        </p:grpSp>
        <p:grpSp>
          <p:nvGrpSpPr>
            <p:cNvPr id="26" name="Group 172">
              <a:extLst>
                <a:ext uri="{FF2B5EF4-FFF2-40B4-BE49-F238E27FC236}">
                  <a16:creationId xmlns:a16="http://schemas.microsoft.com/office/drawing/2014/main" id="{17115729-E1F4-B446-B8A9-C4F196B7BB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4539" y="4343402"/>
              <a:ext cx="2563813" cy="2170113"/>
              <a:chOff x="469" y="2736"/>
              <a:chExt cx="1615" cy="1367"/>
            </a:xfrm>
          </p:grpSpPr>
          <p:grpSp>
            <p:nvGrpSpPr>
              <p:cNvPr id="28" name="Group 173">
                <a:extLst>
                  <a:ext uri="{FF2B5EF4-FFF2-40B4-BE49-F238E27FC236}">
                    <a16:creationId xmlns:a16="http://schemas.microsoft.com/office/drawing/2014/main" id="{AD3937C5-DBD1-4041-A65C-96AEAF666D0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9" y="2736"/>
                <a:ext cx="1615" cy="1367"/>
                <a:chOff x="469" y="2736"/>
                <a:chExt cx="1615" cy="1367"/>
              </a:xfrm>
            </p:grpSpPr>
            <p:graphicFrame>
              <p:nvGraphicFramePr>
                <p:cNvPr id="30" name="Object 2">
                  <a:extLst>
                    <a:ext uri="{FF2B5EF4-FFF2-40B4-BE49-F238E27FC236}">
                      <a16:creationId xmlns:a16="http://schemas.microsoft.com/office/drawing/2014/main" id="{D75493FB-3BBC-7F43-AF3C-8808FBA746AB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624" y="2976"/>
                <a:ext cx="864" cy="72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7594" name="Clip" r:id="rId12" imgW="24955500" imgH="21018500" progId="MS_ClipArt_Gallery.5">
                        <p:embed/>
                      </p:oleObj>
                    </mc:Choice>
                    <mc:Fallback>
                      <p:oleObj name="Clip" r:id="rId12" imgW="24955500" imgH="21018500" progId="MS_ClipArt_Gallery.5">
                        <p:embed/>
                        <p:pic>
                          <p:nvPicPr>
                            <p:cNvPr id="1026" name="Object 2">
                              <a:extLst>
                                <a:ext uri="{FF2B5EF4-FFF2-40B4-BE49-F238E27FC236}">
                                  <a16:creationId xmlns:a16="http://schemas.microsoft.com/office/drawing/2014/main" id="{09EE6CD2-E342-DA48-A1D8-B3BB1B39D59C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2976"/>
                              <a:ext cx="864" cy="72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31" name="AutoShape 175">
                  <a:extLst>
                    <a:ext uri="{FF2B5EF4-FFF2-40B4-BE49-F238E27FC236}">
                      <a16:creationId xmlns:a16="http://schemas.microsoft.com/office/drawing/2014/main" id="{B825EDDE-53F9-C54F-AA7E-9CAE3C7B78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8615091">
                  <a:off x="1600" y="3391"/>
                  <a:ext cx="484" cy="43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3169 w 21600"/>
                    <a:gd name="T19" fmla="*/ 3156 h 21600"/>
                    <a:gd name="T20" fmla="*/ 18431 w 21600"/>
                    <a:gd name="T21" fmla="*/ 18444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16200" y="10800"/>
                      </a:moveTo>
                      <a:cubicBezTo>
                        <a:pt x="16200" y="7817"/>
                        <a:pt x="13782" y="5400"/>
                        <a:pt x="10800" y="5400"/>
                      </a:cubicBezTo>
                      <a:cubicBezTo>
                        <a:pt x="9700" y="5399"/>
                        <a:pt x="8627" y="5735"/>
                        <a:pt x="7723" y="6362"/>
                      </a:cubicBezTo>
                      <a:lnTo>
                        <a:pt x="4646" y="1924"/>
                      </a:lnTo>
                      <a:cubicBezTo>
                        <a:pt x="6454" y="671"/>
                        <a:pt x="8600" y="-1"/>
                        <a:pt x="10800" y="0"/>
                      </a:cubicBezTo>
                      <a:cubicBezTo>
                        <a:pt x="16764" y="0"/>
                        <a:pt x="21599" y="4835"/>
                        <a:pt x="21600" y="10799"/>
                      </a:cubicBezTo>
                      <a:lnTo>
                        <a:pt x="21600" y="10800"/>
                      </a:lnTo>
                      <a:lnTo>
                        <a:pt x="24300" y="10800"/>
                      </a:lnTo>
                      <a:lnTo>
                        <a:pt x="18900" y="16200"/>
                      </a:lnTo>
                      <a:lnTo>
                        <a:pt x="13500" y="10800"/>
                      </a:lnTo>
                      <a:lnTo>
                        <a:pt x="16200" y="108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32" name="Text Box 176">
                  <a:extLst>
                    <a:ext uri="{FF2B5EF4-FFF2-40B4-BE49-F238E27FC236}">
                      <a16:creationId xmlns:a16="http://schemas.microsoft.com/office/drawing/2014/main" id="{92CE2E04-98A2-0948-871D-D3ADAF8158F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69" y="3696"/>
                  <a:ext cx="1238" cy="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MX" b="1">
                      <a:solidFill>
                        <a:srgbClr val="FF6600"/>
                      </a:solidFill>
                    </a:rPr>
                    <a:t>Fusión de imágenes</a:t>
                  </a:r>
                  <a:endParaRPr lang="es-ES" altLang="es-MX" b="1">
                    <a:solidFill>
                      <a:srgbClr val="FF6600"/>
                    </a:solidFill>
                  </a:endParaRPr>
                </a:p>
              </p:txBody>
            </p:sp>
            <p:sp>
              <p:nvSpPr>
                <p:cNvPr id="33" name="Text Box 177">
                  <a:extLst>
                    <a:ext uri="{FF2B5EF4-FFF2-40B4-BE49-F238E27FC236}">
                      <a16:creationId xmlns:a16="http://schemas.microsoft.com/office/drawing/2014/main" id="{E69533BD-15E0-FD43-BC22-37E39831C6E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55" y="2736"/>
                  <a:ext cx="1125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s-ES_tradnl" altLang="es-MX" b="1">
                      <a:solidFill>
                        <a:srgbClr val="66CCFF"/>
                      </a:solidFill>
                    </a:rPr>
                    <a:t>Ordenador</a:t>
                  </a:r>
                  <a:endParaRPr lang="es-ES" altLang="es-MX" b="1">
                    <a:solidFill>
                      <a:srgbClr val="66CCFF"/>
                    </a:solidFill>
                  </a:endParaRPr>
                </a:p>
              </p:txBody>
            </p:sp>
          </p:grpSp>
          <p:sp>
            <p:nvSpPr>
              <p:cNvPr id="29" name="Text Box 178">
                <a:extLst>
                  <a:ext uri="{FF2B5EF4-FFF2-40B4-BE49-F238E27FC236}">
                    <a16:creationId xmlns:a16="http://schemas.microsoft.com/office/drawing/2014/main" id="{72FC6B9B-FF97-2D4F-A313-3A0157C6DA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80" y="3073"/>
                <a:ext cx="592" cy="232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s-ES" b="1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</a:endParaRPr>
              </a:p>
            </p:txBody>
          </p:sp>
        </p:grpSp>
        <p:pic>
          <p:nvPicPr>
            <p:cNvPr id="27" name="3 Imagen" descr="garcia berdejo 6.JPG">
              <a:extLst>
                <a:ext uri="{FF2B5EF4-FFF2-40B4-BE49-F238E27FC236}">
                  <a16:creationId xmlns:a16="http://schemas.microsoft.com/office/drawing/2014/main" id="{8CFA555E-671A-0749-8738-AA6BCCC06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70" t="6163" r="62338" b="75392"/>
            <a:stretch>
              <a:fillRect/>
            </a:stretch>
          </p:blipFill>
          <p:spPr bwMode="auto">
            <a:xfrm>
              <a:off x="506413" y="4227513"/>
              <a:ext cx="2000250" cy="160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959212FB-BB7B-AD48-9883-ABCD524C647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060" y="4430616"/>
            <a:ext cx="2269520" cy="136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479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9A1A04B0-F92A-FD4F-8473-09B3E89C81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2" t="38581" r="14690" b="4176"/>
          <a:stretch/>
        </p:blipFill>
        <p:spPr>
          <a:xfrm>
            <a:off x="1438752" y="1237517"/>
            <a:ext cx="5859514" cy="1900355"/>
          </a:xfr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10A01703-22D0-BE41-B7E0-4253F897E7D1}"/>
              </a:ext>
            </a:extLst>
          </p:cNvPr>
          <p:cNvSpPr txBox="1">
            <a:spLocks noChangeArrowheads="1"/>
          </p:cNvSpPr>
          <p:nvPr/>
        </p:nvSpPr>
        <p:spPr>
          <a:xfrm>
            <a:off x="674687" y="517258"/>
            <a:ext cx="7772400" cy="1143000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8000"/>
                </a:solidFill>
                <a:latin typeface="Arial"/>
                <a:cs typeface="Arial"/>
              </a:rPr>
              <a:t>18F-MISO: </a:t>
            </a:r>
            <a:r>
              <a:rPr lang="en-US" sz="3200" b="1" dirty="0" err="1">
                <a:solidFill>
                  <a:srgbClr val="FF8000"/>
                </a:solidFill>
                <a:latin typeface="Arial"/>
                <a:cs typeface="Arial"/>
              </a:rPr>
              <a:t>hipoxia</a:t>
            </a:r>
            <a:r>
              <a:rPr lang="en-US" sz="3200" b="1" dirty="0">
                <a:solidFill>
                  <a:srgbClr val="FF8000"/>
                </a:solidFill>
                <a:latin typeface="Arial"/>
                <a:cs typeface="Arial"/>
              </a:rPr>
              <a:t> </a:t>
            </a:r>
            <a:r>
              <a:rPr lang="en-US" sz="3200" b="1" dirty="0" err="1">
                <a:solidFill>
                  <a:srgbClr val="FF8000"/>
                </a:solidFill>
                <a:latin typeface="Arial"/>
                <a:cs typeface="Arial"/>
              </a:rPr>
              <a:t>tisular</a:t>
            </a:r>
            <a:endParaRPr lang="en-US" sz="3200" b="1" dirty="0">
              <a:solidFill>
                <a:srgbClr val="FF8000"/>
              </a:solidFill>
              <a:latin typeface="Arial"/>
              <a:cs typeface="Arial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A0FD1441-6B2C-5344-A867-9B4AE24965D0}"/>
              </a:ext>
            </a:extLst>
          </p:cNvPr>
          <p:cNvGrpSpPr/>
          <p:nvPr/>
        </p:nvGrpSpPr>
        <p:grpSpPr>
          <a:xfrm>
            <a:off x="1931683" y="3736718"/>
            <a:ext cx="5781449" cy="2345302"/>
            <a:chOff x="890808" y="3771630"/>
            <a:chExt cx="5781449" cy="2345302"/>
          </a:xfrm>
        </p:grpSpPr>
        <p:sp>
          <p:nvSpPr>
            <p:cNvPr id="5" name="15 CuadroTexto">
              <a:extLst>
                <a:ext uri="{FF2B5EF4-FFF2-40B4-BE49-F238E27FC236}">
                  <a16:creationId xmlns:a16="http://schemas.microsoft.com/office/drawing/2014/main" id="{06733299-AC53-E148-AE25-6AFB5A9EE1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0131" y="5655267"/>
              <a:ext cx="547212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s-MX" altLang="es-MX" b="1" baseline="30000" dirty="0">
                  <a:solidFill>
                    <a:srgbClr val="FF3300"/>
                  </a:solidFill>
                  <a:cs typeface="Arial" panose="020B0604020202020204" pitchFamily="34" charset="0"/>
                </a:rPr>
                <a:t>18</a:t>
              </a:r>
              <a:r>
                <a:rPr lang="es-MX" altLang="es-MX" b="1" dirty="0">
                  <a:solidFill>
                    <a:srgbClr val="FF3300"/>
                  </a:solidFill>
                  <a:cs typeface="Arial" panose="020B0604020202020204" pitchFamily="34" charset="0"/>
                </a:rPr>
                <a:t>F-FDG	        	</a:t>
              </a:r>
              <a:r>
                <a:rPr lang="es-MX" altLang="es-MX" b="1" baseline="30000" dirty="0">
                  <a:solidFill>
                    <a:srgbClr val="FF3300"/>
                  </a:solidFill>
                  <a:cs typeface="Arial" panose="020B0604020202020204" pitchFamily="34" charset="0"/>
                </a:rPr>
                <a:t>18</a:t>
              </a:r>
              <a:r>
                <a:rPr lang="es-MX" altLang="es-MX" b="1" dirty="0">
                  <a:solidFill>
                    <a:srgbClr val="FF3300"/>
                  </a:solidFill>
                  <a:cs typeface="Arial" panose="020B0604020202020204" pitchFamily="34" charset="0"/>
                </a:rPr>
                <a:t>F-MISO</a:t>
              </a:r>
            </a:p>
          </p:txBody>
        </p:sp>
        <p:pic>
          <p:nvPicPr>
            <p:cNvPr id="7" name="Imagen 20">
              <a:extLst>
                <a:ext uri="{FF2B5EF4-FFF2-40B4-BE49-F238E27FC236}">
                  <a16:creationId xmlns:a16="http://schemas.microsoft.com/office/drawing/2014/main" id="{CA47B7FD-0D01-894E-A8AE-72172EC44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63" t="19324" r="29625" b="61446"/>
            <a:stretch>
              <a:fillRect/>
            </a:stretch>
          </p:blipFill>
          <p:spPr bwMode="auto">
            <a:xfrm>
              <a:off x="890808" y="3771630"/>
              <a:ext cx="2460049" cy="1880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Imagen 21">
              <a:extLst>
                <a:ext uri="{FF2B5EF4-FFF2-40B4-BE49-F238E27FC236}">
                  <a16:creationId xmlns:a16="http://schemas.microsoft.com/office/drawing/2014/main" id="{8E1500F4-56CD-E64B-BA11-69C33B153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23" t="38217" r="29623" b="45100"/>
            <a:stretch>
              <a:fillRect/>
            </a:stretch>
          </p:blipFill>
          <p:spPr bwMode="auto">
            <a:xfrm>
              <a:off x="3489313" y="3809732"/>
              <a:ext cx="2382837" cy="1880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ángulo 8">
            <a:extLst>
              <a:ext uri="{FF2B5EF4-FFF2-40B4-BE49-F238E27FC236}">
                <a16:creationId xmlns:a16="http://schemas.microsoft.com/office/drawing/2014/main" id="{A67575E9-0FF6-FC40-9CE0-32EE5823C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322" y="3217090"/>
            <a:ext cx="7200279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/>
            <a:r>
              <a:rPr lang="en-US" sz="2000" b="1" dirty="0" err="1">
                <a:solidFill>
                  <a:srgbClr val="0070C0"/>
                </a:solidFill>
                <a:latin typeface="Arial"/>
                <a:cs typeface="Arial"/>
              </a:rPr>
              <a:t>Toma</a:t>
            </a:r>
            <a:r>
              <a:rPr lang="en-US" sz="2000" b="1" dirty="0">
                <a:solidFill>
                  <a:srgbClr val="0070C0"/>
                </a:solidFill>
                <a:latin typeface="Arial"/>
                <a:cs typeface="Arial"/>
              </a:rPr>
              <a:t> de </a:t>
            </a:r>
            <a:r>
              <a:rPr lang="en-US" sz="2000" b="1" dirty="0" err="1">
                <a:solidFill>
                  <a:srgbClr val="0070C0"/>
                </a:solidFill>
                <a:latin typeface="Arial"/>
                <a:cs typeface="Arial"/>
              </a:rPr>
              <a:t>decisiones</a:t>
            </a:r>
            <a:r>
              <a:rPr lang="en-US" sz="2000" b="1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/>
                <a:cs typeface="Arial"/>
              </a:rPr>
              <a:t>terapéuticas</a:t>
            </a:r>
            <a:endParaRPr lang="en-US" sz="2000" b="1"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DEB8B997-C073-AD42-82F7-B96F3AAE2499}"/>
              </a:ext>
            </a:extLst>
          </p:cNvPr>
          <p:cNvGrpSpPr/>
          <p:nvPr/>
        </p:nvGrpSpPr>
        <p:grpSpPr>
          <a:xfrm>
            <a:off x="745719" y="6115276"/>
            <a:ext cx="3071541" cy="466953"/>
            <a:chOff x="767493" y="5791200"/>
            <a:chExt cx="5445471" cy="817367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91FEB6CB-F7D1-A740-A8F6-0D0F816DA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7493" y="5791200"/>
              <a:ext cx="758984" cy="817367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5F2FCD87-F5D1-6B48-93D6-D230FF672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54065" y="5848255"/>
              <a:ext cx="750661" cy="750661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739A5925-E810-D745-AE40-979BA9AB9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2186" y="5891604"/>
              <a:ext cx="1130778" cy="629156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AC47CFEF-5C10-1F4A-BFAA-091DE2ED5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2314" y="5889962"/>
              <a:ext cx="1376675" cy="6191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39842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>
          <a:xfrm>
            <a:off x="688975" y="260648"/>
            <a:ext cx="7772400" cy="1143000"/>
          </a:xfrm>
        </p:spPr>
        <p:txBody>
          <a:bodyPr/>
          <a:lstStyle/>
          <a:p>
            <a:r>
              <a:rPr lang="en-US" sz="3200" b="1" dirty="0" err="1">
                <a:solidFill>
                  <a:srgbClr val="FF8000"/>
                </a:solidFill>
                <a:latin typeface="Calibri" charset="0"/>
                <a:cs typeface="Arial Unicode MS" charset="0"/>
              </a:rPr>
              <a:t>Angiogénesis</a:t>
            </a:r>
            <a:r>
              <a:rPr lang="en-US" sz="3200" b="1" dirty="0">
                <a:solidFill>
                  <a:srgbClr val="FF8000"/>
                </a:solidFill>
                <a:latin typeface="Calibri" charset="0"/>
                <a:cs typeface="Arial Unicode MS" charset="0"/>
              </a:rPr>
              <a:t>: </a:t>
            </a:r>
            <a:r>
              <a:rPr lang="en-US" sz="3200" b="1" dirty="0" err="1">
                <a:solidFill>
                  <a:srgbClr val="FF8000"/>
                </a:solidFill>
                <a:latin typeface="Calibri" charset="0"/>
                <a:cs typeface="Arial Unicode MS" charset="0"/>
              </a:rPr>
              <a:t>integrina</a:t>
            </a:r>
            <a:r>
              <a:rPr lang="en-US" sz="3200" b="1" dirty="0">
                <a:solidFill>
                  <a:srgbClr val="FF8000"/>
                </a:solidFill>
                <a:latin typeface="Calibri" charset="0"/>
                <a:cs typeface="Arial Unicode MS" charset="0"/>
              </a:rPr>
              <a:t> </a:t>
            </a:r>
            <a:r>
              <a:rPr lang="en-US" sz="3200" b="1" dirty="0">
                <a:solidFill>
                  <a:srgbClr val="FF8000"/>
                </a:solidFill>
                <a:latin typeface="Symbol" charset="0"/>
                <a:cs typeface="Arial Unicode MS" charset="0"/>
              </a:rPr>
              <a:t>a</a:t>
            </a:r>
            <a:r>
              <a:rPr lang="en-US" sz="3200" b="1" baseline="-25000" dirty="0">
                <a:solidFill>
                  <a:srgbClr val="FF8000"/>
                </a:solidFill>
                <a:latin typeface="Calibri" charset="0"/>
                <a:cs typeface="Arial Unicode MS" charset="0"/>
              </a:rPr>
              <a:t>v</a:t>
            </a:r>
            <a:r>
              <a:rPr lang="en-US" sz="3200" b="1" dirty="0">
                <a:solidFill>
                  <a:srgbClr val="FF8000"/>
                </a:solidFill>
                <a:latin typeface="Symbol" charset="0"/>
                <a:cs typeface="Arial Unicode MS" charset="0"/>
              </a:rPr>
              <a:t>b</a:t>
            </a:r>
            <a:r>
              <a:rPr lang="en-US" sz="3200" b="1" baseline="-25000" dirty="0">
                <a:solidFill>
                  <a:srgbClr val="FF8000"/>
                </a:solidFill>
                <a:latin typeface="Calibri" charset="0"/>
                <a:cs typeface="Arial Unicode MS" charset="0"/>
              </a:rPr>
              <a:t>3</a:t>
            </a:r>
          </a:p>
        </p:txBody>
      </p:sp>
      <p:pic>
        <p:nvPicPr>
          <p:cNvPr id="10" name="Marcador de contenido 4">
            <a:extLst>
              <a:ext uri="{FF2B5EF4-FFF2-40B4-BE49-F238E27FC236}">
                <a16:creationId xmlns:a16="http://schemas.microsoft.com/office/drawing/2014/main" id="{49A91020-D10E-364E-BCBD-7C6EFD6A40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9" t="29282" r="10554" b="3550"/>
          <a:stretch/>
        </p:blipFill>
        <p:spPr>
          <a:xfrm>
            <a:off x="1298051" y="1308107"/>
            <a:ext cx="6572250" cy="2957512"/>
          </a:xfrm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FFB29C23-2313-E041-A174-39AD71C4A140}"/>
              </a:ext>
            </a:extLst>
          </p:cNvPr>
          <p:cNvGrpSpPr/>
          <p:nvPr/>
        </p:nvGrpSpPr>
        <p:grpSpPr>
          <a:xfrm>
            <a:off x="745719" y="6115276"/>
            <a:ext cx="3071541" cy="466953"/>
            <a:chOff x="767493" y="5791200"/>
            <a:chExt cx="5445471" cy="817367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22AC3517-7517-7C43-99D4-740C5D93D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7493" y="5791200"/>
              <a:ext cx="758984" cy="817367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52F09F33-C329-2247-9926-7F53BDEC1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54065" y="5848255"/>
              <a:ext cx="750661" cy="750661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118A7393-F9E2-3948-B9E5-194CA9C4F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2186" y="5891604"/>
              <a:ext cx="1130778" cy="629156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6193E4B5-F35B-2C47-A987-B952A5309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2314" y="5889962"/>
              <a:ext cx="1376675" cy="619174"/>
            </a:xfrm>
            <a:prstGeom prst="rect">
              <a:avLst/>
            </a:prstGeom>
          </p:spPr>
        </p:pic>
      </p:grpSp>
      <p:sp>
        <p:nvSpPr>
          <p:cNvPr id="18" name="2 Marcador de contenido">
            <a:extLst>
              <a:ext uri="{FF2B5EF4-FFF2-40B4-BE49-F238E27FC236}">
                <a16:creationId xmlns:a16="http://schemas.microsoft.com/office/drawing/2014/main" id="{590667B0-3266-924B-8FE8-1A037D761CE7}"/>
              </a:ext>
            </a:extLst>
          </p:cNvPr>
          <p:cNvSpPr txBox="1">
            <a:spLocks/>
          </p:cNvSpPr>
          <p:nvPr/>
        </p:nvSpPr>
        <p:spPr>
          <a:xfrm>
            <a:off x="639232" y="4411578"/>
            <a:ext cx="8001000" cy="41143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altLang="es-MX" sz="1969" b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Expresión de la integrina </a:t>
            </a:r>
            <a:r>
              <a:rPr lang="es-ES_tradnl" altLang="es-MX" sz="1969" b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α</a:t>
            </a:r>
            <a:r>
              <a:rPr lang="es-ES_tradnl" altLang="es-MX" sz="1969" b="1" baseline="-25000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</a:t>
            </a:r>
            <a:r>
              <a:rPr lang="es-ES_tradnl" altLang="es-MX" sz="1969" b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β</a:t>
            </a:r>
            <a:r>
              <a:rPr lang="es-ES_tradnl" altLang="es-MX" sz="1969" b="1" baseline="-25000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3</a:t>
            </a:r>
            <a:r>
              <a:rPr lang="es-MX" altLang="es-MX" sz="1969" b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en tumores más agresivos </a:t>
            </a:r>
            <a:r>
              <a:rPr lang="es-MX" altLang="es-MX" sz="1969" b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Wingdings" pitchFamily="2" charset="2"/>
              </a:rPr>
              <a:t> papel en la migración, invasión y actividad metastásica.</a:t>
            </a:r>
          </a:p>
          <a:p>
            <a:pPr marL="0" indent="0" algn="ctr">
              <a:buNone/>
            </a:pPr>
            <a:r>
              <a:rPr lang="es-MX" altLang="es-MX" sz="1969" b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Wingdings" pitchFamily="2" charset="2"/>
              </a:rPr>
              <a:t>Evaluación no invasiva de la expresión de la integrina.</a:t>
            </a:r>
          </a:p>
          <a:p>
            <a:pPr marL="0" indent="0" algn="ctr">
              <a:buNone/>
            </a:pPr>
            <a:r>
              <a:rPr lang="es-MX" altLang="es-MX" sz="1969" b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Wingdings" pitchFamily="2" charset="2"/>
              </a:rPr>
              <a:t>Útil en la planeación y evaluación de terapias blanco antiangiogénicas</a:t>
            </a:r>
          </a:p>
          <a:p>
            <a:pPr algn="ctr">
              <a:buFont typeface="Wingdings 2" pitchFamily="2" charset="2"/>
              <a:buNone/>
            </a:pPr>
            <a:endParaRPr lang="es-MX" altLang="es-MX" sz="1969" b="1" dirty="0">
              <a:solidFill>
                <a:srgbClr val="0070C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6373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35F025-988E-CE49-9F99-989884CF3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9641" y="4518809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s-MX" sz="2800" b="1" dirty="0">
                <a:solidFill>
                  <a:srgbClr val="0070C0"/>
                </a:solidFill>
                <a:latin typeface="Arial Rounded MT Bold" panose="020F0704030504030204" pitchFamily="34" charset="77"/>
              </a:rPr>
              <a:t>Estadificación</a:t>
            </a:r>
            <a:br>
              <a:rPr lang="es-MX" sz="2800" b="1" dirty="0">
                <a:solidFill>
                  <a:srgbClr val="0070C0"/>
                </a:solidFill>
                <a:latin typeface="Arial Rounded MT Bold" panose="020F0704030504030204" pitchFamily="34" charset="77"/>
              </a:rPr>
            </a:br>
            <a:r>
              <a:rPr lang="es-MX" sz="2800" b="1" dirty="0">
                <a:solidFill>
                  <a:srgbClr val="0070C0"/>
                </a:solidFill>
                <a:latin typeface="Arial Rounded MT Bold" panose="020F0704030504030204" pitchFamily="34" charset="77"/>
              </a:rPr>
              <a:t>Recurrencia bioquímica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82E499F-FB44-D743-B414-A473DA061BAC}"/>
              </a:ext>
            </a:extLst>
          </p:cNvPr>
          <p:cNvSpPr txBox="1">
            <a:spLocks noChangeArrowheads="1"/>
          </p:cNvSpPr>
          <p:nvPr/>
        </p:nvSpPr>
        <p:spPr>
          <a:xfrm>
            <a:off x="674687" y="517258"/>
            <a:ext cx="7772400" cy="1143000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8000"/>
                </a:solidFill>
                <a:latin typeface="Arial"/>
                <a:cs typeface="Arial"/>
              </a:rPr>
              <a:t>68Ga/18F-PSMA: </a:t>
            </a:r>
            <a:r>
              <a:rPr lang="en-US" sz="3200" b="1" dirty="0" err="1">
                <a:solidFill>
                  <a:srgbClr val="FF8000"/>
                </a:solidFill>
                <a:latin typeface="Arial"/>
                <a:cs typeface="Arial"/>
              </a:rPr>
              <a:t>antígeno</a:t>
            </a:r>
            <a:r>
              <a:rPr lang="en-US" sz="3200" b="1" dirty="0">
                <a:solidFill>
                  <a:srgbClr val="FF8000"/>
                </a:solidFill>
                <a:latin typeface="Arial"/>
                <a:cs typeface="Arial"/>
              </a:rPr>
              <a:t> </a:t>
            </a:r>
            <a:r>
              <a:rPr lang="en-US" sz="3200" b="1" dirty="0" err="1">
                <a:solidFill>
                  <a:srgbClr val="FF8000"/>
                </a:solidFill>
                <a:latin typeface="Arial"/>
                <a:cs typeface="Arial"/>
              </a:rPr>
              <a:t>prostático</a:t>
            </a:r>
            <a:r>
              <a:rPr lang="en-US" sz="3200" b="1" dirty="0">
                <a:solidFill>
                  <a:srgbClr val="FF8000"/>
                </a:solidFill>
                <a:latin typeface="Arial"/>
                <a:cs typeface="Arial"/>
              </a:rPr>
              <a:t> </a:t>
            </a:r>
            <a:r>
              <a:rPr lang="en-US" sz="3200" b="1" dirty="0" err="1">
                <a:solidFill>
                  <a:srgbClr val="FF8000"/>
                </a:solidFill>
                <a:latin typeface="Arial"/>
                <a:cs typeface="Arial"/>
              </a:rPr>
              <a:t>específico</a:t>
            </a:r>
            <a:r>
              <a:rPr lang="en-US" sz="3200" b="1" dirty="0">
                <a:solidFill>
                  <a:srgbClr val="FF8000"/>
                </a:solidFill>
                <a:latin typeface="Arial"/>
                <a:cs typeface="Arial"/>
              </a:rPr>
              <a:t> de </a:t>
            </a:r>
            <a:r>
              <a:rPr lang="en-US" sz="3200" b="1" dirty="0" err="1">
                <a:solidFill>
                  <a:srgbClr val="FF8000"/>
                </a:solidFill>
                <a:latin typeface="Arial"/>
                <a:cs typeface="Arial"/>
              </a:rPr>
              <a:t>membrana</a:t>
            </a:r>
            <a:endParaRPr lang="en-US" sz="3200" b="1" dirty="0">
              <a:solidFill>
                <a:srgbClr val="FF8000"/>
              </a:solidFill>
              <a:latin typeface="Arial"/>
              <a:cs typeface="Arial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C7FB555F-E5C8-6949-94C2-A9E2DF265713}"/>
              </a:ext>
            </a:extLst>
          </p:cNvPr>
          <p:cNvGrpSpPr/>
          <p:nvPr/>
        </p:nvGrpSpPr>
        <p:grpSpPr>
          <a:xfrm>
            <a:off x="745719" y="6115276"/>
            <a:ext cx="3071541" cy="466953"/>
            <a:chOff x="767493" y="5791200"/>
            <a:chExt cx="5445471" cy="817367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503F0BA1-B0A1-8344-97DA-37F61DE56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7493" y="5791200"/>
              <a:ext cx="758984" cy="817367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D559C5A4-2765-5046-85B9-49A1C100D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4065" y="5848255"/>
              <a:ext cx="750661" cy="750661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26A29023-0CAD-6746-B60F-7511FE9D1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2186" y="5891604"/>
              <a:ext cx="1130778" cy="629156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C095A67D-ABFA-F34E-BD84-C82CF286E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2314" y="5889962"/>
              <a:ext cx="1376675" cy="619174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C2EE3809-548A-C24F-82A2-8E11B258DD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74"/>
          <a:stretch/>
        </p:blipFill>
        <p:spPr>
          <a:xfrm>
            <a:off x="786608" y="1660258"/>
            <a:ext cx="2085775" cy="418411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08E49EA-ADCD-D24E-B073-06B496F55E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18" b="55163"/>
          <a:stretch/>
        </p:blipFill>
        <p:spPr>
          <a:xfrm>
            <a:off x="2984304" y="2385003"/>
            <a:ext cx="5653085" cy="184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866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Picture 2">
            <a:extLst>
              <a:ext uri="{FF2B5EF4-FFF2-40B4-BE49-F238E27FC236}">
                <a16:creationId xmlns:a16="http://schemas.microsoft.com/office/drawing/2014/main" id="{2BD5338E-87F4-8F46-80B3-B9E75DAFC6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150971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s-ES" altLang="es-MX" sz="1800"/>
          </a:p>
        </p:txBody>
      </p:sp>
      <p:grpSp>
        <p:nvGrpSpPr>
          <p:cNvPr id="79875" name="Group 11">
            <a:extLst>
              <a:ext uri="{FF2B5EF4-FFF2-40B4-BE49-F238E27FC236}">
                <a16:creationId xmlns:a16="http://schemas.microsoft.com/office/drawing/2014/main" id="{9B52B7CB-5677-5B4A-B71A-A05F4D0F59E9}"/>
              </a:ext>
            </a:extLst>
          </p:cNvPr>
          <p:cNvGrpSpPr>
            <a:grpSpLocks/>
          </p:cNvGrpSpPr>
          <p:nvPr/>
        </p:nvGrpSpPr>
        <p:grpSpPr bwMode="auto">
          <a:xfrm>
            <a:off x="1354664" y="1964264"/>
            <a:ext cx="2238011" cy="3890914"/>
            <a:chOff x="456" y="672"/>
            <a:chExt cx="2040" cy="3552"/>
          </a:xfrm>
        </p:grpSpPr>
        <p:pic>
          <p:nvPicPr>
            <p:cNvPr id="79882" name="Picture 4">
              <a:extLst>
                <a:ext uri="{FF2B5EF4-FFF2-40B4-BE49-F238E27FC236}">
                  <a16:creationId xmlns:a16="http://schemas.microsoft.com/office/drawing/2014/main" id="{D3724B4D-A20C-8244-BC7F-DB769253B6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818"/>
            <a:stretch>
              <a:fillRect/>
            </a:stretch>
          </p:blipFill>
          <p:spPr bwMode="auto">
            <a:xfrm>
              <a:off x="458" y="672"/>
              <a:ext cx="2038" cy="3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883" name="Rectangle 5">
              <a:extLst>
                <a:ext uri="{FF2B5EF4-FFF2-40B4-BE49-F238E27FC236}">
                  <a16:creationId xmlns:a16="http://schemas.microsoft.com/office/drawing/2014/main" id="{1062734A-4224-E642-8079-52A8CB4461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" y="672"/>
              <a:ext cx="192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s-MX" altLang="es-MX" sz="1800"/>
            </a:p>
          </p:txBody>
        </p:sp>
      </p:grpSp>
      <p:grpSp>
        <p:nvGrpSpPr>
          <p:cNvPr id="79876" name="Group 10">
            <a:extLst>
              <a:ext uri="{FF2B5EF4-FFF2-40B4-BE49-F238E27FC236}">
                <a16:creationId xmlns:a16="http://schemas.microsoft.com/office/drawing/2014/main" id="{C4451EDC-1DA8-E847-B9D8-8CB8703BC4B6}"/>
              </a:ext>
            </a:extLst>
          </p:cNvPr>
          <p:cNvGrpSpPr>
            <a:grpSpLocks/>
          </p:cNvGrpSpPr>
          <p:nvPr/>
        </p:nvGrpSpPr>
        <p:grpSpPr bwMode="auto">
          <a:xfrm>
            <a:off x="4533632" y="2135958"/>
            <a:ext cx="3064933" cy="2328333"/>
            <a:chOff x="3072" y="1495"/>
            <a:chExt cx="2304" cy="1721"/>
          </a:xfrm>
        </p:grpSpPr>
        <p:pic>
          <p:nvPicPr>
            <p:cNvPr id="79880" name="Picture 7">
              <a:extLst>
                <a:ext uri="{FF2B5EF4-FFF2-40B4-BE49-F238E27FC236}">
                  <a16:creationId xmlns:a16="http://schemas.microsoft.com/office/drawing/2014/main" id="{625AC4E2-C356-0146-9AE9-12F374172E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779"/>
            <a:stretch>
              <a:fillRect/>
            </a:stretch>
          </p:blipFill>
          <p:spPr bwMode="auto">
            <a:xfrm>
              <a:off x="3072" y="1495"/>
              <a:ext cx="2304" cy="1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881" name="Rectangle 8">
              <a:extLst>
                <a:ext uri="{FF2B5EF4-FFF2-40B4-BE49-F238E27FC236}">
                  <a16:creationId xmlns:a16="http://schemas.microsoft.com/office/drawing/2014/main" id="{9C99B817-87AA-A648-811E-B969721BC3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1508"/>
              <a:ext cx="192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s-MX" altLang="es-MX" sz="1800"/>
            </a:p>
          </p:txBody>
        </p:sp>
      </p:grpSp>
      <p:sp>
        <p:nvSpPr>
          <p:cNvPr id="79877" name="CuadroTexto 2">
            <a:extLst>
              <a:ext uri="{FF2B5EF4-FFF2-40B4-BE49-F238E27FC236}">
                <a16:creationId xmlns:a16="http://schemas.microsoft.com/office/drawing/2014/main" id="{6E5A9E08-978B-124B-8D8C-8F49795AD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1263" y="6392863"/>
            <a:ext cx="230749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s-ES" altLang="es-MX" sz="1200" dirty="0"/>
              <a:t>Imágenes cortesía CT Scanner</a:t>
            </a:r>
          </a:p>
        </p:txBody>
      </p:sp>
      <p:sp>
        <p:nvSpPr>
          <p:cNvPr id="79878" name="CuadroTexto 3">
            <a:extLst>
              <a:ext uri="{FF2B5EF4-FFF2-40B4-BE49-F238E27FC236}">
                <a16:creationId xmlns:a16="http://schemas.microsoft.com/office/drawing/2014/main" id="{4EFC84D8-2A4A-004C-A393-532B111BC7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3122" y="1566275"/>
            <a:ext cx="1146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s-ES" altLang="es-MX" sz="1800" b="1" dirty="0">
                <a:solidFill>
                  <a:srgbClr val="FF0000"/>
                </a:solidFill>
              </a:rPr>
              <a:t>18F-FDG</a:t>
            </a:r>
          </a:p>
        </p:txBody>
      </p:sp>
      <p:sp>
        <p:nvSpPr>
          <p:cNvPr id="79879" name="CuadroTexto 22">
            <a:extLst>
              <a:ext uri="{FF2B5EF4-FFF2-40B4-BE49-F238E27FC236}">
                <a16:creationId xmlns:a16="http://schemas.microsoft.com/office/drawing/2014/main" id="{C01969B0-3143-F54C-8F0A-F796E09C82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0647" y="1618722"/>
            <a:ext cx="1963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s-ES" altLang="es-MX" sz="1800" b="1" dirty="0">
                <a:solidFill>
                  <a:srgbClr val="FF0000"/>
                </a:solidFill>
              </a:rPr>
              <a:t>68Ga-DOTANOC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B4AE02D0-4994-A742-83D8-EE377ACD9C99}"/>
              </a:ext>
            </a:extLst>
          </p:cNvPr>
          <p:cNvGrpSpPr/>
          <p:nvPr/>
        </p:nvGrpSpPr>
        <p:grpSpPr>
          <a:xfrm>
            <a:off x="745719" y="6115276"/>
            <a:ext cx="3071541" cy="466953"/>
            <a:chOff x="767493" y="5791200"/>
            <a:chExt cx="5445471" cy="817367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2F9193B4-B5DB-4145-B54C-867AFD0BD4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7493" y="5791200"/>
              <a:ext cx="758984" cy="817367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F014B116-1C88-584E-B9BF-6DAC29216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54065" y="5848255"/>
              <a:ext cx="750661" cy="750661"/>
            </a:xfrm>
            <a:prstGeom prst="rect">
              <a:avLst/>
            </a:prstGeom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3A89840D-6681-B249-AD9B-9085EF94C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2186" y="5891604"/>
              <a:ext cx="1130778" cy="629156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041FACCE-73E0-5048-BEC8-2C9599D94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2314" y="5889962"/>
              <a:ext cx="1376675" cy="619174"/>
            </a:xfrm>
            <a:prstGeom prst="rect">
              <a:avLst/>
            </a:prstGeom>
          </p:spPr>
        </p:pic>
      </p:grpSp>
      <p:sp>
        <p:nvSpPr>
          <p:cNvPr id="20" name="Rectángulo 3">
            <a:extLst>
              <a:ext uri="{FF2B5EF4-FFF2-40B4-BE49-F238E27FC236}">
                <a16:creationId xmlns:a16="http://schemas.microsoft.com/office/drawing/2014/main" id="{32422E86-EAC7-EC41-AEBC-C2548D3D79C5}"/>
              </a:ext>
            </a:extLst>
          </p:cNvPr>
          <p:cNvSpPr txBox="1">
            <a:spLocks noChangeArrowheads="1"/>
          </p:cNvSpPr>
          <p:nvPr/>
        </p:nvSpPr>
        <p:spPr>
          <a:xfrm>
            <a:off x="674687" y="517258"/>
            <a:ext cx="7772400" cy="1143000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8000"/>
                </a:solidFill>
                <a:latin typeface="Arial"/>
                <a:cs typeface="Arial"/>
              </a:rPr>
              <a:t>68Ga-DOTANOC: </a:t>
            </a:r>
          </a:p>
          <a:p>
            <a:r>
              <a:rPr lang="en-US" sz="3200" b="1" dirty="0" err="1">
                <a:solidFill>
                  <a:srgbClr val="FF8000"/>
                </a:solidFill>
                <a:latin typeface="Arial"/>
                <a:cs typeface="Arial"/>
              </a:rPr>
              <a:t>análogos</a:t>
            </a:r>
            <a:r>
              <a:rPr lang="en-US" sz="3200" b="1" dirty="0">
                <a:solidFill>
                  <a:srgbClr val="FF8000"/>
                </a:solidFill>
                <a:latin typeface="Arial"/>
                <a:cs typeface="Arial"/>
              </a:rPr>
              <a:t> de </a:t>
            </a:r>
            <a:r>
              <a:rPr lang="en-US" sz="3200" b="1" dirty="0" err="1">
                <a:solidFill>
                  <a:srgbClr val="FF8000"/>
                </a:solidFill>
                <a:latin typeface="Arial"/>
                <a:cs typeface="Arial"/>
              </a:rPr>
              <a:t>somatostatina</a:t>
            </a:r>
            <a:endParaRPr lang="en-US" sz="3200" b="1" dirty="0">
              <a:solidFill>
                <a:srgbClr val="FF8000"/>
              </a:solidFill>
              <a:latin typeface="Arial"/>
              <a:cs typeface="Arial"/>
            </a:endParaRPr>
          </a:p>
        </p:txBody>
      </p:sp>
      <p:sp>
        <p:nvSpPr>
          <p:cNvPr id="21" name="CuadroTexto 22">
            <a:extLst>
              <a:ext uri="{FF2B5EF4-FFF2-40B4-BE49-F238E27FC236}">
                <a16:creationId xmlns:a16="http://schemas.microsoft.com/office/drawing/2014/main" id="{918CAFC6-9D8C-454A-AAFD-E524315AE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0780" y="4751384"/>
            <a:ext cx="46602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s-ES" altLang="es-MX" sz="1800" b="1" dirty="0">
                <a:solidFill>
                  <a:srgbClr val="0070C0"/>
                </a:solidFill>
              </a:rPr>
              <a:t>Evaluación de tumores </a:t>
            </a:r>
            <a:r>
              <a:rPr lang="es-ES" altLang="es-MX" sz="1800" b="1" dirty="0" err="1">
                <a:solidFill>
                  <a:srgbClr val="0070C0"/>
                </a:solidFill>
              </a:rPr>
              <a:t>neuroendócrinos</a:t>
            </a:r>
            <a:endParaRPr lang="es-ES" altLang="es-MX" sz="1800" b="1" dirty="0">
              <a:solidFill>
                <a:srgbClr val="0070C0"/>
              </a:solidFill>
            </a:endParaRPr>
          </a:p>
          <a:p>
            <a:pPr algn="ctr"/>
            <a:r>
              <a:rPr lang="es-ES" altLang="es-MX" sz="1800" b="1" dirty="0">
                <a:solidFill>
                  <a:srgbClr val="0070C0"/>
                </a:solidFill>
              </a:rPr>
              <a:t>Grado de </a:t>
            </a:r>
            <a:r>
              <a:rPr lang="es-ES" altLang="es-MX" sz="1800" b="1" dirty="0" err="1">
                <a:solidFill>
                  <a:srgbClr val="0070C0"/>
                </a:solidFill>
              </a:rPr>
              <a:t>desdiferenciación</a:t>
            </a:r>
            <a:r>
              <a:rPr lang="es-ES" altLang="es-MX" sz="1800" b="1" dirty="0">
                <a:solidFill>
                  <a:srgbClr val="0070C0"/>
                </a:solidFill>
              </a:rPr>
              <a:t> tumoral</a:t>
            </a:r>
          </a:p>
          <a:p>
            <a:pPr algn="ctr"/>
            <a:r>
              <a:rPr lang="es-ES" altLang="es-MX" sz="1800" b="1" dirty="0">
                <a:solidFill>
                  <a:srgbClr val="0070C0"/>
                </a:solidFill>
              </a:rPr>
              <a:t>Respuesta a tratamiento</a:t>
            </a:r>
          </a:p>
        </p:txBody>
      </p:sp>
    </p:spTree>
    <p:extLst>
      <p:ext uri="{BB962C8B-B14F-4D97-AF65-F5344CB8AC3E}">
        <p14:creationId xmlns:p14="http://schemas.microsoft.com/office/powerpoint/2010/main" val="4244806395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ángulo 2"/>
          <p:cNvSpPr>
            <a:spLocks noGrp="1" noChangeArrowheads="1"/>
          </p:cNvSpPr>
          <p:nvPr>
            <p:ph type="title" idx="4294967295"/>
          </p:nvPr>
        </p:nvSpPr>
        <p:spPr>
          <a:xfrm>
            <a:off x="503591" y="162368"/>
            <a:ext cx="7772400" cy="1143000"/>
          </a:xfrm>
        </p:spPr>
        <p:txBody>
          <a:bodyPr/>
          <a:lstStyle/>
          <a:p>
            <a:r>
              <a:rPr lang="en-US" sz="3200" b="1" dirty="0">
                <a:solidFill>
                  <a:srgbClr val="FF8000"/>
                </a:solidFill>
                <a:latin typeface="Arial"/>
                <a:cs typeface="Arial"/>
              </a:rPr>
              <a:t>Imagen Molecular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C352CDAB-C04B-7E43-AAA2-8C766C306DAF}"/>
              </a:ext>
            </a:extLst>
          </p:cNvPr>
          <p:cNvGrpSpPr/>
          <p:nvPr/>
        </p:nvGrpSpPr>
        <p:grpSpPr>
          <a:xfrm>
            <a:off x="745719" y="6115276"/>
            <a:ext cx="3071541" cy="466953"/>
            <a:chOff x="767493" y="5791200"/>
            <a:chExt cx="5445471" cy="817367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452DE094-248D-7241-88EC-930A5F726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7493" y="5791200"/>
              <a:ext cx="758984" cy="817367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5AB999EC-23F2-0344-B3C3-E1D8F9D2A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54065" y="5848255"/>
              <a:ext cx="750661" cy="750661"/>
            </a:xfrm>
            <a:prstGeom prst="rect">
              <a:avLst/>
            </a:prstGeom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F57BBD06-73CB-7E43-8E7C-CA11469CE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2186" y="5891604"/>
              <a:ext cx="1130778" cy="629156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AFC30DA3-6647-EA43-85F5-F31225B48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2314" y="5889962"/>
              <a:ext cx="1376675" cy="619174"/>
            </a:xfrm>
            <a:prstGeom prst="rect">
              <a:avLst/>
            </a:prstGeom>
          </p:spPr>
        </p:pic>
      </p:grp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E4ECB7AD-8051-674A-A4E0-2EB979B905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8924142"/>
              </p:ext>
            </p:extLst>
          </p:nvPr>
        </p:nvGraphicFramePr>
        <p:xfrm>
          <a:off x="723252" y="2518693"/>
          <a:ext cx="7731635" cy="249428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1546327">
                  <a:extLst>
                    <a:ext uri="{9D8B030D-6E8A-4147-A177-3AD203B41FA5}">
                      <a16:colId xmlns:a16="http://schemas.microsoft.com/office/drawing/2014/main" val="4244552742"/>
                    </a:ext>
                  </a:extLst>
                </a:gridCol>
                <a:gridCol w="1653064">
                  <a:extLst>
                    <a:ext uri="{9D8B030D-6E8A-4147-A177-3AD203B41FA5}">
                      <a16:colId xmlns:a16="http://schemas.microsoft.com/office/drawing/2014/main" val="3031446677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136640023"/>
                    </a:ext>
                  </a:extLst>
                </a:gridCol>
                <a:gridCol w="1643270">
                  <a:extLst>
                    <a:ext uri="{9D8B030D-6E8A-4147-A177-3AD203B41FA5}">
                      <a16:colId xmlns:a16="http://schemas.microsoft.com/office/drawing/2014/main" val="2246349787"/>
                    </a:ext>
                  </a:extLst>
                </a:gridCol>
                <a:gridCol w="1364974">
                  <a:extLst>
                    <a:ext uri="{9D8B030D-6E8A-4147-A177-3AD203B41FA5}">
                      <a16:colId xmlns:a16="http://schemas.microsoft.com/office/drawing/2014/main" val="14493478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Características moleculares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Estadificación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Planeación de tratamiento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Pronóstico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8547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18F-FES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effectLst/>
                        </a:rPr>
                        <a:t>-/+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28694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30000">
                          <a:effectLst/>
                        </a:rPr>
                        <a:t>18</a:t>
                      </a:r>
                      <a:r>
                        <a:rPr lang="en-US" sz="1800">
                          <a:effectLst/>
                        </a:rPr>
                        <a:t>F-FLT</a:t>
                      </a:r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effectLst/>
                        </a:rPr>
                        <a:t>-/+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540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30000" dirty="0">
                          <a:effectLst/>
                        </a:rPr>
                        <a:t>18</a:t>
                      </a:r>
                      <a:r>
                        <a:rPr lang="en-US" sz="1800" dirty="0">
                          <a:effectLst/>
                        </a:rPr>
                        <a:t>F-FMISO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effectLst/>
                        </a:rPr>
                        <a:t>-/+</a:t>
                      </a:r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05541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30000" dirty="0">
                          <a:effectLst/>
                        </a:rPr>
                        <a:t>11</a:t>
                      </a:r>
                      <a:r>
                        <a:rPr lang="en-US" sz="1800" dirty="0">
                          <a:effectLst/>
                        </a:rPr>
                        <a:t>C-ChO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6731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</a:rPr>
                        <a:t>Anti- a</a:t>
                      </a:r>
                      <a:r>
                        <a:rPr lang="en-US" sz="1800" baseline="-25000" dirty="0">
                          <a:effectLst/>
                        </a:rPr>
                        <a:t>v</a:t>
                      </a:r>
                      <a:r>
                        <a:rPr lang="en-US" sz="1800" dirty="0">
                          <a:effectLst/>
                        </a:rPr>
                        <a:t>b</a:t>
                      </a:r>
                      <a:r>
                        <a:rPr lang="en-US" sz="1800" baseline="-25000" dirty="0">
                          <a:effectLst/>
                        </a:rPr>
                        <a:t>3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16339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93219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id="{F37EDFFE-1599-8F41-B6FC-6D402C2312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8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8" b="1390"/>
          <a:stretch/>
        </p:blipFill>
        <p:spPr bwMode="auto">
          <a:xfrm>
            <a:off x="2409670" y="1334146"/>
            <a:ext cx="4091140" cy="477123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35E610A2-0CCE-1941-8C45-662ADB7F4698}"/>
              </a:ext>
            </a:extLst>
          </p:cNvPr>
          <p:cNvGrpSpPr/>
          <p:nvPr/>
        </p:nvGrpSpPr>
        <p:grpSpPr>
          <a:xfrm>
            <a:off x="745719" y="6115276"/>
            <a:ext cx="3071541" cy="466953"/>
            <a:chOff x="767493" y="5791200"/>
            <a:chExt cx="5445471" cy="817367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BDEC9529-47E0-364F-B799-C8A14C116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7493" y="5791200"/>
              <a:ext cx="758984" cy="817367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662AF157-3A6D-4746-BC4E-6FB57B1AF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54065" y="5848255"/>
              <a:ext cx="750661" cy="750661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ECCF51C2-36F0-3E49-9C84-30A838475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2186" y="5891604"/>
              <a:ext cx="1130778" cy="629156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EE1A9CAF-EA55-DF42-AF01-A3171D272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2314" y="5889962"/>
              <a:ext cx="1376675" cy="619174"/>
            </a:xfrm>
            <a:prstGeom prst="rect">
              <a:avLst/>
            </a:prstGeom>
          </p:spPr>
        </p:pic>
      </p:grpSp>
      <p:pic>
        <p:nvPicPr>
          <p:cNvPr id="14" name="Picture 7">
            <a:extLst>
              <a:ext uri="{FF2B5EF4-FFF2-40B4-BE49-F238E27FC236}">
                <a16:creationId xmlns:a16="http://schemas.microsoft.com/office/drawing/2014/main" id="{B5FA21B8-10F7-1745-BB79-79CA8BF16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740" y="3908396"/>
            <a:ext cx="1065212" cy="142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617C4C3B-8F89-BD45-83A9-250AF7AB7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522" y="3799001"/>
            <a:ext cx="1604671" cy="1184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29AE7C75-B542-8442-A912-5FDE9E383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758" y="2427401"/>
            <a:ext cx="1610242" cy="114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876E1722-FC67-9A4D-9229-BFBF4830E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620" y="2503007"/>
            <a:ext cx="1295993" cy="1295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" name="Rectangle 2">
            <a:extLst>
              <a:ext uri="{FF2B5EF4-FFF2-40B4-BE49-F238E27FC236}">
                <a16:creationId xmlns:a16="http://schemas.microsoft.com/office/drawing/2014/main" id="{643A7226-5673-1F4E-98F6-84500CDE04F7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60273"/>
            <a:ext cx="8801099" cy="1714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altLang="es-MX" sz="4000" b="1" dirty="0">
                <a:solidFill>
                  <a:srgbClr val="FF6600"/>
                </a:solidFill>
                <a:ea typeface="ＭＳ Ｐゴシック" panose="020B0600070205080204" pitchFamily="34" charset="-128"/>
              </a:rPr>
              <a:t> Teranóstico: un mismo blanco molecular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D78FFA6-E6C7-6E43-BCEC-B3303D39E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81066C4-183F-3E43-BEAA-6798E73D14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768" y="3415078"/>
            <a:ext cx="1264445" cy="926382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391D4110-2943-624A-A0A6-A7A28279CFA7}"/>
              </a:ext>
            </a:extLst>
          </p:cNvPr>
          <p:cNvSpPr txBox="1"/>
          <p:nvPr/>
        </p:nvSpPr>
        <p:spPr>
          <a:xfrm>
            <a:off x="6068296" y="6428440"/>
            <a:ext cx="29209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700" dirty="0"/>
              <a:t>Cortesía Dr. Michel Herranz Hospital Unviersitario Santiago de Compostela</a:t>
            </a:r>
          </a:p>
        </p:txBody>
      </p:sp>
    </p:spTree>
    <p:extLst>
      <p:ext uri="{BB962C8B-B14F-4D97-AF65-F5344CB8AC3E}">
        <p14:creationId xmlns:p14="http://schemas.microsoft.com/office/powerpoint/2010/main" val="13165406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id="{F37EDFFE-1599-8F41-B6FC-6D402C2312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8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8" b="1390"/>
          <a:stretch/>
        </p:blipFill>
        <p:spPr bwMode="auto">
          <a:xfrm>
            <a:off x="2409670" y="1334146"/>
            <a:ext cx="4091140" cy="477123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35E610A2-0CCE-1941-8C45-662ADB7F4698}"/>
              </a:ext>
            </a:extLst>
          </p:cNvPr>
          <p:cNvGrpSpPr/>
          <p:nvPr/>
        </p:nvGrpSpPr>
        <p:grpSpPr>
          <a:xfrm>
            <a:off x="745719" y="6115276"/>
            <a:ext cx="3071541" cy="466953"/>
            <a:chOff x="767493" y="5791200"/>
            <a:chExt cx="5445471" cy="817367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BDEC9529-47E0-364F-B799-C8A14C116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7493" y="5791200"/>
              <a:ext cx="758984" cy="817367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662AF157-3A6D-4746-BC4E-6FB57B1AF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54065" y="5848255"/>
              <a:ext cx="750661" cy="750661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ECCF51C2-36F0-3E49-9C84-30A838475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2186" y="5891604"/>
              <a:ext cx="1130778" cy="629156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EE1A9CAF-EA55-DF42-AF01-A3171D272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2314" y="5889962"/>
              <a:ext cx="1376675" cy="619174"/>
            </a:xfrm>
            <a:prstGeom prst="rect">
              <a:avLst/>
            </a:prstGeom>
          </p:spPr>
        </p:pic>
      </p:grpSp>
      <p:pic>
        <p:nvPicPr>
          <p:cNvPr id="14" name="Picture 7">
            <a:extLst>
              <a:ext uri="{FF2B5EF4-FFF2-40B4-BE49-F238E27FC236}">
                <a16:creationId xmlns:a16="http://schemas.microsoft.com/office/drawing/2014/main" id="{B5FA21B8-10F7-1745-BB79-79CA8BF16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740" y="3908396"/>
            <a:ext cx="1065212" cy="142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617C4C3B-8F89-BD45-83A9-250AF7AB7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522" y="3799001"/>
            <a:ext cx="1604671" cy="1184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29AE7C75-B542-8442-A912-5FDE9E383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758" y="2427401"/>
            <a:ext cx="1610242" cy="114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876E1722-FC67-9A4D-9229-BFBF4830E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620" y="2503007"/>
            <a:ext cx="1295993" cy="1295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" name="Rectangle 2">
            <a:extLst>
              <a:ext uri="{FF2B5EF4-FFF2-40B4-BE49-F238E27FC236}">
                <a16:creationId xmlns:a16="http://schemas.microsoft.com/office/drawing/2014/main" id="{643A7226-5673-1F4E-98F6-84500CDE04F7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60273"/>
            <a:ext cx="8801099" cy="1714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altLang="es-MX" sz="4000" b="1" dirty="0">
                <a:solidFill>
                  <a:srgbClr val="FF6600"/>
                </a:solidFill>
                <a:ea typeface="ＭＳ Ｐゴシック" panose="020B0600070205080204" pitchFamily="34" charset="-128"/>
              </a:rPr>
              <a:t> Teranóstico: un mismo blanco molecular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81066C4-183F-3E43-BEAA-6798E73D14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768" y="3415078"/>
            <a:ext cx="1264445" cy="926382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391D4110-2943-624A-A0A6-A7A28279CFA7}"/>
              </a:ext>
            </a:extLst>
          </p:cNvPr>
          <p:cNvSpPr txBox="1"/>
          <p:nvPr/>
        </p:nvSpPr>
        <p:spPr>
          <a:xfrm>
            <a:off x="6068296" y="6428440"/>
            <a:ext cx="29209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700" dirty="0"/>
              <a:t>Cortesía Dr. Michel Herranz Hospital Unviersitario Santiago de Compostela</a:t>
            </a: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3E99244C-20C4-DF48-AB13-749954D65AEA}"/>
              </a:ext>
            </a:extLst>
          </p:cNvPr>
          <p:cNvSpPr txBox="1">
            <a:spLocks noChangeArrowheads="1"/>
          </p:cNvSpPr>
          <p:nvPr/>
        </p:nvSpPr>
        <p:spPr>
          <a:xfrm>
            <a:off x="589418" y="813861"/>
            <a:ext cx="2293362" cy="13857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altLang="es-MX" sz="3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br>
              <a:rPr lang="es-MX" altLang="es-MX" sz="3600" dirty="0">
                <a:solidFill>
                  <a:srgbClr val="FF0000"/>
                </a:solidFill>
                <a:ea typeface="ＭＳ Ｐゴシック" panose="020B0600070205080204" pitchFamily="34" charset="-128"/>
              </a:rPr>
            </a:br>
            <a:r>
              <a:rPr lang="es-MX" altLang="es-MX" sz="3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diagnóstico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1847C3F1-D3BC-4B44-ACA9-65993425CAD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52" t="3648" r="35438" b="3984"/>
          <a:stretch/>
        </p:blipFill>
        <p:spPr>
          <a:xfrm>
            <a:off x="656591" y="2021058"/>
            <a:ext cx="1989157" cy="383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2280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id="{F37EDFFE-1599-8F41-B6FC-6D402C2312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8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8" b="1390"/>
          <a:stretch/>
        </p:blipFill>
        <p:spPr bwMode="auto">
          <a:xfrm>
            <a:off x="2409670" y="1334146"/>
            <a:ext cx="4091140" cy="477123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35E610A2-0CCE-1941-8C45-662ADB7F4698}"/>
              </a:ext>
            </a:extLst>
          </p:cNvPr>
          <p:cNvGrpSpPr/>
          <p:nvPr/>
        </p:nvGrpSpPr>
        <p:grpSpPr>
          <a:xfrm>
            <a:off x="745719" y="6115276"/>
            <a:ext cx="3071541" cy="466953"/>
            <a:chOff x="767493" y="5791200"/>
            <a:chExt cx="5445471" cy="817367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BDEC9529-47E0-364F-B799-C8A14C116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7493" y="5791200"/>
              <a:ext cx="758984" cy="817367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662AF157-3A6D-4746-BC4E-6FB57B1AF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54065" y="5848255"/>
              <a:ext cx="750661" cy="750661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ECCF51C2-36F0-3E49-9C84-30A838475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2186" y="5891604"/>
              <a:ext cx="1130778" cy="629156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EE1A9CAF-EA55-DF42-AF01-A3171D272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2314" y="5889962"/>
              <a:ext cx="1376675" cy="619174"/>
            </a:xfrm>
            <a:prstGeom prst="rect">
              <a:avLst/>
            </a:prstGeom>
          </p:spPr>
        </p:pic>
      </p:grpSp>
      <p:pic>
        <p:nvPicPr>
          <p:cNvPr id="14" name="Picture 7">
            <a:extLst>
              <a:ext uri="{FF2B5EF4-FFF2-40B4-BE49-F238E27FC236}">
                <a16:creationId xmlns:a16="http://schemas.microsoft.com/office/drawing/2014/main" id="{B5FA21B8-10F7-1745-BB79-79CA8BF16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740" y="3908396"/>
            <a:ext cx="1065212" cy="142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617C4C3B-8F89-BD45-83A9-250AF7AB7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522" y="3799001"/>
            <a:ext cx="1604671" cy="1184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29AE7C75-B542-8442-A912-5FDE9E383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758" y="2427401"/>
            <a:ext cx="1610242" cy="114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876E1722-FC67-9A4D-9229-BFBF4830E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620" y="2503007"/>
            <a:ext cx="1295993" cy="1295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" name="Rectangle 2">
            <a:extLst>
              <a:ext uri="{FF2B5EF4-FFF2-40B4-BE49-F238E27FC236}">
                <a16:creationId xmlns:a16="http://schemas.microsoft.com/office/drawing/2014/main" id="{643A7226-5673-1F4E-98F6-84500CDE04F7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60273"/>
            <a:ext cx="8801099" cy="1714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altLang="es-MX" sz="4000" b="1" dirty="0">
                <a:solidFill>
                  <a:srgbClr val="FF6600"/>
                </a:solidFill>
                <a:ea typeface="ＭＳ Ｐゴシック" panose="020B0600070205080204" pitchFamily="34" charset="-128"/>
              </a:rPr>
              <a:t> Teranóstico: un mismo blanco molecular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D78FFA6-E6C7-6E43-BCEC-B3303D39E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81066C4-183F-3E43-BEAA-6798E73D14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768" y="3415078"/>
            <a:ext cx="1264445" cy="926382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391D4110-2943-624A-A0A6-A7A28279CFA7}"/>
              </a:ext>
            </a:extLst>
          </p:cNvPr>
          <p:cNvSpPr txBox="1"/>
          <p:nvPr/>
        </p:nvSpPr>
        <p:spPr>
          <a:xfrm>
            <a:off x="6068296" y="6428440"/>
            <a:ext cx="29209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700" dirty="0"/>
              <a:t>Cortesía Dr. Michel Herranz Hospital Unviersitario Santiago de Compostela</a:t>
            </a: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3E99244C-20C4-DF48-AB13-749954D65AEA}"/>
              </a:ext>
            </a:extLst>
          </p:cNvPr>
          <p:cNvSpPr txBox="1">
            <a:spLocks noChangeArrowheads="1"/>
          </p:cNvSpPr>
          <p:nvPr/>
        </p:nvSpPr>
        <p:spPr>
          <a:xfrm>
            <a:off x="589418" y="813861"/>
            <a:ext cx="2293362" cy="13857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altLang="es-MX" sz="3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br>
              <a:rPr lang="es-MX" altLang="es-MX" sz="3600" dirty="0">
                <a:solidFill>
                  <a:srgbClr val="FF0000"/>
                </a:solidFill>
                <a:ea typeface="ＭＳ Ｐゴシック" panose="020B0600070205080204" pitchFamily="34" charset="-128"/>
              </a:rPr>
            </a:br>
            <a:r>
              <a:rPr lang="es-MX" altLang="es-MX" sz="3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diagnóstico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4D0BB66B-D4DD-2544-AD37-65AB8D4FB5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47848" y="3908329"/>
            <a:ext cx="2391734" cy="1345351"/>
          </a:xfrm>
          <a:prstGeom prst="rect">
            <a:avLst/>
          </a:prstGeom>
        </p:spPr>
      </p:pic>
      <p:sp>
        <p:nvSpPr>
          <p:cNvPr id="26" name="Rectangle 2">
            <a:extLst>
              <a:ext uri="{FF2B5EF4-FFF2-40B4-BE49-F238E27FC236}">
                <a16:creationId xmlns:a16="http://schemas.microsoft.com/office/drawing/2014/main" id="{9FD9C135-8DA3-8146-A723-F9C636E1E7BB}"/>
              </a:ext>
            </a:extLst>
          </p:cNvPr>
          <p:cNvSpPr txBox="1">
            <a:spLocks noChangeArrowheads="1"/>
          </p:cNvSpPr>
          <p:nvPr/>
        </p:nvSpPr>
        <p:spPr>
          <a:xfrm>
            <a:off x="6460727" y="2659710"/>
            <a:ext cx="2928616" cy="17242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altLang="es-MX" sz="4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tratamiento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1847C3F1-D3BC-4B44-ACA9-65993425CAD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52" t="3648" r="35438" b="3984"/>
          <a:stretch/>
        </p:blipFill>
        <p:spPr>
          <a:xfrm>
            <a:off x="656591" y="2021058"/>
            <a:ext cx="1989157" cy="383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6418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48306E1A-D095-BE42-8C16-A0459A581705}"/>
              </a:ext>
            </a:extLst>
          </p:cNvPr>
          <p:cNvGrpSpPr/>
          <p:nvPr/>
        </p:nvGrpSpPr>
        <p:grpSpPr>
          <a:xfrm>
            <a:off x="745719" y="6115276"/>
            <a:ext cx="3071541" cy="466953"/>
            <a:chOff x="767493" y="5791200"/>
            <a:chExt cx="5445471" cy="817367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FEAD8A8E-7919-9D41-9CF7-341998B18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7493" y="5791200"/>
              <a:ext cx="758984" cy="817367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AB54843C-67C9-6940-A12C-8AF77FFDA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4065" y="5848255"/>
              <a:ext cx="750661" cy="750661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4C6AD83E-1350-BF44-87A4-F648B9F4A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2186" y="5891604"/>
              <a:ext cx="1130778" cy="629156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FE6B0BA3-6103-F147-A279-A2018FDDC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2314" y="5889962"/>
              <a:ext cx="1376675" cy="619174"/>
            </a:xfrm>
            <a:prstGeom prst="rect">
              <a:avLst/>
            </a:prstGeom>
          </p:spPr>
        </p:pic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79C5F32C-3844-9040-852B-72E03C94C422}"/>
              </a:ext>
            </a:extLst>
          </p:cNvPr>
          <p:cNvGrpSpPr/>
          <p:nvPr/>
        </p:nvGrpSpPr>
        <p:grpSpPr>
          <a:xfrm>
            <a:off x="446208" y="326644"/>
            <a:ext cx="5412427" cy="1871781"/>
            <a:chOff x="372500" y="525762"/>
            <a:chExt cx="5412427" cy="1871781"/>
          </a:xfrm>
        </p:grpSpPr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41E945CE-83AD-0C47-B2DB-807490B1D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500" y="525762"/>
              <a:ext cx="4826033" cy="1581555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D1263BBA-8149-684D-859D-94E2C5A5C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8416" y="2022253"/>
              <a:ext cx="2576511" cy="375290"/>
            </a:xfrm>
            <a:prstGeom prst="rect">
              <a:avLst/>
            </a:prstGeom>
          </p:spPr>
        </p:pic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A9075987-C1AB-BF42-A753-0F5B6DF6EA0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" b="44296"/>
          <a:stretch/>
        </p:blipFill>
        <p:spPr>
          <a:xfrm>
            <a:off x="2942045" y="2295269"/>
            <a:ext cx="5478598" cy="2601210"/>
          </a:xfrm>
          <a:prstGeom prst="rect">
            <a:avLst/>
          </a:prstGeom>
        </p:spPr>
      </p:pic>
      <p:grpSp>
        <p:nvGrpSpPr>
          <p:cNvPr id="22" name="Grupo 21">
            <a:extLst>
              <a:ext uri="{FF2B5EF4-FFF2-40B4-BE49-F238E27FC236}">
                <a16:creationId xmlns:a16="http://schemas.microsoft.com/office/drawing/2014/main" id="{E9A3CD2B-E3D6-AB4D-8EF8-9AE881097356}"/>
              </a:ext>
            </a:extLst>
          </p:cNvPr>
          <p:cNvGrpSpPr/>
          <p:nvPr/>
        </p:nvGrpSpPr>
        <p:grpSpPr>
          <a:xfrm>
            <a:off x="2920063" y="4623186"/>
            <a:ext cx="6193159" cy="1571589"/>
            <a:chOff x="0" y="3294111"/>
            <a:chExt cx="5198533" cy="1119213"/>
          </a:xfrm>
        </p:grpSpPr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3F179D31-1F96-2548-85DD-3B8477D1B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94111"/>
              <a:ext cx="5198533" cy="1119213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43482341-6A3D-3042-92C4-B195B1249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9432" y="4013269"/>
              <a:ext cx="2312608" cy="242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81613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7D28B322-3E3C-364D-9C09-915AB9E31305}"/>
              </a:ext>
            </a:extLst>
          </p:cNvPr>
          <p:cNvGrpSpPr/>
          <p:nvPr/>
        </p:nvGrpSpPr>
        <p:grpSpPr>
          <a:xfrm>
            <a:off x="745719" y="6115276"/>
            <a:ext cx="3071541" cy="466953"/>
            <a:chOff x="767493" y="5791200"/>
            <a:chExt cx="5445471" cy="817367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099B2E19-1F03-EA4C-A338-C86F4FA64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7493" y="5791200"/>
              <a:ext cx="758984" cy="817367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131C516A-F663-564C-A689-88EAB266F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4065" y="5848255"/>
              <a:ext cx="750661" cy="750661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AE372483-D101-1044-9FBE-7C0D219F2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2186" y="5891604"/>
              <a:ext cx="1130778" cy="629156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275E4496-7FDC-2745-BE7B-BAEE47B03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2314" y="5889962"/>
              <a:ext cx="1376675" cy="619174"/>
            </a:xfrm>
            <a:prstGeom prst="rect">
              <a:avLst/>
            </a:prstGeom>
          </p:spPr>
        </p:pic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109AB0C9-0597-DA46-B3FC-6FB7DAD1B5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814" y="3019696"/>
            <a:ext cx="2144056" cy="3342597"/>
          </a:xfrm>
          <a:prstGeom prst="rect">
            <a:avLst/>
          </a:prstGeom>
        </p:spPr>
      </p:pic>
      <p:grpSp>
        <p:nvGrpSpPr>
          <p:cNvPr id="17" name="Grupo 16">
            <a:extLst>
              <a:ext uri="{FF2B5EF4-FFF2-40B4-BE49-F238E27FC236}">
                <a16:creationId xmlns:a16="http://schemas.microsoft.com/office/drawing/2014/main" id="{3B4A0B7D-4869-4F45-B2BE-525EA9186479}"/>
              </a:ext>
            </a:extLst>
          </p:cNvPr>
          <p:cNvGrpSpPr/>
          <p:nvPr/>
        </p:nvGrpSpPr>
        <p:grpSpPr>
          <a:xfrm>
            <a:off x="431801" y="381943"/>
            <a:ext cx="5998983" cy="1072318"/>
            <a:chOff x="431800" y="2495550"/>
            <a:chExt cx="8367889" cy="1932638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81E391C5-961A-E14D-AFAB-F5E7199B1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800" y="2495550"/>
              <a:ext cx="8280400" cy="1866900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E92EC670-1FFF-3140-80BD-CC455CD4B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4389" y="3266138"/>
              <a:ext cx="3035300" cy="939800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5BB06FF5-7B9A-7945-B3BA-352EFE079E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567" y="3983688"/>
              <a:ext cx="3441700" cy="444500"/>
            </a:xfrm>
            <a:prstGeom prst="rect">
              <a:avLst/>
            </a:prstGeom>
          </p:spPr>
        </p:pic>
      </p:grpSp>
      <p:pic>
        <p:nvPicPr>
          <p:cNvPr id="19" name="Imagen 18">
            <a:extLst>
              <a:ext uri="{FF2B5EF4-FFF2-40B4-BE49-F238E27FC236}">
                <a16:creationId xmlns:a16="http://schemas.microsoft.com/office/drawing/2014/main" id="{074F9048-3BCA-CD4A-8358-665DB56A04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368" y="1797236"/>
            <a:ext cx="4584206" cy="1407795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B908D4EF-8EEC-0C4F-9F6D-202C8285DC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72" y="2436235"/>
            <a:ext cx="1534191" cy="342586"/>
          </a:xfrm>
          <a:prstGeom prst="rect">
            <a:avLst/>
          </a:prstGeom>
        </p:spPr>
      </p:pic>
      <p:grpSp>
        <p:nvGrpSpPr>
          <p:cNvPr id="29" name="Grupo 28">
            <a:extLst>
              <a:ext uri="{FF2B5EF4-FFF2-40B4-BE49-F238E27FC236}">
                <a16:creationId xmlns:a16="http://schemas.microsoft.com/office/drawing/2014/main" id="{0A972251-A251-9F45-8F86-14EA340DA857}"/>
              </a:ext>
            </a:extLst>
          </p:cNvPr>
          <p:cNvGrpSpPr/>
          <p:nvPr/>
        </p:nvGrpSpPr>
        <p:grpSpPr>
          <a:xfrm>
            <a:off x="805533" y="3626220"/>
            <a:ext cx="4366071" cy="2174970"/>
            <a:chOff x="610663" y="3341410"/>
            <a:chExt cx="4366071" cy="2174970"/>
          </a:xfrm>
        </p:grpSpPr>
        <p:grpSp>
          <p:nvGrpSpPr>
            <p:cNvPr id="28" name="Grupo 27">
              <a:extLst>
                <a:ext uri="{FF2B5EF4-FFF2-40B4-BE49-F238E27FC236}">
                  <a16:creationId xmlns:a16="http://schemas.microsoft.com/office/drawing/2014/main" id="{D1DF0C3D-E08C-4243-9F53-796136F6BDCD}"/>
                </a:ext>
              </a:extLst>
            </p:cNvPr>
            <p:cNvGrpSpPr/>
            <p:nvPr/>
          </p:nvGrpSpPr>
          <p:grpSpPr>
            <a:xfrm>
              <a:off x="610663" y="3341410"/>
              <a:ext cx="4366071" cy="2174970"/>
              <a:chOff x="610663" y="3341410"/>
              <a:chExt cx="4886908" cy="2291158"/>
            </a:xfrm>
          </p:grpSpPr>
          <p:pic>
            <p:nvPicPr>
              <p:cNvPr id="23" name="Imagen 22">
                <a:extLst>
                  <a:ext uri="{FF2B5EF4-FFF2-40B4-BE49-F238E27FC236}">
                    <a16:creationId xmlns:a16="http://schemas.microsoft.com/office/drawing/2014/main" id="{C79667D8-57EC-774C-BC43-1A815DA492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9519" y="4186071"/>
                <a:ext cx="3976327" cy="1446497"/>
              </a:xfrm>
              <a:prstGeom prst="rect">
                <a:avLst/>
              </a:prstGeom>
            </p:spPr>
          </p:pic>
          <p:pic>
            <p:nvPicPr>
              <p:cNvPr id="25" name="Imagen 24">
                <a:extLst>
                  <a:ext uri="{FF2B5EF4-FFF2-40B4-BE49-F238E27FC236}">
                    <a16:creationId xmlns:a16="http://schemas.microsoft.com/office/drawing/2014/main" id="{9B4D66CD-8CA6-F24B-A0C7-D4CFAE32FE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0663" y="3341410"/>
                <a:ext cx="4886908" cy="841189"/>
              </a:xfrm>
              <a:prstGeom prst="rect">
                <a:avLst/>
              </a:prstGeom>
            </p:spPr>
          </p:pic>
        </p:grpSp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92F3A785-003F-3D44-ACF7-D232A8DDB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314" y="3853648"/>
              <a:ext cx="2516694" cy="198686"/>
            </a:xfrm>
            <a:prstGeom prst="rect">
              <a:avLst/>
            </a:prstGeom>
          </p:spPr>
        </p:pic>
      </p:grpSp>
      <p:pic>
        <p:nvPicPr>
          <p:cNvPr id="30" name="Picture 6">
            <a:extLst>
              <a:ext uri="{FF2B5EF4-FFF2-40B4-BE49-F238E27FC236}">
                <a16:creationId xmlns:a16="http://schemas.microsoft.com/office/drawing/2014/main" id="{BE997FBA-9432-F64A-8311-5521EE300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436" y="554882"/>
            <a:ext cx="2044434" cy="1798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0242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48306E1A-D095-BE42-8C16-A0459A581705}"/>
              </a:ext>
            </a:extLst>
          </p:cNvPr>
          <p:cNvGrpSpPr/>
          <p:nvPr/>
        </p:nvGrpSpPr>
        <p:grpSpPr>
          <a:xfrm>
            <a:off x="745719" y="6115276"/>
            <a:ext cx="3071541" cy="466953"/>
            <a:chOff x="767493" y="5791200"/>
            <a:chExt cx="5445471" cy="817367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FEAD8A8E-7919-9D41-9CF7-341998B18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7493" y="5791200"/>
              <a:ext cx="758984" cy="817367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AB54843C-67C9-6940-A12C-8AF77FFDA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4065" y="5848255"/>
              <a:ext cx="750661" cy="750661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4C6AD83E-1350-BF44-87A4-F648B9F4A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2186" y="5891604"/>
              <a:ext cx="1130778" cy="629156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FE6B0BA3-6103-F147-A279-A2018FDDC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2314" y="5889962"/>
              <a:ext cx="1376675" cy="619174"/>
            </a:xfrm>
            <a:prstGeom prst="rect">
              <a:avLst/>
            </a:prstGeom>
          </p:spPr>
        </p:pic>
      </p:grp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0DECA163-49CD-8742-A260-15DC41DECC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18" name="3 Imagen" descr="garcia berdejo 6.JPG">
            <a:extLst>
              <a:ext uri="{FF2B5EF4-FFF2-40B4-BE49-F238E27FC236}">
                <a16:creationId xmlns:a16="http://schemas.microsoft.com/office/drawing/2014/main" id="{5FDE08FF-A518-8442-AAD7-DF640993A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1" r="80856" b="20201"/>
          <a:stretch>
            <a:fillRect/>
          </a:stretch>
        </p:blipFill>
        <p:spPr bwMode="auto">
          <a:xfrm>
            <a:off x="1880315" y="386896"/>
            <a:ext cx="1836206" cy="563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8DFE251-AE74-A242-AB50-25CF190EC0F8}"/>
              </a:ext>
            </a:extLst>
          </p:cNvPr>
          <p:cNvSpPr txBox="1"/>
          <p:nvPr/>
        </p:nvSpPr>
        <p:spPr>
          <a:xfrm rot="16200000">
            <a:off x="-1091115" y="2463629"/>
            <a:ext cx="4757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chemeClr val="accent1"/>
                </a:solidFill>
              </a:rPr>
              <a:t>Imágenes anatómicas</a:t>
            </a:r>
          </a:p>
        </p:txBody>
      </p:sp>
    </p:spTree>
    <p:extLst>
      <p:ext uri="{BB962C8B-B14F-4D97-AF65-F5344CB8AC3E}">
        <p14:creationId xmlns:p14="http://schemas.microsoft.com/office/powerpoint/2010/main" val="22267043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129516"/>
            <a:ext cx="3352800" cy="2667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3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29516"/>
            <a:ext cx="3352800" cy="26797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39" name="Rectangle 5"/>
          <p:cNvSpPr>
            <a:spLocks noChangeArrowheads="1"/>
          </p:cNvSpPr>
          <p:nvPr/>
        </p:nvSpPr>
        <p:spPr bwMode="auto">
          <a:xfrm>
            <a:off x="1066800" y="3811871"/>
            <a:ext cx="124585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s-ES_tradnl" sz="1600" b="1" dirty="0">
                <a:solidFill>
                  <a:schemeClr val="accent2"/>
                </a:solidFill>
                <a:latin typeface="Arial" charset="0"/>
              </a:rPr>
              <a:t>Paciente 1 </a:t>
            </a:r>
          </a:p>
        </p:txBody>
      </p:sp>
      <p:sp>
        <p:nvSpPr>
          <p:cNvPr id="65540" name="Rectangle 6"/>
          <p:cNvSpPr>
            <a:spLocks noChangeArrowheads="1"/>
          </p:cNvSpPr>
          <p:nvPr/>
        </p:nvSpPr>
        <p:spPr bwMode="auto">
          <a:xfrm>
            <a:off x="6696859" y="3811871"/>
            <a:ext cx="11993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s-ES_tradnl" sz="1600" b="1" dirty="0">
                <a:solidFill>
                  <a:schemeClr val="accent2"/>
                </a:solidFill>
                <a:latin typeface="Arial" charset="0"/>
              </a:rPr>
              <a:t>Paciente 2</a:t>
            </a:r>
          </a:p>
        </p:txBody>
      </p:sp>
      <p:sp>
        <p:nvSpPr>
          <p:cNvPr id="65541" name="Line 7"/>
          <p:cNvSpPr>
            <a:spLocks noChangeShapeType="1"/>
          </p:cNvSpPr>
          <p:nvPr/>
        </p:nvSpPr>
        <p:spPr bwMode="auto">
          <a:xfrm>
            <a:off x="2590800" y="3559175"/>
            <a:ext cx="0" cy="12954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65542" name="Line 8"/>
          <p:cNvSpPr>
            <a:spLocks noChangeShapeType="1"/>
          </p:cNvSpPr>
          <p:nvPr/>
        </p:nvSpPr>
        <p:spPr bwMode="auto">
          <a:xfrm>
            <a:off x="6400800" y="3559175"/>
            <a:ext cx="0" cy="12954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65543" name="Rectangle 9"/>
          <p:cNvSpPr>
            <a:spLocks noChangeArrowheads="1"/>
          </p:cNvSpPr>
          <p:nvPr/>
        </p:nvSpPr>
        <p:spPr bwMode="auto">
          <a:xfrm>
            <a:off x="3106710" y="4059522"/>
            <a:ext cx="31242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ES_tradnl" sz="1600" b="1" dirty="0">
                <a:solidFill>
                  <a:srgbClr val="0070C0"/>
                </a:solidFill>
                <a:latin typeface="Arial" charset="0"/>
              </a:rPr>
              <a:t>Carcinoma ductal infiltrante</a:t>
            </a:r>
          </a:p>
          <a:p>
            <a:pPr algn="ctr" eaLnBrk="0" hangingPunct="0"/>
            <a:r>
              <a:rPr lang="es-ES_tradnl" sz="1600" dirty="0">
                <a:solidFill>
                  <a:srgbClr val="0070C0"/>
                </a:solidFill>
                <a:latin typeface="Arial" charset="0"/>
              </a:rPr>
              <a:t>Misma enfermedad</a:t>
            </a:r>
          </a:p>
          <a:p>
            <a:pPr algn="ctr" eaLnBrk="0" hangingPunct="0"/>
            <a:r>
              <a:rPr lang="es-ES_tradnl" sz="1600" dirty="0">
                <a:solidFill>
                  <a:srgbClr val="0070C0"/>
                </a:solidFill>
                <a:latin typeface="Arial" charset="0"/>
              </a:rPr>
              <a:t>Mismo </a:t>
            </a:r>
            <a:r>
              <a:rPr lang="es-ES_tradnl" sz="1600" dirty="0" err="1">
                <a:solidFill>
                  <a:srgbClr val="0070C0"/>
                </a:solidFill>
                <a:latin typeface="Arial" charset="0"/>
              </a:rPr>
              <a:t>estadío</a:t>
            </a:r>
            <a:r>
              <a:rPr lang="es-ES_tradnl" sz="1600" dirty="0">
                <a:solidFill>
                  <a:srgbClr val="0070C0"/>
                </a:solidFill>
                <a:latin typeface="Arial" charset="0"/>
              </a:rPr>
              <a:t> clínico (</a:t>
            </a:r>
            <a:r>
              <a:rPr lang="es-ES_tradnl" sz="1600" dirty="0" err="1">
                <a:solidFill>
                  <a:srgbClr val="0070C0"/>
                </a:solidFill>
                <a:latin typeface="Arial" charset="0"/>
              </a:rPr>
              <a:t>pTNM</a:t>
            </a:r>
            <a:r>
              <a:rPr lang="es-ES_tradnl" sz="1600" dirty="0">
                <a:solidFill>
                  <a:srgbClr val="0070C0"/>
                </a:solidFill>
                <a:latin typeface="Arial" charset="0"/>
              </a:rPr>
              <a:t>)</a:t>
            </a:r>
          </a:p>
          <a:p>
            <a:pPr algn="ctr" eaLnBrk="0" hangingPunct="0"/>
            <a:r>
              <a:rPr lang="es-ES_tradnl" sz="1600" dirty="0">
                <a:solidFill>
                  <a:srgbClr val="0070C0"/>
                </a:solidFill>
                <a:latin typeface="Arial" charset="0"/>
              </a:rPr>
              <a:t>Igual tratamiento</a:t>
            </a:r>
          </a:p>
          <a:p>
            <a:pPr algn="ctr" eaLnBrk="0" hangingPunct="0"/>
            <a:r>
              <a:rPr lang="es-ES_tradnl" sz="1600" dirty="0">
                <a:solidFill>
                  <a:srgbClr val="0070C0"/>
                </a:solidFill>
                <a:latin typeface="Arial" charset="0"/>
              </a:rPr>
              <a:t>Diferente pronóstico</a:t>
            </a:r>
          </a:p>
        </p:txBody>
      </p:sp>
      <p:sp>
        <p:nvSpPr>
          <p:cNvPr id="65544" name="Rectangle 10"/>
          <p:cNvSpPr>
            <a:spLocks noChangeArrowheads="1"/>
          </p:cNvSpPr>
          <p:nvPr/>
        </p:nvSpPr>
        <p:spPr bwMode="auto">
          <a:xfrm>
            <a:off x="2365348" y="5335507"/>
            <a:ext cx="95090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s-ES_tradnl" sz="1600" b="1" dirty="0">
                <a:solidFill>
                  <a:schemeClr val="accent2"/>
                </a:solidFill>
                <a:latin typeface="Arial" charset="0"/>
              </a:rPr>
              <a:t>falleció</a:t>
            </a:r>
            <a:r>
              <a:rPr lang="es-ES_tradnl" sz="1600" b="1" dirty="0">
                <a:solidFill>
                  <a:schemeClr val="bg1"/>
                </a:solidFill>
                <a:latin typeface="Arial" charset="0"/>
              </a:rPr>
              <a:t> </a:t>
            </a:r>
          </a:p>
        </p:txBody>
      </p:sp>
      <p:sp>
        <p:nvSpPr>
          <p:cNvPr id="65545" name="Rectangle 11"/>
          <p:cNvSpPr>
            <a:spLocks noChangeArrowheads="1"/>
          </p:cNvSpPr>
          <p:nvPr/>
        </p:nvSpPr>
        <p:spPr bwMode="auto">
          <a:xfrm>
            <a:off x="6230910" y="5335507"/>
            <a:ext cx="58381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s-ES_tradnl" sz="1600" b="1" dirty="0">
                <a:solidFill>
                  <a:schemeClr val="accent2"/>
                </a:solidFill>
                <a:latin typeface="Arial" charset="0"/>
              </a:rPr>
              <a:t>vive</a:t>
            </a:r>
          </a:p>
        </p:txBody>
      </p:sp>
      <p:sp>
        <p:nvSpPr>
          <p:cNvPr id="65547" name="Rectangle 2"/>
          <p:cNvSpPr>
            <a:spLocks noChangeArrowheads="1"/>
          </p:cNvSpPr>
          <p:nvPr/>
        </p:nvSpPr>
        <p:spPr bwMode="auto">
          <a:xfrm>
            <a:off x="838200" y="71200"/>
            <a:ext cx="746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endParaRPr lang="en-US" sz="2800" b="1" dirty="0">
              <a:solidFill>
                <a:srgbClr val="FF9900"/>
              </a:solidFill>
              <a:latin typeface="Arial Bold" charset="0"/>
            </a:endParaRP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5528DF6F-5185-154A-A5B9-667B5EE9D537}"/>
              </a:ext>
            </a:extLst>
          </p:cNvPr>
          <p:cNvGrpSpPr/>
          <p:nvPr/>
        </p:nvGrpSpPr>
        <p:grpSpPr>
          <a:xfrm>
            <a:off x="745719" y="6115276"/>
            <a:ext cx="3071541" cy="466953"/>
            <a:chOff x="767493" y="5791200"/>
            <a:chExt cx="5445471" cy="817367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4FFA5D11-1843-E940-BC99-AB08838CA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7493" y="5791200"/>
              <a:ext cx="758984" cy="817367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6667D067-DEDD-D847-B67E-3F9DD9E38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54065" y="5848255"/>
              <a:ext cx="750661" cy="750661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5885CC74-002E-F540-B96F-282D0D432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2186" y="5891604"/>
              <a:ext cx="1130778" cy="629156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2C3A7390-0570-7741-99DC-77A547CCC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2314" y="5889962"/>
              <a:ext cx="1376675" cy="619174"/>
            </a:xfrm>
            <a:prstGeom prst="rect">
              <a:avLst/>
            </a:prstGeom>
          </p:spPr>
        </p:pic>
      </p:grpSp>
      <p:sp>
        <p:nvSpPr>
          <p:cNvPr id="18" name="Rectangle 11">
            <a:extLst>
              <a:ext uri="{FF2B5EF4-FFF2-40B4-BE49-F238E27FC236}">
                <a16:creationId xmlns:a16="http://schemas.microsoft.com/office/drawing/2014/main" id="{D81E7AA5-5046-A642-9537-0340A8049CD2}"/>
              </a:ext>
            </a:extLst>
          </p:cNvPr>
          <p:cNvSpPr>
            <a:spLocks/>
          </p:cNvSpPr>
          <p:nvPr/>
        </p:nvSpPr>
        <p:spPr bwMode="auto">
          <a:xfrm>
            <a:off x="974354" y="437586"/>
            <a:ext cx="8379502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7E8484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642938"/>
            <a:r>
              <a:rPr lang="en-US" sz="3200" b="1" dirty="0">
                <a:solidFill>
                  <a:srgbClr val="FF8000"/>
                </a:solidFill>
                <a:latin typeface="Arial" charset="0"/>
              </a:rPr>
              <a:t>De la imagen molecular… a la </a:t>
            </a:r>
            <a:r>
              <a:rPr lang="en-US" sz="3200" b="1" dirty="0" err="1">
                <a:solidFill>
                  <a:srgbClr val="FF8000"/>
                </a:solidFill>
                <a:latin typeface="Arial" charset="0"/>
              </a:rPr>
              <a:t>clínica</a:t>
            </a:r>
            <a:endParaRPr lang="en-US" sz="3200" b="1" dirty="0">
              <a:solidFill>
                <a:srgbClr val="FF8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704136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35cance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4000" contrast="-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849332"/>
            <a:ext cx="4732962" cy="5387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5" name="Rectangle 2"/>
          <p:cNvSpPr>
            <a:spLocks noChangeArrowheads="1"/>
          </p:cNvSpPr>
          <p:nvPr/>
        </p:nvSpPr>
        <p:spPr bwMode="auto">
          <a:xfrm>
            <a:off x="218281" y="692696"/>
            <a:ext cx="87042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US" sz="2000" b="1" dirty="0" err="1">
                <a:solidFill>
                  <a:srgbClr val="FF9900"/>
                </a:solidFill>
                <a:latin typeface="Arial" charset="0"/>
              </a:rPr>
              <a:t>Paradigma</a:t>
            </a:r>
            <a:r>
              <a:rPr lang="en-US" sz="2000" b="1" dirty="0">
                <a:solidFill>
                  <a:srgbClr val="FF9900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FF9900"/>
                </a:solidFill>
                <a:latin typeface="Arial" charset="0"/>
              </a:rPr>
              <a:t>existente</a:t>
            </a:r>
            <a:r>
              <a:rPr lang="en-US" sz="2000" b="1" dirty="0">
                <a:solidFill>
                  <a:srgbClr val="FF9900"/>
                </a:solidFill>
                <a:latin typeface="Arial" charset="0"/>
              </a:rPr>
              <a:t> de la imagen </a:t>
            </a:r>
            <a:r>
              <a:rPr lang="en-US" sz="2000" b="1" dirty="0" err="1">
                <a:solidFill>
                  <a:srgbClr val="FF9900"/>
                </a:solidFill>
                <a:latin typeface="Arial" charset="0"/>
              </a:rPr>
              <a:t>en</a:t>
            </a:r>
            <a:r>
              <a:rPr lang="en-US" sz="2000" b="1" dirty="0">
                <a:solidFill>
                  <a:srgbClr val="FF9900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FF9900"/>
                </a:solidFill>
                <a:latin typeface="Arial" charset="0"/>
              </a:rPr>
              <a:t>cáncer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</a:rPr>
              <a:t>: </a:t>
            </a:r>
            <a:r>
              <a:rPr lang="en-US" sz="2000" b="1" dirty="0" err="1">
                <a:solidFill>
                  <a:srgbClr val="FFFF00"/>
                </a:solidFill>
                <a:latin typeface="Arial" charset="0"/>
              </a:rPr>
              <a:t>Encontrar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</a:rPr>
              <a:t> el </a:t>
            </a:r>
            <a:r>
              <a:rPr lang="en-US" sz="2000" b="1" dirty="0" err="1">
                <a:solidFill>
                  <a:srgbClr val="FFFF00"/>
                </a:solidFill>
                <a:latin typeface="Arial" charset="0"/>
              </a:rPr>
              <a:t>cáncer</a:t>
            </a:r>
            <a:endParaRPr lang="en-US" sz="20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7346" name="Rectangle 3"/>
          <p:cNvSpPr>
            <a:spLocks noChangeArrowheads="1"/>
          </p:cNvSpPr>
          <p:nvPr/>
        </p:nvSpPr>
        <p:spPr bwMode="auto">
          <a:xfrm>
            <a:off x="3761148" y="1772816"/>
            <a:ext cx="4977556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 algn="l" eaLnBrk="0" hangingPunct="0">
              <a:spcBef>
                <a:spcPct val="20000"/>
              </a:spcBef>
              <a:buFontTx/>
              <a:buChar char="–"/>
            </a:pPr>
            <a:r>
              <a:rPr lang="en-US" sz="2000" dirty="0" err="1">
                <a:solidFill>
                  <a:srgbClr val="FF0000"/>
                </a:solidFill>
                <a:latin typeface="Arial" charset="0"/>
              </a:rPr>
              <a:t>Diagnóstico</a:t>
            </a:r>
            <a:endParaRPr lang="en-US" sz="2000" dirty="0">
              <a:solidFill>
                <a:srgbClr val="FF0000"/>
              </a:solidFill>
              <a:latin typeface="Arial" charset="0"/>
            </a:endParaRPr>
          </a:p>
          <a:p>
            <a:pPr marL="742950" lvl="1" indent="-285750" algn="l" eaLnBrk="0" hangingPunct="0">
              <a:spcBef>
                <a:spcPct val="20000"/>
              </a:spcBef>
              <a:buFontTx/>
              <a:buChar char="–"/>
            </a:pPr>
            <a:r>
              <a:rPr lang="en-US" sz="2000" dirty="0" err="1">
                <a:solidFill>
                  <a:srgbClr val="FF0000"/>
                </a:solidFill>
                <a:latin typeface="Arial" charset="0"/>
              </a:rPr>
              <a:t>Extensión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 de la </a:t>
            </a:r>
            <a:r>
              <a:rPr lang="en-US" sz="2000" dirty="0" err="1">
                <a:solidFill>
                  <a:srgbClr val="FF0000"/>
                </a:solidFill>
                <a:latin typeface="Arial" charset="0"/>
              </a:rPr>
              <a:t>enfermedad</a:t>
            </a:r>
            <a:endParaRPr lang="en-US" sz="20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7347" name="Rectangle 2"/>
          <p:cNvSpPr>
            <a:spLocks noChangeArrowheads="1"/>
          </p:cNvSpPr>
          <p:nvPr/>
        </p:nvSpPr>
        <p:spPr bwMode="auto">
          <a:xfrm>
            <a:off x="260225" y="3222104"/>
            <a:ext cx="87042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US" sz="2000" b="1" dirty="0">
                <a:solidFill>
                  <a:srgbClr val="FF9900"/>
                </a:solidFill>
                <a:latin typeface="Arial" charset="0"/>
              </a:rPr>
              <a:t>Nuevo </a:t>
            </a:r>
            <a:r>
              <a:rPr lang="en-US" sz="2000" b="1" dirty="0" err="1">
                <a:solidFill>
                  <a:srgbClr val="FF9900"/>
                </a:solidFill>
                <a:latin typeface="Arial" charset="0"/>
              </a:rPr>
              <a:t>paradigma</a:t>
            </a:r>
            <a:r>
              <a:rPr lang="en-US" sz="2000" b="1" dirty="0">
                <a:solidFill>
                  <a:srgbClr val="FF9900"/>
                </a:solidFill>
                <a:latin typeface="Arial" charset="0"/>
              </a:rPr>
              <a:t> de la imagen </a:t>
            </a:r>
            <a:r>
              <a:rPr lang="en-US" sz="2000" b="1" dirty="0" err="1">
                <a:solidFill>
                  <a:srgbClr val="FF9900"/>
                </a:solidFill>
                <a:latin typeface="Arial" charset="0"/>
              </a:rPr>
              <a:t>en</a:t>
            </a:r>
            <a:r>
              <a:rPr lang="en-US" sz="2000" b="1" dirty="0">
                <a:solidFill>
                  <a:srgbClr val="FF9900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FF9900"/>
                </a:solidFill>
                <a:latin typeface="Arial" charset="0"/>
              </a:rPr>
              <a:t>cáncer</a:t>
            </a:r>
            <a:r>
              <a:rPr lang="en-US" sz="2000" b="1" dirty="0">
                <a:solidFill>
                  <a:srgbClr val="FF9900"/>
                </a:solidFill>
                <a:latin typeface="Arial" charset="0"/>
              </a:rPr>
              <a:t>:  </a:t>
            </a:r>
            <a:r>
              <a:rPr lang="en-US" sz="2000" b="1" dirty="0" err="1">
                <a:solidFill>
                  <a:srgbClr val="FFFF00"/>
                </a:solidFill>
                <a:latin typeface="Arial" charset="0"/>
              </a:rPr>
              <a:t>Ayudar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charset="0"/>
              </a:rPr>
              <a:t>en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</a:rPr>
              <a:t> el </a:t>
            </a:r>
            <a:r>
              <a:rPr lang="en-US" sz="2000" b="1" dirty="0" err="1">
                <a:solidFill>
                  <a:srgbClr val="FFFF00"/>
                </a:solidFill>
                <a:latin typeface="Arial" charset="0"/>
              </a:rPr>
              <a:t>tratamiento</a:t>
            </a:r>
            <a:endParaRPr lang="en-US" sz="20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7348" name="Rectangle 3"/>
          <p:cNvSpPr>
            <a:spLocks noChangeArrowheads="1"/>
          </p:cNvSpPr>
          <p:nvPr/>
        </p:nvSpPr>
        <p:spPr bwMode="auto">
          <a:xfrm>
            <a:off x="3761149" y="4547106"/>
            <a:ext cx="7988300" cy="211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 algn="l" eaLnBrk="0" hangingPunct="0">
              <a:spcBef>
                <a:spcPct val="20000"/>
              </a:spcBef>
              <a:buFontTx/>
              <a:buChar char="–"/>
            </a:pPr>
            <a:r>
              <a:rPr lang="en-US" sz="2000" dirty="0" err="1">
                <a:solidFill>
                  <a:srgbClr val="FF0000"/>
                </a:solidFill>
                <a:latin typeface="Arial" charset="0"/>
              </a:rPr>
              <a:t>Guiar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 la decision </a:t>
            </a:r>
            <a:r>
              <a:rPr lang="en-US" sz="2000" dirty="0" err="1">
                <a:solidFill>
                  <a:srgbClr val="FF0000"/>
                </a:solidFill>
                <a:latin typeface="Arial" charset="0"/>
              </a:rPr>
              <a:t>terapéutica</a:t>
            </a:r>
            <a:endParaRPr lang="en-US" sz="2000" dirty="0">
              <a:solidFill>
                <a:srgbClr val="FF0000"/>
              </a:solidFill>
              <a:latin typeface="Arial" charset="0"/>
            </a:endParaRPr>
          </a:p>
          <a:p>
            <a:pPr marL="742950" lvl="1" indent="-285750" algn="l" eaLnBrk="0" hangingPunct="0">
              <a:spcBef>
                <a:spcPct val="20000"/>
              </a:spcBef>
              <a:buFontTx/>
              <a:buChar char="–"/>
            </a:pPr>
            <a:r>
              <a:rPr lang="en-US" sz="2000" dirty="0" err="1">
                <a:solidFill>
                  <a:srgbClr val="FF0000"/>
                </a:solidFill>
                <a:latin typeface="Arial" charset="0"/>
              </a:rPr>
              <a:t>Evaluar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 la </a:t>
            </a:r>
            <a:r>
              <a:rPr lang="en-US" sz="2000" dirty="0" err="1">
                <a:solidFill>
                  <a:srgbClr val="FF0000"/>
                </a:solidFill>
                <a:latin typeface="Arial" charset="0"/>
              </a:rPr>
              <a:t>respuesta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charset="0"/>
              </a:rPr>
              <a:t>temprana</a:t>
            </a:r>
            <a:endParaRPr lang="en-US" sz="200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57350" name="Imagen 1" descr="breast_cance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107" y="1718740"/>
            <a:ext cx="2160240" cy="141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40" y="4293096"/>
            <a:ext cx="2668900" cy="153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4C0706FC-51BE-A246-8467-6ED5214F66C5}"/>
              </a:ext>
            </a:extLst>
          </p:cNvPr>
          <p:cNvGrpSpPr/>
          <p:nvPr/>
        </p:nvGrpSpPr>
        <p:grpSpPr>
          <a:xfrm>
            <a:off x="745719" y="6115276"/>
            <a:ext cx="3071541" cy="466953"/>
            <a:chOff x="767493" y="5791200"/>
            <a:chExt cx="5445471" cy="817367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9AEB2955-0722-1E41-AE24-582BD95B2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7493" y="5791200"/>
              <a:ext cx="758984" cy="817367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AACB2520-1374-5645-B296-930371E4F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54065" y="5848255"/>
              <a:ext cx="750661" cy="750661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40404C3A-D2E7-FD49-AA0B-A84164018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2186" y="5891604"/>
              <a:ext cx="1130778" cy="629156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A2857F6C-2E04-C74B-9B72-79DEC970D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2314" y="5889962"/>
              <a:ext cx="1376675" cy="6191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0306160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49" name="Picture 9" descr="Captura de pantalla 2014-03-06 a las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6" t="10834" r="19167" b="8333"/>
          <a:stretch>
            <a:fillRect/>
          </a:stretch>
        </p:blipFill>
        <p:spPr bwMode="auto">
          <a:xfrm>
            <a:off x="1181115" y="914884"/>
            <a:ext cx="7010400" cy="541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5" name="Rectangle 11"/>
          <p:cNvSpPr>
            <a:spLocks/>
          </p:cNvSpPr>
          <p:nvPr/>
        </p:nvSpPr>
        <p:spPr bwMode="auto">
          <a:xfrm>
            <a:off x="1278119" y="677426"/>
            <a:ext cx="5445125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7E8484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642938"/>
            <a:r>
              <a:rPr lang="en-US" sz="3200" b="1" dirty="0" err="1">
                <a:solidFill>
                  <a:srgbClr val="FF8000"/>
                </a:solidFill>
                <a:latin typeface="Arial" charset="0"/>
              </a:rPr>
              <a:t>Nuevas</a:t>
            </a:r>
            <a:r>
              <a:rPr lang="en-US" sz="3200" b="1" dirty="0">
                <a:solidFill>
                  <a:srgbClr val="FF8000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8000"/>
                </a:solidFill>
                <a:latin typeface="Arial" charset="0"/>
              </a:rPr>
              <a:t>perspectivas</a:t>
            </a:r>
            <a:r>
              <a:rPr lang="en-US" sz="3200" b="1" dirty="0">
                <a:solidFill>
                  <a:srgbClr val="FF8000"/>
                </a:solidFill>
                <a:latin typeface="Arial" charset="0"/>
              </a:rPr>
              <a:t> de la imagen molecular…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B97C8BD-7220-2343-9686-25033AA006C2}"/>
              </a:ext>
            </a:extLst>
          </p:cNvPr>
          <p:cNvSpPr txBox="1"/>
          <p:nvPr/>
        </p:nvSpPr>
        <p:spPr>
          <a:xfrm>
            <a:off x="6068296" y="6428440"/>
            <a:ext cx="29209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700" dirty="0"/>
              <a:t>Cortesía Dr. Michel Herranz Hospital Unviersitario Santiago de Compostela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A43CE80-9F51-8248-9A04-29BADE662F4B}"/>
              </a:ext>
            </a:extLst>
          </p:cNvPr>
          <p:cNvSpPr/>
          <p:nvPr/>
        </p:nvSpPr>
        <p:spPr>
          <a:xfrm>
            <a:off x="779493" y="5381470"/>
            <a:ext cx="3687580" cy="9720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dirty="0">
                <a:solidFill>
                  <a:srgbClr val="FF0000"/>
                </a:solidFill>
              </a:rPr>
              <a:t>Medicina personalizada</a:t>
            </a:r>
          </a:p>
        </p:txBody>
      </p:sp>
    </p:spTree>
    <p:extLst>
      <p:ext uri="{BB962C8B-B14F-4D97-AF65-F5344CB8AC3E}">
        <p14:creationId xmlns:p14="http://schemas.microsoft.com/office/powerpoint/2010/main" val="835723249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B5130F4-EDE2-174E-BD42-3FC284F9A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39604"/>
            <a:ext cx="7886700" cy="1325563"/>
          </a:xfrm>
        </p:spPr>
        <p:txBody>
          <a:bodyPr/>
          <a:lstStyle/>
          <a:p>
            <a:endParaRPr lang="es-MX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5D244EE-DDEA-9344-9CA6-F5D067B889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814" y="3085"/>
            <a:ext cx="363196" cy="6858000"/>
          </a:xfrm>
          <a:prstGeom prst="rect">
            <a:avLst/>
          </a:prstGeom>
        </p:spPr>
      </p:pic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827EF13-200E-B24B-9710-D8A9754F56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079" y="5171813"/>
            <a:ext cx="3012151" cy="1463717"/>
          </a:xfr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ED93BE8A-F83A-8C49-8A54-3E4D2E191C27}"/>
              </a:ext>
            </a:extLst>
          </p:cNvPr>
          <p:cNvSpPr txBox="1"/>
          <p:nvPr/>
        </p:nvSpPr>
        <p:spPr>
          <a:xfrm>
            <a:off x="1420065" y="6112310"/>
            <a:ext cx="3151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hlinkClick r:id="rId4"/>
              </a:rPr>
              <a:t>brivera@unam.mx</a:t>
            </a:r>
            <a:endParaRPr lang="es-ES" sz="2800" dirty="0"/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A5C3608F-3B5C-054D-BE41-C0EF99CFB1EE}"/>
              </a:ext>
            </a:extLst>
          </p:cNvPr>
          <p:cNvGrpSpPr/>
          <p:nvPr/>
        </p:nvGrpSpPr>
        <p:grpSpPr>
          <a:xfrm>
            <a:off x="1812791" y="379883"/>
            <a:ext cx="5556321" cy="817367"/>
            <a:chOff x="767493" y="5791200"/>
            <a:chExt cx="5556321" cy="817367"/>
          </a:xfrm>
        </p:grpSpPr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D36A78FD-53E7-A449-B896-ADBC70D8F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7493" y="5791200"/>
              <a:ext cx="758984" cy="817367"/>
            </a:xfrm>
            <a:prstGeom prst="rect">
              <a:avLst/>
            </a:prstGeom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FAF0F500-8263-0C42-B296-EA82A6D56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54065" y="5848255"/>
              <a:ext cx="750661" cy="750661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C711E300-746C-7B48-9BCB-654F4D927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3035" y="5882524"/>
              <a:ext cx="1130779" cy="629155"/>
            </a:xfrm>
            <a:prstGeom prst="rect">
              <a:avLst/>
            </a:prstGeom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2D31536E-E7F1-234B-AA8E-4EFD9E735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2314" y="5889962"/>
              <a:ext cx="1376675" cy="619174"/>
            </a:xfrm>
            <a:prstGeom prst="rect">
              <a:avLst/>
            </a:prstGeom>
          </p:spPr>
        </p:pic>
      </p:grpSp>
      <p:pic>
        <p:nvPicPr>
          <p:cNvPr id="12" name="Imagen 11">
            <a:extLst>
              <a:ext uri="{FF2B5EF4-FFF2-40B4-BE49-F238E27FC236}">
                <a16:creationId xmlns:a16="http://schemas.microsoft.com/office/drawing/2014/main" id="{AEA81DAA-E019-5A44-A937-CE3FF1DB637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9" t="20000" r="13354" b="13439"/>
          <a:stretch/>
        </p:blipFill>
        <p:spPr>
          <a:xfrm>
            <a:off x="462853" y="1187599"/>
            <a:ext cx="2256389" cy="2411573"/>
          </a:xfrm>
          <a:prstGeom prst="rect">
            <a:avLst/>
          </a:prstGeom>
        </p:spPr>
      </p:pic>
      <p:pic>
        <p:nvPicPr>
          <p:cNvPr id="14" name="Marcador de contenido 4">
            <a:extLst>
              <a:ext uri="{FF2B5EF4-FFF2-40B4-BE49-F238E27FC236}">
                <a16:creationId xmlns:a16="http://schemas.microsoft.com/office/drawing/2014/main" id="{3F0B1800-5F7A-244B-83B7-918157346F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328" y="1389372"/>
            <a:ext cx="3683000" cy="2209800"/>
          </a:xfrm>
          <a:prstGeom prst="rect">
            <a:avLst/>
          </a:prstGeom>
        </p:spPr>
      </p:pic>
      <p:pic>
        <p:nvPicPr>
          <p:cNvPr id="15" name="Marcador de contenido 6">
            <a:extLst>
              <a:ext uri="{FF2B5EF4-FFF2-40B4-BE49-F238E27FC236}">
                <a16:creationId xmlns:a16="http://schemas.microsoft.com/office/drawing/2014/main" id="{2229EF74-9BC6-FF41-9580-EE57E28CF4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18" y="4011718"/>
            <a:ext cx="4373034" cy="189194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451EC79-3B2E-6C44-9C93-CDFCFFEFAF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738" y="3106081"/>
            <a:ext cx="2674067" cy="190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359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48306E1A-D095-BE42-8C16-A0459A581705}"/>
              </a:ext>
            </a:extLst>
          </p:cNvPr>
          <p:cNvGrpSpPr/>
          <p:nvPr/>
        </p:nvGrpSpPr>
        <p:grpSpPr>
          <a:xfrm>
            <a:off x="745719" y="6115276"/>
            <a:ext cx="3071541" cy="466953"/>
            <a:chOff x="767493" y="5791200"/>
            <a:chExt cx="5445471" cy="817367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FEAD8A8E-7919-9D41-9CF7-341998B18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7493" y="5791200"/>
              <a:ext cx="758984" cy="817367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AB54843C-67C9-6940-A12C-8AF77FFDA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4065" y="5848255"/>
              <a:ext cx="750661" cy="750661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4C6AD83E-1350-BF44-87A4-F648B9F4A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2186" y="5891604"/>
              <a:ext cx="1130778" cy="629156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FE6B0BA3-6103-F147-A279-A2018FDDC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2314" y="5889962"/>
              <a:ext cx="1376675" cy="619174"/>
            </a:xfrm>
            <a:prstGeom prst="rect">
              <a:avLst/>
            </a:prstGeom>
          </p:spPr>
        </p:pic>
      </p:grp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0DECA163-49CD-8742-A260-15DC41DECC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grpSp>
        <p:nvGrpSpPr>
          <p:cNvPr id="17" name="15 Grupo">
            <a:extLst>
              <a:ext uri="{FF2B5EF4-FFF2-40B4-BE49-F238E27FC236}">
                <a16:creationId xmlns:a16="http://schemas.microsoft.com/office/drawing/2014/main" id="{D0B4F2E2-BE27-8343-86C0-50CDF002EEA2}"/>
              </a:ext>
            </a:extLst>
          </p:cNvPr>
          <p:cNvGrpSpPr>
            <a:grpSpLocks/>
          </p:cNvGrpSpPr>
          <p:nvPr/>
        </p:nvGrpSpPr>
        <p:grpSpPr bwMode="auto">
          <a:xfrm>
            <a:off x="1880315" y="386896"/>
            <a:ext cx="3601806" cy="5636532"/>
            <a:chOff x="1928813" y="1071546"/>
            <a:chExt cx="3643319" cy="5786478"/>
          </a:xfrm>
        </p:grpSpPr>
        <p:pic>
          <p:nvPicPr>
            <p:cNvPr id="18" name="3 Imagen" descr="garcia berdejo 6.JPG">
              <a:extLst>
                <a:ext uri="{FF2B5EF4-FFF2-40B4-BE49-F238E27FC236}">
                  <a16:creationId xmlns:a16="http://schemas.microsoft.com/office/drawing/2014/main" id="{5FDE08FF-A518-8442-AAD7-DF640993A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1" r="80856" b="20201"/>
            <a:stretch>
              <a:fillRect/>
            </a:stretch>
          </p:blipFill>
          <p:spPr bwMode="auto">
            <a:xfrm>
              <a:off x="1928813" y="1071546"/>
              <a:ext cx="1857369" cy="5786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3 Imagen" descr="garcia berdejo 6.JPG">
              <a:extLst>
                <a:ext uri="{FF2B5EF4-FFF2-40B4-BE49-F238E27FC236}">
                  <a16:creationId xmlns:a16="http://schemas.microsoft.com/office/drawing/2014/main" id="{224665B3-68D9-2744-B070-1A959ADAC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47" t="5251" r="43721" b="20201"/>
            <a:stretch>
              <a:fillRect/>
            </a:stretch>
          </p:blipFill>
          <p:spPr bwMode="auto">
            <a:xfrm>
              <a:off x="3754715" y="1071570"/>
              <a:ext cx="1817417" cy="5786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97C7572-84AC-7344-9175-FC22E9A04A2E}"/>
              </a:ext>
            </a:extLst>
          </p:cNvPr>
          <p:cNvSpPr txBox="1"/>
          <p:nvPr/>
        </p:nvSpPr>
        <p:spPr>
          <a:xfrm rot="5400000">
            <a:off x="3983984" y="2790719"/>
            <a:ext cx="47572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solidFill>
                  <a:schemeClr val="accent4">
                    <a:lumMod val="75000"/>
                  </a:schemeClr>
                </a:solidFill>
              </a:rPr>
              <a:t>Imágenes funcionales/moleculares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82839019-406F-794C-AFDE-11DE0197773D}"/>
              </a:ext>
            </a:extLst>
          </p:cNvPr>
          <p:cNvSpPr txBox="1"/>
          <p:nvPr/>
        </p:nvSpPr>
        <p:spPr>
          <a:xfrm rot="16200000">
            <a:off x="-1091115" y="2463629"/>
            <a:ext cx="4757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chemeClr val="accent1"/>
                </a:solidFill>
              </a:rPr>
              <a:t>Imágenes anatómicas</a:t>
            </a:r>
          </a:p>
        </p:txBody>
      </p:sp>
    </p:spTree>
    <p:extLst>
      <p:ext uri="{BB962C8B-B14F-4D97-AF65-F5344CB8AC3E}">
        <p14:creationId xmlns:p14="http://schemas.microsoft.com/office/powerpoint/2010/main" val="1468552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48306E1A-D095-BE42-8C16-A0459A581705}"/>
              </a:ext>
            </a:extLst>
          </p:cNvPr>
          <p:cNvGrpSpPr/>
          <p:nvPr/>
        </p:nvGrpSpPr>
        <p:grpSpPr>
          <a:xfrm>
            <a:off x="745719" y="6115276"/>
            <a:ext cx="3071541" cy="466953"/>
            <a:chOff x="767493" y="5791200"/>
            <a:chExt cx="5445471" cy="817367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FEAD8A8E-7919-9D41-9CF7-341998B18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7493" y="5791200"/>
              <a:ext cx="758984" cy="817367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AB54843C-67C9-6940-A12C-8AF77FFDA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4065" y="5848255"/>
              <a:ext cx="750661" cy="750661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4C6AD83E-1350-BF44-87A4-F648B9F4A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2186" y="5891604"/>
              <a:ext cx="1130778" cy="629156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FE6B0BA3-6103-F147-A279-A2018FDDC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2314" y="5889962"/>
              <a:ext cx="1376675" cy="619174"/>
            </a:xfrm>
            <a:prstGeom prst="rect">
              <a:avLst/>
            </a:prstGeom>
          </p:spPr>
        </p:pic>
      </p:grp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0DECA163-49CD-8742-A260-15DC41DECC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grpSp>
        <p:nvGrpSpPr>
          <p:cNvPr id="17" name="15 Grupo">
            <a:extLst>
              <a:ext uri="{FF2B5EF4-FFF2-40B4-BE49-F238E27FC236}">
                <a16:creationId xmlns:a16="http://schemas.microsoft.com/office/drawing/2014/main" id="{D0B4F2E2-BE27-8343-86C0-50CDF002EEA2}"/>
              </a:ext>
            </a:extLst>
          </p:cNvPr>
          <p:cNvGrpSpPr>
            <a:grpSpLocks/>
          </p:cNvGrpSpPr>
          <p:nvPr/>
        </p:nvGrpSpPr>
        <p:grpSpPr bwMode="auto">
          <a:xfrm>
            <a:off x="1023978" y="386896"/>
            <a:ext cx="5434885" cy="5636532"/>
            <a:chOff x="1928813" y="1071546"/>
            <a:chExt cx="5497525" cy="5786478"/>
          </a:xfrm>
        </p:grpSpPr>
        <p:pic>
          <p:nvPicPr>
            <p:cNvPr id="18" name="3 Imagen" descr="garcia berdejo 6.JPG">
              <a:extLst>
                <a:ext uri="{FF2B5EF4-FFF2-40B4-BE49-F238E27FC236}">
                  <a16:creationId xmlns:a16="http://schemas.microsoft.com/office/drawing/2014/main" id="{5FDE08FF-A518-8442-AAD7-DF640993A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1" r="80856" b="20201"/>
            <a:stretch>
              <a:fillRect/>
            </a:stretch>
          </p:blipFill>
          <p:spPr bwMode="auto">
            <a:xfrm>
              <a:off x="1928813" y="1071546"/>
              <a:ext cx="1857369" cy="5786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3 Imagen" descr="garcia berdejo 6.JPG">
              <a:extLst>
                <a:ext uri="{FF2B5EF4-FFF2-40B4-BE49-F238E27FC236}">
                  <a16:creationId xmlns:a16="http://schemas.microsoft.com/office/drawing/2014/main" id="{224665B3-68D9-2744-B070-1A959ADAC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47" t="5251" r="43721" b="20201"/>
            <a:stretch>
              <a:fillRect/>
            </a:stretch>
          </p:blipFill>
          <p:spPr bwMode="auto">
            <a:xfrm>
              <a:off x="3754715" y="1071570"/>
              <a:ext cx="1817417" cy="5786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3 Imagen" descr="garcia berdejo 6.JPG">
              <a:extLst>
                <a:ext uri="{FF2B5EF4-FFF2-40B4-BE49-F238E27FC236}">
                  <a16:creationId xmlns:a16="http://schemas.microsoft.com/office/drawing/2014/main" id="{6B4C3C44-D5DE-5748-AF9C-458905CBA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39" t="5251" r="62451" b="20201"/>
            <a:stretch>
              <a:fillRect/>
            </a:stretch>
          </p:blipFill>
          <p:spPr bwMode="auto">
            <a:xfrm>
              <a:off x="5572132" y="1071546"/>
              <a:ext cx="1854206" cy="5786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8EE60A9-DE59-9448-ACEE-67BAA58C17DB}"/>
              </a:ext>
            </a:extLst>
          </p:cNvPr>
          <p:cNvSpPr txBox="1"/>
          <p:nvPr/>
        </p:nvSpPr>
        <p:spPr>
          <a:xfrm rot="5400000">
            <a:off x="7006522" y="2285570"/>
            <a:ext cx="1169551" cy="189153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s-MX" sz="3200" dirty="0">
                <a:solidFill>
                  <a:srgbClr val="FF0000"/>
                </a:solidFill>
              </a:rPr>
              <a:t>Imágenes híbridas</a:t>
            </a:r>
          </a:p>
        </p:txBody>
      </p:sp>
    </p:spTree>
    <p:extLst>
      <p:ext uri="{BB962C8B-B14F-4D97-AF65-F5344CB8AC3E}">
        <p14:creationId xmlns:p14="http://schemas.microsoft.com/office/powerpoint/2010/main" val="612641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D18FF6A-E89D-0641-86E3-BCC22CC54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323" y="0"/>
            <a:ext cx="363196" cy="6858000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48306E1A-D095-BE42-8C16-A0459A581705}"/>
              </a:ext>
            </a:extLst>
          </p:cNvPr>
          <p:cNvGrpSpPr/>
          <p:nvPr/>
        </p:nvGrpSpPr>
        <p:grpSpPr>
          <a:xfrm>
            <a:off x="745719" y="6115276"/>
            <a:ext cx="3071541" cy="466953"/>
            <a:chOff x="767493" y="5791200"/>
            <a:chExt cx="5445471" cy="817367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FEAD8A8E-7919-9D41-9CF7-341998B18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7493" y="5791200"/>
              <a:ext cx="758984" cy="817367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AB54843C-67C9-6940-A12C-8AF77FFDA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54065" y="5848255"/>
              <a:ext cx="750661" cy="750661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4C6AD83E-1350-BF44-87A4-F648B9F4A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2186" y="5891604"/>
              <a:ext cx="1130778" cy="629156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FE6B0BA3-6103-F147-A279-A2018FDDC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2314" y="5889962"/>
              <a:ext cx="1376675" cy="619174"/>
            </a:xfrm>
            <a:prstGeom prst="rect">
              <a:avLst/>
            </a:prstGeom>
          </p:spPr>
        </p:pic>
      </p:grpSp>
      <p:pic>
        <p:nvPicPr>
          <p:cNvPr id="17" name="Picture 1032" descr="SNMMI Home">
            <a:extLst>
              <a:ext uri="{FF2B5EF4-FFF2-40B4-BE49-F238E27FC236}">
                <a16:creationId xmlns:a16="http://schemas.microsoft.com/office/drawing/2014/main" id="{403D7AEC-1E51-E84D-8AC6-40B1BF878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863" y="609817"/>
            <a:ext cx="3076575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5">
            <a:extLst>
              <a:ext uri="{FF2B5EF4-FFF2-40B4-BE49-F238E27FC236}">
                <a16:creationId xmlns:a16="http://schemas.microsoft.com/office/drawing/2014/main" id="{5FDA1CC4-0D90-3141-B482-54B76603FA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984" y="1931853"/>
            <a:ext cx="4607069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s-ES" altLang="es-MX" sz="2800" dirty="0">
                <a:solidFill>
                  <a:srgbClr val="FF0000"/>
                </a:solidFill>
              </a:rPr>
              <a:t>Imagen molecular </a:t>
            </a:r>
            <a:r>
              <a:rPr lang="es-ES" altLang="es-MX" sz="2800" dirty="0">
                <a:solidFill>
                  <a:srgbClr val="0070C0"/>
                </a:solidFill>
              </a:rPr>
              <a:t>es la visualización, caracterización y medición de procesos biológicos a nivel molecular y celular en humanos y otros sistemas vivos.</a:t>
            </a:r>
          </a:p>
          <a:p>
            <a:pPr algn="ctr"/>
            <a:endParaRPr lang="es-ES" altLang="es-MX" sz="2800" dirty="0">
              <a:solidFill>
                <a:srgbClr val="0070C0"/>
              </a:solidFill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04AED1A7-18AA-FC4A-95EB-DCA1573C3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04" t="21364" r="549"/>
          <a:stretch>
            <a:fillRect/>
          </a:stretch>
        </p:blipFill>
        <p:spPr bwMode="auto">
          <a:xfrm>
            <a:off x="5882329" y="1760243"/>
            <a:ext cx="2339975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6366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430" name="Picture 11" descr="lightspeed_400"/>
          <p:cNvPicPr>
            <a:picLocks noChangeAspect="1" noChangeArrowheads="1"/>
          </p:cNvPicPr>
          <p:nvPr/>
        </p:nvPicPr>
        <p:blipFill>
          <a:blip r:embed="rId3">
            <a:lum bright="-6000"/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301" y="1116358"/>
            <a:ext cx="3486854" cy="4342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6169849" y="5172117"/>
            <a:ext cx="2304256" cy="864096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451264" y="5347858"/>
            <a:ext cx="18261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s-ES_tradnl" b="1" dirty="0">
                <a:solidFill>
                  <a:srgbClr val="FF9900"/>
                </a:solidFill>
                <a:latin typeface="Arial" charset="0"/>
              </a:rPr>
              <a:t>IMÁGENES</a:t>
            </a:r>
            <a:endParaRPr lang="en-US" b="1" dirty="0">
              <a:solidFill>
                <a:srgbClr val="FF9900"/>
              </a:solidFill>
              <a:latin typeface="Arial" charset="0"/>
            </a:endParaRPr>
          </a:p>
        </p:txBody>
      </p:sp>
      <p:cxnSp>
        <p:nvCxnSpPr>
          <p:cNvPr id="7" name="Conector recto de flecha 6"/>
          <p:cNvCxnSpPr/>
          <p:nvPr/>
        </p:nvCxnSpPr>
        <p:spPr>
          <a:xfrm>
            <a:off x="3707904" y="3429000"/>
            <a:ext cx="2304256" cy="0"/>
          </a:xfrm>
          <a:prstGeom prst="straightConnector1">
            <a:avLst/>
          </a:prstGeom>
          <a:ln w="155575">
            <a:solidFill>
              <a:srgbClr val="FF0000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>
            <a:lum bright="8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8" b="1390"/>
          <a:stretch/>
        </p:blipFill>
        <p:spPr bwMode="auto">
          <a:xfrm>
            <a:off x="412315" y="1207690"/>
            <a:ext cx="3456384" cy="4030960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870112" y="4957482"/>
            <a:ext cx="2233304" cy="830997"/>
          </a:xfrm>
          <a:prstGeom prst="rect">
            <a:avLst/>
          </a:prstGeom>
          <a:solidFill>
            <a:srgbClr val="000000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s-ES_tradnl" b="1" dirty="0">
                <a:solidFill>
                  <a:srgbClr val="FF9900"/>
                </a:solidFill>
                <a:latin typeface="Arial" charset="0"/>
              </a:rPr>
              <a:t>PROCESOS</a:t>
            </a:r>
          </a:p>
          <a:p>
            <a:pPr algn="ctr"/>
            <a:r>
              <a:rPr lang="es-ES_tradnl" b="1" dirty="0">
                <a:solidFill>
                  <a:srgbClr val="FF9900"/>
                </a:solidFill>
                <a:latin typeface="Arial" charset="0"/>
              </a:rPr>
              <a:t> BIOLÓGICOS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2BD48BF6-4297-5941-99BA-3507A216223A}"/>
              </a:ext>
            </a:extLst>
          </p:cNvPr>
          <p:cNvGrpSpPr/>
          <p:nvPr/>
        </p:nvGrpSpPr>
        <p:grpSpPr>
          <a:xfrm>
            <a:off x="745719" y="6115276"/>
            <a:ext cx="3071541" cy="466953"/>
            <a:chOff x="767493" y="5791200"/>
            <a:chExt cx="5445471" cy="817367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F4FD4654-7722-A540-9C80-22910CF90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7493" y="5791200"/>
              <a:ext cx="758984" cy="817367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A45C275C-3599-9F4F-A8C9-4E4F98A93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54065" y="5848255"/>
              <a:ext cx="750661" cy="750661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C4EE3545-A438-294B-B5E1-C608B4AF7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2186" y="5891604"/>
              <a:ext cx="1130778" cy="629156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726E67BA-4B35-3E4A-AE91-2E969941D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2314" y="5889962"/>
              <a:ext cx="1376675" cy="619174"/>
            </a:xfrm>
            <a:prstGeom prst="rect">
              <a:avLst/>
            </a:prstGeom>
          </p:spPr>
        </p:pic>
      </p:grpSp>
      <p:pic>
        <p:nvPicPr>
          <p:cNvPr id="18" name="20 Imagen" descr="Imagen8.png">
            <a:extLst>
              <a:ext uri="{FF2B5EF4-FFF2-40B4-BE49-F238E27FC236}">
                <a16:creationId xmlns:a16="http://schemas.microsoft.com/office/drawing/2014/main" id="{986FF998-5900-7542-8340-68C2B5A2D174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025794" y="656637"/>
            <a:ext cx="2490788" cy="1347977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/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7990124-CCDF-3C4B-A3DA-1B3415AD10B8}"/>
              </a:ext>
            </a:extLst>
          </p:cNvPr>
          <p:cNvSpPr txBox="1"/>
          <p:nvPr/>
        </p:nvSpPr>
        <p:spPr>
          <a:xfrm>
            <a:off x="6068296" y="6428440"/>
            <a:ext cx="29209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700" dirty="0"/>
              <a:t>Cortesía Dr. Michel Herranz Hospital Unviersitario Santiago de Compostela</a:t>
            </a:r>
          </a:p>
        </p:txBody>
      </p:sp>
    </p:spTree>
    <p:extLst>
      <p:ext uri="{BB962C8B-B14F-4D97-AF65-F5344CB8AC3E}">
        <p14:creationId xmlns:p14="http://schemas.microsoft.com/office/powerpoint/2010/main" val="274665796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48306E1A-D095-BE42-8C16-A0459A581705}"/>
              </a:ext>
            </a:extLst>
          </p:cNvPr>
          <p:cNvGrpSpPr/>
          <p:nvPr/>
        </p:nvGrpSpPr>
        <p:grpSpPr>
          <a:xfrm>
            <a:off x="745719" y="6115276"/>
            <a:ext cx="3071541" cy="466953"/>
            <a:chOff x="767493" y="5791200"/>
            <a:chExt cx="5445471" cy="817367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FEAD8A8E-7919-9D41-9CF7-341998B18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7493" y="5791200"/>
              <a:ext cx="758984" cy="817367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AB54843C-67C9-6940-A12C-8AF77FFDA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4065" y="5848255"/>
              <a:ext cx="750661" cy="750661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4C6AD83E-1350-BF44-87A4-F648B9F4A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2186" y="5891604"/>
              <a:ext cx="1130778" cy="629156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FE6B0BA3-6103-F147-A279-A2018FDDC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2314" y="5889962"/>
              <a:ext cx="1376675" cy="619174"/>
            </a:xfrm>
            <a:prstGeom prst="rect">
              <a:avLst/>
            </a:prstGeom>
          </p:spPr>
        </p:pic>
      </p:grpSp>
      <p:pic>
        <p:nvPicPr>
          <p:cNvPr id="58" name="Picture 2">
            <a:extLst>
              <a:ext uri="{FF2B5EF4-FFF2-40B4-BE49-F238E27FC236}">
                <a16:creationId xmlns:a16="http://schemas.microsoft.com/office/drawing/2014/main" id="{7D549EEB-094C-2340-9300-D0215579C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34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752600"/>
            <a:ext cx="2914650" cy="43592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A15F69F-9C2B-5948-AABF-4F828ADC357B}"/>
              </a:ext>
            </a:extLst>
          </p:cNvPr>
          <p:cNvSpPr txBox="1"/>
          <p:nvPr/>
        </p:nvSpPr>
        <p:spPr>
          <a:xfrm>
            <a:off x="6068296" y="6428440"/>
            <a:ext cx="29209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700" dirty="0"/>
              <a:t>Cortesía Dr. Michel Herranz Hospital Unviersitario Santiago de Compostela</a:t>
            </a:r>
          </a:p>
        </p:txBody>
      </p:sp>
    </p:spTree>
    <p:extLst>
      <p:ext uri="{BB962C8B-B14F-4D97-AF65-F5344CB8AC3E}">
        <p14:creationId xmlns:p14="http://schemas.microsoft.com/office/powerpoint/2010/main" val="2204683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/>
          <p:cNvPicPr>
            <a:picLocks noChangeAspect="1" noChangeArrowheads="1"/>
          </p:cNvPicPr>
          <p:nvPr/>
        </p:nvPicPr>
        <p:blipFill>
          <a:blip r:embed="rId3">
            <a:lum bright="2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8975"/>
            <a:ext cx="9144000" cy="50419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8" name="Rectangle 3"/>
          <p:cNvSpPr>
            <a:spLocks noChangeArrowheads="1"/>
          </p:cNvSpPr>
          <p:nvPr/>
        </p:nvSpPr>
        <p:spPr bwMode="auto">
          <a:xfrm>
            <a:off x="4114800" y="2514600"/>
            <a:ext cx="1143000" cy="1600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0000">
                    <a:alpha val="14902"/>
                  </a:srgbClr>
                </a:solidFill>
              </a14:hiddenFill>
            </a:ext>
          </a:extLst>
        </p:spPr>
        <p:txBody>
          <a:bodyPr wrap="none" anchor="ctr"/>
          <a:lstStyle/>
          <a:p>
            <a:endParaRPr lang="es-ES_tradnl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0A5CBCDB-41D7-774B-87F1-F13D698BF0C8}"/>
              </a:ext>
            </a:extLst>
          </p:cNvPr>
          <p:cNvGrpSpPr/>
          <p:nvPr/>
        </p:nvGrpSpPr>
        <p:grpSpPr>
          <a:xfrm>
            <a:off x="745719" y="6115276"/>
            <a:ext cx="3071541" cy="466953"/>
            <a:chOff x="767493" y="5791200"/>
            <a:chExt cx="5445471" cy="817367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11D0909F-2B0C-7042-A464-7B7F472A1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7493" y="5791200"/>
              <a:ext cx="758984" cy="817367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CB0D57E4-AEA7-6A40-8200-5ADFC3590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54065" y="5848255"/>
              <a:ext cx="750661" cy="750661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AF9C93B4-D00A-5A43-82ED-89DC255B5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2186" y="5891604"/>
              <a:ext cx="1130778" cy="629156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65C42C50-31C1-3948-B2E6-C565E5373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2314" y="5889962"/>
              <a:ext cx="1376675" cy="619174"/>
            </a:xfrm>
            <a:prstGeom prst="rect">
              <a:avLst/>
            </a:prstGeom>
          </p:spPr>
        </p:pic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BCC2443B-E905-B045-AC15-6F9531644297}"/>
              </a:ext>
            </a:extLst>
          </p:cNvPr>
          <p:cNvSpPr txBox="1"/>
          <p:nvPr/>
        </p:nvSpPr>
        <p:spPr>
          <a:xfrm>
            <a:off x="6068296" y="6428440"/>
            <a:ext cx="29209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700" dirty="0"/>
              <a:t>Cortesía Dr. Michel Herranz Hospital Unviersitario Santiago de Compostela</a:t>
            </a:r>
          </a:p>
        </p:txBody>
      </p:sp>
    </p:spTree>
    <p:extLst>
      <p:ext uri="{BB962C8B-B14F-4D97-AF65-F5344CB8AC3E}">
        <p14:creationId xmlns:p14="http://schemas.microsoft.com/office/powerpoint/2010/main" val="158818753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eminario MNIM" id="{E28FA951-16E1-6D4A-893A-2DE96E6A75FD}" vid="{E3A0B4F5-F7A1-044E-941F-09CB91C35F39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de Office</Template>
  <TotalTime>3773</TotalTime>
  <Words>609</Words>
  <Application>Microsoft Macintosh PowerPoint</Application>
  <PresentationFormat>Presentación en pantalla (4:3)</PresentationFormat>
  <Paragraphs>171</Paragraphs>
  <Slides>33</Slides>
  <Notes>12</Notes>
  <HiddenSlides>0</HiddenSlides>
  <MMClips>3</MMClips>
  <ScaleCrop>false</ScaleCrop>
  <HeadingPairs>
    <vt:vector size="8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8" baseType="lpstr">
      <vt:lpstr>Arial Unicode MS</vt:lpstr>
      <vt:lpstr>ＭＳ Ｐゴシック</vt:lpstr>
      <vt:lpstr>ヒラギノ角ゴ ProN W3</vt:lpstr>
      <vt:lpstr>Arial</vt:lpstr>
      <vt:lpstr>Arial Bold</vt:lpstr>
      <vt:lpstr>Arial Rounded MT Bold</vt:lpstr>
      <vt:lpstr>Calibri</vt:lpstr>
      <vt:lpstr>Calibri Light</vt:lpstr>
      <vt:lpstr>Gill Sans</vt:lpstr>
      <vt:lpstr>Symbol</vt:lpstr>
      <vt:lpstr>Times New Roman</vt:lpstr>
      <vt:lpstr>Wingdings</vt:lpstr>
      <vt:lpstr>Wingdings 2</vt:lpstr>
      <vt:lpstr>Tema de Office</vt:lpstr>
      <vt:lpstr>Clip</vt:lpstr>
      <vt:lpstr>Estado actual y perspectivas de la  imagen molecular PET en México:  Aplicaciones en Oncología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Blancos moleculares</vt:lpstr>
      <vt:lpstr>Presentación de PowerPoint</vt:lpstr>
      <vt:lpstr>Presentación de PowerPoint</vt:lpstr>
      <vt:lpstr>18F-FDG: metabolismo glucolítico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Angiogénesis: integrina avb3</vt:lpstr>
      <vt:lpstr>Estadificación Recurrencia bioquímica</vt:lpstr>
      <vt:lpstr>Presentación de PowerPoint</vt:lpstr>
      <vt:lpstr>Imagen Molecular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Seminario Mensual de Medicina Nuclear e Imagen Molecular </dc:title>
  <dc:creator>Usuario de Microsoft Office</dc:creator>
  <cp:lastModifiedBy>Belén Rivera Bravo</cp:lastModifiedBy>
  <cp:revision>138</cp:revision>
  <cp:lastPrinted>2019-03-27T20:31:54Z</cp:lastPrinted>
  <dcterms:created xsi:type="dcterms:W3CDTF">2018-07-13T15:43:14Z</dcterms:created>
  <dcterms:modified xsi:type="dcterms:W3CDTF">2019-03-28T00:23:11Z</dcterms:modified>
</cp:coreProperties>
</file>