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68" r:id="rId1"/>
  </p:sldMasterIdLst>
  <p:notesMasterIdLst>
    <p:notesMasterId r:id="rId23"/>
  </p:notesMasterIdLst>
  <p:sldIdLst>
    <p:sldId id="329" r:id="rId2"/>
    <p:sldId id="290" r:id="rId3"/>
    <p:sldId id="328" r:id="rId4"/>
    <p:sldId id="263" r:id="rId5"/>
    <p:sldId id="272" r:id="rId6"/>
    <p:sldId id="269" r:id="rId7"/>
    <p:sldId id="334" r:id="rId8"/>
    <p:sldId id="335" r:id="rId9"/>
    <p:sldId id="336" r:id="rId10"/>
    <p:sldId id="341" r:id="rId11"/>
    <p:sldId id="337" r:id="rId12"/>
    <p:sldId id="338" r:id="rId13"/>
    <p:sldId id="332" r:id="rId14"/>
    <p:sldId id="333" r:id="rId15"/>
    <p:sldId id="340" r:id="rId16"/>
    <p:sldId id="330" r:id="rId17"/>
    <p:sldId id="343" r:id="rId18"/>
    <p:sldId id="342" r:id="rId19"/>
    <p:sldId id="339" r:id="rId20"/>
    <p:sldId id="275" r:id="rId21"/>
    <p:sldId id="257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Mauricio Salcedo" initials="MS" lastIdx="1" clrIdx="0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b0776f2677b320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7DA0B"/>
    <a:srgbClr val="FF99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D73AF-7DC9-42E9-9328-51722D7E95F7}" v="15" dt="2019-09-18T03:01:40.9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510" autoAdjust="0"/>
    <p:restoredTop sz="91519" autoAdjust="0"/>
  </p:normalViewPr>
  <p:slideViewPr>
    <p:cSldViewPr>
      <p:cViewPr varScale="1">
        <p:scale>
          <a:sx n="130" d="100"/>
          <a:sy n="130" d="100"/>
        </p:scale>
        <p:origin x="-176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7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30" Type="http://schemas.microsoft.com/office/2016/11/relationships/changesInfo" Target="changesInfos/changesInfo1.xml"/><Relationship Id="rId3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io Salcedo" userId="b0776f2677b320ca" providerId="LiveId" clId="{E46D73AF-7DC9-42E9-9328-51722D7E95F7}"/>
    <pc:docChg chg="custSel addSld delSld modSld sldOrd">
      <pc:chgData name="Mauricio Salcedo" userId="b0776f2677b320ca" providerId="LiveId" clId="{E46D73AF-7DC9-42E9-9328-51722D7E95F7}" dt="2019-09-18T03:02:06.104" v="998" actId="1076"/>
      <pc:docMkLst>
        <pc:docMk/>
      </pc:docMkLst>
      <pc:sldChg chg="addSp delSp modSp ord">
        <pc:chgData name="Mauricio Salcedo" userId="b0776f2677b320ca" providerId="LiveId" clId="{E46D73AF-7DC9-42E9-9328-51722D7E95F7}" dt="2019-09-18T03:02:06.104" v="998" actId="1076"/>
        <pc:sldMkLst>
          <pc:docMk/>
          <pc:sldMk cId="2742959579" sldId="257"/>
        </pc:sldMkLst>
        <pc:spChg chg="add mod">
          <ac:chgData name="Mauricio Salcedo" userId="b0776f2677b320ca" providerId="LiveId" clId="{E46D73AF-7DC9-42E9-9328-51722D7E95F7}" dt="2019-09-18T03:02:06.104" v="998" actId="1076"/>
          <ac:spMkLst>
            <pc:docMk/>
            <pc:sldMk cId="2742959579" sldId="257"/>
            <ac:spMk id="3" creationId="{00C28B2C-0DE2-427D-A99D-85E0835EFD92}"/>
          </ac:spMkLst>
        </pc:spChg>
        <pc:picChg chg="del">
          <ac:chgData name="Mauricio Salcedo" userId="b0776f2677b320ca" providerId="LiveId" clId="{E46D73AF-7DC9-42E9-9328-51722D7E95F7}" dt="2019-09-18T02:48:50.495" v="897" actId="478"/>
          <ac:picMkLst>
            <pc:docMk/>
            <pc:sldMk cId="2742959579" sldId="257"/>
            <ac:picMk id="2050" creationId="{00000000-0000-0000-0000-000000000000}"/>
          </ac:picMkLst>
        </pc:picChg>
      </pc:sldChg>
      <pc:sldChg chg="del">
        <pc:chgData name="Mauricio Salcedo" userId="b0776f2677b320ca" providerId="LiveId" clId="{E46D73AF-7DC9-42E9-9328-51722D7E95F7}" dt="2019-09-18T02:48:23.199" v="895" actId="2696"/>
        <pc:sldMkLst>
          <pc:docMk/>
          <pc:sldMk cId="2898410650" sldId="258"/>
        </pc:sldMkLst>
      </pc:sldChg>
      <pc:sldChg chg="del">
        <pc:chgData name="Mauricio Salcedo" userId="b0776f2677b320ca" providerId="LiveId" clId="{E46D73AF-7DC9-42E9-9328-51722D7E95F7}" dt="2019-09-18T02:48:37.654" v="896" actId="2696"/>
        <pc:sldMkLst>
          <pc:docMk/>
          <pc:sldMk cId="3469187233" sldId="264"/>
        </pc:sldMkLst>
      </pc:sldChg>
      <pc:sldChg chg="del">
        <pc:chgData name="Mauricio Salcedo" userId="b0776f2677b320ca" providerId="LiveId" clId="{E46D73AF-7DC9-42E9-9328-51722D7E95F7}" dt="2019-09-18T02:48:23.196" v="893" actId="2696"/>
        <pc:sldMkLst>
          <pc:docMk/>
          <pc:sldMk cId="355201968" sldId="265"/>
        </pc:sldMkLst>
      </pc:sldChg>
      <pc:sldChg chg="del">
        <pc:chgData name="Mauricio Salcedo" userId="b0776f2677b320ca" providerId="LiveId" clId="{E46D73AF-7DC9-42E9-9328-51722D7E95F7}" dt="2019-09-18T02:48:23.199" v="894" actId="2696"/>
        <pc:sldMkLst>
          <pc:docMk/>
          <pc:sldMk cId="937226951" sldId="266"/>
        </pc:sldMkLst>
      </pc:sldChg>
      <pc:sldChg chg="modSp">
        <pc:chgData name="Mauricio Salcedo" userId="b0776f2677b320ca" providerId="LiveId" clId="{E46D73AF-7DC9-42E9-9328-51722D7E95F7}" dt="2019-09-18T02:47:23.709" v="892" actId="20577"/>
        <pc:sldMkLst>
          <pc:docMk/>
          <pc:sldMk cId="3703982916" sldId="275"/>
        </pc:sldMkLst>
        <pc:spChg chg="mod">
          <ac:chgData name="Mauricio Salcedo" userId="b0776f2677b320ca" providerId="LiveId" clId="{E46D73AF-7DC9-42E9-9328-51722D7E95F7}" dt="2019-09-18T02:38:04.109" v="373" actId="20577"/>
          <ac:spMkLst>
            <pc:docMk/>
            <pc:sldMk cId="3703982916" sldId="275"/>
            <ac:spMk id="2" creationId="{00000000-0000-0000-0000-000000000000}"/>
          </ac:spMkLst>
        </pc:spChg>
        <pc:spChg chg="mod">
          <ac:chgData name="Mauricio Salcedo" userId="b0776f2677b320ca" providerId="LiveId" clId="{E46D73AF-7DC9-42E9-9328-51722D7E95F7}" dt="2019-09-18T02:47:23.709" v="892" actId="20577"/>
          <ac:spMkLst>
            <pc:docMk/>
            <pc:sldMk cId="3703982916" sldId="275"/>
            <ac:spMk id="3" creationId="{00000000-0000-0000-0000-000000000000}"/>
          </ac:spMkLst>
        </pc:spChg>
      </pc:sldChg>
      <pc:sldChg chg="delSp del">
        <pc:chgData name="Mauricio Salcedo" userId="b0776f2677b320ca" providerId="LiveId" clId="{E46D73AF-7DC9-42E9-9328-51722D7E95F7}" dt="2019-09-18T03:01:21.163" v="980" actId="2696"/>
        <pc:sldMkLst>
          <pc:docMk/>
          <pc:sldMk cId="3413126913" sldId="284"/>
        </pc:sldMkLst>
        <pc:spChg chg="del">
          <ac:chgData name="Mauricio Salcedo" userId="b0776f2677b320ca" providerId="LiveId" clId="{E46D73AF-7DC9-42E9-9328-51722D7E95F7}" dt="2019-09-18T02:49:20.199" v="900" actId="478"/>
          <ac:spMkLst>
            <pc:docMk/>
            <pc:sldMk cId="3413126913" sldId="284"/>
            <ac:spMk id="3" creationId="{00000000-0000-0000-0000-000000000000}"/>
          </ac:spMkLst>
        </pc:spChg>
      </pc:sldChg>
      <pc:sldChg chg="del">
        <pc:chgData name="Mauricio Salcedo" userId="b0776f2677b320ca" providerId="LiveId" clId="{E46D73AF-7DC9-42E9-9328-51722D7E95F7}" dt="2019-09-18T02:49:14.038" v="899" actId="2696"/>
        <pc:sldMkLst>
          <pc:docMk/>
          <pc:sldMk cId="310461127" sldId="322"/>
        </pc:sldMkLst>
      </pc:sldChg>
      <pc:sldChg chg="delSp modSp ord delAnim">
        <pc:chgData name="Mauricio Salcedo" userId="b0776f2677b320ca" providerId="LiveId" clId="{E46D73AF-7DC9-42E9-9328-51722D7E95F7}" dt="2019-09-18T02:59:03.054" v="966" actId="1035"/>
        <pc:sldMkLst>
          <pc:docMk/>
          <pc:sldMk cId="0" sldId="330"/>
        </pc:sldMkLst>
        <pc:spChg chg="mod">
          <ac:chgData name="Mauricio Salcedo" userId="b0776f2677b320ca" providerId="LiveId" clId="{E46D73AF-7DC9-42E9-9328-51722D7E95F7}" dt="2019-09-18T02:59:03.054" v="966" actId="1035"/>
          <ac:spMkLst>
            <pc:docMk/>
            <pc:sldMk cId="0" sldId="330"/>
            <ac:spMk id="48" creationId="{00000000-0000-0000-0000-000000000000}"/>
          </ac:spMkLst>
        </pc:spChg>
        <pc:spChg chg="mod">
          <ac:chgData name="Mauricio Salcedo" userId="b0776f2677b320ca" providerId="LiveId" clId="{E46D73AF-7DC9-42E9-9328-51722D7E95F7}" dt="2019-09-18T02:58:07.940" v="924" actId="1038"/>
          <ac:spMkLst>
            <pc:docMk/>
            <pc:sldMk cId="0" sldId="330"/>
            <ac:spMk id="53" creationId="{00000000-0000-0000-0000-000000000000}"/>
          </ac:spMkLst>
        </pc:spChg>
        <pc:spChg chg="mod">
          <ac:chgData name="Mauricio Salcedo" userId="b0776f2677b320ca" providerId="LiveId" clId="{E46D73AF-7DC9-42E9-9328-51722D7E95F7}" dt="2019-09-18T02:57:42.574" v="921" actId="1035"/>
          <ac:spMkLst>
            <pc:docMk/>
            <pc:sldMk cId="0" sldId="330"/>
            <ac:spMk id="54" creationId="{00000000-0000-0000-0000-000000000000}"/>
          </ac:spMkLst>
        </pc:spChg>
        <pc:spChg chg="mod">
          <ac:chgData name="Mauricio Salcedo" userId="b0776f2677b320ca" providerId="LiveId" clId="{E46D73AF-7DC9-42E9-9328-51722D7E95F7}" dt="2019-09-18T02:58:22.382" v="928" actId="1038"/>
          <ac:spMkLst>
            <pc:docMk/>
            <pc:sldMk cId="0" sldId="330"/>
            <ac:spMk id="56" creationId="{00000000-0000-0000-0000-000000000000}"/>
          </ac:spMkLst>
        </pc:spChg>
        <pc:grpChg chg="mod">
          <ac:chgData name="Mauricio Salcedo" userId="b0776f2677b320ca" providerId="LiveId" clId="{E46D73AF-7DC9-42E9-9328-51722D7E95F7}" dt="2019-09-18T02:56:29.285" v="913" actId="1076"/>
          <ac:grpSpMkLst>
            <pc:docMk/>
            <pc:sldMk cId="0" sldId="330"/>
            <ac:grpSpMk id="46" creationId="{00000000-0000-0000-0000-000000000000}"/>
          </ac:grpSpMkLst>
        </pc:grpChg>
        <pc:grpChg chg="del">
          <ac:chgData name="Mauricio Salcedo" userId="b0776f2677b320ca" providerId="LiveId" clId="{E46D73AF-7DC9-42E9-9328-51722D7E95F7}" dt="2019-09-18T02:56:34.382" v="914" actId="478"/>
          <ac:grpSpMkLst>
            <pc:docMk/>
            <pc:sldMk cId="0" sldId="330"/>
            <ac:grpSpMk id="50" creationId="{00000000-0000-0000-0000-000000000000}"/>
          </ac:grpSpMkLst>
        </pc:grpChg>
        <pc:grpChg chg="del">
          <ac:chgData name="Mauricio Salcedo" userId="b0776f2677b320ca" providerId="LiveId" clId="{E46D73AF-7DC9-42E9-9328-51722D7E95F7}" dt="2019-09-18T02:56:22.764" v="911" actId="478"/>
          <ac:grpSpMkLst>
            <pc:docMk/>
            <pc:sldMk cId="0" sldId="330"/>
            <ac:grpSpMk id="63" creationId="{00000000-0000-0000-0000-000000000000}"/>
          </ac:grpSpMkLst>
        </pc:grpChg>
        <pc:grpChg chg="del">
          <ac:chgData name="Mauricio Salcedo" userId="b0776f2677b320ca" providerId="LiveId" clId="{E46D73AF-7DC9-42E9-9328-51722D7E95F7}" dt="2019-09-18T02:55:36.805" v="907" actId="478"/>
          <ac:grpSpMkLst>
            <pc:docMk/>
            <pc:sldMk cId="0" sldId="330"/>
            <ac:grpSpMk id="66" creationId="{00000000-0000-0000-0000-000000000000}"/>
          </ac:grpSpMkLst>
        </pc:grpChg>
        <pc:picChg chg="del">
          <ac:chgData name="Mauricio Salcedo" userId="b0776f2677b320ca" providerId="LiveId" clId="{E46D73AF-7DC9-42E9-9328-51722D7E95F7}" dt="2019-09-18T02:56:34.382" v="914" actId="478"/>
          <ac:picMkLst>
            <pc:docMk/>
            <pc:sldMk cId="0" sldId="330"/>
            <ac:picMk id="52" creationId="{00000000-0000-0000-0000-000000000000}"/>
          </ac:picMkLst>
        </pc:picChg>
        <pc:picChg chg="mod">
          <ac:chgData name="Mauricio Salcedo" userId="b0776f2677b320ca" providerId="LiveId" clId="{E46D73AF-7DC9-42E9-9328-51722D7E95F7}" dt="2019-09-18T02:57:29.650" v="917" actId="14100"/>
          <ac:picMkLst>
            <pc:docMk/>
            <pc:sldMk cId="0" sldId="330"/>
            <ac:picMk id="55" creationId="{00000000-0000-0000-0000-000000000000}"/>
          </ac:picMkLst>
        </pc:picChg>
      </pc:sldChg>
      <pc:sldChg chg="delSp del">
        <pc:chgData name="Mauricio Salcedo" userId="b0776f2677b320ca" providerId="LiveId" clId="{E46D73AF-7DC9-42E9-9328-51722D7E95F7}" dt="2019-09-18T03:01:18.510" v="979" actId="2696"/>
        <pc:sldMkLst>
          <pc:docMk/>
          <pc:sldMk cId="0" sldId="331"/>
        </pc:sldMkLst>
        <pc:picChg chg="del">
          <ac:chgData name="Mauricio Salcedo" userId="b0776f2677b320ca" providerId="LiveId" clId="{E46D73AF-7DC9-42E9-9328-51722D7E95F7}" dt="2019-09-18T02:48:58.436" v="898" actId="478"/>
          <ac:picMkLst>
            <pc:docMk/>
            <pc:sldMk cId="0" sldId="331"/>
            <ac:picMk id="4" creationId="{00000000-0000-0000-0000-000000000000}"/>
          </ac:picMkLst>
        </pc:picChg>
      </pc:sldChg>
      <pc:sldChg chg="addSp delSp modSp">
        <pc:chgData name="Mauricio Salcedo" userId="b0776f2677b320ca" providerId="LiveId" clId="{E46D73AF-7DC9-42E9-9328-51722D7E95F7}" dt="2019-09-18T02:35:36.279" v="359" actId="20577"/>
        <pc:sldMkLst>
          <pc:docMk/>
          <pc:sldMk cId="0" sldId="333"/>
        </pc:sldMkLst>
        <pc:spChg chg="mod">
          <ac:chgData name="Mauricio Salcedo" userId="b0776f2677b320ca" providerId="LiveId" clId="{E46D73AF-7DC9-42E9-9328-51722D7E95F7}" dt="2019-09-18T02:33:34.220" v="244" actId="1076"/>
          <ac:spMkLst>
            <pc:docMk/>
            <pc:sldMk cId="0" sldId="333"/>
            <ac:spMk id="4" creationId="{00000000-0000-0000-0000-000000000000}"/>
          </ac:spMkLst>
        </pc:spChg>
        <pc:spChg chg="mod">
          <ac:chgData name="Mauricio Salcedo" userId="b0776f2677b320ca" providerId="LiveId" clId="{E46D73AF-7DC9-42E9-9328-51722D7E95F7}" dt="2019-09-18T02:24:38.117" v="136" actId="1076"/>
          <ac:spMkLst>
            <pc:docMk/>
            <pc:sldMk cId="0" sldId="333"/>
            <ac:spMk id="5" creationId="{00000000-0000-0000-0000-000000000000}"/>
          </ac:spMkLst>
        </pc:spChg>
        <pc:spChg chg="add mod">
          <ac:chgData name="Mauricio Salcedo" userId="b0776f2677b320ca" providerId="LiveId" clId="{E46D73AF-7DC9-42E9-9328-51722D7E95F7}" dt="2019-09-18T02:33:26.749" v="243" actId="1076"/>
          <ac:spMkLst>
            <pc:docMk/>
            <pc:sldMk cId="0" sldId="333"/>
            <ac:spMk id="6" creationId="{3C219D01-CF11-4DB2-A997-1734FCC8E061}"/>
          </ac:spMkLst>
        </pc:spChg>
        <pc:spChg chg="mod">
          <ac:chgData name="Mauricio Salcedo" userId="b0776f2677b320ca" providerId="LiveId" clId="{E46D73AF-7DC9-42E9-9328-51722D7E95F7}" dt="2019-09-18T02:24:43.394" v="137" actId="1076"/>
          <ac:spMkLst>
            <pc:docMk/>
            <pc:sldMk cId="0" sldId="333"/>
            <ac:spMk id="7" creationId="{00000000-0000-0000-0000-000000000000}"/>
          </ac:spMkLst>
        </pc:spChg>
        <pc:spChg chg="del">
          <ac:chgData name="Mauricio Salcedo" userId="b0776f2677b320ca" providerId="LiveId" clId="{E46D73AF-7DC9-42E9-9328-51722D7E95F7}" dt="2019-09-18T02:25:03.468" v="138" actId="478"/>
          <ac:spMkLst>
            <pc:docMk/>
            <pc:sldMk cId="0" sldId="333"/>
            <ac:spMk id="8" creationId="{00000000-0000-0000-0000-000000000000}"/>
          </ac:spMkLst>
        </pc:spChg>
        <pc:spChg chg="add mod">
          <ac:chgData name="Mauricio Salcedo" userId="b0776f2677b320ca" providerId="LiveId" clId="{E46D73AF-7DC9-42E9-9328-51722D7E95F7}" dt="2019-09-18T02:35:36.279" v="359" actId="20577"/>
          <ac:spMkLst>
            <pc:docMk/>
            <pc:sldMk cId="0" sldId="333"/>
            <ac:spMk id="10" creationId="{AECA76EF-7056-4973-A583-98AC49DCBD3F}"/>
          </ac:spMkLst>
        </pc:spChg>
        <pc:picChg chg="mod">
          <ac:chgData name="Mauricio Salcedo" userId="b0776f2677b320ca" providerId="LiveId" clId="{E46D73AF-7DC9-42E9-9328-51722D7E95F7}" dt="2019-09-18T02:24:21.691" v="133" actId="1076"/>
          <ac:picMkLst>
            <pc:docMk/>
            <pc:sldMk cId="0" sldId="333"/>
            <ac:picMk id="2" creationId="{00000000-0000-0000-0000-000000000000}"/>
          </ac:picMkLst>
        </pc:picChg>
        <pc:picChg chg="mod">
          <ac:chgData name="Mauricio Salcedo" userId="b0776f2677b320ca" providerId="LiveId" clId="{E46D73AF-7DC9-42E9-9328-51722D7E95F7}" dt="2019-09-18T02:24:32.033" v="135" actId="1076"/>
          <ac:picMkLst>
            <pc:docMk/>
            <pc:sldMk cId="0" sldId="333"/>
            <ac:picMk id="3" creationId="{00000000-0000-0000-0000-000000000000}"/>
          </ac:picMkLst>
        </pc:picChg>
      </pc:sldChg>
      <pc:sldChg chg="delSp modSp">
        <pc:chgData name="Mauricio Salcedo" userId="b0776f2677b320ca" providerId="LiveId" clId="{E46D73AF-7DC9-42E9-9328-51722D7E95F7}" dt="2019-09-18T02:23:29.831" v="131" actId="20577"/>
        <pc:sldMkLst>
          <pc:docMk/>
          <pc:sldMk cId="0" sldId="338"/>
        </pc:sldMkLst>
        <pc:spChg chg="mod">
          <ac:chgData name="Mauricio Salcedo" userId="b0776f2677b320ca" providerId="LiveId" clId="{E46D73AF-7DC9-42E9-9328-51722D7E95F7}" dt="2019-09-18T02:23:29.831" v="131" actId="20577"/>
          <ac:spMkLst>
            <pc:docMk/>
            <pc:sldMk cId="0" sldId="338"/>
            <ac:spMk id="4" creationId="{00000000-0000-0000-0000-000000000000}"/>
          </ac:spMkLst>
        </pc:spChg>
        <pc:spChg chg="del mod">
          <ac:chgData name="Mauricio Salcedo" userId="b0776f2677b320ca" providerId="LiveId" clId="{E46D73AF-7DC9-42E9-9328-51722D7E95F7}" dt="2019-09-18T02:23:15.339" v="130" actId="478"/>
          <ac:spMkLst>
            <pc:docMk/>
            <pc:sldMk cId="0" sldId="338"/>
            <ac:spMk id="15365" creationId="{00000000-0000-0000-0000-000000000000}"/>
          </ac:spMkLst>
        </pc:spChg>
        <pc:spChg chg="mod">
          <ac:chgData name="Mauricio Salcedo" userId="b0776f2677b320ca" providerId="LiveId" clId="{E46D73AF-7DC9-42E9-9328-51722D7E95F7}" dt="2019-09-18T02:22:57.423" v="128" actId="6549"/>
          <ac:spMkLst>
            <pc:docMk/>
            <pc:sldMk cId="0" sldId="338"/>
            <ac:spMk id="15370" creationId="{00000000-0000-0000-0000-000000000000}"/>
          </ac:spMkLst>
        </pc:spChg>
      </pc:sldChg>
      <pc:sldChg chg="addSp modSp add">
        <pc:chgData name="Mauricio Salcedo" userId="b0776f2677b320ca" providerId="LiveId" clId="{E46D73AF-7DC9-42E9-9328-51722D7E95F7}" dt="2019-09-18T02:22:34.203" v="117" actId="20577"/>
        <pc:sldMkLst>
          <pc:docMk/>
          <pc:sldMk cId="4037475568" sldId="341"/>
        </pc:sldMkLst>
        <pc:spChg chg="add">
          <ac:chgData name="Mauricio Salcedo" userId="b0776f2677b320ca" providerId="LiveId" clId="{E46D73AF-7DC9-42E9-9328-51722D7E95F7}" dt="2019-09-18T02:19:42.968" v="1"/>
          <ac:spMkLst>
            <pc:docMk/>
            <pc:sldMk cId="4037475568" sldId="341"/>
            <ac:spMk id="2" creationId="{3F3A2B5B-88AE-4C54-864B-65E9F5BE96D9}"/>
          </ac:spMkLst>
        </pc:spChg>
        <pc:spChg chg="add mod">
          <ac:chgData name="Mauricio Salcedo" userId="b0776f2677b320ca" providerId="LiveId" clId="{E46D73AF-7DC9-42E9-9328-51722D7E95F7}" dt="2019-09-18T02:21:55.897" v="79" actId="14100"/>
          <ac:spMkLst>
            <pc:docMk/>
            <pc:sldMk cId="4037475568" sldId="341"/>
            <ac:spMk id="3" creationId="{BCBDA63E-B389-4E4D-AD7E-65A26841EFAA}"/>
          </ac:spMkLst>
        </pc:spChg>
        <pc:spChg chg="add">
          <ac:chgData name="Mauricio Salcedo" userId="b0776f2677b320ca" providerId="LiveId" clId="{E46D73AF-7DC9-42E9-9328-51722D7E95F7}" dt="2019-09-18T02:19:42.968" v="1"/>
          <ac:spMkLst>
            <pc:docMk/>
            <pc:sldMk cId="4037475568" sldId="341"/>
            <ac:spMk id="4" creationId="{C3420EAC-0E12-416E-918B-DED10C35FF56}"/>
          </ac:spMkLst>
        </pc:spChg>
        <pc:spChg chg="add mod">
          <ac:chgData name="Mauricio Salcedo" userId="b0776f2677b320ca" providerId="LiveId" clId="{E46D73AF-7DC9-42E9-9328-51722D7E95F7}" dt="2019-09-18T02:22:16.480" v="98" actId="20577"/>
          <ac:spMkLst>
            <pc:docMk/>
            <pc:sldMk cId="4037475568" sldId="341"/>
            <ac:spMk id="34" creationId="{62821A4D-68F8-4C8A-B9EE-B96C57117110}"/>
          </ac:spMkLst>
        </pc:spChg>
        <pc:spChg chg="add mod">
          <ac:chgData name="Mauricio Salcedo" userId="b0776f2677b320ca" providerId="LiveId" clId="{E46D73AF-7DC9-42E9-9328-51722D7E95F7}" dt="2019-09-18T02:22:34.203" v="117" actId="20577"/>
          <ac:spMkLst>
            <pc:docMk/>
            <pc:sldMk cId="4037475568" sldId="341"/>
            <ac:spMk id="35" creationId="{1CACD9DA-FA7A-46CB-941E-2458E6F07F64}"/>
          </ac:spMkLst>
        </pc:spChg>
        <pc:spChg chg="add mod">
          <ac:chgData name="Mauricio Salcedo" userId="b0776f2677b320ca" providerId="LiveId" clId="{E46D73AF-7DC9-42E9-9328-51722D7E95F7}" dt="2019-09-18T02:20:48.745" v="58" actId="20577"/>
          <ac:spMkLst>
            <pc:docMk/>
            <pc:sldMk cId="4037475568" sldId="341"/>
            <ac:spMk id="36" creationId="{03A61027-7A94-43D2-B08C-DD9A7B2C960C}"/>
          </ac:spMkLst>
        </pc:spChg>
        <pc:spChg chg="add">
          <ac:chgData name="Mauricio Salcedo" userId="b0776f2677b320ca" providerId="LiveId" clId="{E46D73AF-7DC9-42E9-9328-51722D7E95F7}" dt="2019-09-18T02:19:42.968" v="1"/>
          <ac:spMkLst>
            <pc:docMk/>
            <pc:sldMk cId="4037475568" sldId="341"/>
            <ac:spMk id="38" creationId="{808E1370-EB58-48DD-995B-E09E41EF592F}"/>
          </ac:spMkLst>
        </pc:spChg>
        <pc:grpChg chg="add">
          <ac:chgData name="Mauricio Salcedo" userId="b0776f2677b320ca" providerId="LiveId" clId="{E46D73AF-7DC9-42E9-9328-51722D7E95F7}" dt="2019-09-18T02:19:42.968" v="1"/>
          <ac:grpSpMkLst>
            <pc:docMk/>
            <pc:sldMk cId="4037475568" sldId="341"/>
            <ac:grpSpMk id="5" creationId="{8ADBA872-3FA6-4098-AECD-C566D28706E1}"/>
          </ac:grpSpMkLst>
        </pc:grpChg>
        <pc:grpChg chg="add">
          <ac:chgData name="Mauricio Salcedo" userId="b0776f2677b320ca" providerId="LiveId" clId="{E46D73AF-7DC9-42E9-9328-51722D7E95F7}" dt="2019-09-18T02:19:42.968" v="1"/>
          <ac:grpSpMkLst>
            <pc:docMk/>
            <pc:sldMk cId="4037475568" sldId="341"/>
            <ac:grpSpMk id="19" creationId="{E556CA38-67BC-4A44-AE26-1924DDA99E9B}"/>
          </ac:grpSpMkLst>
        </pc:grpChg>
        <pc:grpChg chg="add">
          <ac:chgData name="Mauricio Salcedo" userId="b0776f2677b320ca" providerId="LiveId" clId="{E46D73AF-7DC9-42E9-9328-51722D7E95F7}" dt="2019-09-18T02:19:42.968" v="1"/>
          <ac:grpSpMkLst>
            <pc:docMk/>
            <pc:sldMk cId="4037475568" sldId="341"/>
            <ac:grpSpMk id="24" creationId="{85ECAD48-DC42-4021-A811-D189ADD8B7E7}"/>
          </ac:grpSpMkLst>
        </pc:grpChg>
        <pc:grpChg chg="add">
          <ac:chgData name="Mauricio Salcedo" userId="b0776f2677b320ca" providerId="LiveId" clId="{E46D73AF-7DC9-42E9-9328-51722D7E95F7}" dt="2019-09-18T02:19:42.968" v="1"/>
          <ac:grpSpMkLst>
            <pc:docMk/>
            <pc:sldMk cId="4037475568" sldId="341"/>
            <ac:grpSpMk id="29" creationId="{777174FF-B923-4AFA-98C5-77B37D4CBAB1}"/>
          </ac:grpSpMkLst>
        </pc:grpChg>
        <pc:picChg chg="add">
          <ac:chgData name="Mauricio Salcedo" userId="b0776f2677b320ca" providerId="LiveId" clId="{E46D73AF-7DC9-42E9-9328-51722D7E95F7}" dt="2019-09-18T02:19:42.968" v="1"/>
          <ac:picMkLst>
            <pc:docMk/>
            <pc:sldMk cId="4037475568" sldId="341"/>
            <ac:picMk id="37" creationId="{FD38481D-9793-46BC-8DE3-981A1CDD2D97}"/>
          </ac:picMkLst>
        </pc:picChg>
      </pc:sldChg>
      <pc:sldChg chg="addSp delSp modSp add modAnim">
        <pc:chgData name="Mauricio Salcedo" userId="b0776f2677b320ca" providerId="LiveId" clId="{E46D73AF-7DC9-42E9-9328-51722D7E95F7}" dt="2019-09-18T03:00:19.145" v="977" actId="20577"/>
        <pc:sldMkLst>
          <pc:docMk/>
          <pc:sldMk cId="2688478419" sldId="342"/>
        </pc:sldMkLst>
        <pc:spChg chg="del">
          <ac:chgData name="Mauricio Salcedo" userId="b0776f2677b320ca" providerId="LiveId" clId="{E46D73AF-7DC9-42E9-9328-51722D7E95F7}" dt="2019-09-18T02:54:55.460" v="902" actId="478"/>
          <ac:spMkLst>
            <pc:docMk/>
            <pc:sldMk cId="2688478419" sldId="342"/>
            <ac:spMk id="2" creationId="{29AC95CD-AFB0-4C39-8C29-7EA6DFAE4C74}"/>
          </ac:spMkLst>
        </pc:spChg>
        <pc:spChg chg="del">
          <ac:chgData name="Mauricio Salcedo" userId="b0776f2677b320ca" providerId="LiveId" clId="{E46D73AF-7DC9-42E9-9328-51722D7E95F7}" dt="2019-09-18T02:54:55.460" v="902" actId="478"/>
          <ac:spMkLst>
            <pc:docMk/>
            <pc:sldMk cId="2688478419" sldId="342"/>
            <ac:spMk id="3" creationId="{E1791EA5-0F33-4CFC-9F4D-3B04DB888601}"/>
          </ac:spMkLst>
        </pc:spChg>
        <pc:spChg chg="mod">
          <ac:chgData name="Mauricio Salcedo" userId="b0776f2677b320ca" providerId="LiveId" clId="{E46D73AF-7DC9-42E9-9328-51722D7E95F7}" dt="2019-09-18T03:00:19.145" v="977" actId="20577"/>
          <ac:spMkLst>
            <pc:docMk/>
            <pc:sldMk cId="2688478419" sldId="342"/>
            <ac:spMk id="6" creationId="{E6ED6AFE-8666-4159-BB9D-4D5B1D6B80B2}"/>
          </ac:spMkLst>
        </pc:spChg>
        <pc:grpChg chg="add mod">
          <ac:chgData name="Mauricio Salcedo" userId="b0776f2677b320ca" providerId="LiveId" clId="{E46D73AF-7DC9-42E9-9328-51722D7E95F7}" dt="2019-09-18T03:00:00.121" v="968"/>
          <ac:grpSpMkLst>
            <pc:docMk/>
            <pc:sldMk cId="2688478419" sldId="342"/>
            <ac:grpSpMk id="4" creationId="{7E322DBA-6939-455D-9D96-CD677586A257}"/>
          </ac:grpSpMkLst>
        </pc:grpChg>
      </pc:sldChg>
      <pc:sldChg chg="addSp delSp add ord modAnim">
        <pc:chgData name="Mauricio Salcedo" userId="b0776f2677b320ca" providerId="LiveId" clId="{E46D73AF-7DC9-42E9-9328-51722D7E95F7}" dt="2019-09-18T02:59:25.275" v="967"/>
        <pc:sldMkLst>
          <pc:docMk/>
          <pc:sldMk cId="720445609" sldId="343"/>
        </pc:sldMkLst>
        <pc:spChg chg="del">
          <ac:chgData name="Mauricio Salcedo" userId="b0776f2677b320ca" providerId="LiveId" clId="{E46D73AF-7DC9-42E9-9328-51722D7E95F7}" dt="2019-09-18T02:55:29.235" v="906" actId="478"/>
          <ac:spMkLst>
            <pc:docMk/>
            <pc:sldMk cId="720445609" sldId="343"/>
            <ac:spMk id="2" creationId="{DC6B908C-00C2-465C-8FAA-4F0304D4C562}"/>
          </ac:spMkLst>
        </pc:spChg>
        <pc:spChg chg="del">
          <ac:chgData name="Mauricio Salcedo" userId="b0776f2677b320ca" providerId="LiveId" clId="{E46D73AF-7DC9-42E9-9328-51722D7E95F7}" dt="2019-09-18T02:55:29.235" v="906" actId="478"/>
          <ac:spMkLst>
            <pc:docMk/>
            <pc:sldMk cId="720445609" sldId="343"/>
            <ac:spMk id="3" creationId="{5FFDFF6F-AFB5-4E31-AFE7-188E1163A3F1}"/>
          </ac:spMkLst>
        </pc:spChg>
        <pc:grpChg chg="add">
          <ac:chgData name="Mauricio Salcedo" userId="b0776f2677b320ca" providerId="LiveId" clId="{E46D73AF-7DC9-42E9-9328-51722D7E95F7}" dt="2019-09-18T02:55:50.576" v="908"/>
          <ac:grpSpMkLst>
            <pc:docMk/>
            <pc:sldMk cId="720445609" sldId="343"/>
            <ac:grpSpMk id="4" creationId="{559EA622-8714-4CBF-B140-A31CD598EBFB}"/>
          </ac:grpSpMkLst>
        </pc:grpChg>
      </pc:sldChg>
      <pc:sldChg chg="delSp add del">
        <pc:chgData name="Mauricio Salcedo" userId="b0776f2677b320ca" providerId="LiveId" clId="{E46D73AF-7DC9-42E9-9328-51722D7E95F7}" dt="2019-09-18T03:00:37.919" v="978" actId="2696"/>
        <pc:sldMkLst>
          <pc:docMk/>
          <pc:sldMk cId="2777940131" sldId="344"/>
        </pc:sldMkLst>
        <pc:spChg chg="del">
          <ac:chgData name="Mauricio Salcedo" userId="b0776f2677b320ca" providerId="LiveId" clId="{E46D73AF-7DC9-42E9-9328-51722D7E95F7}" dt="2019-09-18T02:56:08.539" v="910" actId="478"/>
          <ac:spMkLst>
            <pc:docMk/>
            <pc:sldMk cId="2777940131" sldId="344"/>
            <ac:spMk id="2" creationId="{561D9517-13A3-408C-99E0-D8996B849303}"/>
          </ac:spMkLst>
        </pc:spChg>
        <pc:spChg chg="del">
          <ac:chgData name="Mauricio Salcedo" userId="b0776f2677b320ca" providerId="LiveId" clId="{E46D73AF-7DC9-42E9-9328-51722D7E95F7}" dt="2019-09-18T02:56:08.539" v="910" actId="478"/>
          <ac:spMkLst>
            <pc:docMk/>
            <pc:sldMk cId="2777940131" sldId="344"/>
            <ac:spMk id="3" creationId="{9179A656-F252-48EC-8D3A-68937438C29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_tradnl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3253886345026"/>
          <c:y val="0.0358563967991557"/>
          <c:w val="0.787593494482015"/>
          <c:h val="0.813959457374906"/>
        </c:manualLayout>
      </c:layout>
      <c:barChart>
        <c:barDir val="bar"/>
        <c:grouping val="clustered"/>
        <c:ser>
          <c:idx val="0"/>
          <c:order val="0"/>
          <c:tx>
            <c:strRef>
              <c:f>Sheet1!$I$9</c:f>
              <c:strCache>
                <c:ptCount val="1"/>
                <c:pt idx="0">
                  <c:v>Incidencia</c:v>
                </c:pt>
              </c:strCache>
            </c:strRef>
          </c:tx>
          <c:spPr>
            <a:solidFill>
              <a:srgbClr val="F5A9DD"/>
            </a:solidFill>
            <a:ln>
              <a:noFill/>
            </a:ln>
            <a:effectLst/>
          </c:spPr>
          <c:cat>
            <c:strRef>
              <c:f>Sheet1!$H$10:$H$17</c:f>
              <c:strCache>
                <c:ptCount val="8"/>
                <c:pt idx="0">
                  <c:v>Pulmón</c:v>
                </c:pt>
                <c:pt idx="1">
                  <c:v>Leucemia</c:v>
                </c:pt>
                <c:pt idx="2">
                  <c:v>Ovario</c:v>
                </c:pt>
                <c:pt idx="3">
                  <c:v>Hígado</c:v>
                </c:pt>
                <c:pt idx="4">
                  <c:v>Estómago</c:v>
                </c:pt>
                <c:pt idx="5">
                  <c:v>Colorectal</c:v>
                </c:pt>
                <c:pt idx="6">
                  <c:v>Cervicouterino</c:v>
                </c:pt>
                <c:pt idx="7">
                  <c:v>Mama</c:v>
                </c:pt>
              </c:strCache>
            </c:strRef>
          </c:cat>
          <c:val>
            <c:numRef>
              <c:f>Sheet1!$I$10:$I$17</c:f>
              <c:numCache>
                <c:formatCode>General</c:formatCode>
                <c:ptCount val="8"/>
                <c:pt idx="0">
                  <c:v>5.4</c:v>
                </c:pt>
                <c:pt idx="1">
                  <c:v>5.6</c:v>
                </c:pt>
                <c:pt idx="2">
                  <c:v>5.8</c:v>
                </c:pt>
                <c:pt idx="3">
                  <c:v>5.8</c:v>
                </c:pt>
                <c:pt idx="4">
                  <c:v>6.0</c:v>
                </c:pt>
                <c:pt idx="5">
                  <c:v>7.0</c:v>
                </c:pt>
                <c:pt idx="6">
                  <c:v>23.0</c:v>
                </c:pt>
                <c:pt idx="7">
                  <c:v>36.0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B-4CF0-9AD9-26B2DCB7CD0D}"/>
            </c:ext>
          </c:extLst>
        </c:ser>
        <c:ser>
          <c:idx val="1"/>
          <c:order val="1"/>
          <c:tx>
            <c:strRef>
              <c:f>Sheet1!$J$9</c:f>
              <c:strCache>
                <c:ptCount val="1"/>
                <c:pt idx="0">
                  <c:v>Mortalidad</c:v>
                </c:pt>
              </c:strCache>
            </c:strRef>
          </c:tx>
          <c:spPr>
            <a:solidFill>
              <a:srgbClr val="E943B6"/>
            </a:solidFill>
            <a:ln>
              <a:noFill/>
            </a:ln>
            <a:effectLst/>
          </c:spPr>
          <c:cat>
            <c:strRef>
              <c:f>Sheet1!$H$10:$H$17</c:f>
              <c:strCache>
                <c:ptCount val="8"/>
                <c:pt idx="0">
                  <c:v>Pulmón</c:v>
                </c:pt>
                <c:pt idx="1">
                  <c:v>Leucemia</c:v>
                </c:pt>
                <c:pt idx="2">
                  <c:v>Ovario</c:v>
                </c:pt>
                <c:pt idx="3">
                  <c:v>Hígado</c:v>
                </c:pt>
                <c:pt idx="4">
                  <c:v>Estómago</c:v>
                </c:pt>
                <c:pt idx="5">
                  <c:v>Colorectal</c:v>
                </c:pt>
                <c:pt idx="6">
                  <c:v>Cervicouterino</c:v>
                </c:pt>
                <c:pt idx="7">
                  <c:v>Mama</c:v>
                </c:pt>
              </c:strCache>
            </c:strRef>
          </c:cat>
          <c:val>
            <c:numRef>
              <c:f>Sheet1!$J$10:$J$17</c:f>
              <c:numCache>
                <c:formatCode>General</c:formatCode>
                <c:ptCount val="8"/>
                <c:pt idx="0">
                  <c:v>3.7</c:v>
                </c:pt>
                <c:pt idx="1">
                  <c:v>2.98</c:v>
                </c:pt>
                <c:pt idx="2">
                  <c:v>3.0</c:v>
                </c:pt>
                <c:pt idx="3">
                  <c:v>5.6</c:v>
                </c:pt>
                <c:pt idx="4">
                  <c:v>5.0</c:v>
                </c:pt>
                <c:pt idx="5">
                  <c:v>4.0</c:v>
                </c:pt>
                <c:pt idx="6">
                  <c:v>8.0</c:v>
                </c:pt>
                <c:pt idx="7">
                  <c:v>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5B-4CF0-9AD9-26B2DCB7CD0D}"/>
            </c:ext>
          </c:extLst>
        </c:ser>
        <c:dLbls/>
        <c:gapWidth val="182"/>
        <c:axId val="242775000"/>
        <c:axId val="242690040"/>
      </c:barChart>
      <c:catAx>
        <c:axId val="24277500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42690040"/>
        <c:crosses val="autoZero"/>
        <c:auto val="1"/>
        <c:lblAlgn val="ctr"/>
        <c:lblOffset val="100"/>
      </c:catAx>
      <c:valAx>
        <c:axId val="24269004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42775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4B118C-B685-4CC7-A2A0-0A7E87AA740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6BD4B3FB-454A-47A2-9099-EB10934DAA12}" type="pres">
      <dgm:prSet presAssocID="{674B118C-B685-4CC7-A2A0-0A7E87AA74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6D52053-B1D8-1047-9E2B-876D84AA8EDF}" type="presOf" srcId="{674B118C-B685-4CC7-A2A0-0A7E87AA7403}" destId="{6BD4B3FB-454A-47A2-9099-EB10934DAA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376EA-2223-46DF-BBF4-0B2979F52F6B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5A01D-BDCB-4041-9C3C-3CF20301734D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373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5A01D-BDCB-4041-9C3C-3CF20301734D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865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5A01D-BDCB-4041-9C3C-3CF20301734D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290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5A01D-BDCB-4041-9C3C-3CF20301734D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487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MX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MX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408D225-EAAA-4321-A12E-DE80F07BB894}" type="datetimeFigureOut">
              <a:rPr lang="es-MX" smtClean="0"/>
              <a:pPr/>
              <a:t>18/9/19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9D14CE5-6809-4D58-A286-5BF91DA8D8D9}" type="slidenum">
              <a:rPr lang="es-MX" smtClean="0"/>
              <a:pPr/>
              <a:t>‹Nr.›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grama de flujo: proceso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31469D-2202-4A95-A8FE-F7C27648F538}"/>
              </a:ext>
            </a:extLst>
          </p:cNvPr>
          <p:cNvSpPr/>
          <p:nvPr/>
        </p:nvSpPr>
        <p:spPr>
          <a:xfrm>
            <a:off x="228600" y="1828800"/>
            <a:ext cx="8534400" cy="1676400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26" name="Picture 2" descr="Resultado de imagen para academia mexicana de medicin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CC4754-BF4A-4D4C-AC43-A4CAD174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381000" y="2057400"/>
            <a:ext cx="1011970" cy="101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Agrupa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F8551D-04A0-4A94-8493-D2FB4E3E9157}"/>
              </a:ext>
            </a:extLst>
          </p:cNvPr>
          <p:cNvGrpSpPr>
            <a:grpSpLocks/>
          </p:cNvGrpSpPr>
          <p:nvPr/>
        </p:nvGrpSpPr>
        <p:grpSpPr bwMode="auto">
          <a:xfrm>
            <a:off x="135930" y="21714"/>
            <a:ext cx="8802688" cy="1260475"/>
            <a:chOff x="192080" y="148707"/>
            <a:chExt cx="8817642" cy="1446099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EE05BB-4186-4BF8-A31B-0C8BFE3EA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80" y="148707"/>
              <a:ext cx="8733293" cy="1446099"/>
            </a:xfrm>
            <a:prstGeom prst="rect">
              <a:avLst/>
            </a:prstGeom>
            <a:gradFill rotWithShape="1">
              <a:gsLst>
                <a:gs pos="0">
                  <a:srgbClr val="FFE0EC"/>
                </a:gs>
                <a:gs pos="9000">
                  <a:srgbClr val="FFE0EC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733268-87AF-4576-AB33-CF3E99292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327" y="168741"/>
              <a:ext cx="7379395" cy="1061809"/>
            </a:xfrm>
            <a:prstGeom prst="rect">
              <a:avLst/>
            </a:prstGeom>
            <a:solidFill>
              <a:srgbClr val="9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7AA23B-E723-4E1E-A233-AF323B5C04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0418" y="512964"/>
              <a:ext cx="361183" cy="358792"/>
            </a:xfrm>
            <a:prstGeom prst="rect">
              <a:avLst/>
            </a:prstGeom>
            <a:solidFill>
              <a:srgbClr val="E19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125967-C01F-4F53-A225-F9252C8B04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0418" y="155992"/>
              <a:ext cx="361183" cy="358792"/>
            </a:xfrm>
            <a:prstGeom prst="rect">
              <a:avLst/>
            </a:prstGeom>
            <a:solidFill>
              <a:srgbClr val="FF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71974F-B96D-4638-A665-98C4B705E6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95723" y="516606"/>
              <a:ext cx="359021" cy="360614"/>
            </a:xfrm>
            <a:prstGeom prst="rect">
              <a:avLst/>
            </a:prstGeom>
            <a:solidFill>
              <a:srgbClr val="FF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321341-139E-4AD2-A833-EB002960E6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2376" y="871756"/>
              <a:ext cx="359021" cy="358793"/>
            </a:xfrm>
            <a:prstGeom prst="rect">
              <a:avLst/>
            </a:prstGeom>
            <a:solidFill>
              <a:srgbClr val="FFE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3D551C-7033-4711-9F58-DA0AF7828F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95723" y="873578"/>
              <a:ext cx="359021" cy="360614"/>
            </a:xfrm>
            <a:prstGeom prst="rect">
              <a:avLst/>
            </a:prstGeom>
            <a:solidFill>
              <a:srgbClr val="E19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DF79CF-1722-4411-AA3F-575DEBDCC8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4538" y="1230549"/>
              <a:ext cx="361184" cy="360614"/>
            </a:xfrm>
            <a:prstGeom prst="rect">
              <a:avLst/>
            </a:prstGeom>
            <a:solidFill>
              <a:srgbClr val="E19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s-MX" altLang="es-MX" sz="180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5" name="Agrupa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7BD0F5-DA93-4CFA-BF56-16A31D60859B}"/>
              </a:ext>
            </a:extLst>
          </p:cNvPr>
          <p:cNvGrpSpPr>
            <a:grpSpLocks/>
          </p:cNvGrpSpPr>
          <p:nvPr/>
        </p:nvGrpSpPr>
        <p:grpSpPr bwMode="auto">
          <a:xfrm>
            <a:off x="161331" y="26476"/>
            <a:ext cx="1012825" cy="855663"/>
            <a:chOff x="3928533" y="1921933"/>
            <a:chExt cx="914400" cy="91440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1DBAD6-FE31-4477-94AB-A916C1D48013}"/>
                </a:ext>
              </a:extLst>
            </p:cNvPr>
            <p:cNvSpPr/>
            <p:nvPr/>
          </p:nvSpPr>
          <p:spPr>
            <a:xfrm>
              <a:off x="3928533" y="1921933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pic>
          <p:nvPicPr>
            <p:cNvPr id="17" name="Imagen 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891A6C-4408-4C4C-B761-1A908579B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990" y="2012790"/>
              <a:ext cx="699495" cy="709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4E1AC5-7658-40E8-81A7-3B24986E39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6856" y="28063"/>
            <a:ext cx="365125" cy="6540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36576" tIns="36576" rIns="36576" bIns="36576"/>
          <a:lstStyle/>
          <a:p>
            <a:pPr>
              <a:defRPr/>
            </a:pPr>
            <a:endParaRPr lang="es-MX">
              <a:solidFill>
                <a:prstClr val="black"/>
              </a:solidFill>
              <a:latin typeface="Franklin Gothic Book" charset="0"/>
              <a:ea typeface="MS PGothic" charset="0"/>
              <a:cs typeface="MS PGothic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C1E5A7-5E4D-4842-AAE9-A334B34145CE}"/>
              </a:ext>
            </a:extLst>
          </p:cNvPr>
          <p:cNvSpPr txBox="1"/>
          <p:nvPr/>
        </p:nvSpPr>
        <p:spPr>
          <a:xfrm>
            <a:off x="1691680" y="1256"/>
            <a:ext cx="6591300" cy="136524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s-ES" altLang="es-MX" sz="1800" dirty="0">
                <a:solidFill>
                  <a:schemeClr val="bg1"/>
                </a:solidFill>
                <a:latin typeface="Montserrat"/>
              </a:rPr>
              <a:t>INSTITUTO MEXICANO DEL SEGURO SOCIAL</a:t>
            </a:r>
          </a:p>
          <a:p>
            <a:pPr algn="ctr" eaLnBrk="1" hangingPunct="1">
              <a:lnSpc>
                <a:spcPct val="120000"/>
              </a:lnSpc>
            </a:pPr>
            <a:r>
              <a:rPr lang="es-ES" altLang="es-MX" sz="1800" dirty="0">
                <a:solidFill>
                  <a:schemeClr val="bg1"/>
                </a:solidFill>
                <a:latin typeface="Montserrat"/>
              </a:rPr>
              <a:t>COORDINACIÓN DE INVESTIGACIÓN EN SALUD</a:t>
            </a:r>
          </a:p>
          <a:p>
            <a:pPr algn="ctr" eaLnBrk="1" hangingPunct="1">
              <a:lnSpc>
                <a:spcPct val="120000"/>
              </a:lnSpc>
            </a:pPr>
            <a:endParaRPr lang="es-ES" altLang="es-MX" sz="1800" dirty="0">
              <a:solidFill>
                <a:srgbClr val="FF0000"/>
              </a:solidFill>
              <a:latin typeface="Montserrat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s-ES" altLang="es-MX" sz="1600" b="1" dirty="0">
                <a:solidFill>
                  <a:srgbClr val="FF0000"/>
                </a:solidFill>
                <a:latin typeface="Montserrat"/>
              </a:rPr>
              <a:t>UNIDAD DE INVESTIGACIÓN MÉDICA EN ENFERMEDADES ONCOLÓGICAS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788391-0F91-42AE-9537-5991D50F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86" y="1991978"/>
            <a:ext cx="66411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MX" sz="2800" b="1" dirty="0">
                <a:latin typeface="Montserrat"/>
              </a:rPr>
              <a:t>Expresión ectópica de la proteína específica de embarazo 1 en células de cáncer cervicouterino</a:t>
            </a:r>
          </a:p>
          <a:p>
            <a:pPr eaLnBrk="1" hangingPunct="1"/>
            <a:endParaRPr lang="es-ES_tradnl" altLang="es-MX" b="1" dirty="0">
              <a:solidFill>
                <a:srgbClr val="FF0000"/>
              </a:solidFill>
              <a:latin typeface="Montserrat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D78E7A-7233-49CB-A60B-874FF787B667}"/>
              </a:ext>
            </a:extLst>
          </p:cNvPr>
          <p:cNvSpPr txBox="1"/>
          <p:nvPr/>
        </p:nvSpPr>
        <p:spPr>
          <a:xfrm>
            <a:off x="2895600" y="3810000"/>
            <a:ext cx="39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/>
              </a:rPr>
              <a:t>Dr. MAURICIO SALCEDO </a:t>
            </a:r>
            <a:r>
              <a:rPr lang="es-MX" dirty="0" smtClean="0">
                <a:latin typeface="Montserrat"/>
              </a:rPr>
              <a:t>VARGAS</a:t>
            </a:r>
          </a:p>
          <a:p>
            <a:r>
              <a:rPr lang="es-MX" smtClean="0">
                <a:latin typeface="Montserrat"/>
              </a:rPr>
              <a:t>masava89@gmail.com</a:t>
            </a:r>
            <a:endParaRPr lang="es-MX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82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3A2B5B-88AE-4C54-864B-65E9F5BE96D9}"/>
              </a:ext>
            </a:extLst>
          </p:cNvPr>
          <p:cNvSpPr txBox="1"/>
          <p:nvPr/>
        </p:nvSpPr>
        <p:spPr>
          <a:xfrm>
            <a:off x="816574" y="1560154"/>
            <a:ext cx="1635578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HeLa</a:t>
            </a: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, </a:t>
            </a:r>
            <a:r>
              <a:rPr lang="es-ES_tradnl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SiHa</a:t>
            </a:r>
            <a:endParaRPr lang="es-ES_tradnl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914400">
              <a:defRPr/>
            </a:pPr>
            <a:r>
              <a:rPr lang="es-ES_tradnl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Caski</a:t>
            </a:r>
            <a:endParaRPr lang="es-ES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BDA63E-B389-4E4D-AD7E-65A26841EFAA}"/>
              </a:ext>
            </a:extLst>
          </p:cNvPr>
          <p:cNvSpPr txBox="1"/>
          <p:nvPr/>
        </p:nvSpPr>
        <p:spPr>
          <a:xfrm>
            <a:off x="1609050" y="2614272"/>
            <a:ext cx="2640918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Cultivo celular</a:t>
            </a:r>
          </a:p>
          <a:p>
            <a:pPr algn="ctr" defTabSz="914400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Tejidos en parafina</a:t>
            </a:r>
            <a:endParaRPr lang="es-ES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Flecha derecha 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420EAC-0E12-416E-918B-DED10C35FF56}"/>
              </a:ext>
            </a:extLst>
          </p:cNvPr>
          <p:cNvSpPr/>
          <p:nvPr/>
        </p:nvSpPr>
        <p:spPr>
          <a:xfrm>
            <a:off x="4906436" y="1757872"/>
            <a:ext cx="692769" cy="47801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5" name="Agrupar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DBA872-3FA6-4098-AECD-C566D28706E1}"/>
              </a:ext>
            </a:extLst>
          </p:cNvPr>
          <p:cNvGrpSpPr/>
          <p:nvPr/>
        </p:nvGrpSpPr>
        <p:grpSpPr>
          <a:xfrm>
            <a:off x="2692693" y="1399251"/>
            <a:ext cx="1665840" cy="1030355"/>
            <a:chOff x="516229" y="3881351"/>
            <a:chExt cx="2807516" cy="2338421"/>
          </a:xfrm>
        </p:grpSpPr>
        <p:grpSp>
          <p:nvGrpSpPr>
            <p:cNvPr id="6" name="Agrupar 4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540375F-9698-4F31-92E6-F225F3384645}"/>
                </a:ext>
              </a:extLst>
            </p:cNvPr>
            <p:cNvGrpSpPr/>
            <p:nvPr/>
          </p:nvGrpSpPr>
          <p:grpSpPr>
            <a:xfrm rot="16200000">
              <a:off x="775228" y="3746586"/>
              <a:ext cx="2259715" cy="2686657"/>
              <a:chOff x="775228" y="3746586"/>
              <a:chExt cx="2259715" cy="2686657"/>
            </a:xfrm>
          </p:grpSpPr>
          <p:grpSp>
            <p:nvGrpSpPr>
              <p:cNvPr id="10" name="Agrupar 44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3F8769-B0CE-4764-8BAD-02DC99A52B5D}"/>
                  </a:ext>
                </a:extLst>
              </p:cNvPr>
              <p:cNvGrpSpPr/>
              <p:nvPr/>
            </p:nvGrpSpPr>
            <p:grpSpPr>
              <a:xfrm>
                <a:off x="857702" y="3763353"/>
                <a:ext cx="2177241" cy="2669890"/>
                <a:chOff x="857702" y="3763353"/>
                <a:chExt cx="2177241" cy="2669890"/>
              </a:xfrm>
            </p:grpSpPr>
            <p:sp>
              <p:nvSpPr>
                <p:cNvPr id="12" name="Rectángulo 11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9961B4-7160-4244-9CCE-65A932AF3024}"/>
                    </a:ext>
                  </a:extLst>
                </p:cNvPr>
                <p:cNvSpPr/>
                <p:nvPr/>
              </p:nvSpPr>
              <p:spPr>
                <a:xfrm>
                  <a:off x="857702" y="3763353"/>
                  <a:ext cx="2177241" cy="2669890"/>
                </a:xfrm>
                <a:prstGeom prst="rect">
                  <a:avLst/>
                </a:prstGeom>
                <a:noFill/>
                <a:ln w="57150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19BAE9-BD31-4290-8F8E-F16C2ABF62D8}"/>
                    </a:ext>
                  </a:extLst>
                </p:cNvPr>
                <p:cNvSpPr/>
                <p:nvPr/>
              </p:nvSpPr>
              <p:spPr>
                <a:xfrm>
                  <a:off x="1022645" y="3829333"/>
                  <a:ext cx="758735" cy="607954"/>
                </a:xfrm>
                <a:prstGeom prst="ellipse">
                  <a:avLst/>
                </a:prstGeom>
                <a:noFill/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Elipse 13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C73D38-AA5C-49F9-9921-FF9A4A9A7FF1}"/>
                    </a:ext>
                  </a:extLst>
                </p:cNvPr>
                <p:cNvSpPr/>
                <p:nvPr/>
              </p:nvSpPr>
              <p:spPr>
                <a:xfrm>
                  <a:off x="2032733" y="3849773"/>
                  <a:ext cx="758735" cy="6079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Elipse 14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537586-3B72-470C-ABB2-4026AECBB3B8}"/>
                    </a:ext>
                  </a:extLst>
                </p:cNvPr>
                <p:cNvSpPr/>
                <p:nvPr/>
              </p:nvSpPr>
              <p:spPr>
                <a:xfrm>
                  <a:off x="1026599" y="4756998"/>
                  <a:ext cx="758735" cy="6079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346716-8FD2-4D9F-8CB3-644071D3194D}"/>
                    </a:ext>
                  </a:extLst>
                </p:cNvPr>
                <p:cNvSpPr/>
                <p:nvPr/>
              </p:nvSpPr>
              <p:spPr>
                <a:xfrm>
                  <a:off x="2036687" y="4777438"/>
                  <a:ext cx="758735" cy="6079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14C871-7912-45DF-A59C-910A30BFFE14}"/>
                    </a:ext>
                  </a:extLst>
                </p:cNvPr>
                <p:cNvSpPr/>
                <p:nvPr/>
              </p:nvSpPr>
              <p:spPr>
                <a:xfrm>
                  <a:off x="1030553" y="5717653"/>
                  <a:ext cx="758735" cy="6079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Elipse 17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E54195-DBFB-41C6-A74C-1681437979EA}"/>
                    </a:ext>
                  </a:extLst>
                </p:cNvPr>
                <p:cNvSpPr/>
                <p:nvPr/>
              </p:nvSpPr>
              <p:spPr>
                <a:xfrm>
                  <a:off x="2040641" y="5738093"/>
                  <a:ext cx="758735" cy="6079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C89096-5D26-4437-9DCD-FD7D181C0ED0}"/>
                  </a:ext>
                </a:extLst>
              </p:cNvPr>
              <p:cNvCxnSpPr/>
              <p:nvPr/>
            </p:nvCxnSpPr>
            <p:spPr>
              <a:xfrm>
                <a:off x="775228" y="3746586"/>
                <a:ext cx="0" cy="265906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F600F3-C946-4B11-BF32-64DD7E49BEE1}"/>
                </a:ext>
              </a:extLst>
            </p:cNvPr>
            <p:cNvCxnSpPr/>
            <p:nvPr/>
          </p:nvCxnSpPr>
          <p:spPr>
            <a:xfrm rot="16200000">
              <a:off x="1881167" y="2551816"/>
              <a:ext cx="0" cy="26590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BEAF22-FF63-4B2C-870E-7E6205DD60A3}"/>
                </a:ext>
              </a:extLst>
            </p:cNvPr>
            <p:cNvCxnSpPr/>
            <p:nvPr/>
          </p:nvCxnSpPr>
          <p:spPr>
            <a:xfrm flipV="1">
              <a:off x="516229" y="3881351"/>
              <a:ext cx="0" cy="23384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085AAE-BD46-41EC-9F3A-F602BFB9E0AF}"/>
                </a:ext>
              </a:extLst>
            </p:cNvPr>
            <p:cNvCxnSpPr/>
            <p:nvPr/>
          </p:nvCxnSpPr>
          <p:spPr>
            <a:xfrm flipH="1">
              <a:off x="3323744" y="3964696"/>
              <a:ext cx="1" cy="2176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Agrupar 6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56CA38-67BC-4A44-AE26-1924DDA99E9B}"/>
              </a:ext>
            </a:extLst>
          </p:cNvPr>
          <p:cNvGrpSpPr/>
          <p:nvPr/>
        </p:nvGrpSpPr>
        <p:grpSpPr>
          <a:xfrm>
            <a:off x="5995132" y="1291631"/>
            <a:ext cx="856729" cy="1053026"/>
            <a:chOff x="771326" y="3596104"/>
            <a:chExt cx="856729" cy="1053026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EDACA1-DC49-4E6D-9713-DD533F618223}"/>
                </a:ext>
              </a:extLst>
            </p:cNvPr>
            <p:cNvSpPr/>
            <p:nvPr/>
          </p:nvSpPr>
          <p:spPr>
            <a:xfrm>
              <a:off x="839590" y="3917323"/>
              <a:ext cx="694789" cy="73180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21" name="Picture 5" descr="http://www.reven.org/blogengine/wp-content/uploads/2008/11/inmunofluorescencia.png.pagespeed.ce.EMt1Ju-py9.png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60FFE8-3212-49C2-9C45-60C83A5B3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88" t="10500"/>
            <a:stretch>
              <a:fillRect/>
            </a:stretch>
          </p:blipFill>
          <p:spPr bwMode="auto">
            <a:xfrm>
              <a:off x="918614" y="3596104"/>
              <a:ext cx="557041" cy="718146"/>
            </a:xfrm>
            <a:prstGeom prst="rect">
              <a:avLst/>
            </a:prstGeom>
            <a:noFill/>
          </p:spPr>
        </p:pic>
        <p:pic>
          <p:nvPicPr>
            <p:cNvPr id="22" name="Picture 5" descr="http://www.reven.org/blogengine/wp-content/uploads/2008/11/inmunofluorescencia.png.pagespeed.ce.EMt1Ju-py9.png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4C9DC1-EFB0-4344-A2AC-733730491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88" t="10500"/>
            <a:stretch>
              <a:fillRect/>
            </a:stretch>
          </p:blipFill>
          <p:spPr bwMode="auto">
            <a:xfrm>
              <a:off x="1071014" y="3834600"/>
              <a:ext cx="557041" cy="718146"/>
            </a:xfrm>
            <a:prstGeom prst="rect">
              <a:avLst/>
            </a:prstGeom>
            <a:noFill/>
          </p:spPr>
        </p:pic>
        <p:pic>
          <p:nvPicPr>
            <p:cNvPr id="23" name="Picture 5" descr="http://www.reven.org/blogengine/wp-content/uploads/2008/11/inmunofluorescencia.png.pagespeed.ce.EMt1Ju-py9.png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AB2138-E5C1-4C1D-A8A0-6164B8B51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88" t="10500"/>
            <a:stretch>
              <a:fillRect/>
            </a:stretch>
          </p:blipFill>
          <p:spPr bwMode="auto">
            <a:xfrm>
              <a:off x="771326" y="3922428"/>
              <a:ext cx="557041" cy="718146"/>
            </a:xfrm>
            <a:prstGeom prst="rect">
              <a:avLst/>
            </a:prstGeom>
            <a:noFill/>
          </p:spPr>
        </p:pic>
      </p:grpSp>
      <p:grpSp>
        <p:nvGrpSpPr>
          <p:cNvPr id="24" name="Agrupar 6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ECAD48-DC42-4021-A811-D189ADD8B7E7}"/>
              </a:ext>
            </a:extLst>
          </p:cNvPr>
          <p:cNvGrpSpPr/>
          <p:nvPr/>
        </p:nvGrpSpPr>
        <p:grpSpPr>
          <a:xfrm rot="16200000">
            <a:off x="6921908" y="1557043"/>
            <a:ext cx="1073895" cy="561082"/>
            <a:chOff x="2085028" y="4228648"/>
            <a:chExt cx="1936159" cy="840964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4F9917-2BBB-40F4-8AF9-7A6510A22976}"/>
                </a:ext>
              </a:extLst>
            </p:cNvPr>
            <p:cNvSpPr/>
            <p:nvPr/>
          </p:nvSpPr>
          <p:spPr>
            <a:xfrm rot="5400000">
              <a:off x="2632626" y="3681052"/>
              <a:ext cx="840963" cy="1936158"/>
            </a:xfrm>
            <a:prstGeom prst="rect">
              <a:avLst/>
            </a:prstGeom>
            <a:solidFill>
              <a:srgbClr val="D8D3D9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497601-2902-497A-AE28-A63970F901AD}"/>
                </a:ext>
              </a:extLst>
            </p:cNvPr>
            <p:cNvSpPr/>
            <p:nvPr/>
          </p:nvSpPr>
          <p:spPr>
            <a:xfrm>
              <a:off x="2085028" y="4228648"/>
              <a:ext cx="412215" cy="840964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8D3545-CF2C-4775-8C1A-19E794B1DFDE}"/>
                </a:ext>
              </a:extLst>
            </p:cNvPr>
            <p:cNvSpPr/>
            <p:nvPr/>
          </p:nvSpPr>
          <p:spPr>
            <a:xfrm rot="16200000">
              <a:off x="3292848" y="4477788"/>
              <a:ext cx="558979" cy="39531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E409F8-B27E-4D77-A998-961260275197}"/>
                </a:ext>
              </a:extLst>
            </p:cNvPr>
            <p:cNvSpPr/>
            <p:nvPr/>
          </p:nvSpPr>
          <p:spPr>
            <a:xfrm rot="16200000">
              <a:off x="2646502" y="4451019"/>
              <a:ext cx="558979" cy="395309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9" name="Agrupar 9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7174FF-B923-4AFA-98C5-77B37D4CBAB1}"/>
              </a:ext>
            </a:extLst>
          </p:cNvPr>
          <p:cNvGrpSpPr/>
          <p:nvPr/>
        </p:nvGrpSpPr>
        <p:grpSpPr>
          <a:xfrm>
            <a:off x="283210" y="3517574"/>
            <a:ext cx="4818966" cy="2668785"/>
            <a:chOff x="3055831" y="3443956"/>
            <a:chExt cx="5806160" cy="2878969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6A8565-6A8F-4E09-8B4D-75BD1CDAB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55831" y="3541625"/>
              <a:ext cx="2921000" cy="2781300"/>
            </a:xfrm>
            <a:prstGeom prst="rect">
              <a:avLst/>
            </a:prstGeom>
          </p:spPr>
        </p:pic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080BF6-09C9-4B7C-9E3B-BE83AB503242}"/>
                </a:ext>
              </a:extLst>
            </p:cNvPr>
            <p:cNvCxnSpPr>
              <a:endCxn id="33" idx="1"/>
            </p:cNvCxnSpPr>
            <p:nvPr/>
          </p:nvCxnSpPr>
          <p:spPr>
            <a:xfrm flipV="1">
              <a:off x="5530749" y="3732958"/>
              <a:ext cx="1442980" cy="1156272"/>
            </a:xfrm>
            <a:prstGeom prst="line">
              <a:avLst/>
            </a:prstGeom>
            <a:ln>
              <a:solidFill>
                <a:srgbClr val="12142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24A9ED-CC95-44CF-B7DF-12AE8332F722}"/>
                </a:ext>
              </a:extLst>
            </p:cNvPr>
            <p:cNvCxnSpPr/>
            <p:nvPr/>
          </p:nvCxnSpPr>
          <p:spPr>
            <a:xfrm>
              <a:off x="5530749" y="5067590"/>
              <a:ext cx="2174567" cy="349799"/>
            </a:xfrm>
            <a:prstGeom prst="line">
              <a:avLst/>
            </a:prstGeom>
            <a:ln>
              <a:solidFill>
                <a:srgbClr val="12142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0B4C8D-AF6A-421D-9390-4E3A63AAD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54" t="54924" r="4047"/>
            <a:stretch/>
          </p:blipFill>
          <p:spPr>
            <a:xfrm>
              <a:off x="6649754" y="3443956"/>
              <a:ext cx="2212237" cy="197343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821A4D-68F8-4C8A-B9EE-B96C57117110}"/>
              </a:ext>
            </a:extLst>
          </p:cNvPr>
          <p:cNvSpPr txBox="1"/>
          <p:nvPr/>
        </p:nvSpPr>
        <p:spPr>
          <a:xfrm>
            <a:off x="5385594" y="2560482"/>
            <a:ext cx="2838085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Inmunofluorescencia</a:t>
            </a:r>
          </a:p>
          <a:p>
            <a:pPr algn="ctr" defTabSz="914400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Inmunohistoquímica</a:t>
            </a:r>
            <a:endParaRPr lang="es-ES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ACD9DA-FA7A-46CB-941E-2458E6F07F64}"/>
              </a:ext>
            </a:extLst>
          </p:cNvPr>
          <p:cNvSpPr txBox="1"/>
          <p:nvPr/>
        </p:nvSpPr>
        <p:spPr>
          <a:xfrm>
            <a:off x="1159530" y="6018161"/>
            <a:ext cx="2838085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Microscopía </a:t>
            </a:r>
            <a:r>
              <a:rPr lang="es-ES_tradnl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confocal</a:t>
            </a:r>
            <a:endParaRPr lang="es-ES_tradnl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914400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Arial"/>
                <a:cs typeface="Arial"/>
              </a:rPr>
              <a:t>Microscopía óptica</a:t>
            </a:r>
            <a:endParaRPr lang="es-ES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A61027-7A94-43D2-B08C-DD9A7B2C960C}"/>
              </a:ext>
            </a:extLst>
          </p:cNvPr>
          <p:cNvSpPr/>
          <p:nvPr/>
        </p:nvSpPr>
        <p:spPr>
          <a:xfrm>
            <a:off x="623679" y="91234"/>
            <a:ext cx="7380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prstClr val="black"/>
                </a:solidFill>
                <a:latin typeface="Arial"/>
                <a:cs typeface="Arial"/>
              </a:rPr>
              <a:t>Determinar</a:t>
            </a:r>
            <a:r>
              <a:rPr lang="es-ES_tradnl" sz="2000" dirty="0">
                <a:solidFill>
                  <a:prstClr val="black"/>
                </a:solidFill>
                <a:latin typeface="Arial"/>
                <a:cs typeface="Arial"/>
              </a:rPr>
              <a:t> expresión de la proteína específica de embarazo en células de cáncer cérvix.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38481D-9793-46BC-8DE3-981A1CDD2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91" t="30026" r="2053" b="4866"/>
          <a:stretch/>
        </p:blipFill>
        <p:spPr>
          <a:xfrm>
            <a:off x="5452778" y="3694210"/>
            <a:ext cx="3281790" cy="2323952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8E1370-EB58-48DD-995B-E09E41EF592F}"/>
              </a:ext>
            </a:extLst>
          </p:cNvPr>
          <p:cNvSpPr txBox="1"/>
          <p:nvPr/>
        </p:nvSpPr>
        <p:spPr>
          <a:xfrm>
            <a:off x="6436859" y="6306454"/>
            <a:ext cx="147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  <a:latin typeface="Arial"/>
                <a:cs typeface="Arial"/>
              </a:rPr>
              <a:t>Western </a:t>
            </a:r>
            <a:r>
              <a:rPr lang="es-ES" dirty="0" err="1">
                <a:solidFill>
                  <a:prstClr val="black"/>
                </a:solidFill>
                <a:latin typeface="Arial"/>
                <a:cs typeface="Arial"/>
              </a:rPr>
              <a:t>blot</a:t>
            </a:r>
            <a:endParaRPr lang="es-E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747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5239D7-6C1D-6D48-B668-9566DD053248}" type="slidenum">
              <a:rPr lang="es-MX"/>
              <a:pPr/>
              <a:t>11</a:t>
            </a:fld>
            <a:endParaRPr lang="es-MX"/>
          </a:p>
        </p:txBody>
      </p:sp>
      <p:sp>
        <p:nvSpPr>
          <p:cNvPr id="13320" name="TextBox 3"/>
          <p:cNvSpPr txBox="1">
            <a:spLocks noChangeArrowheads="1"/>
          </p:cNvSpPr>
          <p:nvPr/>
        </p:nvSpPr>
        <p:spPr bwMode="auto">
          <a:xfrm>
            <a:off x="987029" y="5106989"/>
            <a:ext cx="72104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MX" sz="2800" b="1"/>
              <a:t>Expresión de PSG1 en líneas celulares derivadas del cáncer cervicouterino</a:t>
            </a:r>
          </a:p>
          <a:p>
            <a:pPr algn="ctr" eaLnBrk="1" hangingPunct="1"/>
            <a:endParaRPr lang="es-MX" sz="2800" b="1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45381" y="342900"/>
            <a:ext cx="7210425" cy="5861050"/>
            <a:chOff x="1441450" y="593354"/>
            <a:chExt cx="9613900" cy="5861649"/>
          </a:xfrm>
        </p:grpSpPr>
        <p:pic>
          <p:nvPicPr>
            <p:cNvPr id="14343" name="Imagen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19141" y="1409700"/>
              <a:ext cx="7897959" cy="5045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TextBox 6"/>
            <p:cNvSpPr txBox="1">
              <a:spLocks noChangeArrowheads="1"/>
            </p:cNvSpPr>
            <p:nvPr/>
          </p:nvSpPr>
          <p:spPr bwMode="auto">
            <a:xfrm>
              <a:off x="1441450" y="593354"/>
              <a:ext cx="9613900" cy="584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s-MX" sz="3200" b="1" dirty="0"/>
                <a:t>Técnica de inmunofluorescencia</a:t>
              </a:r>
            </a:p>
          </p:txBody>
        </p:sp>
      </p:grpSp>
      <p:pic>
        <p:nvPicPr>
          <p:cNvPr id="13322" name="Picture 10" descr="Image result for bme media pet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41" r="1978"/>
          <a:stretch/>
        </p:blipFill>
        <p:spPr bwMode="auto">
          <a:xfrm>
            <a:off x="2282318" y="1331584"/>
            <a:ext cx="4619625" cy="3471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73831" y="6448426"/>
            <a:ext cx="3048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sz="1000"/>
              <a:t>Romero </a:t>
            </a:r>
            <a:r>
              <a:rPr lang="es-MX" sz="1000" i="1"/>
              <a:t>et. al</a:t>
            </a:r>
            <a:r>
              <a:rPr lang="es-MX" sz="1000"/>
              <a:t>. En proceso de publicación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872991" y="2139445"/>
          <a:ext cx="2776275" cy="3503035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91816" y="4543426"/>
            <a:ext cx="2006203" cy="1158875"/>
            <a:chOff x="1589518" y="4543629"/>
            <a:chExt cx="2674331" cy="11582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3593" y="4543629"/>
              <a:ext cx="1150256" cy="1157924"/>
            </a:xfrm>
            <a:prstGeom prst="ellipse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11149" t="2238" r="8721" b="13200"/>
            <a:stretch/>
          </p:blipFill>
          <p:spPr>
            <a:xfrm>
              <a:off x="1589518" y="4562139"/>
              <a:ext cx="1127699" cy="1139760"/>
            </a:xfrm>
            <a:prstGeom prst="ellipse">
              <a:avLst/>
            </a:prstGeom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014413" y="2000250"/>
            <a:ext cx="2183606" cy="2228850"/>
            <a:chOff x="1352900" y="1999944"/>
            <a:chExt cx="2910949" cy="2229156"/>
          </a:xfrm>
        </p:grpSpPr>
        <p:pic>
          <p:nvPicPr>
            <p:cNvPr id="15376" name="Picture 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52900" y="1999944"/>
              <a:ext cx="2910949" cy="195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Arrow: Chevron 14"/>
            <p:cNvSpPr/>
            <p:nvPr/>
          </p:nvSpPr>
          <p:spPr>
            <a:xfrm rot="16200000">
              <a:off x="2681353" y="3510049"/>
              <a:ext cx="276263" cy="1161840"/>
            </a:xfrm>
            <a:prstGeom prst="chevron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83403"/>
            <a:ext cx="8329613" cy="46166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MX" sz="2400" b="1" dirty="0">
                <a:solidFill>
                  <a:srgbClr val="000000"/>
                </a:solidFill>
              </a:rPr>
              <a:t>Evaluación de la expresión de PSG 1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5891213"/>
            <a:ext cx="2100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Colposcopía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" y="1377951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Microarreglo de tejido 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733800" y="1377816"/>
            <a:ext cx="4316798" cy="5115059"/>
            <a:chOff x="5550089" y="1377350"/>
            <a:chExt cx="5189801" cy="5115458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5550089" y="1377350"/>
              <a:ext cx="5189801" cy="5115458"/>
              <a:chOff x="4568830" y="1464204"/>
              <a:chExt cx="5360622" cy="5282059"/>
            </a:xfrm>
          </p:grpSpPr>
          <p:pic>
            <p:nvPicPr>
              <p:cNvPr id="11" name="Imagen 6"/>
              <p:cNvPicPr/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18218" t="4643" r="39654"/>
              <a:stretch/>
            </p:blipFill>
            <p:spPr bwMode="auto">
              <a:xfrm>
                <a:off x="6890524" y="1464204"/>
                <a:ext cx="3038928" cy="528205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sp>
            <p:nvSpPr>
              <p:cNvPr id="3" name="Left Brace 2"/>
              <p:cNvSpPr/>
              <p:nvPr/>
            </p:nvSpPr>
            <p:spPr>
              <a:xfrm>
                <a:off x="4568830" y="1528277"/>
                <a:ext cx="165597" cy="5077004"/>
              </a:xfrm>
              <a:prstGeom prst="leftBrace">
                <a:avLst>
                  <a:gd name="adj1" fmla="val 21032"/>
                  <a:gd name="adj2" fmla="val 37989"/>
                </a:avLst>
              </a:prstGeom>
              <a:ln w="5715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 dirty="0"/>
              </a:p>
            </p:txBody>
          </p:sp>
        </p:grpSp>
        <p:sp>
          <p:nvSpPr>
            <p:cNvPr id="15373" name="TextBox 18"/>
            <p:cNvSpPr txBox="1">
              <a:spLocks noChangeArrowheads="1"/>
            </p:cNvSpPr>
            <p:nvPr/>
          </p:nvSpPr>
          <p:spPr bwMode="auto">
            <a:xfrm>
              <a:off x="5663229" y="1608182"/>
              <a:ext cx="2134572" cy="433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r>
                <a:rPr lang="es-MX" b="1" dirty="0">
                  <a:solidFill>
                    <a:srgbClr val="002060"/>
                  </a:solidFill>
                </a:rPr>
                <a:t>Normal</a:t>
              </a:r>
            </a:p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r>
                <a:rPr lang="es-MX" b="1" dirty="0">
                  <a:solidFill>
                    <a:srgbClr val="002060"/>
                  </a:solidFill>
                </a:rPr>
                <a:t>Carcinoma</a:t>
              </a:r>
            </a:p>
            <a:p>
              <a:endParaRPr lang="es-MX" b="1" dirty="0">
                <a:solidFill>
                  <a:srgbClr val="002060"/>
                </a:solidFill>
              </a:endParaRPr>
            </a:p>
            <a:p>
              <a:endParaRPr lang="es-MX" b="1" dirty="0">
                <a:solidFill>
                  <a:srgbClr val="002060"/>
                </a:solidFill>
              </a:endParaRPr>
            </a:p>
            <a:p>
              <a:endParaRPr lang="es-MX" b="1" dirty="0">
                <a:solidFill>
                  <a:srgbClr val="002060"/>
                </a:solidFill>
              </a:endParaRPr>
            </a:p>
            <a:p>
              <a:endParaRPr lang="es-MX" b="1" dirty="0">
                <a:solidFill>
                  <a:srgbClr val="002060"/>
                </a:solidFill>
              </a:endParaRPr>
            </a:p>
            <a:p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r>
                <a:rPr lang="es-MX" sz="1200" b="1" dirty="0">
                  <a:solidFill>
                    <a:srgbClr val="002060"/>
                  </a:solidFill>
                </a:rPr>
                <a:t>Células del </a:t>
              </a:r>
            </a:p>
            <a:p>
              <a:pPr algn="ctr"/>
              <a:r>
                <a:rPr lang="es-MX" sz="1200" b="1" dirty="0">
                  <a:solidFill>
                    <a:srgbClr val="002060"/>
                  </a:solidFill>
                </a:rPr>
                <a:t>Sincitiotrofoblasto</a:t>
              </a:r>
            </a:p>
          </p:txBody>
        </p:sp>
      </p:grpSp>
      <p:sp>
        <p:nvSpPr>
          <p:cNvPr id="15370" name="TextBox 18"/>
          <p:cNvSpPr txBox="1">
            <a:spLocks noChangeArrowheads="1"/>
          </p:cNvSpPr>
          <p:nvPr/>
        </p:nvSpPr>
        <p:spPr bwMode="auto">
          <a:xfrm>
            <a:off x="173831" y="6448426"/>
            <a:ext cx="3048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sz="1000" dirty="0" err="1"/>
              <a:t>Rodrigezo</a:t>
            </a:r>
            <a:r>
              <a:rPr lang="es-MX" sz="1000" dirty="0"/>
              <a:t> </a:t>
            </a:r>
            <a:r>
              <a:rPr lang="es-MX" sz="1000" i="1" dirty="0"/>
              <a:t>et. al</a:t>
            </a:r>
            <a:r>
              <a:rPr lang="es-MX" sz="1000" dirty="0"/>
              <a:t>. En proceso de publicación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" grpId="0"/>
      <p:bldP spid="2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A5E03D-9DC1-46D1-9D13-836DBA006238}"/>
              </a:ext>
            </a:extLst>
          </p:cNvPr>
          <p:cNvSpPr txBox="1"/>
          <p:nvPr/>
        </p:nvSpPr>
        <p:spPr>
          <a:xfrm>
            <a:off x="7092246" y="4369318"/>
            <a:ext cx="241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invasora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roup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8EF749-22CF-448F-921F-16E9F53BE75D}"/>
              </a:ext>
            </a:extLst>
          </p:cNvPr>
          <p:cNvGrpSpPr/>
          <p:nvPr/>
        </p:nvGrpSpPr>
        <p:grpSpPr>
          <a:xfrm>
            <a:off x="304800" y="914400"/>
            <a:ext cx="8016184" cy="3834718"/>
            <a:chOff x="1206429" y="581849"/>
            <a:chExt cx="9550832" cy="5300203"/>
          </a:xfrm>
        </p:grpSpPr>
        <p:grpSp>
          <p:nvGrpSpPr>
            <p:cNvPr id="86" name="Group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DA247B-124F-41EE-8B10-FD05044065CF}"/>
                </a:ext>
              </a:extLst>
            </p:cNvPr>
            <p:cNvGrpSpPr/>
            <p:nvPr/>
          </p:nvGrpSpPr>
          <p:grpSpPr>
            <a:xfrm>
              <a:off x="1889125" y="2442209"/>
              <a:ext cx="8696960" cy="2546508"/>
              <a:chOff x="2536825" y="775334"/>
              <a:chExt cx="8696960" cy="2546508"/>
            </a:xfrm>
          </p:grpSpPr>
          <p:pic>
            <p:nvPicPr>
              <p:cNvPr id="101" name="Picture 1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5CEEC-6D36-4542-B2D2-4242722DCF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916" t="33037" r="15750" b="32296"/>
              <a:stretch/>
            </p:blipFill>
            <p:spPr>
              <a:xfrm flipH="1">
                <a:off x="2536825" y="775334"/>
                <a:ext cx="8696960" cy="2377440"/>
              </a:xfrm>
              <a:prstGeom prst="rect">
                <a:avLst/>
              </a:prstGeom>
            </p:spPr>
          </p:pic>
          <p:cxnSp>
            <p:nvCxnSpPr>
              <p:cNvPr id="102" name="Straight Arrow Connector 3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97F7B2-5F13-400B-AA82-3437EB7921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4675" y="2457451"/>
                <a:ext cx="0" cy="6953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Left Brace 4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B627DF-8907-4C48-8572-516878C7A152}"/>
                  </a:ext>
                </a:extLst>
              </p:cNvPr>
              <p:cNvSpPr/>
              <p:nvPr/>
            </p:nvSpPr>
            <p:spPr>
              <a:xfrm rot="16200000">
                <a:off x="6434137" y="345280"/>
                <a:ext cx="338137" cy="5614988"/>
              </a:xfrm>
              <a:prstGeom prst="leftBrace">
                <a:avLst>
                  <a:gd name="adj1" fmla="val 0"/>
                  <a:gd name="adj2" fmla="val 50371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104" name="Straight Arrow Connector 6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EDC30E-2D38-44D0-AA0C-0D62323C79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96600" y="2109790"/>
                <a:ext cx="0" cy="1042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87" name="Picture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AD0CE9-1E72-4A68-B87E-0974685228E5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36175" b="4448"/>
            <a:stretch/>
          </p:blipFill>
          <p:spPr>
            <a:xfrm rot="16200000">
              <a:off x="1319306" y="480874"/>
              <a:ext cx="1838165" cy="2063919"/>
            </a:xfrm>
            <a:prstGeom prst="rect">
              <a:avLst/>
            </a:prstGeom>
          </p:spPr>
        </p:pic>
        <p:pic>
          <p:nvPicPr>
            <p:cNvPr id="88" name="Picture 1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C2194F-46FE-478F-9FB9-033B57F8437B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36840" t="857" r="-690" b="3591"/>
            <a:stretch/>
          </p:blipFill>
          <p:spPr>
            <a:xfrm rot="16200000">
              <a:off x="3820747" y="480515"/>
              <a:ext cx="1838888" cy="2063918"/>
            </a:xfrm>
            <a:prstGeom prst="rect">
              <a:avLst/>
            </a:prstGeom>
          </p:spPr>
        </p:pic>
        <p:pic>
          <p:nvPicPr>
            <p:cNvPr id="89" name="Picture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C27C7D-A1E1-4BE4-BC61-27BD603064A0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r="36094"/>
            <a:stretch/>
          </p:blipFill>
          <p:spPr>
            <a:xfrm rot="16200000">
              <a:off x="6217659" y="422099"/>
              <a:ext cx="1840499" cy="2160000"/>
            </a:xfrm>
            <a:prstGeom prst="rect">
              <a:avLst/>
            </a:prstGeom>
          </p:spPr>
        </p:pic>
        <p:pic>
          <p:nvPicPr>
            <p:cNvPr id="90" name="Picture 1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7E5D32-6A2D-4420-8397-CF0CF7454A74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828" t="1323" r="36011" b="-1323"/>
            <a:stretch/>
          </p:blipFill>
          <p:spPr>
            <a:xfrm rot="16200000">
              <a:off x="8767747" y="452695"/>
              <a:ext cx="1819028" cy="2160000"/>
            </a:xfrm>
            <a:prstGeom prst="rect">
              <a:avLst/>
            </a:prstGeom>
          </p:spPr>
        </p:pic>
        <p:sp>
          <p:nvSpPr>
            <p:cNvPr id="91" name="TextBox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8B8F3A-7D6E-4511-BECE-BF0854C2FA62}"/>
                </a:ext>
              </a:extLst>
            </p:cNvPr>
            <p:cNvSpPr txBox="1"/>
            <p:nvPr/>
          </p:nvSpPr>
          <p:spPr>
            <a:xfrm>
              <a:off x="1394732" y="4988718"/>
              <a:ext cx="2262973" cy="893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Epitelio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cervical sin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lesión</a:t>
              </a:r>
              <a:endParaRPr lang="es-MX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C115B7-C153-4C4C-B4B2-50F15A981F96}"/>
                </a:ext>
              </a:extLst>
            </p:cNvPr>
            <p:cNvSpPr txBox="1"/>
            <p:nvPr/>
          </p:nvSpPr>
          <p:spPr>
            <a:xfrm>
              <a:off x="4891884" y="5150642"/>
              <a:ext cx="2880517" cy="51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Lesión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preinvasora</a:t>
              </a:r>
              <a:endParaRPr lang="es-MX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3" name="Straight Connector 1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3CEE36-7B72-4636-97D6-1789A792B7BA}"/>
                </a:ext>
              </a:extLst>
            </p:cNvPr>
            <p:cNvCxnSpPr>
              <a:cxnSpLocks/>
            </p:cNvCxnSpPr>
            <p:nvPr/>
          </p:nvCxnSpPr>
          <p:spPr>
            <a:xfrm>
              <a:off x="1206429" y="2451777"/>
              <a:ext cx="2063919" cy="48192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1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CA1C45-E2CD-4EE8-A350-BAECEF82B5D2}"/>
                </a:ext>
              </a:extLst>
            </p:cNvPr>
            <p:cNvCxnSpPr>
              <a:cxnSpLocks/>
            </p:cNvCxnSpPr>
            <p:nvPr/>
          </p:nvCxnSpPr>
          <p:spPr>
            <a:xfrm>
              <a:off x="3270348" y="2422349"/>
              <a:ext cx="437884" cy="51135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2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ADA190-6517-4D29-ACBE-43E0B6D8FB23}"/>
                </a:ext>
              </a:extLst>
            </p:cNvPr>
            <p:cNvCxnSpPr>
              <a:cxnSpLocks/>
            </p:cNvCxnSpPr>
            <p:nvPr/>
          </p:nvCxnSpPr>
          <p:spPr>
            <a:xfrm>
              <a:off x="3708232" y="2451777"/>
              <a:ext cx="1969083" cy="4160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2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7886D2-020C-464D-BEF1-47A8E69F63DB}"/>
                </a:ext>
              </a:extLst>
            </p:cNvPr>
            <p:cNvCxnSpPr>
              <a:cxnSpLocks/>
            </p:cNvCxnSpPr>
            <p:nvPr/>
          </p:nvCxnSpPr>
          <p:spPr>
            <a:xfrm>
              <a:off x="5743990" y="2431917"/>
              <a:ext cx="0" cy="42558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3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CDDEF5-7529-4936-8D79-8045E2BB3627}"/>
                </a:ext>
              </a:extLst>
            </p:cNvPr>
            <p:cNvCxnSpPr>
              <a:cxnSpLocks/>
            </p:cNvCxnSpPr>
            <p:nvPr/>
          </p:nvCxnSpPr>
          <p:spPr>
            <a:xfrm>
              <a:off x="6072530" y="2422349"/>
              <a:ext cx="1969083" cy="4160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3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A3A19F-7E37-4B7D-AF41-562F2FB4FAE1}"/>
                </a:ext>
              </a:extLst>
            </p:cNvPr>
            <p:cNvCxnSpPr>
              <a:cxnSpLocks/>
            </p:cNvCxnSpPr>
            <p:nvPr/>
          </p:nvCxnSpPr>
          <p:spPr>
            <a:xfrm>
              <a:off x="8217909" y="2442209"/>
              <a:ext cx="0" cy="3961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3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C66790-AEC6-490E-BA63-131E9DE66A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8900" y="2451777"/>
              <a:ext cx="412279" cy="97722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3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7C22C4-3CA3-44B1-9844-AE6F8A52E1A8}"/>
                </a:ext>
              </a:extLst>
            </p:cNvPr>
            <p:cNvCxnSpPr>
              <a:cxnSpLocks/>
            </p:cNvCxnSpPr>
            <p:nvPr/>
          </p:nvCxnSpPr>
          <p:spPr>
            <a:xfrm>
              <a:off x="8597261" y="2442209"/>
              <a:ext cx="1584963" cy="98679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" name="Rectangle 3"/>
          <p:cNvSpPr/>
          <p:nvPr/>
        </p:nvSpPr>
        <p:spPr>
          <a:xfrm>
            <a:off x="0" y="83403"/>
            <a:ext cx="8329613" cy="46166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MX" sz="2400" b="1" dirty="0">
                <a:solidFill>
                  <a:srgbClr val="000000"/>
                </a:solidFill>
              </a:rPr>
              <a:t>Expresión de PSG 1 durante la progresión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r="4667" b="13856"/>
          <a:stretch>
            <a:fillRect/>
          </a:stretch>
        </p:blipFill>
        <p:spPr>
          <a:xfrm>
            <a:off x="683568" y="387463"/>
            <a:ext cx="2825456" cy="19595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l="50706" r="7647"/>
          <a:stretch>
            <a:fillRect/>
          </a:stretch>
        </p:blipFill>
        <p:spPr>
          <a:xfrm>
            <a:off x="4932040" y="492223"/>
            <a:ext cx="2312532" cy="19532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71600" y="3200400"/>
            <a:ext cx="69455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cs typeface="Adobe Hebrew"/>
              </a:rPr>
              <a:t>Alta proliferación</a:t>
            </a:r>
          </a:p>
          <a:p>
            <a:r>
              <a:rPr lang="es-ES_tradnl" sz="2000" dirty="0">
                <a:cs typeface="Adobe Hebrew"/>
              </a:rPr>
              <a:t>Evasión de la respuesta inmune (</a:t>
            </a:r>
            <a:r>
              <a:rPr lang="es-ES_tradnl" sz="2000" dirty="0" err="1">
                <a:cs typeface="Adobe Hebrew"/>
              </a:rPr>
              <a:t>anti</a:t>
            </a:r>
            <a:r>
              <a:rPr lang="es-ES_tradnl" sz="2000" dirty="0">
                <a:cs typeface="Adobe Hebrew"/>
              </a:rPr>
              <a:t>-inflamación)</a:t>
            </a:r>
          </a:p>
          <a:p>
            <a:r>
              <a:rPr lang="es-ES_tradnl" sz="2000" dirty="0">
                <a:cs typeface="Adobe Hebrew"/>
              </a:rPr>
              <a:t>Invasión</a:t>
            </a:r>
          </a:p>
          <a:p>
            <a:r>
              <a:rPr lang="es-ES_tradnl" sz="2000" dirty="0">
                <a:cs typeface="Adobe Hebrew"/>
              </a:rPr>
              <a:t>Hormonas del embarazo</a:t>
            </a:r>
          </a:p>
          <a:p>
            <a:r>
              <a:rPr lang="es-ES_tradnl" sz="2000" dirty="0">
                <a:cs typeface="Adobe Hebrew"/>
              </a:rPr>
              <a:t>Proteínas del </a:t>
            </a:r>
            <a:r>
              <a:rPr lang="es-ES_tradnl" sz="2000" dirty="0" smtClean="0">
                <a:cs typeface="Adobe Hebrew"/>
              </a:rPr>
              <a:t>embarazo</a:t>
            </a:r>
          </a:p>
          <a:p>
            <a:r>
              <a:rPr lang="es-ES_tradnl" sz="2000" dirty="0" err="1" smtClean="0">
                <a:cs typeface="Adobe Hebrew"/>
              </a:rPr>
              <a:t>angiog</a:t>
            </a:r>
            <a:r>
              <a:rPr lang="es-ES_tradnl" sz="2000" dirty="0" err="1" smtClean="0">
                <a:cs typeface="Adobe Hebrew"/>
              </a:rPr>
              <a:t>énesis</a:t>
            </a:r>
            <a:endParaRPr lang="es-ES_tradnl" sz="2000" dirty="0" smtClean="0">
              <a:cs typeface="Adobe Hebrew"/>
            </a:endParaRP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1475656" y="2444863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Placentación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52120" y="2368013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Progresión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9512" y="6096000"/>
            <a:ext cx="5046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Cancer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a </a:t>
            </a:r>
            <a:r>
              <a:rPr lang="es-ES_tradnl" dirty="0" err="1"/>
              <a:t>somatic</a:t>
            </a:r>
            <a:r>
              <a:rPr lang="es-ES_tradnl" dirty="0"/>
              <a:t> </a:t>
            </a:r>
            <a:r>
              <a:rPr lang="es-ES_tradnl" dirty="0" err="1"/>
              <a:t>cell</a:t>
            </a:r>
            <a:r>
              <a:rPr lang="es-ES_tradnl" dirty="0"/>
              <a:t> </a:t>
            </a:r>
            <a:r>
              <a:rPr lang="es-ES_tradnl" dirty="0" err="1"/>
              <a:t>pregnancy</a:t>
            </a:r>
            <a:r>
              <a:rPr lang="es-ES_tradnl" dirty="0"/>
              <a:t>, L. Old</a:t>
            </a:r>
          </a:p>
          <a:p>
            <a:r>
              <a:rPr lang="es-ES_tradnl" dirty="0" err="1"/>
              <a:t>Trophoblastic</a:t>
            </a:r>
            <a:r>
              <a:rPr lang="es-ES_tradnl" dirty="0"/>
              <a:t> </a:t>
            </a:r>
            <a:r>
              <a:rPr lang="es-ES_tradnl" dirty="0" err="1"/>
              <a:t>theory</a:t>
            </a:r>
            <a:r>
              <a:rPr lang="es-ES_tradnl" dirty="0"/>
              <a:t>, J </a:t>
            </a:r>
            <a:r>
              <a:rPr lang="es-ES_tradnl" dirty="0" err="1"/>
              <a:t>Beard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endParaRPr lang="es-ES_tradn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219D01-CF11-4DB2-A997-1734FCC8E061}"/>
              </a:ext>
            </a:extLst>
          </p:cNvPr>
          <p:cNvSpPr txBox="1"/>
          <p:nvPr/>
        </p:nvSpPr>
        <p:spPr>
          <a:xfrm>
            <a:off x="866999" y="2810926"/>
            <a:ext cx="741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VEGF, </a:t>
            </a:r>
            <a:r>
              <a:rPr lang="es-MX" dirty="0" err="1"/>
              <a:t>ILs</a:t>
            </a:r>
            <a:r>
              <a:rPr lang="es-MX" dirty="0"/>
              <a:t>, </a:t>
            </a:r>
            <a:r>
              <a:rPr lang="es-MX" dirty="0" err="1"/>
              <a:t>hGC</a:t>
            </a:r>
            <a:r>
              <a:rPr lang="es-MX" dirty="0"/>
              <a:t>, PLAC, </a:t>
            </a:r>
            <a:r>
              <a:rPr lang="es-MX" dirty="0" err="1"/>
              <a:t>MMPs</a:t>
            </a:r>
            <a:r>
              <a:rPr lang="es-MX" dirty="0"/>
              <a:t>, PD1, PSG, FSH, CEA, EGF, etc.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CA76EF-7056-4973-A583-98AC49DCBD3F}"/>
              </a:ext>
            </a:extLst>
          </p:cNvPr>
          <p:cNvSpPr txBox="1"/>
          <p:nvPr/>
        </p:nvSpPr>
        <p:spPr>
          <a:xfrm>
            <a:off x="381000" y="5181600"/>
            <a:ext cx="752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Familia de las inmunoglobulinas, regulador de citocinas </a:t>
            </a:r>
            <a:r>
              <a:rPr lang="es-MX" dirty="0" err="1"/>
              <a:t>anti-inflamatorias</a:t>
            </a:r>
            <a:r>
              <a:rPr lang="es-MX" dirty="0"/>
              <a:t> (evita rechazo del feto)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25"/>
          <p:cNvGrpSpPr>
            <a:grpSpLocks/>
          </p:cNvGrpSpPr>
          <p:nvPr/>
        </p:nvGrpSpPr>
        <p:grpSpPr bwMode="auto">
          <a:xfrm>
            <a:off x="990600" y="3200400"/>
            <a:ext cx="6788150" cy="2340588"/>
            <a:chOff x="2197972" y="1270140"/>
            <a:chExt cx="6371264" cy="1880561"/>
          </a:xfrm>
        </p:grpSpPr>
        <p:pic>
          <p:nvPicPr>
            <p:cNvPr id="6" name="Imagen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390" y="1663149"/>
              <a:ext cx="5578846" cy="24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27" descr="PSG11_CaCu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390" y="2030345"/>
              <a:ext cx="5578846" cy="316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390" y="2473115"/>
              <a:ext cx="5578846" cy="27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390" y="2835696"/>
              <a:ext cx="5578846" cy="31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uadroTexto 30"/>
            <p:cNvSpPr txBox="1">
              <a:spLocks noChangeArrowheads="1"/>
            </p:cNvSpPr>
            <p:nvPr/>
          </p:nvSpPr>
          <p:spPr bwMode="auto">
            <a:xfrm>
              <a:off x="2215967" y="1562054"/>
              <a:ext cx="774423" cy="29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i="1" dirty="0">
                  <a:solidFill>
                    <a:srgbClr val="000000"/>
                  </a:solidFill>
                  <a:latin typeface="+mj-lt"/>
                </a:rPr>
                <a:t>PSG1</a:t>
              </a:r>
            </a:p>
          </p:txBody>
        </p:sp>
        <p:sp>
          <p:nvSpPr>
            <p:cNvPr id="11" name="CuadroTexto 31"/>
            <p:cNvSpPr txBox="1">
              <a:spLocks noChangeArrowheads="1"/>
            </p:cNvSpPr>
            <p:nvPr/>
          </p:nvSpPr>
          <p:spPr bwMode="auto">
            <a:xfrm>
              <a:off x="2197972" y="1978099"/>
              <a:ext cx="962786" cy="29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i="1">
                  <a:solidFill>
                    <a:srgbClr val="000000"/>
                  </a:solidFill>
                  <a:latin typeface="+mj-lt"/>
                </a:rPr>
                <a:t>PSG11</a:t>
              </a:r>
            </a:p>
          </p:txBody>
        </p:sp>
        <p:sp>
          <p:nvSpPr>
            <p:cNvPr id="12" name="CuadroTexto 32"/>
            <p:cNvSpPr txBox="1">
              <a:spLocks noChangeArrowheads="1"/>
            </p:cNvSpPr>
            <p:nvPr/>
          </p:nvSpPr>
          <p:spPr bwMode="auto">
            <a:xfrm>
              <a:off x="2213460" y="2407379"/>
              <a:ext cx="962786" cy="29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i="1">
                  <a:solidFill>
                    <a:srgbClr val="000000"/>
                  </a:solidFill>
                  <a:latin typeface="+mj-lt"/>
                </a:rPr>
                <a:t>IL10</a:t>
              </a:r>
            </a:p>
          </p:txBody>
        </p:sp>
        <p:sp>
          <p:nvSpPr>
            <p:cNvPr id="13" name="CuadroTexto 33"/>
            <p:cNvSpPr txBox="1">
              <a:spLocks noChangeArrowheads="1"/>
            </p:cNvSpPr>
            <p:nvPr/>
          </p:nvSpPr>
          <p:spPr bwMode="auto">
            <a:xfrm>
              <a:off x="2197972" y="2792356"/>
              <a:ext cx="962786" cy="29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i="1">
                  <a:solidFill>
                    <a:srgbClr val="000000"/>
                  </a:solidFill>
                  <a:latin typeface="+mj-lt"/>
                </a:rPr>
                <a:t>TGFB</a:t>
              </a:r>
            </a:p>
          </p:txBody>
        </p:sp>
        <p:sp>
          <p:nvSpPr>
            <p:cNvPr id="14" name="CuadroTexto 34"/>
            <p:cNvSpPr txBox="1">
              <a:spLocks noChangeArrowheads="1"/>
            </p:cNvSpPr>
            <p:nvPr/>
          </p:nvSpPr>
          <p:spPr bwMode="auto">
            <a:xfrm>
              <a:off x="7759722" y="1270140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5" name="CuadroTexto 35"/>
            <p:cNvSpPr txBox="1">
              <a:spLocks noChangeArrowheads="1"/>
            </p:cNvSpPr>
            <p:nvPr/>
          </p:nvSpPr>
          <p:spPr bwMode="auto">
            <a:xfrm>
              <a:off x="8231012" y="1278327"/>
              <a:ext cx="255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>
                  <a:solidFill>
                    <a:srgbClr val="000000"/>
                  </a:solidFill>
                </a:rPr>
                <a:t>-</a:t>
              </a:r>
            </a:p>
          </p:txBody>
        </p:sp>
      </p:grpSp>
      <p:grpSp>
        <p:nvGrpSpPr>
          <p:cNvPr id="18" name="Agrupar 14"/>
          <p:cNvGrpSpPr/>
          <p:nvPr/>
        </p:nvGrpSpPr>
        <p:grpSpPr>
          <a:xfrm>
            <a:off x="685800" y="381000"/>
            <a:ext cx="6705600" cy="2159340"/>
            <a:chOff x="2560755" y="1192693"/>
            <a:chExt cx="5741059" cy="1623261"/>
          </a:xfrm>
        </p:grpSpPr>
        <p:grpSp>
          <p:nvGrpSpPr>
            <p:cNvPr id="19" name="Agrupar 3"/>
            <p:cNvGrpSpPr/>
            <p:nvPr/>
          </p:nvGrpSpPr>
          <p:grpSpPr>
            <a:xfrm>
              <a:off x="3373573" y="1570875"/>
              <a:ext cx="4928241" cy="1245079"/>
              <a:chOff x="0" y="0"/>
              <a:chExt cx="5615305" cy="800100"/>
            </a:xfrm>
          </p:grpSpPr>
          <p:pic>
            <p:nvPicPr>
              <p:cNvPr id="26" name="Imagen 25" descr="Macintosh HD:Users:pabloromero:Desktop:Doctorado:PSG1-prec.ti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21637" b="18863"/>
              <a:stretch/>
            </p:blipFill>
            <p:spPr bwMode="auto">
              <a:xfrm>
                <a:off x="0" y="0"/>
                <a:ext cx="5600700" cy="1854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/>
                </a:ext>
              </a:extLst>
            </p:spPr>
          </p:pic>
          <p:pic>
            <p:nvPicPr>
              <p:cNvPr id="27" name="Imagen 26" descr="Macintosh HD:Users:pabloromero:Desktop:Doctorado:PSG11-precu.t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8600"/>
                <a:ext cx="5596255" cy="1695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" y="457200"/>
                <a:ext cx="5612130" cy="1377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Imagen 28" descr="Macintosh HD:Users:pabloromero:Desktop:Doctorado:TGFB-Precu2.t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" y="639445"/>
                <a:ext cx="5605145" cy="1606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CuadroTexto 19"/>
            <p:cNvSpPr txBox="1"/>
            <p:nvPr/>
          </p:nvSpPr>
          <p:spPr>
            <a:xfrm>
              <a:off x="2679482" y="1508915"/>
              <a:ext cx="774423" cy="27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i="1" dirty="0"/>
                <a:t>PSG1</a:t>
              </a: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2560755" y="1862685"/>
              <a:ext cx="962786" cy="27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i="1" dirty="0"/>
                <a:t>PSG11</a:t>
              </a: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2659034" y="2169985"/>
              <a:ext cx="962786" cy="27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i="1" dirty="0"/>
                <a:t>IL10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2641066" y="2461795"/>
              <a:ext cx="962786" cy="27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i="1" dirty="0"/>
                <a:t>TGFB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7542884" y="1192693"/>
              <a:ext cx="300082" cy="27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+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7974068" y="1205683"/>
              <a:ext cx="255336" cy="277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-</a:t>
              </a:r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228600" y="152400"/>
            <a:ext cx="953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Expresión de PSG e interleucinas anti-inflamatorias en lesiones precursoras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04800" y="3124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… en lesiones invasoras del cérvix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9"/>
          <p:cNvGrpSpPr>
            <a:grpSpLocks/>
          </p:cNvGrpSpPr>
          <p:nvPr/>
        </p:nvGrpSpPr>
        <p:grpSpPr bwMode="auto">
          <a:xfrm>
            <a:off x="467544" y="188640"/>
            <a:ext cx="7992887" cy="6053076"/>
            <a:chOff x="1358651" y="-549016"/>
            <a:chExt cx="11201698" cy="7770080"/>
          </a:xfrm>
        </p:grpSpPr>
        <p:grpSp>
          <p:nvGrpSpPr>
            <p:cNvPr id="47" name="Group 41"/>
            <p:cNvGrpSpPr>
              <a:grpSpLocks/>
            </p:cNvGrpSpPr>
            <p:nvPr/>
          </p:nvGrpSpPr>
          <p:grpSpPr bwMode="auto">
            <a:xfrm>
              <a:off x="2045623" y="1130300"/>
              <a:ext cx="10130503" cy="6090764"/>
              <a:chOff x="2061111" y="682901"/>
              <a:chExt cx="10130889" cy="6566380"/>
            </a:xfrm>
          </p:grpSpPr>
          <p:grpSp>
            <p:nvGrpSpPr>
              <p:cNvPr id="49" name="Group 14"/>
              <p:cNvGrpSpPr>
                <a:grpSpLocks/>
              </p:cNvGrpSpPr>
              <p:nvPr/>
            </p:nvGrpSpPr>
            <p:grpSpPr bwMode="auto">
              <a:xfrm>
                <a:off x="3310014" y="682901"/>
                <a:ext cx="8881986" cy="6174965"/>
                <a:chOff x="3310014" y="683035"/>
                <a:chExt cx="8881986" cy="6174965"/>
              </a:xfrm>
            </p:grpSpPr>
            <p:pic>
              <p:nvPicPr>
                <p:cNvPr id="58" name="Picture 2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582" t="801" r="5843"/>
                <a:stretch/>
              </p:blipFill>
              <p:spPr>
                <a:xfrm>
                  <a:off x="3310014" y="683035"/>
                  <a:ext cx="5022498" cy="359157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pic>
              <p:nvPicPr>
                <p:cNvPr id="59" name="Picture 2" descr="Related image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5002"/>
                <a:stretch>
                  <a:fillRect/>
                </a:stretch>
              </p:blipFill>
              <p:spPr bwMode="auto">
                <a:xfrm>
                  <a:off x="8656075" y="3220947"/>
                  <a:ext cx="3535925" cy="36370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60" name="Straight Connector 3"/>
                <p:cNvCxnSpPr>
                  <a:cxnSpLocks/>
                </p:cNvCxnSpPr>
                <p:nvPr/>
              </p:nvCxnSpPr>
              <p:spPr>
                <a:xfrm flipH="1" flipV="1">
                  <a:off x="7532510" y="4203480"/>
                  <a:ext cx="1828870" cy="641808"/>
                </a:xfrm>
                <a:prstGeom prst="line">
                  <a:avLst/>
                </a:prstGeom>
                <a:ln w="12700"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10"/>
                <p:cNvCxnSpPr>
                  <a:cxnSpLocks/>
                </p:cNvCxnSpPr>
                <p:nvPr/>
              </p:nvCxnSpPr>
              <p:spPr>
                <a:xfrm flipH="1" flipV="1">
                  <a:off x="8037354" y="3517172"/>
                  <a:ext cx="1360539" cy="1328116"/>
                </a:xfrm>
                <a:prstGeom prst="line">
                  <a:avLst/>
                </a:prstGeom>
                <a:ln w="12700"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38"/>
              <p:cNvGrpSpPr>
                <a:grpSpLocks/>
              </p:cNvGrpSpPr>
              <p:nvPr/>
            </p:nvGrpSpPr>
            <p:grpSpPr bwMode="auto">
              <a:xfrm>
                <a:off x="2061111" y="1374316"/>
                <a:ext cx="2478809" cy="5874965"/>
                <a:chOff x="3915436" y="1561130"/>
                <a:chExt cx="2478808" cy="5874965"/>
              </a:xfrm>
            </p:grpSpPr>
            <p:sp>
              <p:nvSpPr>
                <p:cNvPr id="53" name="TextBox 34"/>
                <p:cNvSpPr txBox="1">
                  <a:spLocks noChangeArrowheads="1"/>
                </p:cNvSpPr>
                <p:nvPr/>
              </p:nvSpPr>
              <p:spPr bwMode="auto">
                <a:xfrm rot="18209605">
                  <a:off x="4202364" y="6143094"/>
                  <a:ext cx="1816926" cy="560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/>
                  <a:r>
                    <a:rPr lang="es-MX" sz="1000" b="1" dirty="0"/>
                    <a:t>Embarazada (29 semanas)</a:t>
                  </a:r>
                </a:p>
              </p:txBody>
            </p:sp>
            <p:sp>
              <p:nvSpPr>
                <p:cNvPr id="54" name="TextBox 35"/>
                <p:cNvSpPr txBox="1">
                  <a:spLocks noChangeArrowheads="1"/>
                </p:cNvSpPr>
                <p:nvPr/>
              </p:nvSpPr>
              <p:spPr bwMode="auto">
                <a:xfrm rot="18088558">
                  <a:off x="4599672" y="5472549"/>
                  <a:ext cx="2874512" cy="3882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s-MX" sz="1200" b="1" dirty="0"/>
                    <a:t>Mujer sana</a:t>
                  </a:r>
                </a:p>
              </p:txBody>
            </p:sp>
            <p:pic>
              <p:nvPicPr>
                <p:cNvPr id="55" name="Picture 37"/>
                <p:cNvPicPr>
                  <a:picLocks noChangeAspect="1"/>
                </p:cNvPicPr>
                <p:nvPr/>
              </p:nvPicPr>
              <p:blipFill>
                <a:blip r:embed="rId4"/>
                <a:srcRect l="16760"/>
                <a:stretch>
                  <a:fillRect/>
                </a:stretch>
              </p:blipFill>
              <p:spPr bwMode="auto">
                <a:xfrm>
                  <a:off x="4408115" y="2825371"/>
                  <a:ext cx="1986129" cy="28736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TextBox 33"/>
                <p:cNvSpPr txBox="1">
                  <a:spLocks noChangeArrowheads="1"/>
                </p:cNvSpPr>
                <p:nvPr/>
              </p:nvSpPr>
              <p:spPr bwMode="auto">
                <a:xfrm rot="18228199">
                  <a:off x="3454180" y="6093562"/>
                  <a:ext cx="2124306" cy="560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/>
                  <a:r>
                    <a:rPr lang="es-MX" sz="1000" b="1" dirty="0"/>
                    <a:t>Embarazada (31 semanas)</a:t>
                  </a:r>
                </a:p>
              </p:txBody>
            </p:sp>
            <p:sp>
              <p:nvSpPr>
                <p:cNvPr id="57" name="TextBox 3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090330" y="3386236"/>
                  <a:ext cx="4081566" cy="431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s-MX" sz="1400" b="1" dirty="0"/>
                    <a:t>PSG en plasma (ng-</a:t>
                  </a:r>
                  <a:r>
                    <a:rPr lang="el-GR" sz="1400" b="1" dirty="0"/>
                    <a:t>μ</a:t>
                  </a:r>
                  <a:r>
                    <a:rPr lang="en-US" sz="1400" b="1" dirty="0" err="1"/>
                    <a:t>g</a:t>
                  </a:r>
                  <a:r>
                    <a:rPr lang="en-US" sz="1400" b="1" dirty="0"/>
                    <a:t>/ml)</a:t>
                  </a:r>
                  <a:r>
                    <a:rPr lang="es-MX" sz="1400" b="1" dirty="0"/>
                    <a:t> </a:t>
                  </a:r>
                </a:p>
              </p:txBody>
            </p:sp>
          </p:grpSp>
        </p:grpSp>
        <p:sp>
          <p:nvSpPr>
            <p:cNvPr id="48" name="TextBox 6"/>
            <p:cNvSpPr txBox="1">
              <a:spLocks noChangeArrowheads="1"/>
            </p:cNvSpPr>
            <p:nvPr/>
          </p:nvSpPr>
          <p:spPr bwMode="auto">
            <a:xfrm>
              <a:off x="1358651" y="-549016"/>
              <a:ext cx="11201698" cy="1382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s-MX" sz="3200" b="1" dirty="0">
                  <a:solidFill>
                    <a:srgbClr val="E25C26"/>
                  </a:solidFill>
                </a:rPr>
                <a:t>Expresión de PSG 1 y detección sérica en embarazo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9EA622-8714-4CBF-B140-A31CD598EBF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76200"/>
            <a:ext cx="8610599" cy="4778804"/>
            <a:chOff x="599599" y="-385924"/>
            <a:chExt cx="12974871" cy="6626948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359CC1-D7FA-4F5C-95CA-C4B3FDD74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599" y="-385924"/>
              <a:ext cx="12974871" cy="64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s-MX" sz="2400" b="1" dirty="0"/>
                <a:t>Expresión de PSG1 en el sincitiotrofoblasto</a:t>
              </a:r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965243-315D-4DA3-BD79-4A81E4D0F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4539" y="1734304"/>
              <a:ext cx="8108136" cy="450672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04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322DBA-6939-455D-9D96-CD677586A257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72062"/>
            <a:ext cx="8352928" cy="6125346"/>
            <a:chOff x="-753148" y="-523688"/>
            <a:chExt cx="12585401" cy="8493228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E6FB9E-4ECF-4E65-9607-7B6C645DD5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11" y="1130300"/>
              <a:ext cx="10872281" cy="6839240"/>
              <a:chOff x="89694" y="743134"/>
              <a:chExt cx="10872730" cy="7283373"/>
            </a:xfrm>
          </p:grpSpPr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1A0518-69D6-4385-BB8C-099E82BEF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90240" b="49892"/>
              <a:stretch>
                <a:fillRect/>
              </a:stretch>
            </p:blipFill>
            <p:spPr bwMode="auto">
              <a:xfrm>
                <a:off x="9684379" y="3587333"/>
                <a:ext cx="823506" cy="2516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1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89A270-2E2C-40B9-84B7-552217289F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831"/>
              <a:stretch/>
            </p:blipFill>
            <p:spPr>
              <a:xfrm>
                <a:off x="3344629" y="743134"/>
                <a:ext cx="4953267" cy="382859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9" name="Picture 8" descr="Image result for CANCER WOMAN BACK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A054EE-AE04-48DF-99F3-2130D12EB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l="17294"/>
              <a:stretch>
                <a:fillRect/>
              </a:stretch>
            </p:blipFill>
            <p:spPr bwMode="auto">
              <a:xfrm flipH="1">
                <a:off x="89694" y="4689041"/>
                <a:ext cx="4147793" cy="3337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0" name="Straight Connector 18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541A65-A347-4C3F-B757-DE6CEAC34D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22922" y="3517521"/>
                <a:ext cx="2373411" cy="145892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25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3DA1A0-0D2E-47CD-BD06-3454A41932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3233" y="4646792"/>
                <a:ext cx="3556149" cy="329652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row: Curved Left 28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416186-BF9E-49E9-8A4F-22D88797B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44577">
                <a:off x="9143178" y="1282405"/>
                <a:ext cx="1117438" cy="2521055"/>
              </a:xfrm>
              <a:prstGeom prst="curvedLeftArrow">
                <a:avLst>
                  <a:gd name="adj1" fmla="val 11542"/>
                  <a:gd name="adj2" fmla="val 50000"/>
                  <a:gd name="adj3" fmla="val 16171"/>
                </a:avLst>
              </a:prstGeom>
              <a:gradFill rotWithShape="1">
                <a:gsLst>
                  <a:gs pos="0">
                    <a:srgbClr val="6083CB"/>
                  </a:gs>
                  <a:gs pos="50000">
                    <a:srgbClr val="3E70CA"/>
                  </a:gs>
                  <a:gs pos="100000">
                    <a:srgbClr val="2E61BA"/>
                  </a:gs>
                </a:gsLst>
                <a:lin ang="5400000"/>
              </a:gradFill>
              <a:ln w="9525">
                <a:noFill/>
                <a:miter lim="800000"/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2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>
                  <a:latin typeface="+mn-lt"/>
                </a:endParaRP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ED6AFE-8666-4159-BB9D-4D5B1D6B8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53148" y="-523688"/>
              <a:ext cx="12585401" cy="1493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3200" b="1" dirty="0">
                  <a:solidFill>
                    <a:srgbClr val="E25C26"/>
                  </a:solidFill>
                </a:rPr>
                <a:t>Expresión de PSG 1 y detección sérica en cáncer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84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/>
          </p:cNvPicPr>
          <p:nvPr/>
        </p:nvPicPr>
        <p:blipFill>
          <a:blip r:embed="rId2"/>
          <a:srcRect r="8499" b="4829"/>
          <a:stretch>
            <a:fillRect/>
          </a:stretch>
        </p:blipFill>
        <p:spPr bwMode="auto">
          <a:xfrm>
            <a:off x="7010400" y="1524000"/>
            <a:ext cx="133004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Image result for blood sample"/>
          <p:cNvPicPr>
            <a:picLocks noChangeAspect="1" noChangeArrowheads="1"/>
          </p:cNvPicPr>
          <p:nvPr/>
        </p:nvPicPr>
        <p:blipFill>
          <a:blip r:embed="rId3"/>
          <a:srcRect l="17209" t="13329" r="14107" b="7556"/>
          <a:stretch>
            <a:fillRect/>
          </a:stretch>
        </p:blipFill>
        <p:spPr bwMode="auto">
          <a:xfrm>
            <a:off x="6858000" y="4038600"/>
            <a:ext cx="1778794" cy="18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285F2-8E20-0046-BB64-D1DECD4551E2}" type="slidenum">
              <a:rPr lang="es-MX"/>
              <a:pPr/>
              <a:t>19</a:t>
            </a:fld>
            <a:endParaRPr lang="es-MX"/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228600" y="152400"/>
            <a:ext cx="71342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MX" sz="3200" b="1" dirty="0">
                <a:solidFill>
                  <a:srgbClr val="990099"/>
                </a:solidFill>
              </a:rPr>
              <a:t>Inmunodetección sérica de PSG en pacientes con lesiones del cérvix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38200" y="2939991"/>
            <a:ext cx="5913835" cy="3011447"/>
            <a:chOff x="884235" y="3136675"/>
            <a:chExt cx="7885417" cy="3011593"/>
          </a:xfrm>
        </p:grpSpPr>
        <p:sp>
          <p:nvSpPr>
            <p:cNvPr id="4" name="Arrow: Bent 3"/>
            <p:cNvSpPr/>
            <p:nvPr/>
          </p:nvSpPr>
          <p:spPr>
            <a:xfrm flipH="1">
              <a:off x="6997700" y="3136675"/>
              <a:ext cx="1771952" cy="747004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6600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solidFill>
                  <a:schemeClr val="tx1"/>
                </a:solidFill>
              </a:endParaRPr>
            </a:p>
          </p:txBody>
        </p:sp>
        <p:pic>
          <p:nvPicPr>
            <p:cNvPr id="16397" name="Picture 1"/>
            <p:cNvPicPr>
              <a:picLocks noChangeAspect="1"/>
            </p:cNvPicPr>
            <p:nvPr/>
          </p:nvPicPr>
          <p:blipFill>
            <a:blip r:embed="rId4"/>
            <a:srcRect t="59471"/>
            <a:stretch>
              <a:fillRect/>
            </a:stretch>
          </p:blipFill>
          <p:spPr bwMode="auto">
            <a:xfrm>
              <a:off x="884235" y="4082930"/>
              <a:ext cx="6429375" cy="2065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173830" y="6448426"/>
            <a:ext cx="34620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sz="1000" dirty="0" err="1"/>
              <a:t>RoDRIGUEZ</a:t>
            </a:r>
            <a:r>
              <a:rPr lang="es-MX" sz="1000" dirty="0"/>
              <a:t> </a:t>
            </a:r>
            <a:r>
              <a:rPr lang="es-MX" sz="1000" i="1" dirty="0"/>
              <a:t>et. al</a:t>
            </a:r>
            <a:r>
              <a:rPr lang="es-MX" sz="1000" dirty="0"/>
              <a:t>. En proceso de publicación </a:t>
            </a:r>
          </a:p>
        </p:txBody>
      </p:sp>
      <p:pic>
        <p:nvPicPr>
          <p:cNvPr id="12" name="Imagen 11" descr="15 segundos 1 (1).jpg"/>
          <p:cNvPicPr>
            <a:picLocks noChangeAspect="1"/>
          </p:cNvPicPr>
          <p:nvPr/>
        </p:nvPicPr>
        <p:blipFill>
          <a:blip r:embed="rId5">
            <a:lum contrast="20000"/>
          </a:blip>
          <a:srcRect b="39431"/>
          <a:stretch>
            <a:fillRect/>
          </a:stretch>
        </p:blipFill>
        <p:spPr>
          <a:xfrm>
            <a:off x="1447800" y="1981200"/>
            <a:ext cx="3418175" cy="12954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286000" y="19928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   E*  E* S      L   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96BF00-C00F-4815-B976-A87B5B587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90" t="26403" r="17422" b="12199"/>
          <a:stretch/>
        </p:blipFill>
        <p:spPr>
          <a:xfrm>
            <a:off x="1619672" y="121320"/>
            <a:ext cx="6083244" cy="57894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34F8B4-29C9-461D-B287-9ACE3126D159}"/>
              </a:ext>
            </a:extLst>
          </p:cNvPr>
          <p:cNvSpPr txBox="1"/>
          <p:nvPr/>
        </p:nvSpPr>
        <p:spPr>
          <a:xfrm>
            <a:off x="395536" y="5877272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GENÉTICA Y AMBIENTE EN EL </a:t>
            </a:r>
          </a:p>
          <a:p>
            <a:r>
              <a:rPr lang="es-ES_tradnl" sz="2400" b="1" dirty="0"/>
              <a:t>CANCER CERVICOUTERINO</a:t>
            </a:r>
          </a:p>
        </p:txBody>
      </p:sp>
      <p:sp>
        <p:nvSpPr>
          <p:cNvPr id="5" name="Rectángulo redondeado 5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8027C7-CE79-4D65-8065-7F809020DAE5}"/>
              </a:ext>
            </a:extLst>
          </p:cNvPr>
          <p:cNvSpPr/>
          <p:nvPr/>
        </p:nvSpPr>
        <p:spPr>
          <a:xfrm>
            <a:off x="251520" y="5877272"/>
            <a:ext cx="4968552" cy="8640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34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/>
          <a:lstStyle/>
          <a:p>
            <a:r>
              <a:rPr lang="es-MX" dirty="0"/>
              <a:t>La mitad de los casos de CC presenta </a:t>
            </a:r>
            <a:r>
              <a:rPr lang="es-MX" dirty="0" err="1"/>
              <a:t>CNVs</a:t>
            </a:r>
            <a:r>
              <a:rPr lang="es-MX" dirty="0"/>
              <a:t> y de transcritos de PSG1 </a:t>
            </a:r>
          </a:p>
          <a:p>
            <a:r>
              <a:rPr lang="es-MX" dirty="0"/>
              <a:t>PSG1 se expresa durante la progresión al CC </a:t>
            </a:r>
          </a:p>
          <a:p>
            <a:r>
              <a:rPr lang="es-MX" dirty="0"/>
              <a:t>Hay detección sérica de PSG1 en pacientes con CC, ausencia en sujetos sin cáncer</a:t>
            </a:r>
          </a:p>
          <a:p>
            <a:r>
              <a:rPr lang="es-MX" dirty="0"/>
              <a:t>PSG1 potencialmente marcador molecular para CC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398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C28B2C-0DE2-427D-A99D-85E0835E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467600" cy="652934"/>
          </a:xfrm>
        </p:spPr>
        <p:txBody>
          <a:bodyPr/>
          <a:lstStyle/>
          <a:p>
            <a:r>
              <a:rPr lang="es-MX" dirty="0"/>
              <a:t>AGRADECIMIENTOS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47800"/>
            <a:ext cx="1581150" cy="1581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066800"/>
            <a:ext cx="788184" cy="984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447800"/>
            <a:ext cx="2266950" cy="7383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200400"/>
            <a:ext cx="1841500" cy="94420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66800" y="4724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EQUIPO MULTIDISCIPLINARIO DE ONCOGENOMICA</a:t>
            </a:r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2438400"/>
            <a:ext cx="16954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295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ello uterin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AC4A65-897F-436C-AE09-69A43E79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590095" cy="29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84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sultado de imagen para tejido sin lesion y HPV positiv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A469C6-2886-421E-A3C9-BCC6A747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2808741" cy="24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BC6BBB-9CAC-4123-9DAA-9714182BDFF5}"/>
              </a:ext>
            </a:extLst>
          </p:cNvPr>
          <p:cNvGrpSpPr>
            <a:grpSpLocks/>
          </p:cNvGrpSpPr>
          <p:nvPr/>
        </p:nvGrpSpPr>
        <p:grpSpPr bwMode="auto">
          <a:xfrm>
            <a:off x="1089080" y="461214"/>
            <a:ext cx="6965837" cy="3076405"/>
            <a:chOff x="2625913" y="557719"/>
            <a:chExt cx="7384193" cy="3896097"/>
          </a:xfrm>
        </p:grpSpPr>
        <p:pic>
          <p:nvPicPr>
            <p:cNvPr id="10" name="Picture 2" descr="Image result for mexico map without labels without background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611618-4112-4C0D-B716-D0B74A2400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925"/>
            <a:stretch/>
          </p:blipFill>
          <p:spPr bwMode="auto">
            <a:xfrm>
              <a:off x="2625913" y="1091691"/>
              <a:ext cx="2476831" cy="1766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1" name="Chart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30D016-2044-4A85-B144-7D99B8E2197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962883" y="557719"/>
            <a:ext cx="5047223" cy="3896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FE4286-4D21-49CE-9816-AA633F8FD633}"/>
                </a:ext>
              </a:extLst>
            </p:cNvPr>
            <p:cNvSpPr/>
            <p:nvPr/>
          </p:nvSpPr>
          <p:spPr>
            <a:xfrm>
              <a:off x="4921243" y="1129073"/>
              <a:ext cx="4644018" cy="327130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EA393F-3556-4DB3-8590-DEADC2D6EB72}"/>
              </a:ext>
            </a:extLst>
          </p:cNvPr>
          <p:cNvSpPr txBox="1"/>
          <p:nvPr/>
        </p:nvSpPr>
        <p:spPr>
          <a:xfrm>
            <a:off x="1255018" y="0"/>
            <a:ext cx="663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¿ COMO ENTENDER ESTA SITUACIÓN?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C951F5-D641-4172-9E88-AC3EA95FA264}"/>
              </a:ext>
            </a:extLst>
          </p:cNvPr>
          <p:cNvSpPr txBox="1"/>
          <p:nvPr/>
        </p:nvSpPr>
        <p:spPr>
          <a:xfrm>
            <a:off x="105118" y="3546259"/>
            <a:ext cx="57622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Más de la mitad de casos diagnosticados fallecen. </a:t>
            </a:r>
          </a:p>
          <a:p>
            <a:pPr marL="400050" indent="-400050">
              <a:buFont typeface="+mj-lt"/>
              <a:buAutoNum type="romanLcPeriod"/>
            </a:pP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La mayoría de los casos de cáncer son avanzados</a:t>
            </a:r>
          </a:p>
          <a:p>
            <a:pPr marL="400050" indent="-400050">
              <a:buFont typeface="+mj-lt"/>
              <a:buAutoNum type="romanLcPeriod"/>
            </a:pP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Menos del 10% de las infectadas con VPH se asocian al cáncer, evolución &gt;10 años</a:t>
            </a:r>
          </a:p>
          <a:p>
            <a:pPr marL="400050" indent="-400050">
              <a:buFont typeface="+mj-lt"/>
              <a:buAutoNum type="romanLcPeriod"/>
            </a:pP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Se desconoce que mujeres con VPH y/o con lesiones precursoras avanzarán a la lesión invasora</a:t>
            </a:r>
          </a:p>
          <a:p>
            <a:pPr marL="400050" indent="-400050">
              <a:buFont typeface="+mj-lt"/>
              <a:buAutoNum type="romanLcPeriod"/>
            </a:pP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Falsos, fallas, economía, cultural, MACHISMO, acceso a tecnología, escasos marcadores moleculares.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128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para hpv genome map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1B12CA-28C0-4749-9B57-E1C9C118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54" y="76672"/>
            <a:ext cx="491454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382CBC-466A-4A32-9E0B-8F8F3DB1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3935288" cy="724942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Virus de papiloma</a:t>
            </a:r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18E0B4-70C8-47E1-97E5-8D41F95399B1}"/>
              </a:ext>
            </a:extLst>
          </p:cNvPr>
          <p:cNvSpPr txBox="1">
            <a:spLocks/>
          </p:cNvSpPr>
          <p:nvPr/>
        </p:nvSpPr>
        <p:spPr>
          <a:xfrm>
            <a:off x="152400" y="6143802"/>
            <a:ext cx="5334000" cy="7903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rgbClr val="FFFFFF"/>
                </a:solidFill>
              </a:rPr>
              <a:t>Familia </a:t>
            </a:r>
            <a:r>
              <a:rPr lang="es-MX" b="1" i="1" dirty="0">
                <a:solidFill>
                  <a:srgbClr val="FFFFFF"/>
                </a:solidFill>
              </a:rPr>
              <a:t>Papillomaviridae</a:t>
            </a:r>
            <a:r>
              <a:rPr lang="es-MX" dirty="0">
                <a:solidFill>
                  <a:srgbClr val="FFFFFF"/>
                </a:solidFill>
              </a:rPr>
              <a:t> </a:t>
            </a:r>
          </a:p>
          <a:p>
            <a:endParaRPr lang="es-MX" dirty="0"/>
          </a:p>
        </p:txBody>
      </p:sp>
      <p:sp>
        <p:nvSpPr>
          <p:cNvPr id="11" name="2 Marcador de contenido"/>
          <p:cNvSpPr>
            <a:spLocks noGrp="1"/>
          </p:cNvSpPr>
          <p:nvPr>
            <p:ph sz="quarter" idx="1"/>
          </p:nvPr>
        </p:nvSpPr>
        <p:spPr>
          <a:xfrm>
            <a:off x="5029200" y="304800"/>
            <a:ext cx="3733800" cy="3352800"/>
          </a:xfrm>
        </p:spPr>
        <p:txBody>
          <a:bodyPr>
            <a:normAutofit/>
          </a:bodyPr>
          <a:lstStyle/>
          <a:p>
            <a:r>
              <a:rPr lang="es-MX" sz="2595" dirty="0">
                <a:latin typeface="Cambria Math" panose="02040503050406030204" pitchFamily="18" charset="0"/>
                <a:ea typeface="Cambria Math" panose="02040503050406030204" pitchFamily="18" charset="0"/>
              </a:rPr>
              <a:t>Clados A7 y A9 (90%) </a:t>
            </a:r>
            <a:r>
              <a:rPr lang="es-MX" sz="2595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16</a:t>
            </a:r>
            <a:r>
              <a:rPr lang="es-MX" sz="2595" dirty="0">
                <a:latin typeface="Cambria Math" panose="02040503050406030204" pitchFamily="18" charset="0"/>
                <a:ea typeface="Cambria Math" panose="02040503050406030204" pitchFamily="18" charset="0"/>
              </a:rPr>
              <a:t>, 31, </a:t>
            </a:r>
            <a:r>
              <a:rPr lang="es-MX" sz="2595" b="1" dirty="0">
                <a:latin typeface="Cambria Math" panose="02040503050406030204" pitchFamily="18" charset="0"/>
                <a:ea typeface="Cambria Math" panose="02040503050406030204" pitchFamily="18" charset="0"/>
              </a:rPr>
              <a:t>33,</a:t>
            </a:r>
            <a:r>
              <a:rPr lang="es-MX" sz="2595" dirty="0">
                <a:latin typeface="Cambria Math" panose="02040503050406030204" pitchFamily="18" charset="0"/>
                <a:ea typeface="Cambria Math" panose="02040503050406030204" pitchFamily="18" charset="0"/>
              </a:rPr>
              <a:t> 58 y </a:t>
            </a:r>
            <a:r>
              <a:rPr lang="es-MX" sz="2595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</a:t>
            </a:r>
            <a:r>
              <a:rPr lang="es-MX" sz="2595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MX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(Peralta </a:t>
            </a:r>
            <a:r>
              <a:rPr lang="es-MX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et al</a:t>
            </a:r>
            <a:r>
              <a:rPr lang="es-MX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2012) </a:t>
            </a:r>
          </a:p>
          <a:p>
            <a:r>
              <a:rPr lang="es-MX" sz="2595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16</a:t>
            </a:r>
            <a:r>
              <a:rPr lang="es-MX" sz="2595" dirty="0">
                <a:latin typeface="Cambria Math" panose="02040503050406030204" pitchFamily="18" charset="0"/>
                <a:ea typeface="Cambria Math" panose="02040503050406030204" pitchFamily="18" charset="0"/>
              </a:rPr>
              <a:t>, 31, 58, 69 y </a:t>
            </a:r>
            <a:r>
              <a:rPr lang="es-MX" sz="2595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</a:t>
            </a:r>
            <a:r>
              <a:rPr lang="es-MX" sz="3294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MX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(Salcedo et al, 2014)</a:t>
            </a:r>
            <a:r>
              <a:rPr lang="es-MX" sz="2323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  </a:t>
            </a:r>
          </a:p>
          <a:p>
            <a:r>
              <a:rPr lang="es-MX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16</a:t>
            </a: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, 31, 51</a:t>
            </a:r>
            <a:r>
              <a:rPr lang="es-MX" b="1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 52 y </a:t>
            </a:r>
            <a:r>
              <a:rPr lang="es-MX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</a:t>
            </a:r>
            <a:r>
              <a:rPr lang="es-MX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MX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(Gómez </a:t>
            </a:r>
            <a:r>
              <a:rPr lang="es-MX" sz="1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et al</a:t>
            </a:r>
            <a:r>
              <a:rPr lang="es-MX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, 2019, en preparación) </a:t>
            </a:r>
          </a:p>
          <a:p>
            <a:endParaRPr lang="es-MX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s-MX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s-MX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s-MX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F12FB2-6E67-41FF-BF27-AEEBE66557F9}"/>
              </a:ext>
            </a:extLst>
          </p:cNvPr>
          <p:cNvSpPr/>
          <p:nvPr/>
        </p:nvSpPr>
        <p:spPr>
          <a:xfrm>
            <a:off x="5292279" y="3999169"/>
            <a:ext cx="3242120" cy="2093548"/>
          </a:xfrm>
          <a:prstGeom prst="rect">
            <a:avLst/>
          </a:prstGeom>
          <a:solidFill>
            <a:srgbClr val="FA9DA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EE5BD8-EF2F-4600-AC9F-7826D832C975}"/>
              </a:ext>
            </a:extLst>
          </p:cNvPr>
          <p:cNvSpPr txBox="1"/>
          <p:nvPr/>
        </p:nvSpPr>
        <p:spPr>
          <a:xfrm>
            <a:off x="5381031" y="3962400"/>
            <a:ext cx="31533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 Rounded MT Bold" panose="020F0704030504030204" pitchFamily="34" charset="0"/>
              </a:rPr>
              <a:t>VIRTUALMENTE EL HPV SE                                     </a:t>
            </a:r>
            <a:r>
              <a:rPr lang="es-MX" sz="3600" dirty="0"/>
              <a:t>ASOCIA</a:t>
            </a:r>
            <a:r>
              <a:rPr lang="es-MX" dirty="0"/>
              <a:t> </a:t>
            </a:r>
          </a:p>
          <a:p>
            <a:pPr algn="ctr"/>
            <a:r>
              <a:rPr lang="es-MX" dirty="0"/>
              <a:t>AL CANCER CERVICOUTERINO EN EL </a:t>
            </a:r>
            <a:r>
              <a:rPr lang="es-MX" sz="3200" dirty="0"/>
              <a:t>100% CASOS</a:t>
            </a:r>
          </a:p>
          <a:p>
            <a:pPr algn="ctr"/>
            <a:r>
              <a:rPr lang="es-MX" sz="1600" dirty="0"/>
              <a:t>Ano, vulva, vagina, pene, orofaringe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42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CA246B-FB56-42B2-BEA3-67692CF2F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292" b="15292"/>
          <a:stretch>
            <a:fillRect/>
          </a:stretch>
        </p:blipFill>
        <p:spPr>
          <a:xfrm>
            <a:off x="533400" y="228600"/>
            <a:ext cx="7410128" cy="4075284"/>
          </a:xfr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9930AF-B7F2-46C3-8A93-26C102FF72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84131">
            <a:off x="2673444" y="914895"/>
            <a:ext cx="23368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D60A9A-A366-4747-9262-5BC063293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85315" y="2401286"/>
            <a:ext cx="373577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28600" y="4953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ANÁLISIS GENÓMICO DEL CÁNCER CERVICOUTERINO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750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4"/>
          <p:cNvSpPr>
            <a:spLocks noChangeArrowheads="1"/>
          </p:cNvSpPr>
          <p:nvPr/>
        </p:nvSpPr>
        <p:spPr bwMode="auto">
          <a:xfrm>
            <a:off x="861925" y="30610"/>
            <a:ext cx="7467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b="1" dirty="0" err="1">
                <a:latin typeface="+mj-lt"/>
                <a:cs typeface="Adobe Hebrew"/>
              </a:rPr>
              <a:t>Hibridación</a:t>
            </a:r>
            <a:r>
              <a:rPr lang="en-US" sz="2400" b="1" dirty="0">
                <a:latin typeface="+mj-lt"/>
                <a:cs typeface="Adobe Hebrew"/>
              </a:rPr>
              <a:t> </a:t>
            </a:r>
            <a:r>
              <a:rPr lang="en-US" sz="2400" b="1" dirty="0" err="1">
                <a:latin typeface="+mj-lt"/>
                <a:cs typeface="Adobe Hebrew"/>
              </a:rPr>
              <a:t>genómica</a:t>
            </a:r>
            <a:r>
              <a:rPr lang="en-US" sz="2400" b="1" dirty="0">
                <a:latin typeface="+mj-lt"/>
                <a:cs typeface="Adobe Hebrew"/>
              </a:rPr>
              <a:t> </a:t>
            </a:r>
            <a:r>
              <a:rPr lang="en-US" sz="2400" b="1" dirty="0" err="1">
                <a:latin typeface="+mj-lt"/>
                <a:cs typeface="Adobe Hebrew"/>
              </a:rPr>
              <a:t>comparativa</a:t>
            </a:r>
            <a:r>
              <a:rPr lang="en-US" sz="2400" b="1" dirty="0">
                <a:latin typeface="+mj-lt"/>
                <a:cs typeface="Adobe Hebrew"/>
              </a:rPr>
              <a:t> </a:t>
            </a:r>
            <a:endParaRPr lang="es-MX" sz="2400" dirty="0">
              <a:latin typeface="+mj-lt"/>
              <a:cs typeface="Adobe Hebre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6135" y="3086101"/>
            <a:ext cx="5572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6" y="1266825"/>
            <a:ext cx="935831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2163" y="1166814"/>
            <a:ext cx="1041797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>
          <a:xfrm rot="10800000">
            <a:off x="1109664" y="2451102"/>
            <a:ext cx="566737" cy="520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stCxn id="15" idx="0"/>
          </p:cNvCxnSpPr>
          <p:nvPr/>
        </p:nvCxnSpPr>
        <p:spPr>
          <a:xfrm rot="5400000" flipH="1" flipV="1">
            <a:off x="1762723" y="2486622"/>
            <a:ext cx="571499" cy="627460"/>
          </a:xfrm>
          <a:prstGeom prst="straightConnector1">
            <a:avLst/>
          </a:prstGeom>
          <a:ln>
            <a:solidFill>
              <a:srgbClr val="5CD5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91716" y="1422401"/>
            <a:ext cx="8645134" cy="5038725"/>
            <a:chOff x="521579" y="1422643"/>
            <a:chExt cx="11527546" cy="5038725"/>
          </a:xfrm>
        </p:grpSpPr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521579" y="1422643"/>
              <a:ext cx="11527546" cy="5038725"/>
              <a:chOff x="532692" y="1412875"/>
              <a:chExt cx="11527546" cy="5038725"/>
            </a:xfrm>
          </p:grpSpPr>
          <p:pic>
            <p:nvPicPr>
              <p:cNvPr id="11277" name="Picture 1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459256" y="1412875"/>
                <a:ext cx="4915182" cy="5038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/>
              <a:srcRect t="4832" r="79430" b="53497"/>
              <a:stretch/>
            </p:blipFill>
            <p:spPr bwMode="auto">
              <a:xfrm>
                <a:off x="10935558" y="2289507"/>
                <a:ext cx="1124680" cy="14566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175">
                <a:solidFill>
                  <a:srgbClr val="33CC33"/>
                </a:solidFill>
              </a:ln>
              <a:effectLst/>
            </p:spPr>
          </p:pic>
          <p:cxnSp>
            <p:nvCxnSpPr>
              <p:cNvPr id="5" name="Straight Connector 4"/>
              <p:cNvCxnSpPr>
                <a:cxnSpLocks/>
              </p:cNvCxnSpPr>
              <p:nvPr/>
            </p:nvCxnSpPr>
            <p:spPr bwMode="auto">
              <a:xfrm flipH="1">
                <a:off x="6127382" y="2360613"/>
                <a:ext cx="4808829" cy="3686175"/>
              </a:xfrm>
              <a:prstGeom prst="line">
                <a:avLst/>
              </a:prstGeom>
              <a:ln w="12700">
                <a:solidFill>
                  <a:srgbClr val="33CC33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>
                <a:cxnSpLocks/>
              </p:cNvCxnSpPr>
              <p:nvPr/>
            </p:nvCxnSpPr>
            <p:spPr bwMode="auto">
              <a:xfrm flipH="1">
                <a:off x="6127382" y="3746500"/>
                <a:ext cx="4912023" cy="2300288"/>
              </a:xfrm>
              <a:prstGeom prst="line">
                <a:avLst/>
              </a:prstGeom>
              <a:ln w="12700">
                <a:solidFill>
                  <a:srgbClr val="33CC33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284" name="Picture 11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711793">
                <a:off x="532692" y="4336802"/>
                <a:ext cx="4031603" cy="1482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9" name="Straight Connector 18"/>
              <p:cNvCxnSpPr/>
              <p:nvPr/>
            </p:nvCxnSpPr>
            <p:spPr>
              <a:xfrm flipV="1">
                <a:off x="2947426" y="1617663"/>
                <a:ext cx="2737016" cy="346075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cxnSpLocks/>
                <a:endCxn id="10" idx="3"/>
              </p:cNvCxnSpPr>
              <p:nvPr/>
            </p:nvCxnSpPr>
            <p:spPr>
              <a:xfrm>
                <a:off x="3272883" y="5321300"/>
                <a:ext cx="2381395" cy="1012825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 bwMode="auto">
            <a:xfrm>
              <a:off x="5573311" y="5650156"/>
              <a:ext cx="554071" cy="801687"/>
            </a:xfrm>
            <a:prstGeom prst="ellipse">
              <a:avLst/>
            </a:prstGeom>
            <a:noFill/>
            <a:ln w="1270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331" y="1644020"/>
            <a:ext cx="7809002" cy="508741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046560" y="1042989"/>
            <a:ext cx="6135290" cy="49212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7219950" y="1042988"/>
            <a:ext cx="1627585" cy="5588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38225" y="2265363"/>
            <a:ext cx="7809310" cy="482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8" name="Arrow: Right 17"/>
          <p:cNvSpPr>
            <a:spLocks noChangeArrowheads="1"/>
          </p:cNvSpPr>
          <p:nvPr/>
        </p:nvSpPr>
        <p:spPr bwMode="auto">
          <a:xfrm>
            <a:off x="177404" y="2265364"/>
            <a:ext cx="778669" cy="1039356"/>
          </a:xfrm>
          <a:prstGeom prst="rightArrow">
            <a:avLst>
              <a:gd name="adj1" fmla="val 50000"/>
              <a:gd name="adj2" fmla="val 23271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PSG1-001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77403" y="2670176"/>
            <a:ext cx="8737997" cy="4138613"/>
            <a:chOff x="458330" y="1765022"/>
            <a:chExt cx="11651210" cy="4137483"/>
          </a:xfrm>
        </p:grpSpPr>
        <p:pic>
          <p:nvPicPr>
            <p:cNvPr id="12305" name="Picture 4" descr="https://upload.wikimedia.org/wikipedia/en/6/67/Glycoprotein_Structure.png"/>
            <p:cNvPicPr>
              <a:picLocks noChangeAspect="1" noChangeArrowheads="1"/>
            </p:cNvPicPr>
            <p:nvPr/>
          </p:nvPicPr>
          <p:blipFill>
            <a:blip r:embed="rId3"/>
            <a:srcRect l="2225"/>
            <a:stretch>
              <a:fillRect/>
            </a:stretch>
          </p:blipFill>
          <p:spPr bwMode="auto">
            <a:xfrm>
              <a:off x="7653257" y="2764664"/>
              <a:ext cx="4456283" cy="2607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6" name="Picture 24"/>
            <p:cNvPicPr>
              <a:picLocks noChangeAspect="1"/>
            </p:cNvPicPr>
            <p:nvPr/>
          </p:nvPicPr>
          <p:blipFill>
            <a:blip r:embed="rId4"/>
            <a:srcRect l="18539" t="22322" r="46405" b="22997"/>
            <a:stretch>
              <a:fillRect/>
            </a:stretch>
          </p:blipFill>
          <p:spPr bwMode="auto">
            <a:xfrm>
              <a:off x="3403447" y="2351392"/>
              <a:ext cx="4047294" cy="355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Arrow: Curved Right 25"/>
            <p:cNvSpPr>
              <a:spLocks noChangeArrowheads="1"/>
            </p:cNvSpPr>
            <p:nvPr/>
          </p:nvSpPr>
          <p:spPr bwMode="auto">
            <a:xfrm rot="2439964">
              <a:off x="1610909" y="1765022"/>
              <a:ext cx="677894" cy="1679116"/>
            </a:xfrm>
            <a:prstGeom prst="curvedRightArrow">
              <a:avLst>
                <a:gd name="adj1" fmla="val 24999"/>
                <a:gd name="adj2" fmla="val 49998"/>
                <a:gd name="adj3" fmla="val 25000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srgbClr val="000000">
                  <a:alpha val="39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>
                <a:latin typeface="+mn-lt"/>
              </a:endParaRPr>
            </a:p>
          </p:txBody>
        </p:sp>
        <p:sp>
          <p:nvSpPr>
            <p:cNvPr id="27" name="Rectangle: Rounded Corners 26"/>
            <p:cNvSpPr>
              <a:spLocks noChangeArrowheads="1"/>
            </p:cNvSpPr>
            <p:nvPr/>
          </p:nvSpPr>
          <p:spPr bwMode="auto">
            <a:xfrm>
              <a:off x="585336" y="2636322"/>
              <a:ext cx="715996" cy="401527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>
              <a:noFill/>
              <a:round/>
              <a:headEnd/>
              <a:tailEnd/>
            </a:ln>
            <a:effectLst>
              <a:outerShdw blurRad="57150" dist="19050" dir="5400000" algn="ctr" rotWithShape="0">
                <a:srgbClr val="000000">
                  <a:alpha val="62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000" dirty="0">
                  <a:solidFill>
                    <a:schemeClr val="lt1"/>
                  </a:solidFill>
                  <a:latin typeface="+mn-lt"/>
                </a:rPr>
                <a:t>2041 pb</a:t>
              </a:r>
            </a:p>
          </p:txBody>
        </p:sp>
        <p:pic>
          <p:nvPicPr>
            <p:cNvPr id="12309" name="Picture 6" descr="Image result for dna to rna"/>
            <p:cNvPicPr>
              <a:picLocks noChangeAspect="1" noChangeArrowheads="1"/>
            </p:cNvPicPr>
            <p:nvPr/>
          </p:nvPicPr>
          <p:blipFill>
            <a:blip r:embed="rId5"/>
            <a:srcRect l="3714" r="27525" b="43983"/>
            <a:stretch>
              <a:fillRect/>
            </a:stretch>
          </p:blipFill>
          <p:spPr bwMode="auto">
            <a:xfrm>
              <a:off x="458330" y="3690336"/>
              <a:ext cx="2825975" cy="87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Arrow: Right 28"/>
            <p:cNvSpPr/>
            <p:nvPr/>
          </p:nvSpPr>
          <p:spPr>
            <a:xfrm>
              <a:off x="7346516" y="3935003"/>
              <a:ext cx="410967" cy="34825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30" name="Arrow: Bent-Up 29"/>
            <p:cNvSpPr/>
            <p:nvPr/>
          </p:nvSpPr>
          <p:spPr>
            <a:xfrm rot="5400000">
              <a:off x="2155678" y="4479676"/>
              <a:ext cx="585627" cy="1288056"/>
            </a:xfrm>
            <a:prstGeom prst="bentUpArrow">
              <a:avLst>
                <a:gd name="adj1" fmla="val 25000"/>
                <a:gd name="adj2" fmla="val 29411"/>
                <a:gd name="adj3" fmla="val 25000"/>
              </a:avLst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046560" y="1627188"/>
            <a:ext cx="7808119" cy="1103312"/>
            <a:chOff x="1384441" y="1644020"/>
            <a:chExt cx="10412002" cy="110364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78306"/>
            <a:stretch/>
          </p:blipFill>
          <p:spPr>
            <a:xfrm>
              <a:off x="1384441" y="1644020"/>
              <a:ext cx="10412002" cy="1103646"/>
            </a:xfrm>
            <a:prstGeom prst="rect">
              <a:avLst/>
            </a:prstGeom>
            <a:ln w="3810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1384441" y="2264920"/>
              <a:ext cx="10412002" cy="48274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</p:grpSp>
      <p:sp>
        <p:nvSpPr>
          <p:cNvPr id="1229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A9ADC2-A6E5-E149-8E70-66AC9E043B8D}" type="slidenum">
              <a:rPr lang="es-MX"/>
              <a:pPr/>
              <a:t>8</a:t>
            </a:fld>
            <a:endParaRPr lang="es-MX"/>
          </a:p>
        </p:txBody>
      </p:sp>
      <p:pic>
        <p:nvPicPr>
          <p:cNvPr id="12298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9025" y="382588"/>
            <a:ext cx="479226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720954" y="41275"/>
            <a:ext cx="299680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PSG</a:t>
            </a:r>
            <a:r>
              <a:rPr lang="en-US" sz="20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locus 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19q13.2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88994" y="458788"/>
            <a:ext cx="73819" cy="4635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2301" name="TextBox 21"/>
          <p:cNvSpPr txBox="1">
            <a:spLocks noChangeArrowheads="1"/>
          </p:cNvSpPr>
          <p:nvPr/>
        </p:nvSpPr>
        <p:spPr bwMode="auto">
          <a:xfrm>
            <a:off x="82153" y="334963"/>
            <a:ext cx="35849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MX" sz="3200" b="1">
                <a:solidFill>
                  <a:srgbClr val="C00000"/>
                </a:solidFill>
              </a:rPr>
              <a:t>Análisis Bioinformático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MX" dirty="0"/>
          </a:p>
        </p:txBody>
      </p:sp>
      <p:pic>
        <p:nvPicPr>
          <p:cNvPr id="1331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544" y="1046164"/>
            <a:ext cx="78581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24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MX" sz="3200" b="1" dirty="0">
                <a:solidFill>
                  <a:srgbClr val="660066"/>
                </a:solidFill>
                <a:latin typeface="Adobe Hebrew"/>
                <a:cs typeface="Adobe Hebrew"/>
              </a:rPr>
              <a:t>Validación de los resultados de microarreglos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4495800"/>
            <a:ext cx="6324600" cy="1947575"/>
            <a:chOff x="6076949" y="1650999"/>
            <a:chExt cx="5620228" cy="1568560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6076949" y="1650999"/>
              <a:ext cx="5620228" cy="817794"/>
              <a:chOff x="6076268" y="1650891"/>
              <a:chExt cx="5620582" cy="81868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rcRect r="2487" b="10593"/>
              <a:stretch>
                <a:fillRect/>
              </a:stretch>
            </p:blipFill>
            <p:spPr bwMode="auto">
              <a:xfrm>
                <a:off x="6076268" y="2008567"/>
                <a:ext cx="5443880" cy="461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sp>
            <p:nvSpPr>
              <p:cNvPr id="13325" name="TextBox 22"/>
              <p:cNvSpPr txBox="1">
                <a:spLocks noChangeArrowheads="1"/>
              </p:cNvSpPr>
              <p:nvPr/>
            </p:nvSpPr>
            <p:spPr bwMode="auto">
              <a:xfrm>
                <a:off x="6117534" y="1650891"/>
                <a:ext cx="5579316" cy="272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MX" sz="1600" dirty="0"/>
                  <a:t>CC    S     S       CC      L       L       L     C     L        L         +      -</a:t>
                </a:r>
              </a:p>
            </p:txBody>
          </p:sp>
        </p:grpSp>
        <p:sp>
          <p:nvSpPr>
            <p:cNvPr id="13323" name="TextBox 3"/>
            <p:cNvSpPr txBox="1">
              <a:spLocks noChangeArrowheads="1"/>
            </p:cNvSpPr>
            <p:nvPr/>
          </p:nvSpPr>
          <p:spPr bwMode="auto">
            <a:xfrm>
              <a:off x="10360113" y="2699010"/>
              <a:ext cx="952500" cy="520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s-MX" sz="1200"/>
                <a:t>CC =CaCU</a:t>
              </a:r>
            </a:p>
            <a:p>
              <a:r>
                <a:rPr lang="es-MX" sz="1200"/>
                <a:t>S= Sanas</a:t>
              </a:r>
            </a:p>
            <a:p>
              <a:r>
                <a:rPr lang="es-MX" sz="1200"/>
                <a:t>L= lesión </a:t>
              </a:r>
            </a:p>
          </p:txBody>
        </p:sp>
      </p:grpSp>
      <p:pic>
        <p:nvPicPr>
          <p:cNvPr id="21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A6BA0E-CC44-4866-8401-6B7D6CEF40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67" t="40385" r="36083" b="25832"/>
          <a:stretch/>
        </p:blipFill>
        <p:spPr>
          <a:xfrm>
            <a:off x="1905000" y="1676400"/>
            <a:ext cx="6731202" cy="2358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7555</TotalTime>
  <Words>581</Words>
  <Application>Microsoft Macintosh PowerPoint</Application>
  <PresentationFormat>Presentación en pantalla (4:3)</PresentationFormat>
  <Paragraphs>123</Paragraphs>
  <Slides>21</Slides>
  <Notes>3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Mirador</vt:lpstr>
      <vt:lpstr>Diapositiva 1</vt:lpstr>
      <vt:lpstr>Diapositiva 2</vt:lpstr>
      <vt:lpstr>Diapositiva 3</vt:lpstr>
      <vt:lpstr>Diapositiva 4</vt:lpstr>
      <vt:lpstr>Virus de papiloma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CONCLUSIÓN</vt:lpstr>
      <vt:lpstr>AGRADECIMIENTOS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Implementación de sistema de detección molecular para la familia A9 de virus de papiloma humano</dc:title>
  <dc:creator>Ximena Rodríguez López</dc:creator>
  <cp:lastModifiedBy>Mauricio Salcedo</cp:lastModifiedBy>
  <cp:revision>260</cp:revision>
  <dcterms:created xsi:type="dcterms:W3CDTF">2019-09-18T15:15:25Z</dcterms:created>
  <dcterms:modified xsi:type="dcterms:W3CDTF">2019-09-18T20:11:37Z</dcterms:modified>
</cp:coreProperties>
</file>