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11" r:id="rId2"/>
  </p:sldMasterIdLst>
  <p:notesMasterIdLst>
    <p:notesMasterId r:id="rId17"/>
  </p:notesMasterIdLst>
  <p:sldIdLst>
    <p:sldId id="307" r:id="rId3"/>
    <p:sldId id="295" r:id="rId4"/>
    <p:sldId id="294" r:id="rId5"/>
    <p:sldId id="296" r:id="rId6"/>
    <p:sldId id="308" r:id="rId7"/>
    <p:sldId id="309" r:id="rId8"/>
    <p:sldId id="310" r:id="rId9"/>
    <p:sldId id="313" r:id="rId10"/>
    <p:sldId id="302" r:id="rId11"/>
    <p:sldId id="312" r:id="rId12"/>
    <p:sldId id="311" r:id="rId13"/>
    <p:sldId id="298" r:id="rId14"/>
    <p:sldId id="303" r:id="rId15"/>
    <p:sldId id="306" r:id="rId16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Gothic" pitchFamily="4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Gothic" pitchFamily="4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Gothic" pitchFamily="4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Gothic" pitchFamily="4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Gothic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0066"/>
    <a:srgbClr val="FFFF99"/>
    <a:srgbClr val="FFFF00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4" autoAdjust="0"/>
    <p:restoredTop sz="94624" autoAdjust="0"/>
  </p:normalViewPr>
  <p:slideViewPr>
    <p:cSldViewPr>
      <p:cViewPr>
        <p:scale>
          <a:sx n="70" d="100"/>
          <a:sy n="70" d="100"/>
        </p:scale>
        <p:origin x="-960" y="-1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BC7D1A-F15C-496F-B3D7-0C161B698B62}" type="datetimeFigureOut">
              <a:rPr lang="es-MX"/>
              <a:pPr>
                <a:defRPr/>
              </a:pPr>
              <a:t>05/06/2019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D72A44-6706-46F5-BF89-B343C890CB6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7361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72A44-6706-46F5-BF89-B343C890CB68}" type="slidenum">
              <a:rPr lang="es-MX" smtClean="0"/>
              <a:pPr>
                <a:defRPr/>
              </a:pPr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366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72A44-6706-46F5-BF89-B343C890CB68}" type="slidenum">
              <a:rPr lang="es-MX" smtClean="0"/>
              <a:pPr>
                <a:defRPr/>
              </a:pPr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5699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72A44-6706-46F5-BF89-B343C890CB68}" type="slidenum">
              <a:rPr lang="es-MX" smtClean="0"/>
              <a:pPr>
                <a:defRPr/>
              </a:pPr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23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7F5B4B56-BC6C-4A8D-BF44-40FF563C22F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75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AAB7241C-A5C7-4D6E-80E6-75EEED20A87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523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4CC6E20A-407B-4FB8-BF2E-098BB36E1FE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788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fld id="{83AA39BA-E527-413E-AC4C-957A6131D3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5402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fld id="{F1CA548D-9755-4BE5-A691-16B4EA6B89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694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fld id="{CD2B0DC6-8D33-4587-BD3A-271FFFF1AF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892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fld id="{06D5D7AB-29FF-4595-B3FB-8021ACFDB6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481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fld id="{C294DB5A-7002-4F2B-98BB-2BDF7AFBA7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268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fld id="{0D339295-A67E-4F8A-8763-39FB334B50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742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fld id="{20634A83-DD94-4D55-9A03-51B9D6DDAE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1396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fld id="{EF5479AF-616B-4096-9626-73D0FA8171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686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3B106101-4855-4E96-BCCD-1CE7A5E2BBD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1851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fld id="{408F7F29-1AEC-4E89-8666-2E1A6ED9CF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832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fld id="{03C90673-8612-423F-B9B1-22D1746B28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064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fld id="{06E7DEB4-20AA-43D7-8281-DAD1373BA6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3357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MX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2" charset="0"/>
              </a:defRPr>
            </a:lvl1pPr>
          </a:lstStyle>
          <a:p>
            <a:pPr>
              <a:defRPr/>
            </a:pPr>
            <a:fld id="{34B9E911-1B2B-4FA2-B6D3-E4C5A39282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78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A39A8296-8F86-4CDF-80B1-FCE4F58A05C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7057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1A6A52FC-32BE-412B-A1D8-1C761816AA0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221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0BD02A54-B87C-4636-8091-57563B57D06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422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300FA08B-F442-408A-998D-E2B53A607F5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941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C9EE3C1C-1AE6-4C15-8373-C5D0893275F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278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AF6C068F-84AE-4ADC-A6DB-AC7747FE081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698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DEAFD7A3-7C0A-4529-8B69-CCFEBA49FF4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866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/>
              <a:t>Pulse para editar los formatos del texto del esquema</a:t>
            </a:r>
          </a:p>
          <a:p>
            <a:pPr lvl="1"/>
            <a:r>
              <a:rPr lang="en-GB" altLang="es-MX"/>
              <a:t>Segundo nivel del esquema</a:t>
            </a:r>
          </a:p>
          <a:p>
            <a:pPr lvl="2"/>
            <a:r>
              <a:rPr lang="en-GB" altLang="es-MX"/>
              <a:t>Tercer nivel del esquema</a:t>
            </a:r>
          </a:p>
          <a:p>
            <a:pPr lvl="3"/>
            <a:r>
              <a:rPr lang="en-GB" altLang="es-MX"/>
              <a:t>Cuarto nivel del esquema</a:t>
            </a:r>
          </a:p>
          <a:p>
            <a:pPr lvl="4"/>
            <a:r>
              <a:rPr lang="en-GB" altLang="es-MX"/>
              <a:t>Quinto nivel del esquema</a:t>
            </a:r>
          </a:p>
          <a:p>
            <a:pPr lvl="4"/>
            <a:r>
              <a:rPr lang="en-GB" altLang="es-MX"/>
              <a:t>Sexto nivel del esquema</a:t>
            </a:r>
          </a:p>
          <a:p>
            <a:pPr lvl="4"/>
            <a:r>
              <a:rPr lang="en-GB" altLang="es-MX"/>
              <a:t>Séptimo nivel del esquema</a:t>
            </a:r>
          </a:p>
          <a:p>
            <a:pPr lvl="4"/>
            <a:r>
              <a:rPr lang="en-GB" altLang="es-MX"/>
              <a:t>Octavo nivel del esquema</a:t>
            </a:r>
          </a:p>
          <a:p>
            <a:pPr lvl="4"/>
            <a:r>
              <a:rPr lang="en-GB" altLang="es-MX"/>
              <a:t>Noveno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defTabSz="449263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defTabSz="449263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C17817E1-B85B-4B82-915D-2D487606AB3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2" r:id="rId1"/>
    <p:sldLayoutId id="2147485903" r:id="rId2"/>
    <p:sldLayoutId id="2147485904" r:id="rId3"/>
    <p:sldLayoutId id="2147485905" r:id="rId4"/>
    <p:sldLayoutId id="2147485906" r:id="rId5"/>
    <p:sldLayoutId id="2147485907" r:id="rId6"/>
    <p:sldLayoutId id="2147485908" r:id="rId7"/>
    <p:sldLayoutId id="2147485909" r:id="rId8"/>
    <p:sldLayoutId id="2147485910" r:id="rId9"/>
    <p:sldLayoutId id="2147485911" r:id="rId10"/>
    <p:sldLayoutId id="214748591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texto del patrón</a:t>
            </a:r>
          </a:p>
          <a:p>
            <a:pPr lvl="1"/>
            <a:r>
              <a:rPr lang="es-ES" altLang="es-MX"/>
              <a:t>Segundo nivel</a:t>
            </a:r>
          </a:p>
          <a:p>
            <a:pPr lvl="2"/>
            <a:r>
              <a:rPr lang="es-ES" altLang="es-MX"/>
              <a:t>Tercer nivel</a:t>
            </a:r>
          </a:p>
          <a:p>
            <a:pPr lvl="3"/>
            <a:r>
              <a:rPr lang="es-ES" altLang="es-MX"/>
              <a:t>Cuarto nivel</a:t>
            </a:r>
          </a:p>
          <a:p>
            <a:pPr lvl="4"/>
            <a:r>
              <a:rPr lang="es-ES" altLang="es-MX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99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99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99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E965B0B-43F5-4411-BEBD-B9649FC5FA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913" r:id="rId1"/>
    <p:sldLayoutId id="2147485914" r:id="rId2"/>
    <p:sldLayoutId id="2147485915" r:id="rId3"/>
    <p:sldLayoutId id="2147485916" r:id="rId4"/>
    <p:sldLayoutId id="2147485917" r:id="rId5"/>
    <p:sldLayoutId id="2147485918" r:id="rId6"/>
    <p:sldLayoutId id="2147485919" r:id="rId7"/>
    <p:sldLayoutId id="2147485920" r:id="rId8"/>
    <p:sldLayoutId id="2147485921" r:id="rId9"/>
    <p:sldLayoutId id="2147485922" r:id="rId10"/>
    <p:sldLayoutId id="2147485923" r:id="rId11"/>
    <p:sldLayoutId id="21474859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e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Hidago gra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2204864"/>
            <a:ext cx="4506913" cy="3111500"/>
          </a:xfrm>
          <a:prstGeom prst="rect">
            <a:avLst/>
          </a:prstGeom>
          <a:noFill/>
          <a:ln w="7620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94134"/>
            <a:ext cx="7888288" cy="1582738"/>
          </a:xfrm>
        </p:spPr>
        <p:txBody>
          <a:bodyPr/>
          <a:lstStyle/>
          <a:p>
            <a:r>
              <a:rPr lang="es-ES" altLang="es-MX" sz="4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Hígado Graso Agudo del Embarazo</a:t>
            </a:r>
            <a:br>
              <a:rPr lang="es-ES" altLang="es-MX" sz="4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endParaRPr lang="es-ES" altLang="es-MX" sz="4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E:\image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4106" r="81660" b="83889"/>
          <a:stretch/>
        </p:blipFill>
        <p:spPr bwMode="auto">
          <a:xfrm>
            <a:off x="8100392" y="-3413"/>
            <a:ext cx="989989" cy="984141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" name="Picture 2" descr="http://www.fundhepa.org.mx/imagenes/grafico_are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28012" r="41194" b="55087"/>
          <a:stretch>
            <a:fillRect/>
          </a:stretch>
        </p:blipFill>
        <p:spPr bwMode="auto">
          <a:xfrm>
            <a:off x="13712" y="-27384"/>
            <a:ext cx="1389936" cy="13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69579" y="5661248"/>
            <a:ext cx="6570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dirty="0" err="1">
                <a:solidFill>
                  <a:srgbClr val="000066"/>
                </a:solidFill>
              </a:rPr>
              <a:t>Dra</a:t>
            </a:r>
            <a:r>
              <a:rPr lang="es-ES_tradnl" sz="4000" dirty="0">
                <a:solidFill>
                  <a:srgbClr val="000066"/>
                </a:solidFill>
              </a:rPr>
              <a:t> Margarita Dehesa </a:t>
            </a:r>
            <a:r>
              <a:rPr lang="es-ES_tradnl" sz="4000" dirty="0" err="1">
                <a:solidFill>
                  <a:srgbClr val="000066"/>
                </a:solidFill>
              </a:rPr>
              <a:t>Violante</a:t>
            </a:r>
            <a:endParaRPr lang="es-MX" sz="4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BDE6FD-A336-E940-8EE4-6CEEFFED7B7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s-ES_tradnl" dirty="0" err="1" smtClean="0">
                <a:solidFill>
                  <a:srgbClr val="000066"/>
                </a:solidFill>
              </a:rPr>
              <a:t>Higdo</a:t>
            </a:r>
            <a:r>
              <a:rPr lang="es-ES_tradnl" dirty="0" smtClean="0">
                <a:solidFill>
                  <a:srgbClr val="000066"/>
                </a:solidFill>
              </a:rPr>
              <a:t> Graso Agudo del Embarazo </a:t>
            </a:r>
            <a:endParaRPr lang="es-MX" dirty="0">
              <a:solidFill>
                <a:srgbClr val="000066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63888" y="3356992"/>
            <a:ext cx="2304256" cy="18466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3131840" y="2060848"/>
            <a:ext cx="2736304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rgbClr val="000000"/>
                </a:solidFill>
                <a:latin typeface="+mn-lt"/>
              </a:rPr>
              <a:t>Defecto compensado en la Oxidación de  los </a:t>
            </a:r>
            <a:r>
              <a:rPr lang="es-ES_tradnl" sz="1200" dirty="0">
                <a:solidFill>
                  <a:srgbClr val="000000"/>
                </a:solidFill>
                <a:latin typeface="+mn-lt"/>
              </a:rPr>
              <a:t>á</a:t>
            </a:r>
            <a:r>
              <a:rPr lang="es-ES_tradnl" sz="1200" dirty="0" smtClean="0">
                <a:solidFill>
                  <a:srgbClr val="000000"/>
                </a:solidFill>
                <a:latin typeface="+mn-lt"/>
              </a:rPr>
              <a:t>cidos mitocondriales en la mujer</a:t>
            </a:r>
            <a:endParaRPr lang="es-MX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012160" y="2666529"/>
            <a:ext cx="1728192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rgbClr val="000000"/>
                </a:solidFill>
                <a:latin typeface="+mn-lt"/>
              </a:rPr>
              <a:t>Factores Exógenos</a:t>
            </a:r>
            <a:endParaRPr lang="es-MX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403648" y="2791961"/>
            <a:ext cx="165618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Factores endógenos</a:t>
            </a:r>
            <a:endParaRPr lang="es-MX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347864" y="2751311"/>
            <a:ext cx="2448272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rgbClr val="000000"/>
                </a:solidFill>
                <a:latin typeface="+mn-lt"/>
              </a:rPr>
              <a:t>Al final del embarazo ocurre un cambio de Energía</a:t>
            </a:r>
            <a:endParaRPr lang="es-MX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436096" y="3861048"/>
            <a:ext cx="2664296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_tradnl" sz="1200" dirty="0" err="1" smtClean="0">
                <a:solidFill>
                  <a:srgbClr val="000000"/>
                </a:solidFill>
                <a:latin typeface="+mn-lt"/>
              </a:rPr>
              <a:t>Estress</a:t>
            </a:r>
            <a:r>
              <a:rPr lang="es-ES_tradnl" sz="1200" dirty="0" smtClean="0">
                <a:solidFill>
                  <a:srgbClr val="000000"/>
                </a:solidFill>
                <a:latin typeface="+mn-lt"/>
              </a:rPr>
              <a:t> oxidativo en la placenta y en la sangre materna </a:t>
            </a:r>
            <a:endParaRPr lang="es-MX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419872" y="3357862"/>
            <a:ext cx="792088" cy="35917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3380664" y="3399383"/>
            <a:ext cx="2199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solidFill>
                  <a:srgbClr val="000000"/>
                </a:solidFill>
              </a:rPr>
              <a:t>EVIDENTE EN LA OXIDACIÒN DE </a:t>
            </a:r>
          </a:p>
          <a:p>
            <a:r>
              <a:rPr lang="es-ES_tradnl" sz="1200" dirty="0" smtClean="0">
                <a:solidFill>
                  <a:srgbClr val="000000"/>
                </a:solidFill>
              </a:rPr>
              <a:t>ACIDOS GRASOS</a:t>
            </a:r>
            <a:endParaRPr lang="es-MX" sz="1200" dirty="0">
              <a:solidFill>
                <a:srgbClr val="0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15616" y="3861048"/>
            <a:ext cx="2520280" cy="57708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_tradnl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Aumento en los metabolitos de los </a:t>
            </a:r>
            <a:r>
              <a:rPr lang="es-ES_tradnl" sz="105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acidos</a:t>
            </a:r>
            <a:r>
              <a:rPr lang="es-ES_tradnl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grasos en la placenta y en la sangre materna</a:t>
            </a:r>
            <a:endParaRPr lang="es-MX" sz="105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843808" y="4615244"/>
            <a:ext cx="3312368" cy="4154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_tradnl" sz="1050" dirty="0" smtClean="0">
                <a:solidFill>
                  <a:srgbClr val="000000"/>
                </a:solidFill>
                <a:latin typeface="+mn-lt"/>
              </a:rPr>
              <a:t>Esteatosis </a:t>
            </a:r>
            <a:r>
              <a:rPr lang="es-ES_tradnl" sz="1050" dirty="0" err="1" smtClean="0">
                <a:solidFill>
                  <a:srgbClr val="000000"/>
                </a:solidFill>
                <a:latin typeface="+mn-lt"/>
              </a:rPr>
              <a:t>Microvesicular</a:t>
            </a:r>
            <a:r>
              <a:rPr lang="es-ES_tradnl" sz="1050" dirty="0" smtClean="0">
                <a:solidFill>
                  <a:srgbClr val="000000"/>
                </a:solidFill>
                <a:latin typeface="+mn-lt"/>
              </a:rPr>
              <a:t>  y apoptosis de los Hepatocitos</a:t>
            </a:r>
            <a:endParaRPr lang="es-MX" sz="105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3275856" y="5301208"/>
            <a:ext cx="2448272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solidFill>
                  <a:srgbClr val="000000"/>
                </a:solidFill>
                <a:latin typeface="+mj-lt"/>
              </a:rPr>
              <a:t>Falla Hepática Aguda en la Madre</a:t>
            </a:r>
            <a:endParaRPr lang="es-MX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3203848" y="3327375"/>
            <a:ext cx="2808312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rgbClr val="000000"/>
                </a:solidFill>
              </a:rPr>
              <a:t>Evidente en la Oxidación de los ácidos grasos</a:t>
            </a:r>
            <a:endParaRPr lang="es-MX" sz="1200" dirty="0">
              <a:solidFill>
                <a:srgbClr val="000000"/>
              </a:solidFill>
            </a:endParaRPr>
          </a:p>
        </p:txBody>
      </p:sp>
      <p:cxnSp>
        <p:nvCxnSpPr>
          <p:cNvPr id="33" name="32 Conector recto de flecha"/>
          <p:cNvCxnSpPr/>
          <p:nvPr/>
        </p:nvCxnSpPr>
        <p:spPr>
          <a:xfrm flipH="1">
            <a:off x="2843808" y="3717032"/>
            <a:ext cx="144016" cy="2160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3170124" y="3399383"/>
            <a:ext cx="3182652" cy="550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cxnSp>
        <p:nvCxnSpPr>
          <p:cNvPr id="38" name="37 Conector recto de flecha"/>
          <p:cNvCxnSpPr/>
          <p:nvPr/>
        </p:nvCxnSpPr>
        <p:spPr>
          <a:xfrm flipH="1">
            <a:off x="5868144" y="3098577"/>
            <a:ext cx="216024" cy="294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Flecha abajo"/>
          <p:cNvSpPr/>
          <p:nvPr/>
        </p:nvSpPr>
        <p:spPr>
          <a:xfrm>
            <a:off x="5796136" y="2943528"/>
            <a:ext cx="360040" cy="505797"/>
          </a:xfrm>
          <a:prstGeom prst="downArrow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0000"/>
              </a:solidFill>
            </a:endParaRPr>
          </a:p>
        </p:txBody>
      </p:sp>
      <p:sp>
        <p:nvSpPr>
          <p:cNvPr id="52" name="51 Flecha abajo"/>
          <p:cNvSpPr/>
          <p:nvPr/>
        </p:nvSpPr>
        <p:spPr>
          <a:xfrm>
            <a:off x="2987824" y="2996952"/>
            <a:ext cx="288032" cy="411723"/>
          </a:xfrm>
          <a:prstGeom prst="downArrow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0000"/>
              </a:solidFill>
            </a:endParaRPr>
          </a:p>
        </p:txBody>
      </p:sp>
      <p:sp>
        <p:nvSpPr>
          <p:cNvPr id="53" name="52 Flecha abajo"/>
          <p:cNvSpPr/>
          <p:nvPr/>
        </p:nvSpPr>
        <p:spPr>
          <a:xfrm>
            <a:off x="2671973" y="3449325"/>
            <a:ext cx="399851" cy="483731"/>
          </a:xfrm>
          <a:prstGeom prst="downArrow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0000"/>
              </a:solidFill>
            </a:endParaRPr>
          </a:p>
        </p:txBody>
      </p:sp>
      <p:sp>
        <p:nvSpPr>
          <p:cNvPr id="54" name="53 Flecha abajo"/>
          <p:cNvSpPr/>
          <p:nvPr/>
        </p:nvSpPr>
        <p:spPr>
          <a:xfrm>
            <a:off x="5868144" y="4365104"/>
            <a:ext cx="484632" cy="304073"/>
          </a:xfrm>
          <a:prstGeom prst="downArrow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54 Flecha abajo"/>
          <p:cNvSpPr/>
          <p:nvPr/>
        </p:nvSpPr>
        <p:spPr>
          <a:xfrm>
            <a:off x="4067944" y="4941168"/>
            <a:ext cx="484632" cy="360040"/>
          </a:xfrm>
          <a:prstGeom prst="downArrow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55 Flecha abajo"/>
          <p:cNvSpPr/>
          <p:nvPr/>
        </p:nvSpPr>
        <p:spPr>
          <a:xfrm>
            <a:off x="5913860" y="3630215"/>
            <a:ext cx="438916" cy="303402"/>
          </a:xfrm>
          <a:prstGeom prst="downArrow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7" name="Picture 2" descr="E:\image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4106" r="81660" b="83889"/>
          <a:stretch/>
        </p:blipFill>
        <p:spPr bwMode="auto">
          <a:xfrm>
            <a:off x="8172400" y="-3413"/>
            <a:ext cx="989989" cy="984141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60" name="Picture 2" descr="http://www.fundhepa.org.mx/imagenes/grafico_are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28012" r="41194" b="55087"/>
          <a:stretch>
            <a:fillRect/>
          </a:stretch>
        </p:blipFill>
        <p:spPr bwMode="auto">
          <a:xfrm>
            <a:off x="-36512" y="-27384"/>
            <a:ext cx="107376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948661" y="6156012"/>
            <a:ext cx="2943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</a:rPr>
              <a:t>Goel</a:t>
            </a:r>
            <a:r>
              <a:rPr lang="es-ES_tradnl" dirty="0" smtClean="0">
                <a:solidFill>
                  <a:schemeClr val="bg1"/>
                </a:solidFill>
              </a:rPr>
              <a:t> et al EMJ 2018;6(1)7279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78032"/>
              </p:ext>
            </p:extLst>
          </p:nvPr>
        </p:nvGraphicFramePr>
        <p:xfrm>
          <a:off x="1524000" y="2046456"/>
          <a:ext cx="6216352" cy="4118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08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4856">
                <a:tc>
                  <a:txBody>
                    <a:bodyPr/>
                    <a:lstStyle/>
                    <a:p>
                      <a:r>
                        <a:rPr lang="es-ES_tradnl" dirty="0"/>
                        <a:t>    </a:t>
                      </a:r>
                      <a:r>
                        <a:rPr lang="es-ES_tradnl" dirty="0">
                          <a:solidFill>
                            <a:srgbClr val="FFFF00"/>
                          </a:solidFill>
                        </a:rPr>
                        <a:t>SIGNOS Y SINTOMAS</a:t>
                      </a:r>
                      <a:endParaRPr lang="es-MX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>
                          <a:solidFill>
                            <a:srgbClr val="FFFF00"/>
                          </a:solidFill>
                        </a:rPr>
                        <a:t>    % DE PACIENTES</a:t>
                      </a:r>
                      <a:endParaRPr lang="es-MX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r>
                        <a:rPr lang="es-ES_tradnl" dirty="0"/>
                        <a:t>Vomito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                83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r>
                        <a:rPr lang="es-ES_tradnl" dirty="0"/>
                        <a:t>Dolor abdominal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                52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r>
                        <a:rPr lang="es-ES_tradnl" dirty="0"/>
                        <a:t>Ictericia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                93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r>
                        <a:rPr lang="es-ES_tradnl" dirty="0"/>
                        <a:t>Encefalopatía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                87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r>
                        <a:rPr lang="es-ES_tradnl" dirty="0"/>
                        <a:t>Polidipsia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                60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r>
                        <a:rPr lang="es-ES_tradnl" dirty="0"/>
                        <a:t>Prurito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                 60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r>
                        <a:rPr lang="es-ES_tradnl" dirty="0"/>
                        <a:t>Ascitis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                 47</a:t>
                      </a:r>
                      <a:r>
                        <a:rPr lang="es-ES_tradnl" baseline="0" dirty="0"/>
                        <a:t> 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457200" y="44624"/>
            <a:ext cx="8210194" cy="11381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MX" altLang="es-MX">
                <a:solidFill>
                  <a:srgbClr val="000066"/>
                </a:solidFill>
              </a:rPr>
              <a:t>Hígado Graso Agudo del Embarazo</a:t>
            </a:r>
            <a:endParaRPr lang="es-MX" altLang="es-MX" dirty="0">
              <a:solidFill>
                <a:srgbClr val="000066"/>
              </a:solidFill>
            </a:endParaRPr>
          </a:p>
        </p:txBody>
      </p:sp>
      <p:pic>
        <p:nvPicPr>
          <p:cNvPr id="8" name="Picture 2" descr="http://www.fundhepa.org.mx/imagenes/grafico_ar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28012" r="41194" b="55087"/>
          <a:stretch>
            <a:fillRect/>
          </a:stretch>
        </p:blipFill>
        <p:spPr bwMode="auto">
          <a:xfrm>
            <a:off x="-36512" y="-27384"/>
            <a:ext cx="1231107" cy="115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:\image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4106" r="81660" b="83889"/>
          <a:stretch/>
        </p:blipFill>
        <p:spPr bwMode="auto">
          <a:xfrm>
            <a:off x="8172400" y="-3413"/>
            <a:ext cx="989989" cy="984141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0" name="9 CuadroTexto"/>
          <p:cNvSpPr txBox="1"/>
          <p:nvPr/>
        </p:nvSpPr>
        <p:spPr>
          <a:xfrm>
            <a:off x="4268909" y="6381328"/>
            <a:ext cx="487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</a:rPr>
              <a:t>Trant</a:t>
            </a:r>
            <a:r>
              <a:rPr lang="es-ES_tradnl" dirty="0" smtClean="0">
                <a:solidFill>
                  <a:schemeClr val="bg1"/>
                </a:solidFill>
              </a:rPr>
              <a:t> TT et al. Am J </a:t>
            </a:r>
            <a:r>
              <a:rPr lang="es-ES_tradnl" dirty="0" err="1" smtClean="0">
                <a:solidFill>
                  <a:schemeClr val="bg1"/>
                </a:solidFill>
              </a:rPr>
              <a:t>Gastrooenterol</a:t>
            </a:r>
            <a:r>
              <a:rPr lang="es-ES_tradnl" dirty="0" smtClean="0">
                <a:solidFill>
                  <a:schemeClr val="bg1"/>
                </a:solidFill>
              </a:rPr>
              <a:t> 2016 ;176-194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7" t="17931" r="-8026" b="15549"/>
          <a:stretch>
            <a:fillRect/>
          </a:stretch>
        </p:blipFill>
        <p:spPr bwMode="auto">
          <a:xfrm>
            <a:off x="1257300" y="1484784"/>
            <a:ext cx="695325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9" name="3 CuadroTexto"/>
          <p:cNvSpPr txBox="1">
            <a:spLocks noChangeArrowheads="1"/>
          </p:cNvSpPr>
          <p:nvPr/>
        </p:nvSpPr>
        <p:spPr bwMode="auto">
          <a:xfrm>
            <a:off x="1116013" y="836712"/>
            <a:ext cx="7350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Gothic" pitchFamily="4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Gothic" pitchFamily="4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Gothic" pitchFamily="4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Gothic" pitchFamily="4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Gothic" pitchFamily="49" charset="-128"/>
              </a:defRPr>
            </a:lvl9pPr>
          </a:lstStyle>
          <a:p>
            <a:pPr eaLnBrk="1" hangingPunct="1"/>
            <a:r>
              <a:rPr lang="es-MX" altLang="es-MX" sz="4000" dirty="0">
                <a:solidFill>
                  <a:srgbClr val="000066"/>
                </a:solidFill>
              </a:rPr>
              <a:t>Hígado Graso Agudo del Embarazo</a:t>
            </a:r>
          </a:p>
        </p:txBody>
      </p:sp>
      <p:pic>
        <p:nvPicPr>
          <p:cNvPr id="4" name="Picture 2" descr="E:\image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4106" r="81660" b="83889"/>
          <a:stretch/>
        </p:blipFill>
        <p:spPr bwMode="auto">
          <a:xfrm>
            <a:off x="8190523" y="-3413"/>
            <a:ext cx="989989" cy="984141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" name="Picture 2" descr="http://www.fundhepa.org.mx/imagenes/grafico_are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28012" r="41194" b="55087"/>
          <a:stretch>
            <a:fillRect/>
          </a:stretch>
        </p:blipFill>
        <p:spPr bwMode="auto">
          <a:xfrm>
            <a:off x="-22443" y="-15738"/>
            <a:ext cx="1138059" cy="10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gastrohep.com/images_pdfs/graphics/cases/cc_300310_im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387525"/>
            <a:ext cx="4067175" cy="3049587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4" descr="http://www.gastrohep.com/images_pdfs/graphics/cases/cc_300310_im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19314"/>
            <a:ext cx="4392612" cy="32940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1 CuadroTexto"/>
          <p:cNvSpPr txBox="1">
            <a:spLocks noChangeArrowheads="1"/>
          </p:cNvSpPr>
          <p:nvPr/>
        </p:nvSpPr>
        <p:spPr bwMode="auto">
          <a:xfrm>
            <a:off x="1547664" y="260648"/>
            <a:ext cx="663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Gothic" pitchFamily="4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Gothic" pitchFamily="4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Gothic" pitchFamily="4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Gothic" pitchFamily="4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Gothic" pitchFamily="49" charset="-128"/>
              </a:defRPr>
            </a:lvl9pPr>
          </a:lstStyle>
          <a:p>
            <a:pPr algn="ctr" eaLnBrk="1" hangingPunct="1"/>
            <a:r>
              <a:rPr lang="es-MX" altLang="es-MX" sz="3600" dirty="0" err="1">
                <a:solidFill>
                  <a:srgbClr val="000066"/>
                </a:solidFill>
              </a:rPr>
              <a:t>Higado</a:t>
            </a:r>
            <a:r>
              <a:rPr lang="es-MX" altLang="es-MX" sz="3600" dirty="0">
                <a:solidFill>
                  <a:srgbClr val="000066"/>
                </a:solidFill>
              </a:rPr>
              <a:t> Graso Agudo del Embarazo</a:t>
            </a:r>
          </a:p>
        </p:txBody>
      </p:sp>
      <p:pic>
        <p:nvPicPr>
          <p:cNvPr id="5" name="Picture 2" descr="E:\image0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4106" r="81660" b="83889"/>
          <a:stretch/>
        </p:blipFill>
        <p:spPr bwMode="auto">
          <a:xfrm>
            <a:off x="8190523" y="-3413"/>
            <a:ext cx="989989" cy="984141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6" name="Picture 2" descr="http://www.fundhepa.org.mx/imagenes/grafico_area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28012" r="41194" b="55087"/>
          <a:stretch>
            <a:fillRect/>
          </a:stretch>
        </p:blipFill>
        <p:spPr bwMode="auto">
          <a:xfrm>
            <a:off x="-36512" y="-27384"/>
            <a:ext cx="1384322" cy="129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Título"/>
          <p:cNvSpPr>
            <a:spLocks noGrp="1"/>
          </p:cNvSpPr>
          <p:nvPr>
            <p:ph type="title"/>
          </p:nvPr>
        </p:nvSpPr>
        <p:spPr>
          <a:xfrm>
            <a:off x="590872" y="404664"/>
            <a:ext cx="8229600" cy="1143000"/>
          </a:xfrm>
        </p:spPr>
        <p:txBody>
          <a:bodyPr/>
          <a:lstStyle/>
          <a:p>
            <a:r>
              <a:rPr lang="es-MX" altLang="es-MX" sz="4000" dirty="0">
                <a:solidFill>
                  <a:srgbClr val="000066"/>
                </a:solidFill>
              </a:rPr>
              <a:t>Mensajes para llevarse a casa.</a:t>
            </a:r>
          </a:p>
        </p:txBody>
      </p:sp>
      <p:sp>
        <p:nvSpPr>
          <p:cNvPr id="54275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525963"/>
          </a:xfrm>
        </p:spPr>
        <p:txBody>
          <a:bodyPr/>
          <a:lstStyle/>
          <a:p>
            <a:pPr marL="0" indent="0">
              <a:buClr>
                <a:srgbClr val="FFFF99"/>
              </a:buClr>
              <a:buFontTx/>
              <a:buNone/>
              <a:defRPr/>
            </a:pPr>
            <a:endParaRPr lang="es-MX" altLang="es-MX" dirty="0"/>
          </a:p>
          <a:p>
            <a:pPr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lang="es-MX" altLang="es-MX" dirty="0">
                <a:solidFill>
                  <a:srgbClr val="000066"/>
                </a:solidFill>
              </a:rPr>
              <a:t>Existen  hepatopatías que sólo aparecen en las mujeres embarazadas y que pueden desaparecer si se interrumpe el embarazo.</a:t>
            </a:r>
          </a:p>
          <a:p>
            <a:pPr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lang="es-MX" altLang="es-MX" dirty="0">
                <a:solidFill>
                  <a:srgbClr val="000066"/>
                </a:solidFill>
              </a:rPr>
              <a:t>Se debe tener conocimiento de ellas y de sus complicaciones ya que pueden comprometer la vida de la madre y del </a:t>
            </a:r>
            <a:r>
              <a:rPr lang="es-MX" altLang="es-MX" dirty="0" smtClean="0">
                <a:solidFill>
                  <a:srgbClr val="000066"/>
                </a:solidFill>
              </a:rPr>
              <a:t>producto, el cual se debe estudiar</a:t>
            </a:r>
            <a:endParaRPr lang="es-MX" altLang="es-MX" dirty="0">
              <a:solidFill>
                <a:srgbClr val="000066"/>
              </a:solidFill>
            </a:endParaRPr>
          </a:p>
          <a:p>
            <a:pPr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lang="es-MX" altLang="es-MX" dirty="0">
                <a:solidFill>
                  <a:srgbClr val="000066"/>
                </a:solidFill>
              </a:rPr>
              <a:t>El manejo debe ser multidisciplinario</a:t>
            </a:r>
          </a:p>
        </p:txBody>
      </p:sp>
      <p:pic>
        <p:nvPicPr>
          <p:cNvPr id="4" name="Picture 2" descr="http://www.fundhepa.org.mx/imagenes/grafico_ar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28012" r="41194" b="55087"/>
          <a:stretch>
            <a:fillRect/>
          </a:stretch>
        </p:blipFill>
        <p:spPr bwMode="auto">
          <a:xfrm>
            <a:off x="-36512" y="-27384"/>
            <a:ext cx="107376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image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4106" r="81660" b="83889"/>
          <a:stretch/>
        </p:blipFill>
        <p:spPr bwMode="auto">
          <a:xfrm>
            <a:off x="8172400" y="-3413"/>
            <a:ext cx="989989" cy="984141"/>
          </a:xfrm>
          <a:prstGeom prst="rect">
            <a:avLst/>
          </a:prstGeom>
          <a:solidFill>
            <a:srgbClr val="000066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s-MX" altLang="es-MX" sz="3600" dirty="0">
                <a:solidFill>
                  <a:srgbClr val="000066"/>
                </a:solidFill>
              </a:rPr>
              <a:t>Hígado Graso Agudo del </a:t>
            </a:r>
            <a:br>
              <a:rPr lang="es-MX" altLang="es-MX" sz="3600" dirty="0">
                <a:solidFill>
                  <a:srgbClr val="000066"/>
                </a:solidFill>
              </a:rPr>
            </a:br>
            <a:r>
              <a:rPr lang="es-MX" altLang="es-MX" sz="3600" dirty="0">
                <a:solidFill>
                  <a:srgbClr val="000066"/>
                </a:solidFill>
              </a:rPr>
              <a:t>Embarazo</a:t>
            </a:r>
          </a:p>
        </p:txBody>
      </p:sp>
      <p:sp>
        <p:nvSpPr>
          <p:cNvPr id="47107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328592"/>
          </a:xfrm>
        </p:spPr>
        <p:txBody>
          <a:bodyPr/>
          <a:lstStyle/>
          <a:p>
            <a:pPr>
              <a:buClr>
                <a:srgbClr val="000066"/>
              </a:buClr>
              <a:buFont typeface="Wingdings" pitchFamily="2" charset="2"/>
              <a:buChar char="Ø"/>
            </a:pPr>
            <a:r>
              <a:rPr lang="es-MX" altLang="es-MX" sz="2800" dirty="0">
                <a:solidFill>
                  <a:srgbClr val="000066"/>
                </a:solidFill>
              </a:rPr>
              <a:t>Su incidencia varia de un caso en 7,000 a 20,000 embarazos.</a:t>
            </a:r>
          </a:p>
          <a:p>
            <a:pPr>
              <a:buClr>
                <a:srgbClr val="000066"/>
              </a:buClr>
              <a:buFont typeface="Wingdings" pitchFamily="2" charset="2"/>
              <a:buChar char="Ø"/>
            </a:pPr>
            <a:r>
              <a:rPr lang="es-ES_tradnl" altLang="es-MX" sz="2800" dirty="0">
                <a:solidFill>
                  <a:srgbClr val="000066"/>
                </a:solidFill>
              </a:rPr>
              <a:t>Se describió por primera vez en 1940 como una entidad clínica muy similar a la atrofia amarilla aguda, la que provocaba que el hígado se </a:t>
            </a:r>
            <a:r>
              <a:rPr lang="es-ES_tradnl" altLang="es-MX" sz="2800">
                <a:solidFill>
                  <a:srgbClr val="000066"/>
                </a:solidFill>
              </a:rPr>
              <a:t>encogiera </a:t>
            </a:r>
            <a:r>
              <a:rPr lang="es-ES_tradnl" altLang="es-MX" sz="2800" smtClean="0">
                <a:solidFill>
                  <a:srgbClr val="000066"/>
                </a:solidFill>
              </a:rPr>
              <a:t>se </a:t>
            </a:r>
            <a:r>
              <a:rPr lang="es-ES_tradnl" altLang="es-MX" sz="2800" dirty="0">
                <a:solidFill>
                  <a:srgbClr val="000066"/>
                </a:solidFill>
              </a:rPr>
              <a:t>hiciera amarillo con áreas de coloración rojiza.</a:t>
            </a:r>
            <a:endParaRPr lang="es-MX" altLang="es-MX" sz="2800" dirty="0">
              <a:solidFill>
                <a:srgbClr val="000066"/>
              </a:solidFill>
            </a:endParaRPr>
          </a:p>
          <a:p>
            <a:pPr>
              <a:buClr>
                <a:srgbClr val="000066"/>
              </a:buClr>
              <a:buFont typeface="Wingdings" pitchFamily="2" charset="2"/>
              <a:buChar char="Ø"/>
            </a:pPr>
            <a:r>
              <a:rPr lang="es-MX" altLang="es-MX" sz="2800" dirty="0">
                <a:solidFill>
                  <a:srgbClr val="000066"/>
                </a:solidFill>
              </a:rPr>
              <a:t>Es más frecuente en primíparas.</a:t>
            </a:r>
          </a:p>
          <a:p>
            <a:pPr>
              <a:buClr>
                <a:srgbClr val="000066"/>
              </a:buClr>
              <a:buFont typeface="Wingdings" pitchFamily="2" charset="2"/>
              <a:buChar char="Ø"/>
            </a:pPr>
            <a:r>
              <a:rPr lang="es-MX" altLang="es-MX" sz="2800" dirty="0">
                <a:solidFill>
                  <a:srgbClr val="000066"/>
                </a:solidFill>
              </a:rPr>
              <a:t>Generalmente los productos son del género masculino. </a:t>
            </a:r>
          </a:p>
        </p:txBody>
      </p:sp>
      <p:pic>
        <p:nvPicPr>
          <p:cNvPr id="4" name="Picture 2" descr="E:\image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4106" r="81660" b="83889"/>
          <a:stretch/>
        </p:blipFill>
        <p:spPr bwMode="auto">
          <a:xfrm>
            <a:off x="8190523" y="-3413"/>
            <a:ext cx="989989" cy="984141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" name="Picture 2" descr="E:\image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4106" r="81660" b="83889"/>
          <a:stretch/>
        </p:blipFill>
        <p:spPr bwMode="auto">
          <a:xfrm>
            <a:off x="8172400" y="-3413"/>
            <a:ext cx="989989" cy="984141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6" name="Picture 2" descr="http://www.fundhepa.org.mx/imagenes/grafico_are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28012" r="41194" b="55087"/>
          <a:stretch>
            <a:fillRect/>
          </a:stretch>
        </p:blipFill>
        <p:spPr bwMode="auto">
          <a:xfrm>
            <a:off x="13712" y="-27384"/>
            <a:ext cx="1389936" cy="13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268909" y="6381328"/>
            <a:ext cx="487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</a:rPr>
              <a:t>Trant</a:t>
            </a:r>
            <a:r>
              <a:rPr lang="es-ES_tradnl" dirty="0" smtClean="0">
                <a:solidFill>
                  <a:schemeClr val="bg1"/>
                </a:solidFill>
              </a:rPr>
              <a:t> TT et al. Am J </a:t>
            </a:r>
            <a:r>
              <a:rPr lang="es-ES_tradnl" dirty="0" err="1" smtClean="0">
                <a:solidFill>
                  <a:schemeClr val="bg1"/>
                </a:solidFill>
              </a:rPr>
              <a:t>Gastrooenterol</a:t>
            </a:r>
            <a:r>
              <a:rPr lang="es-ES_tradnl" dirty="0" smtClean="0">
                <a:solidFill>
                  <a:schemeClr val="bg1"/>
                </a:solidFill>
              </a:rPr>
              <a:t> 2016 ;176-194</a:t>
            </a:r>
            <a:endParaRPr lang="es-MX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dirty="0" err="1">
                <a:solidFill>
                  <a:srgbClr val="000066"/>
                </a:solidFill>
              </a:rPr>
              <a:t>Higado</a:t>
            </a:r>
            <a:r>
              <a:rPr lang="es-MX" altLang="es-MX" dirty="0">
                <a:solidFill>
                  <a:srgbClr val="000066"/>
                </a:solidFill>
              </a:rPr>
              <a:t> Graso Agudo del Embarazo.</a:t>
            </a:r>
          </a:p>
        </p:txBody>
      </p:sp>
      <p:sp>
        <p:nvSpPr>
          <p:cNvPr id="46083" name="2 Marcador de contenido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>
              <a:buClr>
                <a:srgbClr val="000066"/>
              </a:buClr>
              <a:buFont typeface="Wingdings" pitchFamily="2" charset="2"/>
              <a:buChar char="Ø"/>
            </a:pPr>
            <a:r>
              <a:rPr lang="es-MX" altLang="es-MX" dirty="0">
                <a:solidFill>
                  <a:srgbClr val="000066"/>
                </a:solidFill>
              </a:rPr>
              <a:t>Es una enfermedad rara pero potencialmente devastadora.</a:t>
            </a:r>
          </a:p>
          <a:p>
            <a:pPr>
              <a:buClr>
                <a:srgbClr val="000066"/>
              </a:buClr>
              <a:buFont typeface="Wingdings" pitchFamily="2" charset="2"/>
              <a:buChar char="Ø"/>
            </a:pPr>
            <a:r>
              <a:rPr lang="es-MX" altLang="es-MX" dirty="0">
                <a:solidFill>
                  <a:srgbClr val="000066"/>
                </a:solidFill>
              </a:rPr>
              <a:t>Se presenta como un episodio de hepatitis fulminante.</a:t>
            </a:r>
          </a:p>
          <a:p>
            <a:pPr>
              <a:buClr>
                <a:srgbClr val="000066"/>
              </a:buClr>
              <a:buFont typeface="Wingdings" pitchFamily="2" charset="2"/>
              <a:buChar char="Ø"/>
            </a:pPr>
            <a:r>
              <a:rPr lang="es-MX" altLang="es-MX" dirty="0">
                <a:solidFill>
                  <a:srgbClr val="000066"/>
                </a:solidFill>
              </a:rPr>
              <a:t>En las últimas semanas del embarazo.</a:t>
            </a:r>
          </a:p>
          <a:p>
            <a:pPr>
              <a:buClr>
                <a:srgbClr val="000066"/>
              </a:buClr>
              <a:buFont typeface="Wingdings" pitchFamily="2" charset="2"/>
              <a:buChar char="Ø"/>
            </a:pPr>
            <a:r>
              <a:rPr lang="es-MX" altLang="es-MX" dirty="0">
                <a:solidFill>
                  <a:srgbClr val="000066"/>
                </a:solidFill>
              </a:rPr>
              <a:t>Histológicamente se caracteriza por la presencia de </a:t>
            </a:r>
            <a:r>
              <a:rPr lang="es-MX" altLang="es-MX" dirty="0" err="1">
                <a:solidFill>
                  <a:srgbClr val="000066"/>
                </a:solidFill>
              </a:rPr>
              <a:t>esteatósis</a:t>
            </a:r>
            <a:r>
              <a:rPr lang="es-MX" altLang="es-MX" dirty="0">
                <a:solidFill>
                  <a:srgbClr val="000066"/>
                </a:solidFill>
              </a:rPr>
              <a:t> </a:t>
            </a:r>
            <a:r>
              <a:rPr lang="es-MX" altLang="es-MX" dirty="0" err="1" smtClean="0">
                <a:solidFill>
                  <a:srgbClr val="000066"/>
                </a:solidFill>
              </a:rPr>
              <a:t>microvesicular</a:t>
            </a:r>
            <a:r>
              <a:rPr lang="es-MX" altLang="es-MX" dirty="0" smtClean="0">
                <a:solidFill>
                  <a:srgbClr val="000066"/>
                </a:solidFill>
              </a:rPr>
              <a:t> </a:t>
            </a:r>
            <a:r>
              <a:rPr lang="es-MX" altLang="es-MX" dirty="0">
                <a:solidFill>
                  <a:srgbClr val="000066"/>
                </a:solidFill>
              </a:rPr>
              <a:t>en el hígado.</a:t>
            </a:r>
          </a:p>
        </p:txBody>
      </p:sp>
      <p:pic>
        <p:nvPicPr>
          <p:cNvPr id="4" name="Picture 2" descr="E:\image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4106" r="81660" b="83889"/>
          <a:stretch/>
        </p:blipFill>
        <p:spPr bwMode="auto">
          <a:xfrm>
            <a:off x="8027528" y="-3413"/>
            <a:ext cx="1134861" cy="1128157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" name="Picture 2" descr="http://www.fundhepa.org.mx/imagenes/grafico_are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28012" r="41194" b="55087"/>
          <a:stretch>
            <a:fillRect/>
          </a:stretch>
        </p:blipFill>
        <p:spPr bwMode="auto">
          <a:xfrm>
            <a:off x="13711" y="-27384"/>
            <a:ext cx="1317929" cy="123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915642" y="6381328"/>
            <a:ext cx="3120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</a:rPr>
              <a:t>Knight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smtClean="0">
                <a:solidFill>
                  <a:schemeClr val="bg1"/>
                </a:solidFill>
              </a:rPr>
              <a:t>M et al </a:t>
            </a:r>
            <a:r>
              <a:rPr lang="es-ES_tradnl" dirty="0" err="1" smtClean="0">
                <a:solidFill>
                  <a:schemeClr val="bg1"/>
                </a:solidFill>
              </a:rPr>
              <a:t>Gut</a:t>
            </a:r>
            <a:r>
              <a:rPr lang="es-ES_tradnl" dirty="0" smtClean="0">
                <a:solidFill>
                  <a:schemeClr val="bg1"/>
                </a:solidFill>
              </a:rPr>
              <a:t> 2008;57:951</a:t>
            </a:r>
            <a:endParaRPr lang="es-MX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92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r>
              <a:rPr lang="es-MX" altLang="es-MX" sz="4000" dirty="0">
                <a:solidFill>
                  <a:srgbClr val="000066"/>
                </a:solidFill>
              </a:rPr>
              <a:t>Hígado graso agudo del Embarazo.</a:t>
            </a:r>
          </a:p>
        </p:txBody>
      </p:sp>
      <p:sp>
        <p:nvSpPr>
          <p:cNvPr id="4813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66"/>
              </a:buClr>
              <a:buFont typeface="Wingdings" pitchFamily="2" charset="2"/>
              <a:buChar char="Ø"/>
            </a:pPr>
            <a:r>
              <a:rPr lang="es-MX" altLang="es-MX" sz="2400" dirty="0">
                <a:solidFill>
                  <a:srgbClr val="000066"/>
                </a:solidFill>
              </a:rPr>
              <a:t>Generalmente cursan con ataque al estado general, fatiga, anorexia, cefalea, nausea y vómito.</a:t>
            </a:r>
          </a:p>
          <a:p>
            <a:pPr>
              <a:buClr>
                <a:srgbClr val="000066"/>
              </a:buClr>
              <a:buFont typeface="Wingdings" pitchFamily="2" charset="2"/>
              <a:buChar char="Ø"/>
            </a:pPr>
            <a:r>
              <a:rPr lang="es-ES_tradnl" altLang="es-MX" sz="2400" dirty="0">
                <a:solidFill>
                  <a:srgbClr val="000066"/>
                </a:solidFill>
              </a:rPr>
              <a:t>Existen múltiples cambios </a:t>
            </a:r>
            <a:r>
              <a:rPr lang="es-ES_tradnl" altLang="es-MX" sz="2400" dirty="0" err="1">
                <a:solidFill>
                  <a:srgbClr val="000066"/>
                </a:solidFill>
              </a:rPr>
              <a:t>fisiólógicos</a:t>
            </a:r>
            <a:r>
              <a:rPr lang="es-ES_tradnl" altLang="es-MX" sz="2400" dirty="0">
                <a:solidFill>
                  <a:srgbClr val="000066"/>
                </a:solidFill>
              </a:rPr>
              <a:t> y hormonales durante el embarazo, necesarios para sostener el desarrollo fetal</a:t>
            </a:r>
          </a:p>
          <a:p>
            <a:pPr>
              <a:buClr>
                <a:srgbClr val="000066"/>
              </a:buClr>
              <a:buFont typeface="Wingdings" pitchFamily="2" charset="2"/>
              <a:buChar char="Ø"/>
            </a:pPr>
            <a:r>
              <a:rPr lang="es-ES_tradnl" altLang="es-MX" sz="2400" dirty="0">
                <a:solidFill>
                  <a:srgbClr val="000066"/>
                </a:solidFill>
              </a:rPr>
              <a:t>El volumen plasmático circulante aumenta un 30% existe aumento en la frecuencia cardíaca y una disminución de las resistencias vasculares periférica .</a:t>
            </a:r>
          </a:p>
          <a:p>
            <a:pPr>
              <a:buClr>
                <a:srgbClr val="000066"/>
              </a:buClr>
              <a:buFont typeface="Wingdings" pitchFamily="2" charset="2"/>
              <a:buChar char="Ø"/>
            </a:pPr>
            <a:r>
              <a:rPr lang="es-ES_tradnl" altLang="es-MX" sz="2400" dirty="0">
                <a:solidFill>
                  <a:srgbClr val="000066"/>
                </a:solidFill>
              </a:rPr>
              <a:t>Estos cambios aunados a aumento en el gasto cardíaco hasta en 30-40% producen una circulación </a:t>
            </a:r>
            <a:r>
              <a:rPr lang="es-ES_tradnl" altLang="es-MX" sz="2400" dirty="0" err="1">
                <a:solidFill>
                  <a:srgbClr val="000066"/>
                </a:solidFill>
              </a:rPr>
              <a:t>hiperdinámica</a:t>
            </a:r>
            <a:r>
              <a:rPr lang="es-ES_tradnl" altLang="es-MX" sz="2400" dirty="0">
                <a:solidFill>
                  <a:srgbClr val="000066"/>
                </a:solidFill>
              </a:rPr>
              <a:t> similar a la que se presenta en la cirrosis compensada  </a:t>
            </a:r>
            <a:endParaRPr lang="es-MX" altLang="es-MX" sz="2400" dirty="0">
              <a:solidFill>
                <a:srgbClr val="000066"/>
              </a:solidFill>
            </a:endParaRPr>
          </a:p>
        </p:txBody>
      </p:sp>
      <p:pic>
        <p:nvPicPr>
          <p:cNvPr id="4" name="Picture 2" descr="E:\image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4106" r="81660" b="83889"/>
          <a:stretch/>
        </p:blipFill>
        <p:spPr bwMode="auto">
          <a:xfrm>
            <a:off x="8190523" y="-3413"/>
            <a:ext cx="989989" cy="984141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" name="Picture 2" descr="E:\image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4106" r="81660" b="83889"/>
          <a:stretch/>
        </p:blipFill>
        <p:spPr bwMode="auto">
          <a:xfrm>
            <a:off x="8172400" y="-3413"/>
            <a:ext cx="989989" cy="984141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6" name="Picture 2" descr="http://www.fundhepa.org.mx/imagenes/grafico_are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28012" r="41194" b="55087"/>
          <a:stretch>
            <a:fillRect/>
          </a:stretch>
        </p:blipFill>
        <p:spPr bwMode="auto">
          <a:xfrm>
            <a:off x="-36512" y="-15738"/>
            <a:ext cx="1138059" cy="106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206858" y="6381328"/>
            <a:ext cx="3829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Hay JE, et al. </a:t>
            </a:r>
            <a:r>
              <a:rPr lang="es-ES_tradnl" dirty="0" err="1" smtClean="0">
                <a:solidFill>
                  <a:schemeClr val="bg1"/>
                </a:solidFill>
              </a:rPr>
              <a:t>Hepatology</a:t>
            </a:r>
            <a:r>
              <a:rPr lang="es-ES_tradnl" dirty="0" smtClean="0">
                <a:solidFill>
                  <a:schemeClr val="bg1"/>
                </a:solidFill>
              </a:rPr>
              <a:t> 2008;47:1067</a:t>
            </a:r>
            <a:endParaRPr lang="es-MX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/>
          <a:lstStyle/>
          <a:p>
            <a:r>
              <a:rPr lang="es-ES_tradnl" sz="4000" dirty="0">
                <a:solidFill>
                  <a:srgbClr val="000066"/>
                </a:solidFill>
              </a:rPr>
              <a:t>Hígado Graso Agudo del embarazo</a:t>
            </a:r>
            <a:endParaRPr lang="es-MX" sz="4000" dirty="0">
              <a:solidFill>
                <a:srgbClr val="00006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_tradnl" sz="2800" dirty="0">
                <a:solidFill>
                  <a:srgbClr val="000066"/>
                </a:solidFill>
              </a:rPr>
              <a:t>Los ácidos grasos libres normalmente aumentan durante el embarazo particularmente al final de la gestación</a:t>
            </a:r>
          </a:p>
          <a:p>
            <a:pPr>
              <a:buFont typeface="Wingdings" pitchFamily="2" charset="2"/>
              <a:buChar char="Ø"/>
            </a:pPr>
            <a:r>
              <a:rPr lang="es-ES_tradnl" sz="2800" dirty="0">
                <a:solidFill>
                  <a:srgbClr val="000066"/>
                </a:solidFill>
              </a:rPr>
              <a:t>Con objeto de alimentar  a la placenta para su </a:t>
            </a:r>
            <a:r>
              <a:rPr lang="es-ES_tradnl" sz="2800" dirty="0" smtClean="0">
                <a:solidFill>
                  <a:srgbClr val="000066"/>
                </a:solidFill>
              </a:rPr>
              <a:t>crecimiento</a:t>
            </a:r>
            <a:r>
              <a:rPr lang="es-ES_tradnl" sz="2800" dirty="0">
                <a:solidFill>
                  <a:srgbClr val="000066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ES_tradnl" sz="2800" dirty="0">
                <a:solidFill>
                  <a:srgbClr val="000066"/>
                </a:solidFill>
              </a:rPr>
              <a:t>Si el metabolismo materno-fetal de los ácidos grasos está defectuoso, se acumulan productos intermedios del metabolismo en la sangre materna y en los hepatocitos con efecto </a:t>
            </a:r>
            <a:r>
              <a:rPr lang="es-ES_tradnl" sz="2800" dirty="0" smtClean="0">
                <a:solidFill>
                  <a:srgbClr val="000066"/>
                </a:solidFill>
              </a:rPr>
              <a:t>deletéreo </a:t>
            </a:r>
            <a:r>
              <a:rPr lang="es-ES_tradnl" sz="2800" dirty="0">
                <a:solidFill>
                  <a:srgbClr val="000066"/>
                </a:solidFill>
              </a:rPr>
              <a:t>en ellos. </a:t>
            </a:r>
            <a:endParaRPr lang="es-MX" sz="2800" dirty="0">
              <a:solidFill>
                <a:srgbClr val="000066"/>
              </a:solidFill>
            </a:endParaRPr>
          </a:p>
        </p:txBody>
      </p:sp>
      <p:pic>
        <p:nvPicPr>
          <p:cNvPr id="4" name="Picture 2" descr="http://www.fundhepa.org.mx/imagenes/grafico_ar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28012" r="41194" b="55087"/>
          <a:stretch>
            <a:fillRect/>
          </a:stretch>
        </p:blipFill>
        <p:spPr bwMode="auto">
          <a:xfrm>
            <a:off x="13712" y="-27384"/>
            <a:ext cx="1389936" cy="13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image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4106" r="81660" b="83889"/>
          <a:stretch/>
        </p:blipFill>
        <p:spPr bwMode="auto">
          <a:xfrm>
            <a:off x="8172400" y="-3413"/>
            <a:ext cx="989989" cy="984141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6" name="5 CuadroTexto"/>
          <p:cNvSpPr txBox="1"/>
          <p:nvPr/>
        </p:nvSpPr>
        <p:spPr>
          <a:xfrm>
            <a:off x="4355976" y="6453336"/>
            <a:ext cx="4638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</a:rPr>
              <a:t>Liu</a:t>
            </a:r>
            <a:r>
              <a:rPr lang="es-ES_tradnl" dirty="0" smtClean="0">
                <a:solidFill>
                  <a:schemeClr val="bg1"/>
                </a:solidFill>
              </a:rPr>
              <a:t> , et al. Am J </a:t>
            </a:r>
            <a:r>
              <a:rPr lang="es-ES_tradnl" dirty="0" err="1" smtClean="0">
                <a:solidFill>
                  <a:schemeClr val="bg1"/>
                </a:solidFill>
              </a:rPr>
              <a:t>Gastroenterol</a:t>
            </a:r>
            <a:r>
              <a:rPr lang="es-ES_tradnl" dirty="0" smtClean="0">
                <a:solidFill>
                  <a:schemeClr val="bg1"/>
                </a:solidFill>
              </a:rPr>
              <a:t> 2017112:838-846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/>
          <a:p>
            <a:r>
              <a:rPr lang="es-ES_tradnl" sz="4000" dirty="0">
                <a:solidFill>
                  <a:srgbClr val="000066"/>
                </a:solidFill>
              </a:rPr>
              <a:t>Hígado graso agudo del embarazo</a:t>
            </a:r>
            <a:endParaRPr lang="es-MX" sz="4000" dirty="0">
              <a:solidFill>
                <a:srgbClr val="00006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_tradnl" sz="2400" dirty="0">
                <a:solidFill>
                  <a:srgbClr val="000066"/>
                </a:solidFill>
              </a:rPr>
              <a:t>La deficiencia  de la 3 </a:t>
            </a:r>
            <a:r>
              <a:rPr lang="es-ES_tradnl" sz="2400" dirty="0" err="1">
                <a:solidFill>
                  <a:srgbClr val="000066"/>
                </a:solidFill>
              </a:rPr>
              <a:t>hidroxiacil</a:t>
            </a:r>
            <a:r>
              <a:rPr lang="es-ES_tradnl" sz="2400" dirty="0">
                <a:solidFill>
                  <a:srgbClr val="000066"/>
                </a:solidFill>
              </a:rPr>
              <a:t> coenzima A deshidrogenasa fetal de cadena larga en el feto se asocia </a:t>
            </a:r>
            <a:r>
              <a:rPr lang="es-ES_tradnl" sz="2400" dirty="0" smtClean="0">
                <a:solidFill>
                  <a:srgbClr val="000066"/>
                </a:solidFill>
              </a:rPr>
              <a:t>con una mutación E474Q por lo que no oxida los </a:t>
            </a:r>
            <a:r>
              <a:rPr lang="es-ES_tradnl" sz="2400" dirty="0" err="1" smtClean="0">
                <a:solidFill>
                  <a:srgbClr val="000066"/>
                </a:solidFill>
              </a:rPr>
              <a:t>acidos</a:t>
            </a:r>
            <a:r>
              <a:rPr lang="es-ES_tradnl" sz="2400" dirty="0" smtClean="0">
                <a:solidFill>
                  <a:srgbClr val="000066"/>
                </a:solidFill>
              </a:rPr>
              <a:t> grasos, que regresan a la circulación materna la que se satura.</a:t>
            </a:r>
            <a:endParaRPr lang="es-ES_tradnl" sz="2400" dirty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_tradnl" sz="2400" dirty="0">
                <a:solidFill>
                  <a:srgbClr val="000066"/>
                </a:solidFill>
              </a:rPr>
              <a:t>Hígado graso agudo del embarazo.</a:t>
            </a:r>
          </a:p>
          <a:p>
            <a:pPr>
              <a:buFont typeface="Wingdings" pitchFamily="2" charset="2"/>
              <a:buChar char="Ø"/>
            </a:pPr>
            <a:r>
              <a:rPr lang="es-ES_tradnl" sz="2400" dirty="0">
                <a:solidFill>
                  <a:srgbClr val="000066"/>
                </a:solidFill>
              </a:rPr>
              <a:t>Es una de las enzimas involucradas en la oxidación de los ácido grasos y cataliza el paso en la </a:t>
            </a:r>
            <a:r>
              <a:rPr lang="el-GR" sz="2400" dirty="0">
                <a:solidFill>
                  <a:srgbClr val="000066"/>
                </a:solidFill>
              </a:rPr>
              <a:t>β</a:t>
            </a:r>
            <a:r>
              <a:rPr lang="es-ES_tradnl" sz="2400" dirty="0">
                <a:solidFill>
                  <a:srgbClr val="000066"/>
                </a:solidFill>
              </a:rPr>
              <a:t> oxidación de los ácido grasos mitocondriales, en la cual se forma la 3 </a:t>
            </a:r>
            <a:r>
              <a:rPr lang="es-ES_tradnl" sz="2400" dirty="0" err="1">
                <a:solidFill>
                  <a:srgbClr val="000066"/>
                </a:solidFill>
              </a:rPr>
              <a:t>cetoacil</a:t>
            </a:r>
            <a:r>
              <a:rPr lang="es-ES_tradnl" sz="2400" dirty="0">
                <a:solidFill>
                  <a:srgbClr val="000066"/>
                </a:solidFill>
              </a:rPr>
              <a:t> coenzima de la </a:t>
            </a:r>
            <a:r>
              <a:rPr lang="es-ES_tradnl" sz="2400" dirty="0" err="1">
                <a:solidFill>
                  <a:srgbClr val="000066"/>
                </a:solidFill>
              </a:rPr>
              <a:t>hidroxiacil</a:t>
            </a:r>
            <a:r>
              <a:rPr lang="es-ES_tradnl" sz="2400" dirty="0">
                <a:solidFill>
                  <a:srgbClr val="000066"/>
                </a:solidFill>
              </a:rPr>
              <a:t> coenzima A.</a:t>
            </a:r>
          </a:p>
          <a:p>
            <a:pPr marL="0" indent="0">
              <a:buNone/>
            </a:pPr>
            <a:endParaRPr lang="es-MX" sz="2400" dirty="0"/>
          </a:p>
        </p:txBody>
      </p:sp>
      <p:pic>
        <p:nvPicPr>
          <p:cNvPr id="4" name="Picture 2" descr="http://www.fundhepa.org.mx/imagenes/grafico_ar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28012" r="41194" b="55087"/>
          <a:stretch>
            <a:fillRect/>
          </a:stretch>
        </p:blipFill>
        <p:spPr bwMode="auto">
          <a:xfrm>
            <a:off x="13712" y="-27384"/>
            <a:ext cx="1389936" cy="13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image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4106" r="81660" b="83889"/>
          <a:stretch/>
        </p:blipFill>
        <p:spPr bwMode="auto">
          <a:xfrm>
            <a:off x="8172400" y="-3413"/>
            <a:ext cx="989989" cy="984141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6" name="5 CuadroTexto"/>
          <p:cNvSpPr txBox="1"/>
          <p:nvPr/>
        </p:nvSpPr>
        <p:spPr>
          <a:xfrm>
            <a:off x="4211960" y="6453336"/>
            <a:ext cx="4634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Yang Z et </a:t>
            </a:r>
            <a:r>
              <a:rPr lang="es-ES_tradnl" dirty="0" err="1" smtClean="0">
                <a:solidFill>
                  <a:schemeClr val="bg1"/>
                </a:solidFill>
              </a:rPr>
              <a:t>al.Am</a:t>
            </a:r>
            <a:r>
              <a:rPr lang="es-ES_tradnl" dirty="0" smtClean="0">
                <a:solidFill>
                  <a:schemeClr val="bg1"/>
                </a:solidFill>
              </a:rPr>
              <a:t> J </a:t>
            </a:r>
            <a:r>
              <a:rPr lang="es-ES_tradnl" dirty="0" err="1" smtClean="0">
                <a:solidFill>
                  <a:schemeClr val="bg1"/>
                </a:solidFill>
              </a:rPr>
              <a:t>Obstet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Gynecol</a:t>
            </a:r>
            <a:r>
              <a:rPr lang="es-ES_tradnl" dirty="0" smtClean="0">
                <a:solidFill>
                  <a:schemeClr val="bg1"/>
                </a:solidFill>
              </a:rPr>
              <a:t> 2002 ;187:715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_tradnl" sz="4000" dirty="0">
                <a:solidFill>
                  <a:srgbClr val="000066"/>
                </a:solidFill>
              </a:rPr>
              <a:t>Hígado Graso Agudo del Embarazo.</a:t>
            </a:r>
            <a:endParaRPr lang="es-MX" sz="4000" dirty="0">
              <a:solidFill>
                <a:srgbClr val="00006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_tradnl" sz="2800" dirty="0">
                <a:solidFill>
                  <a:srgbClr val="000066"/>
                </a:solidFill>
              </a:rPr>
              <a:t>En los fetos homocigotos con esta deficiencia la unidad </a:t>
            </a:r>
            <a:r>
              <a:rPr lang="es-ES_tradnl" sz="2800" dirty="0" err="1">
                <a:solidFill>
                  <a:srgbClr val="000066"/>
                </a:solidFill>
              </a:rPr>
              <a:t>fetoplacentaria</a:t>
            </a:r>
            <a:r>
              <a:rPr lang="es-ES_tradnl" sz="2800" dirty="0">
                <a:solidFill>
                  <a:srgbClr val="000066"/>
                </a:solidFill>
              </a:rPr>
              <a:t> no puede efectuar este paso.</a:t>
            </a:r>
          </a:p>
          <a:p>
            <a:pPr>
              <a:buFont typeface="Wingdings" pitchFamily="2" charset="2"/>
              <a:buChar char="Ø"/>
            </a:pPr>
            <a:r>
              <a:rPr lang="es-ES_tradnl" sz="2800" dirty="0">
                <a:solidFill>
                  <a:srgbClr val="000066"/>
                </a:solidFill>
              </a:rPr>
              <a:t>Por lo que los niveles de los productos intermedios del metabolismo de los ácidos grasos aumentan y entran en la circulación materna.</a:t>
            </a:r>
          </a:p>
          <a:p>
            <a:pPr>
              <a:buFont typeface="Wingdings" pitchFamily="2" charset="2"/>
              <a:buChar char="Ø"/>
            </a:pPr>
            <a:r>
              <a:rPr lang="es-ES_tradnl" sz="2800" dirty="0">
                <a:solidFill>
                  <a:srgbClr val="000066"/>
                </a:solidFill>
              </a:rPr>
              <a:t>En las madres de los heterocigotos que tienen esta </a:t>
            </a:r>
            <a:r>
              <a:rPr lang="es-ES_tradnl" sz="2800" dirty="0" smtClean="0">
                <a:solidFill>
                  <a:srgbClr val="000066"/>
                </a:solidFill>
              </a:rPr>
              <a:t>deficiencia, </a:t>
            </a:r>
            <a:r>
              <a:rPr lang="es-ES_tradnl" sz="2800" dirty="0">
                <a:solidFill>
                  <a:srgbClr val="000066"/>
                </a:solidFill>
              </a:rPr>
              <a:t>estos metabolitos se pueden acumular en la sangre y en los hepatocitos lo que es </a:t>
            </a:r>
            <a:r>
              <a:rPr lang="es-ES_tradnl" sz="2800" dirty="0" smtClean="0">
                <a:solidFill>
                  <a:srgbClr val="000066"/>
                </a:solidFill>
              </a:rPr>
              <a:t>tóxico </a:t>
            </a:r>
            <a:r>
              <a:rPr lang="es-ES_tradnl" sz="2800" dirty="0">
                <a:solidFill>
                  <a:srgbClr val="000066"/>
                </a:solidFill>
              </a:rPr>
              <a:t>para el hígado materno </a:t>
            </a:r>
            <a:endParaRPr lang="es-MX" sz="2800" dirty="0">
              <a:solidFill>
                <a:srgbClr val="000066"/>
              </a:solidFill>
            </a:endParaRPr>
          </a:p>
        </p:txBody>
      </p:sp>
      <p:pic>
        <p:nvPicPr>
          <p:cNvPr id="4" name="Picture 2" descr="http://www.fundhepa.org.mx/imagenes/grafico_ar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28012" r="41194" b="55087"/>
          <a:stretch>
            <a:fillRect/>
          </a:stretch>
        </p:blipFill>
        <p:spPr bwMode="auto">
          <a:xfrm>
            <a:off x="13712" y="-27384"/>
            <a:ext cx="1389936" cy="13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image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4106" r="81660" b="83889"/>
          <a:stretch/>
        </p:blipFill>
        <p:spPr bwMode="auto">
          <a:xfrm>
            <a:off x="8172400" y="-3413"/>
            <a:ext cx="989989" cy="984141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6" name="5 CuadroTexto"/>
          <p:cNvSpPr txBox="1"/>
          <p:nvPr/>
        </p:nvSpPr>
        <p:spPr>
          <a:xfrm>
            <a:off x="4644008" y="6453336"/>
            <a:ext cx="4659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</a:rPr>
              <a:t>Browing</a:t>
            </a:r>
            <a:r>
              <a:rPr lang="es-ES_tradnl" dirty="0" smtClean="0">
                <a:solidFill>
                  <a:schemeClr val="bg1"/>
                </a:solidFill>
              </a:rPr>
              <a:t> MF et al. </a:t>
            </a:r>
            <a:r>
              <a:rPr lang="es-ES_tradnl" dirty="0" err="1" smtClean="0">
                <a:solidFill>
                  <a:schemeClr val="bg1"/>
                </a:solidFill>
              </a:rPr>
              <a:t>Obstet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Gynecol</a:t>
            </a:r>
            <a:r>
              <a:rPr lang="es-ES_tradnl" dirty="0" smtClean="0">
                <a:solidFill>
                  <a:schemeClr val="bg1"/>
                </a:solidFill>
              </a:rPr>
              <a:t> 2006,107:115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000066"/>
                </a:solidFill>
              </a:rPr>
              <a:t>Higado</a:t>
            </a:r>
            <a:r>
              <a:rPr lang="es-ES_tradnl" dirty="0" smtClean="0">
                <a:solidFill>
                  <a:srgbClr val="000066"/>
                </a:solidFill>
              </a:rPr>
              <a:t> Graso Agudo del Embarazo</a:t>
            </a:r>
            <a:endParaRPr lang="es-MX" dirty="0">
              <a:solidFill>
                <a:srgbClr val="00006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_tradnl" dirty="0" smtClean="0">
                <a:solidFill>
                  <a:srgbClr val="000066"/>
                </a:solidFill>
              </a:rPr>
              <a:t>La LCHAD es uno de los factores de riesgo más estudiados, aunque cualquier enzima involucrada en la oxidación de los AG podría tener un efecto similar.</a:t>
            </a:r>
          </a:p>
          <a:p>
            <a:pPr>
              <a:buFont typeface="Wingdings" pitchFamily="2" charset="2"/>
              <a:buChar char="Ø"/>
            </a:pPr>
            <a:r>
              <a:rPr lang="es-ES_tradnl" dirty="0" smtClean="0">
                <a:solidFill>
                  <a:srgbClr val="000066"/>
                </a:solidFill>
              </a:rPr>
              <a:t>Existen otras mutaciones aunque rara vez se han asociado al HGAE.</a:t>
            </a:r>
          </a:p>
          <a:p>
            <a:pPr>
              <a:buFont typeface="Wingdings" pitchFamily="2" charset="2"/>
              <a:buChar char="Ø"/>
            </a:pPr>
            <a:r>
              <a:rPr lang="es-ES_tradnl" dirty="0" smtClean="0">
                <a:solidFill>
                  <a:srgbClr val="000066"/>
                </a:solidFill>
              </a:rPr>
              <a:t>La prevalencia de enfermedad hepática materna es del 16% en todos los DOAG.</a:t>
            </a:r>
            <a:endParaRPr lang="es-MX" dirty="0">
              <a:solidFill>
                <a:srgbClr val="000066"/>
              </a:solidFill>
            </a:endParaRPr>
          </a:p>
        </p:txBody>
      </p:sp>
      <p:pic>
        <p:nvPicPr>
          <p:cNvPr id="6" name="Picture 2" descr="http://www.fundhepa.org.mx/imagenes/grafico_ar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28012" r="41194" b="55087"/>
          <a:stretch>
            <a:fillRect/>
          </a:stretch>
        </p:blipFill>
        <p:spPr bwMode="auto">
          <a:xfrm>
            <a:off x="-36512" y="-27384"/>
            <a:ext cx="1152128" cy="10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E:\image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4106" r="81660" b="83889"/>
          <a:stretch/>
        </p:blipFill>
        <p:spPr bwMode="auto">
          <a:xfrm>
            <a:off x="8172400" y="-3413"/>
            <a:ext cx="989989" cy="984141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3" name="12 CuadroTexto"/>
          <p:cNvSpPr txBox="1"/>
          <p:nvPr/>
        </p:nvSpPr>
        <p:spPr>
          <a:xfrm>
            <a:off x="4067944" y="6453336"/>
            <a:ext cx="502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>
                <a:solidFill>
                  <a:srgbClr val="000066"/>
                </a:solidFill>
              </a:rPr>
              <a:t>Browing</a:t>
            </a:r>
            <a:r>
              <a:rPr lang="es-ES_tradnl" dirty="0" smtClean="0">
                <a:solidFill>
                  <a:srgbClr val="000066"/>
                </a:solidFill>
              </a:rPr>
              <a:t> MF et al </a:t>
            </a:r>
            <a:r>
              <a:rPr lang="es-ES_tradnl" dirty="0" err="1" smtClean="0">
                <a:solidFill>
                  <a:srgbClr val="000066"/>
                </a:solidFill>
              </a:rPr>
              <a:t>Obstet</a:t>
            </a:r>
            <a:r>
              <a:rPr lang="es-ES_tradnl" dirty="0" smtClean="0">
                <a:solidFill>
                  <a:srgbClr val="000066"/>
                </a:solidFill>
              </a:rPr>
              <a:t> </a:t>
            </a:r>
            <a:r>
              <a:rPr lang="es-ES_tradnl" dirty="0" err="1" smtClean="0">
                <a:solidFill>
                  <a:srgbClr val="000066"/>
                </a:solidFill>
              </a:rPr>
              <a:t>Gynecol</a:t>
            </a:r>
            <a:r>
              <a:rPr lang="es-ES_tradnl" dirty="0" smtClean="0">
                <a:solidFill>
                  <a:srgbClr val="000066"/>
                </a:solidFill>
              </a:rPr>
              <a:t> 2006;107:115-120</a:t>
            </a:r>
            <a:endParaRPr lang="es-MX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upload.wikimedia.org/wikipedia/en/7/7e/LCHAD_deficien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t="-182" r="4202" b="3107"/>
          <a:stretch>
            <a:fillRect/>
          </a:stretch>
        </p:blipFill>
        <p:spPr bwMode="auto">
          <a:xfrm>
            <a:off x="1331913" y="1628800"/>
            <a:ext cx="6624637" cy="47196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3 CuadroTexto"/>
          <p:cNvSpPr txBox="1">
            <a:spLocks noChangeArrowheads="1"/>
          </p:cNvSpPr>
          <p:nvPr/>
        </p:nvSpPr>
        <p:spPr bwMode="auto">
          <a:xfrm>
            <a:off x="-468560" y="930871"/>
            <a:ext cx="9585326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Gothic" pitchFamily="4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Gothic" pitchFamily="4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Gothic" pitchFamily="4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Gothic" pitchFamily="4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Gothic" pitchFamily="49" charset="-128"/>
              </a:defRPr>
            </a:lvl9pPr>
          </a:lstStyle>
          <a:p>
            <a:pPr algn="ctr" eaLnBrk="1" hangingPunct="1"/>
            <a:r>
              <a:rPr lang="es-MX" altLang="es-MX" sz="4400" dirty="0" err="1">
                <a:solidFill>
                  <a:srgbClr val="000066"/>
                </a:solidFill>
              </a:rPr>
              <a:t>Higado</a:t>
            </a:r>
            <a:r>
              <a:rPr lang="es-MX" altLang="es-MX" sz="4400" dirty="0">
                <a:solidFill>
                  <a:srgbClr val="000066"/>
                </a:solidFill>
              </a:rPr>
              <a:t> Graso Agudo del Embarazo</a:t>
            </a:r>
          </a:p>
        </p:txBody>
      </p:sp>
      <p:pic>
        <p:nvPicPr>
          <p:cNvPr id="4" name="Picture 2" descr="E:\image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4106" r="81660" b="83889"/>
          <a:stretch/>
        </p:blipFill>
        <p:spPr bwMode="auto">
          <a:xfrm>
            <a:off x="8190523" y="-3413"/>
            <a:ext cx="989989" cy="984141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" name="Picture 2" descr="http://www.fundhepa.org.mx/imagenes/grafico_are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28012" r="41194" b="55087"/>
          <a:stretch>
            <a:fillRect/>
          </a:stretch>
        </p:blipFill>
        <p:spPr bwMode="auto">
          <a:xfrm>
            <a:off x="-36512" y="-27384"/>
            <a:ext cx="1152128" cy="10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419872" y="3356992"/>
            <a:ext cx="1407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err="1" smtClean="0">
                <a:solidFill>
                  <a:srgbClr val="000000"/>
                </a:solidFill>
              </a:rPr>
              <a:t>Mutacion</a:t>
            </a:r>
            <a:r>
              <a:rPr lang="es-ES_tradnl" sz="1400" dirty="0" smtClean="0">
                <a:solidFill>
                  <a:srgbClr val="000000"/>
                </a:solidFill>
              </a:rPr>
              <a:t> E474Q</a:t>
            </a:r>
            <a:endParaRPr lang="es-MX" sz="1400" dirty="0">
              <a:solidFill>
                <a:srgbClr val="0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18993" y="3913311"/>
            <a:ext cx="3232873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rgbClr val="000000"/>
                </a:solidFill>
              </a:rPr>
              <a:t>Incapaz de oxidar los </a:t>
            </a:r>
            <a:r>
              <a:rPr lang="es-ES_tradnl" sz="1400" dirty="0" err="1" smtClean="0">
                <a:solidFill>
                  <a:srgbClr val="000000"/>
                </a:solidFill>
              </a:rPr>
              <a:t>a.g</a:t>
            </a:r>
            <a:r>
              <a:rPr lang="es-ES_tradnl" sz="1400" dirty="0" smtClean="0">
                <a:solidFill>
                  <a:srgbClr val="000000"/>
                </a:solidFill>
              </a:rPr>
              <a:t>. de cadena larga </a:t>
            </a:r>
            <a:endParaRPr lang="es-MX" sz="1400" dirty="0">
              <a:solidFill>
                <a:srgbClr val="0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059832" y="3429000"/>
            <a:ext cx="1944216" cy="235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iseño predeterminado">
  <a:themeElements>
    <a:clrScheme name="Diseño predeterminado 13">
      <a:dk1>
        <a:srgbClr val="003366"/>
      </a:dk1>
      <a:lt1>
        <a:srgbClr val="FFFF99"/>
      </a:lt1>
      <a:dk2>
        <a:srgbClr val="000066"/>
      </a:dk2>
      <a:lt2>
        <a:srgbClr val="FFFF99"/>
      </a:lt2>
      <a:accent1>
        <a:srgbClr val="3366CC"/>
      </a:accent1>
      <a:accent2>
        <a:srgbClr val="00B000"/>
      </a:accent2>
      <a:accent3>
        <a:srgbClr val="AAAAB8"/>
      </a:accent3>
      <a:accent4>
        <a:srgbClr val="DADA82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3">
        <a:dk1>
          <a:srgbClr val="003366"/>
        </a:dk1>
        <a:lt1>
          <a:srgbClr val="FFFF99"/>
        </a:lt1>
        <a:dk2>
          <a:srgbClr val="000066"/>
        </a:dk2>
        <a:lt2>
          <a:srgbClr val="FFFF99"/>
        </a:lt2>
        <a:accent1>
          <a:srgbClr val="3366CC"/>
        </a:accent1>
        <a:accent2>
          <a:srgbClr val="00B000"/>
        </a:accent2>
        <a:accent3>
          <a:srgbClr val="AAAAB8"/>
        </a:accent3>
        <a:accent4>
          <a:srgbClr val="DADA82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782</Words>
  <Application>Microsoft Office PowerPoint</Application>
  <PresentationFormat>Presentación en pantalla (4:3)</PresentationFormat>
  <Paragraphs>84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1_Tema de Office</vt:lpstr>
      <vt:lpstr>4_Diseño predeterminado</vt:lpstr>
      <vt:lpstr>Hígado Graso Agudo del Embarazo </vt:lpstr>
      <vt:lpstr>Hígado Graso Agudo del  Embarazo</vt:lpstr>
      <vt:lpstr>Higado Graso Agudo del Embarazo.</vt:lpstr>
      <vt:lpstr>Hígado graso agudo del Embarazo.</vt:lpstr>
      <vt:lpstr>Hígado Graso Agudo del embarazo</vt:lpstr>
      <vt:lpstr>Hígado graso agudo del embarazo</vt:lpstr>
      <vt:lpstr>Hígado Graso Agudo del Embarazo.</vt:lpstr>
      <vt:lpstr>Higado Graso Agudo del Embarazo</vt:lpstr>
      <vt:lpstr>Presentación de PowerPoint</vt:lpstr>
      <vt:lpstr>Higdo Graso Agudo del Embarazo </vt:lpstr>
      <vt:lpstr>Presentación de PowerPoint</vt:lpstr>
      <vt:lpstr>Presentación de PowerPoint</vt:lpstr>
      <vt:lpstr>Presentación de PowerPoint</vt:lpstr>
      <vt:lpstr>Mensajes para llevarse a casa.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Dra. Margarita Beatriz Dehesa Violante</dc:creator>
  <cp:lastModifiedBy>dell</cp:lastModifiedBy>
  <cp:revision>177</cp:revision>
  <dcterms:created xsi:type="dcterms:W3CDTF">2012-05-10T13:49:37Z</dcterms:created>
  <dcterms:modified xsi:type="dcterms:W3CDTF">2019-06-05T15:51:56Z</dcterms:modified>
</cp:coreProperties>
</file>